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Lst>
  <p:sldSz cy="5143500" cx="9144000"/>
  <p:notesSz cx="6858000" cy="9144000"/>
  <p:embeddedFontLst>
    <p:embeddedFont>
      <p:font typeface="Manrope Light"/>
      <p:regular r:id="rId31"/>
      <p:bold r:id="rId32"/>
    </p:embeddedFont>
    <p:embeddedFont>
      <p:font typeface="Manrope SemiBold"/>
      <p:regular r:id="rId33"/>
      <p:bold r:id="rId34"/>
    </p:embeddedFont>
    <p:embeddedFont>
      <p:font typeface="Manrope"/>
      <p:regular r:id="rId35"/>
      <p:bold r:id="rId36"/>
    </p:embeddedFont>
    <p:embeddedFont>
      <p:font typeface="Manrope ExtraBold"/>
      <p:bold r:id="rId37"/>
    </p:embeddedFont>
    <p:embeddedFont>
      <p:font typeface="Manrope Medium"/>
      <p:regular r:id="rId38"/>
      <p:bold r:id="rId3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http://customooxmlschemas.google.com/">
      <go:slidesCustomData xmlns:go="http://customooxmlschemas.google.com/" r:id="rId40" roundtripDataSignature="AMtx7miN6QwzEYiIV66qqdWG0uI5Jq8Td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1A18FE0B-4899-43CD-83DB-3847A0A79F07}">
  <a:tblStyle styleId="{1A18FE0B-4899-43CD-83DB-3847A0A79F07}"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customschemas.google.com/relationships/presentationmetadata" Target="metadata"/><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ManropeLight-regular.fntdata"/><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font" Target="fonts/ManropeSemiBold-regular.fntdata"/><Relationship Id="rId10" Type="http://schemas.openxmlformats.org/officeDocument/2006/relationships/slide" Target="slides/slide4.xml"/><Relationship Id="rId32" Type="http://schemas.openxmlformats.org/officeDocument/2006/relationships/font" Target="fonts/ManropeLight-bold.fntdata"/><Relationship Id="rId13" Type="http://schemas.openxmlformats.org/officeDocument/2006/relationships/slide" Target="slides/slide7.xml"/><Relationship Id="rId35" Type="http://schemas.openxmlformats.org/officeDocument/2006/relationships/font" Target="fonts/Manrope-regular.fntdata"/><Relationship Id="rId12" Type="http://schemas.openxmlformats.org/officeDocument/2006/relationships/slide" Target="slides/slide6.xml"/><Relationship Id="rId34" Type="http://schemas.openxmlformats.org/officeDocument/2006/relationships/font" Target="fonts/ManropeSemiBold-bold.fntdata"/><Relationship Id="rId15" Type="http://schemas.openxmlformats.org/officeDocument/2006/relationships/slide" Target="slides/slide9.xml"/><Relationship Id="rId37" Type="http://schemas.openxmlformats.org/officeDocument/2006/relationships/font" Target="fonts/ManropeExtraBold-bold.fntdata"/><Relationship Id="rId14" Type="http://schemas.openxmlformats.org/officeDocument/2006/relationships/slide" Target="slides/slide8.xml"/><Relationship Id="rId36" Type="http://schemas.openxmlformats.org/officeDocument/2006/relationships/font" Target="fonts/Manrope-bold.fntdata"/><Relationship Id="rId17" Type="http://schemas.openxmlformats.org/officeDocument/2006/relationships/slide" Target="slides/slide11.xml"/><Relationship Id="rId39" Type="http://schemas.openxmlformats.org/officeDocument/2006/relationships/font" Target="fonts/ManropeMedium-bold.fntdata"/><Relationship Id="rId16" Type="http://schemas.openxmlformats.org/officeDocument/2006/relationships/slide" Target="slides/slide10.xml"/><Relationship Id="rId38" Type="http://schemas.openxmlformats.org/officeDocument/2006/relationships/font" Target="fonts/ManropeMedium-regular.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 name="Google Shape;52;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8" name="Google Shape;168;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0" name="Google Shape;180;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2" name="Google Shape;192;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4" name="Google Shape;204;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6" name="Google Shape;216;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p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8" name="Google Shape;228;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p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0" name="Google Shape;270;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p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1" name="Google Shape;281;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p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8" name="Google Shape;288;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p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3" name="Google Shape;313;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p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0" name="Google Shape;60;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p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1" name="Google Shape;321;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p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8" name="Google Shape;328;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p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5" name="Google Shape;335;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p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4" name="Google Shape;344;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p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2" name="Google Shape;352;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p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1" name="Google Shape;71;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p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9" name="Google Shape;79;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CDC experts estimate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6" name="Google Shape;86;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9" name="Google Shape;99;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6" name="Google Shape;136;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Themes about what we asked about — actual questions are in the appendix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9" name="Google Shape;149;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0" name="Google Shape;160;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 name="Shape 9"/>
        <p:cNvGrpSpPr/>
        <p:nvPr/>
      </p:nvGrpSpPr>
      <p:grpSpPr>
        <a:xfrm>
          <a:off x="0" y="0"/>
          <a:ext cx="0" cy="0"/>
          <a:chOff x="0" y="0"/>
          <a:chExt cx="0" cy="0"/>
        </a:xfrm>
      </p:grpSpPr>
      <p:sp>
        <p:nvSpPr>
          <p:cNvPr id="10" name="Google Shape;10;p2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3" name="Shape 43"/>
        <p:cNvGrpSpPr/>
        <p:nvPr/>
      </p:nvGrpSpPr>
      <p:grpSpPr>
        <a:xfrm>
          <a:off x="0" y="0"/>
          <a:ext cx="0" cy="0"/>
          <a:chOff x="0" y="0"/>
          <a:chExt cx="0" cy="0"/>
        </a:xfrm>
      </p:grpSpPr>
      <p:sp>
        <p:nvSpPr>
          <p:cNvPr id="44" name="Google Shape;44;p35"/>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45" name="Google Shape;45;p3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6" name="Shape 46"/>
        <p:cNvGrpSpPr/>
        <p:nvPr/>
      </p:nvGrpSpPr>
      <p:grpSpPr>
        <a:xfrm>
          <a:off x="0" y="0"/>
          <a:ext cx="0" cy="0"/>
          <a:chOff x="0" y="0"/>
          <a:chExt cx="0" cy="0"/>
        </a:xfrm>
      </p:grpSpPr>
      <p:sp>
        <p:nvSpPr>
          <p:cNvPr id="47" name="Google Shape;47;p36"/>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8" name="Google Shape;48;p36"/>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49" name="Google Shape;49;p3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27"/>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3" name="Google Shape;13;p27"/>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4" name="Google Shape;14;p2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 name="Shape 15"/>
        <p:cNvGrpSpPr/>
        <p:nvPr/>
      </p:nvGrpSpPr>
      <p:grpSpPr>
        <a:xfrm>
          <a:off x="0" y="0"/>
          <a:ext cx="0" cy="0"/>
          <a:chOff x="0" y="0"/>
          <a:chExt cx="0" cy="0"/>
        </a:xfrm>
      </p:grpSpPr>
      <p:sp>
        <p:nvSpPr>
          <p:cNvPr id="16" name="Google Shape;16;p28"/>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7" name="Google Shape;17;p2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sp>
        <p:nvSpPr>
          <p:cNvPr id="19" name="Google Shape;19;p2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0" name="Google Shape;20;p29"/>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21" name="Google Shape;21;p2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2" name="Shape 22"/>
        <p:cNvGrpSpPr/>
        <p:nvPr/>
      </p:nvGrpSpPr>
      <p:grpSpPr>
        <a:xfrm>
          <a:off x="0" y="0"/>
          <a:ext cx="0" cy="0"/>
          <a:chOff x="0" y="0"/>
          <a:chExt cx="0" cy="0"/>
        </a:xfrm>
      </p:grpSpPr>
      <p:sp>
        <p:nvSpPr>
          <p:cNvPr id="23" name="Google Shape;23;p3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4" name="Google Shape;24;p30"/>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5" name="Google Shape;25;p30"/>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6" name="Google Shape;26;p3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7" name="Shape 27"/>
        <p:cNvGrpSpPr/>
        <p:nvPr/>
      </p:nvGrpSpPr>
      <p:grpSpPr>
        <a:xfrm>
          <a:off x="0" y="0"/>
          <a:ext cx="0" cy="0"/>
          <a:chOff x="0" y="0"/>
          <a:chExt cx="0" cy="0"/>
        </a:xfrm>
      </p:grpSpPr>
      <p:sp>
        <p:nvSpPr>
          <p:cNvPr id="28" name="Google Shape;28;p3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9" name="Google Shape;29;p3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0" name="Shape 30"/>
        <p:cNvGrpSpPr/>
        <p:nvPr/>
      </p:nvGrpSpPr>
      <p:grpSpPr>
        <a:xfrm>
          <a:off x="0" y="0"/>
          <a:ext cx="0" cy="0"/>
          <a:chOff x="0" y="0"/>
          <a:chExt cx="0" cy="0"/>
        </a:xfrm>
      </p:grpSpPr>
      <p:sp>
        <p:nvSpPr>
          <p:cNvPr id="31" name="Google Shape;31;p32"/>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2" name="Google Shape;32;p32"/>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3" name="Google Shape;33;p3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4" name="Shape 34"/>
        <p:cNvGrpSpPr/>
        <p:nvPr/>
      </p:nvGrpSpPr>
      <p:grpSpPr>
        <a:xfrm>
          <a:off x="0" y="0"/>
          <a:ext cx="0" cy="0"/>
          <a:chOff x="0" y="0"/>
          <a:chExt cx="0" cy="0"/>
        </a:xfrm>
      </p:grpSpPr>
      <p:sp>
        <p:nvSpPr>
          <p:cNvPr id="35" name="Google Shape;35;p33"/>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36" name="Google Shape;36;p3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7" name="Shape 37"/>
        <p:cNvGrpSpPr/>
        <p:nvPr/>
      </p:nvGrpSpPr>
      <p:grpSpPr>
        <a:xfrm>
          <a:off x="0" y="0"/>
          <a:ext cx="0" cy="0"/>
          <a:chOff x="0" y="0"/>
          <a:chExt cx="0" cy="0"/>
        </a:xfrm>
      </p:grpSpPr>
      <p:sp>
        <p:nvSpPr>
          <p:cNvPr id="38" name="Google Shape;38;p34"/>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 name="Google Shape;39;p34"/>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40" name="Google Shape;40;p34"/>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1" name="Google Shape;41;p34"/>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42" name="Google Shape;42;p3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2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2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2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8.jpg"/><Relationship Id="rId4" Type="http://schemas.openxmlformats.org/officeDocument/2006/relationships/image" Target="../media/image2.png"/><Relationship Id="rId5" Type="http://schemas.openxmlformats.org/officeDocument/2006/relationships/image" Target="../media/image5.png"/><Relationship Id="rId6"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hyperlink" Target="https://www.figma.com/file/zTqqDxz7MpzgctMmN3I9Je/empathy-maps-%2F-interview-breakdown?node-id=0%3A1"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png"/><Relationship Id="rId4" Type="http://schemas.openxmlformats.org/officeDocument/2006/relationships/image" Target="../media/image4.png"/><Relationship Id="rId5"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1.jpg"/><Relationship Id="rId4" Type="http://schemas.openxmlformats.org/officeDocument/2006/relationships/image" Target="../media/image9.png"/><Relationship Id="rId5"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hyperlink" Target="https://www.figma.com/file/zTqqDxz7MpzgctMmN3I9Je/empathy-maps-%2F-interview-breakdown?node-id=0%3A1" TargetMode="Externa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
          <p:cNvSpPr/>
          <p:nvPr/>
        </p:nvSpPr>
        <p:spPr>
          <a:xfrm>
            <a:off x="-36975" y="-35025"/>
            <a:ext cx="9215400" cy="5178600"/>
          </a:xfrm>
          <a:prstGeom prst="rect">
            <a:avLst/>
          </a:prstGeom>
          <a:solidFill>
            <a:srgbClr val="D8D9A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 name="Google Shape;55;p1"/>
          <p:cNvSpPr txBox="1"/>
          <p:nvPr/>
        </p:nvSpPr>
        <p:spPr>
          <a:xfrm>
            <a:off x="725000" y="2035775"/>
            <a:ext cx="25812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600"/>
              <a:buFont typeface="Arial"/>
              <a:buNone/>
            </a:pPr>
            <a:r>
              <a:rPr b="0" i="0" lang="en" sz="2600" u="none" cap="none" strike="noStrike">
                <a:solidFill>
                  <a:srgbClr val="3D4046"/>
                </a:solidFill>
                <a:latin typeface="Manrope ExtraBold"/>
                <a:ea typeface="Manrope ExtraBold"/>
                <a:cs typeface="Manrope ExtraBold"/>
                <a:sym typeface="Manrope ExtraBold"/>
              </a:rPr>
              <a:t>Concussions </a:t>
            </a:r>
            <a:endParaRPr b="0" i="0" sz="2600" u="none" cap="none" strike="noStrike">
              <a:solidFill>
                <a:srgbClr val="3D4046"/>
              </a:solidFill>
              <a:latin typeface="Manrope ExtraBold"/>
              <a:ea typeface="Manrope ExtraBold"/>
              <a:cs typeface="Manrope ExtraBold"/>
              <a:sym typeface="Manrope ExtraBold"/>
            </a:endParaRPr>
          </a:p>
        </p:txBody>
      </p:sp>
      <p:sp>
        <p:nvSpPr>
          <p:cNvPr id="56" name="Google Shape;56;p1"/>
          <p:cNvSpPr txBox="1"/>
          <p:nvPr/>
        </p:nvSpPr>
        <p:spPr>
          <a:xfrm>
            <a:off x="2890300" y="1726075"/>
            <a:ext cx="657300" cy="1015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5400"/>
              <a:buFont typeface="Arial"/>
              <a:buNone/>
            </a:pPr>
            <a:r>
              <a:rPr b="0" i="0" lang="en" sz="5400" u="none" cap="none" strike="noStrike">
                <a:solidFill>
                  <a:srgbClr val="586734"/>
                </a:solidFill>
                <a:latin typeface="Manrope ExtraBold"/>
                <a:ea typeface="Manrope ExtraBold"/>
                <a:cs typeface="Manrope ExtraBold"/>
                <a:sym typeface="Manrope ExtraBold"/>
              </a:rPr>
              <a:t>.</a:t>
            </a:r>
            <a:endParaRPr b="0" i="0" sz="5400" u="none" cap="none" strike="noStrike">
              <a:solidFill>
                <a:srgbClr val="586734"/>
              </a:solidFill>
              <a:latin typeface="Manrope ExtraBold"/>
              <a:ea typeface="Manrope ExtraBold"/>
              <a:cs typeface="Manrope ExtraBold"/>
              <a:sym typeface="Manrope ExtraBold"/>
            </a:endParaRPr>
          </a:p>
        </p:txBody>
      </p:sp>
      <p:sp>
        <p:nvSpPr>
          <p:cNvPr id="57" name="Google Shape;57;p1"/>
          <p:cNvSpPr txBox="1"/>
          <p:nvPr/>
        </p:nvSpPr>
        <p:spPr>
          <a:xfrm>
            <a:off x="724994" y="2571750"/>
            <a:ext cx="46029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3D4046"/>
                </a:solidFill>
                <a:latin typeface="Manrope Light"/>
                <a:ea typeface="Manrope Light"/>
                <a:cs typeface="Manrope Light"/>
                <a:sym typeface="Manrope Light"/>
              </a:rPr>
              <a:t>dealing with transitions, uncertainty, &amp; lasting effects. </a:t>
            </a:r>
            <a:endParaRPr b="0" i="0" sz="1200" u="none" cap="none" strike="noStrike">
              <a:solidFill>
                <a:srgbClr val="3D4046"/>
              </a:solidFill>
              <a:latin typeface="Manrope Light"/>
              <a:ea typeface="Manrope Light"/>
              <a:cs typeface="Manrope Light"/>
              <a:sym typeface="Manrope Light"/>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10"/>
          <p:cNvSpPr/>
          <p:nvPr/>
        </p:nvSpPr>
        <p:spPr>
          <a:xfrm>
            <a:off x="-36975" y="-35025"/>
            <a:ext cx="9215400" cy="5178600"/>
          </a:xfrm>
          <a:prstGeom prst="rect">
            <a:avLst/>
          </a:prstGeom>
          <a:solidFill>
            <a:srgbClr val="D2D7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 name="Google Shape;171;p10"/>
          <p:cNvSpPr txBox="1"/>
          <p:nvPr/>
        </p:nvSpPr>
        <p:spPr>
          <a:xfrm>
            <a:off x="310675" y="309700"/>
            <a:ext cx="25812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600"/>
              <a:buFont typeface="Arial"/>
              <a:buNone/>
            </a:pPr>
            <a:r>
              <a:rPr b="0" i="0" lang="en" sz="2600" u="none" cap="none" strike="noStrike">
                <a:solidFill>
                  <a:srgbClr val="3D4046"/>
                </a:solidFill>
                <a:latin typeface="Manrope ExtraBold"/>
                <a:ea typeface="Manrope ExtraBold"/>
                <a:cs typeface="Manrope ExtraBold"/>
                <a:sym typeface="Manrope ExtraBold"/>
              </a:rPr>
              <a:t>meet Jamie</a:t>
            </a:r>
            <a:endParaRPr b="0" i="0" sz="2600" u="none" cap="none" strike="noStrike">
              <a:solidFill>
                <a:srgbClr val="3D4046"/>
              </a:solidFill>
              <a:latin typeface="Manrope ExtraBold"/>
              <a:ea typeface="Manrope ExtraBold"/>
              <a:cs typeface="Manrope ExtraBold"/>
              <a:sym typeface="Manrope ExtraBold"/>
            </a:endParaRPr>
          </a:p>
        </p:txBody>
      </p:sp>
      <p:sp>
        <p:nvSpPr>
          <p:cNvPr id="172" name="Google Shape;172;p10"/>
          <p:cNvSpPr txBox="1"/>
          <p:nvPr/>
        </p:nvSpPr>
        <p:spPr>
          <a:xfrm>
            <a:off x="2234575" y="0"/>
            <a:ext cx="657300" cy="1015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5400"/>
              <a:buFont typeface="Arial"/>
              <a:buNone/>
            </a:pPr>
            <a:r>
              <a:rPr b="0" i="0" lang="en" sz="5400" u="none" cap="none" strike="noStrike">
                <a:solidFill>
                  <a:srgbClr val="586734"/>
                </a:solidFill>
                <a:latin typeface="Manrope ExtraBold"/>
                <a:ea typeface="Manrope ExtraBold"/>
                <a:cs typeface="Manrope ExtraBold"/>
                <a:sym typeface="Manrope ExtraBold"/>
              </a:rPr>
              <a:t>.</a:t>
            </a:r>
            <a:endParaRPr b="0" i="0" sz="5400" u="none" cap="none" strike="noStrike">
              <a:solidFill>
                <a:srgbClr val="586734"/>
              </a:solidFill>
              <a:latin typeface="Manrope ExtraBold"/>
              <a:ea typeface="Manrope ExtraBold"/>
              <a:cs typeface="Manrope ExtraBold"/>
              <a:sym typeface="Manrope ExtraBold"/>
            </a:endParaRPr>
          </a:p>
        </p:txBody>
      </p:sp>
      <p:sp>
        <p:nvSpPr>
          <p:cNvPr id="173" name="Google Shape;173;p10"/>
          <p:cNvSpPr txBox="1"/>
          <p:nvPr/>
        </p:nvSpPr>
        <p:spPr>
          <a:xfrm>
            <a:off x="5288675" y="309700"/>
            <a:ext cx="3293400" cy="1108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0" i="0" lang="en" sz="1500" u="none" cap="none" strike="noStrike">
                <a:solidFill>
                  <a:srgbClr val="3D4046"/>
                </a:solidFill>
                <a:latin typeface="Manrope"/>
                <a:ea typeface="Manrope"/>
                <a:cs typeface="Manrope"/>
                <a:sym typeface="Manrope"/>
              </a:rPr>
              <a:t>“I did a lot of not talking for a long time... because I couldn’t get the words out fast enough to respond in the moment it was happening”</a:t>
            </a:r>
            <a:endParaRPr b="0" i="0" sz="1500" u="none" cap="none" strike="noStrike">
              <a:solidFill>
                <a:srgbClr val="3D4046"/>
              </a:solidFill>
              <a:latin typeface="Manrope"/>
              <a:ea typeface="Manrope"/>
              <a:cs typeface="Manrope"/>
              <a:sym typeface="Manrope"/>
            </a:endParaRPr>
          </a:p>
        </p:txBody>
      </p:sp>
      <p:sp>
        <p:nvSpPr>
          <p:cNvPr id="174" name="Google Shape;174;p10"/>
          <p:cNvSpPr txBox="1"/>
          <p:nvPr/>
        </p:nvSpPr>
        <p:spPr>
          <a:xfrm>
            <a:off x="5330725" y="1638300"/>
            <a:ext cx="3293400" cy="1108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0" i="0" lang="en" sz="1500" u="none" cap="none" strike="noStrike">
                <a:solidFill>
                  <a:srgbClr val="3D4046"/>
                </a:solidFill>
                <a:latin typeface="Manrope"/>
                <a:ea typeface="Manrope"/>
                <a:cs typeface="Manrope"/>
                <a:sym typeface="Manrope"/>
              </a:rPr>
              <a:t>“I haven’t talked to my friends in almost a year, because I couldn’t remember their names for almost 6 months.”</a:t>
            </a:r>
            <a:endParaRPr b="0" i="0" sz="1500" u="none" cap="none" strike="noStrike">
              <a:solidFill>
                <a:srgbClr val="3D4046"/>
              </a:solidFill>
              <a:latin typeface="Manrope"/>
              <a:ea typeface="Manrope"/>
              <a:cs typeface="Manrope"/>
              <a:sym typeface="Manrope"/>
            </a:endParaRPr>
          </a:p>
        </p:txBody>
      </p:sp>
      <p:sp>
        <p:nvSpPr>
          <p:cNvPr id="175" name="Google Shape;175;p10"/>
          <p:cNvSpPr txBox="1"/>
          <p:nvPr/>
        </p:nvSpPr>
        <p:spPr>
          <a:xfrm>
            <a:off x="310675" y="1209025"/>
            <a:ext cx="3346500" cy="877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0" i="0" lang="en" sz="1500" u="none" cap="none" strike="noStrike">
                <a:solidFill>
                  <a:srgbClr val="3D4046"/>
                </a:solidFill>
                <a:latin typeface="Manrope ExtraBold"/>
                <a:ea typeface="Manrope ExtraBold"/>
                <a:cs typeface="Manrope ExtraBold"/>
                <a:sym typeface="Manrope ExtraBold"/>
              </a:rPr>
              <a:t>Jamie is a 37 year old paramedic student currently on disability leave living in the Bay Area.</a:t>
            </a:r>
            <a:endParaRPr b="0" i="0" sz="1500" u="none" cap="none" strike="noStrike">
              <a:solidFill>
                <a:srgbClr val="3D4046"/>
              </a:solidFill>
              <a:latin typeface="Manrope ExtraBold"/>
              <a:ea typeface="Manrope ExtraBold"/>
              <a:cs typeface="Manrope ExtraBold"/>
              <a:sym typeface="Manrope ExtraBold"/>
            </a:endParaRPr>
          </a:p>
        </p:txBody>
      </p:sp>
      <p:sp>
        <p:nvSpPr>
          <p:cNvPr id="176" name="Google Shape;176;p10"/>
          <p:cNvSpPr txBox="1"/>
          <p:nvPr/>
        </p:nvSpPr>
        <p:spPr>
          <a:xfrm>
            <a:off x="5389025" y="2932750"/>
            <a:ext cx="3346500" cy="2031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0" i="0" lang="en" sz="1500" u="none" cap="none" strike="noStrike">
                <a:solidFill>
                  <a:srgbClr val="3D4046"/>
                </a:solidFill>
                <a:latin typeface="Manrope"/>
                <a:ea typeface="Manrope"/>
                <a:cs typeface="Manrope"/>
                <a:sym typeface="Manrope"/>
              </a:rPr>
              <a:t>“And then you add loss of sense of self loss of identity, loss of the parts of you that are valued by society, loss of connection to friends, inability to describe your experience and therefore connect with others and be understood, it is a gnarly experience.”</a:t>
            </a:r>
            <a:endParaRPr b="0" i="0" sz="1500" u="none" cap="none" strike="noStrike">
              <a:solidFill>
                <a:srgbClr val="3D4046"/>
              </a:solidFill>
              <a:latin typeface="Manrope"/>
              <a:ea typeface="Manrope"/>
              <a:cs typeface="Manrope"/>
              <a:sym typeface="Manrope"/>
            </a:endParaRPr>
          </a:p>
        </p:txBody>
      </p:sp>
      <p:sp>
        <p:nvSpPr>
          <p:cNvPr id="177" name="Google Shape;177;p10"/>
          <p:cNvSpPr txBox="1"/>
          <p:nvPr/>
        </p:nvSpPr>
        <p:spPr>
          <a:xfrm>
            <a:off x="310675" y="2468000"/>
            <a:ext cx="3346500" cy="1108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0" i="0" lang="en" sz="1500" u="none" cap="none" strike="noStrike">
                <a:solidFill>
                  <a:srgbClr val="3D4046"/>
                </a:solidFill>
                <a:latin typeface="Manrope ExtraBold"/>
                <a:ea typeface="Manrope ExtraBold"/>
                <a:cs typeface="Manrope ExtraBold"/>
                <a:sym typeface="Manrope ExtraBold"/>
              </a:rPr>
              <a:t>They injured their head in a non head contact bike accident where they also broke their tailbone.</a:t>
            </a:r>
            <a:endParaRPr b="0" i="0" sz="1500" u="none" cap="none" strike="noStrike">
              <a:solidFill>
                <a:srgbClr val="3D4046"/>
              </a:solidFill>
              <a:latin typeface="Manrope ExtraBold"/>
              <a:ea typeface="Manrope ExtraBold"/>
              <a:cs typeface="Manrope ExtraBold"/>
              <a:sym typeface="Manrope ExtraBo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3"/>
                                        </p:tgtEl>
                                        <p:attrNameLst>
                                          <p:attrName>style.visibility</p:attrName>
                                        </p:attrNameLst>
                                      </p:cBhvr>
                                      <p:to>
                                        <p:strVal val="visible"/>
                                      </p:to>
                                    </p:set>
                                    <p:animEffect filter="fade" transition="in">
                                      <p:cBhvr>
                                        <p:cTn dur="1000"/>
                                        <p:tgtEl>
                                          <p:spTgt spid="17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4"/>
                                        </p:tgtEl>
                                        <p:attrNameLst>
                                          <p:attrName>style.visibility</p:attrName>
                                        </p:attrNameLst>
                                      </p:cBhvr>
                                      <p:to>
                                        <p:strVal val="visible"/>
                                      </p:to>
                                    </p:set>
                                    <p:animEffect filter="fade" transition="in">
                                      <p:cBhvr>
                                        <p:cTn dur="1000"/>
                                        <p:tgtEl>
                                          <p:spTgt spid="17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6"/>
                                        </p:tgtEl>
                                        <p:attrNameLst>
                                          <p:attrName>style.visibility</p:attrName>
                                        </p:attrNameLst>
                                      </p:cBhvr>
                                      <p:to>
                                        <p:strVal val="visible"/>
                                      </p:to>
                                    </p:set>
                                    <p:animEffect filter="fade" transition="in">
                                      <p:cBhvr>
                                        <p:cTn dur="1000"/>
                                        <p:tgtEl>
                                          <p:spTgt spid="17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11"/>
          <p:cNvSpPr/>
          <p:nvPr/>
        </p:nvSpPr>
        <p:spPr>
          <a:xfrm>
            <a:off x="-36975" y="-35025"/>
            <a:ext cx="9215400" cy="5178600"/>
          </a:xfrm>
          <a:prstGeom prst="rect">
            <a:avLst/>
          </a:prstGeom>
          <a:solidFill>
            <a:srgbClr val="D8D9A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 name="Google Shape;183;p11"/>
          <p:cNvSpPr txBox="1"/>
          <p:nvPr/>
        </p:nvSpPr>
        <p:spPr>
          <a:xfrm>
            <a:off x="310675" y="309700"/>
            <a:ext cx="25812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600"/>
              <a:buFont typeface="Arial"/>
              <a:buNone/>
            </a:pPr>
            <a:r>
              <a:rPr b="0" i="0" lang="en" sz="2600" u="none" cap="none" strike="noStrike">
                <a:solidFill>
                  <a:srgbClr val="3D4046"/>
                </a:solidFill>
                <a:latin typeface="Manrope ExtraBold"/>
                <a:ea typeface="Manrope ExtraBold"/>
                <a:cs typeface="Manrope ExtraBold"/>
                <a:sym typeface="Manrope ExtraBold"/>
              </a:rPr>
              <a:t>meet Tina</a:t>
            </a:r>
            <a:endParaRPr b="0" i="0" sz="2600" u="none" cap="none" strike="noStrike">
              <a:solidFill>
                <a:srgbClr val="3D4046"/>
              </a:solidFill>
              <a:latin typeface="Manrope ExtraBold"/>
              <a:ea typeface="Manrope ExtraBold"/>
              <a:cs typeface="Manrope ExtraBold"/>
              <a:sym typeface="Manrope ExtraBold"/>
            </a:endParaRPr>
          </a:p>
        </p:txBody>
      </p:sp>
      <p:sp>
        <p:nvSpPr>
          <p:cNvPr id="184" name="Google Shape;184;p11"/>
          <p:cNvSpPr txBox="1"/>
          <p:nvPr/>
        </p:nvSpPr>
        <p:spPr>
          <a:xfrm>
            <a:off x="1963300" y="-35025"/>
            <a:ext cx="657300" cy="1015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5400"/>
              <a:buFont typeface="Arial"/>
              <a:buNone/>
            </a:pPr>
            <a:r>
              <a:rPr b="0" i="0" lang="en" sz="5400" u="none" cap="none" strike="noStrike">
                <a:solidFill>
                  <a:srgbClr val="586734"/>
                </a:solidFill>
                <a:latin typeface="Manrope ExtraBold"/>
                <a:ea typeface="Manrope ExtraBold"/>
                <a:cs typeface="Manrope ExtraBold"/>
                <a:sym typeface="Manrope ExtraBold"/>
              </a:rPr>
              <a:t>.</a:t>
            </a:r>
            <a:endParaRPr b="0" i="0" sz="5400" u="none" cap="none" strike="noStrike">
              <a:solidFill>
                <a:srgbClr val="586734"/>
              </a:solidFill>
              <a:latin typeface="Manrope ExtraBold"/>
              <a:ea typeface="Manrope ExtraBold"/>
              <a:cs typeface="Manrope ExtraBold"/>
              <a:sym typeface="Manrope ExtraBold"/>
            </a:endParaRPr>
          </a:p>
        </p:txBody>
      </p:sp>
      <p:sp>
        <p:nvSpPr>
          <p:cNvPr id="185" name="Google Shape;185;p11"/>
          <p:cNvSpPr txBox="1"/>
          <p:nvPr/>
        </p:nvSpPr>
        <p:spPr>
          <a:xfrm>
            <a:off x="5288675" y="309700"/>
            <a:ext cx="3293400" cy="877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0" i="0" lang="en" sz="1500" u="none" cap="none" strike="noStrike">
                <a:solidFill>
                  <a:srgbClr val="3D4046"/>
                </a:solidFill>
                <a:latin typeface="Manrope"/>
                <a:ea typeface="Manrope"/>
                <a:cs typeface="Manrope"/>
                <a:sym typeface="Manrope"/>
              </a:rPr>
              <a:t>"Psychologically I actually needed to get out and start doing things again"</a:t>
            </a:r>
            <a:endParaRPr b="0" i="0" sz="1500" u="none" cap="none" strike="noStrike">
              <a:solidFill>
                <a:srgbClr val="3D4046"/>
              </a:solidFill>
              <a:latin typeface="Manrope"/>
              <a:ea typeface="Manrope"/>
              <a:cs typeface="Manrope"/>
              <a:sym typeface="Manrope"/>
            </a:endParaRPr>
          </a:p>
        </p:txBody>
      </p:sp>
      <p:sp>
        <p:nvSpPr>
          <p:cNvPr id="186" name="Google Shape;186;p11"/>
          <p:cNvSpPr txBox="1"/>
          <p:nvPr/>
        </p:nvSpPr>
        <p:spPr>
          <a:xfrm>
            <a:off x="5330725" y="2007150"/>
            <a:ext cx="3293400" cy="877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0" i="0" lang="en" sz="1500" u="none" cap="none" strike="noStrike">
                <a:solidFill>
                  <a:srgbClr val="3D4046"/>
                </a:solidFill>
                <a:latin typeface="Manrope"/>
                <a:ea typeface="Manrope"/>
                <a:cs typeface="Manrope"/>
                <a:sym typeface="Manrope"/>
              </a:rPr>
              <a:t>"I'm 100% confident i'll recover, the only question is how long will it take"</a:t>
            </a:r>
            <a:endParaRPr b="0" i="0" sz="1500" u="none" cap="none" strike="noStrike">
              <a:solidFill>
                <a:srgbClr val="3D4046"/>
              </a:solidFill>
              <a:latin typeface="Manrope"/>
              <a:ea typeface="Manrope"/>
              <a:cs typeface="Manrope"/>
              <a:sym typeface="Manrope"/>
            </a:endParaRPr>
          </a:p>
        </p:txBody>
      </p:sp>
      <p:sp>
        <p:nvSpPr>
          <p:cNvPr id="187" name="Google Shape;187;p11"/>
          <p:cNvSpPr txBox="1"/>
          <p:nvPr/>
        </p:nvSpPr>
        <p:spPr>
          <a:xfrm>
            <a:off x="310675" y="1209025"/>
            <a:ext cx="3346500" cy="1108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0" i="0" lang="en" sz="1500" u="none" cap="none" strike="noStrike">
                <a:solidFill>
                  <a:srgbClr val="3D4046"/>
                </a:solidFill>
                <a:latin typeface="Manrope ExtraBold"/>
                <a:ea typeface="Manrope ExtraBold"/>
                <a:cs typeface="Manrope ExtraBold"/>
                <a:sym typeface="Manrope ExtraBold"/>
              </a:rPr>
              <a:t>Tina is a horseback-riding enthusiast who’s passionate about her work for the South African government</a:t>
            </a:r>
            <a:endParaRPr b="0" i="0" sz="1500" u="none" cap="none" strike="noStrike">
              <a:solidFill>
                <a:srgbClr val="3D4046"/>
              </a:solidFill>
              <a:latin typeface="Manrope ExtraBold"/>
              <a:ea typeface="Manrope ExtraBold"/>
              <a:cs typeface="Manrope ExtraBold"/>
              <a:sym typeface="Manrope ExtraBold"/>
            </a:endParaRPr>
          </a:p>
        </p:txBody>
      </p:sp>
      <p:sp>
        <p:nvSpPr>
          <p:cNvPr id="188" name="Google Shape;188;p11"/>
          <p:cNvSpPr txBox="1"/>
          <p:nvPr/>
        </p:nvSpPr>
        <p:spPr>
          <a:xfrm>
            <a:off x="5389025" y="3704600"/>
            <a:ext cx="3346500" cy="877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0" i="0" lang="en" sz="1500" u="none" cap="none" strike="noStrike">
                <a:solidFill>
                  <a:srgbClr val="3D4046"/>
                </a:solidFill>
                <a:latin typeface="Manrope"/>
                <a:ea typeface="Manrope"/>
                <a:cs typeface="Manrope"/>
                <a:sym typeface="Manrope"/>
              </a:rPr>
              <a:t>"I don't feel like i'm less of a person... but i do worry... there's going to be a mistake [in my work]"</a:t>
            </a:r>
            <a:endParaRPr b="0" i="0" sz="1500" u="none" cap="none" strike="noStrike">
              <a:solidFill>
                <a:srgbClr val="3D4046"/>
              </a:solidFill>
              <a:latin typeface="Manrope"/>
              <a:ea typeface="Manrope"/>
              <a:cs typeface="Manrope"/>
              <a:sym typeface="Manrope"/>
            </a:endParaRPr>
          </a:p>
        </p:txBody>
      </p:sp>
      <p:sp>
        <p:nvSpPr>
          <p:cNvPr id="189" name="Google Shape;189;p11"/>
          <p:cNvSpPr txBox="1"/>
          <p:nvPr/>
        </p:nvSpPr>
        <p:spPr>
          <a:xfrm>
            <a:off x="310675" y="2468000"/>
            <a:ext cx="3346500" cy="1108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0" i="0" lang="en" sz="1500" u="none" cap="none" strike="noStrike">
                <a:solidFill>
                  <a:srgbClr val="3D4046"/>
                </a:solidFill>
                <a:latin typeface="Manrope ExtraBold"/>
                <a:ea typeface="Manrope ExtraBold"/>
                <a:cs typeface="Manrope ExtraBold"/>
                <a:sym typeface="Manrope ExtraBold"/>
              </a:rPr>
              <a:t>She injured her head falling off their horse, which has caused many of her previous concussions.</a:t>
            </a:r>
            <a:endParaRPr b="0" i="0" sz="1500" u="none" cap="none" strike="noStrike">
              <a:solidFill>
                <a:srgbClr val="3D4046"/>
              </a:solidFill>
              <a:latin typeface="Manrope ExtraBold"/>
              <a:ea typeface="Manrope ExtraBold"/>
              <a:cs typeface="Manrope ExtraBold"/>
              <a:sym typeface="Manrope ExtraBo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5"/>
                                        </p:tgtEl>
                                        <p:attrNameLst>
                                          <p:attrName>style.visibility</p:attrName>
                                        </p:attrNameLst>
                                      </p:cBhvr>
                                      <p:to>
                                        <p:strVal val="visible"/>
                                      </p:to>
                                    </p:set>
                                    <p:animEffect filter="fade" transition="in">
                                      <p:cBhvr>
                                        <p:cTn dur="1000"/>
                                        <p:tgtEl>
                                          <p:spTgt spid="18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6"/>
                                        </p:tgtEl>
                                        <p:attrNameLst>
                                          <p:attrName>style.visibility</p:attrName>
                                        </p:attrNameLst>
                                      </p:cBhvr>
                                      <p:to>
                                        <p:strVal val="visible"/>
                                      </p:to>
                                    </p:set>
                                    <p:animEffect filter="fade" transition="in">
                                      <p:cBhvr>
                                        <p:cTn dur="1000"/>
                                        <p:tgtEl>
                                          <p:spTgt spid="18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8"/>
                                        </p:tgtEl>
                                        <p:attrNameLst>
                                          <p:attrName>style.visibility</p:attrName>
                                        </p:attrNameLst>
                                      </p:cBhvr>
                                      <p:to>
                                        <p:strVal val="visible"/>
                                      </p:to>
                                    </p:set>
                                    <p:animEffect filter="fade" transition="in">
                                      <p:cBhvr>
                                        <p:cTn dur="1000"/>
                                        <p:tgtEl>
                                          <p:spTgt spid="18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12"/>
          <p:cNvSpPr/>
          <p:nvPr/>
        </p:nvSpPr>
        <p:spPr>
          <a:xfrm>
            <a:off x="-36975" y="-35025"/>
            <a:ext cx="9215400" cy="5178600"/>
          </a:xfrm>
          <a:prstGeom prst="rect">
            <a:avLst/>
          </a:prstGeom>
          <a:solidFill>
            <a:srgbClr val="D2D7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 name="Google Shape;195;p12"/>
          <p:cNvSpPr txBox="1"/>
          <p:nvPr/>
        </p:nvSpPr>
        <p:spPr>
          <a:xfrm>
            <a:off x="310675" y="309700"/>
            <a:ext cx="25812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600"/>
              <a:buFont typeface="Arial"/>
              <a:buNone/>
            </a:pPr>
            <a:r>
              <a:rPr b="0" i="0" lang="en" sz="2600" u="none" cap="none" strike="noStrike">
                <a:solidFill>
                  <a:srgbClr val="3D4046"/>
                </a:solidFill>
                <a:latin typeface="Manrope ExtraBold"/>
                <a:ea typeface="Manrope ExtraBold"/>
                <a:cs typeface="Manrope ExtraBold"/>
                <a:sym typeface="Manrope ExtraBold"/>
              </a:rPr>
              <a:t>meet Rose</a:t>
            </a:r>
            <a:endParaRPr b="0" i="0" sz="2600" u="none" cap="none" strike="noStrike">
              <a:solidFill>
                <a:srgbClr val="3D4046"/>
              </a:solidFill>
              <a:latin typeface="Manrope ExtraBold"/>
              <a:ea typeface="Manrope ExtraBold"/>
              <a:cs typeface="Manrope ExtraBold"/>
              <a:sym typeface="Manrope ExtraBold"/>
            </a:endParaRPr>
          </a:p>
        </p:txBody>
      </p:sp>
      <p:sp>
        <p:nvSpPr>
          <p:cNvPr id="196" name="Google Shape;196;p12"/>
          <p:cNvSpPr txBox="1"/>
          <p:nvPr/>
        </p:nvSpPr>
        <p:spPr>
          <a:xfrm>
            <a:off x="2078175" y="42450"/>
            <a:ext cx="657300" cy="1015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5400"/>
              <a:buFont typeface="Arial"/>
              <a:buNone/>
            </a:pPr>
            <a:r>
              <a:rPr b="0" i="0" lang="en" sz="5400" u="none" cap="none" strike="noStrike">
                <a:solidFill>
                  <a:srgbClr val="586734"/>
                </a:solidFill>
                <a:latin typeface="Manrope ExtraBold"/>
                <a:ea typeface="Manrope ExtraBold"/>
                <a:cs typeface="Manrope ExtraBold"/>
                <a:sym typeface="Manrope ExtraBold"/>
              </a:rPr>
              <a:t>.</a:t>
            </a:r>
            <a:endParaRPr b="0" i="0" sz="5400" u="none" cap="none" strike="noStrike">
              <a:solidFill>
                <a:srgbClr val="586734"/>
              </a:solidFill>
              <a:latin typeface="Manrope ExtraBold"/>
              <a:ea typeface="Manrope ExtraBold"/>
              <a:cs typeface="Manrope ExtraBold"/>
              <a:sym typeface="Manrope ExtraBold"/>
            </a:endParaRPr>
          </a:p>
        </p:txBody>
      </p:sp>
      <p:sp>
        <p:nvSpPr>
          <p:cNvPr id="197" name="Google Shape;197;p12"/>
          <p:cNvSpPr txBox="1"/>
          <p:nvPr/>
        </p:nvSpPr>
        <p:spPr>
          <a:xfrm>
            <a:off x="310675" y="1209025"/>
            <a:ext cx="3346500" cy="1108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0" i="0" lang="en" sz="1500" u="none" cap="none" strike="noStrike">
                <a:solidFill>
                  <a:srgbClr val="3D4046"/>
                </a:solidFill>
                <a:latin typeface="Manrope ExtraBold"/>
                <a:ea typeface="Manrope ExtraBold"/>
                <a:cs typeface="Manrope ExtraBold"/>
                <a:sym typeface="Manrope ExtraBold"/>
              </a:rPr>
              <a:t>Rose is a 24 year old engineering graduate student, taking part time classes and working as a teaching assistant. </a:t>
            </a:r>
            <a:endParaRPr b="0" i="0" sz="1500" u="none" cap="none" strike="noStrike">
              <a:solidFill>
                <a:srgbClr val="3D4046"/>
              </a:solidFill>
              <a:latin typeface="Manrope ExtraBold"/>
              <a:ea typeface="Manrope ExtraBold"/>
              <a:cs typeface="Manrope ExtraBold"/>
              <a:sym typeface="Manrope ExtraBold"/>
            </a:endParaRPr>
          </a:p>
        </p:txBody>
      </p:sp>
      <p:sp>
        <p:nvSpPr>
          <p:cNvPr id="198" name="Google Shape;198;p12"/>
          <p:cNvSpPr txBox="1"/>
          <p:nvPr/>
        </p:nvSpPr>
        <p:spPr>
          <a:xfrm>
            <a:off x="310675" y="2468000"/>
            <a:ext cx="3346500" cy="1569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0" i="0" lang="en" sz="1500" u="none" cap="none" strike="noStrike">
                <a:solidFill>
                  <a:srgbClr val="3D4046"/>
                </a:solidFill>
                <a:latin typeface="Manrope ExtraBold"/>
                <a:ea typeface="Manrope ExtraBold"/>
                <a:cs typeface="Manrope ExtraBold"/>
                <a:sym typeface="Manrope ExtraBold"/>
              </a:rPr>
              <a:t>She injured her head at a summer internship last summer walking into a glass door, she also cared for her partner while she suffered a concussion at the beginning of their relationship.</a:t>
            </a:r>
            <a:endParaRPr b="0" i="0" sz="1500" u="none" cap="none" strike="noStrike">
              <a:solidFill>
                <a:srgbClr val="3D4046"/>
              </a:solidFill>
              <a:latin typeface="Manrope ExtraBold"/>
              <a:ea typeface="Manrope ExtraBold"/>
              <a:cs typeface="Manrope ExtraBold"/>
              <a:sym typeface="Manrope ExtraBold"/>
            </a:endParaRPr>
          </a:p>
        </p:txBody>
      </p:sp>
      <p:sp>
        <p:nvSpPr>
          <p:cNvPr id="199" name="Google Shape;199;p12"/>
          <p:cNvSpPr txBox="1"/>
          <p:nvPr/>
        </p:nvSpPr>
        <p:spPr>
          <a:xfrm>
            <a:off x="5064000" y="298150"/>
            <a:ext cx="3789600" cy="415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3D4046"/>
              </a:solidFill>
              <a:latin typeface="Manrope"/>
              <a:ea typeface="Manrope"/>
              <a:cs typeface="Manrope"/>
              <a:sym typeface="Manrope"/>
            </a:endParaRPr>
          </a:p>
        </p:txBody>
      </p:sp>
      <p:sp>
        <p:nvSpPr>
          <p:cNvPr id="200" name="Google Shape;200;p12"/>
          <p:cNvSpPr txBox="1"/>
          <p:nvPr/>
        </p:nvSpPr>
        <p:spPr>
          <a:xfrm>
            <a:off x="5064000" y="298150"/>
            <a:ext cx="3789600" cy="2262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0" i="0" lang="en" sz="1500" u="none" cap="none" strike="noStrike">
                <a:solidFill>
                  <a:srgbClr val="3D4046"/>
                </a:solidFill>
                <a:latin typeface="Manrope"/>
                <a:ea typeface="Manrope"/>
                <a:cs typeface="Manrope"/>
                <a:sym typeface="Manrope"/>
              </a:rPr>
              <a:t>“And it was almost a little bit wild because Cam would want to say something and she make a sound and a hand motion. And I would have to figure out what she meant. It's like you're playing charades all the time... but there was always this level of frustration from Cam because she couldn’t say she wanted to say.”</a:t>
            </a:r>
            <a:endParaRPr b="0" i="0" sz="1500" u="none" cap="none" strike="noStrike">
              <a:solidFill>
                <a:srgbClr val="3D4046"/>
              </a:solidFill>
              <a:latin typeface="Manrope"/>
              <a:ea typeface="Manrope"/>
              <a:cs typeface="Manrope"/>
              <a:sym typeface="Manrope"/>
            </a:endParaRPr>
          </a:p>
        </p:txBody>
      </p:sp>
      <p:sp>
        <p:nvSpPr>
          <p:cNvPr id="201" name="Google Shape;201;p12"/>
          <p:cNvSpPr txBox="1"/>
          <p:nvPr/>
        </p:nvSpPr>
        <p:spPr>
          <a:xfrm>
            <a:off x="5064000" y="2897525"/>
            <a:ext cx="3789600" cy="2031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0" i="0" lang="en" sz="1500" u="none" cap="none" strike="noStrike">
                <a:solidFill>
                  <a:srgbClr val="3D4046"/>
                </a:solidFill>
                <a:latin typeface="Manrope"/>
                <a:ea typeface="Manrope"/>
                <a:cs typeface="Manrope"/>
                <a:sym typeface="Manrope"/>
              </a:rPr>
              <a:t>Like for me, so much of whether I have a good day or not is related to like how many symptoms I am having... if I feel better I can do more.... the worst part about having a concussion you can’t distract yourself from it... When I am having these symptoms, I just get so defeated and you are just in your head. </a:t>
            </a:r>
            <a:endParaRPr b="0" i="0" sz="1500" u="none" cap="none" strike="noStrike">
              <a:solidFill>
                <a:srgbClr val="3D4046"/>
              </a:solidFill>
              <a:latin typeface="Manrope"/>
              <a:ea typeface="Manrope"/>
              <a:cs typeface="Manrope"/>
              <a:sym typeface="Manrope"/>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0"/>
                                        </p:tgtEl>
                                        <p:attrNameLst>
                                          <p:attrName>style.visibility</p:attrName>
                                        </p:attrNameLst>
                                      </p:cBhvr>
                                      <p:to>
                                        <p:strVal val="visible"/>
                                      </p:to>
                                    </p:set>
                                    <p:animEffect filter="fade" transition="in">
                                      <p:cBhvr>
                                        <p:cTn dur="1000"/>
                                        <p:tgtEl>
                                          <p:spTgt spid="20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1"/>
                                        </p:tgtEl>
                                        <p:attrNameLst>
                                          <p:attrName>style.visibility</p:attrName>
                                        </p:attrNameLst>
                                      </p:cBhvr>
                                      <p:to>
                                        <p:strVal val="visible"/>
                                      </p:to>
                                    </p:set>
                                    <p:animEffect filter="fade" transition="in">
                                      <p:cBhvr>
                                        <p:cTn dur="1000"/>
                                        <p:tgtEl>
                                          <p:spTgt spid="20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13"/>
          <p:cNvSpPr/>
          <p:nvPr/>
        </p:nvSpPr>
        <p:spPr>
          <a:xfrm>
            <a:off x="-35700" y="-17550"/>
            <a:ext cx="9215400" cy="5178600"/>
          </a:xfrm>
          <a:prstGeom prst="rect">
            <a:avLst/>
          </a:prstGeom>
          <a:solidFill>
            <a:srgbClr val="D8D9A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 name="Google Shape;207;p13"/>
          <p:cNvSpPr txBox="1"/>
          <p:nvPr/>
        </p:nvSpPr>
        <p:spPr>
          <a:xfrm>
            <a:off x="310675" y="309700"/>
            <a:ext cx="42612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600"/>
              <a:buFont typeface="Arial"/>
              <a:buNone/>
            </a:pPr>
            <a:r>
              <a:rPr b="0" i="0" lang="en" sz="2600" u="none" cap="none" strike="noStrike">
                <a:solidFill>
                  <a:srgbClr val="3D4046"/>
                </a:solidFill>
                <a:latin typeface="Manrope ExtraBold"/>
                <a:ea typeface="Manrope ExtraBold"/>
                <a:cs typeface="Manrope ExtraBold"/>
                <a:sym typeface="Manrope ExtraBold"/>
              </a:rPr>
              <a:t>Meet Charlotte </a:t>
            </a:r>
            <a:endParaRPr b="0" i="0" sz="2600" u="none" cap="none" strike="noStrike">
              <a:solidFill>
                <a:srgbClr val="3D4046"/>
              </a:solidFill>
              <a:latin typeface="Manrope ExtraBold"/>
              <a:ea typeface="Manrope ExtraBold"/>
              <a:cs typeface="Manrope ExtraBold"/>
              <a:sym typeface="Manrope ExtraBold"/>
            </a:endParaRPr>
          </a:p>
        </p:txBody>
      </p:sp>
      <p:sp>
        <p:nvSpPr>
          <p:cNvPr id="208" name="Google Shape;208;p13"/>
          <p:cNvSpPr txBox="1"/>
          <p:nvPr/>
        </p:nvSpPr>
        <p:spPr>
          <a:xfrm>
            <a:off x="2785450" y="-17550"/>
            <a:ext cx="657300" cy="1015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5400"/>
              <a:buFont typeface="Arial"/>
              <a:buNone/>
            </a:pPr>
            <a:r>
              <a:rPr b="0" i="0" lang="en" sz="5400" u="none" cap="none" strike="noStrike">
                <a:solidFill>
                  <a:srgbClr val="586734"/>
                </a:solidFill>
                <a:latin typeface="Manrope ExtraBold"/>
                <a:ea typeface="Manrope ExtraBold"/>
                <a:cs typeface="Manrope ExtraBold"/>
                <a:sym typeface="Manrope ExtraBold"/>
              </a:rPr>
              <a:t>.</a:t>
            </a:r>
            <a:endParaRPr b="0" i="0" sz="5400" u="none" cap="none" strike="noStrike">
              <a:solidFill>
                <a:srgbClr val="586734"/>
              </a:solidFill>
              <a:latin typeface="Manrope ExtraBold"/>
              <a:ea typeface="Manrope ExtraBold"/>
              <a:cs typeface="Manrope ExtraBold"/>
              <a:sym typeface="Manrope ExtraBold"/>
            </a:endParaRPr>
          </a:p>
        </p:txBody>
      </p:sp>
      <p:sp>
        <p:nvSpPr>
          <p:cNvPr id="209" name="Google Shape;209;p13"/>
          <p:cNvSpPr txBox="1"/>
          <p:nvPr/>
        </p:nvSpPr>
        <p:spPr>
          <a:xfrm>
            <a:off x="5064000" y="1368233"/>
            <a:ext cx="3293400" cy="415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0" i="0" lang="en" sz="1500" u="none" cap="none" strike="noStrike">
                <a:solidFill>
                  <a:srgbClr val="3D4046"/>
                </a:solidFill>
                <a:latin typeface="Manrope"/>
                <a:ea typeface="Manrope"/>
                <a:cs typeface="Manrope"/>
                <a:sym typeface="Manrope"/>
              </a:rPr>
              <a:t>“I hit a mental low”</a:t>
            </a:r>
            <a:endParaRPr b="0" i="0" sz="1500" u="none" cap="none" strike="noStrike">
              <a:solidFill>
                <a:srgbClr val="3D4046"/>
              </a:solidFill>
              <a:latin typeface="Manrope"/>
              <a:ea typeface="Manrope"/>
              <a:cs typeface="Manrope"/>
              <a:sym typeface="Manrope"/>
            </a:endParaRPr>
          </a:p>
        </p:txBody>
      </p:sp>
      <p:sp>
        <p:nvSpPr>
          <p:cNvPr id="210" name="Google Shape;210;p13"/>
          <p:cNvSpPr txBox="1"/>
          <p:nvPr/>
        </p:nvSpPr>
        <p:spPr>
          <a:xfrm>
            <a:off x="240300" y="1209025"/>
            <a:ext cx="3417000" cy="2031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0" i="0" lang="en" sz="1500" u="none" cap="none" strike="noStrike">
                <a:solidFill>
                  <a:srgbClr val="3D4046"/>
                </a:solidFill>
                <a:latin typeface="Manrope ExtraBold"/>
                <a:ea typeface="Manrope ExtraBold"/>
                <a:cs typeface="Manrope ExtraBold"/>
                <a:sym typeface="Manrope ExtraBold"/>
              </a:rPr>
              <a:t>Charlotte is a high achieving CS student, highly involved in her classes and extracurriculars.</a:t>
            </a:r>
            <a:endParaRPr b="0" i="0" sz="1500" u="none" cap="none" strike="noStrike">
              <a:solidFill>
                <a:srgbClr val="3D4046"/>
              </a:solidFill>
              <a:latin typeface="Manrope ExtraBold"/>
              <a:ea typeface="Manrope ExtraBold"/>
              <a:cs typeface="Manrope ExtraBold"/>
              <a:sym typeface="Manrope ExtraBold"/>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3D4046"/>
              </a:solidFill>
              <a:latin typeface="Manrope ExtraBold"/>
              <a:ea typeface="Manrope ExtraBold"/>
              <a:cs typeface="Manrope ExtraBold"/>
              <a:sym typeface="Manrope ExtraBold"/>
            </a:endParaRPr>
          </a:p>
          <a:p>
            <a:pPr indent="0" lvl="0" marL="0" marR="0" rtl="0" algn="l">
              <a:lnSpc>
                <a:spcPct val="100000"/>
              </a:lnSpc>
              <a:spcBef>
                <a:spcPts val="0"/>
              </a:spcBef>
              <a:spcAft>
                <a:spcPts val="0"/>
              </a:spcAft>
              <a:buClr>
                <a:srgbClr val="000000"/>
              </a:buClr>
              <a:buSzPts val="1500"/>
              <a:buFont typeface="Arial"/>
              <a:buNone/>
            </a:pPr>
            <a:r>
              <a:rPr b="0" i="0" lang="en" sz="1500" u="none" cap="none" strike="noStrike">
                <a:solidFill>
                  <a:srgbClr val="3D4046"/>
                </a:solidFill>
                <a:latin typeface="Manrope ExtraBold"/>
                <a:ea typeface="Manrope ExtraBold"/>
                <a:cs typeface="Manrope ExtraBold"/>
                <a:sym typeface="Manrope ExtraBold"/>
              </a:rPr>
              <a:t>She fell off her bed and hit her head during the end of Winter quarter. </a:t>
            </a:r>
            <a:endParaRPr b="0" i="0" sz="1500" u="none" cap="none" strike="noStrike">
              <a:solidFill>
                <a:srgbClr val="3D4046"/>
              </a:solidFill>
              <a:latin typeface="Manrope ExtraBold"/>
              <a:ea typeface="Manrope ExtraBold"/>
              <a:cs typeface="Manrope ExtraBold"/>
              <a:sym typeface="Manrope ExtraBold"/>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3D4046"/>
              </a:solidFill>
              <a:latin typeface="Manrope ExtraBold"/>
              <a:ea typeface="Manrope ExtraBold"/>
              <a:cs typeface="Manrope ExtraBold"/>
              <a:sym typeface="Manrope ExtraBold"/>
            </a:endParaRPr>
          </a:p>
        </p:txBody>
      </p:sp>
      <p:sp>
        <p:nvSpPr>
          <p:cNvPr id="211" name="Google Shape;211;p13"/>
          <p:cNvSpPr txBox="1"/>
          <p:nvPr/>
        </p:nvSpPr>
        <p:spPr>
          <a:xfrm>
            <a:off x="5064000" y="3508100"/>
            <a:ext cx="3789600" cy="1569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0" i="0" lang="en" sz="1500" u="none" cap="none" strike="noStrike">
                <a:solidFill>
                  <a:srgbClr val="3D4046"/>
                </a:solidFill>
                <a:latin typeface="Manrope"/>
                <a:ea typeface="Manrope"/>
                <a:cs typeface="Manrope"/>
                <a:sym typeface="Manrope"/>
              </a:rPr>
              <a:t>“It was hard for people who don’t know me that well, whereas my friends and professors who are seeing me struggle to get through my days, it’s more visceral.”</a:t>
            </a:r>
            <a:endParaRPr b="0" i="0" sz="1500" u="none" cap="none" strike="noStrike">
              <a:solidFill>
                <a:srgbClr val="3D4046"/>
              </a:solidFill>
              <a:latin typeface="Manrope"/>
              <a:ea typeface="Manrope"/>
              <a:cs typeface="Manrope"/>
              <a:sym typeface="Manrope"/>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3D4046"/>
              </a:solidFill>
              <a:latin typeface="Manrope"/>
              <a:ea typeface="Manrope"/>
              <a:cs typeface="Manrope"/>
              <a:sym typeface="Manrope"/>
            </a:endParaRPr>
          </a:p>
        </p:txBody>
      </p:sp>
      <p:sp>
        <p:nvSpPr>
          <p:cNvPr id="212" name="Google Shape;212;p13"/>
          <p:cNvSpPr txBox="1"/>
          <p:nvPr/>
        </p:nvSpPr>
        <p:spPr>
          <a:xfrm>
            <a:off x="5064000" y="2207317"/>
            <a:ext cx="3789600" cy="877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0" i="0" lang="en" sz="1500" u="none" cap="none" strike="noStrike">
                <a:solidFill>
                  <a:srgbClr val="3D4046"/>
                </a:solidFill>
                <a:latin typeface="Manrope"/>
                <a:ea typeface="Manrope"/>
                <a:cs typeface="Manrope"/>
                <a:sym typeface="Manrope"/>
              </a:rPr>
              <a:t>“The physical repercussion sucked, but they improve over time. The biggest impact on me was mental.”</a:t>
            </a:r>
            <a:endParaRPr b="0" i="0" sz="1500" u="none" cap="none" strike="noStrike">
              <a:solidFill>
                <a:srgbClr val="3D4046"/>
              </a:solidFill>
              <a:latin typeface="Manrope"/>
              <a:ea typeface="Manrope"/>
              <a:cs typeface="Manrope"/>
              <a:sym typeface="Manrope"/>
            </a:endParaRPr>
          </a:p>
        </p:txBody>
      </p:sp>
      <p:sp>
        <p:nvSpPr>
          <p:cNvPr id="213" name="Google Shape;213;p13"/>
          <p:cNvSpPr txBox="1"/>
          <p:nvPr/>
        </p:nvSpPr>
        <p:spPr>
          <a:xfrm>
            <a:off x="5064000" y="298150"/>
            <a:ext cx="3789600" cy="646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0" i="0" lang="en" sz="1500" u="none" cap="none" strike="noStrike">
                <a:solidFill>
                  <a:srgbClr val="3D4046"/>
                </a:solidFill>
                <a:latin typeface="Manrope"/>
                <a:ea typeface="Manrope"/>
                <a:cs typeface="Manrope"/>
                <a:sym typeface="Manrope"/>
              </a:rPr>
              <a:t>“As a CS major, I couldn’t look at my screen for more than 2 minutes”</a:t>
            </a:r>
            <a:endParaRPr b="0" i="0" sz="1500" u="none" cap="none" strike="noStrike">
              <a:solidFill>
                <a:srgbClr val="3D4046"/>
              </a:solidFill>
              <a:latin typeface="Manrope"/>
              <a:ea typeface="Manrope"/>
              <a:cs typeface="Manrope"/>
              <a:sym typeface="Manrope"/>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3"/>
                                        </p:tgtEl>
                                        <p:attrNameLst>
                                          <p:attrName>style.visibility</p:attrName>
                                        </p:attrNameLst>
                                      </p:cBhvr>
                                      <p:to>
                                        <p:strVal val="visible"/>
                                      </p:to>
                                    </p:set>
                                    <p:animEffect filter="fade" transition="in">
                                      <p:cBhvr>
                                        <p:cTn dur="1000"/>
                                        <p:tgtEl>
                                          <p:spTgt spid="21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9"/>
                                        </p:tgtEl>
                                        <p:attrNameLst>
                                          <p:attrName>style.visibility</p:attrName>
                                        </p:attrNameLst>
                                      </p:cBhvr>
                                      <p:to>
                                        <p:strVal val="visible"/>
                                      </p:to>
                                    </p:set>
                                    <p:animEffect filter="fade" transition="in">
                                      <p:cBhvr>
                                        <p:cTn dur="1000"/>
                                        <p:tgtEl>
                                          <p:spTgt spid="20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2"/>
                                        </p:tgtEl>
                                        <p:attrNameLst>
                                          <p:attrName>style.visibility</p:attrName>
                                        </p:attrNameLst>
                                      </p:cBhvr>
                                      <p:to>
                                        <p:strVal val="visible"/>
                                      </p:to>
                                    </p:set>
                                    <p:animEffect filter="fade" transition="in">
                                      <p:cBhvr>
                                        <p:cTn dur="1000"/>
                                        <p:tgtEl>
                                          <p:spTgt spid="21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1"/>
                                        </p:tgtEl>
                                        <p:attrNameLst>
                                          <p:attrName>style.visibility</p:attrName>
                                        </p:attrNameLst>
                                      </p:cBhvr>
                                      <p:to>
                                        <p:strVal val="visible"/>
                                      </p:to>
                                    </p:set>
                                    <p:animEffect filter="fade" transition="in">
                                      <p:cBhvr>
                                        <p:cTn dur="1000"/>
                                        <p:tgtEl>
                                          <p:spTgt spid="21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14"/>
          <p:cNvSpPr/>
          <p:nvPr/>
        </p:nvSpPr>
        <p:spPr>
          <a:xfrm>
            <a:off x="-36975" y="-35025"/>
            <a:ext cx="9215400" cy="5178600"/>
          </a:xfrm>
          <a:prstGeom prst="rect">
            <a:avLst/>
          </a:prstGeom>
          <a:solidFill>
            <a:srgbClr val="D2D7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9" name="Google Shape;219;p14"/>
          <p:cNvSpPr txBox="1"/>
          <p:nvPr/>
        </p:nvSpPr>
        <p:spPr>
          <a:xfrm>
            <a:off x="310675" y="309700"/>
            <a:ext cx="25812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600"/>
              <a:buFont typeface="Arial"/>
              <a:buNone/>
            </a:pPr>
            <a:r>
              <a:rPr b="0" i="0" lang="en" sz="2600" u="none" cap="none" strike="noStrike">
                <a:solidFill>
                  <a:srgbClr val="3D4046"/>
                </a:solidFill>
                <a:latin typeface="Manrope ExtraBold"/>
                <a:ea typeface="Manrope ExtraBold"/>
                <a:cs typeface="Manrope ExtraBold"/>
                <a:sym typeface="Manrope ExtraBold"/>
              </a:rPr>
              <a:t>meet Nadia</a:t>
            </a:r>
            <a:endParaRPr b="0" i="0" sz="2600" u="none" cap="none" strike="noStrike">
              <a:solidFill>
                <a:srgbClr val="3D4046"/>
              </a:solidFill>
              <a:latin typeface="Manrope ExtraBold"/>
              <a:ea typeface="Manrope ExtraBold"/>
              <a:cs typeface="Manrope ExtraBold"/>
              <a:sym typeface="Manrope ExtraBold"/>
            </a:endParaRPr>
          </a:p>
        </p:txBody>
      </p:sp>
      <p:sp>
        <p:nvSpPr>
          <p:cNvPr id="220" name="Google Shape;220;p14"/>
          <p:cNvSpPr txBox="1"/>
          <p:nvPr/>
        </p:nvSpPr>
        <p:spPr>
          <a:xfrm>
            <a:off x="2234575" y="9550"/>
            <a:ext cx="657300" cy="1015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5400"/>
              <a:buFont typeface="Arial"/>
              <a:buNone/>
            </a:pPr>
            <a:r>
              <a:rPr b="0" i="0" lang="en" sz="5400" u="none" cap="none" strike="noStrike">
                <a:solidFill>
                  <a:srgbClr val="586734"/>
                </a:solidFill>
                <a:latin typeface="Manrope ExtraBold"/>
                <a:ea typeface="Manrope ExtraBold"/>
                <a:cs typeface="Manrope ExtraBold"/>
                <a:sym typeface="Manrope ExtraBold"/>
              </a:rPr>
              <a:t>.</a:t>
            </a:r>
            <a:endParaRPr b="0" i="0" sz="5400" u="none" cap="none" strike="noStrike">
              <a:solidFill>
                <a:srgbClr val="586734"/>
              </a:solidFill>
              <a:latin typeface="Manrope ExtraBold"/>
              <a:ea typeface="Manrope ExtraBold"/>
              <a:cs typeface="Manrope ExtraBold"/>
              <a:sym typeface="Manrope ExtraBold"/>
            </a:endParaRPr>
          </a:p>
        </p:txBody>
      </p:sp>
      <p:sp>
        <p:nvSpPr>
          <p:cNvPr id="221" name="Google Shape;221;p14"/>
          <p:cNvSpPr txBox="1"/>
          <p:nvPr/>
        </p:nvSpPr>
        <p:spPr>
          <a:xfrm>
            <a:off x="5501750" y="366600"/>
            <a:ext cx="3293400" cy="1046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3D4046"/>
                </a:solidFill>
                <a:latin typeface="Manrope"/>
                <a:ea typeface="Manrope"/>
                <a:cs typeface="Manrope"/>
                <a:sym typeface="Manrope"/>
              </a:rPr>
              <a:t>“going to the grocery store felt like, like an achievement. I remember... that's when I was like, okay, I am like getting better.”</a:t>
            </a:r>
            <a:endParaRPr b="0" i="0" sz="1400" u="none" cap="none" strike="noStrike">
              <a:solidFill>
                <a:srgbClr val="3D4046"/>
              </a:solidFill>
              <a:latin typeface="Manrope"/>
              <a:ea typeface="Manrope"/>
              <a:cs typeface="Manrope"/>
              <a:sym typeface="Manrope"/>
            </a:endParaRPr>
          </a:p>
        </p:txBody>
      </p:sp>
      <p:sp>
        <p:nvSpPr>
          <p:cNvPr id="222" name="Google Shape;222;p14"/>
          <p:cNvSpPr txBox="1"/>
          <p:nvPr/>
        </p:nvSpPr>
        <p:spPr>
          <a:xfrm>
            <a:off x="310675" y="1209025"/>
            <a:ext cx="3346500" cy="2031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0" i="0" lang="en" sz="1500" u="none" cap="none" strike="noStrike">
                <a:solidFill>
                  <a:srgbClr val="3D4046"/>
                </a:solidFill>
                <a:latin typeface="Manrope ExtraBold"/>
                <a:ea typeface="Manrope ExtraBold"/>
                <a:cs typeface="Manrope ExtraBold"/>
                <a:sym typeface="Manrope ExtraBold"/>
              </a:rPr>
              <a:t>Nadia is a college student and restaurant worker, hoping to one day become a therapist</a:t>
            </a:r>
            <a:endParaRPr b="0" i="0" sz="1500" u="none" cap="none" strike="noStrike">
              <a:solidFill>
                <a:srgbClr val="3D4046"/>
              </a:solidFill>
              <a:latin typeface="Manrope ExtraBold"/>
              <a:ea typeface="Manrope ExtraBold"/>
              <a:cs typeface="Manrope ExtraBold"/>
              <a:sym typeface="Manrope ExtraBold"/>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3D4046"/>
              </a:solidFill>
              <a:latin typeface="Manrope ExtraBold"/>
              <a:ea typeface="Manrope ExtraBold"/>
              <a:cs typeface="Manrope ExtraBold"/>
              <a:sym typeface="Manrope ExtraBold"/>
            </a:endParaRPr>
          </a:p>
          <a:p>
            <a:pPr indent="0" lvl="0" marL="0" marR="0" rtl="0" algn="l">
              <a:lnSpc>
                <a:spcPct val="100000"/>
              </a:lnSpc>
              <a:spcBef>
                <a:spcPts val="0"/>
              </a:spcBef>
              <a:spcAft>
                <a:spcPts val="0"/>
              </a:spcAft>
              <a:buClr>
                <a:srgbClr val="000000"/>
              </a:buClr>
              <a:buSzPts val="1500"/>
              <a:buFont typeface="Arial"/>
              <a:buNone/>
            </a:pPr>
            <a:r>
              <a:rPr b="0" i="0" lang="en" sz="1500" u="none" cap="none" strike="noStrike">
                <a:solidFill>
                  <a:srgbClr val="3D4046"/>
                </a:solidFill>
                <a:latin typeface="Manrope ExtraBold"/>
                <a:ea typeface="Manrope ExtraBold"/>
                <a:cs typeface="Manrope ExtraBold"/>
                <a:sym typeface="Manrope ExtraBold"/>
              </a:rPr>
              <a:t>She has suffered three concussions within the past year (on a deck, at a football game, and at work). </a:t>
            </a:r>
            <a:endParaRPr b="0" i="0" sz="1500" u="none" cap="none" strike="noStrike">
              <a:solidFill>
                <a:srgbClr val="3D4046"/>
              </a:solidFill>
              <a:latin typeface="Manrope ExtraBold"/>
              <a:ea typeface="Manrope ExtraBold"/>
              <a:cs typeface="Manrope ExtraBold"/>
              <a:sym typeface="Manrope ExtraBold"/>
            </a:endParaRPr>
          </a:p>
        </p:txBody>
      </p:sp>
      <p:sp>
        <p:nvSpPr>
          <p:cNvPr id="223" name="Google Shape;223;p14"/>
          <p:cNvSpPr txBox="1"/>
          <p:nvPr/>
        </p:nvSpPr>
        <p:spPr>
          <a:xfrm>
            <a:off x="5475200" y="1702050"/>
            <a:ext cx="3346500" cy="869700"/>
          </a:xfrm>
          <a:prstGeom prst="rect">
            <a:avLst/>
          </a:prstGeom>
          <a:noFill/>
          <a:ln>
            <a:noFill/>
          </a:ln>
        </p:spPr>
        <p:txBody>
          <a:bodyPr anchorCtr="0" anchor="t" bIns="91425" lIns="91425" spcFirstLastPara="1" rIns="91425" wrap="square" tIns="91425">
            <a:norm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3D4046"/>
                </a:solidFill>
                <a:latin typeface="Manrope"/>
                <a:ea typeface="Manrope"/>
                <a:cs typeface="Manrope"/>
                <a:sym typeface="Manrope"/>
              </a:rPr>
              <a:t>“[My bosses and coworkers] weren't being all that nice before I got a doctor's note. ”</a:t>
            </a:r>
            <a:endParaRPr b="0" i="0" sz="1400" u="none" cap="none" strike="noStrike">
              <a:solidFill>
                <a:srgbClr val="3D4046"/>
              </a:solidFill>
              <a:latin typeface="Manrope"/>
              <a:ea typeface="Manrope"/>
              <a:cs typeface="Manrope"/>
              <a:sym typeface="Manrope"/>
            </a:endParaRPr>
          </a:p>
        </p:txBody>
      </p:sp>
      <p:sp>
        <p:nvSpPr>
          <p:cNvPr id="224" name="Google Shape;224;p14"/>
          <p:cNvSpPr txBox="1"/>
          <p:nvPr/>
        </p:nvSpPr>
        <p:spPr>
          <a:xfrm>
            <a:off x="5475200" y="2816100"/>
            <a:ext cx="3346500" cy="1206600"/>
          </a:xfrm>
          <a:prstGeom prst="rect">
            <a:avLst/>
          </a:prstGeom>
          <a:noFill/>
          <a:ln>
            <a:noFill/>
          </a:ln>
        </p:spPr>
        <p:txBody>
          <a:bodyPr anchorCtr="0" anchor="t" bIns="91425" lIns="91425" spcFirstLastPara="1" rIns="91425" wrap="square" tIns="91425">
            <a:normAutofit lnSpcReduction="10000"/>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3D4046"/>
                </a:solidFill>
                <a:latin typeface="Manrope"/>
                <a:ea typeface="Manrope"/>
                <a:cs typeface="Manrope"/>
                <a:sym typeface="Manrope"/>
              </a:rPr>
              <a:t>“when you explain to people how bad it is, you feel like you're like trying to get people to feel sorry for you, which is not really what I want.”</a:t>
            </a:r>
            <a:endParaRPr b="0" i="0" sz="1400" u="none" cap="none" strike="noStrike">
              <a:solidFill>
                <a:srgbClr val="3D4046"/>
              </a:solidFill>
              <a:latin typeface="Manrope"/>
              <a:ea typeface="Manrope"/>
              <a:cs typeface="Manrope"/>
              <a:sym typeface="Manrope"/>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3D4046"/>
              </a:solidFill>
              <a:latin typeface="Manrope"/>
              <a:ea typeface="Manrope"/>
              <a:cs typeface="Manrope"/>
              <a:sym typeface="Manrope"/>
            </a:endParaRPr>
          </a:p>
        </p:txBody>
      </p:sp>
      <p:sp>
        <p:nvSpPr>
          <p:cNvPr id="225" name="Google Shape;225;p14"/>
          <p:cNvSpPr txBox="1"/>
          <p:nvPr/>
        </p:nvSpPr>
        <p:spPr>
          <a:xfrm>
            <a:off x="5475200" y="4105425"/>
            <a:ext cx="3346500" cy="869700"/>
          </a:xfrm>
          <a:prstGeom prst="rect">
            <a:avLst/>
          </a:prstGeom>
          <a:noFill/>
          <a:ln>
            <a:noFill/>
          </a:ln>
        </p:spPr>
        <p:txBody>
          <a:bodyPr anchorCtr="0" anchor="t" bIns="91425" lIns="91425" spcFirstLastPara="1" rIns="91425" wrap="square" tIns="91425">
            <a:norm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3D4046"/>
                </a:solidFill>
                <a:latin typeface="Manrope"/>
                <a:ea typeface="Manrope"/>
                <a:cs typeface="Manrope"/>
                <a:sym typeface="Manrope"/>
              </a:rPr>
              <a:t>“I don't think I've ever felt more down than I did when I've had [concussions]”</a:t>
            </a:r>
            <a:endParaRPr b="0" i="0" sz="1400" u="none" cap="none" strike="noStrike">
              <a:solidFill>
                <a:srgbClr val="3D4046"/>
              </a:solidFill>
              <a:latin typeface="Manrope"/>
              <a:ea typeface="Manrope"/>
              <a:cs typeface="Manrope"/>
              <a:sym typeface="Manrope"/>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1"/>
                                        </p:tgtEl>
                                        <p:attrNameLst>
                                          <p:attrName>style.visibility</p:attrName>
                                        </p:attrNameLst>
                                      </p:cBhvr>
                                      <p:to>
                                        <p:strVal val="visible"/>
                                      </p:to>
                                    </p:set>
                                    <p:animEffect filter="fade" transition="in">
                                      <p:cBhvr>
                                        <p:cTn dur="1000"/>
                                        <p:tgtEl>
                                          <p:spTgt spid="22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3"/>
                                        </p:tgtEl>
                                        <p:attrNameLst>
                                          <p:attrName>style.visibility</p:attrName>
                                        </p:attrNameLst>
                                      </p:cBhvr>
                                      <p:to>
                                        <p:strVal val="visible"/>
                                      </p:to>
                                    </p:set>
                                    <p:animEffect filter="fade" transition="in">
                                      <p:cBhvr>
                                        <p:cTn dur="1000"/>
                                        <p:tgtEl>
                                          <p:spTgt spid="22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4"/>
                                        </p:tgtEl>
                                        <p:attrNameLst>
                                          <p:attrName>style.visibility</p:attrName>
                                        </p:attrNameLst>
                                      </p:cBhvr>
                                      <p:to>
                                        <p:strVal val="visible"/>
                                      </p:to>
                                    </p:set>
                                    <p:animEffect filter="fade" transition="in">
                                      <p:cBhvr>
                                        <p:cTn dur="1000"/>
                                        <p:tgtEl>
                                          <p:spTgt spid="22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5"/>
                                        </p:tgtEl>
                                        <p:attrNameLst>
                                          <p:attrName>style.visibility</p:attrName>
                                        </p:attrNameLst>
                                      </p:cBhvr>
                                      <p:to>
                                        <p:strVal val="visible"/>
                                      </p:to>
                                    </p:set>
                                    <p:animEffect filter="fade" transition="in">
                                      <p:cBhvr>
                                        <p:cTn dur="1000"/>
                                        <p:tgtEl>
                                          <p:spTgt spid="22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15"/>
          <p:cNvSpPr/>
          <p:nvPr/>
        </p:nvSpPr>
        <p:spPr>
          <a:xfrm>
            <a:off x="-36975" y="-35025"/>
            <a:ext cx="9215400" cy="5178600"/>
          </a:xfrm>
          <a:prstGeom prst="rect">
            <a:avLst/>
          </a:prstGeom>
          <a:solidFill>
            <a:srgbClr val="FBFAF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1" name="Google Shape;231;p15"/>
          <p:cNvSpPr txBox="1"/>
          <p:nvPr/>
        </p:nvSpPr>
        <p:spPr>
          <a:xfrm>
            <a:off x="310675" y="309700"/>
            <a:ext cx="25812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600"/>
              <a:buFont typeface="Arial"/>
              <a:buNone/>
            </a:pPr>
            <a:r>
              <a:rPr b="0" i="0" lang="en" sz="2600" u="none" cap="none" strike="noStrike">
                <a:solidFill>
                  <a:srgbClr val="3D4046"/>
                </a:solidFill>
                <a:latin typeface="Manrope ExtraBold"/>
                <a:ea typeface="Manrope ExtraBold"/>
                <a:cs typeface="Manrope ExtraBold"/>
                <a:sym typeface="Manrope ExtraBold"/>
              </a:rPr>
              <a:t>key needs</a:t>
            </a:r>
            <a:endParaRPr b="0" i="0" sz="2600" u="none" cap="none" strike="noStrike">
              <a:solidFill>
                <a:srgbClr val="3D4046"/>
              </a:solidFill>
              <a:latin typeface="Manrope ExtraBold"/>
              <a:ea typeface="Manrope ExtraBold"/>
              <a:cs typeface="Manrope ExtraBold"/>
              <a:sym typeface="Manrope ExtraBold"/>
            </a:endParaRPr>
          </a:p>
        </p:txBody>
      </p:sp>
      <p:sp>
        <p:nvSpPr>
          <p:cNvPr id="232" name="Google Shape;232;p15"/>
          <p:cNvSpPr txBox="1"/>
          <p:nvPr/>
        </p:nvSpPr>
        <p:spPr>
          <a:xfrm>
            <a:off x="1995500" y="0"/>
            <a:ext cx="657300" cy="1015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5400"/>
              <a:buFont typeface="Arial"/>
              <a:buNone/>
            </a:pPr>
            <a:r>
              <a:rPr b="0" i="0" lang="en" sz="5400" u="none" cap="none" strike="noStrike">
                <a:solidFill>
                  <a:srgbClr val="586734"/>
                </a:solidFill>
                <a:latin typeface="Manrope ExtraBold"/>
                <a:ea typeface="Manrope ExtraBold"/>
                <a:cs typeface="Manrope ExtraBold"/>
                <a:sym typeface="Manrope ExtraBold"/>
              </a:rPr>
              <a:t>.</a:t>
            </a:r>
            <a:endParaRPr b="0" i="0" sz="5400" u="none" cap="none" strike="noStrike">
              <a:solidFill>
                <a:srgbClr val="586734"/>
              </a:solidFill>
              <a:latin typeface="Manrope ExtraBold"/>
              <a:ea typeface="Manrope ExtraBold"/>
              <a:cs typeface="Manrope ExtraBold"/>
              <a:sym typeface="Manrope ExtraBold"/>
            </a:endParaRPr>
          </a:p>
        </p:txBody>
      </p:sp>
      <p:sp>
        <p:nvSpPr>
          <p:cNvPr id="233" name="Google Shape;233;p15"/>
          <p:cNvSpPr txBox="1"/>
          <p:nvPr/>
        </p:nvSpPr>
        <p:spPr>
          <a:xfrm>
            <a:off x="224300" y="1243200"/>
            <a:ext cx="1325100" cy="354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100"/>
              <a:buFont typeface="Arial"/>
              <a:buNone/>
            </a:pPr>
            <a:r>
              <a:rPr b="0" i="0" lang="en" sz="1100" u="none" cap="none" strike="noStrike">
                <a:solidFill>
                  <a:srgbClr val="3D4046"/>
                </a:solidFill>
                <a:latin typeface="Manrope ExtraBold"/>
                <a:ea typeface="Manrope ExtraBold"/>
                <a:cs typeface="Manrope ExtraBold"/>
                <a:sym typeface="Manrope ExtraBold"/>
              </a:rPr>
              <a:t>common needs</a:t>
            </a:r>
            <a:endParaRPr b="0" i="0" sz="1100" u="none" cap="none" strike="noStrike">
              <a:solidFill>
                <a:srgbClr val="3D4046"/>
              </a:solidFill>
              <a:latin typeface="Manrope ExtraBold"/>
              <a:ea typeface="Manrope ExtraBold"/>
              <a:cs typeface="Manrope ExtraBold"/>
              <a:sym typeface="Manrope ExtraBold"/>
            </a:endParaRPr>
          </a:p>
        </p:txBody>
      </p:sp>
      <p:sp>
        <p:nvSpPr>
          <p:cNvPr id="234" name="Google Shape;234;p15"/>
          <p:cNvSpPr txBox="1"/>
          <p:nvPr/>
        </p:nvSpPr>
        <p:spPr>
          <a:xfrm>
            <a:off x="224300" y="2187950"/>
            <a:ext cx="1284000" cy="354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100"/>
              <a:buFont typeface="Arial"/>
              <a:buNone/>
            </a:pPr>
            <a:r>
              <a:rPr b="0" i="0" lang="en" sz="1100" u="none" cap="none" strike="noStrike">
                <a:solidFill>
                  <a:srgbClr val="3D4046"/>
                </a:solidFill>
                <a:latin typeface="Manrope ExtraBold"/>
                <a:ea typeface="Manrope ExtraBold"/>
                <a:cs typeface="Manrope ExtraBold"/>
                <a:sym typeface="Manrope ExtraBold"/>
              </a:rPr>
              <a:t>context needs</a:t>
            </a:r>
            <a:endParaRPr b="0" i="0" sz="1100" u="none" cap="none" strike="noStrike">
              <a:solidFill>
                <a:srgbClr val="3D4046"/>
              </a:solidFill>
              <a:latin typeface="Manrope ExtraBold"/>
              <a:ea typeface="Manrope ExtraBold"/>
              <a:cs typeface="Manrope ExtraBold"/>
              <a:sym typeface="Manrope ExtraBold"/>
            </a:endParaRPr>
          </a:p>
        </p:txBody>
      </p:sp>
      <p:sp>
        <p:nvSpPr>
          <p:cNvPr id="235" name="Google Shape;235;p15"/>
          <p:cNvSpPr txBox="1"/>
          <p:nvPr/>
        </p:nvSpPr>
        <p:spPr>
          <a:xfrm>
            <a:off x="224300" y="3132700"/>
            <a:ext cx="1284000" cy="354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100"/>
              <a:buFont typeface="Arial"/>
              <a:buNone/>
            </a:pPr>
            <a:r>
              <a:rPr b="0" i="0" lang="en" sz="1100" u="none" cap="none" strike="noStrike">
                <a:solidFill>
                  <a:srgbClr val="3D4046"/>
                </a:solidFill>
                <a:latin typeface="Manrope ExtraBold"/>
                <a:ea typeface="Manrope ExtraBold"/>
                <a:cs typeface="Manrope ExtraBold"/>
                <a:sym typeface="Manrope ExtraBold"/>
              </a:rPr>
              <a:t>activity needs</a:t>
            </a:r>
            <a:endParaRPr b="0" i="0" sz="1100" u="none" cap="none" strike="noStrike">
              <a:solidFill>
                <a:srgbClr val="3D4046"/>
              </a:solidFill>
              <a:latin typeface="Manrope ExtraBold"/>
              <a:ea typeface="Manrope ExtraBold"/>
              <a:cs typeface="Manrope ExtraBold"/>
              <a:sym typeface="Manrope ExtraBold"/>
            </a:endParaRPr>
          </a:p>
        </p:txBody>
      </p:sp>
      <p:sp>
        <p:nvSpPr>
          <p:cNvPr id="236" name="Google Shape;236;p15"/>
          <p:cNvSpPr txBox="1"/>
          <p:nvPr/>
        </p:nvSpPr>
        <p:spPr>
          <a:xfrm>
            <a:off x="224300" y="4077450"/>
            <a:ext cx="1284000" cy="354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100"/>
              <a:buFont typeface="Arial"/>
              <a:buNone/>
            </a:pPr>
            <a:r>
              <a:rPr b="0" i="0" lang="en" sz="1100" u="none" cap="none" strike="noStrike">
                <a:solidFill>
                  <a:srgbClr val="3D4046"/>
                </a:solidFill>
                <a:latin typeface="Manrope ExtraBold"/>
                <a:ea typeface="Manrope ExtraBold"/>
                <a:cs typeface="Manrope ExtraBold"/>
                <a:sym typeface="Manrope ExtraBold"/>
              </a:rPr>
              <a:t>qualifier needs</a:t>
            </a:r>
            <a:endParaRPr b="0" i="0" sz="1100" u="none" cap="none" strike="noStrike">
              <a:solidFill>
                <a:srgbClr val="3D4046"/>
              </a:solidFill>
              <a:latin typeface="Manrope ExtraBold"/>
              <a:ea typeface="Manrope ExtraBold"/>
              <a:cs typeface="Manrope ExtraBold"/>
              <a:sym typeface="Manrope ExtraBold"/>
            </a:endParaRPr>
          </a:p>
        </p:txBody>
      </p:sp>
      <p:cxnSp>
        <p:nvCxnSpPr>
          <p:cNvPr id="237" name="Google Shape;237;p15"/>
          <p:cNvCxnSpPr/>
          <p:nvPr/>
        </p:nvCxnSpPr>
        <p:spPr>
          <a:xfrm flipH="1" rot="10800000">
            <a:off x="224300" y="2160650"/>
            <a:ext cx="8797800" cy="27300"/>
          </a:xfrm>
          <a:prstGeom prst="straightConnector1">
            <a:avLst/>
          </a:prstGeom>
          <a:noFill/>
          <a:ln cap="flat" cmpd="sng" w="28575">
            <a:solidFill>
              <a:srgbClr val="586734"/>
            </a:solidFill>
            <a:prstDash val="dot"/>
            <a:round/>
            <a:headEnd len="sm" w="sm" type="none"/>
            <a:tailEnd len="sm" w="sm" type="none"/>
          </a:ln>
        </p:spPr>
      </p:cxnSp>
      <p:cxnSp>
        <p:nvCxnSpPr>
          <p:cNvPr id="238" name="Google Shape;238;p15"/>
          <p:cNvCxnSpPr/>
          <p:nvPr/>
        </p:nvCxnSpPr>
        <p:spPr>
          <a:xfrm flipH="1" rot="10800000">
            <a:off x="224300" y="3132700"/>
            <a:ext cx="8797800" cy="27300"/>
          </a:xfrm>
          <a:prstGeom prst="straightConnector1">
            <a:avLst/>
          </a:prstGeom>
          <a:noFill/>
          <a:ln cap="flat" cmpd="sng" w="28575">
            <a:solidFill>
              <a:srgbClr val="586734"/>
            </a:solidFill>
            <a:prstDash val="dot"/>
            <a:round/>
            <a:headEnd len="sm" w="sm" type="none"/>
            <a:tailEnd len="sm" w="sm" type="none"/>
          </a:ln>
        </p:spPr>
      </p:cxnSp>
      <p:cxnSp>
        <p:nvCxnSpPr>
          <p:cNvPr id="239" name="Google Shape;239;p15"/>
          <p:cNvCxnSpPr/>
          <p:nvPr/>
        </p:nvCxnSpPr>
        <p:spPr>
          <a:xfrm flipH="1" rot="10800000">
            <a:off x="262850" y="4077450"/>
            <a:ext cx="8797800" cy="27300"/>
          </a:xfrm>
          <a:prstGeom prst="straightConnector1">
            <a:avLst/>
          </a:prstGeom>
          <a:noFill/>
          <a:ln cap="flat" cmpd="sng" w="28575">
            <a:solidFill>
              <a:srgbClr val="586734"/>
            </a:solidFill>
            <a:prstDash val="dot"/>
            <a:round/>
            <a:headEnd len="sm" w="sm" type="none"/>
            <a:tailEnd len="sm" w="sm" type="none"/>
          </a:ln>
        </p:spPr>
      </p:cxnSp>
      <p:cxnSp>
        <p:nvCxnSpPr>
          <p:cNvPr id="240" name="Google Shape;240;p15"/>
          <p:cNvCxnSpPr/>
          <p:nvPr/>
        </p:nvCxnSpPr>
        <p:spPr>
          <a:xfrm flipH="1" rot="10800000">
            <a:off x="224300" y="1243200"/>
            <a:ext cx="8797800" cy="27300"/>
          </a:xfrm>
          <a:prstGeom prst="straightConnector1">
            <a:avLst/>
          </a:prstGeom>
          <a:noFill/>
          <a:ln cap="flat" cmpd="sng" w="28575">
            <a:solidFill>
              <a:srgbClr val="586734"/>
            </a:solidFill>
            <a:prstDash val="dot"/>
            <a:round/>
            <a:headEnd len="sm" w="sm" type="none"/>
            <a:tailEnd len="sm" w="sm" type="none"/>
          </a:ln>
        </p:spPr>
      </p:cxnSp>
      <p:sp>
        <p:nvSpPr>
          <p:cNvPr id="241" name="Google Shape;241;p15"/>
          <p:cNvSpPr/>
          <p:nvPr/>
        </p:nvSpPr>
        <p:spPr>
          <a:xfrm>
            <a:off x="7673325" y="891588"/>
            <a:ext cx="939000" cy="730500"/>
          </a:xfrm>
          <a:prstGeom prst="flowChartAlternateProcess">
            <a:avLst/>
          </a:prstGeom>
          <a:solidFill>
            <a:srgbClr val="D8D9AB"/>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chemeClr val="dk1"/>
                </a:solidFill>
                <a:latin typeface="Manrope"/>
                <a:ea typeface="Manrope"/>
                <a:cs typeface="Manrope"/>
                <a:sym typeface="Manrope"/>
              </a:rPr>
              <a:t>feel connected to a  support network</a:t>
            </a:r>
            <a:endParaRPr b="0" i="0" sz="900" u="none" cap="none" strike="noStrike">
              <a:solidFill>
                <a:srgbClr val="000000"/>
              </a:solidFill>
              <a:latin typeface="Manrope"/>
              <a:ea typeface="Manrope"/>
              <a:cs typeface="Manrope"/>
              <a:sym typeface="Manrope"/>
            </a:endParaRPr>
          </a:p>
        </p:txBody>
      </p:sp>
      <p:sp>
        <p:nvSpPr>
          <p:cNvPr id="242" name="Google Shape;242;p15"/>
          <p:cNvSpPr/>
          <p:nvPr/>
        </p:nvSpPr>
        <p:spPr>
          <a:xfrm>
            <a:off x="7371500" y="2215250"/>
            <a:ext cx="1650600" cy="816300"/>
          </a:xfrm>
          <a:prstGeom prst="flowChartAlternateProcess">
            <a:avLst/>
          </a:prstGeom>
          <a:solidFill>
            <a:srgbClr val="D8D9AB"/>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chemeClr val="dk1"/>
                </a:solidFill>
                <a:latin typeface="Manrope"/>
                <a:ea typeface="Manrope"/>
                <a:cs typeface="Manrope"/>
                <a:sym typeface="Manrope"/>
              </a:rPr>
              <a:t>caregivers and partners to understand the full effect the concussion is having on their body, emotions, and sense of self</a:t>
            </a:r>
            <a:endParaRPr b="0" i="0" sz="800" u="none" cap="none" strike="noStrike">
              <a:solidFill>
                <a:srgbClr val="000000"/>
              </a:solidFill>
              <a:latin typeface="Manrope"/>
              <a:ea typeface="Manrope"/>
              <a:cs typeface="Manrope"/>
              <a:sym typeface="Manrope"/>
            </a:endParaRPr>
          </a:p>
        </p:txBody>
      </p:sp>
      <p:sp>
        <p:nvSpPr>
          <p:cNvPr id="243" name="Google Shape;243;p15"/>
          <p:cNvSpPr/>
          <p:nvPr/>
        </p:nvSpPr>
        <p:spPr>
          <a:xfrm>
            <a:off x="3175500" y="2408975"/>
            <a:ext cx="1396500" cy="436200"/>
          </a:xfrm>
          <a:prstGeom prst="flowChartAlternateProcess">
            <a:avLst/>
          </a:prstGeom>
          <a:solidFill>
            <a:srgbClr val="D8D9AB"/>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chemeClr val="dk1"/>
                </a:solidFill>
                <a:latin typeface="Manrope"/>
                <a:ea typeface="Manrope"/>
                <a:cs typeface="Manrope"/>
                <a:sym typeface="Manrope"/>
              </a:rPr>
              <a:t>to express emotions and thoughts without high cognitive load</a:t>
            </a:r>
            <a:endParaRPr b="0" i="0" sz="800" u="none" cap="none" strike="noStrike">
              <a:solidFill>
                <a:srgbClr val="000000"/>
              </a:solidFill>
              <a:latin typeface="Manrope"/>
              <a:ea typeface="Manrope"/>
              <a:cs typeface="Manrope"/>
              <a:sym typeface="Manrope"/>
            </a:endParaRPr>
          </a:p>
        </p:txBody>
      </p:sp>
      <p:sp>
        <p:nvSpPr>
          <p:cNvPr id="244" name="Google Shape;244;p15"/>
          <p:cNvSpPr/>
          <p:nvPr/>
        </p:nvSpPr>
        <p:spPr>
          <a:xfrm>
            <a:off x="1438975" y="2058425"/>
            <a:ext cx="1025700" cy="921300"/>
          </a:xfrm>
          <a:prstGeom prst="flowChartAlternateProcess">
            <a:avLst/>
          </a:prstGeom>
          <a:solidFill>
            <a:srgbClr val="D8D9AB"/>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chemeClr val="dk1"/>
                </a:solidFill>
                <a:latin typeface="Manrope"/>
                <a:ea typeface="Manrope"/>
                <a:cs typeface="Manrope"/>
                <a:sym typeface="Manrope"/>
              </a:rPr>
              <a:t>to be able to process and respond to others on their own timeline</a:t>
            </a:r>
            <a:endParaRPr b="0" i="0" sz="900" u="none" cap="none" strike="noStrike">
              <a:solidFill>
                <a:srgbClr val="000000"/>
              </a:solidFill>
              <a:latin typeface="Manrope"/>
              <a:ea typeface="Manrope"/>
              <a:cs typeface="Manrope"/>
              <a:sym typeface="Manrope"/>
            </a:endParaRPr>
          </a:p>
        </p:txBody>
      </p:sp>
      <p:sp>
        <p:nvSpPr>
          <p:cNvPr id="245" name="Google Shape;245;p15"/>
          <p:cNvSpPr/>
          <p:nvPr/>
        </p:nvSpPr>
        <p:spPr>
          <a:xfrm>
            <a:off x="4227775" y="2987350"/>
            <a:ext cx="1558500" cy="672300"/>
          </a:xfrm>
          <a:prstGeom prst="flowChartAlternateProcess">
            <a:avLst/>
          </a:prstGeom>
          <a:solidFill>
            <a:srgbClr val="D8D9AB"/>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chemeClr val="dk1"/>
                </a:solidFill>
                <a:latin typeface="Manrope"/>
                <a:ea typeface="Manrope"/>
                <a:cs typeface="Manrope"/>
                <a:sym typeface="Manrope"/>
              </a:rPr>
              <a:t>for those around them to understand “when they are waving the white flag”</a:t>
            </a:r>
            <a:endParaRPr b="0" i="0" sz="900" u="none" cap="none" strike="noStrike">
              <a:solidFill>
                <a:srgbClr val="000000"/>
              </a:solidFill>
              <a:latin typeface="Manrope"/>
              <a:ea typeface="Manrope"/>
              <a:cs typeface="Manrope"/>
              <a:sym typeface="Manrope"/>
            </a:endParaRPr>
          </a:p>
        </p:txBody>
      </p:sp>
      <p:sp>
        <p:nvSpPr>
          <p:cNvPr id="246" name="Google Shape;246;p15"/>
          <p:cNvSpPr/>
          <p:nvPr/>
        </p:nvSpPr>
        <p:spPr>
          <a:xfrm>
            <a:off x="3105750" y="1054947"/>
            <a:ext cx="939000" cy="549600"/>
          </a:xfrm>
          <a:prstGeom prst="flowChartAlternateProcess">
            <a:avLst/>
          </a:prstGeom>
          <a:solidFill>
            <a:srgbClr val="D8D9AB"/>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chemeClr val="dk1"/>
                </a:solidFill>
                <a:latin typeface="Manrope"/>
                <a:ea typeface="Manrope"/>
                <a:cs typeface="Manrope"/>
                <a:sym typeface="Manrope"/>
              </a:rPr>
              <a:t>hope for the future</a:t>
            </a:r>
            <a:endParaRPr b="0" i="0" sz="900" u="none" cap="none" strike="noStrike">
              <a:solidFill>
                <a:srgbClr val="000000"/>
              </a:solidFill>
              <a:latin typeface="Manrope"/>
              <a:ea typeface="Manrope"/>
              <a:cs typeface="Manrope"/>
              <a:sym typeface="Manrope"/>
            </a:endParaRPr>
          </a:p>
        </p:txBody>
      </p:sp>
      <p:sp>
        <p:nvSpPr>
          <p:cNvPr id="247" name="Google Shape;247;p15"/>
          <p:cNvSpPr/>
          <p:nvPr/>
        </p:nvSpPr>
        <p:spPr>
          <a:xfrm>
            <a:off x="1675575" y="1072497"/>
            <a:ext cx="939000" cy="549600"/>
          </a:xfrm>
          <a:prstGeom prst="flowChartAlternateProcess">
            <a:avLst/>
          </a:prstGeom>
          <a:solidFill>
            <a:srgbClr val="D8D9AB"/>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chemeClr val="dk1"/>
                </a:solidFill>
                <a:latin typeface="Manrope"/>
                <a:ea typeface="Manrope"/>
                <a:cs typeface="Manrope"/>
                <a:sym typeface="Manrope"/>
              </a:rPr>
              <a:t>to feel apart of social interactions</a:t>
            </a:r>
            <a:endParaRPr b="0" i="0" sz="900" u="none" cap="none" strike="noStrike">
              <a:solidFill>
                <a:srgbClr val="000000"/>
              </a:solidFill>
              <a:latin typeface="Manrope"/>
              <a:ea typeface="Manrope"/>
              <a:cs typeface="Manrope"/>
              <a:sym typeface="Manrope"/>
            </a:endParaRPr>
          </a:p>
        </p:txBody>
      </p:sp>
      <p:sp>
        <p:nvSpPr>
          <p:cNvPr id="248" name="Google Shape;248;p15"/>
          <p:cNvSpPr/>
          <p:nvPr/>
        </p:nvSpPr>
        <p:spPr>
          <a:xfrm>
            <a:off x="5837000" y="1707350"/>
            <a:ext cx="1325100" cy="507900"/>
          </a:xfrm>
          <a:prstGeom prst="flowChartAlternateProcess">
            <a:avLst/>
          </a:prstGeom>
          <a:solidFill>
            <a:srgbClr val="D8D9AB"/>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chemeClr val="dk1"/>
                </a:solidFill>
                <a:latin typeface="Manrope"/>
                <a:ea typeface="Manrope"/>
                <a:cs typeface="Manrope"/>
                <a:sym typeface="Manrope"/>
              </a:rPr>
              <a:t>to not be alone in what they are experiencing </a:t>
            </a:r>
            <a:endParaRPr b="0" i="0" sz="900" u="none" cap="none" strike="noStrike">
              <a:solidFill>
                <a:srgbClr val="000000"/>
              </a:solidFill>
              <a:latin typeface="Manrope"/>
              <a:ea typeface="Manrope"/>
              <a:cs typeface="Manrope"/>
              <a:sym typeface="Manrope"/>
            </a:endParaRPr>
          </a:p>
        </p:txBody>
      </p:sp>
      <p:sp>
        <p:nvSpPr>
          <p:cNvPr id="249" name="Google Shape;249;p15"/>
          <p:cNvSpPr/>
          <p:nvPr/>
        </p:nvSpPr>
        <p:spPr>
          <a:xfrm>
            <a:off x="458825" y="3486701"/>
            <a:ext cx="1479900" cy="396600"/>
          </a:xfrm>
          <a:prstGeom prst="flowChartAlternateProcess">
            <a:avLst/>
          </a:prstGeom>
          <a:solidFill>
            <a:srgbClr val="D8D9AB"/>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chemeClr val="dk1"/>
                </a:solidFill>
                <a:latin typeface="Manrope"/>
                <a:ea typeface="Manrope"/>
                <a:cs typeface="Manrope"/>
                <a:sym typeface="Manrope"/>
              </a:rPr>
              <a:t>to advocate for themselves </a:t>
            </a:r>
            <a:endParaRPr b="0" i="0" sz="900" u="none" cap="none" strike="noStrike">
              <a:solidFill>
                <a:schemeClr val="dk1"/>
              </a:solidFill>
              <a:latin typeface="Manrope"/>
              <a:ea typeface="Manrope"/>
              <a:cs typeface="Manrope"/>
              <a:sym typeface="Manrope"/>
            </a:endParaRPr>
          </a:p>
        </p:txBody>
      </p:sp>
      <p:sp>
        <p:nvSpPr>
          <p:cNvPr id="250" name="Google Shape;250;p15"/>
          <p:cNvSpPr/>
          <p:nvPr/>
        </p:nvSpPr>
        <p:spPr>
          <a:xfrm>
            <a:off x="2377975" y="3087438"/>
            <a:ext cx="1479900" cy="816300"/>
          </a:xfrm>
          <a:prstGeom prst="flowChartAlternateProcess">
            <a:avLst/>
          </a:prstGeom>
          <a:solidFill>
            <a:srgbClr val="D8D9AB"/>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chemeClr val="dk1"/>
                </a:solidFill>
                <a:latin typeface="Manrope"/>
                <a:ea typeface="Manrope"/>
                <a:cs typeface="Manrope"/>
                <a:sym typeface="Manrope"/>
              </a:rPr>
              <a:t>a break from constantly advocating for themselves, and asking for accomodations</a:t>
            </a:r>
            <a:endParaRPr b="0" i="0" sz="900" u="none" cap="none" strike="noStrike">
              <a:solidFill>
                <a:srgbClr val="000000"/>
              </a:solidFill>
              <a:latin typeface="Manrope"/>
              <a:ea typeface="Manrope"/>
              <a:cs typeface="Manrope"/>
              <a:sym typeface="Manrope"/>
            </a:endParaRPr>
          </a:p>
        </p:txBody>
      </p:sp>
      <p:sp>
        <p:nvSpPr>
          <p:cNvPr id="251" name="Google Shape;251;p15"/>
          <p:cNvSpPr/>
          <p:nvPr/>
        </p:nvSpPr>
        <p:spPr>
          <a:xfrm>
            <a:off x="4907725" y="4266800"/>
            <a:ext cx="1479900" cy="507900"/>
          </a:xfrm>
          <a:prstGeom prst="flowChartAlternateProcess">
            <a:avLst/>
          </a:prstGeom>
          <a:solidFill>
            <a:srgbClr val="D8D9AB"/>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chemeClr val="dk1"/>
                </a:solidFill>
                <a:latin typeface="Manrope"/>
                <a:ea typeface="Manrope"/>
                <a:cs typeface="Manrope"/>
                <a:sym typeface="Manrope"/>
              </a:rPr>
              <a:t>an indication or cue for those around that they are not doing well </a:t>
            </a:r>
            <a:endParaRPr b="0" i="0" sz="900" u="none" cap="none" strike="noStrike">
              <a:solidFill>
                <a:schemeClr val="dk1"/>
              </a:solidFill>
              <a:latin typeface="Manrope"/>
              <a:ea typeface="Manrope"/>
              <a:cs typeface="Manrope"/>
              <a:sym typeface="Manrope"/>
            </a:endParaRPr>
          </a:p>
        </p:txBody>
      </p:sp>
      <p:cxnSp>
        <p:nvCxnSpPr>
          <p:cNvPr id="252" name="Google Shape;252;p15"/>
          <p:cNvCxnSpPr>
            <a:stCxn id="245" idx="2"/>
            <a:endCxn id="251" idx="0"/>
          </p:cNvCxnSpPr>
          <p:nvPr/>
        </p:nvCxnSpPr>
        <p:spPr>
          <a:xfrm>
            <a:off x="5007025" y="3659650"/>
            <a:ext cx="640800" cy="607200"/>
          </a:xfrm>
          <a:prstGeom prst="straightConnector1">
            <a:avLst/>
          </a:prstGeom>
          <a:noFill/>
          <a:ln cap="flat" cmpd="sng" w="9525">
            <a:solidFill>
              <a:srgbClr val="586734"/>
            </a:solidFill>
            <a:prstDash val="solid"/>
            <a:round/>
            <a:headEnd len="sm" w="sm" type="none"/>
            <a:tailEnd len="sm" w="sm" type="none"/>
          </a:ln>
        </p:spPr>
      </p:cxnSp>
      <p:cxnSp>
        <p:nvCxnSpPr>
          <p:cNvPr id="253" name="Google Shape;253;p15"/>
          <p:cNvCxnSpPr>
            <a:stCxn id="244" idx="0"/>
            <a:endCxn id="247" idx="2"/>
          </p:cNvCxnSpPr>
          <p:nvPr/>
        </p:nvCxnSpPr>
        <p:spPr>
          <a:xfrm flipH="1" rot="10800000">
            <a:off x="1951825" y="1622225"/>
            <a:ext cx="193200" cy="436200"/>
          </a:xfrm>
          <a:prstGeom prst="straightConnector1">
            <a:avLst/>
          </a:prstGeom>
          <a:noFill/>
          <a:ln cap="flat" cmpd="sng" w="9525">
            <a:solidFill>
              <a:srgbClr val="586734"/>
            </a:solidFill>
            <a:prstDash val="solid"/>
            <a:round/>
            <a:headEnd len="sm" w="sm" type="none"/>
            <a:tailEnd len="sm" w="sm" type="none"/>
          </a:ln>
        </p:spPr>
      </p:cxnSp>
      <p:cxnSp>
        <p:nvCxnSpPr>
          <p:cNvPr id="254" name="Google Shape;254;p15"/>
          <p:cNvCxnSpPr>
            <a:stCxn id="250" idx="0"/>
            <a:endCxn id="255" idx="2"/>
          </p:cNvCxnSpPr>
          <p:nvPr/>
        </p:nvCxnSpPr>
        <p:spPr>
          <a:xfrm flipH="1" rot="10800000">
            <a:off x="3117925" y="2305638"/>
            <a:ext cx="68400" cy="781800"/>
          </a:xfrm>
          <a:prstGeom prst="straightConnector1">
            <a:avLst/>
          </a:prstGeom>
          <a:noFill/>
          <a:ln cap="flat" cmpd="sng" w="9525">
            <a:solidFill>
              <a:srgbClr val="586734"/>
            </a:solidFill>
            <a:prstDash val="solid"/>
            <a:round/>
            <a:headEnd len="sm" w="sm" type="none"/>
            <a:tailEnd len="sm" w="sm" type="none"/>
          </a:ln>
        </p:spPr>
      </p:cxnSp>
      <p:cxnSp>
        <p:nvCxnSpPr>
          <p:cNvPr id="256" name="Google Shape;256;p15"/>
          <p:cNvCxnSpPr>
            <a:stCxn id="249" idx="3"/>
            <a:endCxn id="250" idx="1"/>
          </p:cNvCxnSpPr>
          <p:nvPr/>
        </p:nvCxnSpPr>
        <p:spPr>
          <a:xfrm flipH="1" rot="10800000">
            <a:off x="1938725" y="3495701"/>
            <a:ext cx="439200" cy="189300"/>
          </a:xfrm>
          <a:prstGeom prst="straightConnector1">
            <a:avLst/>
          </a:prstGeom>
          <a:noFill/>
          <a:ln cap="flat" cmpd="sng" w="9525">
            <a:solidFill>
              <a:srgbClr val="586734"/>
            </a:solidFill>
            <a:prstDash val="solid"/>
            <a:round/>
            <a:headEnd len="sm" w="sm" type="none"/>
            <a:tailEnd len="sm" w="sm" type="none"/>
          </a:ln>
        </p:spPr>
      </p:cxnSp>
      <p:cxnSp>
        <p:nvCxnSpPr>
          <p:cNvPr id="257" name="Google Shape;257;p15"/>
          <p:cNvCxnSpPr>
            <a:stCxn id="247" idx="2"/>
            <a:endCxn id="243" idx="0"/>
          </p:cNvCxnSpPr>
          <p:nvPr/>
        </p:nvCxnSpPr>
        <p:spPr>
          <a:xfrm>
            <a:off x="2145075" y="1622097"/>
            <a:ext cx="1728600" cy="786900"/>
          </a:xfrm>
          <a:prstGeom prst="straightConnector1">
            <a:avLst/>
          </a:prstGeom>
          <a:noFill/>
          <a:ln cap="flat" cmpd="sng" w="9525">
            <a:solidFill>
              <a:srgbClr val="586734"/>
            </a:solidFill>
            <a:prstDash val="solid"/>
            <a:round/>
            <a:headEnd len="sm" w="sm" type="none"/>
            <a:tailEnd len="sm" w="sm" type="none"/>
          </a:ln>
        </p:spPr>
      </p:cxnSp>
      <p:cxnSp>
        <p:nvCxnSpPr>
          <p:cNvPr id="258" name="Google Shape;258;p15"/>
          <p:cNvCxnSpPr>
            <a:stCxn id="259" idx="1"/>
            <a:endCxn id="243" idx="0"/>
          </p:cNvCxnSpPr>
          <p:nvPr/>
        </p:nvCxnSpPr>
        <p:spPr>
          <a:xfrm flipH="1">
            <a:off x="3873775" y="1987338"/>
            <a:ext cx="354000" cy="421500"/>
          </a:xfrm>
          <a:prstGeom prst="straightConnector1">
            <a:avLst/>
          </a:prstGeom>
          <a:noFill/>
          <a:ln cap="flat" cmpd="sng" w="9525">
            <a:solidFill>
              <a:srgbClr val="586734"/>
            </a:solidFill>
            <a:prstDash val="solid"/>
            <a:round/>
            <a:headEnd len="sm" w="sm" type="none"/>
            <a:tailEnd len="sm" w="sm" type="none"/>
          </a:ln>
        </p:spPr>
      </p:cxnSp>
      <p:sp>
        <p:nvSpPr>
          <p:cNvPr id="255" name="Google Shape;255;p15"/>
          <p:cNvSpPr/>
          <p:nvPr/>
        </p:nvSpPr>
        <p:spPr>
          <a:xfrm>
            <a:off x="2523850" y="1797675"/>
            <a:ext cx="1325100" cy="507900"/>
          </a:xfrm>
          <a:prstGeom prst="flowChartAlternateProcess">
            <a:avLst/>
          </a:prstGeom>
          <a:solidFill>
            <a:srgbClr val="D8D9AB"/>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chemeClr val="dk1"/>
                </a:solidFill>
                <a:latin typeface="Manrope"/>
                <a:ea typeface="Manrope"/>
                <a:cs typeface="Manrope"/>
                <a:sym typeface="Manrope"/>
              </a:rPr>
              <a:t>to feel comfortable sharing  their limitations</a:t>
            </a:r>
            <a:endParaRPr b="0" i="0" sz="900" u="none" cap="none" strike="noStrike">
              <a:solidFill>
                <a:srgbClr val="000000"/>
              </a:solidFill>
              <a:latin typeface="Manrope"/>
              <a:ea typeface="Manrope"/>
              <a:cs typeface="Manrope"/>
              <a:sym typeface="Manrope"/>
            </a:endParaRPr>
          </a:p>
        </p:txBody>
      </p:sp>
      <p:cxnSp>
        <p:nvCxnSpPr>
          <p:cNvPr id="260" name="Google Shape;260;p15"/>
          <p:cNvCxnSpPr>
            <a:stCxn id="241" idx="1"/>
            <a:endCxn id="248" idx="0"/>
          </p:cNvCxnSpPr>
          <p:nvPr/>
        </p:nvCxnSpPr>
        <p:spPr>
          <a:xfrm flipH="1">
            <a:off x="6499425" y="1256838"/>
            <a:ext cx="1173900" cy="450600"/>
          </a:xfrm>
          <a:prstGeom prst="straightConnector1">
            <a:avLst/>
          </a:prstGeom>
          <a:noFill/>
          <a:ln cap="flat" cmpd="sng" w="9525">
            <a:solidFill>
              <a:srgbClr val="586734"/>
            </a:solidFill>
            <a:prstDash val="solid"/>
            <a:round/>
            <a:headEnd len="sm" w="sm" type="none"/>
            <a:tailEnd len="sm" w="sm" type="none"/>
          </a:ln>
        </p:spPr>
      </p:cxnSp>
      <p:cxnSp>
        <p:nvCxnSpPr>
          <p:cNvPr id="261" name="Google Shape;261;p15"/>
          <p:cNvCxnSpPr>
            <a:stCxn id="241" idx="2"/>
            <a:endCxn id="242" idx="0"/>
          </p:cNvCxnSpPr>
          <p:nvPr/>
        </p:nvCxnSpPr>
        <p:spPr>
          <a:xfrm>
            <a:off x="8142825" y="1622088"/>
            <a:ext cx="54000" cy="593100"/>
          </a:xfrm>
          <a:prstGeom prst="straightConnector1">
            <a:avLst/>
          </a:prstGeom>
          <a:noFill/>
          <a:ln cap="flat" cmpd="sng" w="9525">
            <a:solidFill>
              <a:srgbClr val="586734"/>
            </a:solidFill>
            <a:prstDash val="solid"/>
            <a:round/>
            <a:headEnd len="sm" w="sm" type="none"/>
            <a:tailEnd len="sm" w="sm" type="none"/>
          </a:ln>
        </p:spPr>
      </p:cxnSp>
      <p:cxnSp>
        <p:nvCxnSpPr>
          <p:cNvPr id="262" name="Google Shape;262;p15"/>
          <p:cNvCxnSpPr>
            <a:stCxn id="263" idx="0"/>
            <a:endCxn id="246" idx="3"/>
          </p:cNvCxnSpPr>
          <p:nvPr/>
        </p:nvCxnSpPr>
        <p:spPr>
          <a:xfrm rot="10800000">
            <a:off x="4044775" y="1329725"/>
            <a:ext cx="2113800" cy="1061700"/>
          </a:xfrm>
          <a:prstGeom prst="straightConnector1">
            <a:avLst/>
          </a:prstGeom>
          <a:noFill/>
          <a:ln cap="flat" cmpd="sng" w="9525">
            <a:solidFill>
              <a:srgbClr val="586734"/>
            </a:solidFill>
            <a:prstDash val="solid"/>
            <a:round/>
            <a:headEnd len="sm" w="sm" type="none"/>
            <a:tailEnd len="sm" w="sm" type="none"/>
          </a:ln>
        </p:spPr>
      </p:cxnSp>
      <p:sp>
        <p:nvSpPr>
          <p:cNvPr id="264" name="Google Shape;264;p15"/>
          <p:cNvSpPr/>
          <p:nvPr/>
        </p:nvSpPr>
        <p:spPr>
          <a:xfrm>
            <a:off x="5982275" y="3364775"/>
            <a:ext cx="1479900" cy="507900"/>
          </a:xfrm>
          <a:prstGeom prst="flowChartAlternateProcess">
            <a:avLst/>
          </a:prstGeom>
          <a:solidFill>
            <a:srgbClr val="D8D9AB"/>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chemeClr val="dk1"/>
                </a:solidFill>
                <a:latin typeface="Manrope"/>
                <a:ea typeface="Manrope"/>
                <a:cs typeface="Manrope"/>
                <a:sym typeface="Manrope"/>
              </a:rPr>
              <a:t>to celebrate the small wins in their recovery</a:t>
            </a:r>
            <a:endParaRPr b="0" i="0" sz="900" u="none" cap="none" strike="noStrike">
              <a:solidFill>
                <a:schemeClr val="dk1"/>
              </a:solidFill>
              <a:latin typeface="Manrope"/>
              <a:ea typeface="Manrope"/>
              <a:cs typeface="Manrope"/>
              <a:sym typeface="Manrope"/>
            </a:endParaRPr>
          </a:p>
        </p:txBody>
      </p:sp>
      <p:cxnSp>
        <p:nvCxnSpPr>
          <p:cNvPr id="265" name="Google Shape;265;p15"/>
          <p:cNvCxnSpPr>
            <a:stCxn id="264" idx="0"/>
            <a:endCxn id="246" idx="3"/>
          </p:cNvCxnSpPr>
          <p:nvPr/>
        </p:nvCxnSpPr>
        <p:spPr>
          <a:xfrm rot="10800000">
            <a:off x="4044725" y="1329875"/>
            <a:ext cx="2677500" cy="2034900"/>
          </a:xfrm>
          <a:prstGeom prst="straightConnector1">
            <a:avLst/>
          </a:prstGeom>
          <a:noFill/>
          <a:ln cap="flat" cmpd="sng" w="9525">
            <a:solidFill>
              <a:srgbClr val="586734"/>
            </a:solidFill>
            <a:prstDash val="solid"/>
            <a:round/>
            <a:headEnd len="sm" w="sm" type="none"/>
            <a:tailEnd len="sm" w="sm" type="none"/>
          </a:ln>
        </p:spPr>
      </p:cxnSp>
      <p:sp>
        <p:nvSpPr>
          <p:cNvPr id="263" name="Google Shape;263;p15"/>
          <p:cNvSpPr/>
          <p:nvPr/>
        </p:nvSpPr>
        <p:spPr>
          <a:xfrm>
            <a:off x="5039875" y="2391425"/>
            <a:ext cx="2237400" cy="471300"/>
          </a:xfrm>
          <a:prstGeom prst="flowChartAlternateProcess">
            <a:avLst/>
          </a:prstGeom>
          <a:solidFill>
            <a:srgbClr val="D8D9AB"/>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chemeClr val="dk1"/>
                </a:solidFill>
                <a:latin typeface="Manrope"/>
                <a:ea typeface="Manrope"/>
                <a:cs typeface="Manrope"/>
                <a:sym typeface="Manrope"/>
              </a:rPr>
              <a:t>to feel needed and valued independent of what they are capable of (by those around them, society, etc.)</a:t>
            </a:r>
            <a:endParaRPr b="0" i="0" sz="800" u="none" cap="none" strike="noStrike">
              <a:solidFill>
                <a:srgbClr val="000000"/>
              </a:solidFill>
              <a:latin typeface="Manrope"/>
              <a:ea typeface="Manrope"/>
              <a:cs typeface="Manrope"/>
              <a:sym typeface="Manrope"/>
            </a:endParaRPr>
          </a:p>
        </p:txBody>
      </p:sp>
      <p:sp>
        <p:nvSpPr>
          <p:cNvPr id="259" name="Google Shape;259;p15"/>
          <p:cNvSpPr/>
          <p:nvPr/>
        </p:nvSpPr>
        <p:spPr>
          <a:xfrm>
            <a:off x="4227775" y="1622088"/>
            <a:ext cx="1198500" cy="730500"/>
          </a:xfrm>
          <a:prstGeom prst="flowChartAlternateProcess">
            <a:avLst/>
          </a:prstGeom>
          <a:solidFill>
            <a:srgbClr val="D8D9AB"/>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chemeClr val="dk1"/>
                </a:solidFill>
                <a:latin typeface="Manrope"/>
                <a:ea typeface="Manrope"/>
                <a:cs typeface="Manrope"/>
                <a:sym typeface="Manrope"/>
              </a:rPr>
              <a:t>to understand the meaning behind non verbal cues</a:t>
            </a:r>
            <a:endParaRPr b="0" i="0" sz="900" u="none" cap="none" strike="noStrike">
              <a:solidFill>
                <a:srgbClr val="000000"/>
              </a:solidFill>
              <a:latin typeface="Manrope"/>
              <a:ea typeface="Manrope"/>
              <a:cs typeface="Manrope"/>
              <a:sym typeface="Manrope"/>
            </a:endParaRPr>
          </a:p>
        </p:txBody>
      </p:sp>
      <p:sp>
        <p:nvSpPr>
          <p:cNvPr id="266" name="Google Shape;266;p15"/>
          <p:cNvSpPr/>
          <p:nvPr/>
        </p:nvSpPr>
        <p:spPr>
          <a:xfrm>
            <a:off x="238675" y="2484050"/>
            <a:ext cx="1025700" cy="507900"/>
          </a:xfrm>
          <a:prstGeom prst="flowChartAlternateProcess">
            <a:avLst/>
          </a:prstGeom>
          <a:solidFill>
            <a:srgbClr val="D8D9AB"/>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chemeClr val="dk1"/>
                </a:solidFill>
                <a:latin typeface="Manrope"/>
                <a:ea typeface="Manrope"/>
                <a:cs typeface="Manrope"/>
                <a:sym typeface="Manrope"/>
              </a:rPr>
              <a:t>not feel guilt of “letting others down”</a:t>
            </a:r>
            <a:endParaRPr b="0" i="0" sz="900" u="none" cap="none" strike="noStrike">
              <a:solidFill>
                <a:srgbClr val="000000"/>
              </a:solidFill>
              <a:latin typeface="Manrope"/>
              <a:ea typeface="Manrope"/>
              <a:cs typeface="Manrope"/>
              <a:sym typeface="Manrope"/>
            </a:endParaRPr>
          </a:p>
        </p:txBody>
      </p:sp>
      <p:sp>
        <p:nvSpPr>
          <p:cNvPr id="267" name="Google Shape;267;p15"/>
          <p:cNvSpPr/>
          <p:nvPr/>
        </p:nvSpPr>
        <p:spPr>
          <a:xfrm>
            <a:off x="224300" y="1701475"/>
            <a:ext cx="1025700" cy="593100"/>
          </a:xfrm>
          <a:prstGeom prst="flowChartAlternateProcess">
            <a:avLst/>
          </a:prstGeom>
          <a:solidFill>
            <a:srgbClr val="D8D9AB"/>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chemeClr val="dk1"/>
                </a:solidFill>
                <a:latin typeface="Manrope"/>
                <a:ea typeface="Manrope"/>
                <a:cs typeface="Manrope"/>
                <a:sym typeface="Manrope"/>
              </a:rPr>
              <a:t>Assurance that they aren’t a burden to those around them</a:t>
            </a:r>
            <a:endParaRPr b="0" i="0" sz="800" u="none" cap="none" strike="noStrike">
              <a:solidFill>
                <a:srgbClr val="000000"/>
              </a:solidFill>
              <a:latin typeface="Manrope"/>
              <a:ea typeface="Manrope"/>
              <a:cs typeface="Manrope"/>
              <a:sym typeface="Manrope"/>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16"/>
          <p:cNvSpPr/>
          <p:nvPr/>
        </p:nvSpPr>
        <p:spPr>
          <a:xfrm>
            <a:off x="-36975" y="-35025"/>
            <a:ext cx="9215400" cy="5178600"/>
          </a:xfrm>
          <a:prstGeom prst="rect">
            <a:avLst/>
          </a:prstGeom>
          <a:solidFill>
            <a:srgbClr val="FBFAF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3" name="Google Shape;273;p16"/>
          <p:cNvSpPr txBox="1"/>
          <p:nvPr/>
        </p:nvSpPr>
        <p:spPr>
          <a:xfrm>
            <a:off x="310675" y="309700"/>
            <a:ext cx="31785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600"/>
              <a:buFont typeface="Arial"/>
              <a:buNone/>
            </a:pPr>
            <a:r>
              <a:rPr b="0" i="0" lang="en" sz="2600" u="none" cap="none" strike="noStrike">
                <a:solidFill>
                  <a:srgbClr val="3D4046"/>
                </a:solidFill>
                <a:latin typeface="Manrope ExtraBold"/>
                <a:ea typeface="Manrope ExtraBold"/>
                <a:cs typeface="Manrope ExtraBold"/>
                <a:sym typeface="Manrope ExtraBold"/>
              </a:rPr>
              <a:t>recovery journey</a:t>
            </a:r>
            <a:endParaRPr b="0" i="0" sz="2600" u="none" cap="none" strike="noStrike">
              <a:solidFill>
                <a:srgbClr val="3D4046"/>
              </a:solidFill>
              <a:latin typeface="Manrope ExtraBold"/>
              <a:ea typeface="Manrope ExtraBold"/>
              <a:cs typeface="Manrope ExtraBold"/>
              <a:sym typeface="Manrope ExtraBold"/>
            </a:endParaRPr>
          </a:p>
        </p:txBody>
      </p:sp>
      <p:sp>
        <p:nvSpPr>
          <p:cNvPr id="274" name="Google Shape;274;p16"/>
          <p:cNvSpPr txBox="1"/>
          <p:nvPr/>
        </p:nvSpPr>
        <p:spPr>
          <a:xfrm>
            <a:off x="3136225" y="0"/>
            <a:ext cx="657300" cy="1015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5400"/>
              <a:buFont typeface="Arial"/>
              <a:buNone/>
            </a:pPr>
            <a:r>
              <a:rPr b="0" i="0" lang="en" sz="5400" u="none" cap="none" strike="noStrike">
                <a:solidFill>
                  <a:srgbClr val="586734"/>
                </a:solidFill>
                <a:latin typeface="Manrope ExtraBold"/>
                <a:ea typeface="Manrope ExtraBold"/>
                <a:cs typeface="Manrope ExtraBold"/>
                <a:sym typeface="Manrope ExtraBold"/>
              </a:rPr>
              <a:t>.</a:t>
            </a:r>
            <a:endParaRPr b="0" i="0" sz="5400" u="none" cap="none" strike="noStrike">
              <a:solidFill>
                <a:srgbClr val="586734"/>
              </a:solidFill>
              <a:latin typeface="Manrope ExtraBold"/>
              <a:ea typeface="Manrope ExtraBold"/>
              <a:cs typeface="Manrope ExtraBold"/>
              <a:sym typeface="Manrope ExtraBold"/>
            </a:endParaRPr>
          </a:p>
        </p:txBody>
      </p:sp>
      <p:sp>
        <p:nvSpPr>
          <p:cNvPr id="275" name="Google Shape;275;p16"/>
          <p:cNvSpPr txBox="1"/>
          <p:nvPr/>
        </p:nvSpPr>
        <p:spPr>
          <a:xfrm>
            <a:off x="6399125" y="3633950"/>
            <a:ext cx="2428500" cy="1031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100"/>
              <a:buFont typeface="Arial"/>
              <a:buNone/>
            </a:pPr>
            <a:r>
              <a:rPr b="0" i="0" lang="en" sz="1100" u="none" cap="none" strike="noStrike">
                <a:solidFill>
                  <a:srgbClr val="3D4046"/>
                </a:solidFill>
                <a:latin typeface="Manrope"/>
                <a:ea typeface="Manrope"/>
                <a:cs typeface="Manrope"/>
                <a:sym typeface="Manrope"/>
              </a:rPr>
              <a:t>“My concussion journey feels like I am constantly feeling these highs and lows … I am just trying to maintain this new normal of not being in too much pain” (Rose)</a:t>
            </a:r>
            <a:endParaRPr b="0" i="0" sz="1100" u="none" cap="none" strike="noStrike">
              <a:solidFill>
                <a:srgbClr val="3D4046"/>
              </a:solidFill>
              <a:latin typeface="Manrope"/>
              <a:ea typeface="Manrope"/>
              <a:cs typeface="Manrope"/>
              <a:sym typeface="Manrope"/>
            </a:endParaRPr>
          </a:p>
        </p:txBody>
      </p:sp>
      <p:sp>
        <p:nvSpPr>
          <p:cNvPr id="276" name="Google Shape;276;p16"/>
          <p:cNvSpPr/>
          <p:nvPr/>
        </p:nvSpPr>
        <p:spPr>
          <a:xfrm>
            <a:off x="285700" y="909750"/>
            <a:ext cx="8210665" cy="3872333"/>
          </a:xfrm>
          <a:custGeom>
            <a:rect b="b" l="l" r="r" t="t"/>
            <a:pathLst>
              <a:path extrusionOk="0" h="149612" w="279512">
                <a:moveTo>
                  <a:pt x="0" y="108994"/>
                </a:moveTo>
                <a:cubicBezTo>
                  <a:pt x="0" y="91746"/>
                  <a:pt x="247" y="74333"/>
                  <a:pt x="3279" y="57354"/>
                </a:cubicBezTo>
                <a:cubicBezTo>
                  <a:pt x="4518" y="50413"/>
                  <a:pt x="6358" y="39315"/>
                  <a:pt x="13388" y="38775"/>
                </a:cubicBezTo>
                <a:cubicBezTo>
                  <a:pt x="24528" y="37919"/>
                  <a:pt x="27224" y="57134"/>
                  <a:pt x="29782" y="68010"/>
                </a:cubicBezTo>
                <a:cubicBezTo>
                  <a:pt x="32948" y="81470"/>
                  <a:pt x="41588" y="103269"/>
                  <a:pt x="55192" y="100797"/>
                </a:cubicBezTo>
                <a:cubicBezTo>
                  <a:pt x="58722" y="100156"/>
                  <a:pt x="58819" y="94471"/>
                  <a:pt x="59564" y="90961"/>
                </a:cubicBezTo>
                <a:cubicBezTo>
                  <a:pt x="61463" y="82012"/>
                  <a:pt x="61852" y="72751"/>
                  <a:pt x="64209" y="63911"/>
                </a:cubicBezTo>
                <a:cubicBezTo>
                  <a:pt x="65251" y="60005"/>
                  <a:pt x="66848" y="56219"/>
                  <a:pt x="68854" y="52709"/>
                </a:cubicBezTo>
                <a:cubicBezTo>
                  <a:pt x="69624" y="51363"/>
                  <a:pt x="71424" y="48504"/>
                  <a:pt x="72406" y="49704"/>
                </a:cubicBezTo>
                <a:cubicBezTo>
                  <a:pt x="77807" y="56305"/>
                  <a:pt x="75411" y="66585"/>
                  <a:pt x="75411" y="75114"/>
                </a:cubicBezTo>
                <a:cubicBezTo>
                  <a:pt x="75411" y="91876"/>
                  <a:pt x="74096" y="108800"/>
                  <a:pt x="76504" y="125388"/>
                </a:cubicBezTo>
                <a:cubicBezTo>
                  <a:pt x="78015" y="135800"/>
                  <a:pt x="87289" y="152486"/>
                  <a:pt x="97269" y="149158"/>
                </a:cubicBezTo>
                <a:cubicBezTo>
                  <a:pt x="108775" y="145321"/>
                  <a:pt x="103827" y="125495"/>
                  <a:pt x="103827" y="113366"/>
                </a:cubicBezTo>
                <a:cubicBezTo>
                  <a:pt x="103827" y="92845"/>
                  <a:pt x="102457" y="71877"/>
                  <a:pt x="107105" y="51889"/>
                </a:cubicBezTo>
                <a:cubicBezTo>
                  <a:pt x="109153" y="43082"/>
                  <a:pt x="110642" y="30698"/>
                  <a:pt x="119127" y="27572"/>
                </a:cubicBezTo>
                <a:cubicBezTo>
                  <a:pt x="122019" y="26506"/>
                  <a:pt x="125586" y="28510"/>
                  <a:pt x="127871" y="30578"/>
                </a:cubicBezTo>
                <a:cubicBezTo>
                  <a:pt x="143486" y="44707"/>
                  <a:pt x="139893" y="71541"/>
                  <a:pt x="139893" y="92600"/>
                </a:cubicBezTo>
                <a:cubicBezTo>
                  <a:pt x="139893" y="102514"/>
                  <a:pt x="135443" y="121836"/>
                  <a:pt x="145357" y="121836"/>
                </a:cubicBezTo>
                <a:cubicBezTo>
                  <a:pt x="147656" y="121836"/>
                  <a:pt x="148678" y="118341"/>
                  <a:pt x="149182" y="116098"/>
                </a:cubicBezTo>
                <a:cubicBezTo>
                  <a:pt x="150924" y="108340"/>
                  <a:pt x="152072" y="100459"/>
                  <a:pt x="153281" y="92600"/>
                </a:cubicBezTo>
                <a:cubicBezTo>
                  <a:pt x="156880" y="69202"/>
                  <a:pt x="158934" y="45376"/>
                  <a:pt x="165576" y="22654"/>
                </a:cubicBezTo>
                <a:cubicBezTo>
                  <a:pt x="167811" y="15008"/>
                  <a:pt x="167467" y="4084"/>
                  <a:pt x="174592" y="523"/>
                </a:cubicBezTo>
                <a:cubicBezTo>
                  <a:pt x="182063" y="-3211"/>
                  <a:pt x="184987" y="14853"/>
                  <a:pt x="185248" y="23201"/>
                </a:cubicBezTo>
                <a:cubicBezTo>
                  <a:pt x="186014" y="47690"/>
                  <a:pt x="185389" y="72217"/>
                  <a:pt x="184429" y="96699"/>
                </a:cubicBezTo>
                <a:cubicBezTo>
                  <a:pt x="184190" y="102797"/>
                  <a:pt x="184155" y="108902"/>
                  <a:pt x="184155" y="115005"/>
                </a:cubicBezTo>
                <a:cubicBezTo>
                  <a:pt x="184155" y="118720"/>
                  <a:pt x="182863" y="124629"/>
                  <a:pt x="186341" y="125934"/>
                </a:cubicBezTo>
                <a:cubicBezTo>
                  <a:pt x="194458" y="128979"/>
                  <a:pt x="196861" y="111883"/>
                  <a:pt x="200003" y="103803"/>
                </a:cubicBezTo>
                <a:cubicBezTo>
                  <a:pt x="206292" y="87631"/>
                  <a:pt x="210479" y="69141"/>
                  <a:pt x="222954" y="57081"/>
                </a:cubicBezTo>
                <a:cubicBezTo>
                  <a:pt x="225775" y="54354"/>
                  <a:pt x="230240" y="51251"/>
                  <a:pt x="233883" y="52709"/>
                </a:cubicBezTo>
                <a:cubicBezTo>
                  <a:pt x="239146" y="54815"/>
                  <a:pt x="235179" y="67054"/>
                  <a:pt x="240713" y="68283"/>
                </a:cubicBezTo>
                <a:cubicBezTo>
                  <a:pt x="246462" y="69560"/>
                  <a:pt x="250079" y="60612"/>
                  <a:pt x="255741" y="58993"/>
                </a:cubicBezTo>
                <a:cubicBezTo>
                  <a:pt x="263986" y="56635"/>
                  <a:pt x="270937" y="68830"/>
                  <a:pt x="279512" y="68830"/>
                </a:cubicBezTo>
              </a:path>
            </a:pathLst>
          </a:custGeom>
          <a:noFill/>
          <a:ln cap="flat" cmpd="sng" w="76200">
            <a:solidFill>
              <a:srgbClr val="D8D9A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77" name="Google Shape;277;p16"/>
          <p:cNvCxnSpPr/>
          <p:nvPr/>
        </p:nvCxnSpPr>
        <p:spPr>
          <a:xfrm flipH="1" rot="10800000">
            <a:off x="121775" y="2794575"/>
            <a:ext cx="8736300" cy="13500"/>
          </a:xfrm>
          <a:prstGeom prst="straightConnector1">
            <a:avLst/>
          </a:prstGeom>
          <a:noFill/>
          <a:ln cap="flat" cmpd="sng" w="114300">
            <a:solidFill>
              <a:srgbClr val="D2D7E6"/>
            </a:solidFill>
            <a:prstDash val="solid"/>
            <a:round/>
            <a:headEnd len="sm" w="sm" type="none"/>
            <a:tailEnd len="sm" w="sm" type="none"/>
          </a:ln>
        </p:spPr>
      </p:cxnSp>
      <p:sp>
        <p:nvSpPr>
          <p:cNvPr id="278" name="Google Shape;278;p16"/>
          <p:cNvSpPr txBox="1"/>
          <p:nvPr/>
        </p:nvSpPr>
        <p:spPr>
          <a:xfrm>
            <a:off x="6399125" y="1015800"/>
            <a:ext cx="2428500" cy="692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100"/>
              <a:buFont typeface="Arial"/>
              <a:buNone/>
            </a:pPr>
            <a:r>
              <a:rPr b="0" i="0" lang="en" sz="1100" u="none" cap="none" strike="noStrike">
                <a:solidFill>
                  <a:srgbClr val="3D4046"/>
                </a:solidFill>
                <a:latin typeface="Manrope"/>
                <a:ea typeface="Manrope"/>
                <a:cs typeface="Manrope"/>
                <a:sym typeface="Manrope"/>
              </a:rPr>
              <a:t>“The high bar gets lowered just a little with each hit, and its enough that it concerns me.” (Jamie)</a:t>
            </a:r>
            <a:endParaRPr b="0" i="0" sz="1100" u="none" cap="none" strike="noStrike">
              <a:solidFill>
                <a:srgbClr val="3D4046"/>
              </a:solidFill>
              <a:latin typeface="Manrope"/>
              <a:ea typeface="Manrope"/>
              <a:cs typeface="Manrope"/>
              <a:sym typeface="Manrope"/>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17"/>
          <p:cNvSpPr/>
          <p:nvPr/>
        </p:nvSpPr>
        <p:spPr>
          <a:xfrm>
            <a:off x="-36975" y="-35025"/>
            <a:ext cx="9215400" cy="5178600"/>
          </a:xfrm>
          <a:prstGeom prst="rect">
            <a:avLst/>
          </a:prstGeom>
          <a:solidFill>
            <a:srgbClr val="FBFAF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4" name="Google Shape;284;p17"/>
          <p:cNvSpPr/>
          <p:nvPr/>
        </p:nvSpPr>
        <p:spPr>
          <a:xfrm>
            <a:off x="285700" y="909750"/>
            <a:ext cx="8210665" cy="3872333"/>
          </a:xfrm>
          <a:custGeom>
            <a:rect b="b" l="l" r="r" t="t"/>
            <a:pathLst>
              <a:path extrusionOk="0" h="149612" w="279512">
                <a:moveTo>
                  <a:pt x="0" y="108994"/>
                </a:moveTo>
                <a:cubicBezTo>
                  <a:pt x="0" y="91746"/>
                  <a:pt x="247" y="74333"/>
                  <a:pt x="3279" y="57354"/>
                </a:cubicBezTo>
                <a:cubicBezTo>
                  <a:pt x="4518" y="50413"/>
                  <a:pt x="6358" y="39315"/>
                  <a:pt x="13388" y="38775"/>
                </a:cubicBezTo>
                <a:cubicBezTo>
                  <a:pt x="24528" y="37919"/>
                  <a:pt x="27224" y="57134"/>
                  <a:pt x="29782" y="68010"/>
                </a:cubicBezTo>
                <a:cubicBezTo>
                  <a:pt x="32948" y="81470"/>
                  <a:pt x="41588" y="103269"/>
                  <a:pt x="55192" y="100797"/>
                </a:cubicBezTo>
                <a:cubicBezTo>
                  <a:pt x="58722" y="100156"/>
                  <a:pt x="58819" y="94471"/>
                  <a:pt x="59564" y="90961"/>
                </a:cubicBezTo>
                <a:cubicBezTo>
                  <a:pt x="61463" y="82012"/>
                  <a:pt x="61852" y="72751"/>
                  <a:pt x="64209" y="63911"/>
                </a:cubicBezTo>
                <a:cubicBezTo>
                  <a:pt x="65251" y="60005"/>
                  <a:pt x="66848" y="56219"/>
                  <a:pt x="68854" y="52709"/>
                </a:cubicBezTo>
                <a:cubicBezTo>
                  <a:pt x="69624" y="51363"/>
                  <a:pt x="71424" y="48504"/>
                  <a:pt x="72406" y="49704"/>
                </a:cubicBezTo>
                <a:cubicBezTo>
                  <a:pt x="77807" y="56305"/>
                  <a:pt x="75411" y="66585"/>
                  <a:pt x="75411" y="75114"/>
                </a:cubicBezTo>
                <a:cubicBezTo>
                  <a:pt x="75411" y="91876"/>
                  <a:pt x="74096" y="108800"/>
                  <a:pt x="76504" y="125388"/>
                </a:cubicBezTo>
                <a:cubicBezTo>
                  <a:pt x="78015" y="135800"/>
                  <a:pt x="87289" y="152486"/>
                  <a:pt x="97269" y="149158"/>
                </a:cubicBezTo>
                <a:cubicBezTo>
                  <a:pt x="108775" y="145321"/>
                  <a:pt x="103827" y="125495"/>
                  <a:pt x="103827" y="113366"/>
                </a:cubicBezTo>
                <a:cubicBezTo>
                  <a:pt x="103827" y="92845"/>
                  <a:pt x="102457" y="71877"/>
                  <a:pt x="107105" y="51889"/>
                </a:cubicBezTo>
                <a:cubicBezTo>
                  <a:pt x="109153" y="43082"/>
                  <a:pt x="110642" y="30698"/>
                  <a:pt x="119127" y="27572"/>
                </a:cubicBezTo>
                <a:cubicBezTo>
                  <a:pt x="122019" y="26506"/>
                  <a:pt x="125586" y="28510"/>
                  <a:pt x="127871" y="30578"/>
                </a:cubicBezTo>
                <a:cubicBezTo>
                  <a:pt x="143486" y="44707"/>
                  <a:pt x="139893" y="71541"/>
                  <a:pt x="139893" y="92600"/>
                </a:cubicBezTo>
                <a:cubicBezTo>
                  <a:pt x="139893" y="102514"/>
                  <a:pt x="135443" y="121836"/>
                  <a:pt x="145357" y="121836"/>
                </a:cubicBezTo>
                <a:cubicBezTo>
                  <a:pt x="147656" y="121836"/>
                  <a:pt x="148678" y="118341"/>
                  <a:pt x="149182" y="116098"/>
                </a:cubicBezTo>
                <a:cubicBezTo>
                  <a:pt x="150924" y="108340"/>
                  <a:pt x="152072" y="100459"/>
                  <a:pt x="153281" y="92600"/>
                </a:cubicBezTo>
                <a:cubicBezTo>
                  <a:pt x="156880" y="69202"/>
                  <a:pt x="158934" y="45376"/>
                  <a:pt x="165576" y="22654"/>
                </a:cubicBezTo>
                <a:cubicBezTo>
                  <a:pt x="167811" y="15008"/>
                  <a:pt x="167467" y="4084"/>
                  <a:pt x="174592" y="523"/>
                </a:cubicBezTo>
                <a:cubicBezTo>
                  <a:pt x="182063" y="-3211"/>
                  <a:pt x="184987" y="14853"/>
                  <a:pt x="185248" y="23201"/>
                </a:cubicBezTo>
                <a:cubicBezTo>
                  <a:pt x="186014" y="47690"/>
                  <a:pt x="185389" y="72217"/>
                  <a:pt x="184429" y="96699"/>
                </a:cubicBezTo>
                <a:cubicBezTo>
                  <a:pt x="184190" y="102797"/>
                  <a:pt x="184155" y="108902"/>
                  <a:pt x="184155" y="115005"/>
                </a:cubicBezTo>
                <a:cubicBezTo>
                  <a:pt x="184155" y="118720"/>
                  <a:pt x="182863" y="124629"/>
                  <a:pt x="186341" y="125934"/>
                </a:cubicBezTo>
                <a:cubicBezTo>
                  <a:pt x="194458" y="128979"/>
                  <a:pt x="196861" y="111883"/>
                  <a:pt x="200003" y="103803"/>
                </a:cubicBezTo>
                <a:cubicBezTo>
                  <a:pt x="206292" y="87631"/>
                  <a:pt x="210479" y="69141"/>
                  <a:pt x="222954" y="57081"/>
                </a:cubicBezTo>
                <a:cubicBezTo>
                  <a:pt x="225775" y="54354"/>
                  <a:pt x="230240" y="51251"/>
                  <a:pt x="233883" y="52709"/>
                </a:cubicBezTo>
                <a:cubicBezTo>
                  <a:pt x="239146" y="54815"/>
                  <a:pt x="235179" y="67054"/>
                  <a:pt x="240713" y="68283"/>
                </a:cubicBezTo>
                <a:cubicBezTo>
                  <a:pt x="246462" y="69560"/>
                  <a:pt x="250079" y="60612"/>
                  <a:pt x="255741" y="58993"/>
                </a:cubicBezTo>
                <a:cubicBezTo>
                  <a:pt x="263986" y="56635"/>
                  <a:pt x="270937" y="68830"/>
                  <a:pt x="279512" y="68830"/>
                </a:cubicBezTo>
              </a:path>
            </a:pathLst>
          </a:custGeom>
          <a:noFill/>
          <a:ln cap="flat" cmpd="sng" w="76200">
            <a:solidFill>
              <a:srgbClr val="D8D9A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85" name="Google Shape;285;p17"/>
          <p:cNvCxnSpPr/>
          <p:nvPr/>
        </p:nvCxnSpPr>
        <p:spPr>
          <a:xfrm flipH="1" rot="10800000">
            <a:off x="121775" y="2794575"/>
            <a:ext cx="8736300" cy="13500"/>
          </a:xfrm>
          <a:prstGeom prst="straightConnector1">
            <a:avLst/>
          </a:prstGeom>
          <a:noFill/>
          <a:ln cap="flat" cmpd="sng" w="114300">
            <a:solidFill>
              <a:srgbClr val="D2D7E6"/>
            </a:solidFill>
            <a:prstDash val="solid"/>
            <a:round/>
            <a:headEnd len="sm" w="sm" type="none"/>
            <a:tailEnd len="sm" w="sm" type="none"/>
          </a:ln>
        </p:spPr>
      </p:cxn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18"/>
          <p:cNvSpPr/>
          <p:nvPr/>
        </p:nvSpPr>
        <p:spPr>
          <a:xfrm>
            <a:off x="-36975" y="-35025"/>
            <a:ext cx="9215400" cy="5178600"/>
          </a:xfrm>
          <a:prstGeom prst="rect">
            <a:avLst/>
          </a:prstGeom>
          <a:solidFill>
            <a:srgbClr val="D2D7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1" name="Google Shape;291;p18"/>
          <p:cNvSpPr txBox="1"/>
          <p:nvPr/>
        </p:nvSpPr>
        <p:spPr>
          <a:xfrm>
            <a:off x="310675" y="309700"/>
            <a:ext cx="25812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600"/>
              <a:buFont typeface="Arial"/>
              <a:buNone/>
            </a:pPr>
            <a:r>
              <a:rPr b="0" i="0" lang="en" sz="2600" u="none" cap="none" strike="noStrike">
                <a:solidFill>
                  <a:srgbClr val="3D4046"/>
                </a:solidFill>
                <a:latin typeface="Manrope ExtraBold"/>
                <a:ea typeface="Manrope ExtraBold"/>
                <a:cs typeface="Manrope ExtraBold"/>
                <a:sym typeface="Manrope ExtraBold"/>
              </a:rPr>
              <a:t>key insights</a:t>
            </a:r>
            <a:endParaRPr b="0" i="0" sz="2600" u="none" cap="none" strike="noStrike">
              <a:solidFill>
                <a:srgbClr val="3D4046"/>
              </a:solidFill>
              <a:latin typeface="Manrope ExtraBold"/>
              <a:ea typeface="Manrope ExtraBold"/>
              <a:cs typeface="Manrope ExtraBold"/>
              <a:sym typeface="Manrope ExtraBold"/>
            </a:endParaRPr>
          </a:p>
        </p:txBody>
      </p:sp>
      <p:sp>
        <p:nvSpPr>
          <p:cNvPr id="292" name="Google Shape;292;p18"/>
          <p:cNvSpPr txBox="1"/>
          <p:nvPr/>
        </p:nvSpPr>
        <p:spPr>
          <a:xfrm>
            <a:off x="2371175" y="0"/>
            <a:ext cx="657300" cy="1015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5400"/>
              <a:buFont typeface="Arial"/>
              <a:buNone/>
            </a:pPr>
            <a:r>
              <a:rPr b="0" i="0" lang="en" sz="5400" u="none" cap="none" strike="noStrike">
                <a:solidFill>
                  <a:srgbClr val="586734"/>
                </a:solidFill>
                <a:latin typeface="Manrope ExtraBold"/>
                <a:ea typeface="Manrope ExtraBold"/>
                <a:cs typeface="Manrope ExtraBold"/>
                <a:sym typeface="Manrope ExtraBold"/>
              </a:rPr>
              <a:t>.</a:t>
            </a:r>
            <a:endParaRPr b="0" i="0" sz="5400" u="none" cap="none" strike="noStrike">
              <a:solidFill>
                <a:srgbClr val="586734"/>
              </a:solidFill>
              <a:latin typeface="Manrope ExtraBold"/>
              <a:ea typeface="Manrope ExtraBold"/>
              <a:cs typeface="Manrope ExtraBold"/>
              <a:sym typeface="Manrope ExtraBold"/>
            </a:endParaRPr>
          </a:p>
        </p:txBody>
      </p:sp>
      <p:grpSp>
        <p:nvGrpSpPr>
          <p:cNvPr id="293" name="Google Shape;293;p18"/>
          <p:cNvGrpSpPr/>
          <p:nvPr/>
        </p:nvGrpSpPr>
        <p:grpSpPr>
          <a:xfrm>
            <a:off x="368400" y="1324500"/>
            <a:ext cx="2581300" cy="1191900"/>
            <a:chOff x="368400" y="1324500"/>
            <a:chExt cx="2581300" cy="1191900"/>
          </a:xfrm>
        </p:grpSpPr>
        <p:sp>
          <p:nvSpPr>
            <p:cNvPr id="294" name="Google Shape;294;p18"/>
            <p:cNvSpPr/>
            <p:nvPr/>
          </p:nvSpPr>
          <p:spPr>
            <a:xfrm>
              <a:off x="368400" y="1324500"/>
              <a:ext cx="2581200" cy="1191900"/>
            </a:xfrm>
            <a:prstGeom prst="roundRect">
              <a:avLst>
                <a:gd fmla="val 16667" name="adj"/>
              </a:avLst>
            </a:prstGeom>
            <a:noFill/>
            <a:ln cap="flat" cmpd="sng" w="76200">
              <a:solidFill>
                <a:srgbClr val="58673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295" name="Google Shape;295;p18"/>
            <p:cNvSpPr txBox="1"/>
            <p:nvPr/>
          </p:nvSpPr>
          <p:spPr>
            <a:xfrm>
              <a:off x="463300" y="1400300"/>
              <a:ext cx="2486400" cy="1031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100"/>
                <a:buFont typeface="Arial"/>
                <a:buNone/>
              </a:pPr>
              <a:r>
                <a:rPr b="0" i="0" lang="en" sz="1100" u="none" cap="none" strike="noStrike">
                  <a:solidFill>
                    <a:srgbClr val="3D4046"/>
                  </a:solidFill>
                  <a:latin typeface="Manrope SemiBold"/>
                  <a:ea typeface="Manrope SemiBold"/>
                  <a:cs typeface="Manrope SemiBold"/>
                  <a:sym typeface="Manrope SemiBold"/>
                </a:rPr>
                <a:t>Without a caretaker(s)that understand the depth of the concussion symptoms and journey, it is easy for a breakdown in the relationship to occur</a:t>
              </a:r>
              <a:endParaRPr b="0" i="0" sz="1100" u="none" cap="none" strike="noStrike">
                <a:solidFill>
                  <a:srgbClr val="3D4046"/>
                </a:solidFill>
                <a:latin typeface="Manrope SemiBold"/>
                <a:ea typeface="Manrope SemiBold"/>
                <a:cs typeface="Manrope SemiBold"/>
                <a:sym typeface="Manrope SemiBold"/>
              </a:endParaRPr>
            </a:p>
          </p:txBody>
        </p:sp>
      </p:grpSp>
      <p:grpSp>
        <p:nvGrpSpPr>
          <p:cNvPr id="296" name="Google Shape;296;p18"/>
          <p:cNvGrpSpPr/>
          <p:nvPr/>
        </p:nvGrpSpPr>
        <p:grpSpPr>
          <a:xfrm>
            <a:off x="3428475" y="1324500"/>
            <a:ext cx="2448825" cy="1191900"/>
            <a:chOff x="3361125" y="1324500"/>
            <a:chExt cx="2448825" cy="1191900"/>
          </a:xfrm>
        </p:grpSpPr>
        <p:sp>
          <p:nvSpPr>
            <p:cNvPr id="297" name="Google Shape;297;p18"/>
            <p:cNvSpPr/>
            <p:nvPr/>
          </p:nvSpPr>
          <p:spPr>
            <a:xfrm>
              <a:off x="3361125" y="1324500"/>
              <a:ext cx="2352600" cy="1191900"/>
            </a:xfrm>
            <a:prstGeom prst="roundRect">
              <a:avLst>
                <a:gd fmla="val 16667" name="adj"/>
              </a:avLst>
            </a:prstGeom>
            <a:noFill/>
            <a:ln cap="flat" cmpd="sng" w="76200">
              <a:solidFill>
                <a:srgbClr val="58673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298" name="Google Shape;298;p18"/>
            <p:cNvSpPr txBox="1"/>
            <p:nvPr/>
          </p:nvSpPr>
          <p:spPr>
            <a:xfrm>
              <a:off x="3457350" y="1489500"/>
              <a:ext cx="2352600" cy="861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100"/>
                <a:buFont typeface="Arial"/>
                <a:buNone/>
              </a:pPr>
              <a:r>
                <a:rPr b="0" i="0" lang="en" sz="1100" u="none" cap="none" strike="noStrike">
                  <a:solidFill>
                    <a:srgbClr val="3D4046"/>
                  </a:solidFill>
                  <a:latin typeface="Manrope SemiBold"/>
                  <a:ea typeface="Manrope SemiBold"/>
                  <a:cs typeface="Manrope SemiBold"/>
                  <a:sym typeface="Manrope SemiBold"/>
                </a:rPr>
                <a:t>Having something tangible to work on and feel a sense of confidence/mastery in helps regain some sense of self</a:t>
              </a:r>
              <a:endParaRPr b="0" i="0" sz="1100" u="none" cap="none" strike="noStrike">
                <a:solidFill>
                  <a:srgbClr val="3D4046"/>
                </a:solidFill>
                <a:latin typeface="Manrope SemiBold"/>
                <a:ea typeface="Manrope SemiBold"/>
                <a:cs typeface="Manrope SemiBold"/>
                <a:sym typeface="Manrope SemiBold"/>
              </a:endParaRPr>
            </a:p>
          </p:txBody>
        </p:sp>
      </p:grpSp>
      <p:grpSp>
        <p:nvGrpSpPr>
          <p:cNvPr id="299" name="Google Shape;299;p18"/>
          <p:cNvGrpSpPr/>
          <p:nvPr/>
        </p:nvGrpSpPr>
        <p:grpSpPr>
          <a:xfrm>
            <a:off x="310675" y="3014625"/>
            <a:ext cx="2581200" cy="1444500"/>
            <a:chOff x="310675" y="3014625"/>
            <a:chExt cx="2581200" cy="1444500"/>
          </a:xfrm>
        </p:grpSpPr>
        <p:sp>
          <p:nvSpPr>
            <p:cNvPr id="300" name="Google Shape;300;p18"/>
            <p:cNvSpPr/>
            <p:nvPr/>
          </p:nvSpPr>
          <p:spPr>
            <a:xfrm>
              <a:off x="310675" y="3014625"/>
              <a:ext cx="2581200" cy="1444500"/>
            </a:xfrm>
            <a:prstGeom prst="roundRect">
              <a:avLst>
                <a:gd fmla="val 16667" name="adj"/>
              </a:avLst>
            </a:prstGeom>
            <a:noFill/>
            <a:ln cap="flat" cmpd="sng" w="76200">
              <a:solidFill>
                <a:srgbClr val="58673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301" name="Google Shape;301;p18"/>
            <p:cNvSpPr txBox="1"/>
            <p:nvPr/>
          </p:nvSpPr>
          <p:spPr>
            <a:xfrm>
              <a:off x="456925" y="3136575"/>
              <a:ext cx="2288700" cy="1200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100"/>
                <a:buFont typeface="Arial"/>
                <a:buNone/>
              </a:pPr>
              <a:r>
                <a:rPr b="0" i="0" lang="en" sz="1100" u="none" cap="none" strike="noStrike">
                  <a:solidFill>
                    <a:srgbClr val="3D4046"/>
                  </a:solidFill>
                  <a:latin typeface="Manrope SemiBold"/>
                  <a:ea typeface="Manrope SemiBold"/>
                  <a:cs typeface="Manrope SemiBold"/>
                  <a:sym typeface="Manrope SemiBold"/>
                </a:rPr>
                <a:t>People with brain injuries can feel isolated in social contexts because they are unable to process conversations as quickly as they are happening around them</a:t>
              </a:r>
              <a:endParaRPr b="0" i="0" sz="1100" u="none" cap="none" strike="noStrike">
                <a:solidFill>
                  <a:srgbClr val="3D4046"/>
                </a:solidFill>
                <a:latin typeface="Manrope SemiBold"/>
                <a:ea typeface="Manrope SemiBold"/>
                <a:cs typeface="Manrope SemiBold"/>
                <a:sym typeface="Manrope SemiBold"/>
              </a:endParaRPr>
            </a:p>
          </p:txBody>
        </p:sp>
      </p:grpSp>
      <p:grpSp>
        <p:nvGrpSpPr>
          <p:cNvPr id="302" name="Google Shape;302;p18"/>
          <p:cNvGrpSpPr/>
          <p:nvPr/>
        </p:nvGrpSpPr>
        <p:grpSpPr>
          <a:xfrm>
            <a:off x="3327000" y="2992875"/>
            <a:ext cx="2555550" cy="1395900"/>
            <a:chOff x="3265800" y="2992875"/>
            <a:chExt cx="2555550" cy="1395900"/>
          </a:xfrm>
        </p:grpSpPr>
        <p:sp>
          <p:nvSpPr>
            <p:cNvPr id="303" name="Google Shape;303;p18"/>
            <p:cNvSpPr/>
            <p:nvPr/>
          </p:nvSpPr>
          <p:spPr>
            <a:xfrm>
              <a:off x="3265800" y="2992875"/>
              <a:ext cx="2498700" cy="1395900"/>
            </a:xfrm>
            <a:prstGeom prst="roundRect">
              <a:avLst>
                <a:gd fmla="val 16667" name="adj"/>
              </a:avLst>
            </a:prstGeom>
            <a:noFill/>
            <a:ln cap="flat" cmpd="sng" w="76200">
              <a:solidFill>
                <a:srgbClr val="58673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304" name="Google Shape;304;p18"/>
            <p:cNvSpPr txBox="1"/>
            <p:nvPr/>
          </p:nvSpPr>
          <p:spPr>
            <a:xfrm>
              <a:off x="3322650" y="3175125"/>
              <a:ext cx="2498700" cy="1031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100"/>
                <a:buFont typeface="Arial"/>
                <a:buNone/>
              </a:pPr>
              <a:r>
                <a:rPr b="0" i="0" lang="en" sz="1100" u="none" cap="none" strike="noStrike">
                  <a:solidFill>
                    <a:srgbClr val="3D4046"/>
                  </a:solidFill>
                  <a:latin typeface="Manrope SemiBold"/>
                  <a:ea typeface="Manrope SemiBold"/>
                  <a:cs typeface="Manrope SemiBold"/>
                  <a:sym typeface="Manrope SemiBold"/>
                </a:rPr>
                <a:t>Each low point or bad day in your concussion journey often spirals because of the overwhelming weight of the fear and uncertainty of how long it will last</a:t>
              </a:r>
              <a:endParaRPr b="0" i="0" sz="1100" u="none" cap="none" strike="noStrike">
                <a:solidFill>
                  <a:srgbClr val="3D4046"/>
                </a:solidFill>
                <a:latin typeface="Manrope SemiBold"/>
                <a:ea typeface="Manrope SemiBold"/>
                <a:cs typeface="Manrope SemiBold"/>
                <a:sym typeface="Manrope SemiBold"/>
              </a:endParaRPr>
            </a:p>
          </p:txBody>
        </p:sp>
      </p:grpSp>
      <p:grpSp>
        <p:nvGrpSpPr>
          <p:cNvPr id="305" name="Google Shape;305;p18"/>
          <p:cNvGrpSpPr/>
          <p:nvPr/>
        </p:nvGrpSpPr>
        <p:grpSpPr>
          <a:xfrm>
            <a:off x="6317700" y="1324500"/>
            <a:ext cx="2581200" cy="1191900"/>
            <a:chOff x="6317700" y="1324500"/>
            <a:chExt cx="2581200" cy="1191900"/>
          </a:xfrm>
        </p:grpSpPr>
        <p:sp>
          <p:nvSpPr>
            <p:cNvPr id="306" name="Google Shape;306;p18"/>
            <p:cNvSpPr/>
            <p:nvPr/>
          </p:nvSpPr>
          <p:spPr>
            <a:xfrm>
              <a:off x="6317700" y="1324500"/>
              <a:ext cx="2581200" cy="1191900"/>
            </a:xfrm>
            <a:prstGeom prst="roundRect">
              <a:avLst>
                <a:gd fmla="val 16667" name="adj"/>
              </a:avLst>
            </a:prstGeom>
            <a:noFill/>
            <a:ln cap="flat" cmpd="sng" w="76200">
              <a:solidFill>
                <a:srgbClr val="58673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307" name="Google Shape;307;p18"/>
            <p:cNvSpPr txBox="1"/>
            <p:nvPr/>
          </p:nvSpPr>
          <p:spPr>
            <a:xfrm>
              <a:off x="6482300" y="1404750"/>
              <a:ext cx="2299800" cy="1031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100"/>
                <a:buFont typeface="Arial"/>
                <a:buNone/>
              </a:pPr>
              <a:r>
                <a:rPr b="0" i="0" lang="en" sz="1100" u="none" cap="none" strike="noStrike">
                  <a:solidFill>
                    <a:srgbClr val="3D4046"/>
                  </a:solidFill>
                  <a:latin typeface="Manrope SemiBold"/>
                  <a:ea typeface="Manrope SemiBold"/>
                  <a:cs typeface="Manrope SemiBold"/>
                  <a:sym typeface="Manrope SemiBold"/>
                </a:rPr>
                <a:t>People with brain trauma are constantly worried about how they are perceived by others since they often don’t feel like themselves</a:t>
              </a:r>
              <a:endParaRPr b="0" i="0" sz="1100" u="none" cap="none" strike="noStrike">
                <a:solidFill>
                  <a:srgbClr val="3D4046"/>
                </a:solidFill>
                <a:latin typeface="Manrope SemiBold"/>
                <a:ea typeface="Manrope SemiBold"/>
                <a:cs typeface="Manrope SemiBold"/>
                <a:sym typeface="Manrope SemiBold"/>
              </a:endParaRPr>
            </a:p>
          </p:txBody>
        </p:sp>
      </p:grpSp>
      <p:grpSp>
        <p:nvGrpSpPr>
          <p:cNvPr id="308" name="Google Shape;308;p18"/>
          <p:cNvGrpSpPr/>
          <p:nvPr/>
        </p:nvGrpSpPr>
        <p:grpSpPr>
          <a:xfrm>
            <a:off x="6317700" y="3094875"/>
            <a:ext cx="2581200" cy="1220663"/>
            <a:chOff x="6317700" y="3140925"/>
            <a:chExt cx="2581200" cy="1220663"/>
          </a:xfrm>
        </p:grpSpPr>
        <p:sp>
          <p:nvSpPr>
            <p:cNvPr id="309" name="Google Shape;309;p18"/>
            <p:cNvSpPr/>
            <p:nvPr/>
          </p:nvSpPr>
          <p:spPr>
            <a:xfrm>
              <a:off x="6317700" y="3140925"/>
              <a:ext cx="2581200" cy="1191900"/>
            </a:xfrm>
            <a:prstGeom prst="roundRect">
              <a:avLst>
                <a:gd fmla="val 16667" name="adj"/>
              </a:avLst>
            </a:prstGeom>
            <a:noFill/>
            <a:ln cap="flat" cmpd="sng" w="76200">
              <a:solidFill>
                <a:srgbClr val="58673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310" name="Google Shape;310;p18"/>
            <p:cNvSpPr txBox="1"/>
            <p:nvPr/>
          </p:nvSpPr>
          <p:spPr>
            <a:xfrm>
              <a:off x="6400200" y="3160988"/>
              <a:ext cx="2498700" cy="1200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100"/>
                <a:buFont typeface="Arial"/>
                <a:buNone/>
              </a:pPr>
              <a:r>
                <a:rPr b="0" i="0" lang="en" sz="1100" u="none" cap="none" strike="noStrike">
                  <a:solidFill>
                    <a:srgbClr val="3D4046"/>
                  </a:solidFill>
                  <a:latin typeface="Manrope SemiBold"/>
                  <a:ea typeface="Manrope SemiBold"/>
                  <a:cs typeface="Manrope SemiBold"/>
                  <a:sym typeface="Manrope SemiBold"/>
                </a:rPr>
                <a:t>Every moment in each day feels like “you are crawling in the desert trying to find water”...where you are only able to be focused on getting through each task</a:t>
              </a:r>
              <a:endParaRPr b="0" i="0" sz="1100" u="none" cap="none" strike="noStrike">
                <a:solidFill>
                  <a:srgbClr val="3D4046"/>
                </a:solidFill>
                <a:latin typeface="Manrope SemiBold"/>
                <a:ea typeface="Manrope SemiBold"/>
                <a:cs typeface="Manrope SemiBold"/>
                <a:sym typeface="Manrope SemiBold"/>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3"/>
                                        </p:tgtEl>
                                        <p:attrNameLst>
                                          <p:attrName>style.visibility</p:attrName>
                                        </p:attrNameLst>
                                      </p:cBhvr>
                                      <p:to>
                                        <p:strVal val="visible"/>
                                      </p:to>
                                    </p:set>
                                    <p:animEffect filter="fade" transition="in">
                                      <p:cBhvr>
                                        <p:cTn dur="1000"/>
                                        <p:tgtEl>
                                          <p:spTgt spid="29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6"/>
                                        </p:tgtEl>
                                        <p:attrNameLst>
                                          <p:attrName>style.visibility</p:attrName>
                                        </p:attrNameLst>
                                      </p:cBhvr>
                                      <p:to>
                                        <p:strVal val="visible"/>
                                      </p:to>
                                    </p:set>
                                    <p:animEffect filter="fade" transition="in">
                                      <p:cBhvr>
                                        <p:cTn dur="1000"/>
                                        <p:tgtEl>
                                          <p:spTgt spid="29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5"/>
                                        </p:tgtEl>
                                        <p:attrNameLst>
                                          <p:attrName>style.visibility</p:attrName>
                                        </p:attrNameLst>
                                      </p:cBhvr>
                                      <p:to>
                                        <p:strVal val="visible"/>
                                      </p:to>
                                    </p:set>
                                    <p:animEffect filter="fade" transition="in">
                                      <p:cBhvr>
                                        <p:cTn dur="1000"/>
                                        <p:tgtEl>
                                          <p:spTgt spid="30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9"/>
                                        </p:tgtEl>
                                        <p:attrNameLst>
                                          <p:attrName>style.visibility</p:attrName>
                                        </p:attrNameLst>
                                      </p:cBhvr>
                                      <p:to>
                                        <p:strVal val="visible"/>
                                      </p:to>
                                    </p:set>
                                    <p:animEffect filter="fade" transition="in">
                                      <p:cBhvr>
                                        <p:cTn dur="1000"/>
                                        <p:tgtEl>
                                          <p:spTgt spid="29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2"/>
                                        </p:tgtEl>
                                        <p:attrNameLst>
                                          <p:attrName>style.visibility</p:attrName>
                                        </p:attrNameLst>
                                      </p:cBhvr>
                                      <p:to>
                                        <p:strVal val="visible"/>
                                      </p:to>
                                    </p:set>
                                    <p:animEffect filter="fade" transition="in">
                                      <p:cBhvr>
                                        <p:cTn dur="1000"/>
                                        <p:tgtEl>
                                          <p:spTgt spid="30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8"/>
                                        </p:tgtEl>
                                        <p:attrNameLst>
                                          <p:attrName>style.visibility</p:attrName>
                                        </p:attrNameLst>
                                      </p:cBhvr>
                                      <p:to>
                                        <p:strVal val="visible"/>
                                      </p:to>
                                    </p:set>
                                    <p:animEffect filter="fade" transition="in">
                                      <p:cBhvr>
                                        <p:cTn dur="1000"/>
                                        <p:tgtEl>
                                          <p:spTgt spid="30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p19"/>
          <p:cNvSpPr/>
          <p:nvPr/>
        </p:nvSpPr>
        <p:spPr>
          <a:xfrm>
            <a:off x="-36975" y="-35025"/>
            <a:ext cx="9215400" cy="5178600"/>
          </a:xfrm>
          <a:prstGeom prst="rect">
            <a:avLst/>
          </a:prstGeom>
          <a:solidFill>
            <a:srgbClr val="FBFAF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6" name="Google Shape;316;p19"/>
          <p:cNvSpPr txBox="1"/>
          <p:nvPr/>
        </p:nvSpPr>
        <p:spPr>
          <a:xfrm>
            <a:off x="310675" y="309700"/>
            <a:ext cx="31785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600"/>
              <a:buFont typeface="Arial"/>
              <a:buNone/>
            </a:pPr>
            <a:r>
              <a:rPr b="0" i="0" lang="en" sz="2600" u="none" cap="none" strike="noStrike">
                <a:solidFill>
                  <a:srgbClr val="3D4046"/>
                </a:solidFill>
                <a:latin typeface="Manrope ExtraBold"/>
                <a:ea typeface="Manrope ExtraBold"/>
                <a:cs typeface="Manrope ExtraBold"/>
                <a:sym typeface="Manrope ExtraBold"/>
              </a:rPr>
              <a:t>next steps</a:t>
            </a:r>
            <a:endParaRPr b="0" i="0" sz="2600" u="none" cap="none" strike="noStrike">
              <a:solidFill>
                <a:srgbClr val="3D4046"/>
              </a:solidFill>
              <a:latin typeface="Manrope ExtraBold"/>
              <a:ea typeface="Manrope ExtraBold"/>
              <a:cs typeface="Manrope ExtraBold"/>
              <a:sym typeface="Manrope ExtraBold"/>
            </a:endParaRPr>
          </a:p>
        </p:txBody>
      </p:sp>
      <p:sp>
        <p:nvSpPr>
          <p:cNvPr id="317" name="Google Shape;317;p19"/>
          <p:cNvSpPr txBox="1"/>
          <p:nvPr/>
        </p:nvSpPr>
        <p:spPr>
          <a:xfrm>
            <a:off x="2077475" y="0"/>
            <a:ext cx="657300" cy="1015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5400"/>
              <a:buFont typeface="Arial"/>
              <a:buNone/>
            </a:pPr>
            <a:r>
              <a:rPr b="0" i="0" lang="en" sz="5400" u="none" cap="none" strike="noStrike">
                <a:solidFill>
                  <a:srgbClr val="586734"/>
                </a:solidFill>
                <a:latin typeface="Manrope ExtraBold"/>
                <a:ea typeface="Manrope ExtraBold"/>
                <a:cs typeface="Manrope ExtraBold"/>
                <a:sym typeface="Manrope ExtraBold"/>
              </a:rPr>
              <a:t>.</a:t>
            </a:r>
            <a:endParaRPr b="0" i="0" sz="5400" u="none" cap="none" strike="noStrike">
              <a:solidFill>
                <a:srgbClr val="586734"/>
              </a:solidFill>
              <a:latin typeface="Manrope ExtraBold"/>
              <a:ea typeface="Manrope ExtraBold"/>
              <a:cs typeface="Manrope ExtraBold"/>
              <a:sym typeface="Manrope ExtraBold"/>
            </a:endParaRPr>
          </a:p>
        </p:txBody>
      </p:sp>
      <p:sp>
        <p:nvSpPr>
          <p:cNvPr id="318" name="Google Shape;318;p19"/>
          <p:cNvSpPr/>
          <p:nvPr/>
        </p:nvSpPr>
        <p:spPr>
          <a:xfrm>
            <a:off x="3337227" y="1209603"/>
            <a:ext cx="2581200" cy="3205800"/>
          </a:xfrm>
          <a:prstGeom prst="roundRect">
            <a:avLst>
              <a:gd fmla="val 16667" name="adj"/>
            </a:avLst>
          </a:prstGeom>
          <a:noFill/>
          <a:ln cap="flat" cmpd="sng" w="76200">
            <a:solidFill>
              <a:srgbClr val="58673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100"/>
              <a:buFont typeface="Arial"/>
              <a:buNone/>
            </a:pPr>
            <a:r>
              <a:rPr b="0" i="0" lang="en" sz="1100" u="none" cap="none" strike="noStrike">
                <a:solidFill>
                  <a:srgbClr val="3D4046"/>
                </a:solidFill>
                <a:latin typeface="Manrope SemiBold"/>
                <a:ea typeface="Manrope SemiBold"/>
                <a:cs typeface="Manrope SemiBold"/>
                <a:sym typeface="Manrope SemiBold"/>
              </a:rPr>
              <a:t>Conduct more interviews with those with less extreme stories +with the caregiver/partner of those experiencing concussions </a:t>
            </a:r>
            <a:endParaRPr b="0" i="0" sz="1100" u="none" cap="none" strike="noStrike">
              <a:solidFill>
                <a:srgbClr val="3D4046"/>
              </a:solidFill>
              <a:latin typeface="Manrope SemiBold"/>
              <a:ea typeface="Manrope SemiBold"/>
              <a:cs typeface="Manrope SemiBold"/>
              <a:sym typeface="Manrope SemiBold"/>
            </a:endParaRPr>
          </a:p>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rgbClr val="3D4046"/>
              </a:solidFill>
              <a:latin typeface="Manrope SemiBold"/>
              <a:ea typeface="Manrope SemiBold"/>
              <a:cs typeface="Manrope SemiBold"/>
              <a:sym typeface="Manrope SemiBold"/>
            </a:endParaRPr>
          </a:p>
          <a:p>
            <a:pPr indent="0" lvl="0" marL="0" marR="0" rtl="0" algn="ctr">
              <a:lnSpc>
                <a:spcPct val="100000"/>
              </a:lnSpc>
              <a:spcBef>
                <a:spcPts val="0"/>
              </a:spcBef>
              <a:spcAft>
                <a:spcPts val="0"/>
              </a:spcAft>
              <a:buClr>
                <a:schemeClr val="dk1"/>
              </a:buClr>
              <a:buSzPts val="1100"/>
              <a:buFont typeface="Arial"/>
              <a:buNone/>
            </a:pPr>
            <a:r>
              <a:rPr b="0" i="0" lang="en" sz="1100" u="none" cap="none" strike="noStrike">
                <a:solidFill>
                  <a:srgbClr val="3D4046"/>
                </a:solidFill>
                <a:latin typeface="Manrope SemiBold"/>
                <a:ea typeface="Manrope SemiBold"/>
                <a:cs typeface="Manrope SemiBold"/>
                <a:sym typeface="Manrope SemiBold"/>
              </a:rPr>
              <a:t>Construct HMW and POV statements based on the interviews</a:t>
            </a:r>
            <a:endParaRPr b="0" i="0" sz="1100" u="none" cap="none" strike="noStrike">
              <a:solidFill>
                <a:srgbClr val="3D4046"/>
              </a:solidFill>
              <a:latin typeface="Manrope SemiBold"/>
              <a:ea typeface="Manrope SemiBold"/>
              <a:cs typeface="Manrope SemiBold"/>
              <a:sym typeface="Manrope SemiBold"/>
            </a:endParaRPr>
          </a:p>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rgbClr val="3D4046"/>
              </a:solidFill>
              <a:latin typeface="Manrope SemiBold"/>
              <a:ea typeface="Manrope SemiBold"/>
              <a:cs typeface="Manrope SemiBold"/>
              <a:sym typeface="Manrope SemiBold"/>
            </a:endParaRPr>
          </a:p>
          <a:p>
            <a:pPr indent="0" lvl="0" marL="0" marR="0" rtl="0" algn="ctr">
              <a:lnSpc>
                <a:spcPct val="100000"/>
              </a:lnSpc>
              <a:spcBef>
                <a:spcPts val="0"/>
              </a:spcBef>
              <a:spcAft>
                <a:spcPts val="0"/>
              </a:spcAft>
              <a:buClr>
                <a:schemeClr val="dk1"/>
              </a:buClr>
              <a:buSzPts val="1100"/>
              <a:buFont typeface="Arial"/>
              <a:buNone/>
            </a:pPr>
            <a:r>
              <a:rPr b="0" i="0" lang="en" sz="1100" u="none" cap="none" strike="noStrike">
                <a:solidFill>
                  <a:srgbClr val="3D4046"/>
                </a:solidFill>
                <a:latin typeface="Manrope SemiBold"/>
                <a:ea typeface="Manrope SemiBold"/>
                <a:cs typeface="Manrope SemiBold"/>
                <a:sym typeface="Manrope SemiBold"/>
              </a:rPr>
              <a:t>Design experience prototypes to test our current insights and proposed needs</a:t>
            </a:r>
            <a:endParaRPr b="0" i="0" sz="1100" u="none" cap="none" strike="noStrike">
              <a:solidFill>
                <a:srgbClr val="3D4046"/>
              </a:solidFill>
              <a:latin typeface="Manrope SemiBold"/>
              <a:ea typeface="Manrope SemiBold"/>
              <a:cs typeface="Manrope SemiBold"/>
              <a:sym typeface="Manrope SemiBold"/>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61" name="Shape 61"/>
        <p:cNvGrpSpPr/>
        <p:nvPr/>
      </p:nvGrpSpPr>
      <p:grpSpPr>
        <a:xfrm>
          <a:off x="0" y="0"/>
          <a:ext cx="0" cy="0"/>
          <a:chOff x="0" y="0"/>
          <a:chExt cx="0" cy="0"/>
        </a:xfrm>
      </p:grpSpPr>
      <p:sp>
        <p:nvSpPr>
          <p:cNvPr id="62" name="Google Shape;62;p2"/>
          <p:cNvSpPr/>
          <p:nvPr/>
        </p:nvSpPr>
        <p:spPr>
          <a:xfrm>
            <a:off x="-36975" y="-35025"/>
            <a:ext cx="9215400" cy="5178600"/>
          </a:xfrm>
          <a:prstGeom prst="rect">
            <a:avLst/>
          </a:prstGeom>
          <a:solidFill>
            <a:srgbClr val="D2D7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 name="Google Shape;63;p2"/>
          <p:cNvSpPr txBox="1"/>
          <p:nvPr/>
        </p:nvSpPr>
        <p:spPr>
          <a:xfrm>
            <a:off x="725000" y="2035775"/>
            <a:ext cx="25812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600"/>
              <a:buFont typeface="Arial"/>
              <a:buNone/>
            </a:pPr>
            <a:r>
              <a:rPr b="0" i="0" lang="en" sz="2600" u="none" cap="none" strike="noStrike">
                <a:solidFill>
                  <a:srgbClr val="3D4046"/>
                </a:solidFill>
                <a:latin typeface="Manrope ExtraBold"/>
                <a:ea typeface="Manrope ExtraBold"/>
                <a:cs typeface="Manrope ExtraBold"/>
                <a:sym typeface="Manrope ExtraBold"/>
              </a:rPr>
              <a:t>the team</a:t>
            </a:r>
            <a:endParaRPr b="0" i="0" sz="2600" u="none" cap="none" strike="noStrike">
              <a:solidFill>
                <a:srgbClr val="3D4046"/>
              </a:solidFill>
              <a:latin typeface="Manrope ExtraBold"/>
              <a:ea typeface="Manrope ExtraBold"/>
              <a:cs typeface="Manrope ExtraBold"/>
              <a:sym typeface="Manrope ExtraBold"/>
            </a:endParaRPr>
          </a:p>
        </p:txBody>
      </p:sp>
      <p:sp>
        <p:nvSpPr>
          <p:cNvPr id="64" name="Google Shape;64;p2"/>
          <p:cNvSpPr txBox="1"/>
          <p:nvPr/>
        </p:nvSpPr>
        <p:spPr>
          <a:xfrm>
            <a:off x="2206150" y="1726075"/>
            <a:ext cx="657300" cy="1015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5400"/>
              <a:buFont typeface="Arial"/>
              <a:buNone/>
            </a:pPr>
            <a:r>
              <a:rPr b="0" i="0" lang="en" sz="5400" u="none" cap="none" strike="noStrike">
                <a:solidFill>
                  <a:srgbClr val="586734"/>
                </a:solidFill>
                <a:latin typeface="Manrope ExtraBold"/>
                <a:ea typeface="Manrope ExtraBold"/>
                <a:cs typeface="Manrope ExtraBold"/>
                <a:sym typeface="Manrope ExtraBold"/>
              </a:rPr>
              <a:t>.</a:t>
            </a:r>
            <a:endParaRPr b="0" i="0" sz="5400" u="none" cap="none" strike="noStrike">
              <a:solidFill>
                <a:srgbClr val="586734"/>
              </a:solidFill>
              <a:latin typeface="Manrope ExtraBold"/>
              <a:ea typeface="Manrope ExtraBold"/>
              <a:cs typeface="Manrope ExtraBold"/>
              <a:sym typeface="Manrope ExtraBold"/>
            </a:endParaRPr>
          </a:p>
        </p:txBody>
      </p:sp>
      <p:pic>
        <p:nvPicPr>
          <p:cNvPr id="65" name="Google Shape;65;p2"/>
          <p:cNvPicPr preferRelativeResize="0"/>
          <p:nvPr/>
        </p:nvPicPr>
        <p:blipFill rotWithShape="1">
          <a:blip r:embed="rId3">
            <a:alphaModFix/>
          </a:blip>
          <a:srcRect b="6818" l="11518" r="11527" t="-6820"/>
          <a:stretch/>
        </p:blipFill>
        <p:spPr>
          <a:xfrm>
            <a:off x="6751900" y="280775"/>
            <a:ext cx="1755000" cy="1755000"/>
          </a:xfrm>
          <a:prstGeom prst="ellipse">
            <a:avLst/>
          </a:prstGeom>
          <a:noFill/>
          <a:ln cap="flat" cmpd="sng" w="76200">
            <a:solidFill>
              <a:srgbClr val="D8D9AB"/>
            </a:solidFill>
            <a:prstDash val="solid"/>
            <a:round/>
            <a:headEnd len="sm" w="sm" type="none"/>
            <a:tailEnd len="sm" w="sm" type="none"/>
          </a:ln>
        </p:spPr>
      </p:pic>
      <p:pic>
        <p:nvPicPr>
          <p:cNvPr id="66" name="Google Shape;66;p2"/>
          <p:cNvPicPr preferRelativeResize="0"/>
          <p:nvPr/>
        </p:nvPicPr>
        <p:blipFill rotWithShape="1">
          <a:blip r:embed="rId4">
            <a:alphaModFix/>
          </a:blip>
          <a:srcRect b="20286" l="1219" r="1228" t="6554"/>
          <a:stretch/>
        </p:blipFill>
        <p:spPr>
          <a:xfrm>
            <a:off x="6751900" y="2741875"/>
            <a:ext cx="1755000" cy="1755000"/>
          </a:xfrm>
          <a:prstGeom prst="ellipse">
            <a:avLst/>
          </a:prstGeom>
          <a:noFill/>
          <a:ln cap="flat" cmpd="sng" w="76200">
            <a:solidFill>
              <a:srgbClr val="D8D9AB"/>
            </a:solidFill>
            <a:prstDash val="solid"/>
            <a:round/>
            <a:headEnd len="sm" w="sm" type="none"/>
            <a:tailEnd len="sm" w="sm" type="none"/>
          </a:ln>
        </p:spPr>
      </p:pic>
      <p:pic>
        <p:nvPicPr>
          <p:cNvPr id="67" name="Google Shape;67;p2"/>
          <p:cNvPicPr preferRelativeResize="0"/>
          <p:nvPr/>
        </p:nvPicPr>
        <p:blipFill rotWithShape="1">
          <a:blip r:embed="rId5">
            <a:alphaModFix/>
          </a:blip>
          <a:srcRect b="0" l="0" r="0" t="0"/>
          <a:stretch/>
        </p:blipFill>
        <p:spPr>
          <a:xfrm>
            <a:off x="4129350" y="2719675"/>
            <a:ext cx="1799400" cy="1799400"/>
          </a:xfrm>
          <a:prstGeom prst="ellipse">
            <a:avLst/>
          </a:prstGeom>
          <a:noFill/>
          <a:ln cap="flat" cmpd="sng" w="76200">
            <a:solidFill>
              <a:srgbClr val="D8D9AB"/>
            </a:solidFill>
            <a:prstDash val="solid"/>
            <a:round/>
            <a:headEnd len="sm" w="sm" type="none"/>
            <a:tailEnd len="sm" w="sm" type="none"/>
          </a:ln>
        </p:spPr>
      </p:pic>
      <p:pic>
        <p:nvPicPr>
          <p:cNvPr id="68" name="Google Shape;68;p2"/>
          <p:cNvPicPr preferRelativeResize="0"/>
          <p:nvPr/>
        </p:nvPicPr>
        <p:blipFill rotWithShape="1">
          <a:blip r:embed="rId6">
            <a:alphaModFix/>
          </a:blip>
          <a:srcRect b="0" l="0" r="0" t="0"/>
          <a:stretch/>
        </p:blipFill>
        <p:spPr>
          <a:xfrm>
            <a:off x="4129350" y="280775"/>
            <a:ext cx="1799400" cy="1755000"/>
          </a:xfrm>
          <a:prstGeom prst="ellipse">
            <a:avLst/>
          </a:prstGeom>
          <a:noFill/>
          <a:ln cap="flat" cmpd="sng" w="76200">
            <a:solidFill>
              <a:srgbClr val="D8D9AB"/>
            </a:solidFill>
            <a:prstDash val="solid"/>
            <a:round/>
            <a:headEnd len="sm" w="sm" type="none"/>
            <a:tailEnd len="sm" w="sm" type="none"/>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sp>
        <p:nvSpPr>
          <p:cNvPr id="323" name="Google Shape;323;p20"/>
          <p:cNvSpPr/>
          <p:nvPr/>
        </p:nvSpPr>
        <p:spPr>
          <a:xfrm>
            <a:off x="-36975" y="-35025"/>
            <a:ext cx="9215400" cy="5178600"/>
          </a:xfrm>
          <a:prstGeom prst="rect">
            <a:avLst/>
          </a:prstGeom>
          <a:solidFill>
            <a:srgbClr val="D8D9A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4" name="Google Shape;324;p20"/>
          <p:cNvSpPr txBox="1"/>
          <p:nvPr/>
        </p:nvSpPr>
        <p:spPr>
          <a:xfrm>
            <a:off x="725000" y="2322650"/>
            <a:ext cx="25812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600"/>
              <a:buFont typeface="Arial"/>
              <a:buNone/>
            </a:pPr>
            <a:r>
              <a:rPr b="0" i="0" lang="en" sz="2600" u="none" cap="none" strike="noStrike">
                <a:solidFill>
                  <a:srgbClr val="3D4046"/>
                </a:solidFill>
                <a:latin typeface="Manrope ExtraBold"/>
                <a:ea typeface="Manrope ExtraBold"/>
                <a:cs typeface="Manrope ExtraBold"/>
                <a:sym typeface="Manrope ExtraBold"/>
              </a:rPr>
              <a:t>Thank you</a:t>
            </a:r>
            <a:endParaRPr b="0" i="0" sz="2600" u="none" cap="none" strike="noStrike">
              <a:solidFill>
                <a:srgbClr val="3D4046"/>
              </a:solidFill>
              <a:latin typeface="Manrope ExtraBold"/>
              <a:ea typeface="Manrope ExtraBold"/>
              <a:cs typeface="Manrope ExtraBold"/>
              <a:sym typeface="Manrope ExtraBold"/>
            </a:endParaRPr>
          </a:p>
        </p:txBody>
      </p:sp>
      <p:sp>
        <p:nvSpPr>
          <p:cNvPr id="325" name="Google Shape;325;p20"/>
          <p:cNvSpPr txBox="1"/>
          <p:nvPr/>
        </p:nvSpPr>
        <p:spPr>
          <a:xfrm>
            <a:off x="2466800" y="2012950"/>
            <a:ext cx="657300" cy="1015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5400"/>
              <a:buFont typeface="Arial"/>
              <a:buNone/>
            </a:pPr>
            <a:r>
              <a:rPr b="0" i="0" lang="en" sz="5400" u="none" cap="none" strike="noStrike">
                <a:solidFill>
                  <a:srgbClr val="586734"/>
                </a:solidFill>
                <a:latin typeface="Manrope ExtraBold"/>
                <a:ea typeface="Manrope ExtraBold"/>
                <a:cs typeface="Manrope ExtraBold"/>
                <a:sym typeface="Manrope ExtraBold"/>
              </a:rPr>
              <a:t>.</a:t>
            </a:r>
            <a:endParaRPr b="0" i="0" sz="5400" u="none" cap="none" strike="noStrike">
              <a:solidFill>
                <a:srgbClr val="586734"/>
              </a:solidFill>
              <a:latin typeface="Manrope ExtraBold"/>
              <a:ea typeface="Manrope ExtraBold"/>
              <a:cs typeface="Manrope ExtraBold"/>
              <a:sym typeface="Manrope ExtraBol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sp>
        <p:nvSpPr>
          <p:cNvPr id="330" name="Google Shape;330;p21"/>
          <p:cNvSpPr/>
          <p:nvPr/>
        </p:nvSpPr>
        <p:spPr>
          <a:xfrm>
            <a:off x="-36975" y="-35025"/>
            <a:ext cx="9215400" cy="5178600"/>
          </a:xfrm>
          <a:prstGeom prst="rect">
            <a:avLst/>
          </a:prstGeom>
          <a:solidFill>
            <a:srgbClr val="FBFAF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1" name="Google Shape;331;p21"/>
          <p:cNvSpPr txBox="1"/>
          <p:nvPr/>
        </p:nvSpPr>
        <p:spPr>
          <a:xfrm>
            <a:off x="725000" y="2322650"/>
            <a:ext cx="25812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600"/>
              <a:buFont typeface="Arial"/>
              <a:buNone/>
            </a:pPr>
            <a:r>
              <a:rPr b="0" i="0" lang="en" sz="2600" u="none" cap="none" strike="noStrike">
                <a:solidFill>
                  <a:srgbClr val="3D4046"/>
                </a:solidFill>
                <a:latin typeface="Manrope ExtraBold"/>
                <a:ea typeface="Manrope ExtraBold"/>
                <a:cs typeface="Manrope ExtraBold"/>
                <a:sym typeface="Manrope ExtraBold"/>
              </a:rPr>
              <a:t>Appendix</a:t>
            </a:r>
            <a:endParaRPr b="0" i="0" sz="2600" u="none" cap="none" strike="noStrike">
              <a:solidFill>
                <a:srgbClr val="3D4046"/>
              </a:solidFill>
              <a:latin typeface="Manrope ExtraBold"/>
              <a:ea typeface="Manrope ExtraBold"/>
              <a:cs typeface="Manrope ExtraBold"/>
              <a:sym typeface="Manrope ExtraBold"/>
            </a:endParaRPr>
          </a:p>
        </p:txBody>
      </p:sp>
      <p:sp>
        <p:nvSpPr>
          <p:cNvPr id="332" name="Google Shape;332;p21"/>
          <p:cNvSpPr txBox="1"/>
          <p:nvPr/>
        </p:nvSpPr>
        <p:spPr>
          <a:xfrm>
            <a:off x="2364350" y="2012950"/>
            <a:ext cx="657300" cy="1015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5400"/>
              <a:buFont typeface="Arial"/>
              <a:buNone/>
            </a:pPr>
            <a:r>
              <a:rPr b="0" i="0" lang="en" sz="5400" u="none" cap="none" strike="noStrike">
                <a:solidFill>
                  <a:srgbClr val="586734"/>
                </a:solidFill>
                <a:latin typeface="Manrope ExtraBold"/>
                <a:ea typeface="Manrope ExtraBold"/>
                <a:cs typeface="Manrope ExtraBold"/>
                <a:sym typeface="Manrope ExtraBold"/>
              </a:rPr>
              <a:t>.</a:t>
            </a:r>
            <a:endParaRPr b="0" i="0" sz="5400" u="none" cap="none" strike="noStrike">
              <a:solidFill>
                <a:srgbClr val="586734"/>
              </a:solidFill>
              <a:latin typeface="Manrope ExtraBold"/>
              <a:ea typeface="Manrope ExtraBold"/>
              <a:cs typeface="Manrope ExtraBold"/>
              <a:sym typeface="Manrope ExtraBold"/>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p22"/>
          <p:cNvSpPr/>
          <p:nvPr/>
        </p:nvSpPr>
        <p:spPr>
          <a:xfrm>
            <a:off x="-36975" y="-35025"/>
            <a:ext cx="9215400" cy="5178600"/>
          </a:xfrm>
          <a:prstGeom prst="rect">
            <a:avLst/>
          </a:prstGeom>
          <a:solidFill>
            <a:srgbClr val="FBFAF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8" name="Google Shape;338;p22"/>
          <p:cNvSpPr txBox="1"/>
          <p:nvPr/>
        </p:nvSpPr>
        <p:spPr>
          <a:xfrm>
            <a:off x="310675" y="309700"/>
            <a:ext cx="27384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600"/>
              <a:buFont typeface="Arial"/>
              <a:buNone/>
            </a:pPr>
            <a:r>
              <a:rPr b="0" i="0" lang="en" sz="2600" u="none" cap="none" strike="noStrike">
                <a:solidFill>
                  <a:srgbClr val="3D4046"/>
                </a:solidFill>
                <a:latin typeface="Manrope ExtraBold"/>
                <a:ea typeface="Manrope ExtraBold"/>
                <a:cs typeface="Manrope ExtraBold"/>
                <a:sym typeface="Manrope ExtraBold"/>
              </a:rPr>
              <a:t>what we asked</a:t>
            </a:r>
            <a:endParaRPr b="0" i="0" sz="2600" u="none" cap="none" strike="noStrike">
              <a:solidFill>
                <a:srgbClr val="3D4046"/>
              </a:solidFill>
              <a:latin typeface="Manrope ExtraBold"/>
              <a:ea typeface="Manrope ExtraBold"/>
              <a:cs typeface="Manrope ExtraBold"/>
              <a:sym typeface="Manrope ExtraBold"/>
            </a:endParaRPr>
          </a:p>
        </p:txBody>
      </p:sp>
      <p:sp>
        <p:nvSpPr>
          <p:cNvPr id="339" name="Google Shape;339;p22"/>
          <p:cNvSpPr txBox="1"/>
          <p:nvPr/>
        </p:nvSpPr>
        <p:spPr>
          <a:xfrm>
            <a:off x="2741975" y="0"/>
            <a:ext cx="657300" cy="1015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5400"/>
              <a:buFont typeface="Arial"/>
              <a:buNone/>
            </a:pPr>
            <a:r>
              <a:rPr b="0" i="0" lang="en" sz="5400" u="none" cap="none" strike="noStrike">
                <a:solidFill>
                  <a:srgbClr val="D8D9AB"/>
                </a:solidFill>
                <a:latin typeface="Manrope ExtraBold"/>
                <a:ea typeface="Manrope ExtraBold"/>
                <a:cs typeface="Manrope ExtraBold"/>
                <a:sym typeface="Manrope ExtraBold"/>
              </a:rPr>
              <a:t>.</a:t>
            </a:r>
            <a:endParaRPr b="0" i="0" sz="5400" u="none" cap="none" strike="noStrike">
              <a:solidFill>
                <a:srgbClr val="D8D9AB"/>
              </a:solidFill>
              <a:latin typeface="Manrope ExtraBold"/>
              <a:ea typeface="Manrope ExtraBold"/>
              <a:cs typeface="Manrope ExtraBold"/>
              <a:sym typeface="Manrope ExtraBold"/>
            </a:endParaRPr>
          </a:p>
        </p:txBody>
      </p:sp>
      <p:sp>
        <p:nvSpPr>
          <p:cNvPr id="340" name="Google Shape;340;p22"/>
          <p:cNvSpPr/>
          <p:nvPr/>
        </p:nvSpPr>
        <p:spPr>
          <a:xfrm>
            <a:off x="4730850" y="1148775"/>
            <a:ext cx="3837900" cy="3581100"/>
          </a:xfrm>
          <a:prstGeom prst="flowChartAlternateProcess">
            <a:avLst/>
          </a:prstGeom>
          <a:solidFill>
            <a:srgbClr val="D8D9AB"/>
          </a:solidFill>
          <a:ln>
            <a:noFill/>
          </a:ln>
        </p:spPr>
        <p:txBody>
          <a:bodyPr anchorCtr="0" anchor="ctr" bIns="91425" lIns="91425" spcFirstLastPara="1" rIns="91425" wrap="square" tIns="91425">
            <a:noAutofit/>
          </a:bodyPr>
          <a:lstStyle/>
          <a:p>
            <a:pPr indent="-304800" lvl="0" marL="457200" marR="0" rtl="0" algn="l">
              <a:lnSpc>
                <a:spcPct val="100000"/>
              </a:lnSpc>
              <a:spcBef>
                <a:spcPts val="0"/>
              </a:spcBef>
              <a:spcAft>
                <a:spcPts val="0"/>
              </a:spcAft>
              <a:buClr>
                <a:srgbClr val="000000"/>
              </a:buClr>
              <a:buSzPts val="1200"/>
              <a:buFont typeface="Manrope"/>
              <a:buChar char="➔"/>
            </a:pPr>
            <a:r>
              <a:rPr b="0" i="0" lang="en" sz="1200" u="none" cap="none" strike="noStrike">
                <a:solidFill>
                  <a:srgbClr val="000000"/>
                </a:solidFill>
                <a:latin typeface="Manrope"/>
                <a:ea typeface="Manrope"/>
                <a:cs typeface="Manrope"/>
                <a:sym typeface="Manrope"/>
              </a:rPr>
              <a:t>What hindrances or steups do you notice in your daily life that weren’t there before? What could you do before that you can no longer do?</a:t>
            </a:r>
            <a:endParaRPr b="0" i="0" sz="1200" u="none" cap="none" strike="noStrike">
              <a:solidFill>
                <a:srgbClr val="000000"/>
              </a:solidFill>
              <a:latin typeface="Manrope"/>
              <a:ea typeface="Manrope"/>
              <a:cs typeface="Manrope"/>
              <a:sym typeface="Manrope"/>
            </a:endParaRPr>
          </a:p>
          <a:p>
            <a:pPr indent="-304800" lvl="0" marL="457200" marR="0" rtl="0" algn="l">
              <a:lnSpc>
                <a:spcPct val="100000"/>
              </a:lnSpc>
              <a:spcBef>
                <a:spcPts val="0"/>
              </a:spcBef>
              <a:spcAft>
                <a:spcPts val="0"/>
              </a:spcAft>
              <a:buClr>
                <a:srgbClr val="000000"/>
              </a:buClr>
              <a:buSzPts val="1200"/>
              <a:buFont typeface="Manrope"/>
              <a:buChar char="➔"/>
            </a:pPr>
            <a:r>
              <a:rPr b="0" i="0" lang="en" sz="1200" u="none" cap="none" strike="noStrike">
                <a:solidFill>
                  <a:srgbClr val="000000"/>
                </a:solidFill>
                <a:latin typeface="Manrope"/>
                <a:ea typeface="Manrope"/>
                <a:cs typeface="Manrope"/>
                <a:sym typeface="Manrope"/>
              </a:rPr>
              <a:t>Is there anything that you couldn’t do before that you can do now?</a:t>
            </a:r>
            <a:endParaRPr b="0" i="0" sz="1200" u="none" cap="none" strike="noStrike">
              <a:solidFill>
                <a:srgbClr val="000000"/>
              </a:solidFill>
              <a:latin typeface="Manrope"/>
              <a:ea typeface="Manrope"/>
              <a:cs typeface="Manrope"/>
              <a:sym typeface="Manrope"/>
            </a:endParaRPr>
          </a:p>
          <a:p>
            <a:pPr indent="-304800" lvl="0" marL="457200" marR="0" rtl="0" algn="l">
              <a:lnSpc>
                <a:spcPct val="100000"/>
              </a:lnSpc>
              <a:spcBef>
                <a:spcPts val="0"/>
              </a:spcBef>
              <a:spcAft>
                <a:spcPts val="0"/>
              </a:spcAft>
              <a:buClr>
                <a:srgbClr val="000000"/>
              </a:buClr>
              <a:buSzPts val="1200"/>
              <a:buFont typeface="Manrope"/>
              <a:buChar char="➔"/>
            </a:pPr>
            <a:r>
              <a:rPr b="0" i="0" lang="en" sz="1200" u="none" cap="none" strike="noStrike">
                <a:solidFill>
                  <a:srgbClr val="000000"/>
                </a:solidFill>
                <a:latin typeface="Manrope"/>
                <a:ea typeface="Manrope"/>
                <a:cs typeface="Manrope"/>
                <a:sym typeface="Manrope"/>
              </a:rPr>
              <a:t>How have you changed as a person since the onset of your concussion?</a:t>
            </a:r>
            <a:endParaRPr b="0" i="0" sz="1200" u="none" cap="none" strike="noStrike">
              <a:solidFill>
                <a:srgbClr val="000000"/>
              </a:solidFill>
              <a:latin typeface="Manrope"/>
              <a:ea typeface="Manrope"/>
              <a:cs typeface="Manrope"/>
              <a:sym typeface="Manrope"/>
            </a:endParaRPr>
          </a:p>
          <a:p>
            <a:pPr indent="-304800" lvl="0" marL="457200" marR="0" rtl="0" algn="l">
              <a:lnSpc>
                <a:spcPct val="100000"/>
              </a:lnSpc>
              <a:spcBef>
                <a:spcPts val="0"/>
              </a:spcBef>
              <a:spcAft>
                <a:spcPts val="0"/>
              </a:spcAft>
              <a:buClr>
                <a:srgbClr val="000000"/>
              </a:buClr>
              <a:buSzPts val="1200"/>
              <a:buFont typeface="Manrope"/>
              <a:buChar char="➔"/>
            </a:pPr>
            <a:r>
              <a:rPr b="0" i="0" lang="en" sz="1200" u="none" cap="none" strike="noStrike">
                <a:solidFill>
                  <a:srgbClr val="000000"/>
                </a:solidFill>
                <a:latin typeface="Manrope"/>
                <a:ea typeface="Manrope"/>
                <a:cs typeface="Manrope"/>
                <a:sym typeface="Manrope"/>
              </a:rPr>
              <a:t>How have your family and friends reacted to your concussion?</a:t>
            </a:r>
            <a:endParaRPr b="0" i="0" sz="1200" u="none" cap="none" strike="noStrike">
              <a:solidFill>
                <a:srgbClr val="000000"/>
              </a:solidFill>
              <a:latin typeface="Manrope"/>
              <a:ea typeface="Manrope"/>
              <a:cs typeface="Manrope"/>
              <a:sym typeface="Manrope"/>
            </a:endParaRPr>
          </a:p>
          <a:p>
            <a:pPr indent="-304800" lvl="0" marL="457200" marR="0" rtl="0" algn="l">
              <a:lnSpc>
                <a:spcPct val="100000"/>
              </a:lnSpc>
              <a:spcBef>
                <a:spcPts val="0"/>
              </a:spcBef>
              <a:spcAft>
                <a:spcPts val="0"/>
              </a:spcAft>
              <a:buClr>
                <a:srgbClr val="000000"/>
              </a:buClr>
              <a:buSzPts val="1200"/>
              <a:buFont typeface="Manrope"/>
              <a:buChar char="➔"/>
            </a:pPr>
            <a:r>
              <a:rPr b="0" i="0" lang="en" sz="1200" u="none" cap="none" strike="noStrike">
                <a:solidFill>
                  <a:srgbClr val="000000"/>
                </a:solidFill>
                <a:latin typeface="Manrope"/>
                <a:ea typeface="Manrope"/>
                <a:cs typeface="Manrope"/>
                <a:sym typeface="Manrope"/>
              </a:rPr>
              <a:t>How do you think other people perceive your disability?</a:t>
            </a:r>
            <a:endParaRPr b="0" i="0" sz="1200" u="none" cap="none" strike="noStrike">
              <a:solidFill>
                <a:srgbClr val="000000"/>
              </a:solidFill>
              <a:latin typeface="Manrope"/>
              <a:ea typeface="Manrope"/>
              <a:cs typeface="Manrope"/>
              <a:sym typeface="Manrope"/>
            </a:endParaRPr>
          </a:p>
          <a:p>
            <a:pPr indent="-304800" lvl="0" marL="457200" marR="0" rtl="0" algn="l">
              <a:lnSpc>
                <a:spcPct val="100000"/>
              </a:lnSpc>
              <a:spcBef>
                <a:spcPts val="0"/>
              </a:spcBef>
              <a:spcAft>
                <a:spcPts val="0"/>
              </a:spcAft>
              <a:buClr>
                <a:srgbClr val="000000"/>
              </a:buClr>
              <a:buSzPts val="1200"/>
              <a:buFont typeface="Manrope"/>
              <a:buChar char="➔"/>
            </a:pPr>
            <a:r>
              <a:rPr b="0" i="0" lang="en" sz="1200" u="none" cap="none" strike="noStrike">
                <a:solidFill>
                  <a:srgbClr val="000000"/>
                </a:solidFill>
                <a:latin typeface="Manrope"/>
                <a:ea typeface="Manrope"/>
                <a:cs typeface="Manrope"/>
                <a:sym typeface="Manrope"/>
              </a:rPr>
              <a:t>What do you wish people knew about living with a concussion?</a:t>
            </a:r>
            <a:endParaRPr b="0" i="0" sz="1200" u="none" cap="none" strike="noStrike">
              <a:solidFill>
                <a:srgbClr val="000000"/>
              </a:solidFill>
              <a:latin typeface="Manrope"/>
              <a:ea typeface="Manrope"/>
              <a:cs typeface="Manrope"/>
              <a:sym typeface="Manrope"/>
            </a:endParaRPr>
          </a:p>
          <a:p>
            <a:pPr indent="-304800" lvl="0" marL="457200" marR="0" rtl="0" algn="l">
              <a:lnSpc>
                <a:spcPct val="100000"/>
              </a:lnSpc>
              <a:spcBef>
                <a:spcPts val="0"/>
              </a:spcBef>
              <a:spcAft>
                <a:spcPts val="0"/>
              </a:spcAft>
              <a:buClr>
                <a:srgbClr val="000000"/>
              </a:buClr>
              <a:buSzPts val="1200"/>
              <a:buFont typeface="Manrope"/>
              <a:buChar char="➔"/>
            </a:pPr>
            <a:r>
              <a:rPr b="0" i="0" lang="en" sz="1200" u="none" cap="none" strike="noStrike">
                <a:solidFill>
                  <a:srgbClr val="000000"/>
                </a:solidFill>
                <a:latin typeface="Manrope"/>
                <a:ea typeface="Manrope"/>
                <a:cs typeface="Manrope"/>
                <a:sym typeface="Manrope"/>
              </a:rPr>
              <a:t>What makes you hopeful for the future?</a:t>
            </a:r>
            <a:endParaRPr b="0" i="0" sz="1200" u="none" cap="none" strike="noStrike">
              <a:solidFill>
                <a:srgbClr val="000000"/>
              </a:solidFill>
              <a:latin typeface="Manrope"/>
              <a:ea typeface="Manrope"/>
              <a:cs typeface="Manrope"/>
              <a:sym typeface="Manrope"/>
            </a:endParaRPr>
          </a:p>
        </p:txBody>
      </p:sp>
      <p:sp>
        <p:nvSpPr>
          <p:cNvPr id="341" name="Google Shape;341;p22"/>
          <p:cNvSpPr/>
          <p:nvPr/>
        </p:nvSpPr>
        <p:spPr>
          <a:xfrm>
            <a:off x="572700" y="1148775"/>
            <a:ext cx="3837900" cy="3581100"/>
          </a:xfrm>
          <a:prstGeom prst="flowChartAlternateProcess">
            <a:avLst/>
          </a:prstGeom>
          <a:solidFill>
            <a:srgbClr val="D2D7E6"/>
          </a:solidFill>
          <a:ln>
            <a:noFill/>
          </a:ln>
        </p:spPr>
        <p:txBody>
          <a:bodyPr anchorCtr="0" anchor="ctr" bIns="91425" lIns="91425" spcFirstLastPara="1" rIns="91425" wrap="square" tIns="91425">
            <a:noAutofit/>
          </a:bodyPr>
          <a:lstStyle/>
          <a:p>
            <a:pPr indent="-304800" lvl="0" marL="457200" marR="0" rtl="0" algn="l">
              <a:lnSpc>
                <a:spcPct val="100000"/>
              </a:lnSpc>
              <a:spcBef>
                <a:spcPts val="0"/>
              </a:spcBef>
              <a:spcAft>
                <a:spcPts val="0"/>
              </a:spcAft>
              <a:buClr>
                <a:srgbClr val="000000"/>
              </a:buClr>
              <a:buSzPts val="1200"/>
              <a:buFont typeface="Manrope"/>
              <a:buChar char="➔"/>
            </a:pPr>
            <a:r>
              <a:rPr b="0" i="0" lang="en" sz="1200" u="none" cap="none" strike="noStrike">
                <a:solidFill>
                  <a:srgbClr val="000000"/>
                </a:solidFill>
                <a:latin typeface="Manrope"/>
                <a:ea typeface="Manrope"/>
                <a:cs typeface="Manrope"/>
                <a:sym typeface="Manrope"/>
              </a:rPr>
              <a:t>Walk me through the day you received a concussion.</a:t>
            </a:r>
            <a:endParaRPr b="0" i="0" sz="1200" u="none" cap="none" strike="noStrike">
              <a:solidFill>
                <a:srgbClr val="000000"/>
              </a:solidFill>
              <a:latin typeface="Manrope"/>
              <a:ea typeface="Manrope"/>
              <a:cs typeface="Manrope"/>
              <a:sym typeface="Manrope"/>
            </a:endParaRPr>
          </a:p>
          <a:p>
            <a:pPr indent="-304800" lvl="0" marL="457200" marR="0" rtl="0" algn="l">
              <a:lnSpc>
                <a:spcPct val="100000"/>
              </a:lnSpc>
              <a:spcBef>
                <a:spcPts val="0"/>
              </a:spcBef>
              <a:spcAft>
                <a:spcPts val="0"/>
              </a:spcAft>
              <a:buClr>
                <a:srgbClr val="000000"/>
              </a:buClr>
              <a:buSzPts val="1200"/>
              <a:buFont typeface="Manrope"/>
              <a:buChar char="➔"/>
            </a:pPr>
            <a:r>
              <a:rPr b="0" i="0" lang="en" sz="1200" u="none" cap="none" strike="noStrike">
                <a:solidFill>
                  <a:srgbClr val="000000"/>
                </a:solidFill>
                <a:latin typeface="Manrope"/>
                <a:ea typeface="Manrope"/>
                <a:cs typeface="Manrope"/>
                <a:sym typeface="Manrope"/>
              </a:rPr>
              <a:t>How did you let your school/workplace know about your concussion and the accommodations you need(ed)? Did you experience any pushback?</a:t>
            </a:r>
            <a:endParaRPr b="0" i="0" sz="1200" u="none" cap="none" strike="noStrike">
              <a:solidFill>
                <a:srgbClr val="000000"/>
              </a:solidFill>
              <a:latin typeface="Manrope"/>
              <a:ea typeface="Manrope"/>
              <a:cs typeface="Manrope"/>
              <a:sym typeface="Manrope"/>
            </a:endParaRPr>
          </a:p>
          <a:p>
            <a:pPr indent="-304800" lvl="0" marL="457200" marR="0" rtl="0" algn="l">
              <a:lnSpc>
                <a:spcPct val="100000"/>
              </a:lnSpc>
              <a:spcBef>
                <a:spcPts val="0"/>
              </a:spcBef>
              <a:spcAft>
                <a:spcPts val="0"/>
              </a:spcAft>
              <a:buClr>
                <a:srgbClr val="000000"/>
              </a:buClr>
              <a:buSzPts val="1200"/>
              <a:buFont typeface="Manrope"/>
              <a:buChar char="➔"/>
            </a:pPr>
            <a:r>
              <a:rPr b="0" i="0" lang="en" sz="1200" u="none" cap="none" strike="noStrike">
                <a:solidFill>
                  <a:srgbClr val="000000"/>
                </a:solidFill>
                <a:latin typeface="Manrope"/>
                <a:ea typeface="Manrope"/>
                <a:cs typeface="Manrope"/>
                <a:sym typeface="Manrope"/>
              </a:rPr>
              <a:t>How do you track your symptoms?</a:t>
            </a:r>
            <a:endParaRPr b="0" i="0" sz="1200" u="none" cap="none" strike="noStrike">
              <a:solidFill>
                <a:srgbClr val="000000"/>
              </a:solidFill>
              <a:latin typeface="Manrope"/>
              <a:ea typeface="Manrope"/>
              <a:cs typeface="Manrope"/>
              <a:sym typeface="Manrope"/>
            </a:endParaRPr>
          </a:p>
          <a:p>
            <a:pPr indent="-304800" lvl="0" marL="457200" marR="0" rtl="0" algn="l">
              <a:lnSpc>
                <a:spcPct val="100000"/>
              </a:lnSpc>
              <a:spcBef>
                <a:spcPts val="0"/>
              </a:spcBef>
              <a:spcAft>
                <a:spcPts val="0"/>
              </a:spcAft>
              <a:buClr>
                <a:srgbClr val="000000"/>
              </a:buClr>
              <a:buSzPts val="1200"/>
              <a:buFont typeface="Manrope"/>
              <a:buChar char="➔"/>
            </a:pPr>
            <a:r>
              <a:rPr b="0" i="0" lang="en" sz="1200" u="none" cap="none" strike="noStrike">
                <a:solidFill>
                  <a:srgbClr val="000000"/>
                </a:solidFill>
                <a:latin typeface="Manrope"/>
                <a:ea typeface="Manrope"/>
                <a:cs typeface="Manrope"/>
                <a:sym typeface="Manrope"/>
              </a:rPr>
              <a:t>How do you deal with particularly bad symptom days?</a:t>
            </a:r>
            <a:endParaRPr b="0" i="0" sz="1200" u="none" cap="none" strike="noStrike">
              <a:solidFill>
                <a:srgbClr val="000000"/>
              </a:solidFill>
              <a:latin typeface="Manrope"/>
              <a:ea typeface="Manrope"/>
              <a:cs typeface="Manrope"/>
              <a:sym typeface="Manrope"/>
            </a:endParaRPr>
          </a:p>
          <a:p>
            <a:pPr indent="-304800" lvl="0" marL="457200" marR="0" rtl="0" algn="l">
              <a:lnSpc>
                <a:spcPct val="100000"/>
              </a:lnSpc>
              <a:spcBef>
                <a:spcPts val="0"/>
              </a:spcBef>
              <a:spcAft>
                <a:spcPts val="0"/>
              </a:spcAft>
              <a:buClr>
                <a:srgbClr val="000000"/>
              </a:buClr>
              <a:buSzPts val="1200"/>
              <a:buFont typeface="Manrope"/>
              <a:buChar char="➔"/>
            </a:pPr>
            <a:r>
              <a:rPr b="0" i="0" lang="en" sz="1200" u="none" cap="none" strike="noStrike">
                <a:solidFill>
                  <a:srgbClr val="000000"/>
                </a:solidFill>
                <a:latin typeface="Manrope"/>
                <a:ea typeface="Manrope"/>
                <a:cs typeface="Manrope"/>
                <a:sym typeface="Manrope"/>
              </a:rPr>
              <a:t>What has helped you most in adapting to your concussion?</a:t>
            </a:r>
            <a:endParaRPr b="0" i="0" sz="1200" u="none" cap="none" strike="noStrike">
              <a:solidFill>
                <a:srgbClr val="000000"/>
              </a:solidFill>
              <a:latin typeface="Manrope"/>
              <a:ea typeface="Manrope"/>
              <a:cs typeface="Manrope"/>
              <a:sym typeface="Manrope"/>
            </a:endParaRPr>
          </a:p>
          <a:p>
            <a:pPr indent="-304800" lvl="0" marL="457200" marR="0" rtl="0" algn="l">
              <a:lnSpc>
                <a:spcPct val="100000"/>
              </a:lnSpc>
              <a:spcBef>
                <a:spcPts val="0"/>
              </a:spcBef>
              <a:spcAft>
                <a:spcPts val="0"/>
              </a:spcAft>
              <a:buClr>
                <a:srgbClr val="000000"/>
              </a:buClr>
              <a:buSzPts val="1200"/>
              <a:buFont typeface="Manrope"/>
              <a:buChar char="➔"/>
            </a:pPr>
            <a:r>
              <a:rPr b="0" i="0" lang="en" sz="1200" u="none" cap="none" strike="noStrike">
                <a:solidFill>
                  <a:srgbClr val="000000"/>
                </a:solidFill>
                <a:latin typeface="Manrope"/>
                <a:ea typeface="Manrope"/>
                <a:cs typeface="Manrope"/>
                <a:sym typeface="Manrope"/>
              </a:rPr>
              <a:t>How helpful do you feel like these support groups are? What do you get out of them?</a:t>
            </a:r>
            <a:endParaRPr b="0" i="0" sz="1200" u="none" cap="none" strike="noStrike">
              <a:solidFill>
                <a:srgbClr val="000000"/>
              </a:solidFill>
              <a:latin typeface="Manrope"/>
              <a:ea typeface="Manrope"/>
              <a:cs typeface="Manrope"/>
              <a:sym typeface="Manrope"/>
            </a:endParaRPr>
          </a:p>
          <a:p>
            <a:pPr indent="-304800" lvl="0" marL="457200" marR="0" rtl="0" algn="l">
              <a:lnSpc>
                <a:spcPct val="100000"/>
              </a:lnSpc>
              <a:spcBef>
                <a:spcPts val="0"/>
              </a:spcBef>
              <a:spcAft>
                <a:spcPts val="0"/>
              </a:spcAft>
              <a:buClr>
                <a:srgbClr val="000000"/>
              </a:buClr>
              <a:buSzPts val="1200"/>
              <a:buFont typeface="Manrope"/>
              <a:buChar char="➔"/>
            </a:pPr>
            <a:r>
              <a:rPr b="0" i="0" lang="en" sz="1200" u="none" cap="none" strike="noStrike">
                <a:solidFill>
                  <a:srgbClr val="000000"/>
                </a:solidFill>
                <a:latin typeface="Manrope"/>
                <a:ea typeface="Manrope"/>
                <a:cs typeface="Manrope"/>
                <a:sym typeface="Manrope"/>
              </a:rPr>
              <a:t>How do you wish you would have been able to communicate with your friends ?</a:t>
            </a:r>
            <a:endParaRPr b="0" i="0" sz="1200" u="none" cap="none" strike="noStrike">
              <a:solidFill>
                <a:srgbClr val="000000"/>
              </a:solidFill>
              <a:latin typeface="Manrope"/>
              <a:ea typeface="Manrope"/>
              <a:cs typeface="Manrope"/>
              <a:sym typeface="Manrope"/>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sp>
        <p:nvSpPr>
          <p:cNvPr id="346" name="Google Shape;346;p23"/>
          <p:cNvSpPr/>
          <p:nvPr/>
        </p:nvSpPr>
        <p:spPr>
          <a:xfrm>
            <a:off x="-36975" y="-35025"/>
            <a:ext cx="9215400" cy="5178600"/>
          </a:xfrm>
          <a:prstGeom prst="rect">
            <a:avLst/>
          </a:prstGeom>
          <a:solidFill>
            <a:srgbClr val="FBFAF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aphicFrame>
        <p:nvGraphicFramePr>
          <p:cNvPr id="347" name="Google Shape;347;p23"/>
          <p:cNvGraphicFramePr/>
          <p:nvPr/>
        </p:nvGraphicFramePr>
        <p:xfrm>
          <a:off x="952500" y="1165275"/>
          <a:ext cx="3000000" cy="3000000"/>
        </p:xfrm>
        <a:graphic>
          <a:graphicData uri="http://schemas.openxmlformats.org/drawingml/2006/table">
            <a:tbl>
              <a:tblPr>
                <a:noFill/>
                <a:tableStyleId>{1A18FE0B-4899-43CD-83DB-3847A0A79F07}</a:tableStyleId>
              </a:tblPr>
              <a:tblGrid>
                <a:gridCol w="1447800"/>
                <a:gridCol w="1447800"/>
                <a:gridCol w="1447800"/>
                <a:gridCol w="1447800"/>
                <a:gridCol w="1447800"/>
              </a:tblGrid>
              <a:tr h="777725">
                <a:tc>
                  <a:txBody>
                    <a:bodyPr/>
                    <a:lstStyle/>
                    <a:p>
                      <a:pPr indent="0" lvl="0" marL="0" marR="0" rtl="0" algn="ctr">
                        <a:lnSpc>
                          <a:spcPct val="100000"/>
                        </a:lnSpc>
                        <a:spcBef>
                          <a:spcPts val="0"/>
                        </a:spcBef>
                        <a:spcAft>
                          <a:spcPts val="0"/>
                        </a:spcAft>
                        <a:buClr>
                          <a:srgbClr val="000000"/>
                        </a:buClr>
                        <a:buSzPts val="1200"/>
                        <a:buFont typeface="Arial"/>
                        <a:buNone/>
                      </a:pPr>
                      <a:r>
                        <a:rPr b="1" lang="en" sz="1200" u="none" cap="none" strike="noStrike">
                          <a:solidFill>
                            <a:srgbClr val="3D4046"/>
                          </a:solidFill>
                          <a:latin typeface="Manrope"/>
                          <a:ea typeface="Manrope"/>
                          <a:cs typeface="Manrope"/>
                          <a:sym typeface="Manrope"/>
                        </a:rPr>
                        <a:t>Jamie </a:t>
                      </a:r>
                      <a:endParaRPr b="1" sz="1200" u="none" cap="none" strike="noStrike">
                        <a:solidFill>
                          <a:srgbClr val="3D4046"/>
                        </a:solidFill>
                        <a:latin typeface="Manrope"/>
                        <a:ea typeface="Manrope"/>
                        <a:cs typeface="Manrope"/>
                        <a:sym typeface="Manrope"/>
                      </a:endParaRPr>
                    </a:p>
                    <a:p>
                      <a:pPr indent="0" lvl="0" marL="0" marR="0" rtl="0" algn="ctr">
                        <a:lnSpc>
                          <a:spcPct val="100000"/>
                        </a:lnSpc>
                        <a:spcBef>
                          <a:spcPts val="0"/>
                        </a:spcBef>
                        <a:spcAft>
                          <a:spcPts val="0"/>
                        </a:spcAft>
                        <a:buClr>
                          <a:srgbClr val="000000"/>
                        </a:buClr>
                        <a:buSzPts val="1200"/>
                        <a:buFont typeface="Arial"/>
                        <a:buNone/>
                      </a:pPr>
                      <a:r>
                        <a:rPr b="1" lang="en" sz="1200" u="none" cap="none" strike="noStrike">
                          <a:solidFill>
                            <a:srgbClr val="3D4046"/>
                          </a:solidFill>
                          <a:latin typeface="Manrope"/>
                          <a:ea typeface="Manrope"/>
                          <a:cs typeface="Manrope"/>
                          <a:sym typeface="Manrope"/>
                        </a:rPr>
                        <a:t>(extreme user)</a:t>
                      </a:r>
                      <a:endParaRPr b="1" sz="1200" u="none" cap="none" strike="noStrike">
                        <a:solidFill>
                          <a:srgbClr val="3D4046"/>
                        </a:solidFill>
                        <a:latin typeface="Manrope"/>
                        <a:ea typeface="Manrope"/>
                        <a:cs typeface="Manrope"/>
                        <a:sym typeface="Manrope"/>
                      </a:endParaRPr>
                    </a:p>
                  </a:txBody>
                  <a:tcPr marT="91425" marB="91425" marR="91425" marL="91425" anchor="ctr">
                    <a:lnL cap="flat" cmpd="sng" w="19050">
                      <a:solidFill>
                        <a:srgbClr val="3D4046"/>
                      </a:solidFill>
                      <a:prstDash val="solid"/>
                      <a:round/>
                      <a:headEnd len="sm" w="sm" type="none"/>
                      <a:tailEnd len="sm" w="sm" type="none"/>
                    </a:lnL>
                    <a:lnR cap="flat" cmpd="sng" w="19050">
                      <a:solidFill>
                        <a:srgbClr val="3D4046"/>
                      </a:solidFill>
                      <a:prstDash val="solid"/>
                      <a:round/>
                      <a:headEnd len="sm" w="sm" type="none"/>
                      <a:tailEnd len="sm" w="sm" type="none"/>
                    </a:lnR>
                    <a:lnT cap="flat" cmpd="sng" w="19050">
                      <a:solidFill>
                        <a:srgbClr val="3D4046"/>
                      </a:solidFill>
                      <a:prstDash val="solid"/>
                      <a:round/>
                      <a:headEnd len="sm" w="sm" type="none"/>
                      <a:tailEnd len="sm" w="sm" type="none"/>
                    </a:lnT>
                    <a:lnB cap="flat" cmpd="sng" w="19050">
                      <a:solidFill>
                        <a:srgbClr val="3D4046"/>
                      </a:solidFill>
                      <a:prstDash val="solid"/>
                      <a:round/>
                      <a:headEnd len="sm" w="sm" type="none"/>
                      <a:tailEnd len="sm" w="sm" type="none"/>
                    </a:lnB>
                    <a:solidFill>
                      <a:srgbClr val="D2D7E6"/>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solidFill>
                            <a:srgbClr val="3D4046"/>
                          </a:solidFill>
                          <a:latin typeface="Manrope"/>
                          <a:ea typeface="Manrope"/>
                          <a:cs typeface="Manrope"/>
                          <a:sym typeface="Manrope"/>
                        </a:rPr>
                        <a:t>Tina</a:t>
                      </a:r>
                      <a:endParaRPr sz="1200" u="none" cap="none" strike="noStrike">
                        <a:solidFill>
                          <a:srgbClr val="3D4046"/>
                        </a:solidFill>
                        <a:latin typeface="Manrope"/>
                        <a:ea typeface="Manrope"/>
                        <a:cs typeface="Manrope"/>
                        <a:sym typeface="Manrope"/>
                      </a:endParaRPr>
                    </a:p>
                  </a:txBody>
                  <a:tcPr marT="91425" marB="91425" marR="91425" marL="91425" anchor="ctr">
                    <a:lnL cap="flat" cmpd="sng" w="19050">
                      <a:solidFill>
                        <a:srgbClr val="3D4046"/>
                      </a:solidFill>
                      <a:prstDash val="solid"/>
                      <a:round/>
                      <a:headEnd len="sm" w="sm" type="none"/>
                      <a:tailEnd len="sm" w="sm" type="none"/>
                    </a:lnL>
                    <a:lnR cap="flat" cmpd="sng" w="19050">
                      <a:solidFill>
                        <a:srgbClr val="3D4046"/>
                      </a:solidFill>
                      <a:prstDash val="solid"/>
                      <a:round/>
                      <a:headEnd len="sm" w="sm" type="none"/>
                      <a:tailEnd len="sm" w="sm" type="none"/>
                    </a:lnR>
                    <a:lnT cap="flat" cmpd="sng" w="19050">
                      <a:solidFill>
                        <a:srgbClr val="3D4046"/>
                      </a:solidFill>
                      <a:prstDash val="solid"/>
                      <a:round/>
                      <a:headEnd len="sm" w="sm" type="none"/>
                      <a:tailEnd len="sm" w="sm" type="none"/>
                    </a:lnT>
                    <a:lnB cap="flat" cmpd="sng" w="19050">
                      <a:solidFill>
                        <a:srgbClr val="3D4046"/>
                      </a:solidFill>
                      <a:prstDash val="solid"/>
                      <a:round/>
                      <a:headEnd len="sm" w="sm" type="none"/>
                      <a:tailEnd len="sm" w="sm" type="none"/>
                    </a:lnB>
                    <a:solidFill>
                      <a:srgbClr val="D8D9AB"/>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solidFill>
                            <a:srgbClr val="3D4046"/>
                          </a:solidFill>
                          <a:latin typeface="Manrope"/>
                          <a:ea typeface="Manrope"/>
                          <a:cs typeface="Manrope"/>
                          <a:sym typeface="Manrope"/>
                        </a:rPr>
                        <a:t>Rose</a:t>
                      </a:r>
                      <a:endParaRPr sz="1200" u="none" cap="none" strike="noStrike">
                        <a:solidFill>
                          <a:srgbClr val="3D4046"/>
                        </a:solidFill>
                        <a:latin typeface="Manrope"/>
                        <a:ea typeface="Manrope"/>
                        <a:cs typeface="Manrope"/>
                        <a:sym typeface="Manrope"/>
                      </a:endParaRPr>
                    </a:p>
                  </a:txBody>
                  <a:tcPr marT="91425" marB="91425" marR="91425" marL="91425" anchor="ctr">
                    <a:lnL cap="flat" cmpd="sng" w="19050">
                      <a:solidFill>
                        <a:srgbClr val="3D4046"/>
                      </a:solidFill>
                      <a:prstDash val="solid"/>
                      <a:round/>
                      <a:headEnd len="sm" w="sm" type="none"/>
                      <a:tailEnd len="sm" w="sm" type="none"/>
                    </a:lnL>
                    <a:lnR cap="flat" cmpd="sng" w="19050">
                      <a:solidFill>
                        <a:srgbClr val="3D4046"/>
                      </a:solidFill>
                      <a:prstDash val="solid"/>
                      <a:round/>
                      <a:headEnd len="sm" w="sm" type="none"/>
                      <a:tailEnd len="sm" w="sm" type="none"/>
                    </a:lnR>
                    <a:lnT cap="flat" cmpd="sng" w="19050">
                      <a:solidFill>
                        <a:srgbClr val="3D4046"/>
                      </a:solidFill>
                      <a:prstDash val="solid"/>
                      <a:round/>
                      <a:headEnd len="sm" w="sm" type="none"/>
                      <a:tailEnd len="sm" w="sm" type="none"/>
                    </a:lnT>
                    <a:lnB cap="flat" cmpd="sng" w="19050">
                      <a:solidFill>
                        <a:srgbClr val="3D4046"/>
                      </a:solidFill>
                      <a:prstDash val="solid"/>
                      <a:round/>
                      <a:headEnd len="sm" w="sm" type="none"/>
                      <a:tailEnd len="sm" w="sm" type="none"/>
                    </a:lnB>
                    <a:solidFill>
                      <a:srgbClr val="D8D9AB"/>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solidFill>
                            <a:srgbClr val="3D4046"/>
                          </a:solidFill>
                          <a:latin typeface="Manrope"/>
                          <a:ea typeface="Manrope"/>
                          <a:cs typeface="Manrope"/>
                          <a:sym typeface="Manrope"/>
                        </a:rPr>
                        <a:t>Charlotte</a:t>
                      </a:r>
                      <a:endParaRPr sz="1200" u="none" cap="none" strike="noStrike">
                        <a:solidFill>
                          <a:srgbClr val="3D4046"/>
                        </a:solidFill>
                        <a:latin typeface="Manrope"/>
                        <a:ea typeface="Manrope"/>
                        <a:cs typeface="Manrope"/>
                        <a:sym typeface="Manrope"/>
                      </a:endParaRPr>
                    </a:p>
                  </a:txBody>
                  <a:tcPr marT="91425" marB="91425" marR="91425" marL="91425" anchor="ctr">
                    <a:lnL cap="flat" cmpd="sng" w="19050">
                      <a:solidFill>
                        <a:srgbClr val="3D4046"/>
                      </a:solidFill>
                      <a:prstDash val="solid"/>
                      <a:round/>
                      <a:headEnd len="sm" w="sm" type="none"/>
                      <a:tailEnd len="sm" w="sm" type="none"/>
                    </a:lnL>
                    <a:lnR cap="flat" cmpd="sng" w="19050">
                      <a:solidFill>
                        <a:srgbClr val="3D4046"/>
                      </a:solidFill>
                      <a:prstDash val="solid"/>
                      <a:round/>
                      <a:headEnd len="sm" w="sm" type="none"/>
                      <a:tailEnd len="sm" w="sm" type="none"/>
                    </a:lnR>
                    <a:lnT cap="flat" cmpd="sng" w="19050">
                      <a:solidFill>
                        <a:srgbClr val="3D4046"/>
                      </a:solidFill>
                      <a:prstDash val="solid"/>
                      <a:round/>
                      <a:headEnd len="sm" w="sm" type="none"/>
                      <a:tailEnd len="sm" w="sm" type="none"/>
                    </a:lnT>
                    <a:lnB cap="flat" cmpd="sng" w="19050">
                      <a:solidFill>
                        <a:srgbClr val="3D4046"/>
                      </a:solidFill>
                      <a:prstDash val="solid"/>
                      <a:round/>
                      <a:headEnd len="sm" w="sm" type="none"/>
                      <a:tailEnd len="sm" w="sm" type="none"/>
                    </a:lnB>
                    <a:solidFill>
                      <a:srgbClr val="D8D9AB"/>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solidFill>
                            <a:srgbClr val="3D4046"/>
                          </a:solidFill>
                          <a:latin typeface="Manrope"/>
                          <a:ea typeface="Manrope"/>
                          <a:cs typeface="Manrope"/>
                          <a:sym typeface="Manrope"/>
                        </a:rPr>
                        <a:t>Nadia</a:t>
                      </a:r>
                      <a:endParaRPr sz="1200" u="none" cap="none" strike="noStrike">
                        <a:solidFill>
                          <a:srgbClr val="3D4046"/>
                        </a:solidFill>
                        <a:latin typeface="Manrope"/>
                        <a:ea typeface="Manrope"/>
                        <a:cs typeface="Manrope"/>
                        <a:sym typeface="Manrope"/>
                      </a:endParaRPr>
                    </a:p>
                  </a:txBody>
                  <a:tcPr marT="91425" marB="91425" marR="91425" marL="91425" anchor="ctr">
                    <a:lnL cap="flat" cmpd="sng" w="19050">
                      <a:solidFill>
                        <a:srgbClr val="3D4046"/>
                      </a:solidFill>
                      <a:prstDash val="solid"/>
                      <a:round/>
                      <a:headEnd len="sm" w="sm" type="none"/>
                      <a:tailEnd len="sm" w="sm" type="none"/>
                    </a:lnL>
                    <a:lnR cap="flat" cmpd="sng" w="19050">
                      <a:solidFill>
                        <a:srgbClr val="3D4046"/>
                      </a:solidFill>
                      <a:prstDash val="solid"/>
                      <a:round/>
                      <a:headEnd len="sm" w="sm" type="none"/>
                      <a:tailEnd len="sm" w="sm" type="none"/>
                    </a:lnR>
                    <a:lnT cap="flat" cmpd="sng" w="19050">
                      <a:solidFill>
                        <a:srgbClr val="3D4046"/>
                      </a:solidFill>
                      <a:prstDash val="solid"/>
                      <a:round/>
                      <a:headEnd len="sm" w="sm" type="none"/>
                      <a:tailEnd len="sm" w="sm" type="none"/>
                    </a:lnT>
                    <a:lnB cap="flat" cmpd="sng" w="19050">
                      <a:solidFill>
                        <a:srgbClr val="3D4046"/>
                      </a:solidFill>
                      <a:prstDash val="solid"/>
                      <a:round/>
                      <a:headEnd len="sm" w="sm" type="none"/>
                      <a:tailEnd len="sm" w="sm" type="none"/>
                    </a:lnB>
                    <a:solidFill>
                      <a:srgbClr val="D8D9AB"/>
                    </a:solidFill>
                  </a:tcPr>
                </a:tc>
              </a:tr>
              <a:tr h="2592550">
                <a:tc>
                  <a:txBody>
                    <a:bodyPr/>
                    <a:lstStyle/>
                    <a:p>
                      <a:pPr indent="0" lvl="0" marL="0" marR="0" rtl="0" algn="l">
                        <a:lnSpc>
                          <a:spcPct val="100000"/>
                        </a:lnSpc>
                        <a:spcBef>
                          <a:spcPts val="0"/>
                        </a:spcBef>
                        <a:spcAft>
                          <a:spcPts val="0"/>
                        </a:spcAft>
                        <a:buClr>
                          <a:srgbClr val="000000"/>
                        </a:buClr>
                        <a:buSzPts val="1200"/>
                        <a:buFont typeface="Arial"/>
                        <a:buNone/>
                      </a:pPr>
                      <a:r>
                        <a:rPr lang="en" sz="1200" u="none" cap="none" strike="noStrike">
                          <a:solidFill>
                            <a:srgbClr val="3D4046"/>
                          </a:solidFill>
                          <a:latin typeface="Manrope"/>
                          <a:ea typeface="Manrope"/>
                          <a:cs typeface="Manrope"/>
                          <a:sym typeface="Manrope"/>
                        </a:rPr>
                        <a:t>Found on Meta’s Post-Concussion Syndrome Support Group </a:t>
                      </a:r>
                      <a:endParaRPr sz="1200" u="none" cap="none" strike="noStrike">
                        <a:solidFill>
                          <a:srgbClr val="3D4046"/>
                        </a:solidFill>
                        <a:latin typeface="Manrope"/>
                        <a:ea typeface="Manrope"/>
                        <a:cs typeface="Manrope"/>
                        <a:sym typeface="Manrope"/>
                      </a:endParaRPr>
                    </a:p>
                    <a:p>
                      <a:pPr indent="0" lvl="0" marL="0" marR="0" rtl="0" algn="l">
                        <a:lnSpc>
                          <a:spcPct val="100000"/>
                        </a:lnSpc>
                        <a:spcBef>
                          <a:spcPts val="0"/>
                        </a:spcBef>
                        <a:spcAft>
                          <a:spcPts val="0"/>
                        </a:spcAft>
                        <a:buClr>
                          <a:srgbClr val="000000"/>
                        </a:buClr>
                        <a:buSzPts val="1200"/>
                        <a:buFont typeface="Arial"/>
                        <a:buNone/>
                      </a:pPr>
                      <a:r>
                        <a:t/>
                      </a:r>
                      <a:endParaRPr sz="1200" u="none" cap="none" strike="noStrike">
                        <a:solidFill>
                          <a:srgbClr val="3D4046"/>
                        </a:solidFill>
                        <a:latin typeface="Manrope"/>
                        <a:ea typeface="Manrope"/>
                        <a:cs typeface="Manrope"/>
                        <a:sym typeface="Manrope"/>
                      </a:endParaRPr>
                    </a:p>
                    <a:p>
                      <a:pPr indent="0" lvl="0" marL="0" marR="0" rtl="0" algn="l">
                        <a:lnSpc>
                          <a:spcPct val="100000"/>
                        </a:lnSpc>
                        <a:spcBef>
                          <a:spcPts val="0"/>
                        </a:spcBef>
                        <a:spcAft>
                          <a:spcPts val="0"/>
                        </a:spcAft>
                        <a:buClr>
                          <a:srgbClr val="000000"/>
                        </a:buClr>
                        <a:buSzPts val="1200"/>
                        <a:buFont typeface="Arial"/>
                        <a:buNone/>
                      </a:pPr>
                      <a:r>
                        <a:rPr b="1" lang="en" sz="1200" u="none" cap="none" strike="noStrike">
                          <a:solidFill>
                            <a:srgbClr val="3D4046"/>
                          </a:solidFill>
                          <a:latin typeface="Manrope"/>
                          <a:ea typeface="Manrope"/>
                          <a:cs typeface="Manrope"/>
                          <a:sym typeface="Manrope"/>
                        </a:rPr>
                        <a:t>Fractured their skull at 5 years and has had 4 concussions in total</a:t>
                      </a:r>
                      <a:endParaRPr b="1" sz="1200" u="none" cap="none" strike="noStrike">
                        <a:solidFill>
                          <a:srgbClr val="3D4046"/>
                        </a:solidFill>
                        <a:latin typeface="Manrope"/>
                        <a:ea typeface="Manrope"/>
                        <a:cs typeface="Manrope"/>
                        <a:sym typeface="Manrope"/>
                      </a:endParaRPr>
                    </a:p>
                    <a:p>
                      <a:pPr indent="0" lvl="0" marL="0" marR="0" rtl="0" algn="l">
                        <a:lnSpc>
                          <a:spcPct val="100000"/>
                        </a:lnSpc>
                        <a:spcBef>
                          <a:spcPts val="0"/>
                        </a:spcBef>
                        <a:spcAft>
                          <a:spcPts val="0"/>
                        </a:spcAft>
                        <a:buClr>
                          <a:srgbClr val="000000"/>
                        </a:buClr>
                        <a:buSzPts val="1200"/>
                        <a:buFont typeface="Arial"/>
                        <a:buNone/>
                      </a:pPr>
                      <a:r>
                        <a:t/>
                      </a:r>
                      <a:endParaRPr sz="1200" u="none" cap="none" strike="noStrike">
                        <a:solidFill>
                          <a:srgbClr val="3D4046"/>
                        </a:solidFill>
                        <a:latin typeface="Manrope"/>
                        <a:ea typeface="Manrope"/>
                        <a:cs typeface="Manrope"/>
                        <a:sym typeface="Manrope"/>
                      </a:endParaRPr>
                    </a:p>
                    <a:p>
                      <a:pPr indent="0" lvl="0" marL="0" marR="0" rtl="0" algn="l">
                        <a:lnSpc>
                          <a:spcPct val="100000"/>
                        </a:lnSpc>
                        <a:spcBef>
                          <a:spcPts val="0"/>
                        </a:spcBef>
                        <a:spcAft>
                          <a:spcPts val="0"/>
                        </a:spcAft>
                        <a:buClr>
                          <a:srgbClr val="000000"/>
                        </a:buClr>
                        <a:buSzPts val="1200"/>
                        <a:buFont typeface="Arial"/>
                        <a:buNone/>
                      </a:pPr>
                      <a:r>
                        <a:rPr lang="en" sz="1200" u="none" cap="none" strike="noStrike">
                          <a:solidFill>
                            <a:srgbClr val="3D4046"/>
                          </a:solidFill>
                          <a:latin typeface="Manrope"/>
                          <a:ea typeface="Manrope"/>
                          <a:cs typeface="Manrope"/>
                          <a:sym typeface="Manrope"/>
                        </a:rPr>
                        <a:t>Interviewed in-person by Kyra, Sadorian as notetaker</a:t>
                      </a:r>
                      <a:endParaRPr sz="1200" u="none" cap="none" strike="noStrike">
                        <a:solidFill>
                          <a:srgbClr val="3D4046"/>
                        </a:solidFill>
                        <a:latin typeface="Manrope"/>
                        <a:ea typeface="Manrope"/>
                        <a:cs typeface="Manrope"/>
                        <a:sym typeface="Manrope"/>
                      </a:endParaRPr>
                    </a:p>
                  </a:txBody>
                  <a:tcPr marT="91425" marB="91425" marR="91425" marL="91425" anchor="ctr">
                    <a:lnL cap="flat" cmpd="sng" w="19050">
                      <a:solidFill>
                        <a:srgbClr val="3D4046"/>
                      </a:solidFill>
                      <a:prstDash val="solid"/>
                      <a:round/>
                      <a:headEnd len="sm" w="sm" type="none"/>
                      <a:tailEnd len="sm" w="sm" type="none"/>
                    </a:lnL>
                    <a:lnR cap="flat" cmpd="sng" w="19050">
                      <a:solidFill>
                        <a:srgbClr val="3D4046"/>
                      </a:solidFill>
                      <a:prstDash val="solid"/>
                      <a:round/>
                      <a:headEnd len="sm" w="sm" type="none"/>
                      <a:tailEnd len="sm" w="sm" type="none"/>
                    </a:lnR>
                    <a:lnT cap="flat" cmpd="sng" w="19050">
                      <a:solidFill>
                        <a:srgbClr val="3D4046"/>
                      </a:solidFill>
                      <a:prstDash val="solid"/>
                      <a:round/>
                      <a:headEnd len="sm" w="sm" type="none"/>
                      <a:tailEnd len="sm" w="sm" type="none"/>
                    </a:lnT>
                    <a:lnB cap="flat" cmpd="sng" w="19050">
                      <a:solidFill>
                        <a:srgbClr val="3D4046"/>
                      </a:solidFill>
                      <a:prstDash val="solid"/>
                      <a:round/>
                      <a:headEnd len="sm" w="sm" type="none"/>
                      <a:tailEnd len="sm" w="sm" type="none"/>
                    </a:lnB>
                    <a:solidFill>
                      <a:srgbClr val="D2D7E6"/>
                    </a:solidFill>
                  </a:tcPr>
                </a:tc>
                <a:tc>
                  <a:txBody>
                    <a:bodyPr/>
                    <a:lstStyle/>
                    <a:p>
                      <a:pPr indent="0" lvl="0" marL="0" marR="0" rtl="0" algn="l">
                        <a:lnSpc>
                          <a:spcPct val="100000"/>
                        </a:lnSpc>
                        <a:spcBef>
                          <a:spcPts val="0"/>
                        </a:spcBef>
                        <a:spcAft>
                          <a:spcPts val="0"/>
                        </a:spcAft>
                        <a:buClr>
                          <a:srgbClr val="000000"/>
                        </a:buClr>
                        <a:buSzPts val="1200"/>
                        <a:buFont typeface="Arial"/>
                        <a:buNone/>
                      </a:pPr>
                      <a:r>
                        <a:rPr lang="en" sz="1200" u="none" cap="none" strike="noStrike">
                          <a:solidFill>
                            <a:srgbClr val="3D4046"/>
                          </a:solidFill>
                          <a:latin typeface="Manrope"/>
                          <a:ea typeface="Manrope"/>
                          <a:cs typeface="Manrope"/>
                          <a:sym typeface="Manrope"/>
                        </a:rPr>
                        <a:t>Found on Meta’s Post-Concussion Syndrome and Brain Injury Support Group</a:t>
                      </a:r>
                      <a:endParaRPr sz="1200" u="none" cap="none" strike="noStrike">
                        <a:solidFill>
                          <a:srgbClr val="3D4046"/>
                        </a:solidFill>
                        <a:latin typeface="Manrope"/>
                        <a:ea typeface="Manrope"/>
                        <a:cs typeface="Manrope"/>
                        <a:sym typeface="Manrope"/>
                      </a:endParaRPr>
                    </a:p>
                    <a:p>
                      <a:pPr indent="0" lvl="0" marL="0" marR="0" rtl="0" algn="l">
                        <a:lnSpc>
                          <a:spcPct val="100000"/>
                        </a:lnSpc>
                        <a:spcBef>
                          <a:spcPts val="0"/>
                        </a:spcBef>
                        <a:spcAft>
                          <a:spcPts val="0"/>
                        </a:spcAft>
                        <a:buClr>
                          <a:srgbClr val="000000"/>
                        </a:buClr>
                        <a:buSzPts val="1200"/>
                        <a:buFont typeface="Arial"/>
                        <a:buNone/>
                      </a:pPr>
                      <a:r>
                        <a:t/>
                      </a:r>
                      <a:endParaRPr sz="1200" u="none" cap="none" strike="noStrike">
                        <a:solidFill>
                          <a:srgbClr val="3D4046"/>
                        </a:solidFill>
                        <a:latin typeface="Manrope"/>
                        <a:ea typeface="Manrope"/>
                        <a:cs typeface="Manrope"/>
                        <a:sym typeface="Manrope"/>
                      </a:endParaRPr>
                    </a:p>
                    <a:p>
                      <a:pPr indent="0" lvl="0" marL="0" marR="0" rtl="0" algn="l">
                        <a:lnSpc>
                          <a:spcPct val="100000"/>
                        </a:lnSpc>
                        <a:spcBef>
                          <a:spcPts val="0"/>
                        </a:spcBef>
                        <a:spcAft>
                          <a:spcPts val="0"/>
                        </a:spcAft>
                        <a:buClr>
                          <a:srgbClr val="000000"/>
                        </a:buClr>
                        <a:buSzPts val="1200"/>
                        <a:buFont typeface="Arial"/>
                        <a:buNone/>
                      </a:pPr>
                      <a:r>
                        <a:rPr lang="en" sz="1200" u="none" cap="none" strike="noStrike">
                          <a:solidFill>
                            <a:srgbClr val="3D4046"/>
                          </a:solidFill>
                          <a:latin typeface="Manrope"/>
                          <a:ea typeface="Manrope"/>
                          <a:cs typeface="Manrope"/>
                          <a:sym typeface="Manrope"/>
                        </a:rPr>
                        <a:t>Chosen due to having 10+ concussions over their lifetime</a:t>
                      </a:r>
                      <a:endParaRPr sz="1200" u="none" cap="none" strike="noStrike">
                        <a:solidFill>
                          <a:srgbClr val="3D4046"/>
                        </a:solidFill>
                        <a:latin typeface="Manrope"/>
                        <a:ea typeface="Manrope"/>
                        <a:cs typeface="Manrope"/>
                        <a:sym typeface="Manrope"/>
                      </a:endParaRPr>
                    </a:p>
                    <a:p>
                      <a:pPr indent="0" lvl="0" marL="0" marR="0" rtl="0" algn="l">
                        <a:lnSpc>
                          <a:spcPct val="100000"/>
                        </a:lnSpc>
                        <a:spcBef>
                          <a:spcPts val="0"/>
                        </a:spcBef>
                        <a:spcAft>
                          <a:spcPts val="0"/>
                        </a:spcAft>
                        <a:buClr>
                          <a:srgbClr val="000000"/>
                        </a:buClr>
                        <a:buSzPts val="1200"/>
                        <a:buFont typeface="Arial"/>
                        <a:buNone/>
                      </a:pPr>
                      <a:r>
                        <a:t/>
                      </a:r>
                      <a:endParaRPr sz="1200" u="none" cap="none" strike="noStrike">
                        <a:solidFill>
                          <a:srgbClr val="3D4046"/>
                        </a:solidFill>
                        <a:latin typeface="Manrope"/>
                        <a:ea typeface="Manrope"/>
                        <a:cs typeface="Manrope"/>
                        <a:sym typeface="Manrope"/>
                      </a:endParaRPr>
                    </a:p>
                    <a:p>
                      <a:pPr indent="0" lvl="0" marL="0" marR="0" rtl="0" algn="l">
                        <a:lnSpc>
                          <a:spcPct val="100000"/>
                        </a:lnSpc>
                        <a:spcBef>
                          <a:spcPts val="0"/>
                        </a:spcBef>
                        <a:spcAft>
                          <a:spcPts val="0"/>
                        </a:spcAft>
                        <a:buClr>
                          <a:srgbClr val="000000"/>
                        </a:buClr>
                        <a:buSzPts val="1200"/>
                        <a:buFont typeface="Arial"/>
                        <a:buNone/>
                      </a:pPr>
                      <a:r>
                        <a:rPr lang="en" sz="1200" u="none" cap="none" strike="noStrike">
                          <a:solidFill>
                            <a:srgbClr val="3D4046"/>
                          </a:solidFill>
                          <a:latin typeface="Manrope"/>
                          <a:ea typeface="Manrope"/>
                          <a:cs typeface="Manrope"/>
                          <a:sym typeface="Manrope"/>
                        </a:rPr>
                        <a:t>Interviewed over Zoom by Kyra, Sadorian as notetaker</a:t>
                      </a:r>
                      <a:endParaRPr sz="1200" u="none" cap="none" strike="noStrike">
                        <a:solidFill>
                          <a:srgbClr val="3D4046"/>
                        </a:solidFill>
                        <a:latin typeface="Manrope"/>
                        <a:ea typeface="Manrope"/>
                        <a:cs typeface="Manrope"/>
                        <a:sym typeface="Manrope"/>
                      </a:endParaRPr>
                    </a:p>
                  </a:txBody>
                  <a:tcPr marT="91425" marB="91425" marR="91425" marL="91425" anchor="ctr">
                    <a:lnL cap="flat" cmpd="sng" w="19050">
                      <a:solidFill>
                        <a:srgbClr val="3D4046"/>
                      </a:solidFill>
                      <a:prstDash val="solid"/>
                      <a:round/>
                      <a:headEnd len="sm" w="sm" type="none"/>
                      <a:tailEnd len="sm" w="sm" type="none"/>
                    </a:lnL>
                    <a:lnR cap="flat" cmpd="sng" w="19050">
                      <a:solidFill>
                        <a:srgbClr val="3D4046"/>
                      </a:solidFill>
                      <a:prstDash val="solid"/>
                      <a:round/>
                      <a:headEnd len="sm" w="sm" type="none"/>
                      <a:tailEnd len="sm" w="sm" type="none"/>
                    </a:lnR>
                    <a:lnT cap="flat" cmpd="sng" w="19050">
                      <a:solidFill>
                        <a:srgbClr val="3D4046"/>
                      </a:solidFill>
                      <a:prstDash val="solid"/>
                      <a:round/>
                      <a:headEnd len="sm" w="sm" type="none"/>
                      <a:tailEnd len="sm" w="sm" type="none"/>
                    </a:lnT>
                    <a:lnB cap="flat" cmpd="sng" w="19050">
                      <a:solidFill>
                        <a:srgbClr val="3D4046"/>
                      </a:solidFill>
                      <a:prstDash val="solid"/>
                      <a:round/>
                      <a:headEnd len="sm" w="sm" type="none"/>
                      <a:tailEnd len="sm" w="sm" type="none"/>
                    </a:lnB>
                    <a:solidFill>
                      <a:srgbClr val="D8D9AB"/>
                    </a:solidFill>
                  </a:tcPr>
                </a:tc>
                <a:tc>
                  <a:txBody>
                    <a:bodyPr/>
                    <a:lstStyle/>
                    <a:p>
                      <a:pPr indent="0" lvl="0" marL="0" marR="0" rtl="0" algn="l">
                        <a:lnSpc>
                          <a:spcPct val="100000"/>
                        </a:lnSpc>
                        <a:spcBef>
                          <a:spcPts val="0"/>
                        </a:spcBef>
                        <a:spcAft>
                          <a:spcPts val="0"/>
                        </a:spcAft>
                        <a:buClr>
                          <a:srgbClr val="000000"/>
                        </a:buClr>
                        <a:buSzPts val="1200"/>
                        <a:buFont typeface="Arial"/>
                        <a:buNone/>
                      </a:pPr>
                      <a:r>
                        <a:rPr lang="en" sz="1200" u="none" cap="none" strike="noStrike">
                          <a:solidFill>
                            <a:srgbClr val="3D4046"/>
                          </a:solidFill>
                          <a:latin typeface="Manrope"/>
                          <a:ea typeface="Manrope"/>
                          <a:cs typeface="Manrope"/>
                          <a:sym typeface="Manrope"/>
                        </a:rPr>
                        <a:t>Chosen due to having had concussive symptoms for 1+ year</a:t>
                      </a:r>
                      <a:endParaRPr sz="1200" u="none" cap="none" strike="noStrike">
                        <a:solidFill>
                          <a:srgbClr val="3D4046"/>
                        </a:solidFill>
                        <a:latin typeface="Manrope"/>
                        <a:ea typeface="Manrope"/>
                        <a:cs typeface="Manrope"/>
                        <a:sym typeface="Manrope"/>
                      </a:endParaRPr>
                    </a:p>
                    <a:p>
                      <a:pPr indent="0" lvl="0" marL="0" marR="0" rtl="0" algn="l">
                        <a:lnSpc>
                          <a:spcPct val="100000"/>
                        </a:lnSpc>
                        <a:spcBef>
                          <a:spcPts val="0"/>
                        </a:spcBef>
                        <a:spcAft>
                          <a:spcPts val="0"/>
                        </a:spcAft>
                        <a:buClr>
                          <a:srgbClr val="000000"/>
                        </a:buClr>
                        <a:buSzPts val="1200"/>
                        <a:buFont typeface="Arial"/>
                        <a:buNone/>
                      </a:pPr>
                      <a:r>
                        <a:t/>
                      </a:r>
                      <a:endParaRPr sz="1200" u="none" cap="none" strike="noStrike">
                        <a:solidFill>
                          <a:srgbClr val="3D4046"/>
                        </a:solidFill>
                        <a:latin typeface="Manrope"/>
                        <a:ea typeface="Manrope"/>
                        <a:cs typeface="Manrope"/>
                        <a:sym typeface="Manrope"/>
                      </a:endParaRPr>
                    </a:p>
                    <a:p>
                      <a:pPr indent="0" lvl="0" marL="0" marR="0" rtl="0" algn="l">
                        <a:lnSpc>
                          <a:spcPct val="100000"/>
                        </a:lnSpc>
                        <a:spcBef>
                          <a:spcPts val="0"/>
                        </a:spcBef>
                        <a:spcAft>
                          <a:spcPts val="0"/>
                        </a:spcAft>
                        <a:buClr>
                          <a:srgbClr val="000000"/>
                        </a:buClr>
                        <a:buSzPts val="1200"/>
                        <a:buFont typeface="Arial"/>
                        <a:buNone/>
                      </a:pPr>
                      <a:r>
                        <a:rPr lang="en" sz="1200" u="none" cap="none" strike="noStrike">
                          <a:solidFill>
                            <a:srgbClr val="3D4046"/>
                          </a:solidFill>
                          <a:latin typeface="Manrope"/>
                          <a:ea typeface="Manrope"/>
                          <a:cs typeface="Manrope"/>
                          <a:sym typeface="Manrope"/>
                        </a:rPr>
                        <a:t>Interviewed in-person by Kyra, Sadorian as notetaker</a:t>
                      </a:r>
                      <a:endParaRPr sz="1200" u="none" cap="none" strike="noStrike">
                        <a:solidFill>
                          <a:srgbClr val="3D4046"/>
                        </a:solidFill>
                        <a:latin typeface="Manrope"/>
                        <a:ea typeface="Manrope"/>
                        <a:cs typeface="Manrope"/>
                        <a:sym typeface="Manrope"/>
                      </a:endParaRPr>
                    </a:p>
                  </a:txBody>
                  <a:tcPr marT="91425" marB="91425" marR="91425" marL="91425" anchor="ctr">
                    <a:lnL cap="flat" cmpd="sng" w="19050">
                      <a:solidFill>
                        <a:srgbClr val="3D4046"/>
                      </a:solidFill>
                      <a:prstDash val="solid"/>
                      <a:round/>
                      <a:headEnd len="sm" w="sm" type="none"/>
                      <a:tailEnd len="sm" w="sm" type="none"/>
                    </a:lnL>
                    <a:lnR cap="flat" cmpd="sng" w="19050">
                      <a:solidFill>
                        <a:srgbClr val="3D4046"/>
                      </a:solidFill>
                      <a:prstDash val="solid"/>
                      <a:round/>
                      <a:headEnd len="sm" w="sm" type="none"/>
                      <a:tailEnd len="sm" w="sm" type="none"/>
                    </a:lnR>
                    <a:lnT cap="flat" cmpd="sng" w="19050">
                      <a:solidFill>
                        <a:srgbClr val="3D4046"/>
                      </a:solidFill>
                      <a:prstDash val="solid"/>
                      <a:round/>
                      <a:headEnd len="sm" w="sm" type="none"/>
                      <a:tailEnd len="sm" w="sm" type="none"/>
                    </a:lnT>
                    <a:lnB cap="flat" cmpd="sng" w="19050">
                      <a:solidFill>
                        <a:srgbClr val="3D4046"/>
                      </a:solidFill>
                      <a:prstDash val="solid"/>
                      <a:round/>
                      <a:headEnd len="sm" w="sm" type="none"/>
                      <a:tailEnd len="sm" w="sm" type="none"/>
                    </a:lnB>
                    <a:solidFill>
                      <a:srgbClr val="D8D9AB"/>
                    </a:solidFill>
                  </a:tcPr>
                </a:tc>
                <a:tc>
                  <a:txBody>
                    <a:bodyPr/>
                    <a:lstStyle/>
                    <a:p>
                      <a:pPr indent="0" lvl="0" marL="0" marR="0" rtl="0" algn="l">
                        <a:lnSpc>
                          <a:spcPct val="100000"/>
                        </a:lnSpc>
                        <a:spcBef>
                          <a:spcPts val="0"/>
                        </a:spcBef>
                        <a:spcAft>
                          <a:spcPts val="0"/>
                        </a:spcAft>
                        <a:buClr>
                          <a:srgbClr val="000000"/>
                        </a:buClr>
                        <a:buSzPts val="1200"/>
                        <a:buFont typeface="Arial"/>
                        <a:buNone/>
                      </a:pPr>
                      <a:r>
                        <a:rPr lang="en" sz="1200" u="none" cap="none" strike="noStrike">
                          <a:solidFill>
                            <a:srgbClr val="3D4046"/>
                          </a:solidFill>
                          <a:latin typeface="Manrope"/>
                          <a:ea typeface="Manrope"/>
                          <a:cs typeface="Manrope"/>
                          <a:sym typeface="Manrope"/>
                        </a:rPr>
                        <a:t>Chosen due to having concussive symptoms for 6+ months</a:t>
                      </a:r>
                      <a:endParaRPr sz="1200" u="none" cap="none" strike="noStrike">
                        <a:solidFill>
                          <a:srgbClr val="3D4046"/>
                        </a:solidFill>
                        <a:latin typeface="Manrope"/>
                        <a:ea typeface="Manrope"/>
                        <a:cs typeface="Manrope"/>
                        <a:sym typeface="Manrope"/>
                      </a:endParaRPr>
                    </a:p>
                    <a:p>
                      <a:pPr indent="0" lvl="0" marL="0" marR="0" rtl="0" algn="ctr">
                        <a:lnSpc>
                          <a:spcPct val="100000"/>
                        </a:lnSpc>
                        <a:spcBef>
                          <a:spcPts val="0"/>
                        </a:spcBef>
                        <a:spcAft>
                          <a:spcPts val="0"/>
                        </a:spcAft>
                        <a:buClr>
                          <a:srgbClr val="000000"/>
                        </a:buClr>
                        <a:buSzPts val="1200"/>
                        <a:buFont typeface="Arial"/>
                        <a:buNone/>
                      </a:pPr>
                      <a:r>
                        <a:t/>
                      </a:r>
                      <a:endParaRPr sz="1200" u="none" cap="none" strike="noStrike">
                        <a:solidFill>
                          <a:srgbClr val="3D4046"/>
                        </a:solidFill>
                        <a:latin typeface="Manrope"/>
                        <a:ea typeface="Manrope"/>
                        <a:cs typeface="Manrope"/>
                        <a:sym typeface="Manrope"/>
                      </a:endParaRPr>
                    </a:p>
                    <a:p>
                      <a:pPr indent="0" lvl="0" marL="0" marR="0" rtl="0" algn="l">
                        <a:lnSpc>
                          <a:spcPct val="100000"/>
                        </a:lnSpc>
                        <a:spcBef>
                          <a:spcPts val="0"/>
                        </a:spcBef>
                        <a:spcAft>
                          <a:spcPts val="0"/>
                        </a:spcAft>
                        <a:buClr>
                          <a:srgbClr val="000000"/>
                        </a:buClr>
                        <a:buSzPts val="1200"/>
                        <a:buFont typeface="Arial"/>
                        <a:buNone/>
                      </a:pPr>
                      <a:r>
                        <a:rPr lang="en" sz="1200" u="none" cap="none" strike="noStrike">
                          <a:solidFill>
                            <a:srgbClr val="3D4046"/>
                          </a:solidFill>
                          <a:latin typeface="Manrope"/>
                          <a:ea typeface="Manrope"/>
                          <a:cs typeface="Manrope"/>
                          <a:sym typeface="Manrope"/>
                        </a:rPr>
                        <a:t>Interviewed in-person by Hong, Crystal as notetaker</a:t>
                      </a:r>
                      <a:endParaRPr sz="1200" u="none" cap="none" strike="noStrike">
                        <a:solidFill>
                          <a:srgbClr val="3D4046"/>
                        </a:solidFill>
                        <a:latin typeface="Manrope"/>
                        <a:ea typeface="Manrope"/>
                        <a:cs typeface="Manrope"/>
                        <a:sym typeface="Manrope"/>
                      </a:endParaRPr>
                    </a:p>
                  </a:txBody>
                  <a:tcPr marT="91425" marB="91425" marR="91425" marL="91425" anchor="ctr">
                    <a:lnL cap="flat" cmpd="sng" w="19050">
                      <a:solidFill>
                        <a:srgbClr val="3D4046"/>
                      </a:solidFill>
                      <a:prstDash val="solid"/>
                      <a:round/>
                      <a:headEnd len="sm" w="sm" type="none"/>
                      <a:tailEnd len="sm" w="sm" type="none"/>
                    </a:lnL>
                    <a:lnR cap="flat" cmpd="sng" w="19050">
                      <a:solidFill>
                        <a:srgbClr val="3D4046"/>
                      </a:solidFill>
                      <a:prstDash val="solid"/>
                      <a:round/>
                      <a:headEnd len="sm" w="sm" type="none"/>
                      <a:tailEnd len="sm" w="sm" type="none"/>
                    </a:lnR>
                    <a:lnT cap="flat" cmpd="sng" w="19050">
                      <a:solidFill>
                        <a:srgbClr val="3D4046"/>
                      </a:solidFill>
                      <a:prstDash val="solid"/>
                      <a:round/>
                      <a:headEnd len="sm" w="sm" type="none"/>
                      <a:tailEnd len="sm" w="sm" type="none"/>
                    </a:lnT>
                    <a:lnB cap="flat" cmpd="sng" w="19050">
                      <a:solidFill>
                        <a:srgbClr val="3D4046"/>
                      </a:solidFill>
                      <a:prstDash val="solid"/>
                      <a:round/>
                      <a:headEnd len="sm" w="sm" type="none"/>
                      <a:tailEnd len="sm" w="sm" type="none"/>
                    </a:lnB>
                    <a:solidFill>
                      <a:srgbClr val="D8D9AB"/>
                    </a:solidFill>
                  </a:tcPr>
                </a:tc>
                <a:tc>
                  <a:txBody>
                    <a:bodyPr/>
                    <a:lstStyle/>
                    <a:p>
                      <a:pPr indent="0" lvl="0" marL="0" marR="0" rtl="0" algn="l">
                        <a:lnSpc>
                          <a:spcPct val="100000"/>
                        </a:lnSpc>
                        <a:spcBef>
                          <a:spcPts val="0"/>
                        </a:spcBef>
                        <a:spcAft>
                          <a:spcPts val="0"/>
                        </a:spcAft>
                        <a:buClr>
                          <a:srgbClr val="000000"/>
                        </a:buClr>
                        <a:buSzPts val="1200"/>
                        <a:buFont typeface="Arial"/>
                        <a:buNone/>
                      </a:pPr>
                      <a:r>
                        <a:rPr lang="en" sz="1200" u="none" cap="none" strike="noStrike">
                          <a:solidFill>
                            <a:srgbClr val="3D4046"/>
                          </a:solidFill>
                          <a:latin typeface="Manrope"/>
                          <a:ea typeface="Manrope"/>
                          <a:cs typeface="Manrope"/>
                          <a:sym typeface="Manrope"/>
                        </a:rPr>
                        <a:t>Found via Facebook Group</a:t>
                      </a:r>
                      <a:endParaRPr sz="1200" u="none" cap="none" strike="noStrike">
                        <a:solidFill>
                          <a:srgbClr val="3D4046"/>
                        </a:solidFill>
                        <a:latin typeface="Manrope"/>
                        <a:ea typeface="Manrope"/>
                        <a:cs typeface="Manrope"/>
                        <a:sym typeface="Manrope"/>
                      </a:endParaRPr>
                    </a:p>
                    <a:p>
                      <a:pPr indent="0" lvl="0" marL="0" marR="0" rtl="0" algn="ctr">
                        <a:lnSpc>
                          <a:spcPct val="100000"/>
                        </a:lnSpc>
                        <a:spcBef>
                          <a:spcPts val="0"/>
                        </a:spcBef>
                        <a:spcAft>
                          <a:spcPts val="0"/>
                        </a:spcAft>
                        <a:buClr>
                          <a:srgbClr val="000000"/>
                        </a:buClr>
                        <a:buSzPts val="1200"/>
                        <a:buFont typeface="Arial"/>
                        <a:buNone/>
                      </a:pPr>
                      <a:r>
                        <a:t/>
                      </a:r>
                      <a:endParaRPr sz="1200" u="none" cap="none" strike="noStrike">
                        <a:solidFill>
                          <a:srgbClr val="3D4046"/>
                        </a:solidFill>
                        <a:latin typeface="Manrope"/>
                        <a:ea typeface="Manrope"/>
                        <a:cs typeface="Manrope"/>
                        <a:sym typeface="Manrope"/>
                      </a:endParaRPr>
                    </a:p>
                    <a:p>
                      <a:pPr indent="0" lvl="0" marL="0" marR="0" rtl="0" algn="l">
                        <a:lnSpc>
                          <a:spcPct val="100000"/>
                        </a:lnSpc>
                        <a:spcBef>
                          <a:spcPts val="0"/>
                        </a:spcBef>
                        <a:spcAft>
                          <a:spcPts val="0"/>
                        </a:spcAft>
                        <a:buClr>
                          <a:srgbClr val="000000"/>
                        </a:buClr>
                        <a:buSzPts val="1200"/>
                        <a:buFont typeface="Arial"/>
                        <a:buNone/>
                      </a:pPr>
                      <a:r>
                        <a:rPr lang="en" sz="1200" u="none" cap="none" strike="noStrike">
                          <a:solidFill>
                            <a:srgbClr val="3D4046"/>
                          </a:solidFill>
                          <a:latin typeface="Manrope"/>
                          <a:ea typeface="Manrope"/>
                          <a:cs typeface="Manrope"/>
                          <a:sym typeface="Manrope"/>
                        </a:rPr>
                        <a:t>Chosen due to having had concussive symptoms for 1+ year</a:t>
                      </a:r>
                      <a:endParaRPr sz="1200" u="none" cap="none" strike="noStrike">
                        <a:solidFill>
                          <a:srgbClr val="3D4046"/>
                        </a:solidFill>
                        <a:latin typeface="Manrope"/>
                        <a:ea typeface="Manrope"/>
                        <a:cs typeface="Manrope"/>
                        <a:sym typeface="Manrope"/>
                      </a:endParaRPr>
                    </a:p>
                    <a:p>
                      <a:pPr indent="0" lvl="0" marL="0" marR="0" rtl="0" algn="l">
                        <a:lnSpc>
                          <a:spcPct val="100000"/>
                        </a:lnSpc>
                        <a:spcBef>
                          <a:spcPts val="0"/>
                        </a:spcBef>
                        <a:spcAft>
                          <a:spcPts val="0"/>
                        </a:spcAft>
                        <a:buClr>
                          <a:srgbClr val="000000"/>
                        </a:buClr>
                        <a:buSzPts val="1200"/>
                        <a:buFont typeface="Arial"/>
                        <a:buNone/>
                      </a:pPr>
                      <a:r>
                        <a:t/>
                      </a:r>
                      <a:endParaRPr sz="1200" u="none" cap="none" strike="noStrike">
                        <a:solidFill>
                          <a:srgbClr val="3D4046"/>
                        </a:solidFill>
                        <a:latin typeface="Manrope"/>
                        <a:ea typeface="Manrope"/>
                        <a:cs typeface="Manrope"/>
                        <a:sym typeface="Manrope"/>
                      </a:endParaRPr>
                    </a:p>
                    <a:p>
                      <a:pPr indent="0" lvl="0" marL="0" marR="0" rtl="0" algn="l">
                        <a:lnSpc>
                          <a:spcPct val="100000"/>
                        </a:lnSpc>
                        <a:spcBef>
                          <a:spcPts val="0"/>
                        </a:spcBef>
                        <a:spcAft>
                          <a:spcPts val="0"/>
                        </a:spcAft>
                        <a:buClr>
                          <a:srgbClr val="000000"/>
                        </a:buClr>
                        <a:buSzPts val="1200"/>
                        <a:buFont typeface="Arial"/>
                        <a:buNone/>
                      </a:pPr>
                      <a:r>
                        <a:rPr lang="en" sz="1200" u="none" cap="none" strike="noStrike">
                          <a:solidFill>
                            <a:srgbClr val="3D4046"/>
                          </a:solidFill>
                          <a:latin typeface="Manrope"/>
                          <a:ea typeface="Manrope"/>
                          <a:cs typeface="Manrope"/>
                          <a:sym typeface="Manrope"/>
                        </a:rPr>
                        <a:t>Interviewed over Zoom by Crystal, Hong as notetaker</a:t>
                      </a:r>
                      <a:endParaRPr sz="1200" u="none" cap="none" strike="noStrike">
                        <a:solidFill>
                          <a:srgbClr val="3D4046"/>
                        </a:solidFill>
                        <a:latin typeface="Manrope"/>
                        <a:ea typeface="Manrope"/>
                        <a:cs typeface="Manrope"/>
                        <a:sym typeface="Manrope"/>
                      </a:endParaRPr>
                    </a:p>
                  </a:txBody>
                  <a:tcPr marT="91425" marB="91425" marR="91425" marL="91425" anchor="ctr">
                    <a:lnL cap="flat" cmpd="sng" w="19050">
                      <a:solidFill>
                        <a:srgbClr val="3D4046"/>
                      </a:solidFill>
                      <a:prstDash val="solid"/>
                      <a:round/>
                      <a:headEnd len="sm" w="sm" type="none"/>
                      <a:tailEnd len="sm" w="sm" type="none"/>
                    </a:lnL>
                    <a:lnR cap="flat" cmpd="sng" w="19050">
                      <a:solidFill>
                        <a:srgbClr val="3D4046"/>
                      </a:solidFill>
                      <a:prstDash val="solid"/>
                      <a:round/>
                      <a:headEnd len="sm" w="sm" type="none"/>
                      <a:tailEnd len="sm" w="sm" type="none"/>
                    </a:lnR>
                    <a:lnT cap="flat" cmpd="sng" w="19050">
                      <a:solidFill>
                        <a:srgbClr val="3D4046"/>
                      </a:solidFill>
                      <a:prstDash val="solid"/>
                      <a:round/>
                      <a:headEnd len="sm" w="sm" type="none"/>
                      <a:tailEnd len="sm" w="sm" type="none"/>
                    </a:lnT>
                    <a:lnB cap="flat" cmpd="sng" w="19050">
                      <a:solidFill>
                        <a:srgbClr val="3D4046"/>
                      </a:solidFill>
                      <a:prstDash val="solid"/>
                      <a:round/>
                      <a:headEnd len="sm" w="sm" type="none"/>
                      <a:tailEnd len="sm" w="sm" type="none"/>
                    </a:lnB>
                    <a:solidFill>
                      <a:srgbClr val="D8D9AB"/>
                    </a:solidFill>
                  </a:tcPr>
                </a:tc>
              </a:tr>
            </a:tbl>
          </a:graphicData>
        </a:graphic>
      </p:graphicFrame>
      <p:sp>
        <p:nvSpPr>
          <p:cNvPr id="348" name="Google Shape;348;p23"/>
          <p:cNvSpPr txBox="1"/>
          <p:nvPr/>
        </p:nvSpPr>
        <p:spPr>
          <a:xfrm>
            <a:off x="310675" y="309700"/>
            <a:ext cx="32301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600"/>
              <a:buFont typeface="Arial"/>
              <a:buNone/>
            </a:pPr>
            <a:r>
              <a:rPr b="0" i="0" lang="en" sz="2600" u="none" cap="none" strike="noStrike">
                <a:solidFill>
                  <a:srgbClr val="3D4046"/>
                </a:solidFill>
                <a:latin typeface="Manrope ExtraBold"/>
                <a:ea typeface="Manrope ExtraBold"/>
                <a:cs typeface="Manrope ExtraBold"/>
                <a:sym typeface="Manrope ExtraBold"/>
              </a:rPr>
              <a:t>interview details</a:t>
            </a:r>
            <a:endParaRPr b="0" i="0" sz="2600" u="none" cap="none" strike="noStrike">
              <a:solidFill>
                <a:srgbClr val="3D4046"/>
              </a:solidFill>
              <a:latin typeface="Manrope ExtraBold"/>
              <a:ea typeface="Manrope ExtraBold"/>
              <a:cs typeface="Manrope ExtraBold"/>
              <a:sym typeface="Manrope ExtraBold"/>
            </a:endParaRPr>
          </a:p>
        </p:txBody>
      </p:sp>
      <p:sp>
        <p:nvSpPr>
          <p:cNvPr id="349" name="Google Shape;349;p23"/>
          <p:cNvSpPr txBox="1"/>
          <p:nvPr/>
        </p:nvSpPr>
        <p:spPr>
          <a:xfrm>
            <a:off x="3059225" y="0"/>
            <a:ext cx="657300" cy="1015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5400"/>
              <a:buFont typeface="Arial"/>
              <a:buNone/>
            </a:pPr>
            <a:r>
              <a:rPr b="0" i="0" lang="en" sz="5400" u="none" cap="none" strike="noStrike">
                <a:solidFill>
                  <a:srgbClr val="586734"/>
                </a:solidFill>
                <a:latin typeface="Manrope ExtraBold"/>
                <a:ea typeface="Manrope ExtraBold"/>
                <a:cs typeface="Manrope ExtraBold"/>
                <a:sym typeface="Manrope ExtraBold"/>
              </a:rPr>
              <a:t>.</a:t>
            </a:r>
            <a:endParaRPr b="0" i="0" sz="5400" u="none" cap="none" strike="noStrike">
              <a:solidFill>
                <a:srgbClr val="586734"/>
              </a:solidFill>
              <a:latin typeface="Manrope ExtraBold"/>
              <a:ea typeface="Manrope ExtraBold"/>
              <a:cs typeface="Manrope ExtraBold"/>
              <a:sym typeface="Manrope ExtraBold"/>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3" name="Shape 353"/>
        <p:cNvGrpSpPr/>
        <p:nvPr/>
      </p:nvGrpSpPr>
      <p:grpSpPr>
        <a:xfrm>
          <a:off x="0" y="0"/>
          <a:ext cx="0" cy="0"/>
          <a:chOff x="0" y="0"/>
          <a:chExt cx="0" cy="0"/>
        </a:xfrm>
      </p:grpSpPr>
      <p:sp>
        <p:nvSpPr>
          <p:cNvPr id="354" name="Google Shape;354;p24"/>
          <p:cNvSpPr txBox="1"/>
          <p:nvPr/>
        </p:nvSpPr>
        <p:spPr>
          <a:xfrm>
            <a:off x="310675" y="1448075"/>
            <a:ext cx="51696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sng" cap="none" strike="noStrike">
                <a:solidFill>
                  <a:srgbClr val="586734"/>
                </a:solidFill>
                <a:latin typeface="Manrope"/>
                <a:ea typeface="Manrope"/>
                <a:cs typeface="Manrope"/>
                <a:sym typeface="Manrope"/>
                <a:hlinkClick r:id="rId3">
                  <a:extLst>
                    <a:ext uri="{A12FA001-AC4F-418D-AE19-62706E023703}">
                      <ahyp:hlinkClr val="tx"/>
                    </a:ext>
                  </a:extLst>
                </a:hlinkClick>
              </a:rPr>
              <a:t>https://www.figma.com/file/zTqqDxz7MpzgctMmN3I9Je/empathy-maps-%2F-interview-breakdown?node-id=0%3A1</a:t>
            </a:r>
            <a:endParaRPr b="0" i="0" sz="1400" u="none" cap="none" strike="noStrike">
              <a:solidFill>
                <a:srgbClr val="586734"/>
              </a:solidFill>
              <a:latin typeface="Manrope"/>
              <a:ea typeface="Manrope"/>
              <a:cs typeface="Manrope"/>
              <a:sym typeface="Manrope"/>
            </a:endParaRPr>
          </a:p>
        </p:txBody>
      </p:sp>
      <p:sp>
        <p:nvSpPr>
          <p:cNvPr id="355" name="Google Shape;355;p24"/>
          <p:cNvSpPr txBox="1"/>
          <p:nvPr/>
        </p:nvSpPr>
        <p:spPr>
          <a:xfrm>
            <a:off x="310675" y="309700"/>
            <a:ext cx="33357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600"/>
              <a:buFont typeface="Arial"/>
              <a:buNone/>
            </a:pPr>
            <a:r>
              <a:rPr b="0" i="0" lang="en" sz="2600" u="none" cap="none" strike="noStrike">
                <a:solidFill>
                  <a:srgbClr val="3D4046"/>
                </a:solidFill>
                <a:latin typeface="Manrope ExtraBold"/>
                <a:ea typeface="Manrope ExtraBold"/>
                <a:cs typeface="Manrope ExtraBold"/>
                <a:sym typeface="Manrope ExtraBold"/>
              </a:rPr>
              <a:t>empathy maps link</a:t>
            </a:r>
            <a:endParaRPr b="0" i="0" sz="2600" u="none" cap="none" strike="noStrike">
              <a:solidFill>
                <a:srgbClr val="3D4046"/>
              </a:solidFill>
              <a:latin typeface="Manrope ExtraBold"/>
              <a:ea typeface="Manrope ExtraBold"/>
              <a:cs typeface="Manrope ExtraBold"/>
              <a:sym typeface="Manrope ExtraBold"/>
            </a:endParaRPr>
          </a:p>
        </p:txBody>
      </p:sp>
      <p:sp>
        <p:nvSpPr>
          <p:cNvPr id="356" name="Google Shape;356;p24"/>
          <p:cNvSpPr txBox="1"/>
          <p:nvPr/>
        </p:nvSpPr>
        <p:spPr>
          <a:xfrm>
            <a:off x="3416825" y="0"/>
            <a:ext cx="657300" cy="1015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5400"/>
              <a:buFont typeface="Arial"/>
              <a:buNone/>
            </a:pPr>
            <a:r>
              <a:rPr b="0" i="0" lang="en" sz="5400" u="none" cap="none" strike="noStrike">
                <a:solidFill>
                  <a:srgbClr val="D8D9AB"/>
                </a:solidFill>
                <a:latin typeface="Manrope ExtraBold"/>
                <a:ea typeface="Manrope ExtraBold"/>
                <a:cs typeface="Manrope ExtraBold"/>
                <a:sym typeface="Manrope ExtraBold"/>
              </a:rPr>
              <a:t>.</a:t>
            </a:r>
            <a:endParaRPr b="0" i="0" sz="5400" u="none" cap="none" strike="noStrike">
              <a:solidFill>
                <a:srgbClr val="D8D9AB"/>
              </a:solidFill>
              <a:latin typeface="Manrope ExtraBold"/>
              <a:ea typeface="Manrope ExtraBold"/>
              <a:cs typeface="Manrope ExtraBold"/>
              <a:sym typeface="Manrope ExtraBo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3"/>
          <p:cNvSpPr/>
          <p:nvPr/>
        </p:nvSpPr>
        <p:spPr>
          <a:xfrm>
            <a:off x="-36975" y="-35025"/>
            <a:ext cx="9215400" cy="5178600"/>
          </a:xfrm>
          <a:prstGeom prst="rect">
            <a:avLst/>
          </a:prstGeom>
          <a:solidFill>
            <a:srgbClr val="D2D7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 name="Google Shape;74;p3"/>
          <p:cNvSpPr txBox="1"/>
          <p:nvPr/>
        </p:nvSpPr>
        <p:spPr>
          <a:xfrm>
            <a:off x="4497525" y="1555000"/>
            <a:ext cx="3293400" cy="2530800"/>
          </a:xfrm>
          <a:prstGeom prst="rect">
            <a:avLst/>
          </a:prstGeom>
          <a:noFill/>
          <a:ln>
            <a:noFill/>
          </a:ln>
        </p:spPr>
        <p:txBody>
          <a:bodyPr anchorCtr="0" anchor="t" bIns="91425" lIns="91425" spcFirstLastPara="1" rIns="91425" wrap="square" tIns="91425">
            <a:spAutoFit/>
          </a:bodyPr>
          <a:lstStyle/>
          <a:p>
            <a:pPr indent="-323850" lvl="0" marL="457200" marR="0" rtl="0" algn="l">
              <a:lnSpc>
                <a:spcPct val="115000"/>
              </a:lnSpc>
              <a:spcBef>
                <a:spcPts val="0"/>
              </a:spcBef>
              <a:spcAft>
                <a:spcPts val="0"/>
              </a:spcAft>
              <a:buClr>
                <a:srgbClr val="3D4046"/>
              </a:buClr>
              <a:buSzPts val="1500"/>
              <a:buFont typeface="Manrope"/>
              <a:buChar char="■"/>
            </a:pPr>
            <a:r>
              <a:rPr b="0" i="0" lang="en" sz="1500" u="none" cap="none" strike="noStrike">
                <a:solidFill>
                  <a:srgbClr val="3D4046"/>
                </a:solidFill>
                <a:latin typeface="Manrope"/>
                <a:ea typeface="Manrope"/>
                <a:cs typeface="Manrope"/>
                <a:sym typeface="Manrope"/>
              </a:rPr>
              <a:t>Exploring the transitory period of short-term disabilities and potential long term effects to health</a:t>
            </a:r>
            <a:endParaRPr b="0" i="0" sz="1500" u="none" cap="none" strike="noStrike">
              <a:solidFill>
                <a:srgbClr val="3D4046"/>
              </a:solidFill>
              <a:latin typeface="Manrope"/>
              <a:ea typeface="Manrope"/>
              <a:cs typeface="Manrope"/>
              <a:sym typeface="Manrope"/>
            </a:endParaRPr>
          </a:p>
          <a:p>
            <a:pPr indent="-323850" lvl="0" marL="457200" marR="0" rtl="0" algn="l">
              <a:lnSpc>
                <a:spcPct val="115000"/>
              </a:lnSpc>
              <a:spcBef>
                <a:spcPts val="1000"/>
              </a:spcBef>
              <a:spcAft>
                <a:spcPts val="0"/>
              </a:spcAft>
              <a:buClr>
                <a:srgbClr val="3D4046"/>
              </a:buClr>
              <a:buSzPts val="1500"/>
              <a:buFont typeface="Manrope"/>
              <a:buChar char="■"/>
            </a:pPr>
            <a:r>
              <a:rPr b="0" i="0" lang="en" sz="1500" u="none" cap="none" strike="noStrike">
                <a:solidFill>
                  <a:srgbClr val="3D4046"/>
                </a:solidFill>
                <a:latin typeface="Manrope"/>
                <a:ea typeface="Manrope"/>
                <a:cs typeface="Manrope"/>
                <a:sym typeface="Manrope"/>
              </a:rPr>
              <a:t>Most people will be disabled at least one point in their lives</a:t>
            </a:r>
            <a:endParaRPr b="0" i="0" sz="1500" u="none" cap="none" strike="noStrike">
              <a:solidFill>
                <a:srgbClr val="3D4046"/>
              </a:solidFill>
              <a:latin typeface="Manrope"/>
              <a:ea typeface="Manrope"/>
              <a:cs typeface="Manrope"/>
              <a:sym typeface="Manrope"/>
            </a:endParaRPr>
          </a:p>
          <a:p>
            <a:pPr indent="-323850" lvl="0" marL="457200" marR="0" rtl="0" algn="l">
              <a:lnSpc>
                <a:spcPct val="115000"/>
              </a:lnSpc>
              <a:spcBef>
                <a:spcPts val="1000"/>
              </a:spcBef>
              <a:spcAft>
                <a:spcPts val="1000"/>
              </a:spcAft>
              <a:buClr>
                <a:srgbClr val="3D4046"/>
              </a:buClr>
              <a:buSzPts val="1500"/>
              <a:buFont typeface="Manrope"/>
              <a:buChar char="■"/>
            </a:pPr>
            <a:r>
              <a:rPr b="0" i="0" lang="en" sz="1500" u="none" cap="none" strike="noStrike">
                <a:solidFill>
                  <a:srgbClr val="3D4046"/>
                </a:solidFill>
                <a:latin typeface="Manrope"/>
                <a:ea typeface="Manrope"/>
                <a:cs typeface="Manrope"/>
                <a:sym typeface="Manrope"/>
              </a:rPr>
              <a:t>Invisible disabilities present a unique design opportunity</a:t>
            </a:r>
            <a:endParaRPr b="0" i="0" sz="1500" u="none" cap="none" strike="noStrike">
              <a:solidFill>
                <a:srgbClr val="3D4046"/>
              </a:solidFill>
              <a:latin typeface="Manrope"/>
              <a:ea typeface="Manrope"/>
              <a:cs typeface="Manrope"/>
              <a:sym typeface="Manrope"/>
            </a:endParaRPr>
          </a:p>
        </p:txBody>
      </p:sp>
      <p:sp>
        <p:nvSpPr>
          <p:cNvPr id="75" name="Google Shape;75;p3"/>
          <p:cNvSpPr txBox="1"/>
          <p:nvPr/>
        </p:nvSpPr>
        <p:spPr>
          <a:xfrm>
            <a:off x="725000" y="2035775"/>
            <a:ext cx="25812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600"/>
              <a:buFont typeface="Arial"/>
              <a:buNone/>
            </a:pPr>
            <a:r>
              <a:rPr b="0" i="0" lang="en" sz="2600" u="none" cap="none" strike="noStrike">
                <a:solidFill>
                  <a:srgbClr val="3D4046"/>
                </a:solidFill>
                <a:latin typeface="Manrope ExtraBold"/>
                <a:ea typeface="Manrope ExtraBold"/>
                <a:cs typeface="Manrope ExtraBold"/>
                <a:sym typeface="Manrope ExtraBold"/>
              </a:rPr>
              <a:t>the why</a:t>
            </a:r>
            <a:endParaRPr b="0" i="0" sz="2600" u="none" cap="none" strike="noStrike">
              <a:solidFill>
                <a:srgbClr val="3D4046"/>
              </a:solidFill>
              <a:latin typeface="Manrope ExtraBold"/>
              <a:ea typeface="Manrope ExtraBold"/>
              <a:cs typeface="Manrope ExtraBold"/>
              <a:sym typeface="Manrope ExtraBold"/>
            </a:endParaRPr>
          </a:p>
        </p:txBody>
      </p:sp>
      <p:sp>
        <p:nvSpPr>
          <p:cNvPr id="76" name="Google Shape;76;p3"/>
          <p:cNvSpPr txBox="1"/>
          <p:nvPr/>
        </p:nvSpPr>
        <p:spPr>
          <a:xfrm>
            <a:off x="2041850" y="1716700"/>
            <a:ext cx="657300" cy="1015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5400"/>
              <a:buFont typeface="Arial"/>
              <a:buNone/>
            </a:pPr>
            <a:r>
              <a:rPr b="0" i="0" lang="en" sz="5400" u="none" cap="none" strike="noStrike">
                <a:solidFill>
                  <a:srgbClr val="D8D9AB"/>
                </a:solidFill>
                <a:latin typeface="Manrope ExtraBold"/>
                <a:ea typeface="Manrope ExtraBold"/>
                <a:cs typeface="Manrope ExtraBold"/>
                <a:sym typeface="Manrope ExtraBold"/>
              </a:rPr>
              <a:t>.</a:t>
            </a:r>
            <a:endParaRPr b="0" i="0" sz="5400" u="none" cap="none" strike="noStrike">
              <a:solidFill>
                <a:srgbClr val="D8D9AB"/>
              </a:solidFill>
              <a:latin typeface="Manrope ExtraBold"/>
              <a:ea typeface="Manrope ExtraBold"/>
              <a:cs typeface="Manrope ExtraBold"/>
              <a:sym typeface="Manrope ExtraBo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4"/>
          <p:cNvSpPr/>
          <p:nvPr/>
        </p:nvSpPr>
        <p:spPr>
          <a:xfrm>
            <a:off x="-36975" y="-35025"/>
            <a:ext cx="9215400" cy="5178600"/>
          </a:xfrm>
          <a:prstGeom prst="rect">
            <a:avLst/>
          </a:prstGeom>
          <a:solidFill>
            <a:srgbClr val="D8D9A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t/>
            </a:r>
            <a:endParaRPr b="0" i="0" sz="1400" u="none" cap="none" strike="noStrike">
              <a:solidFill>
                <a:srgbClr val="000000"/>
              </a:solidFill>
              <a:latin typeface="Arial"/>
              <a:ea typeface="Arial"/>
              <a:cs typeface="Arial"/>
              <a:sym typeface="Arial"/>
            </a:endParaRPr>
          </a:p>
        </p:txBody>
      </p:sp>
      <p:sp>
        <p:nvSpPr>
          <p:cNvPr id="82" name="Google Shape;82;p4"/>
          <p:cNvSpPr txBox="1"/>
          <p:nvPr/>
        </p:nvSpPr>
        <p:spPr>
          <a:xfrm>
            <a:off x="513825" y="1320450"/>
            <a:ext cx="7646700" cy="1647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9500"/>
              <a:buFont typeface="Arial"/>
              <a:buNone/>
            </a:pPr>
            <a:r>
              <a:rPr b="0" i="0" lang="en" sz="9500" u="none" cap="none" strike="noStrike">
                <a:solidFill>
                  <a:srgbClr val="3D4046"/>
                </a:solidFill>
                <a:latin typeface="Manrope ExtraBold"/>
                <a:ea typeface="Manrope ExtraBold"/>
                <a:cs typeface="Manrope ExtraBold"/>
                <a:sym typeface="Manrope ExtraBold"/>
              </a:rPr>
              <a:t>1.6</a:t>
            </a:r>
            <a:r>
              <a:rPr b="0" i="0" lang="en" sz="9500" u="none" cap="none" strike="noStrike">
                <a:solidFill>
                  <a:srgbClr val="3D4046"/>
                </a:solidFill>
                <a:latin typeface="Manrope"/>
                <a:ea typeface="Manrope"/>
                <a:cs typeface="Manrope"/>
                <a:sym typeface="Manrope"/>
              </a:rPr>
              <a:t>- </a:t>
            </a:r>
            <a:r>
              <a:rPr b="0" i="0" lang="en" sz="9500" u="none" cap="none" strike="noStrike">
                <a:solidFill>
                  <a:srgbClr val="3D4046"/>
                </a:solidFill>
                <a:latin typeface="Manrope ExtraBold"/>
                <a:ea typeface="Manrope ExtraBold"/>
                <a:cs typeface="Manrope ExtraBold"/>
                <a:sym typeface="Manrope ExtraBold"/>
              </a:rPr>
              <a:t>3.8M </a:t>
            </a:r>
            <a:endParaRPr b="0" i="0" sz="9500" u="none" cap="none" strike="noStrike">
              <a:solidFill>
                <a:srgbClr val="3D4046"/>
              </a:solidFill>
              <a:latin typeface="Manrope"/>
              <a:ea typeface="Manrope"/>
              <a:cs typeface="Manrope"/>
              <a:sym typeface="Manrope"/>
            </a:endParaRPr>
          </a:p>
        </p:txBody>
      </p:sp>
      <p:sp>
        <p:nvSpPr>
          <p:cNvPr id="83" name="Google Shape;83;p4"/>
          <p:cNvSpPr txBox="1"/>
          <p:nvPr/>
        </p:nvSpPr>
        <p:spPr>
          <a:xfrm>
            <a:off x="2253900" y="3086800"/>
            <a:ext cx="6138000" cy="569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500"/>
              <a:buFont typeface="Arial"/>
              <a:buNone/>
            </a:pPr>
            <a:r>
              <a:rPr b="0" i="0" lang="en" sz="2500" u="none" cap="none" strike="noStrike">
                <a:solidFill>
                  <a:srgbClr val="3D4046"/>
                </a:solidFill>
                <a:latin typeface="Manrope"/>
                <a:ea typeface="Manrope"/>
                <a:cs typeface="Manrope"/>
                <a:sym typeface="Manrope"/>
              </a:rPr>
              <a:t>concussions happen in the US each year.</a:t>
            </a:r>
            <a:endParaRPr b="0" i="0" sz="2500" u="none" cap="none" strike="noStrike">
              <a:solidFill>
                <a:srgbClr val="3D4046"/>
              </a:solidFill>
              <a:latin typeface="Manrope"/>
              <a:ea typeface="Manrope"/>
              <a:cs typeface="Manrope"/>
              <a:sym typeface="Manrope"/>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5"/>
          <p:cNvSpPr/>
          <p:nvPr/>
        </p:nvSpPr>
        <p:spPr>
          <a:xfrm>
            <a:off x="-36975" y="-35025"/>
            <a:ext cx="9215400" cy="5178600"/>
          </a:xfrm>
          <a:prstGeom prst="rect">
            <a:avLst/>
          </a:prstGeom>
          <a:solidFill>
            <a:srgbClr val="FBFAF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 name="Google Shape;89;p5"/>
          <p:cNvSpPr txBox="1"/>
          <p:nvPr/>
        </p:nvSpPr>
        <p:spPr>
          <a:xfrm>
            <a:off x="310675" y="309700"/>
            <a:ext cx="25812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600"/>
              <a:buFont typeface="Arial"/>
              <a:buNone/>
            </a:pPr>
            <a:r>
              <a:rPr b="0" i="0" lang="en" sz="2600" u="none" cap="none" strike="noStrike">
                <a:solidFill>
                  <a:srgbClr val="3D4046"/>
                </a:solidFill>
                <a:latin typeface="Manrope ExtraBold"/>
                <a:ea typeface="Manrope ExtraBold"/>
                <a:cs typeface="Manrope ExtraBold"/>
                <a:sym typeface="Manrope ExtraBold"/>
              </a:rPr>
              <a:t>the why</a:t>
            </a:r>
            <a:endParaRPr b="0" i="0" sz="2600" u="none" cap="none" strike="noStrike">
              <a:solidFill>
                <a:srgbClr val="3D4046"/>
              </a:solidFill>
              <a:latin typeface="Manrope ExtraBold"/>
              <a:ea typeface="Manrope ExtraBold"/>
              <a:cs typeface="Manrope ExtraBold"/>
              <a:sym typeface="Manrope ExtraBold"/>
            </a:endParaRPr>
          </a:p>
        </p:txBody>
      </p:sp>
      <p:sp>
        <p:nvSpPr>
          <p:cNvPr id="90" name="Google Shape;90;p5"/>
          <p:cNvSpPr txBox="1"/>
          <p:nvPr/>
        </p:nvSpPr>
        <p:spPr>
          <a:xfrm>
            <a:off x="1634650" y="0"/>
            <a:ext cx="657300" cy="1015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5400"/>
              <a:buFont typeface="Arial"/>
              <a:buNone/>
            </a:pPr>
            <a:r>
              <a:rPr b="0" i="0" lang="en" sz="5400" u="none" cap="none" strike="noStrike">
                <a:solidFill>
                  <a:srgbClr val="D8D9AB"/>
                </a:solidFill>
                <a:latin typeface="Manrope ExtraBold"/>
                <a:ea typeface="Manrope ExtraBold"/>
                <a:cs typeface="Manrope ExtraBold"/>
                <a:sym typeface="Manrope ExtraBold"/>
              </a:rPr>
              <a:t>.</a:t>
            </a:r>
            <a:endParaRPr b="0" i="0" sz="5400" u="none" cap="none" strike="noStrike">
              <a:solidFill>
                <a:srgbClr val="D8D9AB"/>
              </a:solidFill>
              <a:latin typeface="Manrope ExtraBold"/>
              <a:ea typeface="Manrope ExtraBold"/>
              <a:cs typeface="Manrope ExtraBold"/>
              <a:sym typeface="Manrope ExtraBold"/>
            </a:endParaRPr>
          </a:p>
        </p:txBody>
      </p:sp>
      <p:sp>
        <p:nvSpPr>
          <p:cNvPr id="91" name="Google Shape;91;p5"/>
          <p:cNvSpPr txBox="1"/>
          <p:nvPr/>
        </p:nvSpPr>
        <p:spPr>
          <a:xfrm>
            <a:off x="474950" y="3443800"/>
            <a:ext cx="2407500" cy="877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500"/>
              <a:buFont typeface="Arial"/>
              <a:buNone/>
            </a:pPr>
            <a:r>
              <a:rPr b="0" i="0" lang="en" sz="1500" u="none" cap="none" strike="noStrike">
                <a:solidFill>
                  <a:srgbClr val="3D4046"/>
                </a:solidFill>
                <a:latin typeface="Manrope"/>
                <a:ea typeface="Manrope"/>
                <a:cs typeface="Manrope"/>
                <a:sym typeface="Manrope"/>
              </a:rPr>
              <a:t>20% of children are affected by a concussion by the age of 16</a:t>
            </a:r>
            <a:endParaRPr b="0" i="0" sz="1500" u="none" cap="none" strike="noStrike">
              <a:solidFill>
                <a:srgbClr val="3D4046"/>
              </a:solidFill>
              <a:latin typeface="Manrope"/>
              <a:ea typeface="Manrope"/>
              <a:cs typeface="Manrope"/>
              <a:sym typeface="Manrope"/>
            </a:endParaRPr>
          </a:p>
        </p:txBody>
      </p:sp>
      <p:sp>
        <p:nvSpPr>
          <p:cNvPr id="92" name="Google Shape;92;p5"/>
          <p:cNvSpPr txBox="1"/>
          <p:nvPr/>
        </p:nvSpPr>
        <p:spPr>
          <a:xfrm>
            <a:off x="3366975" y="3443800"/>
            <a:ext cx="2407500" cy="877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500"/>
              <a:buFont typeface="Arial"/>
              <a:buNone/>
            </a:pPr>
            <a:r>
              <a:rPr b="0" i="0" lang="en" sz="1500" u="none" cap="none" strike="noStrike">
                <a:solidFill>
                  <a:srgbClr val="3D4046"/>
                </a:solidFill>
                <a:latin typeface="Manrope"/>
                <a:ea typeface="Manrope"/>
                <a:cs typeface="Manrope"/>
                <a:sym typeface="Manrope"/>
              </a:rPr>
              <a:t>80% of concussions don’t seek medical attention</a:t>
            </a:r>
            <a:endParaRPr b="0" i="0" sz="1500" u="none" cap="none" strike="noStrike">
              <a:solidFill>
                <a:srgbClr val="3D4046"/>
              </a:solidFill>
              <a:latin typeface="Manrope"/>
              <a:ea typeface="Manrope"/>
              <a:cs typeface="Manrope"/>
              <a:sym typeface="Manrope"/>
            </a:endParaRPr>
          </a:p>
        </p:txBody>
      </p:sp>
      <p:sp>
        <p:nvSpPr>
          <p:cNvPr id="93" name="Google Shape;93;p5"/>
          <p:cNvSpPr txBox="1"/>
          <p:nvPr/>
        </p:nvSpPr>
        <p:spPr>
          <a:xfrm>
            <a:off x="6259000" y="3443800"/>
            <a:ext cx="2407500" cy="646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500"/>
              <a:buFont typeface="Arial"/>
              <a:buNone/>
            </a:pPr>
            <a:r>
              <a:rPr b="0" i="0" lang="en" sz="1500" u="none" cap="none" strike="noStrike">
                <a:solidFill>
                  <a:srgbClr val="3D4046"/>
                </a:solidFill>
                <a:latin typeface="Manrope"/>
                <a:ea typeface="Manrope"/>
                <a:cs typeface="Manrope"/>
                <a:sym typeface="Manrope"/>
              </a:rPr>
              <a:t>30% of concussions have ongoing symptoms</a:t>
            </a:r>
            <a:endParaRPr b="0" i="0" sz="1500" u="none" cap="none" strike="noStrike">
              <a:solidFill>
                <a:srgbClr val="3D4046"/>
              </a:solidFill>
              <a:latin typeface="Manrope"/>
              <a:ea typeface="Manrope"/>
              <a:cs typeface="Manrope"/>
              <a:sym typeface="Manrope"/>
            </a:endParaRPr>
          </a:p>
        </p:txBody>
      </p:sp>
      <p:pic>
        <p:nvPicPr>
          <p:cNvPr id="94" name="Google Shape;94;p5"/>
          <p:cNvPicPr preferRelativeResize="0"/>
          <p:nvPr/>
        </p:nvPicPr>
        <p:blipFill rotWithShape="1">
          <a:blip r:embed="rId3">
            <a:alphaModFix/>
          </a:blip>
          <a:srcRect b="0" l="0" r="0" t="0"/>
          <a:stretch/>
        </p:blipFill>
        <p:spPr>
          <a:xfrm>
            <a:off x="6693075" y="1491400"/>
            <a:ext cx="1589901" cy="1589901"/>
          </a:xfrm>
          <a:prstGeom prst="rect">
            <a:avLst/>
          </a:prstGeom>
          <a:noFill/>
          <a:ln>
            <a:noFill/>
          </a:ln>
        </p:spPr>
      </p:pic>
      <p:pic>
        <p:nvPicPr>
          <p:cNvPr id="95" name="Google Shape;95;p5"/>
          <p:cNvPicPr preferRelativeResize="0"/>
          <p:nvPr/>
        </p:nvPicPr>
        <p:blipFill rotWithShape="1">
          <a:blip r:embed="rId4">
            <a:alphaModFix/>
          </a:blip>
          <a:srcRect b="0" l="0" r="0" t="0"/>
          <a:stretch/>
        </p:blipFill>
        <p:spPr>
          <a:xfrm>
            <a:off x="3715550" y="1491400"/>
            <a:ext cx="1589901" cy="1589901"/>
          </a:xfrm>
          <a:prstGeom prst="rect">
            <a:avLst/>
          </a:prstGeom>
          <a:noFill/>
          <a:ln>
            <a:noFill/>
          </a:ln>
        </p:spPr>
      </p:pic>
      <p:pic>
        <p:nvPicPr>
          <p:cNvPr id="96" name="Google Shape;96;p5"/>
          <p:cNvPicPr preferRelativeResize="0"/>
          <p:nvPr/>
        </p:nvPicPr>
        <p:blipFill rotWithShape="1">
          <a:blip r:embed="rId5">
            <a:alphaModFix/>
          </a:blip>
          <a:srcRect b="0" l="0" r="0" t="0"/>
          <a:stretch/>
        </p:blipFill>
        <p:spPr>
          <a:xfrm>
            <a:off x="963000" y="1770675"/>
            <a:ext cx="1276551" cy="127655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6"/>
                                        </p:tgtEl>
                                        <p:attrNameLst>
                                          <p:attrName>style.visibility</p:attrName>
                                        </p:attrNameLst>
                                      </p:cBhvr>
                                      <p:to>
                                        <p:strVal val="visible"/>
                                      </p:to>
                                    </p:set>
                                    <p:animEffect filter="fade" transition="in">
                                      <p:cBhvr>
                                        <p:cTn dur="1000"/>
                                        <p:tgtEl>
                                          <p:spTgt spid="96"/>
                                        </p:tgtEl>
                                      </p:cBhvr>
                                    </p:animEffect>
                                  </p:childTnLst>
                                </p:cTn>
                              </p:par>
                              <p:par>
                                <p:cTn fill="hold" nodeType="withEffect" presetClass="entr" presetID="10" presetSubtype="0">
                                  <p:stCondLst>
                                    <p:cond delay="0"/>
                                  </p:stCondLst>
                                  <p:childTnLst>
                                    <p:set>
                                      <p:cBhvr>
                                        <p:cTn dur="1" fill="hold">
                                          <p:stCondLst>
                                            <p:cond delay="0"/>
                                          </p:stCondLst>
                                        </p:cTn>
                                        <p:tgtEl>
                                          <p:spTgt spid="91"/>
                                        </p:tgtEl>
                                        <p:attrNameLst>
                                          <p:attrName>style.visibility</p:attrName>
                                        </p:attrNameLst>
                                      </p:cBhvr>
                                      <p:to>
                                        <p:strVal val="visible"/>
                                      </p:to>
                                    </p:set>
                                    <p:animEffect filter="fade" transition="in">
                                      <p:cBhvr>
                                        <p:cTn dur="1000"/>
                                        <p:tgtEl>
                                          <p:spTgt spid="9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5"/>
                                        </p:tgtEl>
                                        <p:attrNameLst>
                                          <p:attrName>style.visibility</p:attrName>
                                        </p:attrNameLst>
                                      </p:cBhvr>
                                      <p:to>
                                        <p:strVal val="visible"/>
                                      </p:to>
                                    </p:set>
                                    <p:animEffect filter="fade" transition="in">
                                      <p:cBhvr>
                                        <p:cTn dur="1000"/>
                                        <p:tgtEl>
                                          <p:spTgt spid="95"/>
                                        </p:tgtEl>
                                      </p:cBhvr>
                                    </p:animEffect>
                                  </p:childTnLst>
                                </p:cTn>
                              </p:par>
                              <p:par>
                                <p:cTn fill="hold" nodeType="withEffect" presetClass="entr" presetID="10" presetSubtype="0">
                                  <p:stCondLst>
                                    <p:cond delay="0"/>
                                  </p:stCondLst>
                                  <p:childTnLst>
                                    <p:set>
                                      <p:cBhvr>
                                        <p:cTn dur="1" fill="hold">
                                          <p:stCondLst>
                                            <p:cond delay="0"/>
                                          </p:stCondLst>
                                        </p:cTn>
                                        <p:tgtEl>
                                          <p:spTgt spid="92"/>
                                        </p:tgtEl>
                                        <p:attrNameLst>
                                          <p:attrName>style.visibility</p:attrName>
                                        </p:attrNameLst>
                                      </p:cBhvr>
                                      <p:to>
                                        <p:strVal val="visible"/>
                                      </p:to>
                                    </p:set>
                                    <p:animEffect filter="fade" transition="in">
                                      <p:cBhvr>
                                        <p:cTn dur="1000"/>
                                        <p:tgtEl>
                                          <p:spTgt spid="9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4"/>
                                        </p:tgtEl>
                                        <p:attrNameLst>
                                          <p:attrName>style.visibility</p:attrName>
                                        </p:attrNameLst>
                                      </p:cBhvr>
                                      <p:to>
                                        <p:strVal val="visible"/>
                                      </p:to>
                                    </p:set>
                                    <p:animEffect filter="fade" transition="in">
                                      <p:cBhvr>
                                        <p:cTn dur="1000"/>
                                        <p:tgtEl>
                                          <p:spTgt spid="94"/>
                                        </p:tgtEl>
                                      </p:cBhvr>
                                    </p:animEffect>
                                  </p:childTnLst>
                                </p:cTn>
                              </p:par>
                              <p:par>
                                <p:cTn fill="hold" nodeType="withEffect" presetClass="entr" presetID="10" presetSubtype="0">
                                  <p:stCondLst>
                                    <p:cond delay="0"/>
                                  </p:stCondLst>
                                  <p:childTnLst>
                                    <p:set>
                                      <p:cBhvr>
                                        <p:cTn dur="1" fill="hold">
                                          <p:stCondLst>
                                            <p:cond delay="0"/>
                                          </p:stCondLst>
                                        </p:cTn>
                                        <p:tgtEl>
                                          <p:spTgt spid="93"/>
                                        </p:tgtEl>
                                        <p:attrNameLst>
                                          <p:attrName>style.visibility</p:attrName>
                                        </p:attrNameLst>
                                      </p:cBhvr>
                                      <p:to>
                                        <p:strVal val="visible"/>
                                      </p:to>
                                    </p:set>
                                    <p:animEffect filter="fade" transition="in">
                                      <p:cBhvr>
                                        <p:cTn dur="1000"/>
                                        <p:tgtEl>
                                          <p:spTgt spid="9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6"/>
          <p:cNvSpPr/>
          <p:nvPr/>
        </p:nvSpPr>
        <p:spPr>
          <a:xfrm>
            <a:off x="-36975" y="-35025"/>
            <a:ext cx="9215400" cy="5178600"/>
          </a:xfrm>
          <a:prstGeom prst="rect">
            <a:avLst/>
          </a:prstGeom>
          <a:solidFill>
            <a:srgbClr val="FBFAF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 name="Google Shape;102;p6"/>
          <p:cNvSpPr txBox="1"/>
          <p:nvPr/>
        </p:nvSpPr>
        <p:spPr>
          <a:xfrm>
            <a:off x="310675" y="309700"/>
            <a:ext cx="25812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600"/>
              <a:buFont typeface="Arial"/>
              <a:buNone/>
            </a:pPr>
            <a:r>
              <a:rPr b="0" i="0" lang="en" sz="2600" u="none" cap="none" strike="noStrike">
                <a:solidFill>
                  <a:srgbClr val="3D4046"/>
                </a:solidFill>
                <a:latin typeface="Manrope ExtraBold"/>
                <a:ea typeface="Manrope ExtraBold"/>
                <a:cs typeface="Manrope ExtraBold"/>
                <a:sym typeface="Manrope ExtraBold"/>
              </a:rPr>
              <a:t>participants</a:t>
            </a:r>
            <a:endParaRPr b="0" i="0" sz="2600" u="none" cap="none" strike="noStrike">
              <a:solidFill>
                <a:srgbClr val="3D4046"/>
              </a:solidFill>
              <a:latin typeface="Manrope ExtraBold"/>
              <a:ea typeface="Manrope ExtraBold"/>
              <a:cs typeface="Manrope ExtraBold"/>
              <a:sym typeface="Manrope ExtraBold"/>
            </a:endParaRPr>
          </a:p>
        </p:txBody>
      </p:sp>
      <p:sp>
        <p:nvSpPr>
          <p:cNvPr id="103" name="Google Shape;103;p6"/>
          <p:cNvSpPr txBox="1"/>
          <p:nvPr/>
        </p:nvSpPr>
        <p:spPr>
          <a:xfrm>
            <a:off x="2334750" y="0"/>
            <a:ext cx="657300" cy="1015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500"/>
              <a:buFont typeface="Arial"/>
              <a:buNone/>
            </a:pPr>
            <a:r>
              <a:rPr b="0" i="0" lang="en" sz="2500" u="none" cap="none" strike="noStrike">
                <a:solidFill>
                  <a:srgbClr val="3D4046"/>
                </a:solidFill>
                <a:latin typeface="Manrope ExtraBold"/>
                <a:ea typeface="Manrope ExtraBold"/>
                <a:cs typeface="Manrope ExtraBold"/>
                <a:sym typeface="Manrope ExtraBold"/>
              </a:rPr>
              <a:t>*</a:t>
            </a:r>
            <a:r>
              <a:rPr b="0" i="0" lang="en" sz="5400" u="none" cap="none" strike="noStrike">
                <a:solidFill>
                  <a:srgbClr val="D8D9AB"/>
                </a:solidFill>
                <a:latin typeface="Manrope ExtraBold"/>
                <a:ea typeface="Manrope ExtraBold"/>
                <a:cs typeface="Manrope ExtraBold"/>
                <a:sym typeface="Manrope ExtraBold"/>
              </a:rPr>
              <a:t>.</a:t>
            </a:r>
            <a:endParaRPr b="0" i="0" sz="5400" u="none" cap="none" strike="noStrike">
              <a:solidFill>
                <a:srgbClr val="D8D9AB"/>
              </a:solidFill>
              <a:latin typeface="Manrope ExtraBold"/>
              <a:ea typeface="Manrope ExtraBold"/>
              <a:cs typeface="Manrope ExtraBold"/>
              <a:sym typeface="Manrope ExtraBold"/>
            </a:endParaRPr>
          </a:p>
        </p:txBody>
      </p:sp>
      <p:grpSp>
        <p:nvGrpSpPr>
          <p:cNvPr id="104" name="Google Shape;104;p6"/>
          <p:cNvGrpSpPr/>
          <p:nvPr/>
        </p:nvGrpSpPr>
        <p:grpSpPr>
          <a:xfrm>
            <a:off x="270625" y="1215175"/>
            <a:ext cx="1745700" cy="1692600"/>
            <a:chOff x="270625" y="1215175"/>
            <a:chExt cx="1745700" cy="1692600"/>
          </a:xfrm>
        </p:grpSpPr>
        <p:sp>
          <p:nvSpPr>
            <p:cNvPr id="105" name="Google Shape;105;p6"/>
            <p:cNvSpPr/>
            <p:nvPr/>
          </p:nvSpPr>
          <p:spPr>
            <a:xfrm>
              <a:off x="270625" y="1215175"/>
              <a:ext cx="1745700" cy="1692600"/>
            </a:xfrm>
            <a:prstGeom prst="ellipse">
              <a:avLst/>
            </a:prstGeom>
            <a:solidFill>
              <a:srgbClr val="D8D9A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 name="Google Shape;106;p6"/>
            <p:cNvSpPr txBox="1"/>
            <p:nvPr/>
          </p:nvSpPr>
          <p:spPr>
            <a:xfrm>
              <a:off x="613600" y="1485500"/>
              <a:ext cx="995100" cy="415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500"/>
                <a:buFont typeface="Arial"/>
                <a:buNone/>
              </a:pPr>
              <a:r>
                <a:rPr b="1" i="0" lang="en" sz="1500" u="none" cap="none" strike="noStrike">
                  <a:solidFill>
                    <a:srgbClr val="3D4046"/>
                  </a:solidFill>
                  <a:latin typeface="Manrope"/>
                  <a:ea typeface="Manrope"/>
                  <a:cs typeface="Manrope"/>
                  <a:sym typeface="Manrope"/>
                </a:rPr>
                <a:t>Jamie</a:t>
              </a:r>
              <a:endParaRPr b="1" i="0" sz="1500" u="none" cap="none" strike="noStrike">
                <a:solidFill>
                  <a:srgbClr val="3D4046"/>
                </a:solidFill>
                <a:latin typeface="Manrope"/>
                <a:ea typeface="Manrope"/>
                <a:cs typeface="Manrope"/>
                <a:sym typeface="Manrope"/>
              </a:endParaRPr>
            </a:p>
          </p:txBody>
        </p:sp>
        <p:sp>
          <p:nvSpPr>
            <p:cNvPr id="107" name="Google Shape;107;p6"/>
            <p:cNvSpPr txBox="1"/>
            <p:nvPr/>
          </p:nvSpPr>
          <p:spPr>
            <a:xfrm>
              <a:off x="270625" y="1901000"/>
              <a:ext cx="1745700" cy="692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100"/>
                <a:buFont typeface="Arial"/>
                <a:buNone/>
              </a:pPr>
              <a:r>
                <a:rPr b="0" i="0" lang="en" sz="1100" u="none" cap="none" strike="noStrike">
                  <a:solidFill>
                    <a:srgbClr val="3D4046"/>
                  </a:solidFill>
                  <a:latin typeface="Manrope"/>
                  <a:ea typeface="Manrope"/>
                  <a:cs typeface="Manrope"/>
                  <a:sym typeface="Manrope"/>
                </a:rPr>
                <a:t>Ex-firefighter/</a:t>
              </a:r>
              <a:endParaRPr b="0" i="0" sz="1100" u="none" cap="none" strike="noStrike">
                <a:solidFill>
                  <a:srgbClr val="3D4046"/>
                </a:solidFill>
                <a:latin typeface="Manrope"/>
                <a:ea typeface="Manrope"/>
                <a:cs typeface="Manrope"/>
                <a:sym typeface="Manrope"/>
              </a:endParaRPr>
            </a:p>
            <a:p>
              <a:pPr indent="0" lvl="0" marL="0" marR="0" rtl="0" algn="ctr">
                <a:lnSpc>
                  <a:spcPct val="100000"/>
                </a:lnSpc>
                <a:spcBef>
                  <a:spcPts val="0"/>
                </a:spcBef>
                <a:spcAft>
                  <a:spcPts val="0"/>
                </a:spcAft>
                <a:buClr>
                  <a:srgbClr val="000000"/>
                </a:buClr>
                <a:buSzPts val="1100"/>
                <a:buFont typeface="Arial"/>
                <a:buNone/>
              </a:pPr>
              <a:r>
                <a:rPr b="0" i="0" lang="en" sz="1100" u="none" cap="none" strike="noStrike">
                  <a:solidFill>
                    <a:srgbClr val="3D4046"/>
                  </a:solidFill>
                  <a:latin typeface="Manrope"/>
                  <a:ea typeface="Manrope"/>
                  <a:cs typeface="Manrope"/>
                  <a:sym typeface="Manrope"/>
                </a:rPr>
                <a:t>paramedic student </a:t>
              </a:r>
              <a:endParaRPr b="0" i="0" sz="1100" u="none" cap="none" strike="noStrike">
                <a:solidFill>
                  <a:srgbClr val="3D4046"/>
                </a:solidFill>
                <a:latin typeface="Manrope"/>
                <a:ea typeface="Manrope"/>
                <a:cs typeface="Manrope"/>
                <a:sym typeface="Manrope"/>
              </a:endParaRPr>
            </a:p>
            <a:p>
              <a:pPr indent="0" lvl="0" marL="0" marR="0" rtl="0" algn="ctr">
                <a:lnSpc>
                  <a:spcPct val="100000"/>
                </a:lnSpc>
                <a:spcBef>
                  <a:spcPts val="0"/>
                </a:spcBef>
                <a:spcAft>
                  <a:spcPts val="0"/>
                </a:spcAft>
                <a:buClr>
                  <a:srgbClr val="000000"/>
                </a:buClr>
                <a:buSzPts val="1100"/>
                <a:buFont typeface="Arial"/>
                <a:buNone/>
              </a:pPr>
              <a:r>
                <a:rPr b="0" i="0" lang="en" sz="1100" u="none" cap="none" strike="noStrike">
                  <a:solidFill>
                    <a:srgbClr val="525EAA"/>
                  </a:solidFill>
                  <a:highlight>
                    <a:srgbClr val="D2D7E6"/>
                  </a:highlight>
                  <a:latin typeface="Manrope"/>
                  <a:ea typeface="Manrope"/>
                  <a:cs typeface="Manrope"/>
                  <a:sym typeface="Manrope"/>
                </a:rPr>
                <a:t> </a:t>
              </a:r>
              <a:r>
                <a:rPr b="0" i="0" lang="en" sz="1100" u="none" cap="none" strike="noStrike">
                  <a:solidFill>
                    <a:srgbClr val="586734"/>
                  </a:solidFill>
                  <a:highlight>
                    <a:srgbClr val="D2D7E6"/>
                  </a:highlight>
                  <a:latin typeface="Manrope"/>
                  <a:ea typeface="Manrope"/>
                  <a:cs typeface="Manrope"/>
                  <a:sym typeface="Manrope"/>
                </a:rPr>
                <a:t>1+ year of symptoms</a:t>
              </a:r>
              <a:endParaRPr b="0" i="0" sz="1100" u="none" cap="none" strike="noStrike">
                <a:solidFill>
                  <a:srgbClr val="586734"/>
                </a:solidFill>
                <a:highlight>
                  <a:srgbClr val="D2D7E6"/>
                </a:highlight>
                <a:latin typeface="Manrope"/>
                <a:ea typeface="Manrope"/>
                <a:cs typeface="Manrope"/>
                <a:sym typeface="Manrope"/>
              </a:endParaRPr>
            </a:p>
          </p:txBody>
        </p:sp>
      </p:grpSp>
      <p:grpSp>
        <p:nvGrpSpPr>
          <p:cNvPr id="108" name="Google Shape;108;p6"/>
          <p:cNvGrpSpPr/>
          <p:nvPr/>
        </p:nvGrpSpPr>
        <p:grpSpPr>
          <a:xfrm>
            <a:off x="2409225" y="1215175"/>
            <a:ext cx="1745700" cy="1692600"/>
            <a:chOff x="2409225" y="1215175"/>
            <a:chExt cx="1745700" cy="1692600"/>
          </a:xfrm>
        </p:grpSpPr>
        <p:sp>
          <p:nvSpPr>
            <p:cNvPr id="109" name="Google Shape;109;p6"/>
            <p:cNvSpPr/>
            <p:nvPr/>
          </p:nvSpPr>
          <p:spPr>
            <a:xfrm>
              <a:off x="2409225" y="1215175"/>
              <a:ext cx="1745700" cy="1692600"/>
            </a:xfrm>
            <a:prstGeom prst="ellipse">
              <a:avLst/>
            </a:prstGeom>
            <a:solidFill>
              <a:srgbClr val="D8D9A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 name="Google Shape;110;p6"/>
            <p:cNvSpPr txBox="1"/>
            <p:nvPr/>
          </p:nvSpPr>
          <p:spPr>
            <a:xfrm>
              <a:off x="2752200" y="1485500"/>
              <a:ext cx="995100" cy="415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500"/>
                <a:buFont typeface="Arial"/>
                <a:buNone/>
              </a:pPr>
              <a:r>
                <a:rPr b="1" i="0" lang="en" sz="1500" u="none" cap="none" strike="noStrike">
                  <a:solidFill>
                    <a:srgbClr val="3D4046"/>
                  </a:solidFill>
                  <a:latin typeface="Manrope"/>
                  <a:ea typeface="Manrope"/>
                  <a:cs typeface="Manrope"/>
                  <a:sym typeface="Manrope"/>
                </a:rPr>
                <a:t>Tina</a:t>
              </a:r>
              <a:endParaRPr b="1" i="0" sz="1500" u="none" cap="none" strike="noStrike">
                <a:solidFill>
                  <a:srgbClr val="3D4046"/>
                </a:solidFill>
                <a:latin typeface="Manrope"/>
                <a:ea typeface="Manrope"/>
                <a:cs typeface="Manrope"/>
                <a:sym typeface="Manrope"/>
              </a:endParaRPr>
            </a:p>
          </p:txBody>
        </p:sp>
        <p:sp>
          <p:nvSpPr>
            <p:cNvPr id="111" name="Google Shape;111;p6"/>
            <p:cNvSpPr txBox="1"/>
            <p:nvPr/>
          </p:nvSpPr>
          <p:spPr>
            <a:xfrm>
              <a:off x="2409225" y="1901000"/>
              <a:ext cx="1745700" cy="692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100"/>
                <a:buFont typeface="Arial"/>
                <a:buNone/>
              </a:pPr>
              <a:r>
                <a:rPr b="0" i="0" lang="en" sz="1100" u="none" cap="none" strike="noStrike">
                  <a:solidFill>
                    <a:srgbClr val="3D4046"/>
                  </a:solidFill>
                  <a:latin typeface="Manrope"/>
                  <a:ea typeface="Manrope"/>
                  <a:cs typeface="Manrope"/>
                  <a:sym typeface="Manrope"/>
                </a:rPr>
                <a:t>South African government official </a:t>
              </a:r>
              <a:endParaRPr b="0" i="0" sz="1100" u="none" cap="none" strike="noStrike">
                <a:solidFill>
                  <a:srgbClr val="3D4046"/>
                </a:solidFill>
                <a:latin typeface="Manrope"/>
                <a:ea typeface="Manrope"/>
                <a:cs typeface="Manrope"/>
                <a:sym typeface="Manrope"/>
              </a:endParaRPr>
            </a:p>
            <a:p>
              <a:pPr indent="0" lvl="0" marL="0" marR="0" rtl="0" algn="ctr">
                <a:lnSpc>
                  <a:spcPct val="100000"/>
                </a:lnSpc>
                <a:spcBef>
                  <a:spcPts val="0"/>
                </a:spcBef>
                <a:spcAft>
                  <a:spcPts val="0"/>
                </a:spcAft>
                <a:buClr>
                  <a:srgbClr val="000000"/>
                </a:buClr>
                <a:buSzPts val="1100"/>
                <a:buFont typeface="Arial"/>
                <a:buNone/>
              </a:pPr>
              <a:r>
                <a:rPr b="0" i="0" lang="en" sz="1100" u="none" cap="none" strike="noStrike">
                  <a:solidFill>
                    <a:srgbClr val="525EAA"/>
                  </a:solidFill>
                  <a:highlight>
                    <a:srgbClr val="D8D9AB"/>
                  </a:highlight>
                  <a:latin typeface="Manrope"/>
                  <a:ea typeface="Manrope"/>
                  <a:cs typeface="Manrope"/>
                  <a:sym typeface="Manrope"/>
                </a:rPr>
                <a:t> </a:t>
              </a:r>
              <a:r>
                <a:rPr b="0" i="0" lang="en" sz="1100" u="none" cap="none" strike="noStrike">
                  <a:solidFill>
                    <a:srgbClr val="586734"/>
                  </a:solidFill>
                  <a:highlight>
                    <a:srgbClr val="D2D7E6"/>
                  </a:highlight>
                  <a:latin typeface="Manrope"/>
                  <a:ea typeface="Manrope"/>
                  <a:cs typeface="Manrope"/>
                  <a:sym typeface="Manrope"/>
                </a:rPr>
                <a:t>6 mo+ of symptoms</a:t>
              </a:r>
              <a:endParaRPr b="0" i="0" sz="1100" u="none" cap="none" strike="noStrike">
                <a:solidFill>
                  <a:srgbClr val="586734"/>
                </a:solidFill>
                <a:highlight>
                  <a:srgbClr val="D2D7E6"/>
                </a:highlight>
                <a:latin typeface="Manrope"/>
                <a:ea typeface="Manrope"/>
                <a:cs typeface="Manrope"/>
                <a:sym typeface="Manrope"/>
              </a:endParaRPr>
            </a:p>
          </p:txBody>
        </p:sp>
      </p:grpSp>
      <p:grpSp>
        <p:nvGrpSpPr>
          <p:cNvPr id="112" name="Google Shape;112;p6"/>
          <p:cNvGrpSpPr/>
          <p:nvPr/>
        </p:nvGrpSpPr>
        <p:grpSpPr>
          <a:xfrm>
            <a:off x="4547813" y="1215175"/>
            <a:ext cx="1745700" cy="1692600"/>
            <a:chOff x="4547813" y="1215175"/>
            <a:chExt cx="1745700" cy="1692600"/>
          </a:xfrm>
        </p:grpSpPr>
        <p:sp>
          <p:nvSpPr>
            <p:cNvPr id="113" name="Google Shape;113;p6"/>
            <p:cNvSpPr/>
            <p:nvPr/>
          </p:nvSpPr>
          <p:spPr>
            <a:xfrm>
              <a:off x="4547813" y="1215175"/>
              <a:ext cx="1745700" cy="1692600"/>
            </a:xfrm>
            <a:prstGeom prst="ellipse">
              <a:avLst/>
            </a:prstGeom>
            <a:solidFill>
              <a:srgbClr val="D8D9A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 name="Google Shape;114;p6"/>
            <p:cNvSpPr txBox="1"/>
            <p:nvPr/>
          </p:nvSpPr>
          <p:spPr>
            <a:xfrm>
              <a:off x="4890788" y="1485500"/>
              <a:ext cx="995100" cy="415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500"/>
                <a:buFont typeface="Arial"/>
                <a:buNone/>
              </a:pPr>
              <a:r>
                <a:rPr b="1" i="0" lang="en" sz="1500" u="none" cap="none" strike="noStrike">
                  <a:solidFill>
                    <a:srgbClr val="3D4046"/>
                  </a:solidFill>
                  <a:latin typeface="Manrope"/>
                  <a:ea typeface="Manrope"/>
                  <a:cs typeface="Manrope"/>
                  <a:sym typeface="Manrope"/>
                </a:rPr>
                <a:t>Rose</a:t>
              </a:r>
              <a:endParaRPr b="1" i="0" sz="1500" u="none" cap="none" strike="noStrike">
                <a:solidFill>
                  <a:srgbClr val="3D4046"/>
                </a:solidFill>
                <a:latin typeface="Manrope"/>
                <a:ea typeface="Manrope"/>
                <a:cs typeface="Manrope"/>
                <a:sym typeface="Manrope"/>
              </a:endParaRPr>
            </a:p>
          </p:txBody>
        </p:sp>
        <p:sp>
          <p:nvSpPr>
            <p:cNvPr id="115" name="Google Shape;115;p6"/>
            <p:cNvSpPr txBox="1"/>
            <p:nvPr/>
          </p:nvSpPr>
          <p:spPr>
            <a:xfrm>
              <a:off x="4547813" y="1901000"/>
              <a:ext cx="1745700" cy="523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100"/>
                <a:buFont typeface="Arial"/>
                <a:buNone/>
              </a:pPr>
              <a:r>
                <a:rPr b="0" i="0" lang="en" sz="1100" u="none" cap="none" strike="noStrike">
                  <a:solidFill>
                    <a:srgbClr val="3D4046"/>
                  </a:solidFill>
                  <a:latin typeface="Manrope"/>
                  <a:ea typeface="Manrope"/>
                  <a:cs typeface="Manrope"/>
                  <a:sym typeface="Manrope"/>
                </a:rPr>
                <a:t>Stanford MS Student</a:t>
              </a:r>
              <a:endParaRPr b="0" i="0" sz="1100" u="none" cap="none" strike="noStrike">
                <a:solidFill>
                  <a:srgbClr val="3D4046"/>
                </a:solidFill>
                <a:latin typeface="Manrope"/>
                <a:ea typeface="Manrope"/>
                <a:cs typeface="Manrope"/>
                <a:sym typeface="Manrope"/>
              </a:endParaRPr>
            </a:p>
            <a:p>
              <a:pPr indent="0" lvl="0" marL="0" marR="0" rtl="0" algn="ctr">
                <a:lnSpc>
                  <a:spcPct val="100000"/>
                </a:lnSpc>
                <a:spcBef>
                  <a:spcPts val="0"/>
                </a:spcBef>
                <a:spcAft>
                  <a:spcPts val="0"/>
                </a:spcAft>
                <a:buClr>
                  <a:srgbClr val="000000"/>
                </a:buClr>
                <a:buSzPts val="1100"/>
                <a:buFont typeface="Arial"/>
                <a:buNone/>
              </a:pPr>
              <a:r>
                <a:rPr b="0" i="0" lang="en" sz="1100" u="none" cap="none" strike="noStrike">
                  <a:solidFill>
                    <a:srgbClr val="525EAA"/>
                  </a:solidFill>
                  <a:highlight>
                    <a:srgbClr val="D2D7E6"/>
                  </a:highlight>
                  <a:latin typeface="Manrope"/>
                  <a:ea typeface="Manrope"/>
                  <a:cs typeface="Manrope"/>
                  <a:sym typeface="Manrope"/>
                </a:rPr>
                <a:t> </a:t>
              </a:r>
              <a:r>
                <a:rPr b="0" i="0" lang="en" sz="1100" u="none" cap="none" strike="noStrike">
                  <a:solidFill>
                    <a:srgbClr val="586734"/>
                  </a:solidFill>
                  <a:highlight>
                    <a:srgbClr val="D2D7E6"/>
                  </a:highlight>
                  <a:latin typeface="Manrope"/>
                  <a:ea typeface="Manrope"/>
                  <a:cs typeface="Manrope"/>
                  <a:sym typeface="Manrope"/>
                </a:rPr>
                <a:t>1+ year of symptoms</a:t>
              </a:r>
              <a:endParaRPr b="0" i="0" sz="1100" u="none" cap="none" strike="noStrike">
                <a:solidFill>
                  <a:srgbClr val="586734"/>
                </a:solidFill>
                <a:highlight>
                  <a:srgbClr val="D2D7E6"/>
                </a:highlight>
                <a:latin typeface="Manrope"/>
                <a:ea typeface="Manrope"/>
                <a:cs typeface="Manrope"/>
                <a:sym typeface="Manrope"/>
              </a:endParaRPr>
            </a:p>
          </p:txBody>
        </p:sp>
      </p:grpSp>
      <p:grpSp>
        <p:nvGrpSpPr>
          <p:cNvPr id="116" name="Google Shape;116;p6"/>
          <p:cNvGrpSpPr/>
          <p:nvPr/>
        </p:nvGrpSpPr>
        <p:grpSpPr>
          <a:xfrm>
            <a:off x="6720450" y="1215175"/>
            <a:ext cx="1745700" cy="1692600"/>
            <a:chOff x="6720450" y="1215175"/>
            <a:chExt cx="1745700" cy="1692600"/>
          </a:xfrm>
        </p:grpSpPr>
        <p:sp>
          <p:nvSpPr>
            <p:cNvPr id="117" name="Google Shape;117;p6"/>
            <p:cNvSpPr/>
            <p:nvPr/>
          </p:nvSpPr>
          <p:spPr>
            <a:xfrm>
              <a:off x="6720450" y="1215175"/>
              <a:ext cx="1745700" cy="1692600"/>
            </a:xfrm>
            <a:prstGeom prst="ellipse">
              <a:avLst/>
            </a:prstGeom>
            <a:solidFill>
              <a:srgbClr val="D8D9A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 name="Google Shape;118;p6"/>
            <p:cNvSpPr txBox="1"/>
            <p:nvPr/>
          </p:nvSpPr>
          <p:spPr>
            <a:xfrm>
              <a:off x="7063425" y="1485500"/>
              <a:ext cx="995100" cy="415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500"/>
                <a:buFont typeface="Arial"/>
                <a:buNone/>
              </a:pPr>
              <a:r>
                <a:rPr b="1" i="0" lang="en" sz="1500" u="none" cap="none" strike="noStrike">
                  <a:solidFill>
                    <a:srgbClr val="3D4046"/>
                  </a:solidFill>
                  <a:latin typeface="Manrope"/>
                  <a:ea typeface="Manrope"/>
                  <a:cs typeface="Manrope"/>
                  <a:sym typeface="Manrope"/>
                </a:rPr>
                <a:t>Nadia</a:t>
              </a:r>
              <a:endParaRPr b="1" i="0" sz="1500" u="none" cap="none" strike="noStrike">
                <a:solidFill>
                  <a:srgbClr val="3D4046"/>
                </a:solidFill>
                <a:latin typeface="Manrope"/>
                <a:ea typeface="Manrope"/>
                <a:cs typeface="Manrope"/>
                <a:sym typeface="Manrope"/>
              </a:endParaRPr>
            </a:p>
          </p:txBody>
        </p:sp>
        <p:sp>
          <p:nvSpPr>
            <p:cNvPr id="119" name="Google Shape;119;p6"/>
            <p:cNvSpPr txBox="1"/>
            <p:nvPr/>
          </p:nvSpPr>
          <p:spPr>
            <a:xfrm>
              <a:off x="6720450" y="1901000"/>
              <a:ext cx="1745700" cy="692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100"/>
                <a:buFont typeface="Arial"/>
                <a:buNone/>
              </a:pPr>
              <a:r>
                <a:rPr b="0" i="0" lang="en" sz="1100" u="none" cap="none" strike="noStrike">
                  <a:solidFill>
                    <a:srgbClr val="3D4046"/>
                  </a:solidFill>
                  <a:latin typeface="Manrope"/>
                  <a:ea typeface="Manrope"/>
                  <a:cs typeface="Manrope"/>
                  <a:sym typeface="Manrope"/>
                </a:rPr>
                <a:t>Waiter and part-time student</a:t>
              </a:r>
              <a:endParaRPr b="0" i="0" sz="1100" u="none" cap="none" strike="noStrike">
                <a:solidFill>
                  <a:srgbClr val="3D4046"/>
                </a:solidFill>
                <a:latin typeface="Manrope"/>
                <a:ea typeface="Manrope"/>
                <a:cs typeface="Manrope"/>
                <a:sym typeface="Manrope"/>
              </a:endParaRPr>
            </a:p>
            <a:p>
              <a:pPr indent="0" lvl="0" marL="0" marR="0" rtl="0" algn="ctr">
                <a:lnSpc>
                  <a:spcPct val="100000"/>
                </a:lnSpc>
                <a:spcBef>
                  <a:spcPts val="0"/>
                </a:spcBef>
                <a:spcAft>
                  <a:spcPts val="0"/>
                </a:spcAft>
                <a:buClr>
                  <a:srgbClr val="000000"/>
                </a:buClr>
                <a:buSzPts val="1100"/>
                <a:buFont typeface="Arial"/>
                <a:buNone/>
              </a:pPr>
              <a:r>
                <a:rPr b="0" i="0" lang="en" sz="1100" u="none" cap="none" strike="noStrike">
                  <a:solidFill>
                    <a:srgbClr val="525EAA"/>
                  </a:solidFill>
                  <a:highlight>
                    <a:srgbClr val="D2D7E6"/>
                  </a:highlight>
                  <a:latin typeface="Manrope"/>
                  <a:ea typeface="Manrope"/>
                  <a:cs typeface="Manrope"/>
                  <a:sym typeface="Manrope"/>
                </a:rPr>
                <a:t> </a:t>
              </a:r>
              <a:r>
                <a:rPr b="0" i="0" lang="en" sz="1100" u="none" cap="none" strike="noStrike">
                  <a:solidFill>
                    <a:srgbClr val="586734"/>
                  </a:solidFill>
                  <a:highlight>
                    <a:srgbClr val="D2D7E6"/>
                  </a:highlight>
                  <a:latin typeface="Manrope"/>
                  <a:ea typeface="Manrope"/>
                  <a:cs typeface="Manrope"/>
                  <a:sym typeface="Manrope"/>
                </a:rPr>
                <a:t>1+ year of symptoms</a:t>
              </a:r>
              <a:endParaRPr b="0" i="0" sz="1100" u="none" cap="none" strike="noStrike">
                <a:solidFill>
                  <a:srgbClr val="586734"/>
                </a:solidFill>
                <a:highlight>
                  <a:srgbClr val="D2D7E6"/>
                </a:highlight>
                <a:latin typeface="Manrope"/>
                <a:ea typeface="Manrope"/>
                <a:cs typeface="Manrope"/>
                <a:sym typeface="Manrope"/>
              </a:endParaRPr>
            </a:p>
          </p:txBody>
        </p:sp>
      </p:grpSp>
      <p:grpSp>
        <p:nvGrpSpPr>
          <p:cNvPr id="120" name="Google Shape;120;p6"/>
          <p:cNvGrpSpPr/>
          <p:nvPr/>
        </p:nvGrpSpPr>
        <p:grpSpPr>
          <a:xfrm>
            <a:off x="270625" y="3133000"/>
            <a:ext cx="1745700" cy="1692600"/>
            <a:chOff x="270625" y="3133000"/>
            <a:chExt cx="1745700" cy="1692600"/>
          </a:xfrm>
        </p:grpSpPr>
        <p:sp>
          <p:nvSpPr>
            <p:cNvPr id="121" name="Google Shape;121;p6"/>
            <p:cNvSpPr/>
            <p:nvPr/>
          </p:nvSpPr>
          <p:spPr>
            <a:xfrm>
              <a:off x="270625" y="3133000"/>
              <a:ext cx="1745700" cy="1692600"/>
            </a:xfrm>
            <a:prstGeom prst="ellipse">
              <a:avLst/>
            </a:prstGeom>
            <a:solidFill>
              <a:srgbClr val="D8D9A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 name="Google Shape;122;p6"/>
            <p:cNvSpPr txBox="1"/>
            <p:nvPr/>
          </p:nvSpPr>
          <p:spPr>
            <a:xfrm>
              <a:off x="562825" y="3403325"/>
              <a:ext cx="1161300" cy="415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500"/>
                <a:buFont typeface="Arial"/>
                <a:buNone/>
              </a:pPr>
              <a:r>
                <a:rPr b="1" i="0" lang="en" sz="1500" u="none" cap="none" strike="noStrike">
                  <a:solidFill>
                    <a:srgbClr val="3D4046"/>
                  </a:solidFill>
                  <a:latin typeface="Manrope"/>
                  <a:ea typeface="Manrope"/>
                  <a:cs typeface="Manrope"/>
                  <a:sym typeface="Manrope"/>
                </a:rPr>
                <a:t>Charlotte</a:t>
              </a:r>
              <a:endParaRPr b="1" i="0" sz="1500" u="none" cap="none" strike="noStrike">
                <a:solidFill>
                  <a:srgbClr val="3D4046"/>
                </a:solidFill>
                <a:latin typeface="Manrope"/>
                <a:ea typeface="Manrope"/>
                <a:cs typeface="Manrope"/>
                <a:sym typeface="Manrope"/>
              </a:endParaRPr>
            </a:p>
          </p:txBody>
        </p:sp>
        <p:sp>
          <p:nvSpPr>
            <p:cNvPr id="123" name="Google Shape;123;p6"/>
            <p:cNvSpPr txBox="1"/>
            <p:nvPr/>
          </p:nvSpPr>
          <p:spPr>
            <a:xfrm>
              <a:off x="270625" y="3818825"/>
              <a:ext cx="1745700" cy="692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100"/>
                <a:buFont typeface="Arial"/>
                <a:buNone/>
              </a:pPr>
              <a:r>
                <a:rPr b="0" i="0" lang="en" sz="1100" u="none" cap="none" strike="noStrike">
                  <a:solidFill>
                    <a:srgbClr val="3D4046"/>
                  </a:solidFill>
                  <a:latin typeface="Manrope"/>
                  <a:ea typeface="Manrope"/>
                  <a:cs typeface="Manrope"/>
                  <a:sym typeface="Manrope"/>
                </a:rPr>
                <a:t>Stanford junior </a:t>
              </a:r>
              <a:endParaRPr b="0" i="0" sz="1100" u="none" cap="none" strike="noStrike">
                <a:solidFill>
                  <a:srgbClr val="3D4046"/>
                </a:solidFill>
                <a:latin typeface="Manrope"/>
                <a:ea typeface="Manrope"/>
                <a:cs typeface="Manrope"/>
                <a:sym typeface="Manrope"/>
              </a:endParaRPr>
            </a:p>
            <a:p>
              <a:pPr indent="0" lvl="0" marL="0" marR="0" rtl="0" algn="ctr">
                <a:lnSpc>
                  <a:spcPct val="100000"/>
                </a:lnSpc>
                <a:spcBef>
                  <a:spcPts val="0"/>
                </a:spcBef>
                <a:spcAft>
                  <a:spcPts val="0"/>
                </a:spcAft>
                <a:buClr>
                  <a:srgbClr val="000000"/>
                </a:buClr>
                <a:buSzPts val="1100"/>
                <a:buFont typeface="Arial"/>
                <a:buNone/>
              </a:pPr>
              <a:r>
                <a:rPr b="0" i="0" lang="en" sz="1100" u="none" cap="none" strike="noStrike">
                  <a:solidFill>
                    <a:srgbClr val="525EAA"/>
                  </a:solidFill>
                  <a:highlight>
                    <a:srgbClr val="D8D9AB"/>
                  </a:highlight>
                  <a:latin typeface="Manrope"/>
                  <a:ea typeface="Manrope"/>
                  <a:cs typeface="Manrope"/>
                  <a:sym typeface="Manrope"/>
                </a:rPr>
                <a:t> </a:t>
              </a:r>
              <a:r>
                <a:rPr b="0" i="0" lang="en" sz="1100" u="none" cap="none" strike="noStrike">
                  <a:solidFill>
                    <a:srgbClr val="586734"/>
                  </a:solidFill>
                  <a:highlight>
                    <a:srgbClr val="D2D7E6"/>
                  </a:highlight>
                  <a:latin typeface="Manrope"/>
                  <a:ea typeface="Manrope"/>
                  <a:cs typeface="Manrope"/>
                  <a:sym typeface="Manrope"/>
                </a:rPr>
                <a:t>6 months of  symptoms</a:t>
              </a:r>
              <a:endParaRPr b="0" i="0" sz="1100" u="none" cap="none" strike="noStrike">
                <a:solidFill>
                  <a:srgbClr val="586734"/>
                </a:solidFill>
                <a:highlight>
                  <a:srgbClr val="D2D7E6"/>
                </a:highlight>
                <a:latin typeface="Manrope"/>
                <a:ea typeface="Manrope"/>
                <a:cs typeface="Manrope"/>
                <a:sym typeface="Manrope"/>
              </a:endParaRPr>
            </a:p>
          </p:txBody>
        </p:sp>
      </p:grpSp>
      <p:sp>
        <p:nvSpPr>
          <p:cNvPr id="124" name="Google Shape;124;p6"/>
          <p:cNvSpPr/>
          <p:nvPr/>
        </p:nvSpPr>
        <p:spPr>
          <a:xfrm>
            <a:off x="2409213" y="3133000"/>
            <a:ext cx="1745700" cy="1692600"/>
          </a:xfrm>
          <a:prstGeom prst="ellipse">
            <a:avLst/>
          </a:prstGeom>
          <a:solidFill>
            <a:srgbClr val="D2D7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 name="Google Shape;125;p6"/>
          <p:cNvSpPr txBox="1"/>
          <p:nvPr/>
        </p:nvSpPr>
        <p:spPr>
          <a:xfrm>
            <a:off x="2752188" y="3403325"/>
            <a:ext cx="995100" cy="415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500"/>
              <a:buFont typeface="Arial"/>
              <a:buNone/>
            </a:pPr>
            <a:r>
              <a:rPr b="1" i="0" lang="en" sz="1500" u="none" cap="none" strike="noStrike">
                <a:solidFill>
                  <a:srgbClr val="3D4046"/>
                </a:solidFill>
                <a:latin typeface="Manrope"/>
                <a:ea typeface="Manrope"/>
                <a:cs typeface="Manrope"/>
                <a:sym typeface="Manrope"/>
              </a:rPr>
              <a:t>Kady</a:t>
            </a:r>
            <a:endParaRPr b="1" i="0" sz="1500" u="none" cap="none" strike="noStrike">
              <a:solidFill>
                <a:srgbClr val="3D4046"/>
              </a:solidFill>
              <a:latin typeface="Manrope"/>
              <a:ea typeface="Manrope"/>
              <a:cs typeface="Manrope"/>
              <a:sym typeface="Manrope"/>
            </a:endParaRPr>
          </a:p>
        </p:txBody>
      </p:sp>
      <p:sp>
        <p:nvSpPr>
          <p:cNvPr id="126" name="Google Shape;126;p6"/>
          <p:cNvSpPr txBox="1"/>
          <p:nvPr/>
        </p:nvSpPr>
        <p:spPr>
          <a:xfrm>
            <a:off x="2409213" y="3818825"/>
            <a:ext cx="1745700" cy="692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100"/>
              <a:buFont typeface="Arial"/>
              <a:buNone/>
            </a:pPr>
            <a:r>
              <a:rPr b="0" i="0" lang="en" sz="1100" u="none" cap="none" strike="noStrike">
                <a:solidFill>
                  <a:srgbClr val="3D4046"/>
                </a:solidFill>
                <a:latin typeface="Manrope"/>
                <a:ea typeface="Manrope"/>
                <a:cs typeface="Manrope"/>
                <a:sym typeface="Manrope"/>
              </a:rPr>
              <a:t>Architect/ Urban designer </a:t>
            </a:r>
            <a:endParaRPr b="0" i="0" sz="1100" u="none" cap="none" strike="noStrike">
              <a:solidFill>
                <a:srgbClr val="3D4046"/>
              </a:solidFill>
              <a:latin typeface="Manrope"/>
              <a:ea typeface="Manrope"/>
              <a:cs typeface="Manrope"/>
              <a:sym typeface="Manrope"/>
            </a:endParaRPr>
          </a:p>
          <a:p>
            <a:pPr indent="0" lvl="0" marL="0" marR="0" rtl="0" algn="ctr">
              <a:lnSpc>
                <a:spcPct val="100000"/>
              </a:lnSpc>
              <a:spcBef>
                <a:spcPts val="0"/>
              </a:spcBef>
              <a:spcAft>
                <a:spcPts val="0"/>
              </a:spcAft>
              <a:buClr>
                <a:srgbClr val="000000"/>
              </a:buClr>
              <a:buSzPts val="1100"/>
              <a:buFont typeface="Arial"/>
              <a:buNone/>
            </a:pPr>
            <a:r>
              <a:rPr b="0" i="0" lang="en" sz="1100" u="none" cap="none" strike="noStrike">
                <a:solidFill>
                  <a:srgbClr val="525EAA"/>
                </a:solidFill>
                <a:highlight>
                  <a:srgbClr val="D2D7E6"/>
                </a:highlight>
                <a:latin typeface="Manrope"/>
                <a:ea typeface="Manrope"/>
                <a:cs typeface="Manrope"/>
                <a:sym typeface="Manrope"/>
              </a:rPr>
              <a:t> </a:t>
            </a:r>
            <a:r>
              <a:rPr b="0" i="0" lang="en" sz="1100" u="none" cap="none" strike="noStrike">
                <a:solidFill>
                  <a:srgbClr val="586734"/>
                </a:solidFill>
                <a:highlight>
                  <a:srgbClr val="D8D9AB"/>
                </a:highlight>
                <a:latin typeface="Manrope"/>
                <a:ea typeface="Manrope"/>
                <a:cs typeface="Manrope"/>
                <a:sym typeface="Manrope"/>
              </a:rPr>
              <a:t>Pending</a:t>
            </a:r>
            <a:endParaRPr b="0" i="0" sz="1100" u="none" cap="none" strike="noStrike">
              <a:solidFill>
                <a:srgbClr val="586734"/>
              </a:solidFill>
              <a:highlight>
                <a:srgbClr val="D8D9AB"/>
              </a:highlight>
              <a:latin typeface="Manrope"/>
              <a:ea typeface="Manrope"/>
              <a:cs typeface="Manrope"/>
              <a:sym typeface="Manrope"/>
            </a:endParaRPr>
          </a:p>
        </p:txBody>
      </p:sp>
      <p:sp>
        <p:nvSpPr>
          <p:cNvPr id="127" name="Google Shape;127;p6"/>
          <p:cNvSpPr/>
          <p:nvPr/>
        </p:nvSpPr>
        <p:spPr>
          <a:xfrm>
            <a:off x="4547825" y="3133000"/>
            <a:ext cx="1745700" cy="1692600"/>
          </a:xfrm>
          <a:prstGeom prst="ellipse">
            <a:avLst/>
          </a:prstGeom>
          <a:solidFill>
            <a:srgbClr val="D2D7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 name="Google Shape;128;p6"/>
          <p:cNvSpPr txBox="1"/>
          <p:nvPr/>
        </p:nvSpPr>
        <p:spPr>
          <a:xfrm>
            <a:off x="4890800" y="3403325"/>
            <a:ext cx="995100" cy="415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500"/>
              <a:buFont typeface="Arial"/>
              <a:buNone/>
            </a:pPr>
            <a:r>
              <a:rPr b="1" i="0" lang="en" sz="1500" u="none" cap="none" strike="noStrike">
                <a:solidFill>
                  <a:srgbClr val="3D4046"/>
                </a:solidFill>
                <a:latin typeface="Manrope"/>
                <a:ea typeface="Manrope"/>
                <a:cs typeface="Manrope"/>
                <a:sym typeface="Manrope"/>
              </a:rPr>
              <a:t>Katrina</a:t>
            </a:r>
            <a:endParaRPr b="1" i="0" sz="1500" u="none" cap="none" strike="noStrike">
              <a:solidFill>
                <a:srgbClr val="3D4046"/>
              </a:solidFill>
              <a:latin typeface="Manrope"/>
              <a:ea typeface="Manrope"/>
              <a:cs typeface="Manrope"/>
              <a:sym typeface="Manrope"/>
            </a:endParaRPr>
          </a:p>
        </p:txBody>
      </p:sp>
      <p:sp>
        <p:nvSpPr>
          <p:cNvPr id="129" name="Google Shape;129;p6"/>
          <p:cNvSpPr txBox="1"/>
          <p:nvPr/>
        </p:nvSpPr>
        <p:spPr>
          <a:xfrm>
            <a:off x="4547825" y="3818825"/>
            <a:ext cx="1745700" cy="523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100"/>
              <a:buFont typeface="Arial"/>
              <a:buNone/>
            </a:pPr>
            <a:r>
              <a:rPr b="0" i="0" lang="en" sz="1100" u="none" cap="none" strike="noStrike">
                <a:solidFill>
                  <a:srgbClr val="3D4046"/>
                </a:solidFill>
                <a:latin typeface="Manrope"/>
                <a:ea typeface="Manrope"/>
                <a:cs typeface="Manrope"/>
                <a:sym typeface="Manrope"/>
              </a:rPr>
              <a:t>Occupational therapist </a:t>
            </a:r>
            <a:endParaRPr b="0" i="0" sz="1100" u="none" cap="none" strike="noStrike">
              <a:solidFill>
                <a:srgbClr val="3D4046"/>
              </a:solidFill>
              <a:latin typeface="Manrope"/>
              <a:ea typeface="Manrope"/>
              <a:cs typeface="Manrope"/>
              <a:sym typeface="Manrope"/>
            </a:endParaRPr>
          </a:p>
          <a:p>
            <a:pPr indent="0" lvl="0" marL="0" marR="0" rtl="0" algn="ctr">
              <a:lnSpc>
                <a:spcPct val="100000"/>
              </a:lnSpc>
              <a:spcBef>
                <a:spcPts val="0"/>
              </a:spcBef>
              <a:spcAft>
                <a:spcPts val="0"/>
              </a:spcAft>
              <a:buClr>
                <a:srgbClr val="000000"/>
              </a:buClr>
              <a:buSzPts val="1100"/>
              <a:buFont typeface="Arial"/>
              <a:buNone/>
            </a:pPr>
            <a:r>
              <a:rPr b="0" i="0" lang="en" sz="1100" u="none" cap="none" strike="noStrike">
                <a:solidFill>
                  <a:srgbClr val="525EAA"/>
                </a:solidFill>
                <a:highlight>
                  <a:srgbClr val="D8D9AB"/>
                </a:highlight>
                <a:latin typeface="Manrope"/>
                <a:ea typeface="Manrope"/>
                <a:cs typeface="Manrope"/>
                <a:sym typeface="Manrope"/>
              </a:rPr>
              <a:t> </a:t>
            </a:r>
            <a:r>
              <a:rPr b="0" i="0" lang="en" sz="1100" u="none" cap="none" strike="noStrike">
                <a:solidFill>
                  <a:srgbClr val="586734"/>
                </a:solidFill>
                <a:highlight>
                  <a:srgbClr val="D8D9AB"/>
                </a:highlight>
                <a:latin typeface="Manrope"/>
                <a:ea typeface="Manrope"/>
                <a:cs typeface="Manrope"/>
                <a:sym typeface="Manrope"/>
              </a:rPr>
              <a:t>Pending</a:t>
            </a:r>
            <a:endParaRPr b="0" i="0" sz="1100" u="none" cap="none" strike="noStrike">
              <a:solidFill>
                <a:srgbClr val="586734"/>
              </a:solidFill>
              <a:highlight>
                <a:srgbClr val="D8D9AB"/>
              </a:highlight>
              <a:latin typeface="Manrope"/>
              <a:ea typeface="Manrope"/>
              <a:cs typeface="Manrope"/>
              <a:sym typeface="Manrope"/>
            </a:endParaRPr>
          </a:p>
        </p:txBody>
      </p:sp>
      <p:sp>
        <p:nvSpPr>
          <p:cNvPr id="130" name="Google Shape;130;p6"/>
          <p:cNvSpPr/>
          <p:nvPr/>
        </p:nvSpPr>
        <p:spPr>
          <a:xfrm>
            <a:off x="6720450" y="3133000"/>
            <a:ext cx="1745700" cy="1692600"/>
          </a:xfrm>
          <a:prstGeom prst="ellipse">
            <a:avLst/>
          </a:prstGeom>
          <a:solidFill>
            <a:srgbClr val="D2D7E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 name="Google Shape;131;p6"/>
          <p:cNvSpPr txBox="1"/>
          <p:nvPr/>
        </p:nvSpPr>
        <p:spPr>
          <a:xfrm>
            <a:off x="7063425" y="3403325"/>
            <a:ext cx="995100" cy="415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500"/>
              <a:buFont typeface="Arial"/>
              <a:buNone/>
            </a:pPr>
            <a:r>
              <a:rPr b="1" i="0" lang="en" sz="1500" u="none" cap="none" strike="noStrike">
                <a:solidFill>
                  <a:srgbClr val="3D4046"/>
                </a:solidFill>
                <a:latin typeface="Manrope"/>
                <a:ea typeface="Manrope"/>
                <a:cs typeface="Manrope"/>
                <a:sym typeface="Manrope"/>
              </a:rPr>
              <a:t>Chloe</a:t>
            </a:r>
            <a:endParaRPr b="1" i="0" sz="1500" u="none" cap="none" strike="noStrike">
              <a:solidFill>
                <a:srgbClr val="3D4046"/>
              </a:solidFill>
              <a:latin typeface="Manrope"/>
              <a:ea typeface="Manrope"/>
              <a:cs typeface="Manrope"/>
              <a:sym typeface="Manrope"/>
            </a:endParaRPr>
          </a:p>
        </p:txBody>
      </p:sp>
      <p:sp>
        <p:nvSpPr>
          <p:cNvPr id="132" name="Google Shape;132;p6"/>
          <p:cNvSpPr txBox="1"/>
          <p:nvPr/>
        </p:nvSpPr>
        <p:spPr>
          <a:xfrm>
            <a:off x="6720450" y="3818825"/>
            <a:ext cx="1745700" cy="523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100"/>
              <a:buFont typeface="Arial"/>
              <a:buNone/>
            </a:pPr>
            <a:r>
              <a:rPr b="0" i="0" lang="en" sz="1100" u="none" cap="none" strike="noStrike">
                <a:solidFill>
                  <a:srgbClr val="3D4046"/>
                </a:solidFill>
                <a:latin typeface="Manrope"/>
                <a:ea typeface="Manrope"/>
                <a:cs typeface="Manrope"/>
                <a:sym typeface="Manrope"/>
              </a:rPr>
              <a:t>PM at zoom </a:t>
            </a:r>
            <a:endParaRPr b="0" i="0" sz="1100" u="none" cap="none" strike="noStrike">
              <a:solidFill>
                <a:srgbClr val="3D4046"/>
              </a:solidFill>
              <a:latin typeface="Manrope"/>
              <a:ea typeface="Manrope"/>
              <a:cs typeface="Manrope"/>
              <a:sym typeface="Manrope"/>
            </a:endParaRPr>
          </a:p>
          <a:p>
            <a:pPr indent="0" lvl="0" marL="0" marR="0" rtl="0" algn="ctr">
              <a:lnSpc>
                <a:spcPct val="100000"/>
              </a:lnSpc>
              <a:spcBef>
                <a:spcPts val="0"/>
              </a:spcBef>
              <a:spcAft>
                <a:spcPts val="0"/>
              </a:spcAft>
              <a:buClr>
                <a:srgbClr val="000000"/>
              </a:buClr>
              <a:buSzPts val="1100"/>
              <a:buFont typeface="Arial"/>
              <a:buNone/>
            </a:pPr>
            <a:r>
              <a:rPr b="0" i="0" lang="en" sz="1100" u="none" cap="none" strike="noStrike">
                <a:solidFill>
                  <a:srgbClr val="3D4046"/>
                </a:solidFill>
                <a:highlight>
                  <a:srgbClr val="D8D9AB"/>
                </a:highlight>
                <a:latin typeface="Manrope"/>
                <a:ea typeface="Manrope"/>
                <a:cs typeface="Manrope"/>
                <a:sym typeface="Manrope"/>
              </a:rPr>
              <a:t>Pending</a:t>
            </a:r>
            <a:endParaRPr b="0" i="0" sz="1100" u="none" cap="none" strike="noStrike">
              <a:solidFill>
                <a:srgbClr val="3D4046"/>
              </a:solidFill>
              <a:highlight>
                <a:srgbClr val="D8D9AB"/>
              </a:highlight>
              <a:latin typeface="Manrope"/>
              <a:ea typeface="Manrope"/>
              <a:cs typeface="Manrope"/>
              <a:sym typeface="Manrope"/>
            </a:endParaRPr>
          </a:p>
        </p:txBody>
      </p:sp>
      <p:sp>
        <p:nvSpPr>
          <p:cNvPr id="133" name="Google Shape;133;p6"/>
          <p:cNvSpPr txBox="1"/>
          <p:nvPr/>
        </p:nvSpPr>
        <p:spPr>
          <a:xfrm>
            <a:off x="4462694" y="4825600"/>
            <a:ext cx="4602900" cy="3078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800"/>
              <a:buFont typeface="Arial"/>
              <a:buNone/>
            </a:pPr>
            <a:r>
              <a:rPr b="0" i="0" lang="en" sz="800" u="none" cap="none" strike="noStrike">
                <a:solidFill>
                  <a:srgbClr val="3D4046"/>
                </a:solidFill>
                <a:latin typeface="Manrope Light"/>
                <a:ea typeface="Manrope Light"/>
                <a:cs typeface="Manrope Light"/>
                <a:sym typeface="Manrope Light"/>
              </a:rPr>
              <a:t>*names have been changed to provide anonymity </a:t>
            </a:r>
            <a:endParaRPr b="0" i="0" sz="800" u="none" cap="none" strike="noStrike">
              <a:solidFill>
                <a:srgbClr val="3D4046"/>
              </a:solidFill>
              <a:latin typeface="Manrope Light"/>
              <a:ea typeface="Manrope Light"/>
              <a:cs typeface="Manrope Light"/>
              <a:sym typeface="Manrope Light"/>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7"/>
          <p:cNvSpPr/>
          <p:nvPr/>
        </p:nvSpPr>
        <p:spPr>
          <a:xfrm>
            <a:off x="-35700" y="-35025"/>
            <a:ext cx="9215400" cy="5178600"/>
          </a:xfrm>
          <a:prstGeom prst="rect">
            <a:avLst/>
          </a:prstGeom>
          <a:solidFill>
            <a:srgbClr val="FBFAF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 name="Google Shape;139;p7"/>
          <p:cNvSpPr txBox="1"/>
          <p:nvPr/>
        </p:nvSpPr>
        <p:spPr>
          <a:xfrm>
            <a:off x="310675" y="309700"/>
            <a:ext cx="27384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600"/>
              <a:buFont typeface="Arial"/>
              <a:buNone/>
            </a:pPr>
            <a:r>
              <a:rPr b="0" i="0" lang="en" sz="2600" u="none" cap="none" strike="noStrike">
                <a:solidFill>
                  <a:srgbClr val="3D4046"/>
                </a:solidFill>
                <a:latin typeface="Manrope ExtraBold"/>
                <a:ea typeface="Manrope ExtraBold"/>
                <a:cs typeface="Manrope ExtraBold"/>
                <a:sym typeface="Manrope ExtraBold"/>
              </a:rPr>
              <a:t>what we asked</a:t>
            </a:r>
            <a:endParaRPr b="0" i="0" sz="2600" u="none" cap="none" strike="noStrike">
              <a:solidFill>
                <a:srgbClr val="3D4046"/>
              </a:solidFill>
              <a:latin typeface="Manrope ExtraBold"/>
              <a:ea typeface="Manrope ExtraBold"/>
              <a:cs typeface="Manrope ExtraBold"/>
              <a:sym typeface="Manrope ExtraBold"/>
            </a:endParaRPr>
          </a:p>
        </p:txBody>
      </p:sp>
      <p:sp>
        <p:nvSpPr>
          <p:cNvPr id="140" name="Google Shape;140;p7"/>
          <p:cNvSpPr txBox="1"/>
          <p:nvPr/>
        </p:nvSpPr>
        <p:spPr>
          <a:xfrm>
            <a:off x="2741975" y="0"/>
            <a:ext cx="657300" cy="1015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5400"/>
              <a:buFont typeface="Arial"/>
              <a:buNone/>
            </a:pPr>
            <a:r>
              <a:rPr b="0" i="0" lang="en" sz="5400" u="none" cap="none" strike="noStrike">
                <a:solidFill>
                  <a:srgbClr val="D8D9AB"/>
                </a:solidFill>
                <a:latin typeface="Manrope ExtraBold"/>
                <a:ea typeface="Manrope ExtraBold"/>
                <a:cs typeface="Manrope ExtraBold"/>
                <a:sym typeface="Manrope ExtraBold"/>
              </a:rPr>
              <a:t>.</a:t>
            </a:r>
            <a:endParaRPr b="0" i="0" sz="5400" u="none" cap="none" strike="noStrike">
              <a:solidFill>
                <a:srgbClr val="D8D9AB"/>
              </a:solidFill>
              <a:latin typeface="Manrope ExtraBold"/>
              <a:ea typeface="Manrope ExtraBold"/>
              <a:cs typeface="Manrope ExtraBold"/>
              <a:sym typeface="Manrope ExtraBold"/>
            </a:endParaRPr>
          </a:p>
        </p:txBody>
      </p:sp>
      <p:sp>
        <p:nvSpPr>
          <p:cNvPr id="141" name="Google Shape;141;p7"/>
          <p:cNvSpPr/>
          <p:nvPr/>
        </p:nvSpPr>
        <p:spPr>
          <a:xfrm>
            <a:off x="795800" y="1457538"/>
            <a:ext cx="3244500" cy="625800"/>
          </a:xfrm>
          <a:prstGeom prst="flowChartAlternateProcess">
            <a:avLst/>
          </a:prstGeom>
          <a:solidFill>
            <a:srgbClr val="D2D7E6"/>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chemeClr val="dk1"/>
                </a:solidFill>
                <a:latin typeface="Manrope"/>
                <a:ea typeface="Manrope"/>
                <a:cs typeface="Manrope"/>
                <a:sym typeface="Manrope"/>
              </a:rPr>
              <a:t>Actions/feelings surrounding their injury </a:t>
            </a:r>
            <a:endParaRPr b="0" i="0" sz="1200" u="none" cap="none" strike="noStrike">
              <a:solidFill>
                <a:srgbClr val="000000"/>
              </a:solidFill>
              <a:latin typeface="Manrope"/>
              <a:ea typeface="Manrope"/>
              <a:cs typeface="Manrope"/>
              <a:sym typeface="Manrope"/>
            </a:endParaRPr>
          </a:p>
        </p:txBody>
      </p:sp>
      <p:sp>
        <p:nvSpPr>
          <p:cNvPr id="142" name="Google Shape;142;p7"/>
          <p:cNvSpPr/>
          <p:nvPr/>
        </p:nvSpPr>
        <p:spPr>
          <a:xfrm>
            <a:off x="795800" y="2470588"/>
            <a:ext cx="3244500" cy="625800"/>
          </a:xfrm>
          <a:prstGeom prst="flowChartAlternateProcess">
            <a:avLst/>
          </a:prstGeom>
          <a:solidFill>
            <a:srgbClr val="D8D9AB"/>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chemeClr val="dk1"/>
                </a:solidFill>
                <a:latin typeface="Manrope"/>
                <a:ea typeface="Manrope"/>
                <a:cs typeface="Manrope"/>
                <a:sym typeface="Manrope"/>
              </a:rPr>
              <a:t>Relationships with friends and family</a:t>
            </a:r>
            <a:endParaRPr b="0" i="0" sz="1200" u="none" cap="none" strike="noStrike">
              <a:solidFill>
                <a:srgbClr val="000000"/>
              </a:solidFill>
              <a:latin typeface="Manrope"/>
              <a:ea typeface="Manrope"/>
              <a:cs typeface="Manrope"/>
              <a:sym typeface="Manrope"/>
            </a:endParaRPr>
          </a:p>
        </p:txBody>
      </p:sp>
      <p:sp>
        <p:nvSpPr>
          <p:cNvPr id="143" name="Google Shape;143;p7"/>
          <p:cNvSpPr/>
          <p:nvPr/>
        </p:nvSpPr>
        <p:spPr>
          <a:xfrm>
            <a:off x="795800" y="3456313"/>
            <a:ext cx="3244500" cy="625800"/>
          </a:xfrm>
          <a:prstGeom prst="flowChartAlternateProcess">
            <a:avLst/>
          </a:prstGeom>
          <a:solidFill>
            <a:srgbClr val="D2D7E6"/>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chemeClr val="dk1"/>
                </a:solidFill>
                <a:latin typeface="Manrope"/>
                <a:ea typeface="Manrope"/>
                <a:cs typeface="Manrope"/>
                <a:sym typeface="Manrope"/>
              </a:rPr>
              <a:t>Workplace accommodations</a:t>
            </a:r>
            <a:endParaRPr b="0" i="0" sz="1200" u="none" cap="none" strike="noStrike">
              <a:solidFill>
                <a:srgbClr val="000000"/>
              </a:solidFill>
              <a:latin typeface="Manrope"/>
              <a:ea typeface="Manrope"/>
              <a:cs typeface="Manrope"/>
              <a:sym typeface="Manrope"/>
            </a:endParaRPr>
          </a:p>
        </p:txBody>
      </p:sp>
      <p:sp>
        <p:nvSpPr>
          <p:cNvPr id="144" name="Google Shape;144;p7"/>
          <p:cNvSpPr/>
          <p:nvPr/>
        </p:nvSpPr>
        <p:spPr>
          <a:xfrm>
            <a:off x="5103700" y="1486988"/>
            <a:ext cx="3244500" cy="625800"/>
          </a:xfrm>
          <a:prstGeom prst="flowChartAlternateProcess">
            <a:avLst/>
          </a:prstGeom>
          <a:solidFill>
            <a:srgbClr val="D8D9AB"/>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Manrope"/>
                <a:ea typeface="Manrope"/>
                <a:cs typeface="Manrope"/>
                <a:sym typeface="Manrope"/>
              </a:rPr>
              <a:t>How their life has been affected by their injury, how they deal with symptoms  </a:t>
            </a:r>
            <a:endParaRPr b="0" i="0" sz="1200" u="none" cap="none" strike="noStrike">
              <a:solidFill>
                <a:srgbClr val="000000"/>
              </a:solidFill>
              <a:latin typeface="Manrope"/>
              <a:ea typeface="Manrope"/>
              <a:cs typeface="Manrope"/>
              <a:sym typeface="Manrope"/>
            </a:endParaRPr>
          </a:p>
        </p:txBody>
      </p:sp>
      <p:sp>
        <p:nvSpPr>
          <p:cNvPr id="145" name="Google Shape;145;p7"/>
          <p:cNvSpPr/>
          <p:nvPr/>
        </p:nvSpPr>
        <p:spPr>
          <a:xfrm>
            <a:off x="5103700" y="2507063"/>
            <a:ext cx="3244500" cy="625800"/>
          </a:xfrm>
          <a:prstGeom prst="flowChartAlternateProcess">
            <a:avLst/>
          </a:prstGeom>
          <a:solidFill>
            <a:srgbClr val="D2D7E6"/>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Manrope"/>
                <a:ea typeface="Manrope"/>
                <a:cs typeface="Manrope"/>
                <a:sym typeface="Manrope"/>
              </a:rPr>
              <a:t>How they view and track their health journey</a:t>
            </a:r>
            <a:endParaRPr b="0" i="0" sz="1200" u="none" cap="none" strike="noStrike">
              <a:solidFill>
                <a:srgbClr val="000000"/>
              </a:solidFill>
              <a:latin typeface="Manrope"/>
              <a:ea typeface="Manrope"/>
              <a:cs typeface="Manrope"/>
              <a:sym typeface="Manrope"/>
            </a:endParaRPr>
          </a:p>
        </p:txBody>
      </p:sp>
      <p:sp>
        <p:nvSpPr>
          <p:cNvPr id="146" name="Google Shape;146;p7"/>
          <p:cNvSpPr/>
          <p:nvPr/>
        </p:nvSpPr>
        <p:spPr>
          <a:xfrm>
            <a:off x="5103700" y="3456313"/>
            <a:ext cx="3244500" cy="625800"/>
          </a:xfrm>
          <a:prstGeom prst="flowChartAlternateProcess">
            <a:avLst/>
          </a:prstGeom>
          <a:solidFill>
            <a:srgbClr val="D8D9AB"/>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Manrope"/>
                <a:ea typeface="Manrope"/>
                <a:cs typeface="Manrope"/>
                <a:sym typeface="Manrope"/>
              </a:rPr>
              <a:t>How others perceive their disability </a:t>
            </a:r>
            <a:endParaRPr b="0" i="0" sz="1200" u="none" cap="none" strike="noStrike">
              <a:solidFill>
                <a:srgbClr val="000000"/>
              </a:solidFill>
              <a:latin typeface="Manrope"/>
              <a:ea typeface="Manrope"/>
              <a:cs typeface="Manrope"/>
              <a:sym typeface="Manrope"/>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1"/>
                                        </p:tgtEl>
                                        <p:attrNameLst>
                                          <p:attrName>style.visibility</p:attrName>
                                        </p:attrNameLst>
                                      </p:cBhvr>
                                      <p:to>
                                        <p:strVal val="visible"/>
                                      </p:to>
                                    </p:set>
                                    <p:animEffect filter="fade" transition="in">
                                      <p:cBhvr>
                                        <p:cTn dur="1000"/>
                                        <p:tgtEl>
                                          <p:spTgt spid="14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2"/>
                                        </p:tgtEl>
                                        <p:attrNameLst>
                                          <p:attrName>style.visibility</p:attrName>
                                        </p:attrNameLst>
                                      </p:cBhvr>
                                      <p:to>
                                        <p:strVal val="visible"/>
                                      </p:to>
                                    </p:set>
                                    <p:animEffect filter="fade" transition="in">
                                      <p:cBhvr>
                                        <p:cTn dur="1000"/>
                                        <p:tgtEl>
                                          <p:spTgt spid="14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3"/>
                                        </p:tgtEl>
                                        <p:attrNameLst>
                                          <p:attrName>style.visibility</p:attrName>
                                        </p:attrNameLst>
                                      </p:cBhvr>
                                      <p:to>
                                        <p:strVal val="visible"/>
                                      </p:to>
                                    </p:set>
                                    <p:animEffect filter="fade" transition="in">
                                      <p:cBhvr>
                                        <p:cTn dur="1000"/>
                                        <p:tgtEl>
                                          <p:spTgt spid="14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4"/>
                                        </p:tgtEl>
                                        <p:attrNameLst>
                                          <p:attrName>style.visibility</p:attrName>
                                        </p:attrNameLst>
                                      </p:cBhvr>
                                      <p:to>
                                        <p:strVal val="visible"/>
                                      </p:to>
                                    </p:set>
                                    <p:animEffect filter="fade" transition="in">
                                      <p:cBhvr>
                                        <p:cTn dur="1000"/>
                                        <p:tgtEl>
                                          <p:spTgt spid="14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5"/>
                                        </p:tgtEl>
                                        <p:attrNameLst>
                                          <p:attrName>style.visibility</p:attrName>
                                        </p:attrNameLst>
                                      </p:cBhvr>
                                      <p:to>
                                        <p:strVal val="visible"/>
                                      </p:to>
                                    </p:set>
                                    <p:animEffect filter="fade" transition="in">
                                      <p:cBhvr>
                                        <p:cTn dur="1000"/>
                                        <p:tgtEl>
                                          <p:spTgt spid="14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6"/>
                                        </p:tgtEl>
                                        <p:attrNameLst>
                                          <p:attrName>style.visibility</p:attrName>
                                        </p:attrNameLst>
                                      </p:cBhvr>
                                      <p:to>
                                        <p:strVal val="visible"/>
                                      </p:to>
                                    </p:set>
                                    <p:animEffect filter="fade" transition="in">
                                      <p:cBhvr>
                                        <p:cTn dur="1000"/>
                                        <p:tgtEl>
                                          <p:spTgt spid="14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8"/>
          <p:cNvSpPr/>
          <p:nvPr/>
        </p:nvSpPr>
        <p:spPr>
          <a:xfrm>
            <a:off x="0" y="-35025"/>
            <a:ext cx="9178500" cy="5178600"/>
          </a:xfrm>
          <a:prstGeom prst="rect">
            <a:avLst/>
          </a:prstGeom>
          <a:solidFill>
            <a:srgbClr val="FBFAF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52" name="Google Shape;152;p8"/>
          <p:cNvPicPr preferRelativeResize="0"/>
          <p:nvPr/>
        </p:nvPicPr>
        <p:blipFill rotWithShape="1">
          <a:blip r:embed="rId3">
            <a:alphaModFix/>
          </a:blip>
          <a:srcRect b="23852" l="16548" r="65794" t="49896"/>
          <a:stretch/>
        </p:blipFill>
        <p:spPr>
          <a:xfrm>
            <a:off x="6183112" y="1123287"/>
            <a:ext cx="1614474" cy="1800227"/>
          </a:xfrm>
          <a:prstGeom prst="rect">
            <a:avLst/>
          </a:prstGeom>
          <a:noFill/>
          <a:ln>
            <a:noFill/>
          </a:ln>
        </p:spPr>
      </p:pic>
      <p:sp>
        <p:nvSpPr>
          <p:cNvPr id="153" name="Google Shape;153;p8"/>
          <p:cNvSpPr txBox="1"/>
          <p:nvPr/>
        </p:nvSpPr>
        <p:spPr>
          <a:xfrm>
            <a:off x="310675" y="309700"/>
            <a:ext cx="28848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600"/>
              <a:buFont typeface="Arial"/>
              <a:buNone/>
            </a:pPr>
            <a:r>
              <a:rPr b="0" i="0" lang="en" sz="2600" u="none" cap="none" strike="noStrike">
                <a:solidFill>
                  <a:srgbClr val="3D4046"/>
                </a:solidFill>
                <a:latin typeface="Manrope ExtraBold"/>
                <a:ea typeface="Manrope ExtraBold"/>
                <a:cs typeface="Manrope ExtraBold"/>
                <a:sym typeface="Manrope ExtraBold"/>
              </a:rPr>
              <a:t>methods + tools</a:t>
            </a:r>
            <a:endParaRPr b="0" i="0" sz="2600" u="none" cap="none" strike="noStrike">
              <a:solidFill>
                <a:srgbClr val="3D4046"/>
              </a:solidFill>
              <a:latin typeface="Manrope ExtraBold"/>
              <a:ea typeface="Manrope ExtraBold"/>
              <a:cs typeface="Manrope ExtraBold"/>
              <a:sym typeface="Manrope ExtraBold"/>
            </a:endParaRPr>
          </a:p>
        </p:txBody>
      </p:sp>
      <p:sp>
        <p:nvSpPr>
          <p:cNvPr id="154" name="Google Shape;154;p8"/>
          <p:cNvSpPr txBox="1"/>
          <p:nvPr/>
        </p:nvSpPr>
        <p:spPr>
          <a:xfrm>
            <a:off x="2993325" y="0"/>
            <a:ext cx="657300" cy="1015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5400"/>
              <a:buFont typeface="Arial"/>
              <a:buNone/>
            </a:pPr>
            <a:r>
              <a:rPr b="0" i="0" lang="en" sz="5400" u="none" cap="none" strike="noStrike">
                <a:solidFill>
                  <a:srgbClr val="D8D9AB"/>
                </a:solidFill>
                <a:latin typeface="Manrope ExtraBold"/>
                <a:ea typeface="Manrope ExtraBold"/>
                <a:cs typeface="Manrope ExtraBold"/>
                <a:sym typeface="Manrope ExtraBold"/>
              </a:rPr>
              <a:t>.</a:t>
            </a:r>
            <a:endParaRPr b="0" i="0" sz="5400" u="none" cap="none" strike="noStrike">
              <a:solidFill>
                <a:srgbClr val="D8D9AB"/>
              </a:solidFill>
              <a:latin typeface="Manrope ExtraBold"/>
              <a:ea typeface="Manrope ExtraBold"/>
              <a:cs typeface="Manrope ExtraBold"/>
              <a:sym typeface="Manrope ExtraBold"/>
            </a:endParaRPr>
          </a:p>
        </p:txBody>
      </p:sp>
      <p:pic>
        <p:nvPicPr>
          <p:cNvPr id="155" name="Google Shape;155;p8"/>
          <p:cNvPicPr preferRelativeResize="0"/>
          <p:nvPr/>
        </p:nvPicPr>
        <p:blipFill rotWithShape="1">
          <a:blip r:embed="rId4">
            <a:alphaModFix/>
          </a:blip>
          <a:srcRect b="0" l="0" r="0" t="0"/>
          <a:stretch/>
        </p:blipFill>
        <p:spPr>
          <a:xfrm>
            <a:off x="232325" y="1015791"/>
            <a:ext cx="4488471" cy="2551349"/>
          </a:xfrm>
          <a:prstGeom prst="rect">
            <a:avLst/>
          </a:prstGeom>
          <a:noFill/>
          <a:ln>
            <a:noFill/>
          </a:ln>
        </p:spPr>
      </p:pic>
      <p:sp>
        <p:nvSpPr>
          <p:cNvPr id="156" name="Google Shape;156;p8"/>
          <p:cNvSpPr txBox="1"/>
          <p:nvPr/>
        </p:nvSpPr>
        <p:spPr>
          <a:xfrm>
            <a:off x="6183125" y="3117025"/>
            <a:ext cx="2833500" cy="985200"/>
          </a:xfrm>
          <a:prstGeom prst="rect">
            <a:avLst/>
          </a:prstGeom>
          <a:noFill/>
          <a:ln>
            <a:noFill/>
          </a:ln>
        </p:spPr>
        <p:txBody>
          <a:bodyPr anchorCtr="0" anchor="t" bIns="91425" lIns="91425" spcFirstLastPara="1" rIns="91425" wrap="square" tIns="91425">
            <a:spAutoFit/>
          </a:bodyPr>
          <a:lstStyle/>
          <a:p>
            <a:pPr indent="-393700" lvl="0" marL="457200" marR="0" rtl="0" algn="l">
              <a:lnSpc>
                <a:spcPct val="100000"/>
              </a:lnSpc>
              <a:spcBef>
                <a:spcPts val="0"/>
              </a:spcBef>
              <a:spcAft>
                <a:spcPts val="0"/>
              </a:spcAft>
              <a:buClr>
                <a:srgbClr val="3D4046"/>
              </a:buClr>
              <a:buSzPts val="2600"/>
              <a:buFont typeface="Manrope Medium"/>
              <a:buChar char="+"/>
            </a:pPr>
            <a:r>
              <a:rPr b="0" i="0" lang="en" sz="2600" u="none" cap="none" strike="noStrike">
                <a:solidFill>
                  <a:srgbClr val="3D4046"/>
                </a:solidFill>
                <a:latin typeface="Manrope Medium"/>
                <a:ea typeface="Manrope Medium"/>
                <a:cs typeface="Manrope Medium"/>
                <a:sym typeface="Manrope Medium"/>
              </a:rPr>
              <a:t>old fashioned post its! </a:t>
            </a:r>
            <a:endParaRPr b="0" i="0" sz="2600" u="none" cap="none" strike="noStrike">
              <a:solidFill>
                <a:srgbClr val="3D4046"/>
              </a:solidFill>
              <a:latin typeface="Manrope Medium"/>
              <a:ea typeface="Manrope Medium"/>
              <a:cs typeface="Manrope Medium"/>
              <a:sym typeface="Manrope Medium"/>
            </a:endParaRPr>
          </a:p>
        </p:txBody>
      </p:sp>
      <p:pic>
        <p:nvPicPr>
          <p:cNvPr id="157" name="Google Shape;157;p8"/>
          <p:cNvPicPr preferRelativeResize="0"/>
          <p:nvPr/>
        </p:nvPicPr>
        <p:blipFill rotWithShape="1">
          <a:blip r:embed="rId5">
            <a:alphaModFix/>
          </a:blip>
          <a:srcRect b="20142" l="0" r="0" t="20155"/>
          <a:stretch/>
        </p:blipFill>
        <p:spPr>
          <a:xfrm>
            <a:off x="3064775" y="3688250"/>
            <a:ext cx="2077500" cy="12402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9"/>
          <p:cNvSpPr/>
          <p:nvPr/>
        </p:nvSpPr>
        <p:spPr>
          <a:xfrm>
            <a:off x="-36975" y="-35025"/>
            <a:ext cx="9215400" cy="5178600"/>
          </a:xfrm>
          <a:prstGeom prst="rect">
            <a:avLst/>
          </a:prstGeom>
          <a:solidFill>
            <a:srgbClr val="FBFAF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 name="Google Shape;163;p9"/>
          <p:cNvSpPr txBox="1"/>
          <p:nvPr/>
        </p:nvSpPr>
        <p:spPr>
          <a:xfrm>
            <a:off x="310675" y="309700"/>
            <a:ext cx="25812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600"/>
              <a:buFont typeface="Arial"/>
              <a:buNone/>
            </a:pPr>
            <a:r>
              <a:rPr b="0" i="0" lang="en" sz="2600" u="none" cap="none" strike="noStrike">
                <a:solidFill>
                  <a:srgbClr val="3D4046"/>
                </a:solidFill>
                <a:latin typeface="Manrope ExtraBold"/>
                <a:ea typeface="Manrope ExtraBold"/>
                <a:cs typeface="Manrope ExtraBold"/>
                <a:sym typeface="Manrope ExtraBold"/>
              </a:rPr>
              <a:t>empathy map</a:t>
            </a:r>
            <a:endParaRPr b="0" i="0" sz="2600" u="none" cap="none" strike="noStrike">
              <a:solidFill>
                <a:srgbClr val="3D4046"/>
              </a:solidFill>
              <a:latin typeface="Manrope ExtraBold"/>
              <a:ea typeface="Manrope ExtraBold"/>
              <a:cs typeface="Manrope ExtraBold"/>
              <a:sym typeface="Manrope ExtraBold"/>
            </a:endParaRPr>
          </a:p>
        </p:txBody>
      </p:sp>
      <p:sp>
        <p:nvSpPr>
          <p:cNvPr id="164" name="Google Shape;164;p9"/>
          <p:cNvSpPr txBox="1"/>
          <p:nvPr/>
        </p:nvSpPr>
        <p:spPr>
          <a:xfrm>
            <a:off x="2533775" y="0"/>
            <a:ext cx="657300" cy="1015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5400"/>
              <a:buFont typeface="Arial"/>
              <a:buNone/>
            </a:pPr>
            <a:r>
              <a:rPr b="0" i="0" lang="en" sz="5400" u="none" cap="none" strike="noStrike">
                <a:solidFill>
                  <a:srgbClr val="586734"/>
                </a:solidFill>
                <a:latin typeface="Manrope ExtraBold"/>
                <a:ea typeface="Manrope ExtraBold"/>
                <a:cs typeface="Manrope ExtraBold"/>
                <a:sym typeface="Manrope ExtraBold"/>
              </a:rPr>
              <a:t>.</a:t>
            </a:r>
            <a:endParaRPr b="0" i="0" sz="5400" u="none" cap="none" strike="noStrike">
              <a:solidFill>
                <a:srgbClr val="586734"/>
              </a:solidFill>
              <a:latin typeface="Manrope ExtraBold"/>
              <a:ea typeface="Manrope ExtraBold"/>
              <a:cs typeface="Manrope ExtraBold"/>
              <a:sym typeface="Manrope ExtraBold"/>
            </a:endParaRPr>
          </a:p>
        </p:txBody>
      </p:sp>
      <p:pic>
        <p:nvPicPr>
          <p:cNvPr id="165" name="Google Shape;165;p9">
            <a:hlinkClick r:id="rId3"/>
          </p:cNvPr>
          <p:cNvPicPr preferRelativeResize="0"/>
          <p:nvPr/>
        </p:nvPicPr>
        <p:blipFill rotWithShape="1">
          <a:blip r:embed="rId4">
            <a:alphaModFix/>
          </a:blip>
          <a:srcRect b="4606" l="0" r="0" t="0"/>
          <a:stretch/>
        </p:blipFill>
        <p:spPr>
          <a:xfrm>
            <a:off x="874550" y="894700"/>
            <a:ext cx="7298451" cy="4053226"/>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