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7" r:id="rId1"/>
  </p:sldMasterIdLst>
  <p:notesMasterIdLst>
    <p:notesMasterId r:id="rId54"/>
  </p:notesMasterIdLst>
  <p:handoutMasterIdLst>
    <p:handoutMasterId r:id="rId55"/>
  </p:handoutMasterIdLst>
  <p:sldIdLst>
    <p:sldId id="588" r:id="rId2"/>
    <p:sldId id="696" r:id="rId3"/>
    <p:sldId id="697" r:id="rId4"/>
    <p:sldId id="710" r:id="rId5"/>
    <p:sldId id="577" r:id="rId6"/>
    <p:sldId id="655" r:id="rId7"/>
    <p:sldId id="684" r:id="rId8"/>
    <p:sldId id="656" r:id="rId9"/>
    <p:sldId id="657" r:id="rId10"/>
    <p:sldId id="658" r:id="rId11"/>
    <p:sldId id="659" r:id="rId12"/>
    <p:sldId id="713" r:id="rId13"/>
    <p:sldId id="660" r:id="rId14"/>
    <p:sldId id="709" r:id="rId15"/>
    <p:sldId id="661" r:id="rId16"/>
    <p:sldId id="662" r:id="rId17"/>
    <p:sldId id="680" r:id="rId18"/>
    <p:sldId id="719" r:id="rId19"/>
    <p:sldId id="716" r:id="rId20"/>
    <p:sldId id="718" r:id="rId21"/>
    <p:sldId id="717" r:id="rId22"/>
    <p:sldId id="260" r:id="rId23"/>
    <p:sldId id="264" r:id="rId24"/>
    <p:sldId id="267" r:id="rId25"/>
    <p:sldId id="663" r:id="rId26"/>
    <p:sldId id="664" r:id="rId27"/>
    <p:sldId id="665" r:id="rId28"/>
    <p:sldId id="693" r:id="rId29"/>
    <p:sldId id="721" r:id="rId30"/>
    <p:sldId id="722" r:id="rId31"/>
    <p:sldId id="723" r:id="rId32"/>
    <p:sldId id="520" r:id="rId33"/>
    <p:sldId id="521" r:id="rId34"/>
    <p:sldId id="522" r:id="rId35"/>
    <p:sldId id="714" r:id="rId36"/>
    <p:sldId id="666" r:id="rId37"/>
    <p:sldId id="667" r:id="rId38"/>
    <p:sldId id="687" r:id="rId39"/>
    <p:sldId id="689" r:id="rId40"/>
    <p:sldId id="688" r:id="rId41"/>
    <p:sldId id="708" r:id="rId42"/>
    <p:sldId id="674" r:id="rId43"/>
    <p:sldId id="256" r:id="rId44"/>
    <p:sldId id="257" r:id="rId45"/>
    <p:sldId id="258" r:id="rId46"/>
    <p:sldId id="259" r:id="rId47"/>
    <p:sldId id="670" r:id="rId48"/>
    <p:sldId id="712" r:id="rId49"/>
    <p:sldId id="720" r:id="rId50"/>
    <p:sldId id="715" r:id="rId51"/>
    <p:sldId id="672" r:id="rId52"/>
    <p:sldId id="546" r:id="rId53"/>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688" userDrawn="1">
          <p15:clr>
            <a:srgbClr val="A4A3A4"/>
          </p15:clr>
        </p15:guide>
        <p15:guide id="2" pos="3904" userDrawn="1">
          <p15:clr>
            <a:srgbClr val="A4A3A4"/>
          </p15:clr>
        </p15:guide>
        <p15:guide id="3" orient="horz" pos="1656" userDrawn="1">
          <p15:clr>
            <a:srgbClr val="A4A3A4"/>
          </p15:clr>
        </p15:guide>
        <p15:guide id="4" pos="3392" userDrawn="1">
          <p15:clr>
            <a:srgbClr val="A4A3A4"/>
          </p15:clr>
        </p15:guide>
      </p15:sldGuideLst>
    </p:ext>
    <p:ext uri="{2D200454-40CA-4A62-9FC3-DE9A4176ACB9}">
      <p15:notesGuideLst xmlns:p15="http://schemas.microsoft.com/office/powerpoint/2012/main">
        <p15:guide id="1" orient="horz" pos="2234">
          <p15:clr>
            <a:srgbClr val="A4A3A4"/>
          </p15:clr>
        </p15:guide>
        <p15:guide id="2" pos="30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9300"/>
    <a:srgbClr val="FFFDAD"/>
    <a:srgbClr val="2C2C2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05" autoAdjust="0"/>
    <p:restoredTop sz="83609" autoAdjust="0"/>
  </p:normalViewPr>
  <p:slideViewPr>
    <p:cSldViewPr snapToGrid="0" snapToObjects="1" showGuides="1">
      <p:cViewPr varScale="1">
        <p:scale>
          <a:sx n="166" d="100"/>
          <a:sy n="166" d="100"/>
        </p:scale>
        <p:origin x="1504" y="184"/>
      </p:cViewPr>
      <p:guideLst>
        <p:guide orient="horz" pos="2688"/>
        <p:guide pos="3904"/>
        <p:guide orient="horz" pos="1656"/>
        <p:guide pos="33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844"/>
    </p:cViewPr>
  </p:sorterViewPr>
  <p:notesViewPr>
    <p:cSldViewPr snapToGrid="0" showGuides="1">
      <p:cViewPr>
        <p:scale>
          <a:sx n="150" d="100"/>
          <a:sy n="150" d="100"/>
        </p:scale>
        <p:origin x="6096" y="208"/>
      </p:cViewPr>
      <p:guideLst>
        <p:guide orient="horz" pos="2234"/>
        <p:guide pos="30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581400" y="8915400"/>
            <a:ext cx="3170237" cy="481012"/>
          </a:xfrm>
          <a:prstGeom prst="rect">
            <a:avLst/>
          </a:prstGeom>
          <a:noFill/>
          <a:ln w="9525">
            <a:noFill/>
            <a:miter lim="800000"/>
            <a:headEnd/>
            <a:tailEnd/>
          </a:ln>
          <a:effectLst/>
        </p:spPr>
        <p:txBody>
          <a:bodyPr vert="horz" wrap="square" lIns="19796" tIns="0" rIns="19796" bIns="0" numCol="1" anchor="b" anchorCtr="0" compatLnSpc="1">
            <a:prstTxWarp prst="textNoShape">
              <a:avLst/>
            </a:prstTxWarp>
          </a:bodyPr>
          <a:lstStyle>
            <a:lvl1pPr algn="r" defTabSz="984250" eaLnBrk="0" hangingPunct="0">
              <a:defRPr sz="1000" i="1"/>
            </a:lvl1pPr>
          </a:lstStyle>
          <a:p>
            <a:fld id="{5E369B15-6733-2847-9519-DE9D15A7B827}" type="slidenum">
              <a:rPr lang="en-US">
                <a:latin typeface="Helvetica" panose="020B0604020202020204" pitchFamily="34" charset="0"/>
                <a:cs typeface="Helvetica" panose="020B0604020202020204" pitchFamily="34" charset="0"/>
              </a:rPr>
              <a:pPr/>
              <a:t>‹#›</a:t>
            </a:fld>
            <a:endParaRPr lang="en-US" dirty="0">
              <a:latin typeface="Helvetica" panose="020B0604020202020204" pitchFamily="34" charset="0"/>
              <a:cs typeface="Helvetica" panose="020B0604020202020204" pitchFamily="34" charset="0"/>
            </a:endParaRPr>
          </a:p>
        </p:txBody>
      </p:sp>
      <p:sp>
        <p:nvSpPr>
          <p:cNvPr id="5" name="Rectangle 6"/>
          <p:cNvSpPr>
            <a:spLocks noGrp="1" noChangeArrowheads="1"/>
          </p:cNvSpPr>
          <p:nvPr>
            <p:ph type="hdr" sz="quarter"/>
          </p:nvPr>
        </p:nvSpPr>
        <p:spPr bwMode="auto">
          <a:xfrm>
            <a:off x="609600" y="244818"/>
            <a:ext cx="5029200" cy="669582"/>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2022</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Tree>
    <p:extLst>
      <p:ext uri="{BB962C8B-B14F-4D97-AF65-F5344CB8AC3E}">
        <p14:creationId xmlns:p14="http://schemas.microsoft.com/office/powerpoint/2010/main" val="389839983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0" y="0"/>
            <a:ext cx="3189288"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3" name="Rectangle 3"/>
          <p:cNvSpPr>
            <a:spLocks noGrp="1" noChangeArrowheads="1"/>
          </p:cNvSpPr>
          <p:nvPr>
            <p:ph type="dt" idx="1"/>
          </p:nvPr>
        </p:nvSpPr>
        <p:spPr bwMode="auto">
          <a:xfrm>
            <a:off x="4144963" y="0"/>
            <a:ext cx="3189287"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algn="r" defTabSz="950913" eaLnBrk="0" hangingPunct="0">
              <a:defRPr sz="1200">
                <a:latin typeface="Times New Roman" pitchFamily="18" charset="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406400" y="709613"/>
            <a:ext cx="6443663" cy="36258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65" name="Rectangle 5"/>
          <p:cNvSpPr>
            <a:spLocks noGrp="1" noChangeArrowheads="1"/>
          </p:cNvSpPr>
          <p:nvPr>
            <p:ph type="body" sz="quarter" idx="3"/>
          </p:nvPr>
        </p:nvSpPr>
        <p:spPr bwMode="auto">
          <a:xfrm>
            <a:off x="955675" y="4572000"/>
            <a:ext cx="5422900" cy="43338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0" y="9142413"/>
            <a:ext cx="3189288"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7" name="Rectangle 7"/>
          <p:cNvSpPr>
            <a:spLocks noGrp="1" noChangeArrowheads="1"/>
          </p:cNvSpPr>
          <p:nvPr>
            <p:ph type="sldNum" sz="quarter" idx="5"/>
          </p:nvPr>
        </p:nvSpPr>
        <p:spPr bwMode="auto">
          <a:xfrm>
            <a:off x="4144963" y="9142413"/>
            <a:ext cx="3189287"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algn="r" defTabSz="950913" eaLnBrk="0" hangingPunct="0">
              <a:defRPr sz="1200"/>
            </a:lvl1pPr>
          </a:lstStyle>
          <a:p>
            <a:fld id="{E3F14935-C881-AF49-9662-C30E6E11EAF2}" type="slidenum">
              <a:rPr lang="en-US"/>
              <a:pPr/>
              <a:t>‹#›</a:t>
            </a:fld>
            <a:endParaRPr lang="en-US"/>
          </a:p>
        </p:txBody>
      </p:sp>
    </p:spTree>
    <p:extLst>
      <p:ext uri="{BB962C8B-B14F-4D97-AF65-F5344CB8AC3E}">
        <p14:creationId xmlns:p14="http://schemas.microsoft.com/office/powerpoint/2010/main" val="3345741991"/>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cs.google.com/presentation/d/1V3SQV4h1Pn_0yruh3ALJ94L_HNHEZdyQz4m_B7crKZM/edit?usp=shari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break at 60 min in (20 minutes for teams) +15 min exercise + 10 min discussion + 5 min wrap up [finished on time!] – started 5 min late</a:t>
            </a:r>
          </a:p>
          <a:p>
            <a:endParaRPr lang="en-US" dirty="0"/>
          </a:p>
        </p:txBody>
      </p:sp>
    </p:spTree>
    <p:extLst>
      <p:ext uri="{BB962C8B-B14F-4D97-AF65-F5344CB8AC3E}">
        <p14:creationId xmlns:p14="http://schemas.microsoft.com/office/powerpoint/2010/main" val="211985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595C3F4-B209-3445-AE5D-8411BD76B347}" type="slidenum">
              <a:rPr lang="en-US" sz="1200"/>
              <a:pPr/>
              <a:t>10</a:t>
            </a:fld>
            <a:endParaRPr lang="en-US" sz="1200"/>
          </a:p>
        </p:txBody>
      </p:sp>
      <p:sp>
        <p:nvSpPr>
          <p:cNvPr id="5325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325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does this dialog box at left or Shazam at right tell me?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H1: Visibility of system status... what is it doing? Is it working or has it crashed.</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is a real dialog box.</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is wrong with it?</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The langue "registered protocol" has no meaning to a user. It doesn't match anything in the real world that they deal with.</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err="1">
                <a:latin typeface="Helvetica Light"/>
                <a:cs typeface="Helvetica Light"/>
              </a:rPr>
              <a:t>DuoLingo</a:t>
            </a:r>
            <a:r>
              <a:rPr lang="en-US" sz="1200" dirty="0">
                <a:latin typeface="Helvetica Light"/>
                <a:cs typeface="Helvetica Light"/>
              </a:rPr>
              <a:t> – no way when practicing to ask to “test out” like in other parts of the UI. Need to quit &amp; go select the function. (courtesy Armando </a:t>
            </a:r>
            <a:r>
              <a:rPr lang="en-US" sz="1200" dirty="0" err="1">
                <a:latin typeface="Helvetica Light"/>
                <a:cs typeface="Helvetica Light"/>
              </a:rPr>
              <a:t>Mota</a:t>
            </a:r>
            <a:r>
              <a:rPr lang="en-US" sz="1200" dirty="0">
                <a:latin typeface="Helvetica Light"/>
                <a:cs typeface="Helvetica Light"/>
              </a:rPr>
              <a:t>) </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shows a lack of user control &amp; freedom.</a:t>
            </a:r>
          </a:p>
          <a:p>
            <a:endParaRPr lang="en-US" dirty="0"/>
          </a:p>
        </p:txBody>
      </p:sp>
    </p:spTree>
    <p:extLst>
      <p:ext uri="{BB962C8B-B14F-4D97-AF65-F5344CB8AC3E}">
        <p14:creationId xmlns:p14="http://schemas.microsoft.com/office/powerpoint/2010/main" val="1124396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11</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dirty="0"/>
              <a:t>These are all from the same UI… what’s the problem?</a:t>
            </a:r>
            <a:r>
              <a:rPr lang="en-US" baseline="0" dirty="0"/>
              <a:t> Why? </a:t>
            </a:r>
          </a:p>
          <a:p>
            <a:r>
              <a:rPr lang="en-US" baseline="0" dirty="0"/>
              <a:t>[ADVANCE]</a:t>
            </a:r>
          </a:p>
          <a:p>
            <a:r>
              <a:rPr lang="en-US" baseline="0" dirty="0"/>
              <a:t>(-&gt; consistency)</a:t>
            </a:r>
          </a:p>
          <a:p>
            <a:r>
              <a:rPr lang="en-US" baseline="0" dirty="0"/>
              <a:t>[ADVANCE]</a:t>
            </a:r>
          </a:p>
          <a:p>
            <a:r>
              <a:rPr lang="en-US" baseline="0" dirty="0"/>
              <a:t>What does a text field like this lead to?</a:t>
            </a:r>
          </a:p>
          <a:p>
            <a:r>
              <a:rPr lang="en-US" baseline="0" dirty="0"/>
              <a:t>[ADVANCE]</a:t>
            </a:r>
          </a:p>
          <a:p>
            <a:r>
              <a:rPr lang="en-US" baseline="0" dirty="0"/>
              <a:t>Errors. That is why you want to prevent it. One key way to prevent it is</a:t>
            </a:r>
          </a:p>
          <a:p>
            <a:r>
              <a:rPr lang="en-US" baseline="0" dirty="0"/>
              <a:t>Recognition rather than recall. Show me the format. Don’t make me remember it.</a:t>
            </a:r>
          </a:p>
          <a:p>
            <a:r>
              <a:rPr lang="en-US" dirty="0"/>
              <a:t>[ADVANCE]</a:t>
            </a:r>
          </a:p>
          <a:p>
            <a:r>
              <a:rPr lang="en-US" dirty="0"/>
              <a:t>Even better, parse it as I type it in!</a:t>
            </a:r>
          </a:p>
          <a:p>
            <a:endParaRPr lang="en-US" dirty="0"/>
          </a:p>
        </p:txBody>
      </p:sp>
    </p:spTree>
    <p:extLst>
      <p:ext uri="{BB962C8B-B14F-4D97-AF65-F5344CB8AC3E}">
        <p14:creationId xmlns:p14="http://schemas.microsoft.com/office/powerpoint/2010/main" val="137247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12</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dirty="0"/>
              <a:t>This is from Dribble. To Like an image you can click the “Like?” link. But you can also just hit the keyboard shortcut of “L”. </a:t>
            </a:r>
          </a:p>
          <a:p>
            <a:r>
              <a:rPr lang="en-US" dirty="0"/>
              <a:t>[ADVANCE]</a:t>
            </a:r>
          </a:p>
          <a:p>
            <a:r>
              <a:rPr lang="en-US" dirty="0"/>
              <a:t>This is an example of flexibility and efficiency and use.</a:t>
            </a:r>
          </a:p>
          <a:p>
            <a:r>
              <a:rPr lang="en-US" dirty="0"/>
              <a:t>For example, give power users a way to do things more quickly.</a:t>
            </a:r>
          </a:p>
          <a:p>
            <a:endParaRPr lang="en-US" dirty="0"/>
          </a:p>
        </p:txBody>
      </p:sp>
    </p:spTree>
    <p:extLst>
      <p:ext uri="{BB962C8B-B14F-4D97-AF65-F5344CB8AC3E}">
        <p14:creationId xmlns:p14="http://schemas.microsoft.com/office/powerpoint/2010/main" val="1083878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13</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Notice the difference between these two boarding passes.</a:t>
            </a:r>
          </a:p>
          <a:p>
            <a:r>
              <a:rPr lang="en-US" dirty="0"/>
              <a:t>The first one, all the information is presented in pretty much the same way. Barely any font size differences. Its ugly and there is a lot of information that may mean nothing to the passenger.</a:t>
            </a:r>
          </a:p>
          <a:p>
            <a:r>
              <a:rPr lang="en-US" dirty="0"/>
              <a:t>[ADVANCE]</a:t>
            </a:r>
          </a:p>
          <a:p>
            <a:r>
              <a:rPr lang="en-US" dirty="0"/>
              <a:t>The second is an example of aesthetic &amp; minimalist design. It uses both whitespace and size to point out the important elements. And it simply includes less information and leaves other information for the QR code.</a:t>
            </a:r>
          </a:p>
          <a:p>
            <a:endParaRPr lang="en-US" dirty="0"/>
          </a:p>
          <a:p>
            <a:endParaRPr lang="en-US" dirty="0"/>
          </a:p>
          <a:p>
            <a:endParaRPr lang="en-US" dirty="0"/>
          </a:p>
        </p:txBody>
      </p:sp>
    </p:spTree>
    <p:extLst>
      <p:ext uri="{BB962C8B-B14F-4D97-AF65-F5344CB8AC3E}">
        <p14:creationId xmlns:p14="http://schemas.microsoft.com/office/powerpoint/2010/main" val="99791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14</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 message from windows</a:t>
            </a:r>
          </a:p>
          <a:p>
            <a:r>
              <a:rPr lang="en-US" dirty="0"/>
              <a:t>Yes!!!!</a:t>
            </a:r>
          </a:p>
          <a:p>
            <a:r>
              <a:rPr lang="en-US" dirty="0"/>
              <a:t>[ADVANCE]</a:t>
            </a:r>
          </a:p>
          <a:p>
            <a:r>
              <a:rPr lang="en-US" dirty="0"/>
              <a:t>Galaxy S4 message</a:t>
            </a:r>
          </a:p>
          <a:p>
            <a:r>
              <a:rPr lang="en-US" dirty="0"/>
              <a:t>"Unfortunately, Contacts has stopped.... OK"</a:t>
            </a:r>
          </a:p>
          <a:p>
            <a:r>
              <a:rPr lang="en-US" dirty="0"/>
              <a:t>No, it is not OK. If you know about this, you restart it!</a:t>
            </a:r>
          </a:p>
          <a:p>
            <a:r>
              <a:rPr lang="en-US" dirty="0"/>
              <a:t>[ADVANCE]</a:t>
            </a:r>
          </a:p>
          <a:p>
            <a:r>
              <a:rPr lang="en-US" dirty="0"/>
              <a:t>You need good error messages so users can recognize what is wrong, and diagnose how to fix it, and then recover.</a:t>
            </a:r>
          </a:p>
          <a:p>
            <a:r>
              <a:rPr lang="en-US" dirty="0"/>
              <a:t>Even better... </a:t>
            </a:r>
          </a:p>
          <a:p>
            <a:r>
              <a:rPr lang="en-US" dirty="0"/>
              <a:t>[ADVANCE]</a:t>
            </a:r>
          </a:p>
        </p:txBody>
      </p:sp>
    </p:spTree>
    <p:extLst>
      <p:ext uri="{BB962C8B-B14F-4D97-AF65-F5344CB8AC3E}">
        <p14:creationId xmlns:p14="http://schemas.microsoft.com/office/powerpoint/2010/main" val="2603477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15</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Help them prevent it!</a:t>
            </a:r>
          </a:p>
        </p:txBody>
      </p:sp>
    </p:spTree>
    <p:extLst>
      <p:ext uri="{BB962C8B-B14F-4D97-AF65-F5344CB8AC3E}">
        <p14:creationId xmlns:p14="http://schemas.microsoft.com/office/powerpoint/2010/main" val="395069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16</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There are a few key points to good error messages.</a:t>
            </a:r>
          </a:p>
          <a:p>
            <a:r>
              <a:rPr lang="en-US" dirty="0"/>
              <a:t>Clearly indicate what has gone wrong</a:t>
            </a:r>
          </a:p>
          <a:p>
            <a:r>
              <a:rPr lang="en-US" dirty="0"/>
              <a:t>[ADVANCE]</a:t>
            </a:r>
          </a:p>
          <a:p>
            <a:r>
              <a:rPr lang="en-US" dirty="0"/>
              <a:t>Make sure it is human readable</a:t>
            </a:r>
          </a:p>
          <a:p>
            <a:r>
              <a:rPr lang="en-US" dirty="0"/>
              <a:t>[ADVANCE]</a:t>
            </a:r>
          </a:p>
          <a:p>
            <a:r>
              <a:rPr lang="en-US" dirty="0"/>
              <a:t>Be polite</a:t>
            </a:r>
          </a:p>
          <a:p>
            <a:r>
              <a:rPr lang="en-US" dirty="0"/>
              <a:t>[ADVANCE]</a:t>
            </a:r>
          </a:p>
          <a:p>
            <a:r>
              <a:rPr lang="en-US" dirty="0"/>
              <a:t>Describe what the problem is</a:t>
            </a:r>
          </a:p>
          <a:p>
            <a:r>
              <a:rPr lang="en-US" dirty="0"/>
              <a:t>[ADVANCE]</a:t>
            </a:r>
          </a:p>
          <a:p>
            <a:r>
              <a:rPr lang="en-US" dirty="0"/>
              <a:t>Explain how to fix the problem</a:t>
            </a:r>
          </a:p>
          <a:p>
            <a:r>
              <a:rPr lang="en-US" dirty="0"/>
              <a:t>[ADVANCE]</a:t>
            </a:r>
          </a:p>
          <a:p>
            <a:r>
              <a:rPr lang="en-US" dirty="0"/>
              <a:t>And make sure it is highly noticeable (we saw examples of that in the hall of fame/shame in the last lecture).</a:t>
            </a:r>
          </a:p>
          <a:p>
            <a:endParaRPr lang="en-US" dirty="0"/>
          </a:p>
          <a:p>
            <a:endParaRPr lang="en-US" dirty="0"/>
          </a:p>
        </p:txBody>
      </p:sp>
    </p:spTree>
    <p:extLst>
      <p:ext uri="{BB962C8B-B14F-4D97-AF65-F5344CB8AC3E}">
        <p14:creationId xmlns:p14="http://schemas.microsoft.com/office/powerpoint/2010/main" val="53648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17</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39747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18</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We’ve added these next 2 heuristics to Nielsen’s 10.</a:t>
            </a:r>
          </a:p>
          <a:p>
            <a:endParaRPr lang="en-US" dirty="0"/>
          </a:p>
          <a:p>
            <a:r>
              <a:rPr lang="en-US" dirty="0"/>
              <a:t>The first is about making your applications accessible.</a:t>
            </a:r>
          </a:p>
          <a:p>
            <a:endParaRPr lang="en-US" dirty="0"/>
          </a:p>
          <a:p>
            <a:r>
              <a:rPr lang="en-US" dirty="0"/>
              <a:t>… allow alternate input methods. For example, Glucose Buddy has an emphasis on non-keyboard input to make onboarding easier. There is no reason to make users type in these things.</a:t>
            </a:r>
          </a:p>
          <a:p>
            <a:r>
              <a:rPr lang="en-US" dirty="0"/>
              <a:t>[ADVANCE]</a:t>
            </a:r>
          </a:p>
          <a:p>
            <a:r>
              <a:rPr lang="en-US" dirty="0"/>
              <a:t>Low-vision users are a large percentage of the disabilities that users have. So, it is important to make content legible with distinguishable contrast and size. See how “Be My Eyes” has clear contrast, and large buttons to make it usable for people with visual impairments.</a:t>
            </a:r>
          </a:p>
          <a:p>
            <a:r>
              <a:rPr lang="en-US" dirty="0"/>
              <a:t>[ADVANCE]</a:t>
            </a:r>
          </a:p>
        </p:txBody>
      </p:sp>
    </p:spTree>
    <p:extLst>
      <p:ext uri="{BB962C8B-B14F-4D97-AF65-F5344CB8AC3E}">
        <p14:creationId xmlns:p14="http://schemas.microsoft.com/office/powerpoint/2010/main" val="238160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19</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NY Times does a good job of having a text hierarchy with clear headings so that a blind individual using a screen reader can skip through without having to listen to all of the text.</a:t>
            </a:r>
          </a:p>
          <a:p>
            <a:r>
              <a:rPr lang="en-US" dirty="0"/>
              <a:t>[ADVANCE]</a:t>
            </a:r>
          </a:p>
          <a:p>
            <a:r>
              <a:rPr lang="en-US" dirty="0"/>
              <a:t>Finally, offer text-based alternatives for visual or auditory content. Here we see Spotify offering a lyrics mode where you can read the lyrics for every song. Again, this feature benefits users beyond those who have hearing differences.</a:t>
            </a:r>
          </a:p>
        </p:txBody>
      </p:sp>
    </p:spTree>
    <p:extLst>
      <p:ext uri="{BB962C8B-B14F-4D97-AF65-F5344CB8AC3E}">
        <p14:creationId xmlns:p14="http://schemas.microsoft.com/office/powerpoint/2010/main" val="8509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a:t>
            </a:fld>
            <a:endParaRPr lang="en-US" dirty="0"/>
          </a:p>
        </p:txBody>
      </p:sp>
    </p:spTree>
    <p:extLst>
      <p:ext uri="{BB962C8B-B14F-4D97-AF65-F5344CB8AC3E}">
        <p14:creationId xmlns:p14="http://schemas.microsoft.com/office/powerpoint/2010/main" val="305849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20</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i="0" dirty="0">
                <a:solidFill>
                  <a:srgbClr val="1D1C1D"/>
                </a:solidFill>
                <a:effectLst/>
                <a:latin typeface="Slack-Lato"/>
              </a:rPr>
              <a:t>H12 is about Value Alignment &amp; Inclusion.</a:t>
            </a:r>
          </a:p>
          <a:p>
            <a:r>
              <a:rPr lang="en-US" b="0" i="0" dirty="0">
                <a:solidFill>
                  <a:srgbClr val="1D1C1D"/>
                </a:solidFill>
                <a:effectLst/>
                <a:latin typeface="Slack-Lato"/>
              </a:rPr>
              <a:t>“The design should encode values that users can understand and relate to.”</a:t>
            </a:r>
          </a:p>
          <a:p>
            <a:r>
              <a:rPr lang="en-US" b="0" i="1" dirty="0">
                <a:solidFill>
                  <a:srgbClr val="1D1C1D"/>
                </a:solidFill>
                <a:effectLst/>
                <a:latin typeface="Slack-Lato"/>
              </a:rPr>
              <a:t>Questions to ask: </a:t>
            </a:r>
            <a:r>
              <a:rPr lang="en-US" b="0" i="0" dirty="0">
                <a:solidFill>
                  <a:srgbClr val="1D1C1D"/>
                </a:solidFill>
                <a:effectLst/>
                <a:latin typeface="Slack-Lato"/>
              </a:rPr>
              <a:t>Do the values encoded in design features match the designers’ target values? How do the values encoded in design respond to users’ circumstances? Does the user encounter conflicting collateral values when interacting with the product in its intended use context? Is there a use context in which users’ and designers’ values diverge? Does the design deepen or enhance the user’s appreciation or understanding of the values encoded? Does the design encourage user behaviors that are consistent with the target values?</a:t>
            </a:r>
          </a:p>
          <a:p>
            <a:r>
              <a:rPr lang="en-US" b="0" i="0" dirty="0">
                <a:solidFill>
                  <a:srgbClr val="1D1C1D"/>
                </a:solidFill>
                <a:effectLst/>
                <a:latin typeface="Slack-Lato"/>
              </a:rPr>
              <a:t>H12 also states that “A design should make a diverse group of users feel included and respected.”</a:t>
            </a:r>
          </a:p>
          <a:p>
            <a:r>
              <a:rPr lang="en-US" b="0" i="0" dirty="0">
                <a:solidFill>
                  <a:srgbClr val="1D1C1D"/>
                </a:solidFill>
                <a:effectLst/>
                <a:latin typeface="Slack-Lato"/>
              </a:rPr>
              <a:t>In this example of the Google Assistant adding accents for mainstream groups, but leaving out marginalized groups it may have failed in that respect.</a:t>
            </a:r>
          </a:p>
          <a:p>
            <a:r>
              <a:rPr lang="en-US" b="0" i="0" dirty="0">
                <a:solidFill>
                  <a:srgbClr val="1D1C1D"/>
                </a:solidFill>
                <a:effectLst/>
                <a:latin typeface="Slack-Lato"/>
              </a:rPr>
              <a:t>[ADVANCE]</a:t>
            </a:r>
            <a:endParaRPr lang="en-US" dirty="0"/>
          </a:p>
        </p:txBody>
      </p:sp>
    </p:spTree>
    <p:extLst>
      <p:ext uri="{BB962C8B-B14F-4D97-AF65-F5344CB8AC3E}">
        <p14:creationId xmlns:p14="http://schemas.microsoft.com/office/powerpoint/2010/main" val="1779899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21</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do we include more of the population in our designs?</a:t>
            </a:r>
          </a:p>
          <a:p>
            <a:r>
              <a:rPr lang="en-US" dirty="0"/>
              <a:t>“H12 states the design should prevent the reproduction of preexisting inequities and not create additional burdens for disadvantaged populations.”</a:t>
            </a:r>
          </a:p>
          <a:p>
            <a:r>
              <a:rPr lang="en-US" dirty="0"/>
              <a:t>For example, the Verge reported on a meta-analysis study that showed that Health apps &amp; wearable technologies benefit rich people far more than poor people. Some is about health literacy, some is about having time to exercise in the ways prescribed, and some is just ignoring these groups in design. In fact, I am working on a project led by my English colleague Paula Moya, where we are creating a health app based on my team’s </a:t>
            </a:r>
            <a:r>
              <a:rPr lang="en-US" dirty="0" err="1"/>
              <a:t>WhoIsZuki</a:t>
            </a:r>
            <a:r>
              <a:rPr lang="en-US" dirty="0"/>
              <a:t> project and targeting the narrative at a low-income, Hispanic senior citizen population to see if we design for this population can we see better health outcomes than with our generic design.</a:t>
            </a:r>
          </a:p>
          <a:p>
            <a:endParaRPr lang="en-US" dirty="0"/>
          </a:p>
          <a:p>
            <a:r>
              <a:rPr lang="en-US" b="0" i="1" dirty="0">
                <a:solidFill>
                  <a:srgbClr val="1D1C1D"/>
                </a:solidFill>
                <a:effectLst/>
                <a:latin typeface="Slack-Lato"/>
              </a:rPr>
              <a:t>Questions to ask</a:t>
            </a:r>
            <a:r>
              <a:rPr lang="en-US" b="0" i="0" dirty="0">
                <a:solidFill>
                  <a:srgbClr val="1D1C1D"/>
                </a:solidFill>
                <a:effectLst/>
                <a:latin typeface="Slack-Lato"/>
              </a:rPr>
              <a:t>: Does the design make strong default assumptions about its standard user? Is it substantially more burdensome for some population(s) to use? Which users face greater difficulties when using it? Do these assumptions reproduce existing biases in society?</a:t>
            </a:r>
            <a:endParaRPr lang="en-US" dirty="0"/>
          </a:p>
        </p:txBody>
      </p:sp>
    </p:spTree>
    <p:extLst>
      <p:ext uri="{BB962C8B-B14F-4D97-AF65-F5344CB8AC3E}">
        <p14:creationId xmlns:p14="http://schemas.microsoft.com/office/powerpoint/2010/main" val="1431181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rPr lang="en-US" dirty="0"/>
              <a:t>Here is another example of value alignment and inclusion. This is based on a research project with my former PhD student Danaë Metaxa. They are now a star professor at the University of Pennsylvania. </a:t>
            </a:r>
          </a:p>
          <a:p>
            <a:r>
              <a:rPr lang="en-US" dirty="0"/>
              <a:t>When Danaë was an undergrad at Brown, they noticed that the course web sites had a certain style to them. Like those real web sites pictured here.</a:t>
            </a:r>
            <a:endParaRPr dirty="0"/>
          </a:p>
          <a:p>
            <a:r>
              <a:rPr dirty="0"/>
              <a:t>It’s not that </a:t>
            </a:r>
            <a:r>
              <a:rPr lang="en-US" dirty="0"/>
              <a:t>they</a:t>
            </a:r>
            <a:r>
              <a:rPr dirty="0"/>
              <a:t> had any particular issue with the Matrix or with Star Trek. </a:t>
            </a:r>
          </a:p>
          <a:p>
            <a:r>
              <a:rPr dirty="0"/>
              <a:t>It was that, despite the fun environment, </a:t>
            </a:r>
            <a:r>
              <a:rPr lang="en-US" dirty="0"/>
              <a:t>Danaë </a:t>
            </a:r>
            <a:r>
              <a:rPr dirty="0"/>
              <a:t>noticed that many of </a:t>
            </a:r>
            <a:r>
              <a:rPr lang="en-US" dirty="0"/>
              <a:t>their</a:t>
            </a:r>
            <a:r>
              <a:rPr dirty="0"/>
              <a:t> friends in those courses ended up dropping out; this seemed especially true for the women. And there were so few women professors or teaching assistants, too.</a:t>
            </a:r>
          </a:p>
          <a:p>
            <a:endParaRPr dirty="0"/>
          </a:p>
          <a:p>
            <a:r>
              <a:rPr dirty="0"/>
              <a:t>Given that context, some of these websites gave </a:t>
            </a:r>
            <a:r>
              <a:rPr lang="en-US" dirty="0"/>
              <a:t>Danaë</a:t>
            </a:r>
            <a:r>
              <a:rPr dirty="0"/>
              <a:t> a sort of intuitive uneas</a:t>
            </a:r>
            <a:r>
              <a:rPr lang="en-US" dirty="0"/>
              <a:t>e.</a:t>
            </a:r>
            <a:endParaRPr dirty="0"/>
          </a:p>
          <a:p>
            <a:r>
              <a:rPr lang="en-US" dirty="0"/>
              <a:t>In their PhD, Danaë came across the appropriate theories in psychology that might explain it and set out to test if they would explain if one of the reasons women were dropping out of CS had to do with these web sites. Were the web sites almost sending a message to women that they didn't fit in CS.</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lang="en-US" dirty="0"/>
              <a:t>We </a:t>
            </a:r>
            <a:r>
              <a:rPr dirty="0"/>
              <a:t>designed two versions of the same course webpage, for an introductory CS course at Stanford. </a:t>
            </a:r>
          </a:p>
          <a:p>
            <a:r>
              <a:rPr lang="en-US" dirty="0"/>
              <a:t>[ADVANCE]</a:t>
            </a:r>
          </a:p>
          <a:p>
            <a:r>
              <a:rPr dirty="0"/>
              <a:t>The first used neutral imagery, </a:t>
            </a:r>
            <a:endParaRPr lang="en-US" dirty="0"/>
          </a:p>
          <a:p>
            <a:r>
              <a:rPr lang="en-US" dirty="0"/>
              <a:t>[ADVANCE]</a:t>
            </a:r>
          </a:p>
          <a:p>
            <a:r>
              <a:rPr dirty="0"/>
              <a:t>and the other stereotypical imagery. </a:t>
            </a:r>
          </a:p>
          <a:p>
            <a:endParaRPr dirty="0"/>
          </a:p>
          <a:p>
            <a:r>
              <a:rPr dirty="0"/>
              <a:t>Both were designed and pretested to look appealing and engaging to students, and the content on the pages was identical—</a:t>
            </a:r>
            <a:r>
              <a:rPr lang="en-US" dirty="0"/>
              <a:t>we</a:t>
            </a:r>
            <a:r>
              <a:rPr dirty="0"/>
              <a:t> only changed the aesthetic design.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lang="en-US" dirty="0"/>
              <a:t>After interacting with one of the two websites, assigned at random, we had participants answer questions on that 7-point Likert scale about a range of measures: </a:t>
            </a:r>
          </a:p>
          <a:p>
            <a:r>
              <a:rPr lang="en-US" dirty="0"/>
              <a:t>whether they would want to take the course, whether they expected they would feel comfortable in it, how well they expected they would do… </a:t>
            </a:r>
          </a:p>
          <a:p>
            <a:endParaRPr lang="en-US" dirty="0"/>
          </a:p>
          <a:p>
            <a:r>
              <a:rPr lang="en-US" dirty="0"/>
              <a:t>…But also measures beyond the scope of one course: whether they felt confident in their technical abilities, whether they ever wanted to study computer science, and finally whether they felt they would be judged according to gender stereotypes in the discipline. </a:t>
            </a:r>
          </a:p>
          <a:p>
            <a:endParaRPr lang="en-US" dirty="0"/>
          </a:p>
          <a:p>
            <a:r>
              <a:rPr lang="en-US" dirty="0"/>
              <a:t>(I’d also note here that rather than potentially negatively impact a whole cohort of actual Stanford students enrolling in this course, we ran the experiment using </a:t>
            </a:r>
            <a:r>
              <a:rPr lang="en-US" dirty="0" err="1"/>
              <a:t>crowdworkers</a:t>
            </a:r>
            <a:r>
              <a:rPr lang="en-US" dirty="0"/>
              <a:t> of undergraduate age in the United States.)</a:t>
            </a:r>
          </a:p>
          <a:p>
            <a:endParaRPr lang="en-US" dirty="0"/>
          </a:p>
          <a:p>
            <a:r>
              <a:rPr dirty="0"/>
              <a:t>And What</a:t>
            </a:r>
            <a:r>
              <a:rPr lang="en-US" dirty="0"/>
              <a:t> we </a:t>
            </a:r>
            <a:r>
              <a:rPr dirty="0"/>
              <a:t>found was striking. </a:t>
            </a:r>
          </a:p>
          <a:p>
            <a:endParaRPr dirty="0"/>
          </a:p>
          <a:p>
            <a:r>
              <a:rPr dirty="0"/>
              <a:t>Starting with the course-related measures, women exposed to the stereotypical website suffered. As you can see, for each measure, the right-most darker bar corresponding to women who saw the stereotypical website is statistically significantly lower than all the others in each figure.</a:t>
            </a:r>
          </a:p>
          <a:p>
            <a:endParaRPr dirty="0"/>
          </a:p>
          <a:p>
            <a:r>
              <a:rPr dirty="0"/>
              <a:t>So, that means they reported much lower intention to enroll, less sense of belonging, and less anticipated success, relative to all other participants.</a:t>
            </a:r>
          </a:p>
          <a:p>
            <a:endParaRPr dirty="0"/>
          </a:p>
          <a:p>
            <a:r>
              <a:rPr dirty="0"/>
              <a:t>Moreover, women who saw that stereotypical website also were negatively impacted on longer-term measures, the ones that ostensibly had little to do with the course: </a:t>
            </a:r>
          </a:p>
          <a:p>
            <a:r>
              <a:rPr dirty="0"/>
              <a:t>they said they were less interested in CS as a field, less confident in their technical abilities, and expected to be much more stereotyped in the discipline. </a:t>
            </a:r>
          </a:p>
          <a:p>
            <a:endParaRPr dirty="0"/>
          </a:p>
          <a:p>
            <a:r>
              <a:rPr dirty="0"/>
              <a:t>And these were moderate to large effect sizes, as large as any in the prior work on ambient belonging in physical spaces.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072D9193-27AE-4448-8A53-AD219BF8DB60}" type="slidenum">
              <a:rPr lang="en-US" sz="1200"/>
              <a:pPr/>
              <a:t>25</a:t>
            </a:fld>
            <a:endParaRPr lang="en-US" sz="1200"/>
          </a:p>
        </p:txBody>
      </p:sp>
      <p:sp>
        <p:nvSpPr>
          <p:cNvPr id="6553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554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Now, you will be writing up violations at the end of class and for your homework.</a:t>
            </a:r>
          </a:p>
          <a:p>
            <a:endParaRPr lang="en-US" dirty="0"/>
          </a:p>
          <a:p>
            <a:r>
              <a:rPr lang="en-US" dirty="0"/>
              <a:t>Here is an example of how you might write up violations…</a:t>
            </a:r>
          </a:p>
          <a:p>
            <a:r>
              <a:rPr lang="en-US" dirty="0"/>
              <a:t>[ADVANCE]</a:t>
            </a:r>
          </a:p>
          <a:p>
            <a:r>
              <a:rPr lang="en-US" dirty="0"/>
              <a:t>And another...</a:t>
            </a:r>
          </a:p>
        </p:txBody>
      </p:sp>
    </p:spTree>
    <p:extLst>
      <p:ext uri="{BB962C8B-B14F-4D97-AF65-F5344CB8AC3E}">
        <p14:creationId xmlns:p14="http://schemas.microsoft.com/office/powerpoint/2010/main" val="145388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1EACE339-32FD-D940-AD77-1E1270A21D22}" type="slidenum">
              <a:rPr lang="en-US" sz="1200"/>
              <a:pPr/>
              <a:t>26</a:t>
            </a:fld>
            <a:endParaRPr lang="en-US" sz="1200"/>
          </a:p>
        </p:txBody>
      </p:sp>
      <p:sp>
        <p:nvSpPr>
          <p:cNvPr id="6861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861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also like to add a severity rating to indicate how bad the violation is.</a:t>
            </a:r>
          </a:p>
        </p:txBody>
      </p:sp>
    </p:spTree>
    <p:extLst>
      <p:ext uri="{BB962C8B-B14F-4D97-AF65-F5344CB8AC3E}">
        <p14:creationId xmlns:p14="http://schemas.microsoft.com/office/powerpoint/2010/main" val="114614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D76726B-1C49-6D40-8075-D1E9C1CF5385}" type="slidenum">
              <a:rPr lang="en-US" sz="1200"/>
              <a:pPr/>
              <a:t>27</a:t>
            </a:fld>
            <a:endParaRPr lang="en-US" sz="1200"/>
          </a:p>
        </p:txBody>
      </p:sp>
      <p:sp>
        <p:nvSpPr>
          <p:cNvPr id="7065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066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we might write it like this.</a:t>
            </a:r>
          </a:p>
        </p:txBody>
      </p:sp>
    </p:spTree>
    <p:extLst>
      <p:ext uri="{BB962C8B-B14F-4D97-AF65-F5344CB8AC3E}">
        <p14:creationId xmlns:p14="http://schemas.microsoft.com/office/powerpoint/2010/main" val="646711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do an example</a:t>
            </a:r>
          </a:p>
          <a:p>
            <a:r>
              <a:rPr lang="en-US" dirty="0"/>
              <a:t>What violations do you see here?</a:t>
            </a:r>
          </a:p>
          <a:p>
            <a:r>
              <a:rPr lang="en-US" dirty="0"/>
              <a:t>Take 2 minutes and write down as many violations as you can find</a:t>
            </a:r>
          </a:p>
          <a:p>
            <a:endParaRPr lang="en-US" dirty="0"/>
          </a:p>
          <a:p>
            <a:r>
              <a:rPr lang="en-US" dirty="0"/>
              <a:t>H4 (consistency): The use of red to indicate errors, out of stock items, and sales/savings</a:t>
            </a:r>
          </a:p>
          <a:p>
            <a:endParaRPr lang="en-US" dirty="0"/>
          </a:p>
          <a:p>
            <a:r>
              <a:rPr lang="en-US" dirty="0"/>
              <a:t>H4 (consistency): two of the check boxes have yes/no next to them but none of the others do. Error prevention?</a:t>
            </a:r>
          </a:p>
          <a:p>
            <a:endParaRPr lang="en-US" dirty="0"/>
          </a:p>
          <a:p>
            <a:r>
              <a:rPr lang="en-US" dirty="0"/>
              <a:t>H9 (</a:t>
            </a:r>
            <a:r>
              <a:rPr lang="en-US" dirty="0" err="1"/>
              <a:t>Aethetic</a:t>
            </a:r>
            <a:r>
              <a:rPr lang="en-US" dirty="0"/>
              <a:t>): "#" is not needed</a:t>
            </a:r>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28</a:t>
            </a:fld>
            <a:endParaRPr lang="en-US"/>
          </a:p>
        </p:txBody>
      </p:sp>
    </p:spTree>
    <p:extLst>
      <p:ext uri="{BB962C8B-B14F-4D97-AF65-F5344CB8AC3E}">
        <p14:creationId xmlns:p14="http://schemas.microsoft.com/office/powerpoint/2010/main" val="333061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29</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38196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1413196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30</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163442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31</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3133536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32</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33</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700901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1868876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Three years ago:</a:t>
            </a:r>
          </a:p>
          <a:p>
            <a:endParaRPr lang="en-US" dirty="0"/>
          </a:p>
          <a:p>
            <a:pPr marL="514350" indent="-514350">
              <a:buAutoNum type="arabicPeriod"/>
            </a:pPr>
            <a:r>
              <a:rPr lang="en-US" dirty="0"/>
              <a:t>H3 </a:t>
            </a:r>
            <a:r>
              <a:rPr lang="mr-IN" dirty="0"/>
              <a:t>–</a:t>
            </a:r>
            <a:r>
              <a:rPr lang="en-US" dirty="0"/>
              <a:t> no purchase button [100]</a:t>
            </a:r>
          </a:p>
          <a:p>
            <a:pPr marL="514350" indent="-514350">
              <a:buAutoNum type="arabicPeriod"/>
            </a:pPr>
            <a:r>
              <a:rPr lang="en-US" dirty="0"/>
              <a:t>H4 </a:t>
            </a:r>
            <a:r>
              <a:rPr lang="mr-IN" dirty="0"/>
              <a:t>–</a:t>
            </a:r>
            <a:r>
              <a:rPr lang="en-US" dirty="0"/>
              <a:t> remove column has check boxes and then one entry w/ yes/no [100]</a:t>
            </a:r>
          </a:p>
          <a:p>
            <a:pPr marL="514350" indent="-514350">
              <a:buAutoNum type="arabicPeriod"/>
            </a:pPr>
            <a:r>
              <a:rPr lang="en-US" dirty="0"/>
              <a:t>H5 </a:t>
            </a:r>
            <a:r>
              <a:rPr lang="mr-IN" dirty="0"/>
              <a:t>–</a:t>
            </a:r>
            <a:r>
              <a:rPr lang="en-US" dirty="0"/>
              <a:t> illegal input (text) allowed in quantity field [90]</a:t>
            </a:r>
          </a:p>
          <a:p>
            <a:pPr marL="514350" indent="-514350">
              <a:buAutoNum type="arabicPeriod"/>
            </a:pPr>
            <a:r>
              <a:rPr lang="en-US" dirty="0"/>
              <a:t>H1 </a:t>
            </a:r>
            <a:r>
              <a:rPr lang="mr-IN" dirty="0"/>
              <a:t>–</a:t>
            </a:r>
            <a:r>
              <a:rPr lang="en-US" dirty="0"/>
              <a:t> not clear who is logged in [10]</a:t>
            </a:r>
          </a:p>
          <a:p>
            <a:pPr marL="514350" indent="-514350">
              <a:buAutoNum type="arabicPeriod"/>
            </a:pPr>
            <a:r>
              <a:rPr lang="en-US" dirty="0"/>
              <a:t>H2 </a:t>
            </a:r>
            <a:r>
              <a:rPr lang="mr-IN" dirty="0"/>
              <a:t>–</a:t>
            </a:r>
            <a:r>
              <a:rPr lang="en-US" dirty="0"/>
              <a:t> “what fits my car” is not a good term that people would know [20]</a:t>
            </a:r>
          </a:p>
          <a:p>
            <a:pPr marL="514350" indent="-514350">
              <a:buAutoNum type="arabicPeriod"/>
            </a:pPr>
            <a:r>
              <a:rPr lang="en-US" dirty="0"/>
              <a:t>H5 </a:t>
            </a:r>
            <a:r>
              <a:rPr lang="mr-IN" dirty="0"/>
              <a:t>–</a:t>
            </a:r>
            <a:r>
              <a:rPr lang="en-US" dirty="0"/>
              <a:t> user can add “out of stock” items [80]</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35</a:t>
            </a:fld>
            <a:endParaRPr lang="en-US"/>
          </a:p>
        </p:txBody>
      </p:sp>
    </p:spTree>
    <p:extLst>
      <p:ext uri="{BB962C8B-B14F-4D97-AF65-F5344CB8AC3E}">
        <p14:creationId xmlns:p14="http://schemas.microsoft.com/office/powerpoint/2010/main" val="1749522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36</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not just add more evaluators?</a:t>
            </a:r>
          </a:p>
          <a:p>
            <a:r>
              <a:rPr lang="en-US" dirty="0"/>
              <a:t>[ADVANCE]</a:t>
            </a:r>
          </a:p>
          <a:p>
            <a:r>
              <a:rPr lang="en-US" dirty="0"/>
              <a:t>decreasing returns after about 5 evaluators</a:t>
            </a:r>
          </a:p>
          <a:p>
            <a:r>
              <a:rPr lang="en-US" dirty="0"/>
              <a:t>note: this was based on only one study</a:t>
            </a:r>
          </a:p>
          <a:p>
            <a:endParaRPr lang="en-US" dirty="0"/>
          </a:p>
        </p:txBody>
      </p:sp>
    </p:spTree>
    <p:extLst>
      <p:ext uri="{BB962C8B-B14F-4D97-AF65-F5344CB8AC3E}">
        <p14:creationId xmlns:p14="http://schemas.microsoft.com/office/powerpoint/2010/main" val="2094758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37</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44243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come up with new heuristics for specific modalities. E.g., I worked on this one for speech interfaces with e.g., smart speakers.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38</a:t>
            </a:fld>
            <a:endParaRPr lang="en-US"/>
          </a:p>
        </p:txBody>
      </p:sp>
    </p:spTree>
    <p:extLst>
      <p:ext uri="{BB962C8B-B14F-4D97-AF65-F5344CB8AC3E}">
        <p14:creationId xmlns:p14="http://schemas.microsoft.com/office/powerpoint/2010/main" val="1857614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17 different heuristics.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39</a:t>
            </a:fld>
            <a:endParaRPr lang="en-US"/>
          </a:p>
        </p:txBody>
      </p:sp>
    </p:spTree>
    <p:extLst>
      <p:ext uri="{BB962C8B-B14F-4D97-AF65-F5344CB8AC3E}">
        <p14:creationId xmlns:p14="http://schemas.microsoft.com/office/powerpoint/2010/main" val="1781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4</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r>
              <a:rPr lang="en-US" dirty="0"/>
              <a:t>Today I’m going to tell you about a useful technique in the evaluation of the</a:t>
            </a:r>
            <a:r>
              <a:rPr lang="en-US" baseline="0" dirty="0"/>
              <a:t> DESIGN of software products. This is a technique that you will use for years if you go into user interface/user experience work. By the end of lecture, you should be able to do this yourself.</a:t>
            </a:r>
          </a:p>
        </p:txBody>
      </p:sp>
    </p:spTree>
    <p:extLst>
      <p:ext uri="{BB962C8B-B14F-4D97-AF65-F5344CB8AC3E}">
        <p14:creationId xmlns:p14="http://schemas.microsoft.com/office/powerpoint/2010/main" val="3507631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turn in your medium-fi prototype assignment today so others in your studio can do their HE on your design</a:t>
            </a:r>
          </a:p>
          <a:p>
            <a:endParaRPr lang="en-US" dirty="0"/>
          </a:p>
        </p:txBody>
      </p:sp>
      <p:sp>
        <p:nvSpPr>
          <p:cNvPr id="4" name="Slide Number Placeholder 3"/>
          <p:cNvSpPr>
            <a:spLocks noGrp="1"/>
          </p:cNvSpPr>
          <p:nvPr>
            <p:ph type="sldNum" sz="quarter" idx="5"/>
          </p:nvPr>
        </p:nvSpPr>
        <p:spPr/>
        <p:txBody>
          <a:bodyPr/>
          <a:lstStyle/>
          <a:p>
            <a:fld id="{E3F14935-C881-AF49-9662-C30E6E11EAF2}" type="slidenum">
              <a:rPr lang="en-US" smtClean="0"/>
              <a:pPr/>
              <a:t>40</a:t>
            </a:fld>
            <a:endParaRPr lang="en-US"/>
          </a:p>
        </p:txBody>
      </p:sp>
    </p:spTree>
    <p:extLst>
      <p:ext uri="{BB962C8B-B14F-4D97-AF65-F5344CB8AC3E}">
        <p14:creationId xmlns:p14="http://schemas.microsoft.com/office/powerpoint/2010/main" val="93577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a:t>
            </a:r>
          </a:p>
        </p:txBody>
      </p:sp>
      <p:sp>
        <p:nvSpPr>
          <p:cNvPr id="4" name="Slide Number Placeholder 3"/>
          <p:cNvSpPr>
            <a:spLocks noGrp="1"/>
          </p:cNvSpPr>
          <p:nvPr>
            <p:ph type="sldNum" sz="quarter" idx="10"/>
          </p:nvPr>
        </p:nvSpPr>
        <p:spPr/>
        <p:txBody>
          <a:bodyPr/>
          <a:lstStyle/>
          <a:p>
            <a:fld id="{A300C090-F137-A747-947F-59586F962920}" type="slidenum">
              <a:rPr lang="en-US" smtClean="0"/>
              <a:pPr/>
              <a:t>41</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over 60 min, cut break by 5 min (to 15)</a:t>
            </a:r>
          </a:p>
          <a:p>
            <a:endParaRPr lang="en-US" dirty="0"/>
          </a:p>
          <a:p>
            <a:r>
              <a:rPr lang="en-US" dirty="0"/>
              <a:t>-- last year --- </a:t>
            </a:r>
          </a:p>
          <a:p>
            <a:r>
              <a:rPr lang="en-US" dirty="0"/>
              <a:t>break at 60 min in (20 minutes for teams).</a:t>
            </a:r>
          </a:p>
          <a:p>
            <a:endParaRPr lang="en-US" dirty="0"/>
          </a:p>
          <a:p>
            <a:r>
              <a:rPr lang="en-US" dirty="0"/>
              <a:t>--  two years ago --</a:t>
            </a:r>
          </a:p>
          <a:p>
            <a:endParaRPr lang="en-US" dirty="0"/>
          </a:p>
          <a:p>
            <a:r>
              <a:rPr lang="en-US" dirty="0"/>
              <a:t>Took 20 min break at 85 min in (though started 10 min late due to arriving late)</a:t>
            </a:r>
          </a:p>
          <a:p>
            <a:endParaRPr lang="en-US" dirty="0"/>
          </a:p>
          <a:p>
            <a:r>
              <a:rPr lang="en-US" dirty="0"/>
              <a:t>Had to hurry through HE exercise</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42</a:t>
            </a:fld>
            <a:endParaRPr lang="en-US"/>
          </a:p>
        </p:txBody>
      </p:sp>
    </p:spTree>
    <p:extLst>
      <p:ext uri="{BB962C8B-B14F-4D97-AF65-F5344CB8AC3E}">
        <p14:creationId xmlns:p14="http://schemas.microsoft.com/office/powerpoint/2010/main" val="1154822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1133085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015eb5321_0_0: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44</a:t>
            </a:fld>
            <a:endParaRPr sz="1000" b="0" i="1" u="none" strike="noStrike" cap="none">
              <a:solidFill>
                <a:schemeClr val="dk1"/>
              </a:solidFill>
              <a:latin typeface="Times New Roman"/>
              <a:ea typeface="Times New Roman"/>
              <a:cs typeface="Times New Roman"/>
              <a:sym typeface="Times New Roman"/>
            </a:endParaRPr>
          </a:p>
        </p:txBody>
      </p:sp>
      <p:sp>
        <p:nvSpPr>
          <p:cNvPr id="177" name="Google Shape;177;gc015eb5321_0_0: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gc015eb5321_0_0: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the slack, send out the link </a:t>
            </a:r>
            <a:r>
              <a:rPr lang="en-US" u="sng" dirty="0">
                <a:solidFill>
                  <a:srgbClr val="3C78D8"/>
                </a:solidFill>
                <a:hlinkClick r:id="rId3">
                  <a:extLst>
                    <a:ext uri="{A12FA001-AC4F-418D-AE19-62706E023703}">
                      <ahyp:hlinkClr xmlns:ahyp="http://schemas.microsoft.com/office/drawing/2018/hyperlinkcolor" val="tx"/>
                    </a:ext>
                  </a:extLst>
                </a:hlinkClick>
              </a:rPr>
              <a:t>https://docs.google.com/presentation/d/1V3SQV4h1Pn_0yruh3ALJ94L_HNHEZdyQz4m_B7crKZM/edit?usp=sharing</a:t>
            </a:r>
            <a:endParaRPr lang="en-US" u="sng" dirty="0">
              <a:solidFill>
                <a:srgbClr val="3C78D8"/>
              </a:solidFill>
            </a:endParaRPr>
          </a:p>
          <a:p>
            <a:pPr marL="0" lvl="0" indent="0" algn="l" rtl="0">
              <a:lnSpc>
                <a:spcPct val="100000"/>
              </a:lnSpc>
              <a:spcBef>
                <a:spcPts val="0"/>
              </a:spcBef>
              <a:spcAft>
                <a:spcPts val="0"/>
              </a:spcAft>
              <a:buSzPts val="1400"/>
              <a:buNone/>
            </a:pPr>
            <a:r>
              <a:rPr lang="en-US" dirty="0">
                <a:solidFill>
                  <a:srgbClr val="3C78D8"/>
                </a:solidFill>
              </a:rPr>
              <a:t>https://</a:t>
            </a:r>
            <a:r>
              <a:rPr lang="en-US" dirty="0" err="1">
                <a:solidFill>
                  <a:srgbClr val="3C78D8"/>
                </a:solidFill>
              </a:rPr>
              <a:t>bit.ly</a:t>
            </a:r>
            <a:r>
              <a:rPr lang="en-US" dirty="0">
                <a:solidFill>
                  <a:srgbClr val="3C78D8"/>
                </a:solidFill>
              </a:rPr>
              <a:t>/HE-cs147-22au</a:t>
            </a:r>
            <a:endParaRPr lang="en-US" u="sng" dirty="0">
              <a:solidFill>
                <a:srgbClr val="3C78D8"/>
              </a:solidFill>
            </a:endParaRPr>
          </a:p>
          <a:p>
            <a:pPr marL="0" lvl="0" indent="0" algn="l" rtl="0">
              <a:lnSpc>
                <a:spcPct val="100000"/>
              </a:lnSpc>
              <a:spcBef>
                <a:spcPts val="0"/>
              </a:spcBef>
              <a:spcAft>
                <a:spcPts val="0"/>
              </a:spcAft>
              <a:buSzPts val="1400"/>
              <a:buNone/>
            </a:pPr>
            <a:endParaRPr dirty="0">
              <a:solidFill>
                <a:srgbClr val="3C78D8"/>
              </a:solidFill>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17057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015eb5321_1_1: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45</a:t>
            </a:fld>
            <a:endParaRPr sz="1000" b="0" i="1" u="none" strike="noStrike" cap="none">
              <a:solidFill>
                <a:schemeClr val="dk1"/>
              </a:solidFill>
              <a:latin typeface="Times New Roman"/>
              <a:ea typeface="Times New Roman"/>
              <a:cs typeface="Times New Roman"/>
              <a:sym typeface="Times New Roman"/>
            </a:endParaRPr>
          </a:p>
        </p:txBody>
      </p:sp>
      <p:sp>
        <p:nvSpPr>
          <p:cNvPr id="189" name="Google Shape;189;gc015eb5321_1_1: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c015eb5321_1_1: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Start 50 random breakout rooms</a:t>
            </a:r>
            <a:endParaRPr dirty="0"/>
          </a:p>
        </p:txBody>
      </p:sp>
    </p:spTree>
    <p:extLst>
      <p:ext uri="{BB962C8B-B14F-4D97-AF65-F5344CB8AC3E}">
        <p14:creationId xmlns:p14="http://schemas.microsoft.com/office/powerpoint/2010/main" val="3828419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46</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a:t>In slack, ask: what heuristic violations did you observe? Make sure to include which guideline is violated and why, suggest a solution, and attach a screenshot.</a:t>
            </a:r>
            <a:endParaRPr/>
          </a:p>
        </p:txBody>
      </p:sp>
    </p:spTree>
    <p:extLst>
      <p:ext uri="{BB962C8B-B14F-4D97-AF65-F5344CB8AC3E}">
        <p14:creationId xmlns:p14="http://schemas.microsoft.com/office/powerpoint/2010/main" val="2881642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take 18 minutes</a:t>
            </a:r>
          </a:p>
          <a:p>
            <a:endParaRPr lang="en-US" dirty="0"/>
          </a:p>
          <a:p>
            <a:endParaRPr lang="en-US" dirty="0"/>
          </a:p>
          <a:p>
            <a:endParaRPr lang="en-US" dirty="0"/>
          </a:p>
          <a:p>
            <a:r>
              <a:rPr lang="en-US" dirty="0"/>
              <a:t>---- last year ----</a:t>
            </a:r>
          </a:p>
          <a:p>
            <a:r>
              <a:rPr lang="en-US" dirty="0"/>
              <a:t>handed out paper for</a:t>
            </a:r>
            <a:r>
              <a:rPr lang="en-US" baseline="0" dirty="0"/>
              <a:t> exercise</a:t>
            </a:r>
            <a:r>
              <a:rPr lang="en-US" dirty="0"/>
              <a:t> at 3:30 – 60 minutes into lecture</a:t>
            </a:r>
          </a:p>
        </p:txBody>
      </p:sp>
      <p:sp>
        <p:nvSpPr>
          <p:cNvPr id="4" name="Slide Number Placeholder 3"/>
          <p:cNvSpPr>
            <a:spLocks noGrp="1"/>
          </p:cNvSpPr>
          <p:nvPr>
            <p:ph type="sldNum" sz="quarter" idx="10"/>
          </p:nvPr>
        </p:nvSpPr>
        <p:spPr/>
        <p:txBody>
          <a:bodyPr/>
          <a:lstStyle/>
          <a:p>
            <a:fld id="{E3F14935-C881-AF49-9662-C30E6E11EAF2}" type="slidenum">
              <a:rPr lang="en-US" smtClean="0"/>
              <a:pPr/>
              <a:t>47</a:t>
            </a:fld>
            <a:endParaRPr lang="en-US"/>
          </a:p>
        </p:txBody>
      </p:sp>
    </p:spTree>
    <p:extLst>
      <p:ext uri="{BB962C8B-B14F-4D97-AF65-F5344CB8AC3E}">
        <p14:creationId xmlns:p14="http://schemas.microsoft.com/office/powerpoint/2010/main" val="968234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48</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slack, ask: what heuristic violations did you observe? Make sure to include which guideline is violated and why, suggest a solution, and attach a screenshot.</a:t>
            </a:r>
            <a:endParaRPr dirty="0"/>
          </a:p>
        </p:txBody>
      </p:sp>
    </p:spTree>
    <p:extLst>
      <p:ext uri="{BB962C8B-B14F-4D97-AF65-F5344CB8AC3E}">
        <p14:creationId xmlns:p14="http://schemas.microsoft.com/office/powerpoint/2010/main" val="1833883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49</a:t>
            </a:fld>
            <a:endParaRPr lang="en-US"/>
          </a:p>
        </p:txBody>
      </p:sp>
    </p:spTree>
    <p:extLst>
      <p:ext uri="{BB962C8B-B14F-4D97-AF65-F5344CB8AC3E}">
        <p14:creationId xmlns:p14="http://schemas.microsoft.com/office/powerpoint/2010/main" val="170478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C8318C06-B258-A94F-9B49-BB773ADF5FAB}" type="slidenum">
              <a:rPr lang="en-US" sz="1200"/>
              <a:pPr/>
              <a:t>5</a:t>
            </a:fld>
            <a:endParaRPr lang="en-US" sz="1200"/>
          </a:p>
        </p:txBody>
      </p:sp>
      <p:sp>
        <p:nvSpPr>
          <p:cNvPr id="47107" name="Rectangle 2"/>
          <p:cNvSpPr>
            <a:spLocks noGrp="1" noRot="1" noChangeAspect="1" noChangeArrowheads="1" noTextEdit="1"/>
          </p:cNvSpPr>
          <p:nvPr>
            <p:ph type="sldImg"/>
          </p:nvPr>
        </p:nvSpPr>
        <p:spPr>
          <a:xfrm>
            <a:off x="469900" y="727075"/>
            <a:ext cx="6376988" cy="3587750"/>
          </a:xfrm>
          <a:ln w="12700" cap="flat">
            <a:solidFill>
              <a:schemeClr val="tx1"/>
            </a:solidFill>
          </a:ln>
        </p:spPr>
      </p:sp>
      <p:sp>
        <p:nvSpPr>
          <p:cNvPr id="47108" name="Rectangle 3"/>
          <p:cNvSpPr>
            <a:spLocks noGrp="1" noChangeArrowheads="1"/>
          </p:cNvSpPr>
          <p:nvPr>
            <p:ph type="body" idx="1"/>
          </p:nvPr>
        </p:nvSpPr>
        <p:spPr>
          <a:xfrm>
            <a:off x="974725" y="4559300"/>
            <a:ext cx="5365750" cy="4319588"/>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9367" tIns="50525" rIns="99367" bIns="50525"/>
          <a:lstStyle/>
          <a:p>
            <a:pPr defTabSz="958850">
              <a:spcBef>
                <a:spcPct val="0"/>
              </a:spcBef>
            </a:pPr>
            <a:endParaRPr lang="en-US" sz="2500" dirty="0"/>
          </a:p>
        </p:txBody>
      </p:sp>
    </p:spTree>
    <p:extLst>
      <p:ext uri="{BB962C8B-B14F-4D97-AF65-F5344CB8AC3E}">
        <p14:creationId xmlns:p14="http://schemas.microsoft.com/office/powerpoint/2010/main" val="1415922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pPr marL="0" indent="0">
              <a:buNone/>
            </a:pPr>
            <a:r>
              <a:rPr lang="en-US" baseline="0" dirty="0"/>
              <a:t>Two  years ago:</a:t>
            </a:r>
          </a:p>
          <a:p>
            <a:pPr marL="0" indent="0">
              <a:buNone/>
            </a:pPr>
            <a:r>
              <a:rPr lang="en-US" baseline="0" dirty="0"/>
              <a:t>1.          </a:t>
            </a:r>
            <a:r>
              <a:rPr lang="en-US" dirty="0"/>
              <a:t>H2 – icons labelled null. CS term. Probably shouldn’t even be there. Remove. [90]</a:t>
            </a:r>
          </a:p>
          <a:p>
            <a:pPr marL="514350" indent="-514350">
              <a:buAutoNum type="arabicPeriod"/>
            </a:pPr>
            <a:r>
              <a:rPr lang="en-US" dirty="0"/>
              <a:t>H4 – sometimes uses “text” and sometimes uses “message”. Pick one and be consistent. [70]</a:t>
            </a:r>
          </a:p>
          <a:p>
            <a:pPr marL="514350" indent="-514350">
              <a:buAutoNum type="arabicPeriod"/>
            </a:pPr>
            <a:r>
              <a:rPr lang="en-US" dirty="0"/>
              <a:t>H3 – once in the flow can’t get out until you finish. Have exits. [90]</a:t>
            </a:r>
          </a:p>
          <a:p>
            <a:pPr marL="514350" indent="-514350">
              <a:buAutoNum type="arabicPeriod"/>
            </a:pPr>
            <a:r>
              <a:rPr lang="en-US" dirty="0"/>
              <a:t>H1 – no confirmation after sending message. Add a confirmation text or dialog. [70]</a:t>
            </a:r>
          </a:p>
          <a:p>
            <a:pPr marL="514350" indent="-514350">
              <a:buAutoNum type="arabicPeriod"/>
            </a:pPr>
            <a:r>
              <a:rPr lang="en-US" dirty="0"/>
              <a:t>H6 – after selecting a recipient, the create message screen doesn’t keep their name around. Show who I’m texting. [75]</a:t>
            </a:r>
          </a:p>
          <a:p>
            <a:endParaRPr lang="en-US" baseline="0" dirty="0"/>
          </a:p>
          <a:p>
            <a:r>
              <a:rPr lang="en-US" baseline="0" dirty="0"/>
              <a:t>Known issues:</a:t>
            </a:r>
          </a:p>
          <a:p>
            <a:r>
              <a:rPr lang="en-US" sz="1200" b="1" kern="1200" dirty="0">
                <a:solidFill>
                  <a:schemeClr val="tx1"/>
                </a:solidFill>
                <a:effectLst/>
                <a:latin typeface="Arial" charset="0"/>
                <a:ea typeface="ＭＳ Ｐゴシック" charset="0"/>
                <a:cs typeface="+mn-cs"/>
              </a:rPr>
              <a:t>H1: Visibility of System Status</a:t>
            </a:r>
          </a:p>
          <a:p>
            <a:pPr lvl="1"/>
            <a:r>
              <a:rPr lang="en-US" sz="1200" b="1" kern="1200" dirty="0">
                <a:solidFill>
                  <a:schemeClr val="tx1"/>
                </a:solidFill>
                <a:effectLst/>
                <a:latin typeface="Arial" charset="0"/>
                <a:ea typeface="ＭＳ Ｐゴシック" charset="0"/>
                <a:cs typeface="+mn-cs"/>
              </a:rPr>
              <a:t>No idea if the message was sent</a:t>
            </a:r>
          </a:p>
          <a:p>
            <a:pPr lvl="1"/>
            <a:r>
              <a:rPr lang="en-US" sz="1200" b="1" kern="1200" dirty="0">
                <a:solidFill>
                  <a:schemeClr val="tx1"/>
                </a:solidFill>
                <a:effectLst/>
                <a:latin typeface="Arial" charset="0"/>
                <a:ea typeface="ＭＳ Ｐゴシック" charset="0"/>
                <a:cs typeface="+mn-cs"/>
              </a:rPr>
              <a:t>No idea if the message was received</a:t>
            </a:r>
          </a:p>
          <a:p>
            <a:pPr lvl="2"/>
            <a:r>
              <a:rPr lang="en-US" sz="1200" b="1" kern="1200" dirty="0">
                <a:solidFill>
                  <a:schemeClr val="tx1"/>
                </a:solidFill>
                <a:effectLst/>
                <a:latin typeface="Arial" charset="0"/>
                <a:ea typeface="ＭＳ Ｐゴシック" charset="0"/>
                <a:cs typeface="+mn-cs"/>
              </a:rPr>
              <a:t>No idea what the content of message was (past sent)</a:t>
            </a:r>
          </a:p>
          <a:p>
            <a:pPr lvl="1"/>
            <a:r>
              <a:rPr lang="en-US" sz="1200" b="1" kern="1200" dirty="0">
                <a:solidFill>
                  <a:schemeClr val="tx1"/>
                </a:solidFill>
                <a:effectLst/>
                <a:latin typeface="Arial" charset="0"/>
                <a:ea typeface="ＭＳ Ｐゴシック" charset="0"/>
                <a:cs typeface="+mn-cs"/>
              </a:rPr>
              <a:t>Cannot see who I am sending the message too once I am on the next screen</a:t>
            </a:r>
          </a:p>
          <a:p>
            <a:r>
              <a:rPr lang="en-US" sz="1200" b="1" kern="1200" dirty="0">
                <a:solidFill>
                  <a:schemeClr val="tx1"/>
                </a:solidFill>
                <a:effectLst/>
                <a:latin typeface="Arial" charset="0"/>
                <a:ea typeface="ＭＳ Ｐゴシック" charset="0"/>
                <a:cs typeface="+mn-cs"/>
              </a:rPr>
              <a:t>H2: Match b/w System &amp; World</a:t>
            </a:r>
          </a:p>
          <a:p>
            <a:pPr lvl="1"/>
            <a:r>
              <a:rPr lang="en-US" sz="1200" b="1" kern="1200" dirty="0">
                <a:solidFill>
                  <a:schemeClr val="tx1"/>
                </a:solidFill>
                <a:effectLst/>
                <a:latin typeface="Arial" charset="0"/>
                <a:ea typeface="ＭＳ Ｐゴシック" charset="0"/>
                <a:cs typeface="+mn-cs"/>
              </a:rPr>
              <a:t>(NULL) is not something we want to see anywhere in an app, this is an unfamiliar concept/word to the user</a:t>
            </a:r>
          </a:p>
          <a:p>
            <a:r>
              <a:rPr lang="en-US" sz="1200" b="1" kern="1200" dirty="0">
                <a:solidFill>
                  <a:schemeClr val="tx1"/>
                </a:solidFill>
                <a:effectLst/>
                <a:latin typeface="Arial" charset="0"/>
                <a:ea typeface="ＭＳ Ｐゴシック" charset="0"/>
                <a:cs typeface="+mn-cs"/>
              </a:rPr>
              <a:t>H3: User Control &amp; Freedom</a:t>
            </a:r>
          </a:p>
          <a:p>
            <a:pPr lvl="1"/>
            <a:r>
              <a:rPr lang="en-US" sz="1200" b="1" kern="1200" dirty="0">
                <a:solidFill>
                  <a:schemeClr val="tx1"/>
                </a:solidFill>
                <a:effectLst/>
                <a:latin typeface="Arial" charset="0"/>
                <a:ea typeface="ＭＳ Ｐゴシック" charset="0"/>
                <a:cs typeface="+mn-cs"/>
              </a:rPr>
              <a:t>Allow users to freely go back &amp; reselect a participant</a:t>
            </a:r>
          </a:p>
          <a:p>
            <a:pPr lvl="1"/>
            <a:r>
              <a:rPr lang="en-US" sz="1200" b="1" kern="1200" dirty="0">
                <a:solidFill>
                  <a:schemeClr val="tx1"/>
                </a:solidFill>
                <a:effectLst/>
                <a:latin typeface="Arial" charset="0"/>
                <a:ea typeface="ＭＳ Ｐゴシック" charset="0"/>
                <a:cs typeface="+mn-cs"/>
              </a:rPr>
              <a:t>I cannot add any message recipients besides the ones already there</a:t>
            </a:r>
          </a:p>
          <a:p>
            <a:r>
              <a:rPr lang="en-US" sz="1200" b="1" kern="1200" dirty="0">
                <a:solidFill>
                  <a:schemeClr val="tx1"/>
                </a:solidFill>
                <a:effectLst/>
                <a:latin typeface="Arial" charset="0"/>
                <a:ea typeface="ＭＳ Ｐゴシック" charset="0"/>
                <a:cs typeface="+mn-cs"/>
              </a:rPr>
              <a:t>H4: Consistency &amp; Standards</a:t>
            </a:r>
          </a:p>
          <a:p>
            <a:pPr lvl="1"/>
            <a:r>
              <a:rPr lang="en-US" sz="1200" b="1" kern="1200" dirty="0">
                <a:solidFill>
                  <a:schemeClr val="tx1"/>
                </a:solidFill>
                <a:effectLst/>
                <a:latin typeface="Arial" charset="0"/>
                <a:ea typeface="ＭＳ Ｐゴシック" charset="0"/>
                <a:cs typeface="+mn-cs"/>
              </a:rPr>
              <a:t>Switch between “message” and “text”</a:t>
            </a:r>
          </a:p>
          <a:p>
            <a:pPr lvl="1"/>
            <a:r>
              <a:rPr lang="en-US" sz="1200" b="1" kern="1200" dirty="0">
                <a:solidFill>
                  <a:schemeClr val="tx1"/>
                </a:solidFill>
                <a:effectLst/>
                <a:latin typeface="Arial" charset="0"/>
                <a:ea typeface="ＭＳ Ｐゴシック" charset="0"/>
                <a:cs typeface="+mn-cs"/>
              </a:rPr>
              <a:t>Inconsistent font</a:t>
            </a:r>
          </a:p>
          <a:p>
            <a:pPr lvl="1"/>
            <a:r>
              <a:rPr lang="en-US" sz="1200" b="1" kern="1200" dirty="0">
                <a:solidFill>
                  <a:schemeClr val="tx1"/>
                </a:solidFill>
                <a:effectLst/>
                <a:latin typeface="Arial" charset="0"/>
                <a:ea typeface="ＭＳ Ｐゴシック" charset="0"/>
                <a:cs typeface="+mn-cs"/>
              </a:rPr>
              <a:t>Inconsistent color</a:t>
            </a:r>
          </a:p>
          <a:p>
            <a:pPr lvl="1"/>
            <a:r>
              <a:rPr lang="en-US" sz="1200" b="1" kern="1200" dirty="0">
                <a:solidFill>
                  <a:schemeClr val="tx1"/>
                </a:solidFill>
                <a:effectLst/>
                <a:latin typeface="Arial" charset="0"/>
                <a:ea typeface="ＭＳ Ｐゴシック" charset="0"/>
                <a:cs typeface="+mn-cs"/>
              </a:rPr>
              <a:t>Same shape and color for text box as for viewing messages</a:t>
            </a:r>
          </a:p>
          <a:p>
            <a:r>
              <a:rPr lang="en-US" sz="1200" b="1" kern="1200" dirty="0">
                <a:solidFill>
                  <a:schemeClr val="tx1"/>
                </a:solidFill>
                <a:effectLst/>
                <a:latin typeface="Arial" charset="0"/>
                <a:ea typeface="ＭＳ Ｐゴシック" charset="0"/>
                <a:cs typeface="+mn-cs"/>
              </a:rPr>
              <a:t>H5: Error Prevention</a:t>
            </a:r>
          </a:p>
          <a:p>
            <a:pPr lvl="1"/>
            <a:r>
              <a:rPr lang="en-US" sz="1200" b="1" kern="1200" dirty="0">
                <a:solidFill>
                  <a:schemeClr val="tx1"/>
                </a:solidFill>
                <a:effectLst/>
                <a:latin typeface="Arial" charset="0"/>
                <a:ea typeface="ＭＳ Ｐゴシック" charset="0"/>
                <a:cs typeface="+mn-cs"/>
              </a:rPr>
              <a:t>If users choose wrong recipient, they cannot go back</a:t>
            </a:r>
          </a:p>
          <a:p>
            <a:pPr lvl="1"/>
            <a:r>
              <a:rPr lang="en-US" sz="1200" b="1" kern="1200" dirty="0">
                <a:solidFill>
                  <a:schemeClr val="tx1"/>
                </a:solidFill>
                <a:effectLst/>
                <a:latin typeface="Arial" charset="0"/>
                <a:ea typeface="ＭＳ Ｐゴシック" charset="0"/>
                <a:cs typeface="+mn-cs"/>
              </a:rPr>
              <a:t>If users typed the wrong message thinking they were sending it to a certain recipient… help prevent errors with message composition (before sending message, show a confirmation box)</a:t>
            </a:r>
          </a:p>
          <a:p>
            <a:r>
              <a:rPr lang="en-US" sz="1200" b="1" kern="1200" dirty="0">
                <a:solidFill>
                  <a:schemeClr val="tx1"/>
                </a:solidFill>
                <a:effectLst/>
                <a:latin typeface="Arial" charset="0"/>
                <a:ea typeface="ＭＳ Ｐゴシック" charset="0"/>
                <a:cs typeface="+mn-cs"/>
              </a:rPr>
              <a:t>H6: Recognition not Recall</a:t>
            </a:r>
          </a:p>
          <a:p>
            <a:pPr lvl="1"/>
            <a:r>
              <a:rPr lang="en-US" sz="1200" b="1" kern="1200" dirty="0">
                <a:solidFill>
                  <a:schemeClr val="tx1"/>
                </a:solidFill>
                <a:effectLst/>
                <a:latin typeface="Arial" charset="0"/>
                <a:ea typeface="ＭＳ Ｐゴシック" charset="0"/>
                <a:cs typeface="+mn-cs"/>
              </a:rPr>
              <a:t>Need to recall who you’re writing the message to, should show on Screen 2</a:t>
            </a:r>
          </a:p>
          <a:p>
            <a:r>
              <a:rPr lang="en-US" sz="1200" b="1" kern="1200" dirty="0">
                <a:solidFill>
                  <a:schemeClr val="tx1"/>
                </a:solidFill>
                <a:effectLst/>
                <a:latin typeface="Arial" charset="0"/>
                <a:ea typeface="ＭＳ Ｐゴシック" charset="0"/>
                <a:cs typeface="+mn-cs"/>
              </a:rPr>
              <a:t>H7: Flexibility &amp; Efficiency of Use</a:t>
            </a:r>
          </a:p>
          <a:p>
            <a:pPr lvl="1"/>
            <a:r>
              <a:rPr lang="en-US" sz="1200" b="1" kern="1200" dirty="0">
                <a:solidFill>
                  <a:schemeClr val="tx1"/>
                </a:solidFill>
                <a:effectLst/>
                <a:latin typeface="Arial" charset="0"/>
                <a:ea typeface="ＭＳ Ｐゴシック" charset="0"/>
                <a:cs typeface="+mn-cs"/>
              </a:rPr>
              <a:t>Perhaps, allow users to tailor frequent actions (a frequent person they send messages to, a frequent message they send)</a:t>
            </a:r>
          </a:p>
          <a:p>
            <a:r>
              <a:rPr lang="en-US" sz="1200" b="1" kern="1200" dirty="0">
                <a:solidFill>
                  <a:schemeClr val="tx1"/>
                </a:solidFill>
                <a:effectLst/>
                <a:latin typeface="Arial" charset="0"/>
                <a:ea typeface="ＭＳ Ｐゴシック" charset="0"/>
                <a:cs typeface="+mn-cs"/>
              </a:rPr>
              <a:t>H8: Aesthetic &amp; Minimalist Design</a:t>
            </a:r>
          </a:p>
          <a:p>
            <a:pPr lvl="1"/>
            <a:r>
              <a:rPr lang="en-US" sz="1200" b="1" kern="1200" dirty="0">
                <a:solidFill>
                  <a:schemeClr val="tx1"/>
                </a:solidFill>
                <a:effectLst/>
                <a:latin typeface="Arial" charset="0"/>
                <a:ea typeface="ＭＳ Ｐゴシック" charset="0"/>
                <a:cs typeface="+mn-cs"/>
              </a:rPr>
              <a:t>Too many different fonts</a:t>
            </a:r>
          </a:p>
          <a:p>
            <a:pPr lvl="1"/>
            <a:r>
              <a:rPr lang="en-US" sz="1200" b="1" kern="1200" dirty="0">
                <a:solidFill>
                  <a:schemeClr val="tx1"/>
                </a:solidFill>
                <a:effectLst/>
                <a:latin typeface="Arial" charset="0"/>
                <a:ea typeface="ＭＳ Ｐゴシック" charset="0"/>
                <a:cs typeface="+mn-cs"/>
              </a:rPr>
              <a:t>Too many different colors</a:t>
            </a:r>
          </a:p>
          <a:p>
            <a:pPr lvl="1"/>
            <a:r>
              <a:rPr lang="en-US" sz="1200" b="1" kern="1200" dirty="0">
                <a:solidFill>
                  <a:schemeClr val="tx1"/>
                </a:solidFill>
                <a:effectLst/>
                <a:latin typeface="Arial" charset="0"/>
                <a:ea typeface="ＭＳ Ｐゴシック" charset="0"/>
                <a:cs typeface="+mn-cs"/>
              </a:rPr>
              <a:t>One screen to simplify three screens</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50</a:t>
            </a:fld>
            <a:endParaRPr lang="en-US"/>
          </a:p>
        </p:txBody>
      </p:sp>
    </p:spTree>
    <p:extLst>
      <p:ext uri="{BB962C8B-B14F-4D97-AF65-F5344CB8AC3E}">
        <p14:creationId xmlns:p14="http://schemas.microsoft.com/office/powerpoint/2010/main" val="554811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BBDEAC3-7ABF-2345-B14E-929D5E65B620}" type="slidenum">
              <a:rPr lang="en-US" sz="1200"/>
              <a:pPr/>
              <a:t>51</a:t>
            </a:fld>
            <a:endParaRPr lang="en-US" sz="1200"/>
          </a:p>
        </p:txBody>
      </p:sp>
      <p:sp>
        <p:nvSpPr>
          <p:cNvPr id="75779" name="Rectangle 2"/>
          <p:cNvSpPr>
            <a:spLocks noGrp="1" noRot="1" noChangeAspect="1" noChangeArrowheads="1" noTextEdit="1"/>
          </p:cNvSpPr>
          <p:nvPr>
            <p:ph type="sldImg"/>
          </p:nvPr>
        </p:nvSpPr>
        <p:spPr>
          <a:xfrm>
            <a:off x="469900" y="725488"/>
            <a:ext cx="6380163" cy="3589337"/>
          </a:xfrm>
          <a:solidFill>
            <a:srgbClr val="FFFFFF"/>
          </a:solidFill>
          <a:ln/>
        </p:spPr>
      </p:sp>
      <p:sp>
        <p:nvSpPr>
          <p:cNvPr id="75780" name="Rectangle 3"/>
          <p:cNvSpPr>
            <a:spLocks noGrp="1" noChangeArrowheads="1"/>
          </p:cNvSpPr>
          <p:nvPr>
            <p:ph type="body" idx="1"/>
          </p:nvPr>
        </p:nvSpPr>
        <p:spPr>
          <a:xfrm>
            <a:off x="973138" y="4559300"/>
            <a:ext cx="5368925" cy="432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4353" tIns="47176" rIns="94353" bIns="47176"/>
          <a:lstStyle/>
          <a:p>
            <a:endParaRPr lang="en-US" dirty="0"/>
          </a:p>
        </p:txBody>
      </p:sp>
    </p:spTree>
    <p:extLst>
      <p:ext uri="{BB962C8B-B14F-4D97-AF65-F5344CB8AC3E}">
        <p14:creationId xmlns:p14="http://schemas.microsoft.com/office/powerpoint/2010/main" val="20026256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52</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6</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are the issues with lo-fi tests?</a:t>
            </a:r>
          </a:p>
          <a:p>
            <a:r>
              <a:rPr lang="en-US" dirty="0"/>
              <a:t>[ADVANCE]</a:t>
            </a:r>
          </a:p>
          <a:p>
            <a:endParaRPr lang="en-US" dirty="0"/>
          </a:p>
        </p:txBody>
      </p:sp>
    </p:spTree>
    <p:extLst>
      <p:ext uri="{BB962C8B-B14F-4D97-AF65-F5344CB8AC3E}">
        <p14:creationId xmlns:p14="http://schemas.microsoft.com/office/powerpoint/2010/main" val="33621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7</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Issues with lo-fi:</a:t>
            </a:r>
          </a:p>
          <a:p>
            <a:pPr marL="171450" indent="-171450">
              <a:buFont typeface="Arial" charset="0"/>
              <a:buChar char="•"/>
            </a:pPr>
            <a:r>
              <a:rPr lang="en-US" baseline="0" dirty="0"/>
              <a:t>Not realistic</a:t>
            </a:r>
          </a:p>
          <a:p>
            <a:pPr marL="171450" indent="-171450">
              <a:buFont typeface="Arial" charset="0"/>
              <a:buChar char="•"/>
            </a:pPr>
            <a:r>
              <a:rPr lang="en-US" baseline="0" dirty="0"/>
              <a:t>Not on actual interface</a:t>
            </a:r>
          </a:p>
          <a:p>
            <a:pPr marL="171450" indent="-171450">
              <a:buFont typeface="Arial" charset="0"/>
              <a:buChar char="•"/>
            </a:pPr>
            <a:r>
              <a:rPr lang="en-US" baseline="0" dirty="0"/>
              <a:t>Need participants</a:t>
            </a:r>
            <a:endParaRPr lang="en-US" dirty="0"/>
          </a:p>
        </p:txBody>
      </p:sp>
    </p:spTree>
    <p:extLst>
      <p:ext uri="{BB962C8B-B14F-4D97-AF65-F5344CB8AC3E}">
        <p14:creationId xmlns:p14="http://schemas.microsoft.com/office/powerpoint/2010/main" val="329648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8</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0355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20111B05-ECBF-E241-B6C9-F1E9D0E881FF}" type="slidenum">
              <a:rPr lang="en-US" sz="1200"/>
              <a:pPr/>
              <a:t>9</a:t>
            </a:fld>
            <a:endParaRPr lang="en-US" sz="1200"/>
          </a:p>
        </p:txBody>
      </p:sp>
      <p:sp>
        <p:nvSpPr>
          <p:cNvPr id="5017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018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latin typeface="Helvetica Light" pitchFamily="34" charset="0"/>
              </a:rPr>
              <a:t>What is the implication of this graph?</a:t>
            </a:r>
          </a:p>
          <a:p>
            <a:pPr eaLnBrk="1" hangingPunct="1"/>
            <a:endParaRPr lang="en-US" sz="1200" dirty="0">
              <a:latin typeface="Helvetica Light" pitchFamily="34" charset="0"/>
            </a:endParaRPr>
          </a:p>
          <a:p>
            <a:pPr eaLnBrk="1" hangingPunct="1"/>
            <a:r>
              <a:rPr lang="en-US" sz="1200" dirty="0">
                <a:latin typeface="Helvetica Light" pitchFamily="34" charset="0"/>
              </a:rPr>
              <a:t>Need multiple evaluators because:</a:t>
            </a:r>
          </a:p>
          <a:p>
            <a:pPr eaLnBrk="1" hangingPunct="1"/>
            <a:endParaRPr lang="en-US" sz="1200" dirty="0">
              <a:latin typeface="Helvetica Light" pitchFamily="34" charset="0"/>
            </a:endParaRPr>
          </a:p>
          <a:p>
            <a:pPr eaLnBrk="1" hangingPunct="1"/>
            <a:r>
              <a:rPr lang="en-US" sz="1200" dirty="0">
                <a:latin typeface="Helvetica Light" pitchFamily="34" charset="0"/>
              </a:rPr>
              <a:t>Every evaluator doesn’t find every problem</a:t>
            </a:r>
          </a:p>
          <a:p>
            <a:pPr eaLnBrk="1" hangingPunct="1"/>
            <a:endParaRPr lang="en-US" sz="1200" dirty="0">
              <a:latin typeface="Helvetica Light" pitchFamily="34" charset="0"/>
            </a:endParaRPr>
          </a:p>
          <a:p>
            <a:pPr eaLnBrk="1" hangingPunct="1"/>
            <a:r>
              <a:rPr lang="en-US" sz="1200" dirty="0">
                <a:latin typeface="Helvetica Light" pitchFamily="34" charset="0"/>
              </a:rPr>
              <a:t>Good evaluators find both easy &amp; hard ones</a:t>
            </a:r>
          </a:p>
          <a:p>
            <a:endParaRPr lang="en-US" dirty="0"/>
          </a:p>
        </p:txBody>
      </p:sp>
    </p:spTree>
    <p:extLst>
      <p:ext uri="{BB962C8B-B14F-4D97-AF65-F5344CB8AC3E}">
        <p14:creationId xmlns:p14="http://schemas.microsoft.com/office/powerpoint/2010/main" val="1590218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2022</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userDrawn="1"/>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14029512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AF585851-8710-1B4E-BDC9-085E14296DE9}"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335413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2022</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8939674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2022</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4625034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2022</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8125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50099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62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80033095"/>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338460474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Tree>
    <p:extLst>
      <p:ext uri="{BB962C8B-B14F-4D97-AF65-F5344CB8AC3E}">
        <p14:creationId xmlns:p14="http://schemas.microsoft.com/office/powerpoint/2010/main" val="3326145455"/>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7" name="Image"/>
          <p:cNvSpPr>
            <a:spLocks noGrp="1"/>
          </p:cNvSpPr>
          <p:nvPr>
            <p:ph type="pic" sz="quarter" idx="21"/>
          </p:nvPr>
        </p:nvSpPr>
        <p:spPr>
          <a:xfrm>
            <a:off x="6221016" y="3536156"/>
            <a:ext cx="4257245" cy="2839641"/>
          </a:xfrm>
          <a:prstGeom prst="rect">
            <a:avLst/>
          </a:prstGeom>
        </p:spPr>
        <p:txBody>
          <a:bodyPr lIns="91439" tIns="45719" rIns="91439" bIns="45719" anchor="t">
            <a:noAutofit/>
          </a:bodyPr>
          <a:lstStyle/>
          <a:p>
            <a:endParaRPr/>
          </a:p>
        </p:txBody>
      </p:sp>
      <p:sp>
        <p:nvSpPr>
          <p:cNvPr id="128" name="Image"/>
          <p:cNvSpPr>
            <a:spLocks noGrp="1"/>
          </p:cNvSpPr>
          <p:nvPr>
            <p:ph type="pic" sz="quarter" idx="22"/>
          </p:nvPr>
        </p:nvSpPr>
        <p:spPr>
          <a:xfrm>
            <a:off x="6096000" y="625078"/>
            <a:ext cx="4125516" cy="2750345"/>
          </a:xfrm>
          <a:prstGeom prst="rect">
            <a:avLst/>
          </a:prstGeom>
        </p:spPr>
        <p:txBody>
          <a:bodyPr lIns="91439" tIns="45719" rIns="91439" bIns="45719" anchor="t">
            <a:noAutofit/>
          </a:bodyPr>
          <a:lstStyle/>
          <a:p>
            <a:endParaRPr/>
          </a:p>
        </p:txBody>
      </p:sp>
      <p:sp>
        <p:nvSpPr>
          <p:cNvPr id="129" name="Image"/>
          <p:cNvSpPr>
            <a:spLocks noGrp="1"/>
          </p:cNvSpPr>
          <p:nvPr>
            <p:ph type="pic" idx="23"/>
          </p:nvPr>
        </p:nvSpPr>
        <p:spPr>
          <a:xfrm>
            <a:off x="-145852" y="625078"/>
            <a:ext cx="8425160" cy="5616774"/>
          </a:xfrm>
          <a:prstGeom prst="rect">
            <a:avLst/>
          </a:prstGeom>
        </p:spPr>
        <p:txBody>
          <a:bodyPr lIns="91439" tIns="45719" rIns="91439" bIns="45719" anchor="t">
            <a:noAutofit/>
          </a:bodyPr>
          <a:lstStyle/>
          <a:p>
            <a:endParaRPr/>
          </a:p>
        </p:txBody>
      </p:sp>
      <p:sp>
        <p:nvSpPr>
          <p:cNvPr id="130" name="Slide Number"/>
          <p:cNvSpPr txBox="1">
            <a:spLocks noGrp="1"/>
          </p:cNvSpPr>
          <p:nvPr>
            <p:ph type="sldNum" sz="quarter" idx="2"/>
          </p:nvPr>
        </p:nvSpPr>
        <p:spPr>
          <a:xfrm>
            <a:off x="6007557" y="6565818"/>
            <a:ext cx="176886" cy="177966"/>
          </a:xfrm>
          <a:prstGeom prst="rect">
            <a:avLst/>
          </a:prstGeom>
        </p:spPr>
        <p:txBody>
          <a:bodyPr/>
          <a:lstStyle>
            <a:lvl1pPr>
              <a:defRPr>
                <a:latin typeface="Neutra Text Light"/>
                <a:ea typeface="Neutra Text Light"/>
                <a:cs typeface="Neutra Text Light"/>
                <a:sym typeface="Neutra Text Light"/>
              </a:defRPr>
            </a:lvl1pPr>
          </a:lstStyle>
          <a:p>
            <a:fld id="{86CB4B4D-7CA3-9044-876B-883B54F8677D}" type="slidenum">
              <a:t>‹#›</a:t>
            </a:fld>
            <a:endParaRPr/>
          </a:p>
        </p:txBody>
      </p:sp>
    </p:spTree>
    <p:extLst>
      <p:ext uri="{BB962C8B-B14F-4D97-AF65-F5344CB8AC3E}">
        <p14:creationId xmlns:p14="http://schemas.microsoft.com/office/powerpoint/2010/main" val="8010716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5"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8ECE2160-65C3-AC45-A33C-E2F8319357D7}" type="slidenum">
              <a:rPr lang="en-US" smtClean="0"/>
              <a:pPr/>
              <a:t>‹#›</a:t>
            </a:fld>
            <a:endParaRPr lang="en-US"/>
          </a:p>
        </p:txBody>
      </p:sp>
    </p:spTree>
    <p:extLst>
      <p:ext uri="{BB962C8B-B14F-4D97-AF65-F5344CB8AC3E}">
        <p14:creationId xmlns:p14="http://schemas.microsoft.com/office/powerpoint/2010/main" val="170953993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2022</a:t>
            </a:r>
            <a:endParaRPr lang="en-US" dirty="0"/>
          </a:p>
        </p:txBody>
      </p:sp>
      <p:sp>
        <p:nvSpPr>
          <p:cNvPr id="6"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E8DA58C4-73F7-344C-ACB1-7333597CF31B}"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54180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2022</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34F111E0-C51F-A94F-B2B8-9914A9AC5DC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90756355"/>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86FD82AD-9230-1F44-BEBB-D7C2D125D6A0}" type="slidenum">
              <a:rPr lang="en-US" smtClean="0"/>
              <a:pPr/>
              <a:t>‹#›</a:t>
            </a:fld>
            <a:endParaRPr lang="en-US"/>
          </a:p>
        </p:txBody>
      </p:sp>
    </p:spTree>
    <p:extLst>
      <p:ext uri="{BB962C8B-B14F-4D97-AF65-F5344CB8AC3E}">
        <p14:creationId xmlns:p14="http://schemas.microsoft.com/office/powerpoint/2010/main" val="265502530"/>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2022</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22646006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A78E939-40F4-1747-949A-C377BF02C000}"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23225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DD834E-717E-2741-AAC7-4C96DFF3C85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139322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F9E06A6A-9033-DA4F-836C-4F29E138E0E0}"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5753201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2022</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744012129"/>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7"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icons8.com/articles/redesigning-boarding-pass-agai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186/s12966-021-01218-4"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hci.stanford.edu/publications/2018/speech-he/sui-heuristics.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ngroup.com/article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developer.apple.com/design/human-interface-guidelines/foundations/accessibility/"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hci.stanford.edu/courses/cs147/2022/wi/readings/restricted/Norman-Ch1.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7, 2022</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2860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lstStyle/>
          <a:p>
            <a:pPr eaLnBrk="1" hangingPunct="1"/>
            <a:r>
              <a:rPr lang="en-US" dirty="0">
                <a:latin typeface="Helvetica Light" panose="020B0403020202020204" pitchFamily="34" charset="0"/>
              </a:rPr>
              <a:t>Heuristics</a:t>
            </a:r>
          </a:p>
        </p:txBody>
      </p:sp>
      <p:sp>
        <p:nvSpPr>
          <p:cNvPr id="516102" name="Rectangle 6"/>
          <p:cNvSpPr>
            <a:spLocks noGrp="1" noChangeArrowheads="1"/>
          </p:cNvSpPr>
          <p:nvPr>
            <p:ph idx="1"/>
          </p:nvPr>
        </p:nvSpPr>
        <p:spPr>
          <a:xfrm>
            <a:off x="194871" y="1143001"/>
            <a:ext cx="7495081" cy="5410584"/>
          </a:xfrm>
        </p:spPr>
        <p:txBody>
          <a:bodyPr/>
          <a:lstStyle/>
          <a:p>
            <a:pPr marL="0" indent="0">
              <a:lnSpc>
                <a:spcPct val="90000"/>
              </a:lnSpc>
              <a:buNone/>
            </a:pPr>
            <a:r>
              <a:rPr lang="en-US" sz="2800" dirty="0">
                <a:latin typeface="Helvetica Light" pitchFamily="34" charset="0"/>
              </a:rPr>
              <a:t>H1: Visibility of system status</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1800" dirty="0">
              <a:latin typeface="Helvetica Light" pitchFamily="34" charset="0"/>
            </a:endParaRPr>
          </a:p>
          <a:p>
            <a:pPr marL="0" indent="0">
              <a:lnSpc>
                <a:spcPct val="90000"/>
              </a:lnSpc>
              <a:buNone/>
            </a:pPr>
            <a:r>
              <a:rPr lang="en-US" sz="2800" dirty="0">
                <a:latin typeface="Helvetica Light" pitchFamily="34" charset="0"/>
              </a:rPr>
              <a:t>H2: Match between </a:t>
            </a:r>
            <a:br>
              <a:rPr lang="en-US" sz="2800" dirty="0">
                <a:latin typeface="Helvetica Light" pitchFamily="34" charset="0"/>
              </a:rPr>
            </a:br>
            <a:r>
              <a:rPr lang="en-US" sz="2800" dirty="0">
                <a:latin typeface="Helvetica Light" pitchFamily="34" charset="0"/>
              </a:rPr>
              <a:t>system &amp; real world</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dirty="0">
              <a:latin typeface="Helvetica Light" pitchFamily="34" charset="0"/>
            </a:endParaRPr>
          </a:p>
          <a:p>
            <a:pPr marL="0" indent="0" algn="r">
              <a:lnSpc>
                <a:spcPct val="90000"/>
              </a:lnSpc>
              <a:buNone/>
            </a:pPr>
            <a:r>
              <a:rPr lang="en-US" sz="2800" dirty="0">
                <a:latin typeface="Helvetica Light" pitchFamily="34" charset="0"/>
              </a:rPr>
              <a:t>H3: User control &amp; </a:t>
            </a:r>
            <a:br>
              <a:rPr lang="en-US" sz="2800" dirty="0">
                <a:latin typeface="Helvetica Light" pitchFamily="34" charset="0"/>
              </a:rPr>
            </a:br>
            <a:r>
              <a:rPr lang="en-US" sz="2800" dirty="0">
                <a:latin typeface="Helvetica Light" pitchFamily="34" charset="0"/>
              </a:rPr>
              <a:t>freedom</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p:txBody>
      </p:sp>
      <p:sp>
        <p:nvSpPr>
          <p:cNvPr id="9"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12" name="Rectangle 6"/>
          <p:cNvSpPr>
            <a:spLocks noGrp="1" noChangeArrowheads="1"/>
          </p:cNvSpPr>
          <p:nvPr>
            <p:ph type="ftr" sz="quarter" idx="11"/>
          </p:nvPr>
        </p:nvSpPr>
        <p:spPr>
          <a:xfrm>
            <a:off x="3866660" y="6608285"/>
            <a:ext cx="8319483" cy="457200"/>
          </a:xfrm>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10</a:t>
            </a:fld>
            <a:endParaRPr lang="en-US"/>
          </a:p>
        </p:txBody>
      </p:sp>
      <p:pic>
        <p:nvPicPr>
          <p:cNvPr id="4" name="Picture 3"/>
          <p:cNvPicPr>
            <a:picLocks noChangeAspect="1"/>
          </p:cNvPicPr>
          <p:nvPr/>
        </p:nvPicPr>
        <p:blipFill>
          <a:blip r:embed="rId3"/>
          <a:stretch>
            <a:fillRect/>
          </a:stretch>
        </p:blipFill>
        <p:spPr>
          <a:xfrm>
            <a:off x="7810251" y="3590704"/>
            <a:ext cx="4375843" cy="3267296"/>
          </a:xfrm>
          <a:prstGeom prst="rect">
            <a:avLst/>
          </a:prstGeom>
        </p:spPr>
      </p:pic>
      <p:pic>
        <p:nvPicPr>
          <p:cNvPr id="5" name="Picture 4">
            <a:extLst>
              <a:ext uri="{FF2B5EF4-FFF2-40B4-BE49-F238E27FC236}">
                <a16:creationId xmlns:a16="http://schemas.microsoft.com/office/drawing/2014/main" id="{8E2F6E3D-FC76-C640-A7C7-A59F14AFB5C0}"/>
              </a:ext>
            </a:extLst>
          </p:cNvPr>
          <p:cNvPicPr>
            <a:picLocks noChangeAspect="1"/>
          </p:cNvPicPr>
          <p:nvPr/>
        </p:nvPicPr>
        <p:blipFill>
          <a:blip r:embed="rId4"/>
          <a:stretch>
            <a:fillRect/>
          </a:stretch>
        </p:blipFill>
        <p:spPr>
          <a:xfrm>
            <a:off x="255895" y="3750659"/>
            <a:ext cx="3901613" cy="1512423"/>
          </a:xfrm>
          <a:prstGeom prst="rect">
            <a:avLst/>
          </a:prstGeom>
        </p:spPr>
      </p:pic>
      <p:pic>
        <p:nvPicPr>
          <p:cNvPr id="1026" name="Picture 2" descr="shazam">
            <a:extLst>
              <a:ext uri="{FF2B5EF4-FFF2-40B4-BE49-F238E27FC236}">
                <a16:creationId xmlns:a16="http://schemas.microsoft.com/office/drawing/2014/main" id="{E70EBBC5-035B-4552-8654-C45BC8D8F067}"/>
              </a:ext>
            </a:extLst>
          </p:cNvPr>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40534" y="-3468"/>
            <a:ext cx="1851468" cy="3267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indows defender scanning dialog box">
            <a:extLst>
              <a:ext uri="{FF2B5EF4-FFF2-40B4-BE49-F238E27FC236}">
                <a16:creationId xmlns:a16="http://schemas.microsoft.com/office/drawing/2014/main" id="{707DF361-EE14-449F-9C3D-378C07D0E670}"/>
              </a:ext>
            </a:extLst>
          </p:cNvPr>
          <p:cNvPicPr>
            <a:picLocks noChangeAspect="1" noChangeArrowheads="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61634" y="-3468"/>
            <a:ext cx="4935336" cy="3267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0BE0EF-4FFD-0849-8042-DC8395CF1E1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61634" y="-3468"/>
            <a:ext cx="4958602" cy="3267296"/>
          </a:xfrm>
          <a:prstGeom prst="rect">
            <a:avLst/>
          </a:prstGeom>
        </p:spPr>
      </p:pic>
      <p:pic>
        <p:nvPicPr>
          <p:cNvPr id="8" name="Picture 7">
            <a:extLst>
              <a:ext uri="{FF2B5EF4-FFF2-40B4-BE49-F238E27FC236}">
                <a16:creationId xmlns:a16="http://schemas.microsoft.com/office/drawing/2014/main" id="{FEBAB335-9ADB-AA4E-9DE8-89D7C0BD7FE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44618" y="25328"/>
            <a:ext cx="1841500" cy="3238500"/>
          </a:xfrm>
          <a:prstGeom prst="rect">
            <a:avLst/>
          </a:prstGeom>
        </p:spPr>
      </p:pic>
    </p:spTree>
    <p:extLst>
      <p:ext uri="{BB962C8B-B14F-4D97-AF65-F5344CB8AC3E}">
        <p14:creationId xmlns:p14="http://schemas.microsoft.com/office/powerpoint/2010/main" val="1368006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16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1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1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uiExpand="1" build="p"/>
      <p:bldP spid="516102" grpId="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11</a:t>
            </a:fld>
            <a:endParaRPr lang="en-US"/>
          </a:p>
        </p:txBody>
      </p:sp>
      <p:grpSp>
        <p:nvGrpSpPr>
          <p:cNvPr id="18439" name="Group 4"/>
          <p:cNvGrpSpPr>
            <a:grpSpLocks/>
          </p:cNvGrpSpPr>
          <p:nvPr/>
        </p:nvGrpSpPr>
        <p:grpSpPr bwMode="auto">
          <a:xfrm>
            <a:off x="6022298" y="639304"/>
            <a:ext cx="6170212" cy="3336077"/>
            <a:chOff x="432" y="1056"/>
            <a:chExt cx="5040" cy="2725"/>
          </a:xfrm>
        </p:grpSpPr>
        <p:pic>
          <p:nvPicPr>
            <p:cNvPr id="18441" name="Picture 5" descr="inconsistency-V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2" y="1056"/>
              <a:ext cx="2400" cy="1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6" descr="inconsistency-VB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2" y="1056"/>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7" descr="inconsistency-VB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2" y="2448"/>
              <a:ext cx="2399"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8" descr="inconsistency-VB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72" y="2448"/>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600" dirty="0">
                <a:latin typeface="Helvetica Light" pitchFamily="34" charset="0"/>
              </a:rPr>
              <a:t>H4: Consistency &amp; standards</a:t>
            </a: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lnSpc>
                <a:spcPct val="90000"/>
              </a:lnSpc>
              <a:buNone/>
            </a:pPr>
            <a:r>
              <a:rPr lang="en-US" sz="2600" dirty="0">
                <a:latin typeface="Helvetica Light" pitchFamily="34" charset="0"/>
              </a:rPr>
              <a:t>H5: Error prevention</a:t>
            </a:r>
          </a:p>
          <a:p>
            <a:pPr marL="0" indent="0">
              <a:lnSpc>
                <a:spcPct val="90000"/>
              </a:lnSpc>
              <a:buNone/>
            </a:pPr>
            <a:r>
              <a:rPr lang="en-US" sz="2600" dirty="0">
                <a:latin typeface="Helvetica Light" pitchFamily="34" charset="0"/>
              </a:rPr>
              <a:t>H6: Recognition rather than recall</a:t>
            </a:r>
          </a:p>
          <a:p>
            <a:pPr marL="0" indent="0">
              <a:lnSpc>
                <a:spcPct val="90000"/>
              </a:lnSpc>
              <a:buNone/>
            </a:pPr>
            <a:endParaRPr lang="en-US" sz="2600" dirty="0">
              <a:latin typeface="Helvetica Light" pitchFamily="34" charset="0"/>
            </a:endParaRPr>
          </a:p>
        </p:txBody>
      </p:sp>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1907" b="4246"/>
          <a:stretch/>
        </p:blipFill>
        <p:spPr bwMode="auto">
          <a:xfrm>
            <a:off x="8687486" y="4665491"/>
            <a:ext cx="3490574" cy="829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68916" y="4665911"/>
            <a:ext cx="3218570" cy="441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1338"/>
          <a:stretch/>
        </p:blipFill>
        <p:spPr bwMode="auto">
          <a:xfrm>
            <a:off x="8687486" y="5469715"/>
            <a:ext cx="3490572" cy="856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6" name="Group 5"/>
          <p:cNvGrpSpPr/>
          <p:nvPr/>
        </p:nvGrpSpPr>
        <p:grpSpPr>
          <a:xfrm>
            <a:off x="5468916" y="4638840"/>
            <a:ext cx="3218570" cy="548440"/>
            <a:chOff x="386847" y="2719918"/>
            <a:chExt cx="2339919" cy="757209"/>
          </a:xfrm>
        </p:grpSpPr>
        <p:sp>
          <p:nvSpPr>
            <p:cNvPr id="3" name="Oval 2"/>
            <p:cNvSpPr/>
            <p:nvPr/>
          </p:nvSpPr>
          <p:spPr bwMode="auto">
            <a:xfrm>
              <a:off x="386847" y="2719918"/>
              <a:ext cx="2339919" cy="757209"/>
            </a:xfrm>
            <a:prstGeom prst="ellipse">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cxnSp>
          <p:nvCxnSpPr>
            <p:cNvPr id="5" name="Straight Connector 4"/>
            <p:cNvCxnSpPr>
              <a:stCxn id="3" idx="1"/>
              <a:endCxn id="3" idx="5"/>
            </p:cNvCxnSpPr>
            <p:nvPr/>
          </p:nvCxnSpPr>
          <p:spPr bwMode="auto">
            <a:xfrm>
              <a:off x="729520" y="2830809"/>
              <a:ext cx="1654573" cy="535427"/>
            </a:xfrm>
            <a:prstGeom prst="line">
              <a:avLst/>
            </a:prstGeom>
            <a:solidFill>
              <a:schemeClr val="accent1"/>
            </a:solidFill>
            <a:ln w="57150" cap="flat" cmpd="sng" algn="ctr">
              <a:solidFill>
                <a:srgbClr val="FF0000"/>
              </a:solidFill>
              <a:prstDash val="solid"/>
              <a:round/>
              <a:headEnd type="none" w="sm" len="sm"/>
              <a:tailEnd type="none" w="sm" len="sm"/>
            </a:ln>
            <a:effectLst/>
          </p:spPr>
        </p:cxnSp>
      </p:grpSp>
      <p:pic>
        <p:nvPicPr>
          <p:cNvPr id="2050" name="Picture 2">
            <a:extLst>
              <a:ext uri="{FF2B5EF4-FFF2-40B4-BE49-F238E27FC236}">
                <a16:creationId xmlns:a16="http://schemas.microsoft.com/office/drawing/2014/main" id="{2A492553-B8ED-4A7F-92D4-10ED45D1E5F4}"/>
              </a:ext>
            </a:extLst>
          </p:cNvPr>
          <p:cNvPicPr>
            <a:picLocks noChangeAspect="1" noChangeArrowheads="1" noCrop="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93236" y="4675763"/>
            <a:ext cx="3490575" cy="18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5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12</a:t>
            </a:fld>
            <a:endParaRPr lang="en-US"/>
          </a:p>
        </p:txBody>
      </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600" dirty="0">
                <a:latin typeface="Helvetica Light" pitchFamily="34" charset="0"/>
              </a:rPr>
              <a:t>H7: Flexibility and efficiency of use</a:t>
            </a:r>
          </a:p>
        </p:txBody>
      </p:sp>
      <p:pic>
        <p:nvPicPr>
          <p:cNvPr id="1026" name="Picture 2" descr="Dribbble platform with a series of shortcuts.">
            <a:extLst>
              <a:ext uri="{FF2B5EF4-FFF2-40B4-BE49-F238E27FC236}">
                <a16:creationId xmlns:a16="http://schemas.microsoft.com/office/drawing/2014/main" id="{5463F700-A74A-447A-8FD2-C7F9910AE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78" t="3143" r="24379" b="6474"/>
          <a:stretch/>
        </p:blipFill>
        <p:spPr bwMode="auto">
          <a:xfrm>
            <a:off x="5632057" y="216975"/>
            <a:ext cx="6149947" cy="6194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BCF98C-839E-45F0-AFD9-8E613D15C0CE}"/>
              </a:ext>
            </a:extLst>
          </p:cNvPr>
          <p:cNvSpPr txBox="1"/>
          <p:nvPr/>
        </p:nvSpPr>
        <p:spPr>
          <a:xfrm>
            <a:off x="5512231" y="6411132"/>
            <a:ext cx="6750566"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https://uxplanet.org/heuristics-7-flexibility-and-efficiency-of-use-simplified-by-the-examples-f2d76966e8a5</a:t>
            </a:r>
          </a:p>
        </p:txBody>
      </p:sp>
    </p:spTree>
    <p:extLst>
      <p:ext uri="{BB962C8B-B14F-4D97-AF65-F5344CB8AC3E}">
        <p14:creationId xmlns:p14="http://schemas.microsoft.com/office/powerpoint/2010/main" val="13505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900CB-E07D-5648-9AC2-D30A1140883A}"/>
              </a:ext>
            </a:extLst>
          </p:cNvPr>
          <p:cNvPicPr>
            <a:picLocks noChangeAspect="1"/>
          </p:cNvPicPr>
          <p:nvPr/>
        </p:nvPicPr>
        <p:blipFill rotWithShape="1">
          <a:blip r:embed="rId3"/>
          <a:srcRect l="3275" t="3481" r="4567" b="4429"/>
          <a:stretch/>
        </p:blipFill>
        <p:spPr>
          <a:xfrm>
            <a:off x="6529387" y="986626"/>
            <a:ext cx="5616899" cy="5281612"/>
          </a:xfrm>
          <a:prstGeom prst="rect">
            <a:avLst/>
          </a:prstGeom>
        </p:spPr>
      </p:pic>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13</a:t>
            </a:fld>
            <a:endParaRPr lang="en-US"/>
          </a:p>
        </p:txBody>
      </p:sp>
      <p:sp>
        <p:nvSpPr>
          <p:cNvPr id="9" name="TextBox 8"/>
          <p:cNvSpPr txBox="1"/>
          <p:nvPr/>
        </p:nvSpPr>
        <p:spPr>
          <a:xfrm>
            <a:off x="5642377" y="1960328"/>
            <a:ext cx="686286" cy="430887"/>
          </a:xfrm>
          <a:prstGeom prst="rect">
            <a:avLst/>
          </a:prstGeom>
          <a:noFill/>
        </p:spPr>
        <p:txBody>
          <a:bodyPr wrap="none" rtlCol="0">
            <a:spAutoFit/>
          </a:bodyPr>
          <a:lstStyle/>
          <a:p>
            <a:r>
              <a:rPr lang="en-US" sz="2200" dirty="0">
                <a:latin typeface="Helvetica Light"/>
                <a:cs typeface="Helvetica Light"/>
              </a:rPr>
              <a:t>bad</a:t>
            </a:r>
          </a:p>
        </p:txBody>
      </p:sp>
      <p:sp>
        <p:nvSpPr>
          <p:cNvPr id="6" name="Rectangle 5">
            <a:extLst>
              <a:ext uri="{FF2B5EF4-FFF2-40B4-BE49-F238E27FC236}">
                <a16:creationId xmlns:a16="http://schemas.microsoft.com/office/drawing/2014/main" id="{8347D82A-7860-E944-8EF6-93FB09DA1693}"/>
              </a:ext>
            </a:extLst>
          </p:cNvPr>
          <p:cNvSpPr/>
          <p:nvPr/>
        </p:nvSpPr>
        <p:spPr>
          <a:xfrm>
            <a:off x="680993" y="5841646"/>
            <a:ext cx="4804520" cy="426592"/>
          </a:xfrm>
          <a:prstGeom prst="rect">
            <a:avLst/>
          </a:prstGeom>
        </p:spPr>
        <p:txBody>
          <a:bodyPr wrap="none">
            <a:spAutoFit/>
          </a:bodyPr>
          <a:lstStyle/>
          <a:p>
            <a:pPr marL="0" indent="0">
              <a:lnSpc>
                <a:spcPct val="90000"/>
              </a:lnSpc>
              <a:buNone/>
            </a:pPr>
            <a:r>
              <a:rPr lang="en-US" dirty="0">
                <a:latin typeface="Helvetica Light" pitchFamily="34" charset="0"/>
              </a:rPr>
              <a:t>H8: Aesthetic &amp; minimalist design</a:t>
            </a:r>
          </a:p>
        </p:txBody>
      </p:sp>
      <p:sp>
        <p:nvSpPr>
          <p:cNvPr id="14" name="TextBox 13">
            <a:extLst>
              <a:ext uri="{FF2B5EF4-FFF2-40B4-BE49-F238E27FC236}">
                <a16:creationId xmlns:a16="http://schemas.microsoft.com/office/drawing/2014/main" id="{81EFD086-D98F-5C41-BE4A-8ACA5B507463}"/>
              </a:ext>
            </a:extLst>
          </p:cNvPr>
          <p:cNvSpPr txBox="1"/>
          <p:nvPr/>
        </p:nvSpPr>
        <p:spPr>
          <a:xfrm>
            <a:off x="5485513" y="4629145"/>
            <a:ext cx="843150" cy="430887"/>
          </a:xfrm>
          <a:prstGeom prst="rect">
            <a:avLst/>
          </a:prstGeom>
          <a:noFill/>
        </p:spPr>
        <p:txBody>
          <a:bodyPr wrap="none" rtlCol="0">
            <a:spAutoFit/>
          </a:bodyPr>
          <a:lstStyle/>
          <a:p>
            <a:r>
              <a:rPr lang="en-US" sz="2200" dirty="0">
                <a:latin typeface="Helvetica Light"/>
                <a:cs typeface="Helvetica Light"/>
              </a:rPr>
              <a:t>good</a:t>
            </a:r>
          </a:p>
        </p:txBody>
      </p:sp>
      <p:sp>
        <p:nvSpPr>
          <p:cNvPr id="15" name="TextBox 14">
            <a:extLst>
              <a:ext uri="{FF2B5EF4-FFF2-40B4-BE49-F238E27FC236}">
                <a16:creationId xmlns:a16="http://schemas.microsoft.com/office/drawing/2014/main" id="{1076C342-0C25-2744-B532-82658FF80DC8}"/>
              </a:ext>
            </a:extLst>
          </p:cNvPr>
          <p:cNvSpPr txBox="1"/>
          <p:nvPr/>
        </p:nvSpPr>
        <p:spPr>
          <a:xfrm>
            <a:off x="6625394" y="6274337"/>
            <a:ext cx="4958409" cy="307777"/>
          </a:xfrm>
          <a:prstGeom prst="rect">
            <a:avLst/>
          </a:prstGeom>
          <a:noFill/>
        </p:spPr>
        <p:txBody>
          <a:bodyPr wrap="none" rtlCol="0">
            <a:spAutoFit/>
          </a:bodyPr>
          <a:lstStyle/>
          <a:p>
            <a:r>
              <a:rPr lang="en-US" sz="1400" dirty="0">
                <a:latin typeface="Helvetica" pitchFamily="2" charset="0"/>
                <a:hlinkClick r:id="rId4">
                  <a:extLst>
                    <a:ext uri="{A12FA001-AC4F-418D-AE19-62706E023703}">
                      <ahyp:hlinkClr xmlns:ahyp="http://schemas.microsoft.com/office/drawing/2018/hyperlinkcolor" val="tx"/>
                    </a:ext>
                  </a:extLst>
                </a:hlinkClick>
              </a:rPr>
              <a:t>https://icons8.com/articles/redesigning-boarding-pass-again/</a:t>
            </a:r>
            <a:endParaRPr lang="en-US" sz="1400" dirty="0">
              <a:latin typeface="Helvetica" pitchFamily="2" charset="0"/>
              <a:cs typeface="Helvetica Light"/>
            </a:endParaRPr>
          </a:p>
        </p:txBody>
      </p:sp>
      <p:pic>
        <p:nvPicPr>
          <p:cNvPr id="3" name="Picture 2">
            <a:extLst>
              <a:ext uri="{FF2B5EF4-FFF2-40B4-BE49-F238E27FC236}">
                <a16:creationId xmlns:a16="http://schemas.microsoft.com/office/drawing/2014/main" id="{755CC71A-1E2E-E179-9FB9-499B6A551F52}"/>
              </a:ext>
            </a:extLst>
          </p:cNvPr>
          <p:cNvPicPr>
            <a:picLocks noChangeAspect="1"/>
          </p:cNvPicPr>
          <p:nvPr/>
        </p:nvPicPr>
        <p:blipFill rotWithShape="1">
          <a:blip r:embed="rId3"/>
          <a:srcRect l="3275" t="3481" r="4567" b="55084"/>
          <a:stretch/>
        </p:blipFill>
        <p:spPr>
          <a:xfrm>
            <a:off x="6529387" y="1017646"/>
            <a:ext cx="5616899" cy="2376429"/>
          </a:xfrm>
          <a:prstGeom prst="rect">
            <a:avLst/>
          </a:prstGeom>
        </p:spPr>
      </p:pic>
    </p:spTree>
    <p:extLst>
      <p:ext uri="{BB962C8B-B14F-4D97-AF65-F5344CB8AC3E}">
        <p14:creationId xmlns:p14="http://schemas.microsoft.com/office/powerpoint/2010/main" val="101227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3" name="Content Placeholder 2"/>
          <p:cNvSpPr>
            <a:spLocks noGrp="1"/>
          </p:cNvSpPr>
          <p:nvPr>
            <p:ph idx="1"/>
          </p:nvPr>
        </p:nvSpPr>
        <p:spPr>
          <a:xfrm>
            <a:off x="1725812" y="3989078"/>
            <a:ext cx="5936183" cy="2357617"/>
          </a:xfrm>
        </p:spPr>
        <p:txBody>
          <a:bodyPr/>
          <a:lstStyle/>
          <a:p>
            <a:pPr marL="0" indent="0">
              <a:buNone/>
            </a:pPr>
            <a:r>
              <a:rPr lang="en-US" sz="2800" dirty="0">
                <a:latin typeface="Helvetica Light" pitchFamily="34" charset="0"/>
              </a:rPr>
              <a:t>H9: Help users recognize, diagnose, &amp; recover from errors</a:t>
            </a:r>
          </a:p>
          <a:p>
            <a:endParaRPr lang="en-US" dirty="0"/>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14</a:t>
            </a:fld>
            <a:endParaRPr lang="en-US"/>
          </a:p>
        </p:txBody>
      </p:sp>
      <p:pic>
        <p:nvPicPr>
          <p:cNvPr id="22535" name="Picture 4" descr="error message (b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66" y="1501774"/>
            <a:ext cx="548640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49588" y="1025789"/>
            <a:ext cx="686286" cy="430887"/>
          </a:xfrm>
          <a:prstGeom prst="rect">
            <a:avLst/>
          </a:prstGeom>
          <a:noFill/>
        </p:spPr>
        <p:txBody>
          <a:bodyPr wrap="none" rtlCol="0">
            <a:spAutoFit/>
          </a:bodyPr>
          <a:lstStyle/>
          <a:p>
            <a:r>
              <a:rPr lang="en-US" sz="2200" dirty="0">
                <a:latin typeface="Helvetica Light"/>
                <a:cs typeface="Helvetica Light"/>
              </a:rPr>
              <a:t>bad</a:t>
            </a:r>
          </a:p>
        </p:txBody>
      </p:sp>
      <p:pic>
        <p:nvPicPr>
          <p:cNvPr id="4" name="Picture 3" descr="Screenshot_2014-11-11-23-31-0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1798" y="1501775"/>
            <a:ext cx="2841427" cy="5051425"/>
          </a:xfrm>
          <a:prstGeom prst="rect">
            <a:avLst/>
          </a:prstGeom>
        </p:spPr>
      </p:pic>
    </p:spTree>
    <p:extLst>
      <p:ext uri="{BB962C8B-B14F-4D97-AF65-F5344CB8AC3E}">
        <p14:creationId xmlns:p14="http://schemas.microsoft.com/office/powerpoint/2010/main" val="13079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2022</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15</a:t>
            </a:fld>
            <a:endParaRPr lang="en-US"/>
          </a:p>
        </p:txBody>
      </p:sp>
      <p:sp>
        <p:nvSpPr>
          <p:cNvPr id="13" name="TextBox 12"/>
          <p:cNvSpPr txBox="1"/>
          <p:nvPr/>
        </p:nvSpPr>
        <p:spPr>
          <a:xfrm>
            <a:off x="1680838" y="1600201"/>
            <a:ext cx="843150" cy="430887"/>
          </a:xfrm>
          <a:prstGeom prst="rect">
            <a:avLst/>
          </a:prstGeom>
          <a:noFill/>
        </p:spPr>
        <p:txBody>
          <a:bodyPr wrap="none" rtlCol="0">
            <a:spAutoFit/>
          </a:bodyPr>
          <a:lstStyle/>
          <a:p>
            <a:r>
              <a:rPr lang="en-US" sz="2200" dirty="0">
                <a:latin typeface="Helvetica Light"/>
                <a:cs typeface="Helvetica Light"/>
              </a:rPr>
              <a:t>good</a:t>
            </a:r>
          </a:p>
        </p:txBody>
      </p:sp>
      <p:pic>
        <p:nvPicPr>
          <p:cNvPr id="14" name="Picture 13" descr="Screen Shot 2015-07-26 at 11.0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1033533"/>
            <a:ext cx="5849765" cy="5424536"/>
          </a:xfrm>
          <a:prstGeom prst="rect">
            <a:avLst/>
          </a:prstGeom>
        </p:spPr>
      </p:pic>
    </p:spTree>
    <p:extLst>
      <p:ext uri="{BB962C8B-B14F-4D97-AF65-F5344CB8AC3E}">
        <p14:creationId xmlns:p14="http://schemas.microsoft.com/office/powerpoint/2010/main" val="1906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Good Error Messages</a:t>
            </a:r>
          </a:p>
        </p:txBody>
      </p:sp>
      <p:sp>
        <p:nvSpPr>
          <p:cNvPr id="528387" name="Rectangle 3"/>
          <p:cNvSpPr>
            <a:spLocks noGrp="1" noChangeArrowheads="1"/>
          </p:cNvSpPr>
          <p:nvPr>
            <p:ph idx="1"/>
          </p:nvPr>
        </p:nvSpPr>
        <p:spPr/>
        <p:txBody>
          <a:bodyPr/>
          <a:lstStyle/>
          <a:p>
            <a:r>
              <a:rPr lang="en-US" dirty="0"/>
              <a:t>Clearly indicate what </a:t>
            </a:r>
            <a:br>
              <a:rPr lang="en-US" dirty="0"/>
            </a:br>
            <a:r>
              <a:rPr lang="en-US" dirty="0"/>
              <a:t>has gone wrong</a:t>
            </a:r>
          </a:p>
          <a:p>
            <a:r>
              <a:rPr lang="en-US" dirty="0"/>
              <a:t>Human readable</a:t>
            </a:r>
          </a:p>
          <a:p>
            <a:r>
              <a:rPr lang="en-US" dirty="0"/>
              <a:t>Polite</a:t>
            </a:r>
          </a:p>
          <a:p>
            <a:r>
              <a:rPr lang="en-US" dirty="0"/>
              <a:t>Describe the problem</a:t>
            </a:r>
          </a:p>
          <a:p>
            <a:r>
              <a:rPr lang="en-US" dirty="0"/>
              <a:t>Explain how to fix it</a:t>
            </a:r>
          </a:p>
          <a:p>
            <a:r>
              <a:rPr lang="en-US" dirty="0"/>
              <a:t>Highly noticeable</a:t>
            </a:r>
          </a:p>
          <a:p>
            <a:endParaRPr lang="en-US" dirty="0"/>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16</a:t>
            </a:fld>
            <a:endParaRPr lang="en-US"/>
          </a:p>
        </p:txBody>
      </p:sp>
      <p:pic>
        <p:nvPicPr>
          <p:cNvPr id="3" name="Picture 2"/>
          <p:cNvPicPr>
            <a:picLocks noChangeAspect="1"/>
          </p:cNvPicPr>
          <p:nvPr/>
        </p:nvPicPr>
        <p:blipFill>
          <a:blip r:embed="rId3"/>
          <a:stretch>
            <a:fillRect/>
          </a:stretch>
        </p:blipFill>
        <p:spPr>
          <a:xfrm>
            <a:off x="5712979" y="1064501"/>
            <a:ext cx="6578362" cy="7734198"/>
          </a:xfrm>
          <a:prstGeom prst="rect">
            <a:avLst/>
          </a:prstGeom>
        </p:spPr>
      </p:pic>
    </p:spTree>
    <p:extLst>
      <p:ext uri="{BB962C8B-B14F-4D97-AF65-F5344CB8AC3E}">
        <p14:creationId xmlns:p14="http://schemas.microsoft.com/office/powerpoint/2010/main" val="205935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8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8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8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8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a:t>H10 </a:t>
            </a:r>
            <a:r>
              <a:rPr lang="mr-IN"/>
              <a:t>–</a:t>
            </a:r>
            <a:r>
              <a:rPr lang="en-US"/>
              <a:t> Help &amp; Documentation</a:t>
            </a:r>
            <a:endParaRPr lang="en-US" dirty="0"/>
          </a:p>
        </p:txBody>
      </p:sp>
      <p:sp>
        <p:nvSpPr>
          <p:cNvPr id="528387" name="Rectangle 3"/>
          <p:cNvSpPr>
            <a:spLocks noGrp="1" noChangeArrowheads="1"/>
          </p:cNvSpPr>
          <p:nvPr>
            <p:ph idx="1"/>
          </p:nvPr>
        </p:nvSpPr>
        <p:spPr>
          <a:xfrm>
            <a:off x="639235" y="1600200"/>
            <a:ext cx="6451114" cy="4724400"/>
          </a:xfrm>
        </p:spPr>
        <p:txBody>
          <a:bodyPr/>
          <a:lstStyle/>
          <a:p>
            <a:r>
              <a:rPr lang="en-US" dirty="0"/>
              <a:t>Better if the system can be used without documentation, but it may be necessary </a:t>
            </a:r>
          </a:p>
          <a:p>
            <a:endParaRPr lang="en-US" sz="2000" dirty="0"/>
          </a:p>
          <a:p>
            <a:r>
              <a:rPr lang="en-US" dirty="0"/>
              <a:t>How</a:t>
            </a:r>
          </a:p>
          <a:p>
            <a:pPr lvl="1"/>
            <a:r>
              <a:rPr lang="en-US" dirty="0"/>
              <a:t>easy to search</a:t>
            </a:r>
          </a:p>
          <a:p>
            <a:pPr lvl="1"/>
            <a:r>
              <a:rPr lang="en-US" dirty="0"/>
              <a:t>focused on task</a:t>
            </a:r>
          </a:p>
          <a:p>
            <a:pPr lvl="1"/>
            <a:r>
              <a:rPr lang="en-US" dirty="0"/>
              <a:t>list concrete steps </a:t>
            </a:r>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17</a:t>
            </a:fld>
            <a:endParaRPr lang="en-US"/>
          </a:p>
        </p:txBody>
      </p:sp>
      <p:pic>
        <p:nvPicPr>
          <p:cNvPr id="5" name="Picture 4"/>
          <p:cNvPicPr>
            <a:picLocks noChangeAspect="1"/>
          </p:cNvPicPr>
          <p:nvPr/>
        </p:nvPicPr>
        <p:blipFill rotWithShape="1">
          <a:blip r:embed="rId3"/>
          <a:srcRect t="5507" b="13393"/>
          <a:stretch/>
        </p:blipFill>
        <p:spPr>
          <a:xfrm>
            <a:off x="5317306" y="3783949"/>
            <a:ext cx="6928797" cy="2387063"/>
          </a:xfrm>
          <a:prstGeom prst="rect">
            <a:avLst/>
          </a:prstGeom>
        </p:spPr>
      </p:pic>
      <p:sp>
        <p:nvSpPr>
          <p:cNvPr id="6" name="TextBox 5"/>
          <p:cNvSpPr txBox="1"/>
          <p:nvPr/>
        </p:nvSpPr>
        <p:spPr>
          <a:xfrm>
            <a:off x="1775658" y="6211730"/>
            <a:ext cx="4416594" cy="246221"/>
          </a:xfrm>
          <a:prstGeom prst="rect">
            <a:avLst/>
          </a:prstGeom>
          <a:noFill/>
        </p:spPr>
        <p:txBody>
          <a:bodyPr wrap="none" rtlCol="0">
            <a:spAutoFit/>
          </a:bodyPr>
          <a:lstStyle/>
          <a:p>
            <a:r>
              <a:rPr lang="en-US" sz="1000" dirty="0">
                <a:latin typeface="Helvetica" charset="0"/>
                <a:ea typeface="Helvetica" charset="0"/>
                <a:cs typeface="Helvetica" charset="0"/>
              </a:rPr>
              <a:t>http://</a:t>
            </a:r>
            <a:r>
              <a:rPr lang="en-US" sz="1000" dirty="0" err="1">
                <a:latin typeface="Helvetica" charset="0"/>
                <a:ea typeface="Helvetica" charset="0"/>
                <a:cs typeface="Helvetica" charset="0"/>
              </a:rPr>
              <a:t>blog.screensteps.com</a:t>
            </a:r>
            <a:r>
              <a:rPr lang="en-US" sz="1000" dirty="0">
                <a:latin typeface="Helvetica" charset="0"/>
                <a:ea typeface="Helvetica" charset="0"/>
                <a:cs typeface="Helvetica" charset="0"/>
              </a:rPr>
              <a:t>/10-examples-of-great-end-user-documentation</a:t>
            </a:r>
          </a:p>
        </p:txBody>
      </p:sp>
    </p:spTree>
    <p:extLst>
      <p:ext uri="{BB962C8B-B14F-4D97-AF65-F5344CB8AC3E}">
        <p14:creationId xmlns:p14="http://schemas.microsoft.com/office/powerpoint/2010/main" val="995991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18</a:t>
            </a:fld>
            <a:endParaRPr lang="en-US"/>
          </a:p>
        </p:txBody>
      </p:sp>
      <p:sp>
        <p:nvSpPr>
          <p:cNvPr id="6" name="TextBox 5"/>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grpSp>
        <p:nvGrpSpPr>
          <p:cNvPr id="14" name="Group 13">
            <a:extLst>
              <a:ext uri="{FF2B5EF4-FFF2-40B4-BE49-F238E27FC236}">
                <a16:creationId xmlns:a16="http://schemas.microsoft.com/office/drawing/2014/main" id="{AD5A556D-9192-E347-B246-B4046500B774}"/>
              </a:ext>
            </a:extLst>
          </p:cNvPr>
          <p:cNvGrpSpPr/>
          <p:nvPr/>
        </p:nvGrpSpPr>
        <p:grpSpPr>
          <a:xfrm>
            <a:off x="9703382" y="1190024"/>
            <a:ext cx="2323919" cy="5395341"/>
            <a:chOff x="7090350" y="1190024"/>
            <a:chExt cx="2323919" cy="5395341"/>
          </a:xfrm>
        </p:grpSpPr>
        <p:pic>
          <p:nvPicPr>
            <p:cNvPr id="3" name="Picture 2">
              <a:extLst>
                <a:ext uri="{FF2B5EF4-FFF2-40B4-BE49-F238E27FC236}">
                  <a16:creationId xmlns:a16="http://schemas.microsoft.com/office/drawing/2014/main" id="{6077E4ED-1C65-CE4D-9EF8-9BE0FE9C292A}"/>
                </a:ext>
              </a:extLst>
            </p:cNvPr>
            <p:cNvPicPr>
              <a:picLocks noChangeAspect="1"/>
            </p:cNvPicPr>
            <p:nvPr/>
          </p:nvPicPr>
          <p:blipFill>
            <a:blip r:embed="rId3"/>
            <a:stretch>
              <a:fillRect/>
            </a:stretch>
          </p:blipFill>
          <p:spPr>
            <a:xfrm>
              <a:off x="7090350" y="1190024"/>
              <a:ext cx="2323919" cy="5029200"/>
            </a:xfrm>
            <a:prstGeom prst="rect">
              <a:avLst/>
            </a:prstGeom>
          </p:spPr>
        </p:pic>
        <p:sp>
          <p:nvSpPr>
            <p:cNvPr id="9" name="TextBox 8">
              <a:extLst>
                <a:ext uri="{FF2B5EF4-FFF2-40B4-BE49-F238E27FC236}">
                  <a16:creationId xmlns:a16="http://schemas.microsoft.com/office/drawing/2014/main" id="{445F9A50-1B77-244C-AEE2-992D8C4E7079}"/>
                </a:ext>
              </a:extLst>
            </p:cNvPr>
            <p:cNvSpPr txBox="1"/>
            <p:nvPr/>
          </p:nvSpPr>
          <p:spPr>
            <a:xfrm>
              <a:off x="7532387" y="6216033"/>
              <a:ext cx="1596623" cy="369332"/>
            </a:xfrm>
            <a:prstGeom prst="rect">
              <a:avLst/>
            </a:prstGeom>
            <a:noFill/>
          </p:spPr>
          <p:txBody>
            <a:bodyPr wrap="square" rtlCol="0">
              <a:spAutoFit/>
            </a:bodyPr>
            <a:lstStyle/>
            <a:p>
              <a:r>
                <a:rPr lang="en-US" sz="1800" dirty="0">
                  <a:latin typeface="Helvetica" charset="0"/>
                  <a:ea typeface="Helvetica" charset="0"/>
                  <a:cs typeface="Helvetica" charset="0"/>
                </a:rPr>
                <a:t>Be My Eyes</a:t>
              </a:r>
            </a:p>
          </p:txBody>
        </p:sp>
      </p:grpSp>
      <p:sp>
        <p:nvSpPr>
          <p:cNvPr id="11" name="TextBox 10">
            <a:extLst>
              <a:ext uri="{FF2B5EF4-FFF2-40B4-BE49-F238E27FC236}">
                <a16:creationId xmlns:a16="http://schemas.microsoft.com/office/drawing/2014/main" id="{AF4FD222-3CA1-F042-9874-C551DC28C739}"/>
              </a:ext>
            </a:extLst>
          </p:cNvPr>
          <p:cNvSpPr txBox="1"/>
          <p:nvPr/>
        </p:nvSpPr>
        <p:spPr>
          <a:xfrm>
            <a:off x="12304177" y="6243330"/>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nvGrpSpPr>
          <p:cNvPr id="13" name="Group 12">
            <a:extLst>
              <a:ext uri="{FF2B5EF4-FFF2-40B4-BE49-F238E27FC236}">
                <a16:creationId xmlns:a16="http://schemas.microsoft.com/office/drawing/2014/main" id="{402EC7FF-4027-5A4F-BFB0-4F6220F4A5E1}"/>
              </a:ext>
            </a:extLst>
          </p:cNvPr>
          <p:cNvGrpSpPr/>
          <p:nvPr/>
        </p:nvGrpSpPr>
        <p:grpSpPr>
          <a:xfrm>
            <a:off x="7183140" y="1170223"/>
            <a:ext cx="2323919" cy="5405398"/>
            <a:chOff x="4511509" y="1170223"/>
            <a:chExt cx="2323919" cy="5405398"/>
          </a:xfrm>
        </p:grpSpPr>
        <p:pic>
          <p:nvPicPr>
            <p:cNvPr id="12" name="Picture 11">
              <a:extLst>
                <a:ext uri="{FF2B5EF4-FFF2-40B4-BE49-F238E27FC236}">
                  <a16:creationId xmlns:a16="http://schemas.microsoft.com/office/drawing/2014/main" id="{903732F0-3CE9-2945-9D08-CC11D30CA423}"/>
                </a:ext>
              </a:extLst>
            </p:cNvPr>
            <p:cNvPicPr>
              <a:picLocks noChangeAspect="1"/>
            </p:cNvPicPr>
            <p:nvPr/>
          </p:nvPicPr>
          <p:blipFill>
            <a:blip r:embed="rId4"/>
            <a:stretch>
              <a:fillRect/>
            </a:stretch>
          </p:blipFill>
          <p:spPr>
            <a:xfrm>
              <a:off x="4511509" y="1170223"/>
              <a:ext cx="2323919" cy="5029200"/>
            </a:xfrm>
            <a:prstGeom prst="rect">
              <a:avLst/>
            </a:prstGeom>
          </p:spPr>
        </p:pic>
        <p:sp>
          <p:nvSpPr>
            <p:cNvPr id="16" name="TextBox 15">
              <a:extLst>
                <a:ext uri="{FF2B5EF4-FFF2-40B4-BE49-F238E27FC236}">
                  <a16:creationId xmlns:a16="http://schemas.microsoft.com/office/drawing/2014/main" id="{47F8A890-78F4-7E43-B3D4-E69264A61F44}"/>
                </a:ext>
              </a:extLst>
            </p:cNvPr>
            <p:cNvSpPr txBox="1"/>
            <p:nvPr/>
          </p:nvSpPr>
          <p:spPr>
            <a:xfrm flipH="1">
              <a:off x="4817459" y="6206289"/>
              <a:ext cx="1930655" cy="369332"/>
            </a:xfrm>
            <a:prstGeom prst="rect">
              <a:avLst/>
            </a:prstGeom>
            <a:noFill/>
          </p:spPr>
          <p:txBody>
            <a:bodyPr wrap="square" rtlCol="0">
              <a:spAutoFit/>
            </a:bodyPr>
            <a:lstStyle/>
            <a:p>
              <a:r>
                <a:rPr lang="en-US" sz="1800" dirty="0">
                  <a:latin typeface="Helvetica" charset="0"/>
                  <a:ea typeface="Helvetica" charset="0"/>
                  <a:cs typeface="Helvetica" charset="0"/>
                </a:rPr>
                <a:t>Glucose Buddy</a:t>
              </a:r>
            </a:p>
          </p:txBody>
        </p:sp>
      </p:grpSp>
    </p:spTree>
    <p:extLst>
      <p:ext uri="{BB962C8B-B14F-4D97-AF65-F5344CB8AC3E}">
        <p14:creationId xmlns:p14="http://schemas.microsoft.com/office/powerpoint/2010/main" val="391556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19</a:t>
            </a:fld>
            <a:endParaRPr lang="en-US"/>
          </a:p>
        </p:txBody>
      </p:sp>
      <p:grpSp>
        <p:nvGrpSpPr>
          <p:cNvPr id="10" name="Group 9">
            <a:extLst>
              <a:ext uri="{FF2B5EF4-FFF2-40B4-BE49-F238E27FC236}">
                <a16:creationId xmlns:a16="http://schemas.microsoft.com/office/drawing/2014/main" id="{1582CBE5-66CD-DF4C-BDEE-5B6110DDE25C}"/>
              </a:ext>
            </a:extLst>
          </p:cNvPr>
          <p:cNvGrpSpPr/>
          <p:nvPr/>
        </p:nvGrpSpPr>
        <p:grpSpPr>
          <a:xfrm>
            <a:off x="9703382" y="1190024"/>
            <a:ext cx="2323919" cy="5398532"/>
            <a:chOff x="9703382" y="1190024"/>
            <a:chExt cx="2323919" cy="5398532"/>
          </a:xfrm>
        </p:grpSpPr>
        <p:pic>
          <p:nvPicPr>
            <p:cNvPr id="4" name="Picture 3">
              <a:extLst>
                <a:ext uri="{FF2B5EF4-FFF2-40B4-BE49-F238E27FC236}">
                  <a16:creationId xmlns:a16="http://schemas.microsoft.com/office/drawing/2014/main" id="{FAC1F3DD-4A03-7A41-903A-C4E070689AC4}"/>
                </a:ext>
              </a:extLst>
            </p:cNvPr>
            <p:cNvPicPr>
              <a:picLocks noChangeAspect="1"/>
            </p:cNvPicPr>
            <p:nvPr/>
          </p:nvPicPr>
          <p:blipFill>
            <a:blip r:embed="rId3"/>
            <a:stretch>
              <a:fillRect/>
            </a:stretch>
          </p:blipFill>
          <p:spPr>
            <a:xfrm>
              <a:off x="9703382" y="1190024"/>
              <a:ext cx="2323919" cy="5029200"/>
            </a:xfrm>
            <a:prstGeom prst="rect">
              <a:avLst/>
            </a:prstGeom>
          </p:spPr>
        </p:pic>
        <p:sp>
          <p:nvSpPr>
            <p:cNvPr id="11" name="TextBox 10">
              <a:extLst>
                <a:ext uri="{FF2B5EF4-FFF2-40B4-BE49-F238E27FC236}">
                  <a16:creationId xmlns:a16="http://schemas.microsoft.com/office/drawing/2014/main" id="{AF4FD222-3CA1-F042-9874-C551DC28C739}"/>
                </a:ext>
              </a:extLst>
            </p:cNvPr>
            <p:cNvSpPr txBox="1"/>
            <p:nvPr/>
          </p:nvSpPr>
          <p:spPr>
            <a:xfrm>
              <a:off x="9703383" y="6219224"/>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grpSp>
        <p:nvGrpSpPr>
          <p:cNvPr id="13" name="Group 12">
            <a:extLst>
              <a:ext uri="{FF2B5EF4-FFF2-40B4-BE49-F238E27FC236}">
                <a16:creationId xmlns:a16="http://schemas.microsoft.com/office/drawing/2014/main" id="{D07F5038-F5B6-D447-BF4D-0EC5EC4C862D}"/>
              </a:ext>
            </a:extLst>
          </p:cNvPr>
          <p:cNvGrpSpPr/>
          <p:nvPr/>
        </p:nvGrpSpPr>
        <p:grpSpPr>
          <a:xfrm>
            <a:off x="7007902" y="1200583"/>
            <a:ext cx="2511009" cy="5384782"/>
            <a:chOff x="7007902" y="1200583"/>
            <a:chExt cx="2511009" cy="5384782"/>
          </a:xfrm>
        </p:grpSpPr>
        <p:sp>
          <p:nvSpPr>
            <p:cNvPr id="9" name="TextBox 8">
              <a:extLst>
                <a:ext uri="{FF2B5EF4-FFF2-40B4-BE49-F238E27FC236}">
                  <a16:creationId xmlns:a16="http://schemas.microsoft.com/office/drawing/2014/main" id="{445F9A50-1B77-244C-AEE2-992D8C4E7079}"/>
                </a:ext>
              </a:extLst>
            </p:cNvPr>
            <p:cNvSpPr txBox="1"/>
            <p:nvPr/>
          </p:nvSpPr>
          <p:spPr>
            <a:xfrm>
              <a:off x="7677160" y="6216033"/>
              <a:ext cx="1289324" cy="369332"/>
            </a:xfrm>
            <a:prstGeom prst="rect">
              <a:avLst/>
            </a:prstGeom>
            <a:noFill/>
          </p:spPr>
          <p:txBody>
            <a:bodyPr wrap="square" rtlCol="0">
              <a:spAutoFit/>
            </a:bodyPr>
            <a:lstStyle/>
            <a:p>
              <a:r>
                <a:rPr lang="en-US" sz="1800" dirty="0">
                  <a:latin typeface="Helvetica" charset="0"/>
                  <a:ea typeface="Helvetica" charset="0"/>
                  <a:cs typeface="Helvetica" charset="0"/>
                </a:rPr>
                <a:t>NY Times</a:t>
              </a:r>
            </a:p>
          </p:txBody>
        </p:sp>
        <p:pic>
          <p:nvPicPr>
            <p:cNvPr id="12" name="Picture 11">
              <a:extLst>
                <a:ext uri="{FF2B5EF4-FFF2-40B4-BE49-F238E27FC236}">
                  <a16:creationId xmlns:a16="http://schemas.microsoft.com/office/drawing/2014/main" id="{134E915A-FB32-6F4F-93FF-2C239A8F710F}"/>
                </a:ext>
              </a:extLst>
            </p:cNvPr>
            <p:cNvPicPr>
              <a:picLocks noChangeAspect="1"/>
            </p:cNvPicPr>
            <p:nvPr/>
          </p:nvPicPr>
          <p:blipFill rotWithShape="1">
            <a:blip r:embed="rId4"/>
            <a:srcRect l="11091" t="3976" r="11826" b="3513"/>
            <a:stretch/>
          </p:blipFill>
          <p:spPr>
            <a:xfrm>
              <a:off x="7007902" y="1200583"/>
              <a:ext cx="2511009" cy="5029200"/>
            </a:xfrm>
            <a:prstGeom prst="rect">
              <a:avLst/>
            </a:prstGeom>
          </p:spPr>
        </p:pic>
      </p:grpSp>
      <p:sp>
        <p:nvSpPr>
          <p:cNvPr id="5" name="TextBox 4">
            <a:extLst>
              <a:ext uri="{FF2B5EF4-FFF2-40B4-BE49-F238E27FC236}">
                <a16:creationId xmlns:a16="http://schemas.microsoft.com/office/drawing/2014/main" id="{461D7CCA-1464-84DE-5E78-EA6B5CCA49CE}"/>
              </a:ext>
            </a:extLst>
          </p:cNvPr>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350247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Fame or Shame?</a:t>
            </a:r>
          </a:p>
        </p:txBody>
      </p:sp>
      <p:sp>
        <p:nvSpPr>
          <p:cNvPr id="3" name="Date Placeholder 2"/>
          <p:cNvSpPr>
            <a:spLocks noGrp="1"/>
          </p:cNvSpPr>
          <p:nvPr>
            <p:ph type="dt" sz="half" idx="10"/>
          </p:nvPr>
        </p:nvSpPr>
        <p:spPr/>
        <p:txBody>
          <a:bodyPr/>
          <a:lstStyle/>
          <a:p>
            <a:pPr>
              <a:defRPr/>
            </a:pPr>
            <a:r>
              <a:rPr lang="en-US"/>
              <a:t>Autumn 2022</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8ECE2160-65C3-AC45-A33C-E2F8319357D7}" type="slidenum">
              <a:rPr lang="en-US" smtClean="0"/>
              <a:pPr/>
              <a:t>2</a:t>
            </a:fld>
            <a:endParaRPr lang="en-US"/>
          </a:p>
        </p:txBody>
      </p:sp>
      <p:pic>
        <p:nvPicPr>
          <p:cNvPr id="10" name="Picture 9" descr="hallof.png">
            <a:extLst>
              <a:ext uri="{FF2B5EF4-FFF2-40B4-BE49-F238E27FC236}">
                <a16:creationId xmlns:a16="http://schemas.microsoft.com/office/drawing/2014/main" id="{413A2C29-EBD7-48EF-9D75-E950E022E3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58425" y="243804"/>
            <a:ext cx="813836" cy="829952"/>
          </a:xfrm>
          <a:prstGeom prst="rect">
            <a:avLst/>
          </a:prstGeom>
        </p:spPr>
      </p:pic>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3" name="Rectangle 12">
            <a:extLst>
              <a:ext uri="{FF2B5EF4-FFF2-40B4-BE49-F238E27FC236}">
                <a16:creationId xmlns:a16="http://schemas.microsoft.com/office/drawing/2014/main" id="{F9110C00-F39C-8640-BC52-80B9E9BFA87F}"/>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16" name="Rectangle 15">
            <a:extLst>
              <a:ext uri="{FF2B5EF4-FFF2-40B4-BE49-F238E27FC236}">
                <a16:creationId xmlns:a16="http://schemas.microsoft.com/office/drawing/2014/main" id="{2766AAE2-9C6D-6040-AA52-D5E9C2C0E429}"/>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Tree>
    <p:extLst>
      <p:ext uri="{BB962C8B-B14F-4D97-AF65-F5344CB8AC3E}">
        <p14:creationId xmlns:p14="http://schemas.microsoft.com/office/powerpoint/2010/main" val="137788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20</a:t>
            </a:fld>
            <a:endParaRPr lang="en-US"/>
          </a:p>
        </p:txBody>
      </p:sp>
      <p:pic>
        <p:nvPicPr>
          <p:cNvPr id="3" name="Picture 2">
            <a:extLst>
              <a:ext uri="{FF2B5EF4-FFF2-40B4-BE49-F238E27FC236}">
                <a16:creationId xmlns:a16="http://schemas.microsoft.com/office/drawing/2014/main" id="{CE8B8168-A104-5C4D-865D-C5F076D2067F}"/>
              </a:ext>
            </a:extLst>
          </p:cNvPr>
          <p:cNvPicPr>
            <a:picLocks noChangeAspect="1"/>
          </p:cNvPicPr>
          <p:nvPr/>
        </p:nvPicPr>
        <p:blipFill>
          <a:blip r:embed="rId3"/>
          <a:stretch>
            <a:fillRect/>
          </a:stretch>
        </p:blipFill>
        <p:spPr>
          <a:xfrm>
            <a:off x="7664346" y="1200150"/>
            <a:ext cx="4343400" cy="4457700"/>
          </a:xfrm>
          <a:prstGeom prst="rect">
            <a:avLst/>
          </a:prstGeom>
        </p:spPr>
      </p:pic>
      <p:sp>
        <p:nvSpPr>
          <p:cNvPr id="9" name="TextBox 8">
            <a:extLst>
              <a:ext uri="{FF2B5EF4-FFF2-40B4-BE49-F238E27FC236}">
                <a16:creationId xmlns:a16="http://schemas.microsoft.com/office/drawing/2014/main" id="{C525CBF4-BFAB-2448-BA1A-DEAFBC2BD59A}"/>
              </a:ext>
            </a:extLst>
          </p:cNvPr>
          <p:cNvSpPr txBox="1"/>
          <p:nvPr/>
        </p:nvSpPr>
        <p:spPr>
          <a:xfrm>
            <a:off x="7664346" y="5715000"/>
            <a:ext cx="4417726" cy="261610"/>
          </a:xfrm>
          <a:prstGeom prst="rect">
            <a:avLst/>
          </a:prstGeom>
          <a:noFill/>
        </p:spPr>
        <p:txBody>
          <a:bodyPr wrap="square" rtlCol="0">
            <a:spAutoFit/>
          </a:bodyPr>
          <a:lstStyle/>
          <a:p>
            <a:r>
              <a:rPr lang="en-US" sz="1100" dirty="0">
                <a:latin typeface="Helvetica" charset="0"/>
                <a:ea typeface="Helvetica" charset="0"/>
                <a:cs typeface="Helvetica" charset="0"/>
              </a:rPr>
              <a:t>Google adds accented reading but leaves out marginalized groups.</a:t>
            </a:r>
          </a:p>
        </p:txBody>
      </p:sp>
      <p:sp>
        <p:nvSpPr>
          <p:cNvPr id="15" name="Rectangle 3">
            <a:extLst>
              <a:ext uri="{FF2B5EF4-FFF2-40B4-BE49-F238E27FC236}">
                <a16:creationId xmlns:a16="http://schemas.microsoft.com/office/drawing/2014/main" id="{509B20FE-2055-53CC-9C1C-15D1AFE612EF}"/>
              </a:ext>
            </a:extLst>
          </p:cNvPr>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FA177C15-72E8-EEBC-A34A-D5FE8CE2DF08}"/>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117910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528387" name="Rectangle 3"/>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21</a:t>
            </a:fld>
            <a:endParaRPr lang="en-US"/>
          </a:p>
        </p:txBody>
      </p:sp>
      <p:sp>
        <p:nvSpPr>
          <p:cNvPr id="6" name="TextBox 5"/>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pic>
        <p:nvPicPr>
          <p:cNvPr id="3" name="Picture 2">
            <a:extLst>
              <a:ext uri="{FF2B5EF4-FFF2-40B4-BE49-F238E27FC236}">
                <a16:creationId xmlns:a16="http://schemas.microsoft.com/office/drawing/2014/main" id="{F08AD17A-1AB3-C943-BEC8-5A04F2E1183F}"/>
              </a:ext>
            </a:extLst>
          </p:cNvPr>
          <p:cNvPicPr>
            <a:picLocks noChangeAspect="1"/>
          </p:cNvPicPr>
          <p:nvPr/>
        </p:nvPicPr>
        <p:blipFill>
          <a:blip r:embed="rId3"/>
          <a:stretch>
            <a:fillRect/>
          </a:stretch>
        </p:blipFill>
        <p:spPr>
          <a:xfrm>
            <a:off x="8469442" y="907177"/>
            <a:ext cx="3547043" cy="4649206"/>
          </a:xfrm>
          <a:prstGeom prst="rect">
            <a:avLst/>
          </a:prstGeom>
        </p:spPr>
      </p:pic>
      <p:sp>
        <p:nvSpPr>
          <p:cNvPr id="9" name="TextBox 8">
            <a:extLst>
              <a:ext uri="{FF2B5EF4-FFF2-40B4-BE49-F238E27FC236}">
                <a16:creationId xmlns:a16="http://schemas.microsoft.com/office/drawing/2014/main" id="{BF0A7F55-7634-EE4B-9C0F-F724C1CB717B}"/>
              </a:ext>
            </a:extLst>
          </p:cNvPr>
          <p:cNvSpPr txBox="1"/>
          <p:nvPr/>
        </p:nvSpPr>
        <p:spPr>
          <a:xfrm>
            <a:off x="8373016" y="5543683"/>
            <a:ext cx="3269691" cy="430887"/>
          </a:xfrm>
          <a:prstGeom prst="rect">
            <a:avLst/>
          </a:prstGeom>
          <a:noFill/>
        </p:spPr>
        <p:txBody>
          <a:bodyPr wrap="square" rtlCol="0">
            <a:spAutoFit/>
          </a:bodyPr>
          <a:lstStyle/>
          <a:p>
            <a:r>
              <a:rPr lang="en-US" sz="1100" dirty="0">
                <a:latin typeface="Helvetica" charset="0"/>
                <a:ea typeface="Helvetica" charset="0"/>
                <a:cs typeface="Helvetica" charset="0"/>
              </a:rPr>
              <a:t>https://</a:t>
            </a:r>
            <a:r>
              <a:rPr lang="en-US" sz="1100" dirty="0" err="1">
                <a:latin typeface="Helvetica" charset="0"/>
                <a:ea typeface="Helvetica" charset="0"/>
                <a:cs typeface="Helvetica" charset="0"/>
              </a:rPr>
              <a:t>www.theverge.com</a:t>
            </a:r>
            <a:r>
              <a:rPr lang="en-US" sz="1100" dirty="0">
                <a:latin typeface="Helvetica" charset="0"/>
                <a:ea typeface="Helvetica" charset="0"/>
                <a:cs typeface="Helvetica" charset="0"/>
              </a:rPr>
              <a:t>/2021/11/16/22785163/digital-health-physical-activity-inequity</a:t>
            </a:r>
          </a:p>
        </p:txBody>
      </p:sp>
      <p:sp>
        <p:nvSpPr>
          <p:cNvPr id="10" name="TextBox 9">
            <a:extLst>
              <a:ext uri="{FF2B5EF4-FFF2-40B4-BE49-F238E27FC236}">
                <a16:creationId xmlns:a16="http://schemas.microsoft.com/office/drawing/2014/main" id="{FC2DA9F2-390A-8E4A-8981-74E0BF0312CF}"/>
              </a:ext>
            </a:extLst>
          </p:cNvPr>
          <p:cNvSpPr txBox="1"/>
          <p:nvPr/>
        </p:nvSpPr>
        <p:spPr>
          <a:xfrm>
            <a:off x="8373016" y="5985092"/>
            <a:ext cx="3808362" cy="584775"/>
          </a:xfrm>
          <a:prstGeom prst="rect">
            <a:avLst/>
          </a:prstGeom>
          <a:noFill/>
        </p:spPr>
        <p:txBody>
          <a:bodyPr wrap="square" rtlCol="0">
            <a:spAutoFit/>
          </a:bodyPr>
          <a:lstStyle/>
          <a:p>
            <a:r>
              <a:rPr lang="en-US" sz="800" b="0" i="0" dirty="0">
                <a:effectLst/>
                <a:latin typeface="Helvetica" pitchFamily="2" charset="0"/>
              </a:rPr>
              <a:t>Western, M.J., Armstrong, M.E.G., Islam, I. </a:t>
            </a:r>
            <a:r>
              <a:rPr lang="en-US" sz="800" b="0" i="1" dirty="0">
                <a:effectLst/>
                <a:latin typeface="Helvetica" pitchFamily="2" charset="0"/>
              </a:rPr>
              <a:t>et al.</a:t>
            </a:r>
            <a:r>
              <a:rPr lang="en-US" sz="800" b="0" i="0" dirty="0">
                <a:effectLst/>
                <a:latin typeface="Helvetica" pitchFamily="2" charset="0"/>
              </a:rPr>
              <a:t> The effectiveness of digital interventions for increasing physical activity in individuals of low socioeconomic status: a systematic review and meta-analysis. </a:t>
            </a:r>
            <a:r>
              <a:rPr lang="en-US" sz="800" b="0" i="1" dirty="0">
                <a:effectLst/>
                <a:latin typeface="Helvetica" pitchFamily="2" charset="0"/>
              </a:rPr>
              <a:t>Int J </a:t>
            </a:r>
            <a:r>
              <a:rPr lang="en-US" sz="800" b="0" i="1" dirty="0" err="1">
                <a:effectLst/>
                <a:latin typeface="Helvetica" pitchFamily="2" charset="0"/>
              </a:rPr>
              <a:t>Behav</a:t>
            </a:r>
            <a:r>
              <a:rPr lang="en-US" sz="800" b="0" i="1" dirty="0">
                <a:effectLst/>
                <a:latin typeface="Helvetica" pitchFamily="2" charset="0"/>
              </a:rPr>
              <a:t> </a:t>
            </a:r>
            <a:r>
              <a:rPr lang="en-US" sz="800" b="0" i="1" dirty="0" err="1">
                <a:effectLst/>
                <a:latin typeface="Helvetica" pitchFamily="2" charset="0"/>
              </a:rPr>
              <a:t>Nutr</a:t>
            </a:r>
            <a:r>
              <a:rPr lang="en-US" sz="800" b="0" i="1" dirty="0">
                <a:effectLst/>
                <a:latin typeface="Helvetica" pitchFamily="2" charset="0"/>
              </a:rPr>
              <a:t> Phys Act</a:t>
            </a:r>
            <a:r>
              <a:rPr lang="en-US" sz="800" b="0" i="0" dirty="0">
                <a:effectLst/>
                <a:latin typeface="Helvetica" pitchFamily="2" charset="0"/>
              </a:rPr>
              <a:t> </a:t>
            </a:r>
            <a:r>
              <a:rPr lang="en-US" sz="800" b="1" i="0" dirty="0">
                <a:effectLst/>
                <a:latin typeface="Helvetica" pitchFamily="2" charset="0"/>
              </a:rPr>
              <a:t>18, </a:t>
            </a:r>
            <a:r>
              <a:rPr lang="en-US" sz="800" b="0" i="0" dirty="0">
                <a:effectLst/>
                <a:latin typeface="Helvetica" pitchFamily="2" charset="0"/>
              </a:rPr>
              <a:t>148 (2021). </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https://</a:t>
            </a:r>
            <a:r>
              <a:rPr lang="en-US" sz="800" b="0" i="0" dirty="0" err="1">
                <a:effectLst/>
                <a:latin typeface="Helvetica" pitchFamily="2" charset="0"/>
                <a:hlinkClick r:id="rId4">
                  <a:extLst>
                    <a:ext uri="{A12FA001-AC4F-418D-AE19-62706E023703}">
                      <ahyp:hlinkClr xmlns:ahyp="http://schemas.microsoft.com/office/drawing/2018/hyperlinkcolor" val="tx"/>
                    </a:ext>
                  </a:extLst>
                </a:hlinkClick>
              </a:rPr>
              <a:t>doi.org</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/10.1186/s12966-021-01218-4</a:t>
            </a:r>
            <a:endParaRPr lang="en-US" sz="1000" dirty="0">
              <a:latin typeface="Helvetica" pitchFamily="2" charset="0"/>
              <a:ea typeface="Helvetica" charset="0"/>
              <a:cs typeface="Helvetica" charset="0"/>
            </a:endParaRPr>
          </a:p>
        </p:txBody>
      </p:sp>
    </p:spTree>
    <p:extLst>
      <p:ext uri="{BB962C8B-B14F-4D97-AF65-F5344CB8AC3E}">
        <p14:creationId xmlns:p14="http://schemas.microsoft.com/office/powerpoint/2010/main" val="19488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creen Shot 2018-03-28 at 6.41.53 PM.png" descr="Screen Shot 2018-03-28 at 6.41.53 PM.png"/>
          <p:cNvPicPr>
            <a:picLocks noChangeAspect="1"/>
          </p:cNvPicPr>
          <p:nvPr/>
        </p:nvPicPr>
        <p:blipFill>
          <a:blip r:embed="rId3"/>
          <a:srcRect l="2463" t="414" b="4305"/>
          <a:stretch>
            <a:fillRect/>
          </a:stretch>
        </p:blipFill>
        <p:spPr>
          <a:xfrm>
            <a:off x="797" y="3400118"/>
            <a:ext cx="4709972" cy="3457493"/>
          </a:xfrm>
          <a:prstGeom prst="rect">
            <a:avLst/>
          </a:prstGeom>
          <a:ln w="12700">
            <a:solidFill>
              <a:srgbClr val="000000"/>
            </a:solidFill>
            <a:miter lim="400000"/>
          </a:ln>
        </p:spPr>
      </p:pic>
      <p:pic>
        <p:nvPicPr>
          <p:cNvPr id="211" name="Screen Shot 2018-03-28 at 6.46.45 PM.png" descr="Screen Shot 2018-03-28 at 6.46.45 PM.png"/>
          <p:cNvPicPr>
            <a:picLocks noChangeAspect="1"/>
          </p:cNvPicPr>
          <p:nvPr/>
        </p:nvPicPr>
        <p:blipFill>
          <a:blip r:embed="rId4"/>
          <a:srcRect t="3" r="20787" b="30354"/>
          <a:stretch>
            <a:fillRect/>
          </a:stretch>
        </p:blipFill>
        <p:spPr>
          <a:xfrm>
            <a:off x="8403726" y="3199"/>
            <a:ext cx="3799691" cy="3401786"/>
          </a:xfrm>
          <a:prstGeom prst="rect">
            <a:avLst/>
          </a:prstGeom>
          <a:ln w="12700">
            <a:solidFill>
              <a:srgbClr val="000000"/>
            </a:solidFill>
            <a:miter lim="400000"/>
          </a:ln>
        </p:spPr>
      </p:pic>
      <p:pic>
        <p:nvPicPr>
          <p:cNvPr id="212" name="Screen Shot 2018-03-28 at 6.47.46 PM.png" descr="Screen Shot 2018-03-28 at 6.47.46 PM.png"/>
          <p:cNvPicPr>
            <a:picLocks noChangeAspect="1"/>
          </p:cNvPicPr>
          <p:nvPr/>
        </p:nvPicPr>
        <p:blipFill>
          <a:blip r:embed="rId5"/>
          <a:srcRect b="42698"/>
          <a:stretch>
            <a:fillRect/>
          </a:stretch>
        </p:blipFill>
        <p:spPr>
          <a:xfrm>
            <a:off x="3539547" y="3333"/>
            <a:ext cx="4898801" cy="3409567"/>
          </a:xfrm>
          <a:prstGeom prst="rect">
            <a:avLst/>
          </a:prstGeom>
          <a:ln w="12700">
            <a:solidFill>
              <a:srgbClr val="000000"/>
            </a:solidFill>
            <a:miter lim="400000"/>
          </a:ln>
        </p:spPr>
      </p:pic>
      <p:pic>
        <p:nvPicPr>
          <p:cNvPr id="213" name="Screen Shot 2018-03-28 at 6.46.58 PM.png" descr="Screen Shot 2018-03-28 at 6.46.58 PM.png"/>
          <p:cNvPicPr>
            <a:picLocks noChangeAspect="1"/>
          </p:cNvPicPr>
          <p:nvPr/>
        </p:nvPicPr>
        <p:blipFill>
          <a:blip r:embed="rId6"/>
          <a:srcRect l="236" t="1675" r="236" b="34591"/>
          <a:stretch>
            <a:fillRect/>
          </a:stretch>
        </p:blipFill>
        <p:spPr>
          <a:xfrm>
            <a:off x="3767" y="-14234"/>
            <a:ext cx="3605802" cy="3436180"/>
          </a:xfrm>
          <a:prstGeom prst="rect">
            <a:avLst/>
          </a:prstGeom>
          <a:ln w="12700">
            <a:solidFill>
              <a:srgbClr val="000000"/>
            </a:solidFill>
            <a:miter lim="400000"/>
          </a:ln>
        </p:spPr>
      </p:pic>
      <p:pic>
        <p:nvPicPr>
          <p:cNvPr id="214" name="giphy.gif" descr="giphy.gif"/>
          <p:cNvPicPr>
            <a:picLocks/>
          </p:cNvPicPr>
          <p:nvPr/>
        </p:nvPicPr>
        <p:blipFill>
          <a:blip r:embed="rId7"/>
          <a:stretch>
            <a:fillRect/>
          </a:stretch>
        </p:blipFill>
        <p:spPr>
          <a:xfrm>
            <a:off x="8926750" y="3392812"/>
            <a:ext cx="3264455" cy="4896681"/>
          </a:xfrm>
          <a:prstGeom prst="rect">
            <a:avLst/>
          </a:prstGeom>
          <a:ln w="12700">
            <a:solidFill>
              <a:srgbClr val="000000"/>
            </a:solidFill>
            <a:miter lim="400000"/>
          </a:ln>
        </p:spPr>
      </p:pic>
      <p:pic>
        <p:nvPicPr>
          <p:cNvPr id="215" name="Screen Shot 2018-03-28 at 6.40.01 PM.png" descr="Screen Shot 2018-03-28 at 6.40.01 PM.png"/>
          <p:cNvPicPr>
            <a:picLocks noChangeAspect="1"/>
          </p:cNvPicPr>
          <p:nvPr/>
        </p:nvPicPr>
        <p:blipFill>
          <a:blip r:embed="rId8"/>
          <a:srcRect l="9150" t="273" r="9150" b="10381"/>
          <a:stretch>
            <a:fillRect/>
          </a:stretch>
        </p:blipFill>
        <p:spPr>
          <a:xfrm>
            <a:off x="4721101" y="3403392"/>
            <a:ext cx="4208503" cy="3470768"/>
          </a:xfrm>
          <a:prstGeom prst="rect">
            <a:avLst/>
          </a:prstGeom>
          <a:ln w="12700">
            <a:solidFill>
              <a:srgbClr val="000000"/>
            </a:solidFill>
            <a:miter lim="400000"/>
          </a:ln>
        </p:spPr>
      </p:pic>
      <p:sp>
        <p:nvSpPr>
          <p:cNvPr id="216" name="Slide Number"/>
          <p:cNvSpPr txBox="1">
            <a:spLocks noGrp="1"/>
          </p:cNvSpPr>
          <p:nvPr>
            <p:ph type="sldNum" sz="quarter" idx="2"/>
          </p:nvPr>
        </p:nvSpPr>
        <p:spPr>
          <a:xfrm>
            <a:off x="12030344" y="13149495"/>
            <a:ext cx="323312" cy="3202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utra Text"/>
                <a:ea typeface="Neutra Text"/>
                <a:cs typeface="Neutra Text"/>
                <a:sym typeface="Neutra Text"/>
              </a:defRPr>
            </a:lvl1pPr>
            <a:lvl2pPr marL="0" marR="0" indent="228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2pPr>
            <a:lvl3pPr marL="0" marR="0" indent="457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3pPr>
            <a:lvl4pPr marL="0" marR="0" indent="685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4pPr>
            <a:lvl5pPr marL="0" marR="0" indent="9144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5pPr>
            <a:lvl6pPr marL="0" marR="0" indent="11430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6pPr>
            <a:lvl7pPr marL="0" marR="0" indent="1371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7pPr>
            <a:lvl8pPr marL="0" marR="0" indent="1600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8pPr>
            <a:lvl9pPr marL="0" marR="0" indent="1828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9pPr>
          </a:lstStyle>
          <a:p>
            <a:fld id="{86CB4B4D-7CA3-9044-876B-883B54F8677D}" type="slidenum">
              <a:rPr lang="en-US" smtClean="0"/>
              <a:pPr/>
              <a:t>22</a:t>
            </a:fld>
            <a:endParaRPr/>
          </a:p>
        </p:txBody>
      </p:sp>
      <p:sp>
        <p:nvSpPr>
          <p:cNvPr id="2" name="Date Placeholder 1">
            <a:extLst>
              <a:ext uri="{FF2B5EF4-FFF2-40B4-BE49-F238E27FC236}">
                <a16:creationId xmlns:a16="http://schemas.microsoft.com/office/drawing/2014/main" id="{FB55C502-6062-EFBE-F896-55CCE7CC04F7}"/>
              </a:ext>
            </a:extLst>
          </p:cNvPr>
          <p:cNvSpPr>
            <a:spLocks noGrp="1"/>
          </p:cNvSpPr>
          <p:nvPr>
            <p:ph type="dt" sz="half" idx="10"/>
          </p:nvPr>
        </p:nvSpPr>
        <p:spPr/>
        <p:txBody>
          <a:bodyPr/>
          <a:lstStyle/>
          <a:p>
            <a:pPr>
              <a:defRPr/>
            </a:pPr>
            <a:r>
              <a:rPr lang="en-US"/>
              <a:t>Autumn 2022</a:t>
            </a:r>
            <a:endParaRPr lang="en-US" dirty="0"/>
          </a:p>
        </p:txBody>
      </p:sp>
      <p:sp>
        <p:nvSpPr>
          <p:cNvPr id="3" name="Footer Placeholder 2">
            <a:extLst>
              <a:ext uri="{FF2B5EF4-FFF2-40B4-BE49-F238E27FC236}">
                <a16:creationId xmlns:a16="http://schemas.microsoft.com/office/drawing/2014/main" id="{8674E161-F6FF-31F0-C4CB-F8D04F06F22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nonstereo.png" descr="nonstereo.png"/>
          <p:cNvPicPr>
            <a:picLocks noGrp="1" noChangeAspect="1"/>
          </p:cNvPicPr>
          <p:nvPr>
            <p:ph type="pic" idx="23"/>
          </p:nvPr>
        </p:nvPicPr>
        <p:blipFill>
          <a:blip r:embed="rId3"/>
          <a:srcRect l="1936" r="1936"/>
          <a:stretch>
            <a:fillRect/>
          </a:stretch>
        </p:blipFill>
        <p:spPr>
          <a:xfrm>
            <a:off x="683125" y="308670"/>
            <a:ext cx="5118399" cy="6240684"/>
          </a:xfrm>
          <a:prstGeom prst="rect">
            <a:avLst/>
          </a:prstGeom>
        </p:spPr>
      </p:pic>
      <p:pic>
        <p:nvPicPr>
          <p:cNvPr id="254" name="stereo.png" descr="stereo.png"/>
          <p:cNvPicPr>
            <a:picLocks noChangeAspect="1"/>
          </p:cNvPicPr>
          <p:nvPr/>
        </p:nvPicPr>
        <p:blipFill>
          <a:blip r:embed="rId4"/>
          <a:stretch>
            <a:fillRect/>
          </a:stretch>
        </p:blipFill>
        <p:spPr>
          <a:xfrm>
            <a:off x="6385667" y="308670"/>
            <a:ext cx="5324584" cy="6240684"/>
          </a:xfrm>
          <a:prstGeom prst="rect">
            <a:avLst/>
          </a:prstGeom>
          <a:ln w="3175">
            <a:miter lim="400000"/>
          </a:ln>
        </p:spPr>
      </p:pic>
      <p:sp>
        <p:nvSpPr>
          <p:cNvPr id="255" name="Neutral"/>
          <p:cNvSpPr txBox="1"/>
          <p:nvPr/>
        </p:nvSpPr>
        <p:spPr>
          <a:xfrm>
            <a:off x="359060" y="493072"/>
            <a:ext cx="1393010"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Neutral</a:t>
            </a:r>
            <a:endParaRPr sz="3500" dirty="0">
              <a:latin typeface="Helvetica" pitchFamily="2" charset="0"/>
            </a:endParaRPr>
          </a:p>
        </p:txBody>
      </p:sp>
      <p:sp>
        <p:nvSpPr>
          <p:cNvPr id="256" name="Stereotypical"/>
          <p:cNvSpPr txBox="1"/>
          <p:nvPr/>
        </p:nvSpPr>
        <p:spPr>
          <a:xfrm>
            <a:off x="5994165" y="493072"/>
            <a:ext cx="2441374"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Stereotypical</a:t>
            </a:r>
          </a:p>
        </p:txBody>
      </p:sp>
      <p:sp>
        <p:nvSpPr>
          <p:cNvPr id="257" name="Slide Number"/>
          <p:cNvSpPr txBox="1">
            <a:spLocks noGrp="1"/>
          </p:cNvSpPr>
          <p:nvPr>
            <p:ph type="sldNum" sz="quarter" idx="2"/>
          </p:nvPr>
        </p:nvSpPr>
        <p:spPr>
          <a:xfrm>
            <a:off x="6028245" y="6565818"/>
            <a:ext cx="135510" cy="177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Tree>
  </p:cSld>
  <p:clrMapOvr>
    <a:masterClrMapping/>
  </p:clrMapOvr>
  <p:transition spd="med" advClick="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95DB6-7B81-AC5F-51D2-0705A0384479}"/>
              </a:ext>
            </a:extLst>
          </p:cNvPr>
          <p:cNvSpPr/>
          <p:nvPr/>
        </p:nvSpPr>
        <p:spPr bwMode="auto">
          <a:xfrm>
            <a:off x="0" y="2692"/>
            <a:ext cx="12192000" cy="688798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8" charset="0"/>
            </a:endParaRPr>
          </a:p>
        </p:txBody>
      </p:sp>
      <p:sp>
        <p:nvSpPr>
          <p:cNvPr id="298" name="Enrollment intentions"/>
          <p:cNvSpPr txBox="1"/>
          <p:nvPr/>
        </p:nvSpPr>
        <p:spPr>
          <a:xfrm>
            <a:off x="4823810"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Enrollment intentions</a:t>
            </a:r>
          </a:p>
        </p:txBody>
      </p:sp>
      <p:sp>
        <p:nvSpPr>
          <p:cNvPr id="299" name="Sense of belonging"/>
          <p:cNvSpPr txBox="1"/>
          <p:nvPr/>
        </p:nvSpPr>
        <p:spPr>
          <a:xfrm>
            <a:off x="7446340" y="1491979"/>
            <a:ext cx="1841065"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Sense of belonging</a:t>
            </a:r>
          </a:p>
        </p:txBody>
      </p:sp>
      <p:sp>
        <p:nvSpPr>
          <p:cNvPr id="300" name="Anticipated success"/>
          <p:cNvSpPr txBox="1"/>
          <p:nvPr/>
        </p:nvSpPr>
        <p:spPr>
          <a:xfrm>
            <a:off x="9365554"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Anticipated success</a:t>
            </a:r>
          </a:p>
        </p:txBody>
      </p:sp>
      <p:sp>
        <p:nvSpPr>
          <p:cNvPr id="301" name="Technical…"/>
          <p:cNvSpPr txBox="1"/>
          <p:nvPr/>
        </p:nvSpPr>
        <p:spPr>
          <a:xfrm>
            <a:off x="4823810"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500">
                <a:latin typeface="Neutra Text"/>
                <a:ea typeface="Neutra Text"/>
                <a:cs typeface="Neutra Text"/>
                <a:sym typeface="Neutra Text"/>
              </a:defRPr>
            </a:pPr>
            <a:r>
              <a:rPr sz="2750"/>
              <a:t>Technical </a:t>
            </a:r>
          </a:p>
          <a:p>
            <a:pPr>
              <a:defRPr sz="5500">
                <a:latin typeface="Neutra Text"/>
                <a:ea typeface="Neutra Text"/>
                <a:cs typeface="Neutra Text"/>
                <a:sym typeface="Neutra Text"/>
              </a:defRPr>
            </a:pPr>
            <a:r>
              <a:rPr sz="2750"/>
              <a:t>self-confidence</a:t>
            </a:r>
          </a:p>
        </p:txBody>
      </p:sp>
      <p:sp>
        <p:nvSpPr>
          <p:cNvPr id="302" name="Future CS intentions"/>
          <p:cNvSpPr txBox="1"/>
          <p:nvPr/>
        </p:nvSpPr>
        <p:spPr>
          <a:xfrm>
            <a:off x="7507177" y="4541959"/>
            <a:ext cx="1719389"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Future CS intentions</a:t>
            </a:r>
          </a:p>
        </p:txBody>
      </p:sp>
      <p:sp>
        <p:nvSpPr>
          <p:cNvPr id="303" name="Stereotype anxiety"/>
          <p:cNvSpPr txBox="1"/>
          <p:nvPr/>
        </p:nvSpPr>
        <p:spPr>
          <a:xfrm>
            <a:off x="9365554"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Stereotype anxiety</a:t>
            </a:r>
          </a:p>
        </p:txBody>
      </p:sp>
      <p:sp>
        <p:nvSpPr>
          <p:cNvPr id="304" name="Experimental Measures"/>
          <p:cNvSpPr txBox="1">
            <a:spLocks noGrp="1"/>
          </p:cNvSpPr>
          <p:nvPr>
            <p:ph type="title"/>
          </p:nvPr>
        </p:nvSpPr>
        <p:spPr>
          <a:xfrm>
            <a:off x="614596" y="1919987"/>
            <a:ext cx="4194491" cy="1518047"/>
          </a:xfrm>
          <a:prstGeom prst="rect">
            <a:avLst/>
          </a:prstGeom>
        </p:spPr>
        <p:txBody>
          <a:bodyPr/>
          <a:lstStyle/>
          <a:p>
            <a:pPr lvl="1">
              <a:defRPr>
                <a:latin typeface="Neutra Text Light Demi"/>
                <a:ea typeface="Neutra Text Light Demi"/>
                <a:cs typeface="Neutra Text Light Demi"/>
                <a:sym typeface="Neutra Text Light Demi"/>
              </a:defRPr>
            </a:pPr>
            <a:r>
              <a:rPr sz="3200" dirty="0">
                <a:latin typeface="Helvetica" pitchFamily="2" charset="0"/>
              </a:rPr>
              <a:t>Experimental</a:t>
            </a:r>
            <a:br>
              <a:rPr lang="en-US" sz="3200" dirty="0">
                <a:latin typeface="Helvetica" pitchFamily="2" charset="0"/>
              </a:rPr>
            </a:br>
            <a:r>
              <a:rPr sz="3200" dirty="0">
                <a:latin typeface="Helvetica" pitchFamily="2" charset="0"/>
              </a:rPr>
              <a:t>Measures</a:t>
            </a:r>
          </a:p>
        </p:txBody>
      </p:sp>
      <p:sp>
        <p:nvSpPr>
          <p:cNvPr id="305" name="(7-point scales)"/>
          <p:cNvSpPr txBox="1"/>
          <p:nvPr/>
        </p:nvSpPr>
        <p:spPr>
          <a:xfrm>
            <a:off x="1318895" y="3414662"/>
            <a:ext cx="2114361" cy="4568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Neutra Text Light Demi"/>
                <a:ea typeface="Neutra Text Light Demi"/>
                <a:cs typeface="Neutra Text Light Demi"/>
                <a:sym typeface="Neutra Text Light Demi"/>
              </a:defRPr>
            </a:lvl1pPr>
          </a:lstStyle>
          <a:p>
            <a:r>
              <a:rPr sz="2500"/>
              <a:t>(7-point scales)</a:t>
            </a:r>
          </a:p>
        </p:txBody>
      </p:sp>
      <p:pic>
        <p:nvPicPr>
          <p:cNvPr id="306" name="facets2.png" descr="facets2.png"/>
          <p:cNvPicPr>
            <a:picLocks noChangeAspect="1"/>
          </p:cNvPicPr>
          <p:nvPr/>
        </p:nvPicPr>
        <p:blipFill>
          <a:blip r:embed="rId3"/>
          <a:srcRect l="81870" t="44188" b="44188"/>
          <a:stretch>
            <a:fillRect/>
          </a:stretch>
        </p:blipFill>
        <p:spPr>
          <a:xfrm>
            <a:off x="1561147" y="4270089"/>
            <a:ext cx="1598544" cy="797113"/>
          </a:xfrm>
          <a:prstGeom prst="rect">
            <a:avLst/>
          </a:prstGeom>
          <a:ln w="3175">
            <a:miter lim="400000"/>
          </a:ln>
        </p:spPr>
      </p:pic>
      <p:grpSp>
        <p:nvGrpSpPr>
          <p:cNvPr id="316" name="Group"/>
          <p:cNvGrpSpPr/>
          <p:nvPr/>
        </p:nvGrpSpPr>
        <p:grpSpPr>
          <a:xfrm>
            <a:off x="4725622" y="596917"/>
            <a:ext cx="7282522" cy="5664168"/>
            <a:chOff x="0" y="0"/>
            <a:chExt cx="14565042" cy="11328334"/>
          </a:xfrm>
        </p:grpSpPr>
        <p:grpSp>
          <p:nvGrpSpPr>
            <p:cNvPr id="314" name="Group"/>
            <p:cNvGrpSpPr/>
            <p:nvPr/>
          </p:nvGrpSpPr>
          <p:grpSpPr>
            <a:xfrm>
              <a:off x="0" y="0"/>
              <a:ext cx="14565001" cy="11328334"/>
              <a:chOff x="0" y="0"/>
              <a:chExt cx="14565000" cy="11328333"/>
            </a:xfrm>
          </p:grpSpPr>
          <p:pic>
            <p:nvPicPr>
              <p:cNvPr id="307" name="facets2.png" descr="facets2.png"/>
              <p:cNvPicPr>
                <a:picLocks noChangeAspect="1"/>
              </p:cNvPicPr>
              <p:nvPr/>
            </p:nvPicPr>
            <p:blipFill>
              <a:blip r:embed="rId4"/>
              <a:stretch>
                <a:fillRect/>
              </a:stretch>
            </p:blipFill>
            <p:spPr>
              <a:xfrm>
                <a:off x="0" y="0"/>
                <a:ext cx="14565000" cy="11328333"/>
              </a:xfrm>
              <a:prstGeom prst="rect">
                <a:avLst/>
              </a:prstGeom>
              <a:ln w="3175" cap="flat">
                <a:noFill/>
                <a:miter lim="400000"/>
              </a:ln>
              <a:effectLst/>
            </p:spPr>
          </p:pic>
          <p:sp>
            <p:nvSpPr>
              <p:cNvPr id="308" name="***"/>
              <p:cNvSpPr txBox="1"/>
              <p:nvPr/>
            </p:nvSpPr>
            <p:spPr>
              <a:xfrm>
                <a:off x="4070367" y="125448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09" name="***"/>
              <p:cNvSpPr txBox="1"/>
              <p:nvPr/>
            </p:nvSpPr>
            <p:spPr>
              <a:xfrm>
                <a:off x="4070367" y="773485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0" name="***"/>
              <p:cNvSpPr txBox="1"/>
              <p:nvPr/>
            </p:nvSpPr>
            <p:spPr>
              <a:xfrm>
                <a:off x="8638843" y="1646212"/>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1" name="**"/>
              <p:cNvSpPr txBox="1"/>
              <p:nvPr/>
            </p:nvSpPr>
            <p:spPr>
              <a:xfrm>
                <a:off x="13332416" y="1317988"/>
                <a:ext cx="614752"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2" name="***"/>
              <p:cNvSpPr txBox="1"/>
              <p:nvPr/>
            </p:nvSpPr>
            <p:spPr>
              <a:xfrm>
                <a:off x="8638843" y="7092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3" name="***"/>
              <p:cNvSpPr txBox="1"/>
              <p:nvPr/>
            </p:nvSpPr>
            <p:spPr>
              <a:xfrm>
                <a:off x="13207320" y="6965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grpSp>
        <p:pic>
          <p:nvPicPr>
            <p:cNvPr id="315" name="facets2.png" descr="facets2.png"/>
            <p:cNvPicPr>
              <a:picLocks noChangeAspect="1"/>
            </p:cNvPicPr>
            <p:nvPr/>
          </p:nvPicPr>
          <p:blipFill>
            <a:blip r:embed="rId4"/>
            <a:srcRect t="92124" b="3409"/>
            <a:stretch>
              <a:fillRect/>
            </a:stretch>
          </p:blipFill>
          <p:spPr>
            <a:xfrm>
              <a:off x="41" y="4952579"/>
              <a:ext cx="14565001" cy="505904"/>
            </a:xfrm>
            <a:prstGeom prst="rect">
              <a:avLst/>
            </a:prstGeom>
            <a:ln w="3175" cap="flat">
              <a:noFill/>
              <a:miter lim="400000"/>
            </a:ln>
            <a:effectLst/>
          </p:spPr>
        </p:pic>
      </p:grpSp>
      <p:sp>
        <p:nvSpPr>
          <p:cNvPr id="317" name="** p &lt; 0.01…"/>
          <p:cNvSpPr txBox="1"/>
          <p:nvPr/>
        </p:nvSpPr>
        <p:spPr>
          <a:xfrm>
            <a:off x="1414079" y="5234783"/>
            <a:ext cx="1598613" cy="8235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000">
                <a:latin typeface="Neutra Text"/>
                <a:ea typeface="Neutra Text"/>
                <a:cs typeface="Neutra Text"/>
                <a:sym typeface="Neutra Text"/>
              </a:defRPr>
            </a:pPr>
            <a:r>
              <a:rPr sz="2500"/>
              <a:t>** </a:t>
            </a:r>
            <a:r>
              <a:rPr sz="2000"/>
              <a:t>p &lt; 0.01</a:t>
            </a:r>
          </a:p>
          <a:p>
            <a:pPr>
              <a:defRPr sz="5000">
                <a:latin typeface="Neutra Text"/>
                <a:ea typeface="Neutra Text"/>
                <a:cs typeface="Neutra Text"/>
                <a:sym typeface="Neutra Text"/>
              </a:defRPr>
            </a:pPr>
            <a:r>
              <a:rPr sz="2500"/>
              <a:t>*** </a:t>
            </a:r>
            <a:r>
              <a:rPr sz="2000"/>
              <a:t>p &lt; 0.001</a:t>
            </a:r>
          </a:p>
        </p:txBody>
      </p:sp>
      <p:grpSp>
        <p:nvGrpSpPr>
          <p:cNvPr id="320" name="Group"/>
          <p:cNvGrpSpPr/>
          <p:nvPr/>
        </p:nvGrpSpPr>
        <p:grpSpPr>
          <a:xfrm>
            <a:off x="4123619" y="3628849"/>
            <a:ext cx="859457" cy="2235004"/>
            <a:chOff x="0" y="0"/>
            <a:chExt cx="1718913" cy="4470005"/>
          </a:xfrm>
        </p:grpSpPr>
        <p:sp>
          <p:nvSpPr>
            <p:cNvPr id="318"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19"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grpSp>
        <p:nvGrpSpPr>
          <p:cNvPr id="323" name="Group"/>
          <p:cNvGrpSpPr/>
          <p:nvPr/>
        </p:nvGrpSpPr>
        <p:grpSpPr>
          <a:xfrm>
            <a:off x="4123619" y="896167"/>
            <a:ext cx="859457" cy="2235004"/>
            <a:chOff x="0" y="0"/>
            <a:chExt cx="1718913" cy="4470005"/>
          </a:xfrm>
        </p:grpSpPr>
        <p:sp>
          <p:nvSpPr>
            <p:cNvPr id="321"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22"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sp>
        <p:nvSpPr>
          <p:cNvPr id="3" name="Date Placeholder 2">
            <a:extLst>
              <a:ext uri="{FF2B5EF4-FFF2-40B4-BE49-F238E27FC236}">
                <a16:creationId xmlns:a16="http://schemas.microsoft.com/office/drawing/2014/main" id="{6CD079F2-B2BA-ECEC-4022-B842F506D701}"/>
              </a:ext>
            </a:extLst>
          </p:cNvPr>
          <p:cNvSpPr>
            <a:spLocks noGrp="1"/>
          </p:cNvSpPr>
          <p:nvPr>
            <p:ph type="dt" sz="half" idx="2"/>
          </p:nvPr>
        </p:nvSpPr>
        <p:spPr/>
        <p:txBody>
          <a:bodyPr/>
          <a:lstStyle/>
          <a:p>
            <a:pPr>
              <a:defRPr/>
            </a:pPr>
            <a:r>
              <a:rPr lang="en-US"/>
              <a:t>Autumn 2022</a:t>
            </a:r>
            <a:endParaRPr lang="en-US" dirty="0"/>
          </a:p>
        </p:txBody>
      </p:sp>
      <p:sp>
        <p:nvSpPr>
          <p:cNvPr id="4" name="Footer Placeholder 3">
            <a:extLst>
              <a:ext uri="{FF2B5EF4-FFF2-40B4-BE49-F238E27FC236}">
                <a16:creationId xmlns:a16="http://schemas.microsoft.com/office/drawing/2014/main" id="{EE5AC2B1-7CD5-7EE5-7E28-5DC9C806C2D1}"/>
              </a:ext>
            </a:extLst>
          </p:cNvPr>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E6810D2D-EA2A-7D43-7952-D2378BA7B802}"/>
              </a:ext>
            </a:extLst>
          </p:cNvPr>
          <p:cNvSpPr>
            <a:spLocks noGrp="1"/>
          </p:cNvSpPr>
          <p:nvPr>
            <p:ph type="sldNum" sz="quarter" idx="4"/>
          </p:nvPr>
        </p:nvSpPr>
        <p:spPr/>
        <p:txBody>
          <a:bodyPr/>
          <a:lstStyle/>
          <a:p>
            <a:fld id="{6C4F84B1-3F38-E843-B494-F12B29A0060D}" type="slidenum">
              <a:rPr lang="en-US" smtClean="0"/>
              <a:pPr/>
              <a:t>24</a:t>
            </a:fld>
            <a:endParaRPr lang="en-US" dirty="0"/>
          </a:p>
        </p:txBody>
      </p:sp>
      <p:sp>
        <p:nvSpPr>
          <p:cNvPr id="7" name="TextBox 6">
            <a:extLst>
              <a:ext uri="{FF2B5EF4-FFF2-40B4-BE49-F238E27FC236}">
                <a16:creationId xmlns:a16="http://schemas.microsoft.com/office/drawing/2014/main" id="{BA2026F2-3FC0-383E-2041-EC1CF73695D4}"/>
              </a:ext>
            </a:extLst>
          </p:cNvPr>
          <p:cNvSpPr txBox="1"/>
          <p:nvPr/>
        </p:nvSpPr>
        <p:spPr>
          <a:xfrm>
            <a:off x="480937" y="5605158"/>
            <a:ext cx="3499382" cy="1015663"/>
          </a:xfrm>
          <a:prstGeom prst="rect">
            <a:avLst/>
          </a:prstGeom>
          <a:noFill/>
        </p:spPr>
        <p:txBody>
          <a:bodyPr wrap="square">
            <a:spAutoFit/>
          </a:bodyPr>
          <a:lstStyle/>
          <a:p>
            <a:r>
              <a:rPr lang="en-US" sz="1200" dirty="0">
                <a:solidFill>
                  <a:srgbClr val="000000"/>
                </a:solidFill>
                <a:latin typeface="Helvetica" pitchFamily="2" charset="0"/>
              </a:rPr>
              <a:t>Danaë Metaxa-</a:t>
            </a:r>
            <a:r>
              <a:rPr lang="en-US" sz="1200" dirty="0" err="1">
                <a:solidFill>
                  <a:srgbClr val="000000"/>
                </a:solidFill>
                <a:latin typeface="Helvetica" pitchFamily="2" charset="0"/>
              </a:rPr>
              <a:t>Kakavouli</a:t>
            </a:r>
            <a:r>
              <a:rPr lang="en-US" sz="1200" dirty="0">
                <a:solidFill>
                  <a:srgbClr val="000000"/>
                </a:solidFill>
                <a:latin typeface="Helvetica" pitchFamily="2" charset="0"/>
              </a:rPr>
              <a:t>, Kelly Wang, James A. Landay, and Jeff Hancock. 2018. Gender-Inclusive Design: Sense of Belonging and Bias in Web Interfaces. In Proceedings of CHI '18, 1–6. https://</a:t>
            </a:r>
            <a:r>
              <a:rPr lang="en-US" sz="1200" dirty="0" err="1">
                <a:solidFill>
                  <a:srgbClr val="000000"/>
                </a:solidFill>
                <a:latin typeface="Helvetica" pitchFamily="2" charset="0"/>
              </a:rPr>
              <a:t>doi.org</a:t>
            </a:r>
            <a:r>
              <a:rPr lang="en-US" sz="1200" dirty="0">
                <a:solidFill>
                  <a:srgbClr val="000000"/>
                </a:solidFill>
                <a:latin typeface="Helvetica" pitchFamily="2" charset="0"/>
              </a:rPr>
              <a:t>/10.1145/3173574.3174188</a:t>
            </a:r>
          </a:p>
        </p:txBody>
      </p:sp>
    </p:spTree>
  </p:cSld>
  <p:clrMapOvr>
    <a:masterClrMapping/>
  </p:clrMapOvr>
  <p:transition spd="med" advClick="0"/>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3" name="Rectangle 1026"/>
          <p:cNvSpPr>
            <a:spLocks noGrp="1" noChangeArrowheads="1"/>
          </p:cNvSpPr>
          <p:nvPr>
            <p:ph type="title"/>
          </p:nvPr>
        </p:nvSpPr>
        <p:spPr/>
        <p:txBody>
          <a:bodyPr/>
          <a:lstStyle/>
          <a:p>
            <a:r>
              <a:rPr lang="en-US"/>
              <a:t>Heuristic Violation Examples</a:t>
            </a:r>
            <a:endParaRPr lang="en-US" dirty="0"/>
          </a:p>
        </p:txBody>
      </p:sp>
      <p:sp>
        <p:nvSpPr>
          <p:cNvPr id="538627" name="Rectangle 1027"/>
          <p:cNvSpPr>
            <a:spLocks noGrp="1" noChangeArrowheads="1"/>
          </p:cNvSpPr>
          <p:nvPr>
            <p:ph idx="1"/>
          </p:nvPr>
        </p:nvSpPr>
        <p:spPr>
          <a:xfrm>
            <a:off x="639234" y="1600200"/>
            <a:ext cx="11195715" cy="4998282"/>
          </a:xfrm>
        </p:spPr>
        <p:txBody>
          <a:bodyPr>
            <a:normAutofit fontScale="92500" lnSpcReduction="20000"/>
          </a:bodyPr>
          <a:lstStyle/>
          <a:p>
            <a:pPr marL="412750" indent="-412750">
              <a:buFont typeface="+mj-lt"/>
              <a:buAutoNum type="arabicPeriod"/>
            </a:pPr>
            <a:r>
              <a:rPr lang="en-US" dirty="0"/>
              <a:t>[H6 Recognition Rather Than Recall]</a:t>
            </a:r>
            <a:br>
              <a:rPr lang="en-US" dirty="0"/>
            </a:br>
            <a:r>
              <a:rPr lang="en-US" dirty="0"/>
              <a:t>Can’t copy info from one window to another</a:t>
            </a:r>
          </a:p>
          <a:p>
            <a:pPr lvl="1"/>
            <a:r>
              <a:rPr lang="en-US" dirty="0"/>
              <a:t>user needs to memorize the data &amp; retype</a:t>
            </a:r>
          </a:p>
          <a:p>
            <a:pPr lvl="1"/>
            <a:r>
              <a:rPr lang="en-US" dirty="0"/>
              <a:t>fix: allow copying</a:t>
            </a:r>
          </a:p>
          <a:p>
            <a:pPr lvl="1"/>
            <a:endParaRPr lang="en-US" dirty="0"/>
          </a:p>
          <a:p>
            <a:pPr marL="457200" indent="-457200">
              <a:buFont typeface="+mj-lt"/>
              <a:buAutoNum type="arabicPeriod"/>
            </a:pPr>
            <a:r>
              <a:rPr lang="en-US" dirty="0"/>
              <a:t>[H4 Consistency and Standards]</a:t>
            </a:r>
            <a:br>
              <a:rPr lang="en-US" dirty="0"/>
            </a:br>
            <a:r>
              <a:rPr lang="en-US" dirty="0"/>
              <a:t>Typography uses different fonts in 3 dialog boxes</a:t>
            </a:r>
          </a:p>
          <a:p>
            <a:pPr lvl="1"/>
            <a:r>
              <a:rPr lang="en-US" dirty="0"/>
              <a:t>slows users down</a:t>
            </a:r>
          </a:p>
          <a:p>
            <a:pPr lvl="1"/>
            <a:r>
              <a:rPr lang="en-US" dirty="0"/>
              <a:t>probably wouldn’t be found by user testing</a:t>
            </a:r>
          </a:p>
          <a:p>
            <a:pPr lvl="1"/>
            <a:r>
              <a:rPr lang="en-US" dirty="0"/>
              <a:t>fix: pick a single format for entire interface</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25</a:t>
            </a:fld>
            <a:endParaRPr lang="en-US"/>
          </a:p>
        </p:txBody>
      </p:sp>
    </p:spTree>
    <p:extLst>
      <p:ext uri="{BB962C8B-B14F-4D97-AF65-F5344CB8AC3E}">
        <p14:creationId xmlns:p14="http://schemas.microsoft.com/office/powerpoint/2010/main" val="1595078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862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862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862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8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r>
              <a:rPr lang="en-US"/>
              <a:t>Severity Ratings</a:t>
            </a:r>
            <a:endParaRPr lang="en-US" dirty="0"/>
          </a:p>
        </p:txBody>
      </p:sp>
      <p:sp>
        <p:nvSpPr>
          <p:cNvPr id="30726" name="Rectangle 3"/>
          <p:cNvSpPr>
            <a:spLocks noGrp="1" noChangeArrowheads="1"/>
          </p:cNvSpPr>
          <p:nvPr>
            <p:ph idx="1"/>
          </p:nvPr>
        </p:nvSpPr>
        <p:spPr/>
        <p:txBody>
          <a:bodyPr/>
          <a:lstStyle/>
          <a:p>
            <a:pPr marL="0" indent="0">
              <a:buNone/>
            </a:pPr>
            <a:r>
              <a:rPr lang="en-US" sz="4000" dirty="0"/>
              <a:t>0 - don’t agree that this is a usability problem</a:t>
            </a:r>
          </a:p>
          <a:p>
            <a:pPr marL="0" indent="0">
              <a:buNone/>
            </a:pPr>
            <a:r>
              <a:rPr lang="en-US" sz="4000" dirty="0"/>
              <a:t>1 - cosmetic problem </a:t>
            </a:r>
          </a:p>
          <a:p>
            <a:pPr marL="0" indent="0">
              <a:buNone/>
            </a:pPr>
            <a:r>
              <a:rPr lang="en-US" sz="4000" dirty="0"/>
              <a:t>2 - minor usability problem</a:t>
            </a:r>
          </a:p>
          <a:p>
            <a:pPr marL="0" indent="0">
              <a:buNone/>
            </a:pPr>
            <a:r>
              <a:rPr lang="en-US" sz="4000" dirty="0"/>
              <a:t>3 - major usability problem; important to fix</a:t>
            </a:r>
          </a:p>
          <a:p>
            <a:pPr marL="0" indent="0">
              <a:buNone/>
            </a:pPr>
            <a:r>
              <a:rPr lang="en-US" sz="4000" dirty="0"/>
              <a:t>4 - usability catastrophe; imperative to fix</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26</a:t>
            </a:fld>
            <a:endParaRPr lang="en-US"/>
          </a:p>
        </p:txBody>
      </p:sp>
    </p:spTree>
    <p:extLst>
      <p:ext uri="{BB962C8B-B14F-4D97-AF65-F5344CB8AC3E}">
        <p14:creationId xmlns:p14="http://schemas.microsoft.com/office/powerpoint/2010/main" val="134750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lstStyle/>
          <a:p>
            <a:r>
              <a:rPr lang="en-US"/>
              <a:t>Severity Ratings Example</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
        <p:nvSpPr>
          <p:cNvPr id="32774" name="Rectangle 3"/>
          <p:cNvSpPr>
            <a:spLocks noChangeArrowheads="1"/>
          </p:cNvSpPr>
          <p:nvPr/>
        </p:nvSpPr>
        <p:spPr bwMode="auto">
          <a:xfrm>
            <a:off x="639237" y="1652015"/>
            <a:ext cx="11062741"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p>
            <a:pPr eaLnBrk="0" hangingPunct="0"/>
            <a:r>
              <a:rPr lang="en-US" sz="3200" dirty="0">
                <a:latin typeface="Helvetica Light" pitchFamily="34" charset="0"/>
                <a:cs typeface="Consolas" pitchFamily="49" charset="0"/>
              </a:rPr>
              <a:t>1. [H4 Consistency &amp; Standards] [Severity 3]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The interface used the string “Save” on the first screen for saving the user’s settings, but used the string “Store” on the second screen. Users may be confused by this different terminology for the same function.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Fix: Use “Save” everywhere in the application.</a:t>
            </a:r>
          </a:p>
        </p:txBody>
      </p:sp>
    </p:spTree>
    <p:extLst>
      <p:ext uri="{BB962C8B-B14F-4D97-AF65-F5344CB8AC3E}">
        <p14:creationId xmlns:p14="http://schemas.microsoft.com/office/powerpoint/2010/main" val="40414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28</a:t>
            </a:fld>
            <a:endParaRPr lang="en-US"/>
          </a:p>
        </p:txBody>
      </p:sp>
      <p:sp>
        <p:nvSpPr>
          <p:cNvPr id="7" name="TextBox 6"/>
          <p:cNvSpPr txBox="1"/>
          <p:nvPr/>
        </p:nvSpPr>
        <p:spPr>
          <a:xfrm>
            <a:off x="3581400" y="2667001"/>
            <a:ext cx="5715896" cy="1200329"/>
          </a:xfrm>
          <a:prstGeom prst="rect">
            <a:avLst/>
          </a:prstGeom>
          <a:noFill/>
        </p:spPr>
        <p:txBody>
          <a:bodyPr wrap="none" rtlCol="0">
            <a:spAutoFit/>
          </a:bodyPr>
          <a:lstStyle/>
          <a:p>
            <a:r>
              <a:rPr lang="en-US" sz="7200" cap="small" dirty="0">
                <a:latin typeface="Helvetica"/>
                <a:cs typeface="Helvetica"/>
              </a:rPr>
              <a:t>e x e r c </a:t>
            </a:r>
            <a:r>
              <a:rPr lang="en-US" sz="7200" cap="small" dirty="0" err="1">
                <a:latin typeface="Helvetica"/>
                <a:cs typeface="Helvetica"/>
              </a:rPr>
              <a:t>i</a:t>
            </a:r>
            <a:r>
              <a:rPr lang="en-US" sz="7200" cap="small" dirty="0">
                <a:latin typeface="Helvetica"/>
                <a:cs typeface="Helvetica"/>
              </a:rPr>
              <a:t> s e</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1001" y="0"/>
            <a:ext cx="10353197" cy="6858000"/>
          </a:xfrm>
          <a:prstGeom prst="rect">
            <a:avLst/>
          </a:prstGeom>
        </p:spPr>
      </p:pic>
    </p:spTree>
    <p:extLst>
      <p:ext uri="{BB962C8B-B14F-4D97-AF65-F5344CB8AC3E}">
        <p14:creationId xmlns:p14="http://schemas.microsoft.com/office/powerpoint/2010/main" val="3794677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this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Foo</a:t>
            </a:r>
          </a:p>
        </p:txBody>
      </p:sp>
      <p:sp>
        <p:nvSpPr>
          <p:cNvPr id="4" name="Date Placeholder 3"/>
          <p:cNvSpPr>
            <a:spLocks noGrp="1"/>
          </p:cNvSpPr>
          <p:nvPr>
            <p:ph type="dt" sz="half" idx="10"/>
          </p:nvPr>
        </p:nvSpPr>
        <p:spPr/>
        <p:txBody>
          <a:bodyPr/>
          <a:lstStyle/>
          <a:p>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29</a:t>
            </a:fld>
            <a:endParaRPr lang="en-US"/>
          </a:p>
        </p:txBody>
      </p:sp>
    </p:spTree>
    <p:extLst>
      <p:ext uri="{BB962C8B-B14F-4D97-AF65-F5344CB8AC3E}">
        <p14:creationId xmlns:p14="http://schemas.microsoft.com/office/powerpoint/2010/main" val="387717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hame.png">
            <a:extLst>
              <a:ext uri="{FF2B5EF4-FFF2-40B4-BE49-F238E27FC236}">
                <a16:creationId xmlns:a16="http://schemas.microsoft.com/office/drawing/2014/main" id="{B3587C20-0177-A543-9B79-1E3CC785DD57}"/>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
        <p:nvSpPr>
          <p:cNvPr id="11" name="Rectangle 10">
            <a:extLst>
              <a:ext uri="{FF2B5EF4-FFF2-40B4-BE49-F238E27FC236}">
                <a16:creationId xmlns:a16="http://schemas.microsoft.com/office/drawing/2014/main" id="{B6D1B548-E75E-5342-92CE-91C9DDD5E51B}"/>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6" name="Title 5"/>
          <p:cNvSpPr>
            <a:spLocks noGrp="1"/>
          </p:cNvSpPr>
          <p:nvPr>
            <p:ph type="title"/>
          </p:nvPr>
        </p:nvSpPr>
        <p:spPr/>
        <p:txBody>
          <a:bodyPr/>
          <a:lstStyle/>
          <a:p>
            <a:r>
              <a:rPr lang="en-US" dirty="0"/>
              <a:t>Hall of Shame!</a:t>
            </a:r>
          </a:p>
        </p:txBody>
      </p:sp>
      <p:sp>
        <p:nvSpPr>
          <p:cNvPr id="3" name="Date Placeholder 2"/>
          <p:cNvSpPr>
            <a:spLocks noGrp="1"/>
          </p:cNvSpPr>
          <p:nvPr>
            <p:ph type="dt" sz="half" idx="10"/>
          </p:nvPr>
        </p:nvSpPr>
        <p:spPr/>
        <p:txBody>
          <a:bodyPr/>
          <a:lstStyle/>
          <a:p>
            <a:pPr>
              <a:defRPr/>
            </a:pPr>
            <a:r>
              <a:rPr lang="en-US"/>
              <a:t>Autumn 2022</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8ECE2160-65C3-AC45-A33C-E2F8319357D7}" type="slidenum">
              <a:rPr lang="en-US" smtClean="0"/>
              <a:pPr/>
              <a:t>3</a:t>
            </a:fld>
            <a:endParaRPr lang="en-US"/>
          </a:p>
        </p:txBody>
      </p:sp>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2" name="Rectangle 11">
            <a:extLst>
              <a:ext uri="{FF2B5EF4-FFF2-40B4-BE49-F238E27FC236}">
                <a16:creationId xmlns:a16="http://schemas.microsoft.com/office/drawing/2014/main" id="{938F8A34-7561-C64D-84FE-FD7898A4BAB3}"/>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
        <p:nvSpPr>
          <p:cNvPr id="13" name="Rectangle 12">
            <a:extLst>
              <a:ext uri="{FF2B5EF4-FFF2-40B4-BE49-F238E27FC236}">
                <a16:creationId xmlns:a16="http://schemas.microsoft.com/office/drawing/2014/main" id="{D84AD33F-1A76-8943-804B-3E617E2A6917}"/>
              </a:ext>
            </a:extLst>
          </p:cNvPr>
          <p:cNvSpPr/>
          <p:nvPr/>
        </p:nvSpPr>
        <p:spPr bwMode="auto">
          <a:xfrm>
            <a:off x="7569582" y="3352799"/>
            <a:ext cx="4616561" cy="3186241"/>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Helvetica"/>
              <a:cs typeface="Helvetica"/>
            </a:endParaRPr>
          </a:p>
        </p:txBody>
      </p:sp>
      <p:sp>
        <p:nvSpPr>
          <p:cNvPr id="14" name="Rectangle 9">
            <a:extLst>
              <a:ext uri="{FF2B5EF4-FFF2-40B4-BE49-F238E27FC236}">
                <a16:creationId xmlns:a16="http://schemas.microsoft.com/office/drawing/2014/main" id="{A3E59F04-526D-6542-8DE2-33AD0CA07F5E}"/>
              </a:ext>
            </a:extLst>
          </p:cNvPr>
          <p:cNvSpPr txBox="1">
            <a:spLocks noChangeArrowheads="1"/>
          </p:cNvSpPr>
          <p:nvPr/>
        </p:nvSpPr>
        <p:spPr>
          <a:xfrm>
            <a:off x="7755212" y="3657600"/>
            <a:ext cx="4430930" cy="2536944"/>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a:r>
          </a:p>
          <a:p>
            <a:pPr marL="74250" lvl="1" indent="0">
              <a:buNone/>
            </a:pPr>
            <a:r>
              <a:rPr lang="en-US" dirty="0">
                <a:ea typeface="ＭＳ Ｐゴシック" pitchFamily="34" charset="-128"/>
              </a:rPr>
              <a:t>Bad</a:t>
            </a:r>
          </a:p>
          <a:p>
            <a:pPr marL="360000" lvl="1"/>
            <a:r>
              <a:rPr lang="en-US" sz="2000" dirty="0">
                <a:ea typeface="ＭＳ Ｐゴシック" pitchFamily="34" charset="-128"/>
              </a:rPr>
              <a:t>not aesthetic &amp; minimalist design</a:t>
            </a:r>
          </a:p>
          <a:p>
            <a:pPr marL="360000" lvl="1"/>
            <a:r>
              <a:rPr lang="en-US" sz="2000" dirty="0">
                <a:ea typeface="ＭＳ Ｐゴシック" pitchFamily="34" charset="-128"/>
              </a:rPr>
              <a:t>popups with too much info</a:t>
            </a:r>
          </a:p>
          <a:p>
            <a:pPr marL="360000" lvl="1"/>
            <a:r>
              <a:rPr lang="en-US" sz="2000" dirty="0">
                <a:ea typeface="ＭＳ Ｐゴシック" pitchFamily="34" charset="-128"/>
              </a:rPr>
              <a:t>cluttered</a:t>
            </a:r>
          </a:p>
        </p:txBody>
      </p:sp>
    </p:spTree>
    <p:extLst>
      <p:ext uri="{BB962C8B-B14F-4D97-AF65-F5344CB8AC3E}">
        <p14:creationId xmlns:p14="http://schemas.microsoft.com/office/powerpoint/2010/main" val="130054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this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Bar</a:t>
            </a:r>
          </a:p>
        </p:txBody>
      </p:sp>
      <p:sp>
        <p:nvSpPr>
          <p:cNvPr id="4" name="Date Placeholder 3"/>
          <p:cNvSpPr>
            <a:spLocks noGrp="1"/>
          </p:cNvSpPr>
          <p:nvPr>
            <p:ph type="dt" sz="half" idx="10"/>
          </p:nvPr>
        </p:nvSpPr>
        <p:spPr/>
        <p:txBody>
          <a:bodyPr/>
          <a:lstStyle/>
          <a:p>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30</a:t>
            </a:fld>
            <a:endParaRPr lang="en-US"/>
          </a:p>
        </p:txBody>
      </p:sp>
    </p:spTree>
    <p:extLst>
      <p:ext uri="{BB962C8B-B14F-4D97-AF65-F5344CB8AC3E}">
        <p14:creationId xmlns:p14="http://schemas.microsoft.com/office/powerpoint/2010/main" val="1897450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this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Baz</a:t>
            </a:r>
          </a:p>
        </p:txBody>
      </p:sp>
      <p:sp>
        <p:nvSpPr>
          <p:cNvPr id="4" name="Date Placeholder 3"/>
          <p:cNvSpPr>
            <a:spLocks noGrp="1"/>
          </p:cNvSpPr>
          <p:nvPr>
            <p:ph type="dt" sz="half" idx="10"/>
          </p:nvPr>
        </p:nvSpPr>
        <p:spPr/>
        <p:txBody>
          <a:bodyPr/>
          <a:lstStyle/>
          <a:p>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31</a:t>
            </a:fld>
            <a:endParaRPr lang="en-US"/>
          </a:p>
        </p:txBody>
      </p:sp>
    </p:spTree>
    <p:extLst>
      <p:ext uri="{BB962C8B-B14F-4D97-AF65-F5344CB8AC3E}">
        <p14:creationId xmlns:p14="http://schemas.microsoft.com/office/powerpoint/2010/main" val="125297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H1: Visibility of system status</a:t>
            </a:r>
          </a:p>
          <a:p>
            <a:pPr lvl="1"/>
            <a:r>
              <a:rPr lang="en-US" sz="2400" dirty="0"/>
              <a:t>Username for current shopping cart missing [1]</a:t>
            </a:r>
          </a:p>
          <a:p>
            <a:r>
              <a:rPr lang="en-US" sz="2400" dirty="0"/>
              <a:t>H2: Match between system &amp; real world</a:t>
            </a:r>
          </a:p>
          <a:p>
            <a:pPr lvl="1"/>
            <a:r>
              <a:rPr lang="en-US" sz="2400" dirty="0"/>
              <a:t>"price" and "total" should refer to different things [1]</a:t>
            </a:r>
          </a:p>
          <a:p>
            <a:pPr lvl="1"/>
            <a:r>
              <a:rPr lang="en-US" sz="2400" dirty="0"/>
              <a:t>Items referred to by their Item Number [3]</a:t>
            </a:r>
          </a:p>
          <a:p>
            <a:r>
              <a:rPr lang="en-US" sz="2400" dirty="0"/>
              <a:t>H3: User control &amp; freedom</a:t>
            </a:r>
          </a:p>
          <a:p>
            <a:pPr lvl="1"/>
            <a:r>
              <a:rPr lang="en-US" sz="2400" dirty="0"/>
              <a:t>Not clear where/how user can place order [1]</a:t>
            </a:r>
          </a:p>
          <a:p>
            <a:pPr lvl="1"/>
            <a:r>
              <a:rPr lang="en-US" sz="2400" dirty="0"/>
              <a:t>Missing a search bar [1]</a:t>
            </a:r>
          </a:p>
          <a:p>
            <a:r>
              <a:rPr lang="en-US" sz="2400" dirty="0"/>
              <a:t>H4: Consistency &amp; standards</a:t>
            </a:r>
          </a:p>
          <a:p>
            <a:pPr lvl="1"/>
            <a:r>
              <a:rPr lang="en-US" sz="2400" dirty="0"/>
              <a:t>Red used inconsistently - error, special, title, out of stock [4]</a:t>
            </a:r>
          </a:p>
          <a:p>
            <a:pPr lvl="1"/>
            <a:r>
              <a:rPr lang="en-US" sz="2400" dirty="0"/>
              <a:t>Yes/No Checkbox in “Remove?’ [5]</a:t>
            </a:r>
          </a:p>
          <a:p>
            <a:pPr lvl="1"/>
            <a:r>
              <a:rPr lang="en-US" sz="2400" dirty="0"/>
              <a:t>Menu Bar links on different lines - logout, continue, shopping [1]</a:t>
            </a:r>
          </a:p>
        </p:txBody>
      </p:sp>
      <p:sp>
        <p:nvSpPr>
          <p:cNvPr id="4" name="Date Placeholder 3"/>
          <p:cNvSpPr>
            <a:spLocks noGrp="1"/>
          </p:cNvSpPr>
          <p:nvPr>
            <p:ph type="dt" sz="half" idx="10"/>
          </p:nvPr>
        </p:nvSpPr>
        <p:spPr/>
        <p:txBody>
          <a:bodyPr/>
          <a:lstStyle/>
          <a:p>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H5: Error prevention</a:t>
            </a:r>
          </a:p>
          <a:p>
            <a:pPr lvl="1"/>
            <a:r>
              <a:rPr lang="en-US" sz="2400" dirty="0"/>
              <a:t>Out of Stock items allowed to be added to cart [4] </a:t>
            </a:r>
          </a:p>
          <a:p>
            <a:pPr lvl="1"/>
            <a:r>
              <a:rPr lang="en-US" sz="2400" dirty="0"/>
              <a:t>”h” in Quantity Field [7] </a:t>
            </a:r>
          </a:p>
          <a:p>
            <a:r>
              <a:rPr lang="en-US" sz="2400" dirty="0"/>
              <a:t>H6: Recognition rather than recall</a:t>
            </a:r>
          </a:p>
          <a:p>
            <a:pPr lvl="1"/>
            <a:r>
              <a:rPr lang="en-US" sz="2400" dirty="0"/>
              <a:t>Item number not auto-filled, difficult for user to remember [2]</a:t>
            </a:r>
          </a:p>
          <a:p>
            <a:r>
              <a:rPr lang="en-US" sz="2400" dirty="0"/>
              <a:t>H7: Flexibility and efficiency of use</a:t>
            </a:r>
          </a:p>
          <a:p>
            <a:pPr lvl="1"/>
            <a:r>
              <a:rPr lang="en-US" sz="2400" dirty="0"/>
              <a:t>Update Cart Button required to update cart and ambiguous use [2]</a:t>
            </a:r>
          </a:p>
          <a:p>
            <a:pPr lvl="1"/>
            <a:r>
              <a:rPr lang="en-US" sz="2400" dirty="0"/>
              <a:t>Quantity Field could be a selection menu [1]</a:t>
            </a:r>
          </a:p>
          <a:p>
            <a:r>
              <a:rPr lang="en-US" sz="2400" dirty="0"/>
              <a:t>H8: Aesthetic &amp; minimalist design</a:t>
            </a:r>
          </a:p>
          <a:p>
            <a:pPr lvl="1"/>
            <a:r>
              <a:rPr lang="en-US" sz="2400" dirty="0"/>
              <a:t>Color Combinations - red/green, black text on blue background [6]</a:t>
            </a:r>
          </a:p>
          <a:p>
            <a:pPr lvl="1"/>
            <a:r>
              <a:rPr lang="en-US" sz="2400" dirty="0"/>
              <a:t>Crowded Design - columns and text squished [2]</a:t>
            </a:r>
          </a:p>
          <a:p>
            <a:pPr lvl="1"/>
            <a:r>
              <a:rPr lang="en-US" sz="2400" dirty="0"/>
              <a:t># Sign not necessary [1]</a:t>
            </a:r>
          </a:p>
          <a:p>
            <a:pPr lvl="1"/>
            <a:endParaRPr lang="en-US" sz="2400" dirty="0"/>
          </a:p>
        </p:txBody>
      </p:sp>
      <p:sp>
        <p:nvSpPr>
          <p:cNvPr id="4" name="Date Placeholder 3"/>
          <p:cNvSpPr>
            <a:spLocks noGrp="1"/>
          </p:cNvSpPr>
          <p:nvPr>
            <p:ph type="dt" sz="half" idx="10"/>
          </p:nvPr>
        </p:nvSpPr>
        <p:spPr/>
        <p:txBody>
          <a:bodyPr/>
          <a:lstStyle/>
          <a:p>
            <a:r>
              <a:rPr lang="en-US"/>
              <a:t>Autumn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33</a:t>
            </a:fld>
            <a:endParaRPr lang="en-US"/>
          </a:p>
        </p:txBody>
      </p:sp>
    </p:spTree>
    <p:extLst>
      <p:ext uri="{BB962C8B-B14F-4D97-AF65-F5344CB8AC3E}">
        <p14:creationId xmlns:p14="http://schemas.microsoft.com/office/powerpoint/2010/main" val="41939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200" dirty="0"/>
              <a:t>H9: Help users recognize, diagnose, &amp; recover from errors</a:t>
            </a:r>
          </a:p>
          <a:p>
            <a:pPr lvl="1"/>
            <a:r>
              <a:rPr lang="en-US" sz="2200" dirty="0"/>
              <a:t>“Please Note”  error message refers to item bolded in red but multiple items bolded in red [2]</a:t>
            </a:r>
          </a:p>
          <a:p>
            <a:pPr lvl="1"/>
            <a:r>
              <a:rPr lang="en-US" sz="2200" dirty="0"/>
              <a:t>Last row has quantity 1 but no other info, user unsure how to fix [1]</a:t>
            </a:r>
          </a:p>
          <a:p>
            <a:r>
              <a:rPr lang="en-US" sz="2200" dirty="0"/>
              <a:t>H10: Help &amp; Documentation</a:t>
            </a:r>
          </a:p>
          <a:p>
            <a:pPr lvl="1"/>
            <a:r>
              <a:rPr lang="en-US" sz="2200" dirty="0"/>
              <a:t>Instructions for use not immediately visible [1]</a:t>
            </a:r>
          </a:p>
          <a:p>
            <a:pPr lvl="1"/>
            <a:r>
              <a:rPr lang="en-US" sz="2200" dirty="0"/>
              <a:t>International users not immediately redirected to other page [2]</a:t>
            </a:r>
          </a:p>
          <a:p>
            <a:r>
              <a:rPr lang="en-US" sz="2200" dirty="0"/>
              <a:t>H11*: Accessible</a:t>
            </a:r>
          </a:p>
          <a:p>
            <a:pPr lvl="1"/>
            <a:r>
              <a:rPr lang="en-US" sz="2200" dirty="0"/>
              <a:t>Aesthetic choices difficult for visually impaired- blue links, small text, blue on blue color scheme [3]</a:t>
            </a:r>
          </a:p>
          <a:p>
            <a:pPr lvl="1"/>
            <a:r>
              <a:rPr lang="en-US" sz="2200" dirty="0"/>
              <a:t>Error message relies on ability to view red color - hard for color-blind [1] </a:t>
            </a:r>
          </a:p>
          <a:p>
            <a:r>
              <a:rPr lang="en-US" sz="2200" dirty="0"/>
              <a:t>H12*: Fairness &amp; inclusion</a:t>
            </a:r>
          </a:p>
          <a:p>
            <a:pPr lvl="1"/>
            <a:r>
              <a:rPr lang="en-US" sz="2200" dirty="0"/>
              <a:t>Requires knowledge of your car beyond just model and year [1]</a:t>
            </a:r>
          </a:p>
        </p:txBody>
      </p:sp>
      <p:sp>
        <p:nvSpPr>
          <p:cNvPr id="4" name="Date Placeholder 3"/>
          <p:cNvSpPr>
            <a:spLocks noGrp="1"/>
          </p:cNvSpPr>
          <p:nvPr>
            <p:ph type="dt" sz="half" idx="10"/>
          </p:nvPr>
        </p:nvSpPr>
        <p:spPr/>
        <p:txBody>
          <a:bodyPr/>
          <a:lstStyle/>
          <a:p>
            <a:r>
              <a:rPr lang="en-US"/>
              <a:t>Autumn 2022</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extLst>
      <p:ext uri="{BB962C8B-B14F-4D97-AF65-F5344CB8AC3E}">
        <p14:creationId xmlns:p14="http://schemas.microsoft.com/office/powerpoint/2010/main" val="350340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p:txBody>
          <a:bodyPr>
            <a:normAutofit/>
          </a:bodyPr>
          <a:lstStyle/>
          <a:p>
            <a:r>
              <a:rPr lang="en-US" dirty="0"/>
              <a:t>H4 (consistency): The use of red to indicate errors, out of stock items, and sales/savings [26]</a:t>
            </a:r>
          </a:p>
          <a:p>
            <a:r>
              <a:rPr lang="en-US" dirty="0"/>
              <a:t>H4 (consistency): two of the check boxes have yes/no next to them but none of the others do. Error prevention? [22]</a:t>
            </a:r>
          </a:p>
          <a:p>
            <a:r>
              <a:rPr lang="en-US" dirty="0"/>
              <a:t>H9 (Aesthetic): "#" is not needed [2]</a:t>
            </a:r>
          </a:p>
          <a:p>
            <a:r>
              <a:rPr lang="en-US" dirty="0"/>
              <a:t>H5 [Error Prevention]: “h” in the quantity box. [11]</a:t>
            </a:r>
          </a:p>
          <a:p>
            <a:pPr marL="514350" indent="-514350">
              <a:buAutoNum type="arabicPeriod"/>
            </a:pPr>
            <a:endParaRPr lang="en-US" dirty="0"/>
          </a:p>
          <a:p>
            <a:pPr marL="400050" lvl="1" indent="0">
              <a:buNone/>
            </a:pPr>
            <a:endParaRPr lang="en-US" dirty="0"/>
          </a:p>
        </p:txBody>
      </p:sp>
      <p:sp>
        <p:nvSpPr>
          <p:cNvPr id="2" name="Date Placeholder 1"/>
          <p:cNvSpPr>
            <a:spLocks noGrp="1"/>
          </p:cNvSpPr>
          <p:nvPr>
            <p:ph type="dt" sz="half" idx="10"/>
          </p:nvPr>
        </p:nvSpPr>
        <p:spPr/>
        <p:txBody>
          <a:bodyPr/>
          <a:lstStyle/>
          <a:p>
            <a:pPr>
              <a:defRPr/>
            </a:pPr>
            <a:r>
              <a:rPr lang="en-US"/>
              <a:t>Autumn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404301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a:t>Decreasing Returns</a:t>
            </a:r>
            <a:endParaRPr lang="en-US" dirty="0"/>
          </a:p>
        </p:txBody>
      </p:sp>
      <p:sp>
        <p:nvSpPr>
          <p:cNvPr id="13"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36</a:t>
            </a:fld>
            <a:endParaRPr lang="en-US"/>
          </a:p>
        </p:txBody>
      </p:sp>
      <p:sp>
        <p:nvSpPr>
          <p:cNvPr id="35847" name="Rectangle 10"/>
          <p:cNvSpPr>
            <a:spLocks noGrp="1" noChangeArrowheads="1"/>
          </p:cNvSpPr>
          <p:nvPr>
            <p:ph idx="4294967295"/>
          </p:nvPr>
        </p:nvSpPr>
        <p:spPr>
          <a:xfrm>
            <a:off x="0" y="6205538"/>
            <a:ext cx="8305800" cy="381000"/>
          </a:xfrm>
        </p:spPr>
        <p:txBody>
          <a:bodyPr/>
          <a:lstStyle/>
          <a:p>
            <a:pPr marL="0" indent="0">
              <a:buNone/>
            </a:pPr>
            <a:r>
              <a:rPr lang="en-US" sz="2000" dirty="0">
                <a:latin typeface="Helvetica Light" pitchFamily="34" charset="0"/>
                <a:cs typeface="Consolas" pitchFamily="49" charset="0"/>
              </a:rPr>
              <a:t>* Caveat: graphs for a specific example</a:t>
            </a:r>
          </a:p>
        </p:txBody>
      </p:sp>
      <p:grpSp>
        <p:nvGrpSpPr>
          <p:cNvPr id="35848" name="Group 4"/>
          <p:cNvGrpSpPr>
            <a:grpSpLocks/>
          </p:cNvGrpSpPr>
          <p:nvPr/>
        </p:nvGrpSpPr>
        <p:grpSpPr bwMode="auto">
          <a:xfrm>
            <a:off x="117568" y="1222395"/>
            <a:ext cx="6080032" cy="4908576"/>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798" y="859"/>
              <a:ext cx="1553"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6318259" y="1229188"/>
            <a:ext cx="5742252" cy="4880421"/>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686" y="859"/>
              <a:ext cx="1395"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benefits / cost</a:t>
              </a:r>
            </a:p>
          </p:txBody>
        </p:sp>
      </p:grpSp>
    </p:spTree>
    <p:extLst>
      <p:ext uri="{BB962C8B-B14F-4D97-AF65-F5344CB8AC3E}">
        <p14:creationId xmlns:p14="http://schemas.microsoft.com/office/powerpoint/2010/main" val="859526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normAutofit lnSpcReduction="10000"/>
          </a:bodyPr>
          <a:lstStyle/>
          <a:p>
            <a:r>
              <a:rPr lang="en-US" dirty="0"/>
              <a:t>Have evaluators go through the UI twice</a:t>
            </a:r>
          </a:p>
          <a:p>
            <a:r>
              <a:rPr lang="en-US" dirty="0"/>
              <a:t>Ask them to see if it complies with heuristics</a:t>
            </a:r>
          </a:p>
          <a:p>
            <a:pPr lvl="1"/>
            <a:r>
              <a:rPr lang="en-US" dirty="0"/>
              <a:t>note where it doesn’t &amp; say why</a:t>
            </a:r>
          </a:p>
          <a:p>
            <a:r>
              <a:rPr lang="en-US" dirty="0"/>
              <a:t>Have evaluators independently rate severity</a:t>
            </a:r>
          </a:p>
          <a:p>
            <a:r>
              <a:rPr lang="en-US" dirty="0"/>
              <a:t>Combine the findings from 3 to 5 evaluators</a:t>
            </a:r>
          </a:p>
          <a:p>
            <a:pPr lvl="1"/>
            <a:r>
              <a:rPr lang="en-US" dirty="0"/>
              <a:t>come to agreement on problems, fixes &amp; severity</a:t>
            </a:r>
          </a:p>
          <a:p>
            <a:endParaRPr lang="en-US" dirty="0"/>
          </a:p>
          <a:p>
            <a:r>
              <a:rPr lang="en-US" dirty="0"/>
              <a:t>Alternate with user testing</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37</a:t>
            </a:fld>
            <a:endParaRPr lang="en-US"/>
          </a:p>
        </p:txBody>
      </p:sp>
    </p:spTree>
    <p:extLst>
      <p:ext uri="{BB962C8B-B14F-4D97-AF65-F5344CB8AC3E}">
        <p14:creationId xmlns:p14="http://schemas.microsoft.com/office/powerpoint/2010/main" val="755183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BE483-2550-400D-8C59-DFF9E8DC3452}"/>
              </a:ext>
            </a:extLst>
          </p:cNvPr>
          <p:cNvPicPr>
            <a:picLocks noChangeAspect="1"/>
          </p:cNvPicPr>
          <p:nvPr/>
        </p:nvPicPr>
        <p:blipFill>
          <a:blip r:embed="rId3"/>
          <a:stretch>
            <a:fillRect/>
          </a:stretch>
        </p:blipFill>
        <p:spPr>
          <a:xfrm>
            <a:off x="8042469" y="873148"/>
            <a:ext cx="4149533" cy="5670526"/>
          </a:xfrm>
          <a:prstGeom prst="rect">
            <a:avLst/>
          </a:prstGeom>
        </p:spPr>
      </p:pic>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302508" y="1359570"/>
            <a:ext cx="7731142" cy="5164986"/>
          </a:xfrm>
        </p:spPr>
        <p:txBody>
          <a:bodyPr>
            <a:normAutofit fontScale="55000" lnSpcReduction="20000"/>
          </a:bodyPr>
          <a:lstStyle/>
          <a:p>
            <a:pPr marL="571500" indent="-571500">
              <a:lnSpc>
                <a:spcPct val="110000"/>
              </a:lnSpc>
              <a:spcBef>
                <a:spcPts val="1000"/>
              </a:spcBef>
              <a:buNone/>
              <a:tabLst>
                <a:tab pos="571500" algn="l"/>
              </a:tabLst>
            </a:pPr>
            <a:r>
              <a:rPr lang="en-US" dirty="0"/>
              <a:t>S1:	Give the agent a persona through language, sounds, and other styles.</a:t>
            </a:r>
          </a:p>
          <a:p>
            <a:pPr marL="571500" indent="-571500">
              <a:lnSpc>
                <a:spcPct val="110000"/>
              </a:lnSpc>
              <a:spcBef>
                <a:spcPts val="1000"/>
              </a:spcBef>
              <a:buNone/>
              <a:tabLst>
                <a:tab pos="571500" algn="l"/>
              </a:tabLst>
            </a:pPr>
            <a:r>
              <a:rPr lang="en-US" dirty="0"/>
              <a:t>S2: 	Make the system status clear.</a:t>
            </a:r>
          </a:p>
          <a:p>
            <a:pPr marL="571500" indent="-571500">
              <a:lnSpc>
                <a:spcPct val="110000"/>
              </a:lnSpc>
              <a:spcBef>
                <a:spcPts val="1000"/>
              </a:spcBef>
              <a:buNone/>
              <a:tabLst>
                <a:tab pos="571500" algn="l"/>
              </a:tabLst>
            </a:pPr>
            <a:r>
              <a:rPr lang="en-US" dirty="0"/>
              <a:t>S3: 	Speak the user’s language.</a:t>
            </a:r>
          </a:p>
          <a:p>
            <a:pPr marL="571500" indent="-571500">
              <a:lnSpc>
                <a:spcPct val="110000"/>
              </a:lnSpc>
              <a:spcBef>
                <a:spcPts val="1000"/>
              </a:spcBef>
              <a:buNone/>
              <a:tabLst>
                <a:tab pos="571500" algn="l"/>
              </a:tabLst>
            </a:pPr>
            <a:r>
              <a:rPr lang="en-US" dirty="0"/>
              <a:t>S4: 	Start and stop conversations.</a:t>
            </a:r>
          </a:p>
          <a:p>
            <a:pPr marL="571500" indent="-571500">
              <a:lnSpc>
                <a:spcPct val="110000"/>
              </a:lnSpc>
              <a:spcBef>
                <a:spcPts val="1000"/>
              </a:spcBef>
              <a:buNone/>
              <a:tabLst>
                <a:tab pos="571500" algn="l"/>
              </a:tabLst>
            </a:pPr>
            <a:r>
              <a:rPr lang="en-US" dirty="0"/>
              <a:t>S5: 	Pay attention to what the user said and respect the user’s context.</a:t>
            </a:r>
          </a:p>
          <a:p>
            <a:pPr marL="571500" indent="-571500">
              <a:lnSpc>
                <a:spcPct val="110000"/>
              </a:lnSpc>
              <a:spcBef>
                <a:spcPts val="1000"/>
              </a:spcBef>
              <a:buNone/>
              <a:tabLst>
                <a:tab pos="571500" algn="l"/>
              </a:tabLst>
            </a:pPr>
            <a:r>
              <a:rPr lang="en-US" dirty="0"/>
              <a:t>S6: 	Use spoken language characteristics.</a:t>
            </a:r>
          </a:p>
          <a:p>
            <a:pPr marL="571500" indent="-571500">
              <a:lnSpc>
                <a:spcPct val="110000"/>
              </a:lnSpc>
              <a:spcBef>
                <a:spcPts val="1000"/>
              </a:spcBef>
              <a:buNone/>
              <a:tabLst>
                <a:tab pos="571500" algn="l"/>
              </a:tabLst>
            </a:pPr>
            <a:r>
              <a:rPr lang="en-US" dirty="0"/>
              <a:t>S7: 	Make conversation a back-and-forth exchange.</a:t>
            </a:r>
          </a:p>
          <a:p>
            <a:pPr marL="571500" indent="-571500">
              <a:lnSpc>
                <a:spcPct val="110000"/>
              </a:lnSpc>
              <a:spcBef>
                <a:spcPts val="1000"/>
              </a:spcBef>
              <a:buNone/>
              <a:tabLst>
                <a:tab pos="571500" algn="l"/>
              </a:tabLst>
            </a:pPr>
            <a:r>
              <a:rPr lang="en-US" dirty="0"/>
              <a:t>S8: 	Adapt agent style to who users are, how they speak, and how they are feeling.</a:t>
            </a:r>
          </a:p>
          <a:p>
            <a:pPr marL="571500" indent="-571500">
              <a:lnSpc>
                <a:spcPct val="110000"/>
              </a:lnSpc>
              <a:spcBef>
                <a:spcPts val="1000"/>
              </a:spcBef>
              <a:buNone/>
              <a:tabLst>
                <a:tab pos="571500" algn="l"/>
              </a:tabLst>
            </a:pPr>
            <a:r>
              <a:rPr lang="en-US" dirty="0"/>
              <a:t>S9: 	Guide users through a conversation so they are not easily lost.</a:t>
            </a:r>
          </a:p>
          <a:p>
            <a:pPr marL="571500" indent="-571500">
              <a:lnSpc>
                <a:spcPct val="110000"/>
              </a:lnSpc>
              <a:spcBef>
                <a:spcPts val="1000"/>
              </a:spcBef>
              <a:buNone/>
              <a:tabLst>
                <a:tab pos="571500" algn="l"/>
              </a:tabLst>
            </a:pPr>
            <a:r>
              <a:rPr lang="en-US" dirty="0"/>
              <a:t>S10:	Use responses to help users discover what is possible.</a:t>
            </a:r>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2022</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38</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403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481263" y="1600199"/>
            <a:ext cx="7552387" cy="4939097"/>
          </a:xfrm>
        </p:spPr>
        <p:txBody>
          <a:bodyPr>
            <a:normAutofit/>
          </a:bodyPr>
          <a:lstStyle/>
          <a:p>
            <a:pPr marL="571500" indent="-571500">
              <a:spcBef>
                <a:spcPts val="1000"/>
              </a:spcBef>
              <a:buNone/>
              <a:tabLst>
                <a:tab pos="571500" algn="l"/>
              </a:tabLst>
            </a:pPr>
            <a:r>
              <a:rPr lang="en-US" sz="2000" dirty="0"/>
              <a:t>S11:	Keep feedback and prompts short.</a:t>
            </a:r>
          </a:p>
          <a:p>
            <a:pPr marL="571500" indent="-571500">
              <a:spcBef>
                <a:spcPts val="1000"/>
              </a:spcBef>
              <a:buNone/>
              <a:tabLst>
                <a:tab pos="571500" algn="l"/>
              </a:tabLst>
            </a:pPr>
            <a:r>
              <a:rPr lang="en-US" sz="2000" dirty="0"/>
              <a:t>S12:	Confirm input intelligently.</a:t>
            </a:r>
          </a:p>
          <a:p>
            <a:pPr marL="571500" indent="-571500">
              <a:spcBef>
                <a:spcPts val="1000"/>
              </a:spcBef>
              <a:buNone/>
              <a:tabLst>
                <a:tab pos="571500" algn="l"/>
              </a:tabLst>
            </a:pPr>
            <a:r>
              <a:rPr lang="en-US" sz="2000" dirty="0"/>
              <a:t>S13: Use speech-recognition system confidence to drive feedback style.</a:t>
            </a:r>
          </a:p>
          <a:p>
            <a:pPr marL="571500" indent="-571500">
              <a:spcBef>
                <a:spcPts val="1000"/>
              </a:spcBef>
              <a:buNone/>
              <a:tabLst>
                <a:tab pos="571500" algn="l"/>
              </a:tabLst>
            </a:pPr>
            <a:r>
              <a:rPr lang="en-US" sz="2000" dirty="0"/>
              <a:t>S14:	Use multimodal feedback when available.</a:t>
            </a:r>
          </a:p>
          <a:p>
            <a:pPr marL="571500" indent="-571500">
              <a:spcBef>
                <a:spcPts val="1000"/>
              </a:spcBef>
              <a:buNone/>
              <a:tabLst>
                <a:tab pos="571500" algn="l"/>
              </a:tabLst>
            </a:pPr>
            <a:r>
              <a:rPr lang="en-US" sz="2000" dirty="0"/>
              <a:t>S15:	Avoid cascading correction errors.</a:t>
            </a:r>
          </a:p>
          <a:p>
            <a:pPr marL="571500" indent="-571500">
              <a:spcBef>
                <a:spcPts val="1000"/>
              </a:spcBef>
              <a:buNone/>
              <a:tabLst>
                <a:tab pos="571500" algn="l"/>
              </a:tabLst>
            </a:pPr>
            <a:r>
              <a:rPr lang="en-US" sz="2000" dirty="0"/>
              <a:t>S16:	Use normal language in communicating errors.</a:t>
            </a:r>
          </a:p>
          <a:p>
            <a:pPr marL="571500" indent="-571500">
              <a:spcBef>
                <a:spcPts val="1000"/>
              </a:spcBef>
              <a:buNone/>
              <a:tabLst>
                <a:tab pos="571500" algn="l"/>
              </a:tabLst>
            </a:pPr>
            <a:r>
              <a:rPr lang="en-US" sz="2000" dirty="0"/>
              <a:t>S17:	Allow users to exit from errors or a mistaken conversation.</a:t>
            </a:r>
          </a:p>
          <a:p>
            <a:pPr marL="0" indent="0">
              <a:buNone/>
            </a:pPr>
            <a:endParaRPr lang="en-US" sz="2000" dirty="0"/>
          </a:p>
          <a:p>
            <a:pPr marL="0" indent="0">
              <a:buNone/>
            </a:pPr>
            <a:r>
              <a:rPr lang="en-US" sz="2000" dirty="0"/>
              <a:t>The list of heuristics along with detailed descriptions and examples can be found at </a:t>
            </a:r>
            <a:r>
              <a:rPr lang="en-US" sz="1800" dirty="0">
                <a:hlinkClick r:id="rId3">
                  <a:extLst>
                    <a:ext uri="{A12FA001-AC4F-418D-AE19-62706E023703}">
                      <ahyp:hlinkClr xmlns:ahyp="http://schemas.microsoft.com/office/drawing/2018/hyperlinkcolor" val="tx"/>
                    </a:ext>
                  </a:extLst>
                </a:hlinkClick>
              </a:rPr>
              <a:t>http://hci.stanford.edu/publications/2018/speech-he/sui-heuristics.html</a:t>
            </a:r>
            <a:endParaRPr lang="en-US" sz="1800" dirty="0"/>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2022</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39</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F7735521-36A7-4A95-9A17-BB3C7E0B4E60}"/>
              </a:ext>
            </a:extLst>
          </p:cNvPr>
          <p:cNvPicPr>
            <a:picLocks noChangeAspect="1"/>
          </p:cNvPicPr>
          <p:nvPr/>
        </p:nvPicPr>
        <p:blipFill>
          <a:blip r:embed="rId4"/>
          <a:stretch>
            <a:fillRect/>
          </a:stretch>
        </p:blipFill>
        <p:spPr>
          <a:xfrm>
            <a:off x="8042469" y="873148"/>
            <a:ext cx="4149533" cy="5670526"/>
          </a:xfrm>
          <a:prstGeom prst="rect">
            <a:avLst/>
          </a:prstGeom>
        </p:spPr>
      </p:pic>
    </p:spTree>
    <p:extLst>
      <p:ext uri="{BB962C8B-B14F-4D97-AF65-F5344CB8AC3E}">
        <p14:creationId xmlns:p14="http://schemas.microsoft.com/office/powerpoint/2010/main" val="25655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7, 2022</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5169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41F2-3BBD-BA49-B33E-F83816ED35CA}"/>
              </a:ext>
            </a:extLst>
          </p:cNvPr>
          <p:cNvSpPr>
            <a:spLocks noGrp="1"/>
          </p:cNvSpPr>
          <p:nvPr>
            <p:ph type="title"/>
          </p:nvPr>
        </p:nvSpPr>
        <p:spPr/>
        <p:txBody>
          <a:bodyPr/>
          <a:lstStyle/>
          <a:p>
            <a:r>
              <a:rPr lang="en-US" dirty="0" err="1"/>
              <a:t>Administrivia</a:t>
            </a:r>
            <a:endParaRPr lang="en-US" dirty="0"/>
          </a:p>
        </p:txBody>
      </p:sp>
      <p:sp>
        <p:nvSpPr>
          <p:cNvPr id="3" name="Content Placeholder 2">
            <a:extLst>
              <a:ext uri="{FF2B5EF4-FFF2-40B4-BE49-F238E27FC236}">
                <a16:creationId xmlns:a16="http://schemas.microsoft.com/office/drawing/2014/main" id="{78855530-6614-D74B-B77B-96827E54815D}"/>
              </a:ext>
            </a:extLst>
          </p:cNvPr>
          <p:cNvSpPr>
            <a:spLocks noGrp="1"/>
          </p:cNvSpPr>
          <p:nvPr>
            <p:ph idx="1"/>
          </p:nvPr>
        </p:nvSpPr>
        <p:spPr>
          <a:xfrm>
            <a:off x="495798" y="1600200"/>
            <a:ext cx="11690344" cy="4724400"/>
          </a:xfrm>
        </p:spPr>
        <p:txBody>
          <a:bodyPr/>
          <a:lstStyle/>
          <a:p>
            <a:r>
              <a:rPr lang="en-US" dirty="0"/>
              <a:t>Questions on individual heuristic evaluation assignment?</a:t>
            </a:r>
          </a:p>
          <a:p>
            <a:endParaRPr lang="en-US" dirty="0"/>
          </a:p>
          <a:p>
            <a:r>
              <a:rPr lang="en-US" dirty="0"/>
              <a:t>Midterm a week from this Wed (in class plus at home design problem)</a:t>
            </a:r>
          </a:p>
          <a:p>
            <a:pPr lvl="1"/>
            <a:r>
              <a:rPr lang="en-US" dirty="0"/>
              <a:t>Have an OAE letter? If you haven’t gotten it to us, you must by the end of today or we will not able to accommodate</a:t>
            </a:r>
          </a:p>
        </p:txBody>
      </p:sp>
      <p:sp>
        <p:nvSpPr>
          <p:cNvPr id="4" name="Date Placeholder 3">
            <a:extLst>
              <a:ext uri="{FF2B5EF4-FFF2-40B4-BE49-F238E27FC236}">
                <a16:creationId xmlns:a16="http://schemas.microsoft.com/office/drawing/2014/main" id="{B2778F9A-3588-8F43-9B02-A733B621D03D}"/>
              </a:ext>
            </a:extLst>
          </p:cNvPr>
          <p:cNvSpPr>
            <a:spLocks noGrp="1"/>
          </p:cNvSpPr>
          <p:nvPr>
            <p:ph type="dt" sz="half" idx="10"/>
          </p:nvPr>
        </p:nvSpPr>
        <p:spPr/>
        <p:txBody>
          <a:bodyPr/>
          <a:lstStyle/>
          <a:p>
            <a:pPr>
              <a:defRPr/>
            </a:pPr>
            <a:r>
              <a:rPr lang="en-US"/>
              <a:t>Autumn 2022</a:t>
            </a:r>
            <a:endParaRPr lang="en-US" dirty="0"/>
          </a:p>
        </p:txBody>
      </p:sp>
      <p:sp>
        <p:nvSpPr>
          <p:cNvPr id="5" name="Footer Placeholder 4">
            <a:extLst>
              <a:ext uri="{FF2B5EF4-FFF2-40B4-BE49-F238E27FC236}">
                <a16:creationId xmlns:a16="http://schemas.microsoft.com/office/drawing/2014/main" id="{14D9E081-7746-D84D-9C23-7004AB01A60C}"/>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DA810FEE-0E36-5441-8F2B-F32BA6BF17A5}"/>
              </a:ext>
            </a:extLst>
          </p:cNvPr>
          <p:cNvSpPr>
            <a:spLocks noGrp="1"/>
          </p:cNvSpPr>
          <p:nvPr>
            <p:ph type="sldNum" sz="quarter" idx="12"/>
          </p:nvPr>
        </p:nvSpPr>
        <p:spPr/>
        <p:txBody>
          <a:bodyPr/>
          <a:lstStyle/>
          <a:p>
            <a:fld id="{8ECE2160-65C3-AC45-A33C-E2F8319357D7}" type="slidenum">
              <a:rPr lang="en-US" smtClean="0"/>
              <a:pPr/>
              <a:t>40</a:t>
            </a:fld>
            <a:endParaRPr lang="en-US"/>
          </a:p>
        </p:txBody>
      </p:sp>
    </p:spTree>
    <p:extLst>
      <p:ext uri="{BB962C8B-B14F-4D97-AF65-F5344CB8AC3E}">
        <p14:creationId xmlns:p14="http://schemas.microsoft.com/office/powerpoint/2010/main" val="147218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on Last Assignment</a:t>
            </a:r>
          </a:p>
        </p:txBody>
      </p:sp>
      <p:sp>
        <p:nvSpPr>
          <p:cNvPr id="6" name="Content Placeholder 5"/>
          <p:cNvSpPr>
            <a:spLocks noGrp="1"/>
          </p:cNvSpPr>
          <p:nvPr>
            <p:ph idx="1"/>
          </p:nvPr>
        </p:nvSpPr>
        <p:spPr>
          <a:xfrm>
            <a:off x="639235" y="1600200"/>
            <a:ext cx="11393622" cy="3872450"/>
          </a:xfrm>
        </p:spPr>
        <p:txBody>
          <a:bodyPr>
            <a:normAutofit/>
          </a:bodyPr>
          <a:lstStyle/>
          <a:p>
            <a:pPr marL="0" indent="0">
              <a:buNone/>
              <a:tabLst>
                <a:tab pos="4683125" algn="l"/>
                <a:tab pos="6281738" algn="l"/>
                <a:tab pos="7940675" algn="l"/>
                <a:tab pos="9882188" algn="l"/>
              </a:tabLst>
            </a:pPr>
            <a:r>
              <a:rPr lang="en-US" b="1" dirty="0"/>
              <a:t>Assignment #5 Low-fi Prototype &amp; Test</a:t>
            </a:r>
          </a:p>
          <a:p>
            <a:pPr marL="0" indent="0">
              <a:buNone/>
              <a:tabLst>
                <a:tab pos="3763963" algn="l"/>
                <a:tab pos="4967288" algn="l"/>
                <a:tab pos="6342063" algn="l"/>
                <a:tab pos="7537450" algn="l"/>
                <a:tab pos="7940675" algn="l"/>
              </a:tabLst>
            </a:pPr>
            <a:r>
              <a:rPr lang="en-US" sz="2400" dirty="0"/>
              <a:t>A5 Group Presentation: 	✓--: 4%	 ✓-: 8%	✓: 76%	✓+: 12%	 +: 0%</a:t>
            </a:r>
            <a:br>
              <a:rPr lang="en-US" sz="2400" dirty="0"/>
            </a:br>
            <a:r>
              <a:rPr lang="en-US" sz="2400" dirty="0"/>
              <a:t>A5 Individual Presentation: 	✓--: 0%	 ✓-: 0%	✓: 52%	✓+: 44%	 +: 4%</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dirty="0"/>
              <a:t>A5 Group Presentation Average:	90%</a:t>
            </a:r>
          </a:p>
          <a:p>
            <a:pPr marL="0" indent="0">
              <a:buNone/>
              <a:tabLst>
                <a:tab pos="3763963" algn="l"/>
                <a:tab pos="4967288" algn="l"/>
                <a:tab pos="6342063" algn="l"/>
                <a:tab pos="7537450" algn="l"/>
                <a:tab pos="7940675" algn="l"/>
              </a:tabLst>
            </a:pPr>
            <a:r>
              <a:rPr lang="en-US" sz="2400" dirty="0"/>
              <a:t>A5 Individual Presentation Average: 93%</a:t>
            </a:r>
          </a:p>
          <a:p>
            <a:pPr marL="0" indent="0">
              <a:buNone/>
              <a:tabLst>
                <a:tab pos="4852988" algn="l"/>
                <a:tab pos="6454775" algn="l"/>
                <a:tab pos="7999413" algn="l"/>
                <a:tab pos="9883775" algn="l"/>
              </a:tabLst>
            </a:pPr>
            <a:endParaRPr lang="en-US"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2022</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41</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42</a:t>
            </a:fld>
            <a:endParaRPr lang="en-US"/>
          </a:p>
        </p:txBody>
      </p:sp>
      <p:sp>
        <p:nvSpPr>
          <p:cNvPr id="7" name="TextBox 6"/>
          <p:cNvSpPr txBox="1"/>
          <p:nvPr/>
        </p:nvSpPr>
        <p:spPr>
          <a:xfrm>
            <a:off x="3581400" y="2667001"/>
            <a:ext cx="5107488" cy="1200329"/>
          </a:xfrm>
          <a:prstGeom prst="rect">
            <a:avLst/>
          </a:prstGeom>
          <a:noFill/>
        </p:spPr>
        <p:txBody>
          <a:bodyPr wrap="none" rtlCol="0">
            <a:spAutoFit/>
          </a:bodyPr>
          <a:lstStyle/>
          <a:p>
            <a:r>
              <a:rPr lang="en-US" sz="7200" cap="small" dirty="0">
                <a:latin typeface="Helvetica"/>
                <a:cs typeface="Helvetica"/>
              </a:rPr>
              <a:t>team break</a:t>
            </a:r>
          </a:p>
        </p:txBody>
      </p:sp>
    </p:spTree>
    <p:extLst>
      <p:ext uri="{BB962C8B-B14F-4D97-AF65-F5344CB8AC3E}">
        <p14:creationId xmlns:p14="http://schemas.microsoft.com/office/powerpoint/2010/main" val="914924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319638" y="2666476"/>
            <a:ext cx="11552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7200" dirty="0">
                <a:solidFill>
                  <a:srgbClr val="FFFFFF"/>
                </a:solidFill>
              </a:rPr>
              <a:t>E</a:t>
            </a:r>
            <a:r>
              <a:rPr lang="en-US" sz="1800" dirty="0">
                <a:solidFill>
                  <a:srgbClr val="FFFFFF"/>
                </a:solidFill>
              </a:rPr>
              <a:t> </a:t>
            </a:r>
            <a:r>
              <a:rPr lang="en-US" sz="7200" dirty="0">
                <a:solidFill>
                  <a:srgbClr val="FFFFFF"/>
                </a:solidFill>
              </a:rPr>
              <a:t>X</a:t>
            </a:r>
            <a:r>
              <a:rPr lang="en-US" sz="1800" dirty="0">
                <a:solidFill>
                  <a:srgbClr val="FFFFFF"/>
                </a:solidFill>
              </a:rPr>
              <a:t> </a:t>
            </a:r>
            <a:r>
              <a:rPr lang="en-US" sz="7200" dirty="0">
                <a:solidFill>
                  <a:srgbClr val="FFFFFF"/>
                </a:solidFill>
              </a:rPr>
              <a:t>E</a:t>
            </a:r>
            <a:r>
              <a:rPr lang="en-US" sz="1800" dirty="0">
                <a:solidFill>
                  <a:srgbClr val="FFFFFF"/>
                </a:solidFill>
              </a:rPr>
              <a:t> </a:t>
            </a:r>
            <a:r>
              <a:rPr lang="en-US" sz="7200" dirty="0">
                <a:solidFill>
                  <a:srgbClr val="FFFFFF"/>
                </a:solidFill>
              </a:rPr>
              <a:t>R</a:t>
            </a:r>
            <a:r>
              <a:rPr lang="en-US" sz="1800" dirty="0">
                <a:solidFill>
                  <a:srgbClr val="FFFFFF"/>
                </a:solidFill>
              </a:rPr>
              <a:t> </a:t>
            </a:r>
            <a:r>
              <a:rPr lang="en-US" sz="7200" dirty="0">
                <a:solidFill>
                  <a:srgbClr val="FFFFFF"/>
                </a:solidFill>
              </a:rPr>
              <a:t>C</a:t>
            </a:r>
            <a:r>
              <a:rPr lang="en-US" sz="1800" dirty="0">
                <a:solidFill>
                  <a:srgbClr val="FFFFFF"/>
                </a:solidFill>
              </a:rPr>
              <a:t> </a:t>
            </a:r>
            <a:r>
              <a:rPr lang="en-US" sz="7200" dirty="0">
                <a:solidFill>
                  <a:srgbClr val="FFFFFF"/>
                </a:solidFill>
              </a:rPr>
              <a:t>I</a:t>
            </a:r>
            <a:r>
              <a:rPr lang="en-US" sz="1800" dirty="0">
                <a:solidFill>
                  <a:srgbClr val="FFFFFF"/>
                </a:solidFill>
              </a:rPr>
              <a:t> </a:t>
            </a:r>
            <a:r>
              <a:rPr lang="en-US" sz="7200" dirty="0">
                <a:solidFill>
                  <a:srgbClr val="FFFFFF"/>
                </a:solidFill>
              </a:rPr>
              <a:t>S</a:t>
            </a:r>
            <a:r>
              <a:rPr lang="en-US" sz="1800" dirty="0">
                <a:solidFill>
                  <a:srgbClr val="FFFFFF"/>
                </a:solidFill>
              </a:rPr>
              <a:t> </a:t>
            </a:r>
            <a:r>
              <a:rPr lang="en-US" sz="7200" dirty="0">
                <a:solidFill>
                  <a:srgbClr val="FFFFFF"/>
                </a:solidFill>
              </a:rPr>
              <a:t>E</a:t>
            </a:r>
            <a:endParaRPr sz="7200" i="1" dirty="0">
              <a:solidFill>
                <a:srgbClr val="FFFFFF"/>
              </a:solidFill>
            </a:endParaRPr>
          </a:p>
        </p:txBody>
      </p:sp>
      <p:sp>
        <p:nvSpPr>
          <p:cNvPr id="171" name="Google Shape;171;gb481b4cb6a_5_10"/>
          <p:cNvSpPr txBox="1">
            <a:spLocks noGrp="1"/>
          </p:cNvSpPr>
          <p:nvPr>
            <p:ph type="body" idx="1"/>
          </p:nvPr>
        </p:nvSpPr>
        <p:spPr>
          <a:xfrm>
            <a:off x="1942050" y="3734325"/>
            <a:ext cx="83079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SzPts val="2160"/>
              <a:buNone/>
            </a:pPr>
            <a:r>
              <a:rPr lang="en-US" sz="2100" dirty="0"/>
              <a:t>Heuristic evaluation practice</a:t>
            </a:r>
            <a:endParaRPr sz="2100" dirty="0"/>
          </a:p>
        </p:txBody>
      </p:sp>
      <p:sp>
        <p:nvSpPr>
          <p:cNvPr id="172" name="Google Shape;172;gb481b4cb6a_5_1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2022</a:t>
            </a:r>
            <a:endParaRPr/>
          </a:p>
        </p:txBody>
      </p:sp>
      <p:sp>
        <p:nvSpPr>
          <p:cNvPr id="173" name="Google Shape;173;gb481b4cb6a_5_1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74" name="Google Shape;174;gb481b4cb6a_5_1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extLst>
      <p:ext uri="{BB962C8B-B14F-4D97-AF65-F5344CB8AC3E}">
        <p14:creationId xmlns:p14="http://schemas.microsoft.com/office/powerpoint/2010/main" val="4218587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c015eb5321_0_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2022</a:t>
            </a:r>
            <a:endParaRPr/>
          </a:p>
        </p:txBody>
      </p:sp>
      <p:sp>
        <p:nvSpPr>
          <p:cNvPr id="181" name="Google Shape;181;gc015eb5321_0_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82" name="Google Shape;182;gc015eb5321_0_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pic>
        <p:nvPicPr>
          <p:cNvPr id="183" name="Google Shape;183;gc015eb5321_0_0"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278139" y="1557674"/>
            <a:ext cx="9746575" cy="4695250"/>
          </a:xfrm>
          <a:prstGeom prst="rect">
            <a:avLst/>
          </a:prstGeom>
          <a:noFill/>
          <a:ln>
            <a:noFill/>
          </a:ln>
        </p:spPr>
      </p:pic>
      <p:sp>
        <p:nvSpPr>
          <p:cNvPr id="184" name="Google Shape;184;gc015eb5321_0_0"/>
          <p:cNvSpPr txBox="1">
            <a:spLocks noGrp="1"/>
          </p:cNvSpPr>
          <p:nvPr>
            <p:ph type="body" idx="1"/>
          </p:nvPr>
        </p:nvSpPr>
        <p:spPr>
          <a:xfrm>
            <a:off x="178231" y="466710"/>
            <a:ext cx="11786461"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solidFill>
                  <a:srgbClr val="FFFFFF"/>
                </a:solidFill>
                <a:latin typeface="Helvetica Neue"/>
                <a:ea typeface="Helvetica Neue"/>
                <a:cs typeface="Helvetica Neue"/>
                <a:sym typeface="Helvetica Neue"/>
              </a:rPr>
              <a:t>[8 min]: On your own, find 8+ usability violations </a:t>
            </a:r>
            <a:endParaRPr sz="2400" b="1" dirty="0">
              <a:solidFill>
                <a:srgbClr val="FFFFFF"/>
              </a:solidFill>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For each one: Which guideline was violated and why? How could it be fixed?</a:t>
            </a:r>
            <a:endParaRPr sz="2400" dirty="0"/>
          </a:p>
        </p:txBody>
      </p:sp>
      <p:sp>
        <p:nvSpPr>
          <p:cNvPr id="3" name="TextBox 2">
            <a:extLst>
              <a:ext uri="{FF2B5EF4-FFF2-40B4-BE49-F238E27FC236}">
                <a16:creationId xmlns:a16="http://schemas.microsoft.com/office/drawing/2014/main" id="{85798DC9-71EE-39BD-DA71-46CF417690ED}"/>
              </a:ext>
            </a:extLst>
          </p:cNvPr>
          <p:cNvSpPr txBox="1"/>
          <p:nvPr/>
        </p:nvSpPr>
        <p:spPr>
          <a:xfrm>
            <a:off x="4377531" y="6204149"/>
            <a:ext cx="6227908" cy="461665"/>
          </a:xfrm>
          <a:prstGeom prst="rect">
            <a:avLst/>
          </a:prstGeom>
          <a:noFill/>
        </p:spPr>
        <p:txBody>
          <a:bodyPr wrap="square">
            <a:spAutoFit/>
          </a:bodyPr>
          <a:lstStyle/>
          <a:p>
            <a:r>
              <a:rPr lang="en-US" dirty="0">
                <a:latin typeface="Helvetica" pitchFamily="2" charset="0"/>
              </a:rPr>
              <a:t>https://</a:t>
            </a:r>
            <a:r>
              <a:rPr lang="en-US" dirty="0" err="1">
                <a:latin typeface="Helvetica" pitchFamily="2" charset="0"/>
              </a:rPr>
              <a:t>bit.ly</a:t>
            </a:r>
            <a:r>
              <a:rPr lang="en-US" dirty="0">
                <a:latin typeface="Helvetica" pitchFamily="2" charset="0"/>
              </a:rPr>
              <a:t>/HE-cs147-22au</a:t>
            </a:r>
          </a:p>
        </p:txBody>
      </p:sp>
      <p:pic>
        <p:nvPicPr>
          <p:cNvPr id="4" name="Picture 3">
            <a:extLst>
              <a:ext uri="{FF2B5EF4-FFF2-40B4-BE49-F238E27FC236}">
                <a16:creationId xmlns:a16="http://schemas.microsoft.com/office/drawing/2014/main" id="{90CD5766-63D9-F891-F499-A87B4279E7FE}"/>
              </a:ext>
            </a:extLst>
          </p:cNvPr>
          <p:cNvPicPr>
            <a:picLocks noChangeAspect="1"/>
          </p:cNvPicPr>
          <p:nvPr/>
        </p:nvPicPr>
        <p:blipFill>
          <a:blip r:embed="rId4"/>
          <a:stretch>
            <a:fillRect/>
          </a:stretch>
        </p:blipFill>
        <p:spPr>
          <a:xfrm>
            <a:off x="10197155" y="4846725"/>
            <a:ext cx="1989111" cy="1989111"/>
          </a:xfrm>
          <a:prstGeom prst="rect">
            <a:avLst/>
          </a:prstGeom>
        </p:spPr>
      </p:pic>
    </p:spTree>
    <p:extLst>
      <p:ext uri="{BB962C8B-B14F-4D97-AF65-F5344CB8AC3E}">
        <p14:creationId xmlns:p14="http://schemas.microsoft.com/office/powerpoint/2010/main" val="2615218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c015eb5321_1_1"/>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2022</a:t>
            </a:r>
            <a:endParaRPr/>
          </a:p>
        </p:txBody>
      </p:sp>
      <p:sp>
        <p:nvSpPr>
          <p:cNvPr id="193" name="Google Shape;193;gc015eb5321_1_1"/>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94" name="Google Shape;194;gc015eb5321_1_1"/>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sp>
        <p:nvSpPr>
          <p:cNvPr id="196" name="Google Shape;196;gc015eb5321_1_1"/>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your group</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What violations did you all find? Which ones did only one of you notice?</a:t>
            </a:r>
            <a:endParaRPr sz="2400" dirty="0"/>
          </a:p>
        </p:txBody>
      </p:sp>
      <p:sp>
        <p:nvSpPr>
          <p:cNvPr id="2" name="TextBox 1">
            <a:extLst>
              <a:ext uri="{FF2B5EF4-FFF2-40B4-BE49-F238E27FC236}">
                <a16:creationId xmlns:a16="http://schemas.microsoft.com/office/drawing/2014/main" id="{AA751FED-36EE-3F6E-5246-9974CD7BB0C4}"/>
              </a:ext>
            </a:extLst>
          </p:cNvPr>
          <p:cNvSpPr txBox="1"/>
          <p:nvPr/>
        </p:nvSpPr>
        <p:spPr>
          <a:xfrm>
            <a:off x="4377531" y="6204149"/>
            <a:ext cx="6227908" cy="461665"/>
          </a:xfrm>
          <a:prstGeom prst="rect">
            <a:avLst/>
          </a:prstGeom>
          <a:noFill/>
        </p:spPr>
        <p:txBody>
          <a:bodyPr wrap="square">
            <a:spAutoFit/>
          </a:bodyPr>
          <a:lstStyle/>
          <a:p>
            <a:r>
              <a:rPr lang="en-US" dirty="0">
                <a:latin typeface="Helvetica" pitchFamily="2" charset="0"/>
              </a:rPr>
              <a:t>https://</a:t>
            </a:r>
            <a:r>
              <a:rPr lang="en-US" dirty="0" err="1">
                <a:latin typeface="Helvetica" pitchFamily="2" charset="0"/>
              </a:rPr>
              <a:t>bit.ly</a:t>
            </a:r>
            <a:r>
              <a:rPr lang="en-US" dirty="0">
                <a:latin typeface="Helvetica" pitchFamily="2" charset="0"/>
              </a:rPr>
              <a:t>/HE-cs147-22au</a:t>
            </a:r>
          </a:p>
        </p:txBody>
      </p:sp>
      <p:pic>
        <p:nvPicPr>
          <p:cNvPr id="3" name="Google Shape;183;gc015eb5321_0_0" descr="https://lh6.googleusercontent.com/fgARyE2iQDoMYLSgP16lKYYoFR4lHcIS3N9rWPoGSPD2HpkloGrJiBXUgDFE1iq2TxbusJ6yMVWOeLCwgMv7UjcuonSBETFeMX5DYIkv-7MM6gNxoGqP6d7QzFOAc4k8gMB_RCZB">
            <a:extLst>
              <a:ext uri="{FF2B5EF4-FFF2-40B4-BE49-F238E27FC236}">
                <a16:creationId xmlns:a16="http://schemas.microsoft.com/office/drawing/2014/main" id="{822E8F4E-31B4-264F-A10F-4C38F8643993}"/>
              </a:ext>
            </a:extLst>
          </p:cNvPr>
          <p:cNvPicPr preferRelativeResize="0"/>
          <p:nvPr/>
        </p:nvPicPr>
        <p:blipFill>
          <a:blip r:embed="rId3">
            <a:alphaModFix/>
          </a:blip>
          <a:stretch>
            <a:fillRect/>
          </a:stretch>
        </p:blipFill>
        <p:spPr>
          <a:xfrm>
            <a:off x="278139" y="1557674"/>
            <a:ext cx="9746575" cy="4695250"/>
          </a:xfrm>
          <a:prstGeom prst="rect">
            <a:avLst/>
          </a:prstGeom>
          <a:noFill/>
          <a:ln>
            <a:noFill/>
          </a:ln>
        </p:spPr>
      </p:pic>
      <p:pic>
        <p:nvPicPr>
          <p:cNvPr id="4" name="Picture 3">
            <a:extLst>
              <a:ext uri="{FF2B5EF4-FFF2-40B4-BE49-F238E27FC236}">
                <a16:creationId xmlns:a16="http://schemas.microsoft.com/office/drawing/2014/main" id="{C6421502-5776-3CF9-573C-2A96E167DDF2}"/>
              </a:ext>
            </a:extLst>
          </p:cNvPr>
          <p:cNvPicPr>
            <a:picLocks noChangeAspect="1"/>
          </p:cNvPicPr>
          <p:nvPr/>
        </p:nvPicPr>
        <p:blipFill>
          <a:blip r:embed="rId4"/>
          <a:stretch>
            <a:fillRect/>
          </a:stretch>
        </p:blipFill>
        <p:spPr>
          <a:xfrm>
            <a:off x="10197155" y="4846725"/>
            <a:ext cx="1989111" cy="1989111"/>
          </a:xfrm>
          <a:prstGeom prst="rect">
            <a:avLst/>
          </a:prstGeom>
        </p:spPr>
      </p:pic>
    </p:spTree>
    <p:extLst>
      <p:ext uri="{BB962C8B-B14F-4D97-AF65-F5344CB8AC3E}">
        <p14:creationId xmlns:p14="http://schemas.microsoft.com/office/powerpoint/2010/main" val="239450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2022</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sp>
        <p:nvSpPr>
          <p:cNvPr id="208" name="Google Shape;208;gc015eb5321_1_19"/>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a:t>
            </a:r>
            <a:endParaRPr sz="2400" dirty="0"/>
          </a:p>
        </p:txBody>
      </p:sp>
      <p:sp>
        <p:nvSpPr>
          <p:cNvPr id="2" name="TextBox 1">
            <a:extLst>
              <a:ext uri="{FF2B5EF4-FFF2-40B4-BE49-F238E27FC236}">
                <a16:creationId xmlns:a16="http://schemas.microsoft.com/office/drawing/2014/main" id="{F5557B73-5A98-B622-855D-85B8FBDD68D8}"/>
              </a:ext>
            </a:extLst>
          </p:cNvPr>
          <p:cNvSpPr txBox="1"/>
          <p:nvPr/>
        </p:nvSpPr>
        <p:spPr>
          <a:xfrm>
            <a:off x="4377531" y="6204149"/>
            <a:ext cx="6227908" cy="461665"/>
          </a:xfrm>
          <a:prstGeom prst="rect">
            <a:avLst/>
          </a:prstGeom>
          <a:noFill/>
        </p:spPr>
        <p:txBody>
          <a:bodyPr wrap="square">
            <a:spAutoFit/>
          </a:bodyPr>
          <a:lstStyle/>
          <a:p>
            <a:r>
              <a:rPr lang="en-US" dirty="0">
                <a:latin typeface="Helvetica" pitchFamily="2" charset="0"/>
              </a:rPr>
              <a:t>https://</a:t>
            </a:r>
            <a:r>
              <a:rPr lang="en-US" dirty="0" err="1">
                <a:latin typeface="Helvetica" pitchFamily="2" charset="0"/>
              </a:rPr>
              <a:t>bit.ly</a:t>
            </a:r>
            <a:r>
              <a:rPr lang="en-US" dirty="0">
                <a:latin typeface="Helvetica" pitchFamily="2" charset="0"/>
              </a:rPr>
              <a:t>/HE-cs147-22au</a:t>
            </a:r>
          </a:p>
        </p:txBody>
      </p:sp>
      <p:pic>
        <p:nvPicPr>
          <p:cNvPr id="3" name="Google Shape;183;gc015eb5321_0_0" descr="https://lh6.googleusercontent.com/fgARyE2iQDoMYLSgP16lKYYoFR4lHcIS3N9rWPoGSPD2HpkloGrJiBXUgDFE1iq2TxbusJ6yMVWOeLCwgMv7UjcuonSBETFeMX5DYIkv-7MM6gNxoGqP6d7QzFOAc4k8gMB_RCZB">
            <a:extLst>
              <a:ext uri="{FF2B5EF4-FFF2-40B4-BE49-F238E27FC236}">
                <a16:creationId xmlns:a16="http://schemas.microsoft.com/office/drawing/2014/main" id="{F193BB9E-D393-F478-30B5-FBBD3C60A210}"/>
              </a:ext>
            </a:extLst>
          </p:cNvPr>
          <p:cNvPicPr preferRelativeResize="0"/>
          <p:nvPr/>
        </p:nvPicPr>
        <p:blipFill>
          <a:blip r:embed="rId3">
            <a:alphaModFix/>
          </a:blip>
          <a:stretch>
            <a:fillRect/>
          </a:stretch>
        </p:blipFill>
        <p:spPr>
          <a:xfrm>
            <a:off x="278139" y="1557674"/>
            <a:ext cx="9746575" cy="4695250"/>
          </a:xfrm>
          <a:prstGeom prst="rect">
            <a:avLst/>
          </a:prstGeom>
          <a:noFill/>
          <a:ln>
            <a:noFill/>
          </a:ln>
        </p:spPr>
      </p:pic>
      <p:pic>
        <p:nvPicPr>
          <p:cNvPr id="4" name="Picture 3">
            <a:extLst>
              <a:ext uri="{FF2B5EF4-FFF2-40B4-BE49-F238E27FC236}">
                <a16:creationId xmlns:a16="http://schemas.microsoft.com/office/drawing/2014/main" id="{9FCDC1DB-3ABE-CCC5-D33F-9F535203BFA6}"/>
              </a:ext>
            </a:extLst>
          </p:cNvPr>
          <p:cNvPicPr>
            <a:picLocks noChangeAspect="1"/>
          </p:cNvPicPr>
          <p:nvPr/>
        </p:nvPicPr>
        <p:blipFill>
          <a:blip r:embed="rId4"/>
          <a:stretch>
            <a:fillRect/>
          </a:stretch>
        </p:blipFill>
        <p:spPr>
          <a:xfrm>
            <a:off x="10197155" y="4846725"/>
            <a:ext cx="1989111" cy="1989111"/>
          </a:xfrm>
          <a:prstGeom prst="rect">
            <a:avLst/>
          </a:prstGeom>
        </p:spPr>
      </p:pic>
    </p:spTree>
    <p:extLst>
      <p:ext uri="{BB962C8B-B14F-4D97-AF65-F5344CB8AC3E}">
        <p14:creationId xmlns:p14="http://schemas.microsoft.com/office/powerpoint/2010/main" val="1107400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2022</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47</a:t>
            </a:fld>
            <a:endParaRPr lang="en-US"/>
          </a:p>
        </p:txBody>
      </p:sp>
      <p:sp>
        <p:nvSpPr>
          <p:cNvPr id="2" name="TextBox 1"/>
          <p:cNvSpPr txBox="1"/>
          <p:nvPr/>
        </p:nvSpPr>
        <p:spPr>
          <a:xfrm>
            <a:off x="1524000" y="5969465"/>
            <a:ext cx="9306074" cy="615553"/>
          </a:xfrm>
          <a:prstGeom prst="rect">
            <a:avLst/>
          </a:prstGeom>
          <a:noFill/>
        </p:spPr>
        <p:txBody>
          <a:bodyPr wrap="none" rtlCol="0">
            <a:spAutoFit/>
          </a:bodyPr>
          <a:lstStyle/>
          <a:p>
            <a:r>
              <a:rPr lang="en-US" sz="3400" dirty="0">
                <a:latin typeface="Helvetica"/>
                <a:cs typeface="Helvetica"/>
              </a:rPr>
              <a:t>Find, label, &amp; describe 8-10 Heuristic Violations</a:t>
            </a:r>
          </a:p>
        </p:txBody>
      </p:sp>
      <p:pic>
        <p:nvPicPr>
          <p:cNvPr id="8" name="Picture 7">
            <a:extLst>
              <a:ext uri="{FF2B5EF4-FFF2-40B4-BE49-F238E27FC236}">
                <a16:creationId xmlns:a16="http://schemas.microsoft.com/office/drawing/2014/main" id="{67B708A1-F2BF-FB45-9F53-AFD3E455001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56" y="4048"/>
            <a:ext cx="12207298" cy="5871936"/>
          </a:xfrm>
          <a:prstGeom prst="rect">
            <a:avLst/>
          </a:prstGeom>
          <a:noFill/>
          <a:ln>
            <a:noFill/>
          </a:ln>
        </p:spPr>
      </p:pic>
    </p:spTree>
    <p:extLst>
      <p:ext uri="{BB962C8B-B14F-4D97-AF65-F5344CB8AC3E}">
        <p14:creationId xmlns:p14="http://schemas.microsoft.com/office/powerpoint/2010/main" val="821639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2022</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207" name="Google Shape;207;gc015eb5321_1_19"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1223275" y="1634514"/>
            <a:ext cx="9746575" cy="4695250"/>
          </a:xfrm>
          <a:prstGeom prst="rect">
            <a:avLst/>
          </a:prstGeom>
          <a:noFill/>
          <a:ln>
            <a:noFill/>
          </a:ln>
        </p:spPr>
      </p:pic>
      <p:sp>
        <p:nvSpPr>
          <p:cNvPr id="208" name="Google Shape;208;gc015eb5321_1_19"/>
          <p:cNvSpPr txBox="1">
            <a:spLocks noGrp="1"/>
          </p:cNvSpPr>
          <p:nvPr>
            <p:ph type="body" idx="1"/>
          </p:nvPr>
        </p:nvSpPr>
        <p:spPr>
          <a:xfrm>
            <a:off x="944850" y="158853"/>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[10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 </a:t>
            </a:r>
            <a:r>
              <a:rPr lang="en-US" sz="2400" b="1" i="1" dirty="0"/>
              <a:t>Turn in</a:t>
            </a:r>
            <a:r>
              <a:rPr lang="en-US" sz="2400" dirty="0"/>
              <a:t> on slack #lecture channel or name on piece of paper at end of class.</a:t>
            </a:r>
            <a:endParaRPr sz="2400" dirty="0"/>
          </a:p>
        </p:txBody>
      </p:sp>
      <p:sp>
        <p:nvSpPr>
          <p:cNvPr id="211" name="Google Shape;211;gc015eb5321_1_19"/>
          <p:cNvSpPr/>
          <p:nvPr/>
        </p:nvSpPr>
        <p:spPr>
          <a:xfrm>
            <a:off x="2961100" y="2864250"/>
            <a:ext cx="644400" cy="7260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c015eb5321_1_19"/>
          <p:cNvSpPr txBox="1"/>
          <p:nvPr/>
        </p:nvSpPr>
        <p:spPr>
          <a:xfrm>
            <a:off x="2907400" y="2464050"/>
            <a:ext cx="145795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H2, H8</a:t>
            </a:r>
            <a:endParaRPr b="1" dirty="0">
              <a:solidFill>
                <a:srgbClr val="CC0000"/>
              </a:solidFill>
              <a:latin typeface="Helvetica Neue"/>
              <a:ea typeface="Helvetica Neue"/>
              <a:cs typeface="Helvetica Neue"/>
              <a:sym typeface="Helvetica Neue"/>
            </a:endParaRPr>
          </a:p>
        </p:txBody>
      </p:sp>
      <p:sp>
        <p:nvSpPr>
          <p:cNvPr id="213" name="Google Shape;213;gc015eb5321_1_19"/>
          <p:cNvSpPr/>
          <p:nvPr/>
        </p:nvSpPr>
        <p:spPr>
          <a:xfrm>
            <a:off x="5109024" y="2464050"/>
            <a:ext cx="2347325"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recipient?</a:t>
            </a:r>
            <a:endParaRPr sz="1600" dirty="0">
              <a:solidFill>
                <a:srgbClr val="C00000"/>
              </a:solidFill>
              <a:latin typeface="Helvetica" panose="020B0604020202020204" pitchFamily="34" charset="0"/>
              <a:cs typeface="Helvetica" panose="020B0604020202020204" pitchFamily="34" charset="0"/>
            </a:endParaRPr>
          </a:p>
        </p:txBody>
      </p:sp>
      <p:sp>
        <p:nvSpPr>
          <p:cNvPr id="214" name="Google Shape;214;gc015eb5321_1_19"/>
          <p:cNvSpPr txBox="1"/>
          <p:nvPr/>
        </p:nvSpPr>
        <p:spPr>
          <a:xfrm>
            <a:off x="4587349" y="2464050"/>
            <a:ext cx="941613"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H6</a:t>
            </a:r>
            <a:endParaRPr b="1" dirty="0">
              <a:solidFill>
                <a:srgbClr val="CC0000"/>
              </a:solidFill>
              <a:latin typeface="Helvetica Neue"/>
              <a:ea typeface="Helvetica Neue"/>
              <a:cs typeface="Helvetica Neue"/>
              <a:sym typeface="Helvetica Neue"/>
            </a:endParaRPr>
          </a:p>
        </p:txBody>
      </p:sp>
      <p:sp>
        <p:nvSpPr>
          <p:cNvPr id="215" name="Google Shape;215;gc015eb5321_1_19"/>
          <p:cNvSpPr/>
          <p:nvPr/>
        </p:nvSpPr>
        <p:spPr>
          <a:xfrm>
            <a:off x="5024750" y="5670575"/>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How can I go back?</a:t>
            </a:r>
            <a:endParaRPr sz="1600" dirty="0">
              <a:solidFill>
                <a:srgbClr val="C00000"/>
              </a:solidFill>
              <a:latin typeface="Helvetica" panose="020B0604020202020204" pitchFamily="34" charset="0"/>
              <a:cs typeface="Helvetica" panose="020B0604020202020204" pitchFamily="34" charset="0"/>
            </a:endParaRPr>
          </a:p>
        </p:txBody>
      </p:sp>
      <p:sp>
        <p:nvSpPr>
          <p:cNvPr id="216" name="Google Shape;216;gc015eb5321_1_19"/>
          <p:cNvSpPr txBox="1"/>
          <p:nvPr/>
        </p:nvSpPr>
        <p:spPr>
          <a:xfrm>
            <a:off x="4473698" y="5670575"/>
            <a:ext cx="759564"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17" name="Google Shape;217;gc015eb5321_1_19"/>
          <p:cNvSpPr/>
          <p:nvPr/>
        </p:nvSpPr>
        <p:spPr>
          <a:xfrm>
            <a:off x="7955125" y="5466275"/>
            <a:ext cx="3013600" cy="6045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message confirmation?</a:t>
            </a:r>
            <a:endParaRPr sz="1600" dirty="0">
              <a:solidFill>
                <a:srgbClr val="C00000"/>
              </a:solidFill>
              <a:latin typeface="Helvetica" panose="020B0604020202020204" pitchFamily="34" charset="0"/>
              <a:cs typeface="Helvetica" panose="020B0604020202020204" pitchFamily="34" charset="0"/>
            </a:endParaRPr>
          </a:p>
        </p:txBody>
      </p:sp>
      <p:sp>
        <p:nvSpPr>
          <p:cNvPr id="218" name="Google Shape;218;gc015eb5321_1_19"/>
          <p:cNvSpPr txBox="1"/>
          <p:nvPr/>
        </p:nvSpPr>
        <p:spPr>
          <a:xfrm>
            <a:off x="7456350" y="5568425"/>
            <a:ext cx="74377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H1</a:t>
            </a:r>
            <a:endParaRPr b="1" dirty="0">
              <a:solidFill>
                <a:srgbClr val="CC0000"/>
              </a:solidFill>
              <a:latin typeface="Helvetica Neue"/>
              <a:ea typeface="Helvetica Neue"/>
              <a:cs typeface="Helvetica Neue"/>
              <a:sym typeface="Helvetica Neue"/>
            </a:endParaRPr>
          </a:p>
        </p:txBody>
      </p:sp>
      <p:sp>
        <p:nvSpPr>
          <p:cNvPr id="219" name="Google Shape;219;gc015eb5321_1_19"/>
          <p:cNvSpPr/>
          <p:nvPr/>
        </p:nvSpPr>
        <p:spPr>
          <a:xfrm>
            <a:off x="2040550"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c015eb5321_1_19"/>
          <p:cNvSpPr/>
          <p:nvPr/>
        </p:nvSpPr>
        <p:spPr>
          <a:xfrm>
            <a:off x="5528963"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c015eb5321_1_19"/>
          <p:cNvSpPr/>
          <p:nvPr/>
        </p:nvSpPr>
        <p:spPr>
          <a:xfrm>
            <a:off x="9017388"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c015eb5321_1_19"/>
          <p:cNvSpPr txBox="1"/>
          <p:nvPr/>
        </p:nvSpPr>
        <p:spPr>
          <a:xfrm>
            <a:off x="3221799" y="5113275"/>
            <a:ext cx="212511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Why are these buttons all different? </a:t>
            </a:r>
            <a:endParaRPr sz="2000" b="1" dirty="0">
              <a:solidFill>
                <a:srgbClr val="CC0000"/>
              </a:solidFill>
              <a:latin typeface="Helvetica Neue"/>
              <a:ea typeface="Helvetica Neue"/>
              <a:cs typeface="Helvetica Neue"/>
              <a:sym typeface="Helvetica Neue"/>
            </a:endParaRPr>
          </a:p>
        </p:txBody>
      </p:sp>
      <p:sp>
        <p:nvSpPr>
          <p:cNvPr id="223" name="Google Shape;223;gc015eb5321_1_19"/>
          <p:cNvSpPr/>
          <p:nvPr/>
        </p:nvSpPr>
        <p:spPr>
          <a:xfrm>
            <a:off x="8519375" y="2464050"/>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Can only go one direction</a:t>
            </a:r>
            <a:endParaRPr sz="1600" dirty="0">
              <a:solidFill>
                <a:srgbClr val="C00000"/>
              </a:solidFill>
              <a:latin typeface="Helvetica" panose="020B0604020202020204" pitchFamily="34" charset="0"/>
              <a:cs typeface="Helvetica" panose="020B0604020202020204" pitchFamily="34" charset="0"/>
            </a:endParaRPr>
          </a:p>
        </p:txBody>
      </p:sp>
      <p:sp>
        <p:nvSpPr>
          <p:cNvPr id="224" name="Google Shape;224;gc015eb5321_1_19"/>
          <p:cNvSpPr txBox="1"/>
          <p:nvPr/>
        </p:nvSpPr>
        <p:spPr>
          <a:xfrm>
            <a:off x="7893750" y="2464050"/>
            <a:ext cx="62562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25" name="Google Shape;225;gc015eb5321_1_19"/>
          <p:cNvSpPr/>
          <p:nvPr/>
        </p:nvSpPr>
        <p:spPr>
          <a:xfrm>
            <a:off x="1948450" y="2058950"/>
            <a:ext cx="1319400" cy="276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c015eb5321_1_19"/>
          <p:cNvSpPr txBox="1"/>
          <p:nvPr/>
        </p:nvSpPr>
        <p:spPr>
          <a:xfrm>
            <a:off x="2293700" y="1658750"/>
            <a:ext cx="236612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H8 – low contrast</a:t>
            </a:r>
            <a:endParaRPr sz="2000" b="1" dirty="0">
              <a:solidFill>
                <a:srgbClr val="CC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82962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Last Year</a:t>
            </a:r>
          </a:p>
        </p:txBody>
      </p:sp>
      <p:sp>
        <p:nvSpPr>
          <p:cNvPr id="7" name="Content Placeholder 6"/>
          <p:cNvSpPr>
            <a:spLocks noGrp="1"/>
          </p:cNvSpPr>
          <p:nvPr>
            <p:ph idx="1"/>
          </p:nvPr>
        </p:nvSpPr>
        <p:spPr>
          <a:xfrm>
            <a:off x="639234" y="1588770"/>
            <a:ext cx="11552767" cy="5028268"/>
          </a:xfrm>
        </p:spPr>
        <p:txBody>
          <a:bodyPr>
            <a:noAutofit/>
          </a:bodyPr>
          <a:lstStyle/>
          <a:p>
            <a:pPr marL="0" indent="0" rtl="0">
              <a:buNone/>
            </a:pPr>
            <a:r>
              <a:rPr lang="en-US" sz="2400" i="1" dirty="0">
                <a:latin typeface="Helvetica" pitchFamily="2" charset="0"/>
              </a:rPr>
              <a:t>H2: Match between system &amp; real world</a:t>
            </a:r>
          </a:p>
          <a:p>
            <a:pPr marL="0" indent="0" rtl="0">
              <a:buNone/>
            </a:pPr>
            <a:r>
              <a:rPr lang="en-US" sz="2400" dirty="0">
                <a:latin typeface="Helvetica" pitchFamily="2" charset="0"/>
              </a:rPr>
              <a:t>Showing “(null)” for empty content</a:t>
            </a:r>
          </a:p>
          <a:p>
            <a:pPr marL="0" indent="0" rtl="0">
              <a:buNone/>
            </a:pPr>
            <a:endParaRPr lang="en-US" sz="2400" dirty="0">
              <a:latin typeface="Helvetica" pitchFamily="2" charset="0"/>
            </a:endParaRPr>
          </a:p>
          <a:p>
            <a:pPr marL="0" indent="0" rtl="0">
              <a:buNone/>
            </a:pPr>
            <a:r>
              <a:rPr lang="en-US" sz="2400" i="1" dirty="0">
                <a:latin typeface="Helvetica" pitchFamily="2" charset="0"/>
              </a:rPr>
              <a:t>H3: User control &amp; freedom</a:t>
            </a:r>
          </a:p>
          <a:p>
            <a:pPr marL="0" indent="0" rtl="0">
              <a:buNone/>
            </a:pPr>
            <a:r>
              <a:rPr lang="en-US" sz="2400" dirty="0">
                <a:latin typeface="Helvetica" pitchFamily="2" charset="0"/>
              </a:rPr>
              <a:t>No “back” button [5]</a:t>
            </a:r>
          </a:p>
          <a:p>
            <a:pPr marL="0" indent="0" rtl="0">
              <a:buNone/>
            </a:pPr>
            <a:endParaRPr lang="en-US" sz="2400" dirty="0">
              <a:latin typeface="Helvetica" pitchFamily="2" charset="0"/>
            </a:endParaRPr>
          </a:p>
          <a:p>
            <a:pPr marL="0" indent="0" rtl="0">
              <a:buNone/>
            </a:pPr>
            <a:r>
              <a:rPr lang="en-US" sz="2400" i="1" dirty="0">
                <a:latin typeface="Helvetica" pitchFamily="2" charset="0"/>
              </a:rPr>
              <a:t>H6: Recognition rather than recall</a:t>
            </a:r>
          </a:p>
          <a:p>
            <a:pPr marL="0" indent="0" rtl="0">
              <a:buNone/>
            </a:pPr>
            <a:r>
              <a:rPr lang="en-US" sz="2400" dirty="0">
                <a:latin typeface="Helvetica" pitchFamily="2" charset="0"/>
              </a:rPr>
              <a:t>No way to see who you’re sending to in the second screen</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49</a:t>
            </a:fld>
            <a:endParaRPr lang="en-US"/>
          </a:p>
        </p:txBody>
      </p:sp>
    </p:spTree>
    <p:extLst>
      <p:ext uri="{BB962C8B-B14F-4D97-AF65-F5344CB8AC3E}">
        <p14:creationId xmlns:p14="http://schemas.microsoft.com/office/powerpoint/2010/main" val="248539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r>
              <a:rPr lang="en-US" dirty="0"/>
              <a:t>Outline</a:t>
            </a:r>
          </a:p>
        </p:txBody>
      </p:sp>
      <p:sp>
        <p:nvSpPr>
          <p:cNvPr id="9222" name="Rectangle 3"/>
          <p:cNvSpPr>
            <a:spLocks noGrp="1" noChangeArrowheads="1"/>
          </p:cNvSpPr>
          <p:nvPr>
            <p:ph idx="1"/>
          </p:nvPr>
        </p:nvSpPr>
        <p:spPr/>
        <p:txBody>
          <a:bodyPr/>
          <a:lstStyle/>
          <a:p>
            <a:r>
              <a:rPr lang="en-US" dirty="0"/>
              <a:t>Heuristic Evaluation Overview</a:t>
            </a:r>
          </a:p>
          <a:p>
            <a:r>
              <a:rPr lang="en-US" dirty="0"/>
              <a:t>The Heuristics</a:t>
            </a:r>
          </a:p>
          <a:p>
            <a:r>
              <a:rPr lang="en-US" dirty="0"/>
              <a:t>Team Break</a:t>
            </a:r>
          </a:p>
          <a:p>
            <a:r>
              <a:rPr lang="en-US" dirty="0"/>
              <a:t>Exercise</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5</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a:xfrm>
            <a:off x="77492" y="1030637"/>
            <a:ext cx="12114509" cy="5586401"/>
          </a:xfrm>
        </p:spPr>
        <p:txBody>
          <a:bodyPr>
            <a:noAutofit/>
          </a:bodyPr>
          <a:lstStyle/>
          <a:p>
            <a:pPr marL="114300" lvl="1" indent="177800">
              <a:buFont typeface="+mj-lt"/>
              <a:buAutoNum type="arabicPeriod"/>
              <a:tabLst>
                <a:tab pos="392113" algn="l"/>
              </a:tabLst>
            </a:pPr>
            <a:r>
              <a:rPr lang="en-US" sz="1150" b="0" i="0" dirty="0">
                <a:effectLst/>
                <a:latin typeface="Helvetica" pitchFamily="2" charset="0"/>
              </a:rPr>
              <a:t>H1: no feedback on whether the message is sent or not, just navigates to inbox screen</a:t>
            </a:r>
          </a:p>
          <a:p>
            <a:pPr marL="114300" lvl="1" indent="177800">
              <a:buFont typeface="+mj-lt"/>
              <a:buAutoNum type="arabicPeriod"/>
              <a:tabLst>
                <a:tab pos="392113" algn="l"/>
              </a:tabLst>
            </a:pPr>
            <a:r>
              <a:rPr lang="en-US" sz="1150" b="0" i="0" dirty="0">
                <a:effectLst/>
                <a:latin typeface="Helvetica" pitchFamily="2" charset="0"/>
              </a:rPr>
              <a:t>[H3: user control and freedom</a:t>
            </a:r>
            <a:r>
              <a:rPr lang="en-US" sz="1150" dirty="0">
                <a:latin typeface="Helvetica" pitchFamily="2" charset="0"/>
              </a:rPr>
              <a:t>] </a:t>
            </a:r>
            <a:r>
              <a:rPr lang="en-US" sz="1150" b="0" i="0" dirty="0">
                <a:effectLst/>
                <a:latin typeface="Helvetica" pitchFamily="2" charset="0"/>
              </a:rPr>
              <a:t>No way to cancel message solution: add an ‘x’ or cancel button that allows them to delete the message on screen 2</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H8. There was unnecessary users listed that were null</a:t>
            </a:r>
          </a:p>
          <a:p>
            <a:pPr marL="114300" lvl="1" indent="177800">
              <a:buFont typeface="+mj-lt"/>
              <a:buAutoNum type="arabicPeriod"/>
              <a:tabLst>
                <a:tab pos="392113" algn="l"/>
              </a:tabLst>
            </a:pPr>
            <a:r>
              <a:rPr lang="en-US" sz="1150" b="0" i="0" dirty="0">
                <a:effectLst/>
                <a:latin typeface="Helvetica" pitchFamily="2" charset="0"/>
              </a:rPr>
              <a:t>H4: so many different colors, not consistent</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H1: No visibility of system status (can’t really tell which page I’m on - perhaps some sort of diagram at the bottom could fix this)</a:t>
            </a:r>
          </a:p>
          <a:p>
            <a:pPr marL="114300" lvl="1" indent="177800">
              <a:buFont typeface="+mj-lt"/>
              <a:buAutoNum type="arabicPeriod"/>
              <a:tabLst>
                <a:tab pos="392113" algn="l"/>
              </a:tabLst>
            </a:pPr>
            <a:r>
              <a:rPr lang="en-US" sz="1150" b="0" i="0" dirty="0">
                <a:effectLst/>
                <a:latin typeface="Helvetica" pitchFamily="2" charset="0"/>
              </a:rPr>
              <a:t>H6: James L is not displayed on create message screen</a:t>
            </a:r>
          </a:p>
          <a:p>
            <a:pPr marL="114300" lvl="1" indent="177800">
              <a:buFont typeface="+mj-lt"/>
              <a:buAutoNum type="arabicPeriod"/>
              <a:tabLst>
                <a:tab pos="392113" algn="l"/>
              </a:tabLst>
            </a:pPr>
            <a:r>
              <a:rPr lang="en-US" sz="1150" b="0" i="0" dirty="0">
                <a:effectLst/>
                <a:latin typeface="Helvetica" pitchFamily="2" charset="0"/>
              </a:rPr>
              <a:t>[H6 Recognition rather than recall] Can’t see who you’re sending the message to when you’re creating the message. Fix: include sub-header that specifies name you just clicked on</a:t>
            </a:r>
          </a:p>
          <a:p>
            <a:pPr marL="114300" lvl="1" indent="177800">
              <a:buFont typeface="+mj-lt"/>
              <a:buAutoNum type="arabicPeriod"/>
              <a:tabLst>
                <a:tab pos="392113" algn="l"/>
              </a:tabLst>
            </a:pPr>
            <a:r>
              <a:rPr lang="en-US" sz="1150" b="0" i="0" dirty="0">
                <a:effectLst/>
                <a:latin typeface="Helvetica" pitchFamily="2" charset="0"/>
              </a:rPr>
              <a:t>H4: inconsistent button design</a:t>
            </a:r>
          </a:p>
          <a:p>
            <a:pPr marL="114300" lvl="1" indent="177800">
              <a:buFont typeface="+mj-lt"/>
              <a:buAutoNum type="arabicPeriod"/>
              <a:tabLst>
                <a:tab pos="392113" algn="l"/>
              </a:tabLst>
            </a:pPr>
            <a:r>
              <a:rPr lang="en-US" sz="1150" b="0" i="0" dirty="0">
                <a:effectLst/>
                <a:latin typeface="Helvetica" pitchFamily="2" charset="0"/>
              </a:rPr>
              <a:t>H4: consistency with names on the first screen (names have or don’t have last initials) --&gt; should just choose one format (potentially just first name if we want to avoid clutter)</a:t>
            </a:r>
          </a:p>
          <a:p>
            <a:pPr marL="114300" lvl="1" indent="177800">
              <a:buFont typeface="+mj-lt"/>
              <a:buAutoNum type="arabicPeriod"/>
              <a:tabLst>
                <a:tab pos="392113" algn="l"/>
              </a:tabLst>
            </a:pPr>
            <a:r>
              <a:rPr lang="en-US" sz="1150" b="0" i="0" dirty="0">
                <a:effectLst/>
                <a:latin typeface="Helvetica" pitchFamily="2" charset="0"/>
              </a:rPr>
              <a:t>H8 (aesthetics) - The headers have low contrast (especially the purple/pink) and should use less saturated colors for better contrast.</a:t>
            </a:r>
          </a:p>
          <a:p>
            <a:pPr marL="114300" lvl="1" indent="177800">
              <a:buFont typeface="+mj-lt"/>
              <a:buAutoNum type="arabicPeriod"/>
              <a:tabLst>
                <a:tab pos="392113" algn="l"/>
              </a:tabLst>
            </a:pPr>
            <a:r>
              <a:rPr lang="en-US" sz="1150" b="0" i="0" dirty="0">
                <a:effectLst/>
                <a:latin typeface="Helvetica" pitchFamily="2" charset="0"/>
              </a:rPr>
              <a:t>H3/H6: User can’t go back from screen 2 to 1 if they </a:t>
            </a:r>
            <a:r>
              <a:rPr lang="en-US" sz="1150" b="0" i="0" dirty="0" err="1">
                <a:effectLst/>
                <a:latin typeface="Helvetica" pitchFamily="2" charset="0"/>
              </a:rPr>
              <a:t>miscliked</a:t>
            </a:r>
            <a:r>
              <a:rPr lang="en-US" sz="1150" b="0" i="0" dirty="0">
                <a:effectLst/>
                <a:latin typeface="Helvetica" pitchFamily="2" charset="0"/>
              </a:rPr>
              <a:t> on the wrong person’s profile, no recall of who you selected --&gt; recall the recipient name on screen 2</a:t>
            </a:r>
          </a:p>
          <a:p>
            <a:pPr marL="114300" lvl="1" indent="177800">
              <a:buFont typeface="+mj-lt"/>
              <a:buAutoNum type="arabicPeriod"/>
              <a:tabLst>
                <a:tab pos="392113" algn="l"/>
              </a:tabLst>
            </a:pPr>
            <a:r>
              <a:rPr lang="en-US" sz="1150" b="0" i="0" dirty="0">
                <a:effectLst/>
                <a:latin typeface="Helvetica" pitchFamily="2" charset="0"/>
              </a:rPr>
              <a:t>H3: User control and freedom - can only send to recipients in the list, no way to add a new recipient</a:t>
            </a:r>
          </a:p>
          <a:p>
            <a:pPr marL="114300" lvl="1" indent="177800">
              <a:buFont typeface="+mj-lt"/>
              <a:buAutoNum type="arabicPeriod"/>
              <a:tabLst>
                <a:tab pos="392113" algn="l"/>
              </a:tabLst>
            </a:pPr>
            <a:r>
              <a:rPr lang="en-US" sz="1150" b="0" i="0" dirty="0">
                <a:effectLst/>
                <a:latin typeface="Helvetica" pitchFamily="2" charset="0"/>
              </a:rPr>
              <a:t>H9: “error”/null messages offer no explanation</a:t>
            </a:r>
          </a:p>
          <a:p>
            <a:pPr marL="114300" lvl="1" indent="177800">
              <a:buFont typeface="+mj-lt"/>
              <a:buAutoNum type="arabicPeriod"/>
              <a:tabLst>
                <a:tab pos="392113" algn="l"/>
              </a:tabLst>
            </a:pPr>
            <a:r>
              <a:rPr lang="en-US" sz="1150" b="0" i="0" dirty="0">
                <a:effectLst/>
                <a:latin typeface="Helvetica" pitchFamily="2" charset="0"/>
              </a:rPr>
              <a:t>H3: can only send text (no images/files which might be helpful in certain cases)</a:t>
            </a:r>
          </a:p>
          <a:p>
            <a:pPr marL="114300" lvl="1" indent="177800">
              <a:buFont typeface="+mj-lt"/>
              <a:buAutoNum type="arabicPeriod"/>
              <a:tabLst>
                <a:tab pos="392113" algn="l"/>
              </a:tabLst>
            </a:pPr>
            <a:r>
              <a:rPr lang="en-US" sz="1150" b="0" i="0" dirty="0">
                <a:effectLst/>
                <a:latin typeface="Helvetica" pitchFamily="2" charset="0"/>
              </a:rPr>
              <a:t>[H5 Error prevention] Could potentially select (null) users to write messages to. Fix:  just don’t display the icons of null users at all.</a:t>
            </a:r>
          </a:p>
          <a:p>
            <a:pPr marL="114300" lvl="1" indent="177800">
              <a:buFont typeface="+mj-lt"/>
              <a:buAutoNum type="arabicPeriod"/>
              <a:tabLst>
                <a:tab pos="392113" algn="l"/>
              </a:tabLst>
            </a:pPr>
            <a:r>
              <a:rPr lang="en-US" sz="1150" b="0" i="0" dirty="0">
                <a:effectLst/>
                <a:latin typeface="Helvetica" pitchFamily="2" charset="0"/>
              </a:rPr>
              <a:t>H7: unnecessary “next” button on the first page. Might instead click on the person to transition to the next screen, and display the person’s name on screen 2 (H6) and add back button there (H3)</a:t>
            </a:r>
          </a:p>
          <a:p>
            <a:pPr marL="114300" lvl="1" indent="177800">
              <a:buFont typeface="+mj-lt"/>
              <a:buAutoNum type="arabicPeriod"/>
              <a:tabLst>
                <a:tab pos="392113" algn="l"/>
              </a:tabLst>
            </a:pPr>
            <a:r>
              <a:rPr lang="en-US" sz="1150" b="0" i="0" dirty="0">
                <a:effectLst/>
                <a:latin typeface="Helvetica" pitchFamily="2" charset="0"/>
              </a:rPr>
              <a:t>H3: How do you view old messages?</a:t>
            </a:r>
          </a:p>
          <a:p>
            <a:pPr marL="114300" lvl="1" indent="177800">
              <a:buFont typeface="+mj-lt"/>
              <a:buAutoNum type="arabicPeriod"/>
              <a:tabLst>
                <a:tab pos="392113" algn="l"/>
              </a:tabLst>
            </a:pPr>
            <a:r>
              <a:rPr lang="en-US" sz="1150" b="0" i="0" dirty="0">
                <a:effectLst/>
                <a:latin typeface="Helvetica" pitchFamily="2" charset="0"/>
              </a:rPr>
              <a:t>H10: no help or documentation included - just buttons indicating the very next step</a:t>
            </a:r>
          </a:p>
          <a:p>
            <a:pPr marL="114300" lvl="1" indent="177800">
              <a:buFont typeface="+mj-lt"/>
              <a:buAutoNum type="arabicPeriod"/>
              <a:tabLst>
                <a:tab pos="392113" algn="l"/>
              </a:tabLst>
            </a:pPr>
            <a:r>
              <a:rPr lang="en-US" sz="1150" b="0" i="0" dirty="0">
                <a:effectLst/>
                <a:latin typeface="Helvetica" pitchFamily="2" charset="0"/>
              </a:rPr>
              <a:t>H4 consistency: not sure the differences between ‘text’ ‘messages’ ‘body’</a:t>
            </a:r>
          </a:p>
          <a:p>
            <a:pPr marL="114300" lvl="1" indent="177800">
              <a:buFont typeface="+mj-lt"/>
              <a:buAutoNum type="arabicPeriod"/>
              <a:tabLst>
                <a:tab pos="392113" algn="l"/>
              </a:tabLst>
            </a:pPr>
            <a:r>
              <a:rPr lang="en-US" sz="1150" b="0" i="0" dirty="0">
                <a:effectLst/>
                <a:latin typeface="Helvetica" pitchFamily="2" charset="0"/>
              </a:rPr>
              <a:t>H3 - no ability to edit message text</a:t>
            </a:r>
          </a:p>
          <a:p>
            <a:pPr marL="114300" lvl="1" indent="177800">
              <a:buFont typeface="+mj-lt"/>
              <a:buAutoNum type="arabicPeriod"/>
              <a:tabLst>
                <a:tab pos="392113" algn="l"/>
              </a:tabLst>
            </a:pPr>
            <a:r>
              <a:rPr lang="en-US" sz="1150" b="0" i="0" dirty="0">
                <a:effectLst/>
                <a:latin typeface="Helvetica" pitchFamily="2" charset="0"/>
              </a:rPr>
              <a:t>H2: "Body" and "Null" might not make sense to user without technical background, but also why would they even see these words to begin with</a:t>
            </a:r>
          </a:p>
          <a:p>
            <a:pPr marL="114300" lvl="1" indent="177800">
              <a:buFont typeface="+mj-lt"/>
              <a:buAutoNum type="arabicPeriod"/>
              <a:tabLst>
                <a:tab pos="392113" algn="l"/>
              </a:tabLst>
            </a:pPr>
            <a:r>
              <a:rPr lang="en-US" sz="1150" b="0" i="0" dirty="0">
                <a:effectLst/>
                <a:latin typeface="Helvetica" pitchFamily="2" charset="0"/>
              </a:rPr>
              <a:t>H4: terminology of "message" vs "text"</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2022</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50</a:t>
            </a:fld>
            <a:endParaRPr lang="en-US"/>
          </a:p>
        </p:txBody>
      </p:sp>
    </p:spTree>
    <p:extLst>
      <p:ext uri="{BB962C8B-B14F-4D97-AF65-F5344CB8AC3E}">
        <p14:creationId xmlns:p14="http://schemas.microsoft.com/office/powerpoint/2010/main" val="233773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639237" y="173515"/>
            <a:ext cx="11552767" cy="1143000"/>
          </a:xfrm>
        </p:spPr>
        <p:txBody>
          <a:bodyPr/>
          <a:lstStyle/>
          <a:p>
            <a:r>
              <a:rPr lang="en-US" dirty="0"/>
              <a:t>Further Reading</a:t>
            </a:r>
            <a:br>
              <a:rPr lang="en-US" dirty="0"/>
            </a:br>
            <a:r>
              <a:rPr lang="en-US" sz="2900" i="1" dirty="0"/>
              <a:t>Heuristic Evaluation</a:t>
            </a:r>
          </a:p>
        </p:txBody>
      </p:sp>
      <p:sp>
        <p:nvSpPr>
          <p:cNvPr id="37894" name="Rectangle 3"/>
          <p:cNvSpPr>
            <a:spLocks noGrp="1" noChangeArrowheads="1"/>
          </p:cNvSpPr>
          <p:nvPr>
            <p:ph idx="1"/>
          </p:nvPr>
        </p:nvSpPr>
        <p:spPr/>
        <p:txBody>
          <a:bodyPr>
            <a:normAutofit fontScale="92500" lnSpcReduction="20000"/>
          </a:bodyPr>
          <a:lstStyle/>
          <a:p>
            <a:pPr lvl="1"/>
            <a:endParaRPr lang="en-US" sz="2600" dirty="0"/>
          </a:p>
          <a:p>
            <a:r>
              <a:rPr lang="en-US" dirty="0"/>
              <a:t>Books</a:t>
            </a:r>
          </a:p>
          <a:p>
            <a:pPr lvl="1"/>
            <a:r>
              <a:rPr lang="en-US" i="1" dirty="0"/>
              <a:t>Usability Engineering</a:t>
            </a:r>
            <a:r>
              <a:rPr lang="en-US" dirty="0"/>
              <a:t>, by Nielsen, 1994</a:t>
            </a:r>
          </a:p>
          <a:p>
            <a:endParaRPr lang="en-US" sz="2600" dirty="0"/>
          </a:p>
          <a:p>
            <a:r>
              <a:rPr lang="en-US" dirty="0"/>
              <a:t>Web site</a:t>
            </a:r>
          </a:p>
          <a:p>
            <a:pPr lvl="1"/>
            <a:r>
              <a:rPr lang="en-US" dirty="0">
                <a:hlinkClick r:id="rId3">
                  <a:extLst>
                    <a:ext uri="{A12FA001-AC4F-418D-AE19-62706E023703}">
                      <ahyp:hlinkClr xmlns:ahyp="http://schemas.microsoft.com/office/drawing/2018/hyperlinkcolor" val="tx"/>
                    </a:ext>
                  </a:extLst>
                </a:hlinkClick>
              </a:rPr>
              <a:t>http://www.nngroup.com/articles/</a:t>
            </a:r>
            <a:endParaRPr lang="en-US" dirty="0"/>
          </a:p>
          <a:p>
            <a:pPr lvl="1"/>
            <a:endParaRPr lang="en-US" sz="2600" dirty="0"/>
          </a:p>
          <a:p>
            <a:r>
              <a:rPr lang="en-US" dirty="0"/>
              <a:t>Accessibility</a:t>
            </a:r>
          </a:p>
          <a:p>
            <a:pPr lvl="1"/>
            <a:r>
              <a:rPr lang="en-US" sz="3200" dirty="0">
                <a:hlinkClick r:id="rId4">
                  <a:extLst>
                    <a:ext uri="{A12FA001-AC4F-418D-AE19-62706E023703}">
                      <ahyp:hlinkClr xmlns:ahyp="http://schemas.microsoft.com/office/drawing/2018/hyperlinkcolor" val="tx"/>
                    </a:ext>
                  </a:extLst>
                </a:hlinkClick>
              </a:rPr>
              <a:t>Accessibility - Foundations - Human Interface Guidelines - Design - Apple Developer</a:t>
            </a:r>
            <a:endParaRPr lang="en-US" sz="3200" dirty="0"/>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51</a:t>
            </a:fld>
            <a:endParaRPr lang="en-US"/>
          </a:p>
        </p:txBody>
      </p:sp>
    </p:spTree>
    <p:extLst>
      <p:ext uri="{BB962C8B-B14F-4D97-AF65-F5344CB8AC3E}">
        <p14:creationId xmlns:p14="http://schemas.microsoft.com/office/powerpoint/2010/main" val="579953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195715" cy="4988781"/>
          </a:xfrm>
        </p:spPr>
        <p:txBody>
          <a:bodyPr>
            <a:normAutofit lnSpcReduction="10000"/>
          </a:bodyPr>
          <a:lstStyle/>
          <a:p>
            <a:r>
              <a:rPr lang="en-US" dirty="0"/>
              <a:t>Conceptual Models &amp; Interface Metaphors</a:t>
            </a:r>
          </a:p>
          <a:p>
            <a:pPr lvl="1"/>
            <a:r>
              <a:rPr lang="en-US" dirty="0"/>
              <a:t>Read </a:t>
            </a:r>
            <a:r>
              <a:rPr lang="en-US" dirty="0">
                <a:hlinkClick r:id="rId3">
                  <a:extLst>
                    <a:ext uri="{A12FA001-AC4F-418D-AE19-62706E023703}">
                      <ahyp:hlinkClr xmlns:ahyp="http://schemas.microsoft.com/office/drawing/2018/hyperlinkcolor" val="tx"/>
                    </a:ext>
                  </a:extLst>
                </a:hlinkClick>
              </a:rPr>
              <a:t>“The Psychology of Everyday Things” (Ch. 1)</a:t>
            </a:r>
            <a:r>
              <a:rPr lang="en-US" dirty="0"/>
              <a:t>, from </a:t>
            </a:r>
            <a:r>
              <a:rPr lang="en-US" i="1" dirty="0"/>
              <a:t>The Design of Everyday Things</a:t>
            </a:r>
            <a:r>
              <a:rPr lang="en-US" dirty="0"/>
              <a:t> by Donald Norman</a:t>
            </a:r>
          </a:p>
          <a:p>
            <a:endParaRPr lang="en-US" sz="1400" dirty="0"/>
          </a:p>
          <a:p>
            <a:r>
              <a:rPr lang="en-US" dirty="0"/>
              <a:t>Midterm Review</a:t>
            </a:r>
          </a:p>
          <a:p>
            <a:pPr lvl="1"/>
            <a:r>
              <a:rPr lang="en-US" dirty="0"/>
              <a:t>In 2</a:t>
            </a:r>
            <a:r>
              <a:rPr lang="en-US" baseline="30000" dirty="0"/>
              <a:t>nd</a:t>
            </a:r>
            <a:r>
              <a:rPr lang="en-US" dirty="0"/>
              <a:t> half of lecture next Monday – bring questions!</a:t>
            </a:r>
          </a:p>
          <a:p>
            <a:pPr lvl="1"/>
            <a:endParaRPr lang="en-US" sz="1400" dirty="0"/>
          </a:p>
          <a:p>
            <a:r>
              <a:rPr lang="en-US" dirty="0"/>
              <a:t>Studio</a:t>
            </a:r>
          </a:p>
          <a:p>
            <a:pPr lvl="1"/>
            <a:r>
              <a:rPr lang="en-US" dirty="0"/>
              <a:t>Ad-hoc group heuristic evaluation</a:t>
            </a:r>
          </a:p>
          <a:p>
            <a:pPr lvl="1"/>
            <a:r>
              <a:rPr lang="en-US" dirty="0"/>
              <a:t>Must be present to get credit on group assignment</a:t>
            </a:r>
          </a:p>
        </p:txBody>
      </p:sp>
      <p:sp>
        <p:nvSpPr>
          <p:cNvPr id="4" name="Date Placeholder 3"/>
          <p:cNvSpPr>
            <a:spLocks noGrp="1"/>
          </p:cNvSpPr>
          <p:nvPr>
            <p:ph type="dt" sz="half" idx="10"/>
          </p:nvPr>
        </p:nvSpPr>
        <p:spPr/>
        <p:txBody>
          <a:bodyPr/>
          <a:lstStyle/>
          <a:p>
            <a:r>
              <a:rPr lang="en-US"/>
              <a:t>Autumn 2022</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50DBB7EE-7F70-4F67-AEEB-7D29BA50B8C2}" type="slidenum">
              <a:rPr lang="en-US"/>
              <a:pPr/>
              <a:t>52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2022</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6</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can’t test alone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pic>
        <p:nvPicPr>
          <p:cNvPr id="15" name="Picture 3" descr="C:\Users\Venkat\Pictures\2012-02-09 001\IMG_0660.JPG">
            <a:extLst>
              <a:ext uri="{FF2B5EF4-FFF2-40B4-BE49-F238E27FC236}">
                <a16:creationId xmlns:a16="http://schemas.microsoft.com/office/drawing/2014/main" id="{47EEFE7B-0DE7-F046-B6CD-DE0C440F80BD}"/>
              </a:ext>
            </a:extLst>
          </p:cNvPr>
          <p:cNvPicPr>
            <a:picLocks noChangeAspect="1" noChangeArrowheads="1"/>
          </p:cNvPicPr>
          <p:nvPr/>
        </p:nvPicPr>
        <p:blipFill>
          <a:blip r:embed="rId4" cstate="print"/>
          <a:srcRect l="26360" t="5530" r="8368" b="17046"/>
          <a:stretch>
            <a:fillRect/>
          </a:stretch>
        </p:blipFill>
        <p:spPr bwMode="auto">
          <a:xfrm>
            <a:off x="5968044" y="2683238"/>
            <a:ext cx="5829301" cy="3886200"/>
          </a:xfrm>
          <a:prstGeom prst="rect">
            <a:avLst/>
          </a:prstGeom>
          <a:noFill/>
        </p:spPr>
      </p:pic>
    </p:spTree>
    <p:extLst>
      <p:ext uri="{BB962C8B-B14F-4D97-AF65-F5344CB8AC3E}">
        <p14:creationId xmlns:p14="http://schemas.microsoft.com/office/powerpoint/2010/main" val="2042601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2022</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7</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can’t test alone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spTree>
    <p:extLst>
      <p:ext uri="{BB962C8B-B14F-4D97-AF65-F5344CB8AC3E}">
        <p14:creationId xmlns:p14="http://schemas.microsoft.com/office/powerpoint/2010/main" val="516951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Heuristic Evaluation</a:t>
            </a:r>
          </a:p>
        </p:txBody>
      </p:sp>
      <p:sp>
        <p:nvSpPr>
          <p:cNvPr id="11270" name="Rectangle 3"/>
          <p:cNvSpPr>
            <a:spLocks noGrp="1" noChangeArrowheads="1"/>
          </p:cNvSpPr>
          <p:nvPr>
            <p:ph idx="1"/>
          </p:nvPr>
        </p:nvSpPr>
        <p:spPr>
          <a:xfrm>
            <a:off x="639234" y="1259174"/>
            <a:ext cx="11195715" cy="5339308"/>
          </a:xfrm>
        </p:spPr>
        <p:txBody>
          <a:bodyPr>
            <a:normAutofit fontScale="92500" lnSpcReduction="10000"/>
          </a:bodyPr>
          <a:lstStyle/>
          <a:p>
            <a:r>
              <a:rPr lang="en-US" dirty="0"/>
              <a:t>Developed by Jakob Nielsen</a:t>
            </a:r>
          </a:p>
          <a:p>
            <a:endParaRPr lang="en-US" sz="1400" dirty="0"/>
          </a:p>
          <a:p>
            <a:r>
              <a:rPr lang="en-US" dirty="0"/>
              <a:t>Helps find usability problems in a UI design</a:t>
            </a:r>
          </a:p>
          <a:p>
            <a:endParaRPr lang="en-US" sz="1400" dirty="0"/>
          </a:p>
          <a:p>
            <a:r>
              <a:rPr lang="en-US" dirty="0"/>
              <a:t>Small set (3-5) of evaluators examine UI</a:t>
            </a:r>
          </a:p>
          <a:p>
            <a:pPr lvl="1"/>
            <a:r>
              <a:rPr lang="en-US" dirty="0"/>
              <a:t>independently check for compliance with usability principles (</a:t>
            </a:r>
            <a:r>
              <a:rPr lang="ja-JP" altLang="en-US"/>
              <a:t>“</a:t>
            </a:r>
            <a:r>
              <a:rPr lang="en-US" dirty="0"/>
              <a:t>heuristics</a:t>
            </a:r>
            <a:r>
              <a:rPr lang="ja-JP" altLang="en-US"/>
              <a:t>”</a:t>
            </a:r>
            <a:r>
              <a:rPr lang="en-US" dirty="0"/>
              <a:t>)</a:t>
            </a:r>
          </a:p>
          <a:p>
            <a:pPr lvl="1"/>
            <a:r>
              <a:rPr lang="en-US" dirty="0"/>
              <a:t>evaluators only communicate afterwards</a:t>
            </a:r>
          </a:p>
          <a:p>
            <a:pPr lvl="2"/>
            <a:r>
              <a:rPr lang="en-US" dirty="0"/>
              <a:t>findings are then aggregated</a:t>
            </a:r>
          </a:p>
          <a:p>
            <a:pPr lvl="1"/>
            <a:r>
              <a:rPr lang="en-US" dirty="0"/>
              <a:t>use violations to redesign/fix problems</a:t>
            </a:r>
          </a:p>
          <a:p>
            <a:endParaRPr lang="en-US" sz="1300" dirty="0"/>
          </a:p>
          <a:p>
            <a:r>
              <a:rPr lang="en-US" dirty="0"/>
              <a:t>Can perform on working UI or on sketches</a:t>
            </a:r>
          </a:p>
        </p:txBody>
      </p:sp>
      <p:sp>
        <p:nvSpPr>
          <p:cNvPr id="6"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8</a:t>
            </a:fld>
            <a:endParaRPr lang="en-US"/>
          </a:p>
        </p:txBody>
      </p:sp>
    </p:spTree>
    <p:extLst>
      <p:ext uri="{BB962C8B-B14F-4D97-AF65-F5344CB8AC3E}">
        <p14:creationId xmlns:p14="http://schemas.microsoft.com/office/powerpoint/2010/main" val="756500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70">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Why Multiple Evaluators?</a:t>
            </a:r>
          </a:p>
        </p:txBody>
      </p:sp>
      <p:sp>
        <p:nvSpPr>
          <p:cNvPr id="509955" name="Rectangle 3"/>
          <p:cNvSpPr>
            <a:spLocks noGrp="1" noChangeArrowheads="1"/>
          </p:cNvSpPr>
          <p:nvPr>
            <p:ph sz="half" idx="1"/>
          </p:nvPr>
        </p:nvSpPr>
        <p:spPr>
          <a:xfrm>
            <a:off x="7045376" y="1600200"/>
            <a:ext cx="4886794" cy="4998282"/>
          </a:xfrm>
        </p:spPr>
        <p:txBody>
          <a:bodyPr/>
          <a:lstStyle/>
          <a:p>
            <a:r>
              <a:rPr lang="en-US" sz="3200" dirty="0"/>
              <a:t>Every evaluator doesn’t find every problem</a:t>
            </a:r>
          </a:p>
          <a:p>
            <a:endParaRPr lang="en-US" sz="3200" dirty="0"/>
          </a:p>
          <a:p>
            <a:r>
              <a:rPr lang="en-US" sz="3200" dirty="0"/>
              <a:t>Good evaluators find both easy &amp; hard ones</a:t>
            </a:r>
          </a:p>
        </p:txBody>
      </p:sp>
      <p:sp>
        <p:nvSpPr>
          <p:cNvPr id="7" name="Rectangle 5"/>
          <p:cNvSpPr>
            <a:spLocks noGrp="1" noChangeArrowheads="1"/>
          </p:cNvSpPr>
          <p:nvPr>
            <p:ph type="dt" sz="half" idx="10"/>
          </p:nvPr>
        </p:nvSpPr>
        <p:spPr/>
        <p:txBody>
          <a:bodyPr/>
          <a:lstStyle>
            <a:lvl1pPr>
              <a:defRPr/>
            </a:lvl1pPr>
          </a:lstStyle>
          <a:p>
            <a:r>
              <a:rPr lang="en-US"/>
              <a:t>Autumn 2022</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BA7C3ACB-A8C0-0143-84B9-3973830B5C1F}" type="slidenum">
              <a:rPr lang="en-US" smtClean="0"/>
              <a:pPr/>
              <a:t>9</a:t>
            </a:fld>
            <a:endParaRPr lang="en-US"/>
          </a:p>
        </p:txBody>
      </p:sp>
      <p:pic>
        <p:nvPicPr>
          <p:cNvPr id="12295" name="Picture 4" descr="heuristic_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486516"/>
            <a:ext cx="6892659" cy="505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699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9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build="p"/>
    </p:bldLst>
  </p:timing>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05-prototyping</Template>
  <TotalTime>15699</TotalTime>
  <Words>6355</Words>
  <Application>Microsoft Macintosh PowerPoint</Application>
  <PresentationFormat>Widescreen</PresentationFormat>
  <Paragraphs>778</Paragraphs>
  <Slides>52</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Arial Black</vt:lpstr>
      <vt:lpstr>Gill Sans Light</vt:lpstr>
      <vt:lpstr>Helvetica</vt:lpstr>
      <vt:lpstr>Helvetica Light</vt:lpstr>
      <vt:lpstr>Helvetica Neue</vt:lpstr>
      <vt:lpstr>Neutra Text</vt:lpstr>
      <vt:lpstr>Neutra Text Light</vt:lpstr>
      <vt:lpstr>Neutra Text Light Demi</vt:lpstr>
      <vt:lpstr>Slack-Lato</vt:lpstr>
      <vt:lpstr>Times New Roman</vt:lpstr>
      <vt:lpstr>4_Summer HCI</vt:lpstr>
      <vt:lpstr>Heuristic Evaluation</vt:lpstr>
      <vt:lpstr>Hall of Fame or Shame?</vt:lpstr>
      <vt:lpstr>Hall of Shame!</vt:lpstr>
      <vt:lpstr>Heuristic Evaluation</vt:lpstr>
      <vt:lpstr>Outline</vt:lpstr>
      <vt:lpstr>Evaluation</vt:lpstr>
      <vt:lpstr>Evaluation</vt:lpstr>
      <vt:lpstr>Heuristic Evaluation</vt:lpstr>
      <vt:lpstr>Why Multiple Evaluators?</vt:lpstr>
      <vt:lpstr>Heuristics</vt:lpstr>
      <vt:lpstr>Heuristics (cont.)</vt:lpstr>
      <vt:lpstr>Heuristics (cont.)</vt:lpstr>
      <vt:lpstr>Heuristics (cont.)</vt:lpstr>
      <vt:lpstr>Heuristics (cont.)</vt:lpstr>
      <vt:lpstr>Heuristics (cont.)</vt:lpstr>
      <vt:lpstr>Good Error Messages</vt:lpstr>
      <vt:lpstr>H10 – Help &amp; Documentation</vt:lpstr>
      <vt:lpstr>H11* – Accessible Design</vt:lpstr>
      <vt:lpstr>H11* – Accessible Design</vt:lpstr>
      <vt:lpstr>H12* – Value Alignment &amp; Inclusion </vt:lpstr>
      <vt:lpstr>H12* – Value Alignment &amp; Inclusion </vt:lpstr>
      <vt:lpstr>PowerPoint Presentation</vt:lpstr>
      <vt:lpstr>PowerPoint Presentation</vt:lpstr>
      <vt:lpstr>Experimental Measures</vt:lpstr>
      <vt:lpstr>Heuristic Violation Examples</vt:lpstr>
      <vt:lpstr>Severity Ratings</vt:lpstr>
      <vt:lpstr>Severity Ratings Example</vt:lpstr>
      <vt:lpstr>PowerPoint Presentation</vt:lpstr>
      <vt:lpstr>Problems Found this Year</vt:lpstr>
      <vt:lpstr>Problems Found this Year</vt:lpstr>
      <vt:lpstr>Problems Found this Year</vt:lpstr>
      <vt:lpstr>Problems Found Last Year</vt:lpstr>
      <vt:lpstr>Problems Found Last Year</vt:lpstr>
      <vt:lpstr>Problems Found Last Year</vt:lpstr>
      <vt:lpstr>Problems Found Two Years Ago</vt:lpstr>
      <vt:lpstr>Decreasing Returns</vt:lpstr>
      <vt:lpstr>Heuristic Evaluation Summary</vt:lpstr>
      <vt:lpstr>Speech UI Heuristics</vt:lpstr>
      <vt:lpstr>Speech UI Heuristics</vt:lpstr>
      <vt:lpstr>Administrivia</vt:lpstr>
      <vt:lpstr>Grading on Last Assignment</vt:lpstr>
      <vt:lpstr>PowerPoint Presentation</vt:lpstr>
      <vt:lpstr>E X E R C I S E</vt:lpstr>
      <vt:lpstr>PowerPoint Presentation</vt:lpstr>
      <vt:lpstr>PowerPoint Presentation</vt:lpstr>
      <vt:lpstr>PowerPoint Presentation</vt:lpstr>
      <vt:lpstr>PowerPoint Presentation</vt:lpstr>
      <vt:lpstr>PowerPoint Presentation</vt:lpstr>
      <vt:lpstr>Problems Found Last Year</vt:lpstr>
      <vt:lpstr>Problems Found Two Years Ago</vt:lpstr>
      <vt:lpstr>Further Reading Heuristic Evaluation</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Heuristic Evaluation</dc:title>
  <dc:subject>User Interface Design, Prototyping, and Evaluation</dc:subject>
  <dc:creator>James Landay</dc:creator>
  <cp:keywords>usability, interface design, interaction design, user interface, user interface design, think-aloud, cognitive walkthrough, usability evaluation</cp:keywords>
  <dc:description/>
  <cp:lastModifiedBy>James A Landay</cp:lastModifiedBy>
  <cp:revision>692</cp:revision>
  <cp:lastPrinted>2021-02-22T21:34:30Z</cp:lastPrinted>
  <dcterms:created xsi:type="dcterms:W3CDTF">1997-02-10T23:02:31Z</dcterms:created>
  <dcterms:modified xsi:type="dcterms:W3CDTF">2022-11-07T20:18:10Z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http://www.cs.berkeley.edu/~landay</vt:lpwstr>
  </property>
  <property fmtid="{D5CDD505-2E9C-101B-9397-08002B2CF9AE}" pid="9" name="Other">
    <vt:lpwstr>CS 160, Fall '2000_x000d_
User Interface Design, Prototyping, &amp; Evaluation_x000d_
UC Berkeley</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vt:lpwstr>
  </property>
</Properties>
</file>