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5143500" cx="9144000"/>
  <p:notesSz cx="6858000" cy="9144000"/>
  <p:embeddedFontLst>
    <p:embeddedFont>
      <p:font typeface="Roboto"/>
      <p:regular r:id="rId53"/>
      <p:bold r:id="rId54"/>
      <p:italic r:id="rId55"/>
      <p:boldItalic r:id="rId56"/>
    </p:embeddedFont>
    <p:embeddedFont>
      <p:font typeface="Montserrat"/>
      <p:regular r:id="rId57"/>
      <p:bold r:id="rId58"/>
      <p:italic r:id="rId59"/>
      <p:boldItalic r:id="rId60"/>
    </p:embeddedFont>
    <p:embeddedFont>
      <p:font typeface="Comfortaa"/>
      <p:regular r:id="rId61"/>
      <p:bold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5" name="Andrea Marie Collins"/>
  <p:cmAuthor clrIdx="1" id="1" initials="" lastIdx="2" name="Kimberly Minh Tr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omfortaa-bold.fntdata"/><Relationship Id="rId61" Type="http://schemas.openxmlformats.org/officeDocument/2006/relationships/font" Target="fonts/Comfortaa-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Montserrat-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Roboto-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italic.fntdata"/><Relationship Id="rId10" Type="http://schemas.openxmlformats.org/officeDocument/2006/relationships/slide" Target="slides/slide5.xml"/><Relationship Id="rId54" Type="http://schemas.openxmlformats.org/officeDocument/2006/relationships/font" Target="fonts/Roboto-bold.fntdata"/><Relationship Id="rId13" Type="http://schemas.openxmlformats.org/officeDocument/2006/relationships/slide" Target="slides/slide8.xml"/><Relationship Id="rId57" Type="http://schemas.openxmlformats.org/officeDocument/2006/relationships/font" Target="fonts/Montserrat-regular.fntdata"/><Relationship Id="rId12" Type="http://schemas.openxmlformats.org/officeDocument/2006/relationships/slide" Target="slides/slide7.xml"/><Relationship Id="rId56" Type="http://schemas.openxmlformats.org/officeDocument/2006/relationships/font" Target="fonts/Roboto-boldItalic.fntdata"/><Relationship Id="rId15" Type="http://schemas.openxmlformats.org/officeDocument/2006/relationships/slide" Target="slides/slide10.xml"/><Relationship Id="rId59" Type="http://schemas.openxmlformats.org/officeDocument/2006/relationships/font" Target="fonts/Montserrat-italic.fntdata"/><Relationship Id="rId14" Type="http://schemas.openxmlformats.org/officeDocument/2006/relationships/slide" Target="slides/slide9.xml"/><Relationship Id="rId58" Type="http://schemas.openxmlformats.org/officeDocument/2006/relationships/font" Target="fonts/Montserrat-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1-29T02:39:37.649">
    <p:pos x="341" y="353"/>
    <p:text>Stock photo</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1-01-29T02:59:46.079">
    <p:pos x="341" y="353"/>
    <p:text>Stock photo</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1-01-29T04:00:42.765">
    <p:pos x="356" y="1308"/>
    <p:text>HMWs: ...help Thuy be exposed to different types of conversations so she can practice her skills
...give Thuy a template for different small talk contexts
...remove Thuy from any situation which requires small talk
...help others engaging in small talk with Thuy better understand why she feels it difficult to engage with them
...make small talk a more fun experience for her
...empower the person at the other side of the dialogue to support her
...integrate small talk into her daily life through existing conversations
...connect Thuy with people she feels comfortable communicating with for practice
...teach Thuy conversational English in an impactful way
...assess the specific areas in conversational English that make Thuy uncomfortable
...give Thuy low pressure ways to practice small talk
...expand Thuy’s vocabulary in a low-commitment way</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1-01-29T04:01:09.806">
    <p:pos x="356" y="1308"/>
    <p:text>...help Yuri understand words through masks
...make Yuri more comfortable with her ability to listen to words
...help Yuri practice picking up English words without visual cues
...develop Yuri’s confidence to engage in communications virtually despite visual limitations
...assess Yuri’s true comprehension of words (without visuals)
...help supplement visual cues that are not present during COVID
...help Yuri become more comfortable relying less on visual cues and more on actual words
...provide more visual and emotional cues for Yuri in online settings
...normalize providing visual cues to an ESL
...make social distance less of a barrier for translation
...use mobile devices to supplement in-person communication involving masks
...integrate features into existing video chat solutions to decrease the difficulty of understanding fast and/or hard-to-understand speaking</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1-01-29T04:01:47.022">
    <p:pos x="356" y="1308"/>
    <p:text>...help Alejandro support his mother in a less extreme way
...connect Alejandro with other resources which can also help his mother
...automate or supplement Alejandro’s help to make his tasks less repetitive
...help Alejandro balance his commitments as a son and translator with his goals as a student
...help Alejandro’s mother communicate more easily without a third person translating
...increase the accessibility of resources for Alejandro’s mom
...make the translation process more fun and rewarding
...provide resources to his mother that make her feel more comfortable becoming proficient in English on her own
...mediate boundaries between Alejandro and his mom
...support Alejandro emotionally so he doesn’t feel frustrated helping his mother
...create more situations in which his mother doesn’t require a translator
...simplify the process for Alejandro’s mom to handle government language</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1-01-29T03:22:18.989">
    <p:pos x="341" y="353"/>
    <p:text>stock photo</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1-01-29T04:35:14.656">
    <p:pos x="341" y="353"/>
    <p:text>stock photo</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b944edacfa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b944edacf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afe24a9e90_0_17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afe24a9e90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afe24a9e90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afe24a9e9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b96b7aa6da_4_10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b96b7aa6da_4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b96b7aa6da_4_1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b96b7aa6da_4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afe24a9e90_0_17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afe24a9e90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b944edacb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b944edacb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b96b7aa6da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b96b7aa6da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b96b7aa6da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b96b7aa6da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afe24a9e90_0_1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afe24a9e90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b96b7aa6da_4_1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b96b7aa6da_4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b96b7aa6da_0_1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b96b7aa6da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afe24a9e90_1_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afe24a9e90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b96b7aa6da_4_17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b96b7aa6da_4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b96b7aa6da_0_1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b96b7aa6d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b96b7aa6da_0_1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b96b7aa6da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b96b7aa6da_0_19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b96b7aa6da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b96b7aa6da_0_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b96b7aa6da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b96b7aa6da_0_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b96b7aa6d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b96b7aa6da_4_1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b96b7aa6da_4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b96b7aa6da_4_2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b96b7aa6da_4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afe24a9e90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afe24a9e9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tested these assumptions by holding two short conversations with each other while our tester listened in. During the first conversation, we shared a story about empanadas without any visuals. In the second conversation, we shared a story about another dish, chicken biryani, with visuals of Indian ingredients and emotions mentioned in the conversation. We asked our tester about her comprehension and experiences listening to our conversations.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afe24a9e90_0_1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afe24a9e90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b96b7aa6da_4_2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b96b7aa6da_4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tested our prototype with Jenny, a mother in her 50s who immigrated from China 20 years ago. Jenny, reported that she found the second conversation with visuals easier to understand and follow. When she didn't understand something, she could better infer the meaning from the visuals; this was particularly helpful for the Indian ingredients she was unfamiliar with. She also noted that the visuals helped her imagine the mood and emotions of the story, namely the warm family vibes that Andrea, the storyteller, was trying to convey. She reported that she would've liked detailed images of the progress of making empanadas, such as a picture of the different ingredients and the final product, during the first conversation to help her follow the conversation better.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"The image of the family enjoying the meal at the end made me feel warm and calm."</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b96b7aa6da_4_29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b96b7aa6da_4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Clr>
                <a:srgbClr val="073763"/>
              </a:buClr>
              <a:buSzPts val="1100"/>
              <a:buFont typeface="Arial"/>
              <a:buNone/>
            </a:pPr>
            <a:r>
              <a:rPr lang="en">
                <a:solidFill>
                  <a:srgbClr val="073763"/>
                </a:solidFill>
                <a:latin typeface="Roboto"/>
                <a:ea typeface="Roboto"/>
                <a:cs typeface="Roboto"/>
                <a:sym typeface="Roboto"/>
              </a:rPr>
              <a:t>Visuals helped Jenny fill gaps in her understanding and imagine the right mood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b96b7aa6da_4_2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b96b7aa6da_4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b96b7aa6da_4_2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b96b7aa6da_4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b96b7aa6da_4_2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b96b7aa6da_4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immigrated from Vietnam when he as a young adult. He primarily learned english </a:t>
            </a:r>
            <a:r>
              <a:rPr lang="en"/>
              <a:t>through</a:t>
            </a:r>
            <a:r>
              <a:rPr lang="en"/>
              <a:t> observing others around him and reading books which walked </a:t>
            </a:r>
            <a:r>
              <a:rPr lang="en"/>
              <a:t>through</a:t>
            </a:r>
            <a:r>
              <a:rPr lang="en"/>
              <a:t> various </a:t>
            </a:r>
            <a:r>
              <a:rPr lang="en"/>
              <a:t>scenarios</a:t>
            </a:r>
            <a:r>
              <a:rPr lang="en"/>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b96b7aa6da_4_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b96b7aa6da_4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this prototype, we created a google form that walked </a:t>
            </a:r>
            <a:r>
              <a:rPr lang="en"/>
              <a:t>through</a:t>
            </a:r>
            <a:r>
              <a:rPr lang="en"/>
              <a:t> various conversational scenarios. The user is asked to respond to a series of questions that they would encounter in real life scenarios. We even included “I don’t know” options that provide more context (either with more descriptions or visuals) to clarify and build </a:t>
            </a:r>
            <a:r>
              <a:rPr lang="en"/>
              <a:t>better understanding</a:t>
            </a:r>
            <a:r>
              <a:rPr lang="en"/>
              <a:t> of the options provided. Through this, the intent is to expose the user to </a:t>
            </a:r>
            <a:r>
              <a:rPr lang="en"/>
              <a:t>vocabulary</a:t>
            </a:r>
            <a:r>
              <a:rPr lang="en"/>
              <a:t>, phrases, and culture so that they can understand context and learn common responses in a variety of situations. For example, the diner scenario walks </a:t>
            </a:r>
            <a:r>
              <a:rPr lang="en"/>
              <a:t>through</a:t>
            </a:r>
            <a:r>
              <a:rPr lang="en"/>
              <a:t> an interaction one would have with a waiter at restaurant. This is inspired by Yuri’s story about being unsure about how to ask for water at a </a:t>
            </a:r>
            <a:r>
              <a:rPr lang="en"/>
              <a:t>restaurant</a:t>
            </a:r>
            <a:r>
              <a:rPr lang="en"/>
              <a:t> on her own when she first moved the the US.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b96b7aa6da_4_30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b96b7aa6da_4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solution allows people to practice situations they are </a:t>
            </a:r>
            <a:r>
              <a:rPr lang="en"/>
              <a:t>uncomfortable</a:t>
            </a:r>
            <a:r>
              <a:rPr lang="en"/>
              <a:t> with or prepare for situations they might </a:t>
            </a:r>
            <a:r>
              <a:rPr lang="en"/>
              <a:t>encounter</a:t>
            </a:r>
            <a:r>
              <a:rPr lang="en"/>
              <a:t> in the future.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b96b7aa6da_0_1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b96b7aa6da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to cite which prototype tests support each insight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b96b7aa6da_1_1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b96b7aa6da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b96b7aa6da_4_3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b96b7aa6da_4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afe24a9e90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afe24a9e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Elsa moved from Panama City in the 1960s when she was in her 20s with two children. She's always loved learning languages, and she learned English by completely surrounding herself in the language. After getting her bachelors and masters in ESL education in her 50s and working as a teacher, she still struggles with pronunciation and translating jokes/colloquialisms.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b96b7aa6da_0_17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b96b7aa6da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b96b7aa6da_0_9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b96b7aa6d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b96b7aa6da_0_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b96b7aa6d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b96b7aa6da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b96b7aa6d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b96b7aa6da_1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b96b7aa6da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b96b7aa6da_0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b96b7aa6d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b96b7aa6da_1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b96b7aa6da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b96b7aa6da_1_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b96b7aa6da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b96b7aa6da_4_7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b96b7aa6da_4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Wasn't until he took a job at a welcome desk and started working as a mascot that he started feeling more comfortable learning English, still struggles with slang words, intimidating to speak up on a Zoom call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b96b7aa6da_4_9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b96b7aa6da_4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b96b7aa6d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b96b7aa6d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HMWs: </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...help Thuy be exposed to different types of conversations so she can practice her skills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...give Thuy a template for different small talk contexts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...remove Thuy from any situation which requires small talk</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...help others engaging in small talk with Thuy better understand why she feels it difficult to engage with them</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...make small talk a more fun experience for her</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...empower the person at the other side of the dialogue to support her</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...integrate small talk into her daily life through existing conversations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...connect Thuy with people she feels comfortable communicating with for practice</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...teach Thuy conversational English in an impactful way</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...assess the specific areas in conversational English that make Thuy uncomfortable</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...give Thuy low pressure ways to practice small talk</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...expand Thuy’s vocabulary in a low-commitment way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b96b7aa6da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b96b7aa6da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HMWs: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...help Yuri understand words through masks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...make Yuri more comfortable with her ability to listen to words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...help Yuri practice picking up English words without visual cues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...develop Yuri’s confidence to engage in communications virtually despite visual limitations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...assess Yuri’s true comprehension of words (without visuals)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...help supplement visual cues that are not present during COVID</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...help Yuri become more comfortable relying less on visual cues and more on actual words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...provide more visual and emotional cues for Yuri in online settings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...normalize providing visual cues to an ESL</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...make social distance less of a barrier for translation</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...use mobile devices to supplement in-person communication involving masks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...integrate features into existing video chat solutions to decrease the difficulty of understanding fast and/or hard-to-understand speaking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b96b7aa6da_2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b96b7aa6da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HMWs: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...help Alejandro support his mother in a less extreme way</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...connect Alejandro with other resources which can also help his mother</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...automate or supplement Alejandro’s help to make his tasks less repetitive</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...help Alejandro balance his commitments as a son and translator with his goals as a student</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...help Alejandro’s mother communicate more easily without a third person translating</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...increase the accessibility of resources for Alejandro’s mom</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...make the translation process more fun and rewarding</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...provide resources to his mother that make her feel more comfortable becoming proficient in English on her own</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...mediate boundaries between Alejandro and his mom</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...support Alejandro emotionally so he doesn’t feel frustrated helping his mother</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...create more situations in which his mother doesn’t require a translator</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...simplify the process for Alejandro’s mom to handle government language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1"/>
        </a:solidFill>
      </p:bgPr>
    </p:bg>
    <p:spTree>
      <p:nvGrpSpPr>
        <p:cNvPr id="9" name="Shape 9"/>
        <p:cNvGrpSpPr/>
        <p:nvPr/>
      </p:nvGrpSpPr>
      <p:grpSpPr>
        <a:xfrm>
          <a:off x="0" y="0"/>
          <a:ext cx="0" cy="0"/>
          <a:chOff x="0" y="0"/>
          <a:chExt cx="0" cy="0"/>
        </a:xfrm>
      </p:grpSpPr>
      <p:pic>
        <p:nvPicPr>
          <p:cNvPr descr="aemelia_icons.png" id="10" name="Google Shape;10;p2"/>
          <p:cNvPicPr preferRelativeResize="0"/>
          <p:nvPr/>
        </p:nvPicPr>
        <p:blipFill rotWithShape="1">
          <a:blip r:embed="rId2">
            <a:alphaModFix amt="40000"/>
          </a:blip>
          <a:srcRect b="30860" l="0" r="0" t="30860"/>
          <a:stretch/>
        </p:blipFill>
        <p:spPr>
          <a:xfrm>
            <a:off x="0" y="-2"/>
            <a:ext cx="9144000" cy="1968874"/>
          </a:xfrm>
          <a:prstGeom prst="rect">
            <a:avLst/>
          </a:prstGeom>
          <a:noFill/>
          <a:ln>
            <a:noFill/>
          </a:ln>
        </p:spPr>
      </p:pic>
      <p:sp>
        <p:nvSpPr>
          <p:cNvPr id="11" name="Google Shape;11;p2"/>
          <p:cNvSpPr txBox="1"/>
          <p:nvPr>
            <p:ph type="ctrTitle"/>
          </p:nvPr>
        </p:nvSpPr>
        <p:spPr>
          <a:xfrm>
            <a:off x="2786525" y="1968875"/>
            <a:ext cx="5859600" cy="2766300"/>
          </a:xfrm>
          <a:prstGeom prst="rect">
            <a:avLst/>
          </a:prstGeom>
        </p:spPr>
        <p:txBody>
          <a:bodyPr anchorCtr="0" anchor="b" bIns="91425" lIns="91425" spcFirstLastPara="1" rIns="91425" wrap="square" tIns="91425">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2">
    <p:spTree>
      <p:nvGrpSpPr>
        <p:cNvPr id="53" name="Shape 53"/>
        <p:cNvGrpSpPr/>
        <p:nvPr/>
      </p:nvGrpSpPr>
      <p:grpSpPr>
        <a:xfrm>
          <a:off x="0" y="0"/>
          <a:ext cx="0" cy="0"/>
          <a:chOff x="0" y="0"/>
          <a:chExt cx="0" cy="0"/>
        </a:xfrm>
      </p:grpSpPr>
      <p:sp>
        <p:nvSpPr>
          <p:cNvPr id="54" name="Google Shape;54;p11"/>
          <p:cNvSpPr txBox="1"/>
          <p:nvPr>
            <p:ph idx="12" type="sldNum"/>
          </p:nvPr>
        </p:nvSpPr>
        <p:spPr>
          <a:xfrm>
            <a:off x="109075" y="146024"/>
            <a:ext cx="1807200" cy="1252800"/>
          </a:xfrm>
          <a:prstGeom prst="rect">
            <a:avLst/>
          </a:prstGeom>
        </p:spPr>
        <p:txBody>
          <a:bodyPr anchorCtr="0" anchor="t" bIns="91425" lIns="91425" spcFirstLastPara="1" rIns="91425" wrap="square" tIns="91425">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BLANK_1">
    <p:bg>
      <p:bgPr>
        <a:solidFill>
          <a:schemeClr val="accent1"/>
        </a:solidFill>
      </p:bgPr>
    </p:bg>
    <p:spTree>
      <p:nvGrpSpPr>
        <p:cNvPr id="55" name="Shape 55"/>
        <p:cNvGrpSpPr/>
        <p:nvPr/>
      </p:nvGrpSpPr>
      <p:grpSpPr>
        <a:xfrm>
          <a:off x="0" y="0"/>
          <a:ext cx="0" cy="0"/>
          <a:chOff x="0" y="0"/>
          <a:chExt cx="0" cy="0"/>
        </a:xfrm>
      </p:grpSpPr>
      <p:sp>
        <p:nvSpPr>
          <p:cNvPr id="56" name="Google Shape;56;p12"/>
          <p:cNvSpPr txBox="1"/>
          <p:nvPr>
            <p:ph idx="12" type="sldNum"/>
          </p:nvPr>
        </p:nvSpPr>
        <p:spPr>
          <a:xfrm>
            <a:off x="109075" y="146024"/>
            <a:ext cx="1807200" cy="12528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bg>
      <p:bgPr>
        <a:solidFill>
          <a:schemeClr val="dk1"/>
        </a:solidFill>
      </p:bgPr>
    </p:bg>
    <p:spTree>
      <p:nvGrpSpPr>
        <p:cNvPr id="57" name="Shape 57"/>
        <p:cNvGrpSpPr/>
        <p:nvPr/>
      </p:nvGrpSpPr>
      <p:grpSpPr>
        <a:xfrm>
          <a:off x="0" y="0"/>
          <a:ext cx="0" cy="0"/>
          <a:chOff x="0" y="0"/>
          <a:chExt cx="0" cy="0"/>
        </a:xfrm>
      </p:grpSpPr>
      <p:grpSp>
        <p:nvGrpSpPr>
          <p:cNvPr id="58" name="Google Shape;58;p13"/>
          <p:cNvGrpSpPr/>
          <p:nvPr/>
        </p:nvGrpSpPr>
        <p:grpSpPr>
          <a:xfrm>
            <a:off x="6098378" y="5"/>
            <a:ext cx="3045625" cy="2030570"/>
            <a:chOff x="6098378" y="5"/>
            <a:chExt cx="3045625" cy="2030570"/>
          </a:xfrm>
        </p:grpSpPr>
        <p:sp>
          <p:nvSpPr>
            <p:cNvPr id="59" name="Google Shape;59;p1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 name="Google Shape;64;p13"/>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65" name="Google Shape;65;p13"/>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lvl1pPr lvl="0" rtl="0">
              <a:lnSpc>
                <a:spcPct val="100000"/>
              </a:lnSpc>
              <a:spcBef>
                <a:spcPts val="60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p:txBody>
      </p:sp>
      <p:sp>
        <p:nvSpPr>
          <p:cNvPr id="66" name="Google Shape;66;p13"/>
          <p:cNvSpPr txBox="1"/>
          <p:nvPr>
            <p:ph idx="12" type="sldNum"/>
          </p:nvPr>
        </p:nvSpPr>
        <p:spPr>
          <a:xfrm>
            <a:off x="8460431" y="4651190"/>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67" name="Shape 67"/>
        <p:cNvGrpSpPr/>
        <p:nvPr/>
      </p:nvGrpSpPr>
      <p:grpSpPr>
        <a:xfrm>
          <a:off x="0" y="0"/>
          <a:ext cx="0" cy="0"/>
          <a:chOff x="0" y="0"/>
          <a:chExt cx="0" cy="0"/>
        </a:xfrm>
      </p:grpSpPr>
      <p:grpSp>
        <p:nvGrpSpPr>
          <p:cNvPr id="68" name="Google Shape;68;p14"/>
          <p:cNvGrpSpPr/>
          <p:nvPr/>
        </p:nvGrpSpPr>
        <p:grpSpPr>
          <a:xfrm>
            <a:off x="6098378" y="5"/>
            <a:ext cx="3045625" cy="2030570"/>
            <a:chOff x="6098378" y="5"/>
            <a:chExt cx="3045625" cy="2030570"/>
          </a:xfrm>
        </p:grpSpPr>
        <p:sp>
          <p:nvSpPr>
            <p:cNvPr id="69" name="Google Shape;69;p14"/>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 name="Google Shape;74;p14"/>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75" name="Google Shape;75;p14"/>
          <p:cNvSpPr txBox="1"/>
          <p:nvPr>
            <p:ph idx="12" type="sldNum"/>
          </p:nvPr>
        </p:nvSpPr>
        <p:spPr>
          <a:xfrm>
            <a:off x="8460431" y="4651190"/>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2" name="Shape 12"/>
        <p:cNvGrpSpPr/>
        <p:nvPr/>
      </p:nvGrpSpPr>
      <p:grpSpPr>
        <a:xfrm>
          <a:off x="0" y="0"/>
          <a:ext cx="0" cy="0"/>
          <a:chOff x="0" y="0"/>
          <a:chExt cx="0" cy="0"/>
        </a:xfrm>
      </p:grpSpPr>
      <p:pic>
        <p:nvPicPr>
          <p:cNvPr descr="aemelia_icons.png" id="13" name="Google Shape;13;p3"/>
          <p:cNvPicPr preferRelativeResize="0"/>
          <p:nvPr/>
        </p:nvPicPr>
        <p:blipFill rotWithShape="1">
          <a:blip r:embed="rId2">
            <a:alphaModFix amt="20000"/>
          </a:blip>
          <a:srcRect b="30860" l="0" r="0" t="30860"/>
          <a:stretch/>
        </p:blipFill>
        <p:spPr>
          <a:xfrm>
            <a:off x="0" y="-2"/>
            <a:ext cx="9144000" cy="1968874"/>
          </a:xfrm>
          <a:prstGeom prst="rect">
            <a:avLst/>
          </a:prstGeom>
          <a:noFill/>
          <a:ln>
            <a:noFill/>
          </a:ln>
        </p:spPr>
      </p:pic>
      <p:sp>
        <p:nvSpPr>
          <p:cNvPr id="14" name="Google Shape;14;p3"/>
          <p:cNvSpPr txBox="1"/>
          <p:nvPr>
            <p:ph type="ctrTitle"/>
          </p:nvPr>
        </p:nvSpPr>
        <p:spPr>
          <a:xfrm>
            <a:off x="2970175" y="3107350"/>
            <a:ext cx="5792700" cy="11598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dk1"/>
              </a:buClr>
              <a:buSzPts val="4800"/>
              <a:buNone/>
              <a:defRPr sz="4800">
                <a:solidFill>
                  <a:schemeClr val="dk1"/>
                </a:solidFill>
              </a:defRPr>
            </a:lvl1pPr>
            <a:lvl2pPr lvl="1" rtl="0" algn="r">
              <a:spcBef>
                <a:spcPts val="0"/>
              </a:spcBef>
              <a:spcAft>
                <a:spcPts val="0"/>
              </a:spcAft>
              <a:buClr>
                <a:schemeClr val="dk1"/>
              </a:buClr>
              <a:buSzPts val="4800"/>
              <a:buNone/>
              <a:defRPr sz="4800">
                <a:solidFill>
                  <a:schemeClr val="dk1"/>
                </a:solidFill>
              </a:defRPr>
            </a:lvl2pPr>
            <a:lvl3pPr lvl="2" rtl="0" algn="r">
              <a:spcBef>
                <a:spcPts val="0"/>
              </a:spcBef>
              <a:spcAft>
                <a:spcPts val="0"/>
              </a:spcAft>
              <a:buClr>
                <a:schemeClr val="dk1"/>
              </a:buClr>
              <a:buSzPts val="4800"/>
              <a:buNone/>
              <a:defRPr sz="4800">
                <a:solidFill>
                  <a:schemeClr val="dk1"/>
                </a:solidFill>
              </a:defRPr>
            </a:lvl3pPr>
            <a:lvl4pPr lvl="3" rtl="0" algn="r">
              <a:spcBef>
                <a:spcPts val="0"/>
              </a:spcBef>
              <a:spcAft>
                <a:spcPts val="0"/>
              </a:spcAft>
              <a:buClr>
                <a:schemeClr val="dk1"/>
              </a:buClr>
              <a:buSzPts val="4800"/>
              <a:buNone/>
              <a:defRPr sz="4800">
                <a:solidFill>
                  <a:schemeClr val="dk1"/>
                </a:solidFill>
              </a:defRPr>
            </a:lvl4pPr>
            <a:lvl5pPr lvl="4" rtl="0" algn="r">
              <a:spcBef>
                <a:spcPts val="0"/>
              </a:spcBef>
              <a:spcAft>
                <a:spcPts val="0"/>
              </a:spcAft>
              <a:buClr>
                <a:schemeClr val="dk1"/>
              </a:buClr>
              <a:buSzPts val="4800"/>
              <a:buNone/>
              <a:defRPr sz="4800">
                <a:solidFill>
                  <a:schemeClr val="dk1"/>
                </a:solidFill>
              </a:defRPr>
            </a:lvl5pPr>
            <a:lvl6pPr lvl="5" rtl="0" algn="r">
              <a:spcBef>
                <a:spcPts val="0"/>
              </a:spcBef>
              <a:spcAft>
                <a:spcPts val="0"/>
              </a:spcAft>
              <a:buClr>
                <a:schemeClr val="dk1"/>
              </a:buClr>
              <a:buSzPts val="4800"/>
              <a:buNone/>
              <a:defRPr sz="4800">
                <a:solidFill>
                  <a:schemeClr val="dk1"/>
                </a:solidFill>
              </a:defRPr>
            </a:lvl6pPr>
            <a:lvl7pPr lvl="6" rtl="0" algn="r">
              <a:spcBef>
                <a:spcPts val="0"/>
              </a:spcBef>
              <a:spcAft>
                <a:spcPts val="0"/>
              </a:spcAft>
              <a:buClr>
                <a:schemeClr val="dk1"/>
              </a:buClr>
              <a:buSzPts val="4800"/>
              <a:buNone/>
              <a:defRPr sz="4800">
                <a:solidFill>
                  <a:schemeClr val="dk1"/>
                </a:solidFill>
              </a:defRPr>
            </a:lvl7pPr>
            <a:lvl8pPr lvl="7" rtl="0" algn="r">
              <a:spcBef>
                <a:spcPts val="0"/>
              </a:spcBef>
              <a:spcAft>
                <a:spcPts val="0"/>
              </a:spcAft>
              <a:buClr>
                <a:schemeClr val="dk1"/>
              </a:buClr>
              <a:buSzPts val="4800"/>
              <a:buNone/>
              <a:defRPr sz="4800">
                <a:solidFill>
                  <a:schemeClr val="dk1"/>
                </a:solidFill>
              </a:defRPr>
            </a:lvl8pPr>
            <a:lvl9pPr lvl="8" rtl="0" algn="r">
              <a:spcBef>
                <a:spcPts val="0"/>
              </a:spcBef>
              <a:spcAft>
                <a:spcPts val="0"/>
              </a:spcAft>
              <a:buClr>
                <a:schemeClr val="dk1"/>
              </a:buClr>
              <a:buSzPts val="4800"/>
              <a:buNone/>
              <a:defRPr sz="4800">
                <a:solidFill>
                  <a:schemeClr val="dk1"/>
                </a:solidFill>
              </a:defRPr>
            </a:lvl9pPr>
          </a:lstStyle>
          <a:p/>
        </p:txBody>
      </p:sp>
      <p:sp>
        <p:nvSpPr>
          <p:cNvPr id="15" name="Google Shape;15;p3"/>
          <p:cNvSpPr txBox="1"/>
          <p:nvPr>
            <p:ph idx="1" type="subTitle"/>
          </p:nvPr>
        </p:nvSpPr>
        <p:spPr>
          <a:xfrm>
            <a:off x="2970175" y="3906852"/>
            <a:ext cx="5792700" cy="7848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2400"/>
              <a:buNone/>
              <a:defRPr sz="2400">
                <a:solidFill>
                  <a:schemeClr val="accent1"/>
                </a:solidFill>
              </a:defRPr>
            </a:lvl1pPr>
            <a:lvl2pPr lvl="1" rtl="0" algn="r">
              <a:spcBef>
                <a:spcPts val="0"/>
              </a:spcBef>
              <a:spcAft>
                <a:spcPts val="0"/>
              </a:spcAft>
              <a:buClr>
                <a:schemeClr val="accent1"/>
              </a:buClr>
              <a:buSzPts val="2400"/>
              <a:buNone/>
              <a:defRPr>
                <a:solidFill>
                  <a:schemeClr val="accent1"/>
                </a:solidFill>
              </a:defRPr>
            </a:lvl2pPr>
            <a:lvl3pPr lvl="2" rtl="0" algn="r">
              <a:spcBef>
                <a:spcPts val="0"/>
              </a:spcBef>
              <a:spcAft>
                <a:spcPts val="0"/>
              </a:spcAft>
              <a:buClr>
                <a:schemeClr val="accent1"/>
              </a:buClr>
              <a:buSzPts val="2400"/>
              <a:buNone/>
              <a:defRPr>
                <a:solidFill>
                  <a:schemeClr val="accent1"/>
                </a:solidFill>
              </a:defRPr>
            </a:lvl3pPr>
            <a:lvl4pPr lvl="3" rtl="0" algn="r">
              <a:spcBef>
                <a:spcPts val="0"/>
              </a:spcBef>
              <a:spcAft>
                <a:spcPts val="0"/>
              </a:spcAft>
              <a:buClr>
                <a:schemeClr val="accent1"/>
              </a:buClr>
              <a:buSzPts val="2400"/>
              <a:buNone/>
              <a:defRPr sz="2400">
                <a:solidFill>
                  <a:schemeClr val="accent1"/>
                </a:solidFill>
              </a:defRPr>
            </a:lvl4pPr>
            <a:lvl5pPr lvl="4" rtl="0" algn="r">
              <a:spcBef>
                <a:spcPts val="0"/>
              </a:spcBef>
              <a:spcAft>
                <a:spcPts val="0"/>
              </a:spcAft>
              <a:buClr>
                <a:schemeClr val="accent1"/>
              </a:buClr>
              <a:buSzPts val="2400"/>
              <a:buNone/>
              <a:defRPr sz="2400">
                <a:solidFill>
                  <a:schemeClr val="accent1"/>
                </a:solidFill>
              </a:defRPr>
            </a:lvl5pPr>
            <a:lvl6pPr lvl="5" rtl="0" algn="r">
              <a:spcBef>
                <a:spcPts val="0"/>
              </a:spcBef>
              <a:spcAft>
                <a:spcPts val="0"/>
              </a:spcAft>
              <a:buClr>
                <a:schemeClr val="accent1"/>
              </a:buClr>
              <a:buSzPts val="2400"/>
              <a:buNone/>
              <a:defRPr sz="2400">
                <a:solidFill>
                  <a:schemeClr val="accent1"/>
                </a:solidFill>
              </a:defRPr>
            </a:lvl6pPr>
            <a:lvl7pPr lvl="6" rtl="0" algn="r">
              <a:spcBef>
                <a:spcPts val="0"/>
              </a:spcBef>
              <a:spcAft>
                <a:spcPts val="0"/>
              </a:spcAft>
              <a:buClr>
                <a:schemeClr val="accent1"/>
              </a:buClr>
              <a:buSzPts val="2400"/>
              <a:buNone/>
              <a:defRPr sz="2400">
                <a:solidFill>
                  <a:schemeClr val="accent1"/>
                </a:solidFill>
              </a:defRPr>
            </a:lvl7pPr>
            <a:lvl8pPr lvl="7" rtl="0" algn="r">
              <a:spcBef>
                <a:spcPts val="0"/>
              </a:spcBef>
              <a:spcAft>
                <a:spcPts val="0"/>
              </a:spcAft>
              <a:buClr>
                <a:schemeClr val="accent1"/>
              </a:buClr>
              <a:buSzPts val="2400"/>
              <a:buNone/>
              <a:defRPr sz="2400">
                <a:solidFill>
                  <a:schemeClr val="accent1"/>
                </a:solidFill>
              </a:defRPr>
            </a:lvl8pPr>
            <a:lvl9pPr lvl="8" rtl="0" algn="r">
              <a:spcBef>
                <a:spcPts val="0"/>
              </a:spcBef>
              <a:spcAft>
                <a:spcPts val="0"/>
              </a:spcAft>
              <a:buClr>
                <a:schemeClr val="accent1"/>
              </a:buClr>
              <a:buSzPts val="2400"/>
              <a:buNone/>
              <a:defRPr sz="2400">
                <a:solidFill>
                  <a:schemeClr val="accent1"/>
                </a:solidFill>
              </a:defRPr>
            </a:lvl9pPr>
          </a:lstStyle>
          <a:p/>
        </p:txBody>
      </p:sp>
      <p:sp>
        <p:nvSpPr>
          <p:cNvPr id="16" name="Google Shape;16;p3"/>
          <p:cNvSpPr txBox="1"/>
          <p:nvPr>
            <p:ph idx="12" type="sldNum"/>
          </p:nvPr>
        </p:nvSpPr>
        <p:spPr>
          <a:xfrm>
            <a:off x="109075" y="146024"/>
            <a:ext cx="1807200" cy="1252800"/>
          </a:xfrm>
          <a:prstGeom prst="rect">
            <a:avLst/>
          </a:prstGeom>
        </p:spPr>
        <p:txBody>
          <a:bodyPr anchorCtr="0" anchor="t" bIns="91425" lIns="91425" spcFirstLastPara="1" rIns="91425" wrap="square" tIns="91425">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7" name="Shape 17"/>
        <p:cNvGrpSpPr/>
        <p:nvPr/>
      </p:nvGrpSpPr>
      <p:grpSpPr>
        <a:xfrm>
          <a:off x="0" y="0"/>
          <a:ext cx="0" cy="0"/>
          <a:chOff x="0" y="0"/>
          <a:chExt cx="0" cy="0"/>
        </a:xfrm>
      </p:grpSpPr>
      <p:pic>
        <p:nvPicPr>
          <p:cNvPr descr="aemelia_icons.png" id="18" name="Google Shape;18;p4"/>
          <p:cNvPicPr preferRelativeResize="0"/>
          <p:nvPr/>
        </p:nvPicPr>
        <p:blipFill rotWithShape="1">
          <a:blip r:embed="rId2">
            <a:alphaModFix amt="20000"/>
          </a:blip>
          <a:srcRect b="0" l="0" r="0" t="0"/>
          <a:stretch/>
        </p:blipFill>
        <p:spPr>
          <a:xfrm>
            <a:off x="0" y="0"/>
            <a:ext cx="9144000" cy="5143500"/>
          </a:xfrm>
          <a:prstGeom prst="rect">
            <a:avLst/>
          </a:prstGeom>
          <a:noFill/>
          <a:ln>
            <a:noFill/>
          </a:ln>
        </p:spPr>
      </p:pic>
      <p:sp>
        <p:nvSpPr>
          <p:cNvPr id="19" name="Google Shape;19;p4"/>
          <p:cNvSpPr txBox="1"/>
          <p:nvPr>
            <p:ph idx="1" type="body"/>
          </p:nvPr>
        </p:nvSpPr>
        <p:spPr>
          <a:xfrm>
            <a:off x="1784250" y="222075"/>
            <a:ext cx="6549300" cy="2607300"/>
          </a:xfrm>
          <a:prstGeom prst="rect">
            <a:avLst/>
          </a:prstGeom>
        </p:spPr>
        <p:txBody>
          <a:bodyPr anchorCtr="0" anchor="t" bIns="91425" lIns="91425" spcFirstLastPara="1" rIns="91425" wrap="square" tIns="91425">
            <a:noAutofit/>
          </a:bodyPr>
          <a:lstStyle>
            <a:lvl1pPr indent="-482600" lvl="0" marL="457200" rtl="0">
              <a:spcBef>
                <a:spcPts val="600"/>
              </a:spcBef>
              <a:spcAft>
                <a:spcPts val="0"/>
              </a:spcAft>
              <a:buSzPts val="4000"/>
              <a:buChar char="▸"/>
              <a:defRPr b="1" i="1" sz="4000"/>
            </a:lvl1pPr>
            <a:lvl2pPr indent="-482600" lvl="1" marL="914400" rtl="0">
              <a:spcBef>
                <a:spcPts val="0"/>
              </a:spcBef>
              <a:spcAft>
                <a:spcPts val="0"/>
              </a:spcAft>
              <a:buSzPts val="4000"/>
              <a:buChar char="▹"/>
              <a:defRPr b="1" i="1" sz="4000"/>
            </a:lvl2pPr>
            <a:lvl3pPr indent="-482600" lvl="2" marL="1371600" rtl="0">
              <a:spcBef>
                <a:spcPts val="0"/>
              </a:spcBef>
              <a:spcAft>
                <a:spcPts val="0"/>
              </a:spcAft>
              <a:buSzPts val="4000"/>
              <a:buChar char="■"/>
              <a:defRPr b="1" i="1" sz="4000"/>
            </a:lvl3pPr>
            <a:lvl4pPr indent="-482600" lvl="3" marL="1828800" rtl="0">
              <a:spcBef>
                <a:spcPts val="0"/>
              </a:spcBef>
              <a:spcAft>
                <a:spcPts val="0"/>
              </a:spcAft>
              <a:buSzPts val="4000"/>
              <a:buChar char="●"/>
              <a:defRPr b="1" i="1" sz="4000"/>
            </a:lvl4pPr>
            <a:lvl5pPr indent="-482600" lvl="4" marL="2286000" rtl="0">
              <a:spcBef>
                <a:spcPts val="0"/>
              </a:spcBef>
              <a:spcAft>
                <a:spcPts val="0"/>
              </a:spcAft>
              <a:buSzPts val="4000"/>
              <a:buChar char="○"/>
              <a:defRPr b="1" i="1" sz="4000"/>
            </a:lvl5pPr>
            <a:lvl6pPr indent="-482600" lvl="5" marL="2743200" rtl="0">
              <a:spcBef>
                <a:spcPts val="0"/>
              </a:spcBef>
              <a:spcAft>
                <a:spcPts val="0"/>
              </a:spcAft>
              <a:buSzPts val="4000"/>
              <a:buChar char="■"/>
              <a:defRPr b="1" i="1" sz="4000"/>
            </a:lvl6pPr>
            <a:lvl7pPr indent="-482600" lvl="6" marL="3200400" rtl="0">
              <a:spcBef>
                <a:spcPts val="0"/>
              </a:spcBef>
              <a:spcAft>
                <a:spcPts val="0"/>
              </a:spcAft>
              <a:buSzPts val="4000"/>
              <a:buChar char="●"/>
              <a:defRPr b="1" i="1" sz="4000"/>
            </a:lvl7pPr>
            <a:lvl8pPr indent="-482600" lvl="7" marL="3657600" rtl="0">
              <a:spcBef>
                <a:spcPts val="0"/>
              </a:spcBef>
              <a:spcAft>
                <a:spcPts val="0"/>
              </a:spcAft>
              <a:buSzPts val="4000"/>
              <a:buChar char="○"/>
              <a:defRPr b="1" i="1" sz="4000"/>
            </a:lvl8pPr>
            <a:lvl9pPr indent="-482600" lvl="8" marL="4114800">
              <a:spcBef>
                <a:spcPts val="0"/>
              </a:spcBef>
              <a:spcAft>
                <a:spcPts val="0"/>
              </a:spcAft>
              <a:buSzPts val="4000"/>
              <a:buChar char="■"/>
              <a:defRPr b="1" i="1" sz="4000"/>
            </a:lvl9pPr>
          </a:lstStyle>
          <a:p/>
        </p:txBody>
      </p:sp>
      <p:sp>
        <p:nvSpPr>
          <p:cNvPr id="20" name="Google Shape;20;p4"/>
          <p:cNvSpPr txBox="1"/>
          <p:nvPr>
            <p:ph idx="12" type="sldNum"/>
          </p:nvPr>
        </p:nvSpPr>
        <p:spPr>
          <a:xfrm>
            <a:off x="109075" y="146024"/>
            <a:ext cx="1807200" cy="1252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bg>
      <p:bgPr>
        <a:solidFill>
          <a:schemeClr val="accent1"/>
        </a:solidFill>
      </p:bgPr>
    </p:bg>
    <p:spTree>
      <p:nvGrpSpPr>
        <p:cNvPr id="21" name="Shape 21"/>
        <p:cNvGrpSpPr/>
        <p:nvPr/>
      </p:nvGrpSpPr>
      <p:grpSpPr>
        <a:xfrm>
          <a:off x="0" y="0"/>
          <a:ext cx="0" cy="0"/>
          <a:chOff x="0" y="0"/>
          <a:chExt cx="0" cy="0"/>
        </a:xfrm>
      </p:grpSpPr>
      <p:pic>
        <p:nvPicPr>
          <p:cNvPr descr="aemelia_icons.png" id="22" name="Google Shape;22;p5"/>
          <p:cNvPicPr preferRelativeResize="0"/>
          <p:nvPr/>
        </p:nvPicPr>
        <p:blipFill rotWithShape="1">
          <a:blip r:embed="rId2">
            <a:alphaModFix amt="20000"/>
          </a:blip>
          <a:srcRect b="0" l="38542" r="38544" t="0"/>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4" name="Google Shape;24;p5"/>
          <p:cNvSpPr txBox="1"/>
          <p:nvPr>
            <p:ph type="title"/>
          </p:nvPr>
        </p:nvSpPr>
        <p:spPr>
          <a:xfrm>
            <a:off x="203875" y="1626750"/>
            <a:ext cx="1712400" cy="8574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25" name="Google Shape;25;p5"/>
          <p:cNvSpPr txBox="1"/>
          <p:nvPr>
            <p:ph idx="1" type="body"/>
          </p:nvPr>
        </p:nvSpPr>
        <p:spPr>
          <a:xfrm>
            <a:off x="2874625" y="275339"/>
            <a:ext cx="5562000" cy="4428300"/>
          </a:xfrm>
          <a:prstGeom prst="rect">
            <a:avLst/>
          </a:prstGeom>
        </p:spPr>
        <p:txBody>
          <a:bodyPr anchorCtr="0" anchor="t" bIns="91425" lIns="91425" spcFirstLastPara="1" rIns="91425" wrap="square" tIns="91425">
            <a:noAutofit/>
          </a:bodyPr>
          <a:lstStyle>
            <a:lvl1pPr indent="-419100" lvl="0" marL="457200">
              <a:spcBef>
                <a:spcPts val="600"/>
              </a:spcBef>
              <a:spcAft>
                <a:spcPts val="0"/>
              </a:spcAft>
              <a:buClr>
                <a:srgbClr val="6FA8DC"/>
              </a:buClr>
              <a:buSzPts val="3000"/>
              <a:buChar char="▸"/>
              <a:defRPr/>
            </a:lvl1pPr>
            <a:lvl2pPr indent="-381000" lvl="1" marL="914400">
              <a:spcBef>
                <a:spcPts val="0"/>
              </a:spcBef>
              <a:spcAft>
                <a:spcPts val="0"/>
              </a:spcAft>
              <a:buClr>
                <a:srgbClr val="6FA8DC"/>
              </a:buClr>
              <a:buSzPts val="2400"/>
              <a:buChar char="▹"/>
              <a:defRPr/>
            </a:lvl2pPr>
            <a:lvl3pPr indent="-381000" lvl="2" marL="1371600">
              <a:spcBef>
                <a:spcPts val="0"/>
              </a:spcBef>
              <a:spcAft>
                <a:spcPts val="0"/>
              </a:spcAft>
              <a:buClr>
                <a:srgbClr val="6FA8DC"/>
              </a:buClr>
              <a:buSzPts val="2400"/>
              <a:buChar char="■"/>
              <a:defRPr/>
            </a:lvl3pPr>
            <a:lvl4pPr indent="-342900" lvl="3" marL="1828800">
              <a:spcBef>
                <a:spcPts val="0"/>
              </a:spcBef>
              <a:spcAft>
                <a:spcPts val="0"/>
              </a:spcAft>
              <a:buClr>
                <a:srgbClr val="6FA8DC"/>
              </a:buClr>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26" name="Google Shape;26;p5"/>
          <p:cNvSpPr txBox="1"/>
          <p:nvPr>
            <p:ph idx="12" type="sldNum"/>
          </p:nvPr>
        </p:nvSpPr>
        <p:spPr>
          <a:xfrm>
            <a:off x="109075" y="146024"/>
            <a:ext cx="1807200" cy="1252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solidFill>
          <a:schemeClr val="accent1"/>
        </a:solidFill>
      </p:bgPr>
    </p:bg>
    <p:spTree>
      <p:nvGrpSpPr>
        <p:cNvPr id="27" name="Shape 27"/>
        <p:cNvGrpSpPr/>
        <p:nvPr/>
      </p:nvGrpSpPr>
      <p:grpSpPr>
        <a:xfrm>
          <a:off x="0" y="0"/>
          <a:ext cx="0" cy="0"/>
          <a:chOff x="0" y="0"/>
          <a:chExt cx="0" cy="0"/>
        </a:xfrm>
      </p:grpSpPr>
      <p:pic>
        <p:nvPicPr>
          <p:cNvPr descr="aemelia_icons.png" id="28" name="Google Shape;28;p6"/>
          <p:cNvPicPr preferRelativeResize="0"/>
          <p:nvPr/>
        </p:nvPicPr>
        <p:blipFill rotWithShape="1">
          <a:blip r:embed="rId2">
            <a:alphaModFix amt="20000"/>
          </a:blip>
          <a:srcRect b="0" l="38542" r="38544" t="0"/>
          <a:stretch/>
        </p:blipFill>
        <p:spPr>
          <a:xfrm>
            <a:off x="0" y="0"/>
            <a:ext cx="2095200" cy="5143500"/>
          </a:xfrm>
          <a:prstGeom prst="rect">
            <a:avLst/>
          </a:prstGeom>
          <a:noFill/>
          <a:ln>
            <a:noFill/>
          </a:ln>
        </p:spPr>
      </p:pic>
      <p:sp>
        <p:nvSpPr>
          <p:cNvPr id="29" name="Google Shape;29;p6"/>
          <p:cNvSpPr/>
          <p:nvPr/>
        </p:nvSpPr>
        <p:spPr>
          <a:xfrm flipH="1">
            <a:off x="2095200" y="0"/>
            <a:ext cx="7048800" cy="514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30" name="Google Shape;30;p6"/>
          <p:cNvSpPr txBox="1"/>
          <p:nvPr>
            <p:ph type="title"/>
          </p:nvPr>
        </p:nvSpPr>
        <p:spPr>
          <a:xfrm>
            <a:off x="203875" y="1626750"/>
            <a:ext cx="1712400" cy="8574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31" name="Google Shape;31;p6"/>
          <p:cNvSpPr txBox="1"/>
          <p:nvPr>
            <p:ph idx="1" type="body"/>
          </p:nvPr>
        </p:nvSpPr>
        <p:spPr>
          <a:xfrm>
            <a:off x="2544225" y="297367"/>
            <a:ext cx="2981400" cy="46614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sz="2400"/>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32" name="Google Shape;32;p6"/>
          <p:cNvSpPr txBox="1"/>
          <p:nvPr>
            <p:ph idx="2" type="body"/>
          </p:nvPr>
        </p:nvSpPr>
        <p:spPr>
          <a:xfrm>
            <a:off x="5705276" y="297367"/>
            <a:ext cx="2981400" cy="46614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sz="2400"/>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33" name="Google Shape;33;p6"/>
          <p:cNvSpPr txBox="1"/>
          <p:nvPr>
            <p:ph idx="12" type="sldNum"/>
          </p:nvPr>
        </p:nvSpPr>
        <p:spPr>
          <a:xfrm>
            <a:off x="109075" y="146024"/>
            <a:ext cx="1807200" cy="1252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solidFill>
          <a:schemeClr val="accent1"/>
        </a:solidFill>
      </p:bgPr>
    </p:bg>
    <p:spTree>
      <p:nvGrpSpPr>
        <p:cNvPr id="34" name="Shape 34"/>
        <p:cNvGrpSpPr/>
        <p:nvPr/>
      </p:nvGrpSpPr>
      <p:grpSpPr>
        <a:xfrm>
          <a:off x="0" y="0"/>
          <a:ext cx="0" cy="0"/>
          <a:chOff x="0" y="0"/>
          <a:chExt cx="0" cy="0"/>
        </a:xfrm>
      </p:grpSpPr>
      <p:pic>
        <p:nvPicPr>
          <p:cNvPr descr="aemelia_icons.png" id="35" name="Google Shape;35;p7"/>
          <p:cNvPicPr preferRelativeResize="0"/>
          <p:nvPr/>
        </p:nvPicPr>
        <p:blipFill rotWithShape="1">
          <a:blip r:embed="rId2">
            <a:alphaModFix amt="20000"/>
          </a:blip>
          <a:srcRect b="0" l="38542" r="38544" t="0"/>
          <a:stretch/>
        </p:blipFill>
        <p:spPr>
          <a:xfrm>
            <a:off x="0" y="0"/>
            <a:ext cx="2095200" cy="5143500"/>
          </a:xfrm>
          <a:prstGeom prst="rect">
            <a:avLst/>
          </a:prstGeom>
          <a:noFill/>
          <a:ln>
            <a:noFill/>
          </a:ln>
        </p:spPr>
      </p:pic>
      <p:sp>
        <p:nvSpPr>
          <p:cNvPr id="36" name="Google Shape;36;p7"/>
          <p:cNvSpPr/>
          <p:nvPr/>
        </p:nvSpPr>
        <p:spPr>
          <a:xfrm flipH="1">
            <a:off x="2095200" y="0"/>
            <a:ext cx="7048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37" name="Google Shape;37;p7"/>
          <p:cNvSpPr txBox="1"/>
          <p:nvPr>
            <p:ph type="title"/>
          </p:nvPr>
        </p:nvSpPr>
        <p:spPr>
          <a:xfrm>
            <a:off x="203875" y="1626750"/>
            <a:ext cx="1712400" cy="8574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38" name="Google Shape;38;p7"/>
          <p:cNvSpPr txBox="1"/>
          <p:nvPr>
            <p:ph idx="1" type="body"/>
          </p:nvPr>
        </p:nvSpPr>
        <p:spPr>
          <a:xfrm>
            <a:off x="2445100" y="275350"/>
            <a:ext cx="2066100" cy="46506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9" name="Google Shape;39;p7"/>
          <p:cNvSpPr txBox="1"/>
          <p:nvPr>
            <p:ph idx="2" type="body"/>
          </p:nvPr>
        </p:nvSpPr>
        <p:spPr>
          <a:xfrm>
            <a:off x="4617100" y="275350"/>
            <a:ext cx="2066100" cy="46506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0" name="Google Shape;40;p7"/>
          <p:cNvSpPr txBox="1"/>
          <p:nvPr>
            <p:ph idx="3" type="body"/>
          </p:nvPr>
        </p:nvSpPr>
        <p:spPr>
          <a:xfrm>
            <a:off x="6789100" y="275350"/>
            <a:ext cx="2066100" cy="46506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1" name="Google Shape;41;p7"/>
          <p:cNvSpPr txBox="1"/>
          <p:nvPr>
            <p:ph idx="12" type="sldNum"/>
          </p:nvPr>
        </p:nvSpPr>
        <p:spPr>
          <a:xfrm>
            <a:off x="109075" y="146024"/>
            <a:ext cx="1807200" cy="1252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1"/>
        </a:solidFill>
      </p:bgPr>
    </p:bg>
    <p:spTree>
      <p:nvGrpSpPr>
        <p:cNvPr id="42" name="Shape 42"/>
        <p:cNvGrpSpPr/>
        <p:nvPr/>
      </p:nvGrpSpPr>
      <p:grpSpPr>
        <a:xfrm>
          <a:off x="0" y="0"/>
          <a:ext cx="0" cy="0"/>
          <a:chOff x="0" y="0"/>
          <a:chExt cx="0" cy="0"/>
        </a:xfrm>
      </p:grpSpPr>
      <p:pic>
        <p:nvPicPr>
          <p:cNvPr descr="aemelia_icons.png" id="43" name="Google Shape;43;p8"/>
          <p:cNvPicPr preferRelativeResize="0"/>
          <p:nvPr/>
        </p:nvPicPr>
        <p:blipFill rotWithShape="1">
          <a:blip r:embed="rId2">
            <a:alphaModFix amt="20000"/>
          </a:blip>
          <a:srcRect b="0" l="38542" r="38544" t="0"/>
          <a:stretch/>
        </p:blipFill>
        <p:spPr>
          <a:xfrm>
            <a:off x="0" y="0"/>
            <a:ext cx="2095200" cy="5143500"/>
          </a:xfrm>
          <a:prstGeom prst="rect">
            <a:avLst/>
          </a:prstGeom>
          <a:noFill/>
          <a:ln>
            <a:noFill/>
          </a:ln>
        </p:spPr>
      </p:pic>
      <p:sp>
        <p:nvSpPr>
          <p:cNvPr id="44" name="Google Shape;44;p8"/>
          <p:cNvSpPr txBox="1"/>
          <p:nvPr>
            <p:ph type="title"/>
          </p:nvPr>
        </p:nvSpPr>
        <p:spPr>
          <a:xfrm>
            <a:off x="203875" y="1626750"/>
            <a:ext cx="1712400" cy="8574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45" name="Google Shape;45;p8"/>
          <p:cNvSpPr txBox="1"/>
          <p:nvPr>
            <p:ph idx="12" type="sldNum"/>
          </p:nvPr>
        </p:nvSpPr>
        <p:spPr>
          <a:xfrm>
            <a:off x="109075" y="146024"/>
            <a:ext cx="1807200" cy="1252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6" name="Google Shape;46;p8"/>
          <p:cNvSpPr/>
          <p:nvPr/>
        </p:nvSpPr>
        <p:spPr>
          <a:xfrm flipH="1">
            <a:off x="2095200" y="0"/>
            <a:ext cx="7048800" cy="514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9"/>
          <p:cNvSpPr txBox="1"/>
          <p:nvPr>
            <p:ph idx="1" type="body"/>
          </p:nvPr>
        </p:nvSpPr>
        <p:spPr>
          <a:xfrm>
            <a:off x="164145" y="4406300"/>
            <a:ext cx="2346900" cy="519600"/>
          </a:xfrm>
          <a:prstGeom prst="rect">
            <a:avLst/>
          </a:prstGeom>
        </p:spPr>
        <p:txBody>
          <a:bodyPr anchorCtr="0" anchor="b" bIns="91425" lIns="91425" spcFirstLastPara="1" rIns="91425" wrap="square" tIns="91425">
            <a:noAutofit/>
          </a:bodyPr>
          <a:lstStyle>
            <a:lvl1pPr indent="-228600" lvl="0" marL="457200">
              <a:spcBef>
                <a:spcPts val="360"/>
              </a:spcBef>
              <a:spcAft>
                <a:spcPts val="0"/>
              </a:spcAft>
              <a:buSzPts val="1800"/>
              <a:buNone/>
              <a:defRPr sz="1800"/>
            </a:lvl1pPr>
          </a:lstStyle>
          <a:p/>
        </p:txBody>
      </p:sp>
      <p:sp>
        <p:nvSpPr>
          <p:cNvPr id="49" name="Google Shape;49;p9"/>
          <p:cNvSpPr txBox="1"/>
          <p:nvPr>
            <p:ph idx="12" type="sldNum"/>
          </p:nvPr>
        </p:nvSpPr>
        <p:spPr>
          <a:xfrm>
            <a:off x="109075" y="146024"/>
            <a:ext cx="1807200" cy="1252800"/>
          </a:xfrm>
          <a:prstGeom prst="rect">
            <a:avLst/>
          </a:prstGeom>
        </p:spPr>
        <p:txBody>
          <a:bodyPr anchorCtr="0" anchor="t" bIns="91425" lIns="91425" spcFirstLastPara="1" rIns="91425" wrap="square" tIns="91425">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type="blank">
  <p:cSld name="BLANK">
    <p:spTree>
      <p:nvGrpSpPr>
        <p:cNvPr id="50" name="Shape 50"/>
        <p:cNvGrpSpPr/>
        <p:nvPr/>
      </p:nvGrpSpPr>
      <p:grpSpPr>
        <a:xfrm>
          <a:off x="0" y="0"/>
          <a:ext cx="0" cy="0"/>
          <a:chOff x="0" y="0"/>
          <a:chExt cx="0" cy="0"/>
        </a:xfrm>
      </p:grpSpPr>
      <p:sp>
        <p:nvSpPr>
          <p:cNvPr id="51" name="Google Shape;51;p10"/>
          <p:cNvSpPr/>
          <p:nvPr/>
        </p:nvSpPr>
        <p:spPr>
          <a:xfrm>
            <a:off x="0" y="0"/>
            <a:ext cx="2095200" cy="5143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2" name="Google Shape;52;p10"/>
          <p:cNvSpPr txBox="1"/>
          <p:nvPr>
            <p:ph idx="12" type="sldNum"/>
          </p:nvPr>
        </p:nvSpPr>
        <p:spPr>
          <a:xfrm>
            <a:off x="109075" y="146024"/>
            <a:ext cx="1807200" cy="12528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2874625" y="484600"/>
            <a:ext cx="5562000" cy="4207800"/>
          </a:xfrm>
          <a:prstGeom prst="rect">
            <a:avLst/>
          </a:prstGeom>
          <a:noFill/>
          <a:ln>
            <a:noFill/>
          </a:ln>
        </p:spPr>
        <p:txBody>
          <a:bodyPr anchorCtr="0" anchor="t" bIns="91425" lIns="91425" spcFirstLastPara="1" rIns="91425" wrap="square" tIns="91425">
            <a:noAutofit/>
          </a:bodyPr>
          <a:lstStyle>
            <a:lvl1pPr indent="-419100" lvl="0" marL="4572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indent="-381000" lvl="1" marL="9144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indent="-381000" lvl="2" marL="13716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indent="-342900" lvl="3" marL="18288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indent="-342900" lvl="4" marL="22860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indent="-342900" lvl="5" marL="27432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indent="-342900" lvl="6" marL="32004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indent="-342900" lvl="7" marL="36576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indent="-342900" lvl="8" marL="41148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p:txBody>
      </p:sp>
      <p:sp>
        <p:nvSpPr>
          <p:cNvPr id="7" name="Google Shape;7;p1"/>
          <p:cNvSpPr txBox="1"/>
          <p:nvPr>
            <p:ph idx="12" type="sldNum"/>
          </p:nvPr>
        </p:nvSpPr>
        <p:spPr>
          <a:xfrm>
            <a:off x="109075" y="146024"/>
            <a:ext cx="1807200" cy="1252800"/>
          </a:xfrm>
          <a:prstGeom prst="rect">
            <a:avLst/>
          </a:prstGeom>
          <a:noFill/>
          <a:ln>
            <a:noFill/>
          </a:ln>
        </p:spPr>
        <p:txBody>
          <a:bodyPr anchorCtr="0" anchor="t" bIns="91425" lIns="91425" spcFirstLastPara="1" rIns="91425" wrap="square" tIns="91425">
            <a:noAutofit/>
          </a:bodyPr>
          <a:lstStyle>
            <a:lvl1pPr lvl="0">
              <a:buNone/>
              <a:defRPr b="1" sz="9600">
                <a:solidFill>
                  <a:schemeClr val="accent2"/>
                </a:solidFill>
                <a:latin typeface="Montserrat"/>
                <a:ea typeface="Montserrat"/>
                <a:cs typeface="Montserrat"/>
                <a:sym typeface="Montserrat"/>
              </a:defRPr>
            </a:lvl1pPr>
            <a:lvl2pPr lvl="1">
              <a:buNone/>
              <a:defRPr b="1" sz="9600">
                <a:solidFill>
                  <a:schemeClr val="accent2"/>
                </a:solidFill>
                <a:latin typeface="Montserrat"/>
                <a:ea typeface="Montserrat"/>
                <a:cs typeface="Montserrat"/>
                <a:sym typeface="Montserrat"/>
              </a:defRPr>
            </a:lvl2pPr>
            <a:lvl3pPr lvl="2">
              <a:buNone/>
              <a:defRPr b="1" sz="9600">
                <a:solidFill>
                  <a:schemeClr val="accent2"/>
                </a:solidFill>
                <a:latin typeface="Montserrat"/>
                <a:ea typeface="Montserrat"/>
                <a:cs typeface="Montserrat"/>
                <a:sym typeface="Montserrat"/>
              </a:defRPr>
            </a:lvl3pPr>
            <a:lvl4pPr lvl="3">
              <a:buNone/>
              <a:defRPr b="1" sz="9600">
                <a:solidFill>
                  <a:schemeClr val="accent2"/>
                </a:solidFill>
                <a:latin typeface="Montserrat"/>
                <a:ea typeface="Montserrat"/>
                <a:cs typeface="Montserrat"/>
                <a:sym typeface="Montserrat"/>
              </a:defRPr>
            </a:lvl4pPr>
            <a:lvl5pPr lvl="4">
              <a:buNone/>
              <a:defRPr b="1" sz="9600">
                <a:solidFill>
                  <a:schemeClr val="accent2"/>
                </a:solidFill>
                <a:latin typeface="Montserrat"/>
                <a:ea typeface="Montserrat"/>
                <a:cs typeface="Montserrat"/>
                <a:sym typeface="Montserrat"/>
              </a:defRPr>
            </a:lvl5pPr>
            <a:lvl6pPr lvl="5">
              <a:buNone/>
              <a:defRPr b="1" sz="9600">
                <a:solidFill>
                  <a:schemeClr val="accent2"/>
                </a:solidFill>
                <a:latin typeface="Montserrat"/>
                <a:ea typeface="Montserrat"/>
                <a:cs typeface="Montserrat"/>
                <a:sym typeface="Montserrat"/>
              </a:defRPr>
            </a:lvl6pPr>
            <a:lvl7pPr lvl="6">
              <a:buNone/>
              <a:defRPr b="1" sz="9600">
                <a:solidFill>
                  <a:schemeClr val="accent2"/>
                </a:solidFill>
                <a:latin typeface="Montserrat"/>
                <a:ea typeface="Montserrat"/>
                <a:cs typeface="Montserrat"/>
                <a:sym typeface="Montserrat"/>
              </a:defRPr>
            </a:lvl7pPr>
            <a:lvl8pPr lvl="7">
              <a:buNone/>
              <a:defRPr b="1" sz="9600">
                <a:solidFill>
                  <a:schemeClr val="accent2"/>
                </a:solidFill>
                <a:latin typeface="Montserrat"/>
                <a:ea typeface="Montserrat"/>
                <a:cs typeface="Montserrat"/>
                <a:sym typeface="Montserrat"/>
              </a:defRPr>
            </a:lvl8pPr>
            <a:lvl9pPr lvl="8">
              <a:buNone/>
              <a:defRPr b="1" sz="9600">
                <a:solidFill>
                  <a:schemeClr val="accent2"/>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endParaRPr/>
          </a:p>
        </p:txBody>
      </p:sp>
      <p:sp>
        <p:nvSpPr>
          <p:cNvPr id="8" name="Google Shape;8;p1"/>
          <p:cNvSpPr txBox="1"/>
          <p:nvPr>
            <p:ph type="title"/>
          </p:nvPr>
        </p:nvSpPr>
        <p:spPr>
          <a:xfrm>
            <a:off x="203875" y="1626750"/>
            <a:ext cx="1712400" cy="857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800"/>
              <a:buFont typeface="Montserrat"/>
              <a:buNone/>
              <a:defRPr b="1" sz="1800">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b="1" sz="1800">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b="1" sz="1800">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b="1" sz="1800">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b="1" sz="1800">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b="1" sz="1800">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b="1" sz="1800">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b="1" sz="1800">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b="1" sz="1800">
                <a:solidFill>
                  <a:schemeClr val="lt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comments" Target="../comments/comment6.xml"/><Relationship Id="rId4" Type="http://schemas.openxmlformats.org/officeDocument/2006/relationships/image" Target="../media/image26.jpg"/><Relationship Id="rId5"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26.jpg"/><Relationship Id="rId4" Type="http://schemas.openxmlformats.org/officeDocument/2006/relationships/image" Target="../media/image15.png"/><Relationship Id="rId5"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comments" Target="../comments/comment7.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hyperlink" Target="http://drive.google.com/file/d/1-XgRf6Ft6pKrOPi3VNRI8NNUVi9cWlSr/view" TargetMode="External"/><Relationship Id="rId4" Type="http://schemas.openxmlformats.org/officeDocument/2006/relationships/image" Target="../media/image12.png"/><Relationship Id="rId5"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comments" Target="../comments/commen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comments" Target="../comments/commen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comments" Target="../comments/comment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p:nvPr/>
        </p:nvSpPr>
        <p:spPr>
          <a:xfrm>
            <a:off x="-7925" y="0"/>
            <a:ext cx="9144000" cy="204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txBox="1"/>
          <p:nvPr>
            <p:ph type="ctrTitle"/>
          </p:nvPr>
        </p:nvSpPr>
        <p:spPr>
          <a:xfrm>
            <a:off x="802625" y="451800"/>
            <a:ext cx="7538700" cy="175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a:t>Designing for ESL</a:t>
            </a:r>
            <a:endParaRPr b="0" sz="2200"/>
          </a:p>
        </p:txBody>
      </p:sp>
      <p:sp>
        <p:nvSpPr>
          <p:cNvPr id="82" name="Google Shape;82;p15"/>
          <p:cNvSpPr txBox="1"/>
          <p:nvPr>
            <p:ph type="ctrTitle"/>
          </p:nvPr>
        </p:nvSpPr>
        <p:spPr>
          <a:xfrm>
            <a:off x="2448188" y="2638800"/>
            <a:ext cx="5893200" cy="1440900"/>
          </a:xfrm>
          <a:prstGeom prst="rect">
            <a:avLst/>
          </a:prstGeom>
        </p:spPr>
        <p:txBody>
          <a:bodyPr anchorCtr="0" anchor="b" bIns="91425" lIns="91425" spcFirstLastPara="1" rIns="91425" wrap="square" tIns="91425">
            <a:noAutofit/>
          </a:bodyPr>
          <a:lstStyle/>
          <a:p>
            <a:pPr indent="0" lvl="0" marL="0" rtl="0" algn="r">
              <a:lnSpc>
                <a:spcPct val="115000"/>
              </a:lnSpc>
              <a:spcBef>
                <a:spcPts val="0"/>
              </a:spcBef>
              <a:spcAft>
                <a:spcPts val="0"/>
              </a:spcAft>
              <a:buNone/>
            </a:pPr>
            <a:r>
              <a:rPr b="0" lang="en" sz="2200"/>
              <a:t>Andrea Collins, Becky Weinstein, </a:t>
            </a:r>
            <a:endParaRPr b="0" sz="2200"/>
          </a:p>
          <a:p>
            <a:pPr indent="0" lvl="0" marL="0" rtl="0" algn="r">
              <a:lnSpc>
                <a:spcPct val="115000"/>
              </a:lnSpc>
              <a:spcBef>
                <a:spcPts val="0"/>
              </a:spcBef>
              <a:spcAft>
                <a:spcPts val="0"/>
              </a:spcAft>
              <a:buNone/>
            </a:pPr>
            <a:r>
              <a:rPr b="0" lang="en" sz="2200"/>
              <a:t>Cathy Zhang, Kimberly Tran</a:t>
            </a:r>
            <a:endParaRPr b="0" sz="2200"/>
          </a:p>
          <a:p>
            <a:pPr indent="0" lvl="0" marL="0" rtl="0" algn="r">
              <a:lnSpc>
                <a:spcPct val="115000"/>
              </a:lnSpc>
              <a:spcBef>
                <a:spcPts val="0"/>
              </a:spcBef>
              <a:spcAft>
                <a:spcPts val="0"/>
              </a:spcAft>
              <a:buNone/>
            </a:pPr>
            <a:r>
              <a:t/>
            </a:r>
            <a:endParaRPr b="0" sz="200"/>
          </a:p>
          <a:p>
            <a:pPr indent="0" lvl="0" marL="0" rtl="0" algn="r">
              <a:lnSpc>
                <a:spcPct val="115000"/>
              </a:lnSpc>
              <a:spcBef>
                <a:spcPts val="0"/>
              </a:spcBef>
              <a:spcAft>
                <a:spcPts val="0"/>
              </a:spcAft>
              <a:buNone/>
            </a:pPr>
            <a:r>
              <a:rPr lang="en" sz="1600"/>
              <a:t>Multimodal Interfaces to Broaden Access</a:t>
            </a:r>
            <a:endParaRPr sz="1600"/>
          </a:p>
        </p:txBody>
      </p:sp>
      <p:sp>
        <p:nvSpPr>
          <p:cNvPr id="83" name="Google Shape;83;p15"/>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 name="Google Shape;84;p15"/>
          <p:cNvPicPr preferRelativeResize="0"/>
          <p:nvPr/>
        </p:nvPicPr>
        <p:blipFill>
          <a:blip r:embed="rId3">
            <a:alphaModFix/>
          </a:blip>
          <a:stretch>
            <a:fillRect/>
          </a:stretch>
        </p:blipFill>
        <p:spPr>
          <a:xfrm>
            <a:off x="595875" y="2433175"/>
            <a:ext cx="2359849" cy="2115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4"/>
          <p:cNvSpPr txBox="1"/>
          <p:nvPr>
            <p:ph type="ctrTitle"/>
          </p:nvPr>
        </p:nvSpPr>
        <p:spPr>
          <a:xfrm>
            <a:off x="1610600" y="3588675"/>
            <a:ext cx="7182300" cy="1159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HOW MIGHT WE…?</a:t>
            </a:r>
            <a:endParaRPr/>
          </a:p>
        </p:txBody>
      </p:sp>
      <p:sp>
        <p:nvSpPr>
          <p:cNvPr id="150" name="Google Shape;150;p24"/>
          <p:cNvSpPr/>
          <p:nvPr/>
        </p:nvSpPr>
        <p:spPr>
          <a:xfrm>
            <a:off x="8925" y="0"/>
            <a:ext cx="9144000" cy="227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 name="Google Shape;151;p24"/>
          <p:cNvPicPr preferRelativeResize="0"/>
          <p:nvPr/>
        </p:nvPicPr>
        <p:blipFill>
          <a:blip r:embed="rId3">
            <a:alphaModFix/>
          </a:blip>
          <a:stretch>
            <a:fillRect/>
          </a:stretch>
        </p:blipFill>
        <p:spPr>
          <a:xfrm flipH="1">
            <a:off x="-97275" y="390123"/>
            <a:ext cx="5722225" cy="383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5"/>
          <p:cNvSpPr txBox="1"/>
          <p:nvPr>
            <p:ph idx="4294967295" type="ctrTitle"/>
          </p:nvPr>
        </p:nvSpPr>
        <p:spPr>
          <a:xfrm>
            <a:off x="685800" y="2434942"/>
            <a:ext cx="77724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HOW MIGHT WE...</a:t>
            </a:r>
            <a:endParaRPr sz="6000"/>
          </a:p>
        </p:txBody>
      </p:sp>
      <p:sp>
        <p:nvSpPr>
          <p:cNvPr id="157" name="Google Shape;157;p25"/>
          <p:cNvSpPr txBox="1"/>
          <p:nvPr>
            <p:ph idx="4294967295" type="subTitle"/>
          </p:nvPr>
        </p:nvSpPr>
        <p:spPr>
          <a:xfrm>
            <a:off x="830850" y="3403050"/>
            <a:ext cx="7482300" cy="7848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0"/>
              </a:spcAft>
              <a:buNone/>
            </a:pPr>
            <a:r>
              <a:rPr lang="en" sz="2600"/>
              <a:t>make engaging in small talk more accessible and fluid for adult ESL speakers in their daily lives?</a:t>
            </a:r>
            <a:endParaRPr b="1" sz="2600"/>
          </a:p>
        </p:txBody>
      </p:sp>
      <p:grpSp>
        <p:nvGrpSpPr>
          <p:cNvPr id="158" name="Google Shape;158;p25"/>
          <p:cNvGrpSpPr/>
          <p:nvPr/>
        </p:nvGrpSpPr>
        <p:grpSpPr>
          <a:xfrm>
            <a:off x="685808" y="469138"/>
            <a:ext cx="1161620" cy="1918207"/>
            <a:chOff x="6718575" y="2318625"/>
            <a:chExt cx="256950" cy="407375"/>
          </a:xfrm>
        </p:grpSpPr>
        <p:sp>
          <p:nvSpPr>
            <p:cNvPr id="159" name="Google Shape;159;p25"/>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60" name="Google Shape;160;p25"/>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61" name="Google Shape;161;p25"/>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62" name="Google Shape;162;p25"/>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63" name="Google Shape;163;p25"/>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highlight>
                  <a:srgbClr val="FFFFFF"/>
                </a:highlight>
              </a:endParaRPr>
            </a:p>
          </p:txBody>
        </p:sp>
        <p:sp>
          <p:nvSpPr>
            <p:cNvPr id="164" name="Google Shape;164;p25"/>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65" name="Google Shape;165;p25"/>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66" name="Google Shape;166;p25"/>
            <p:cNvSpPr/>
            <p:nvPr/>
          </p:nvSpPr>
          <p:spPr>
            <a:xfrm>
              <a:off x="6795900" y="2628550"/>
              <a:ext cx="102300" cy="25"/>
            </a:xfrm>
            <a:custGeom>
              <a:rect b="b" l="l" r="r" t="t"/>
              <a:pathLst>
                <a:path extrusionOk="0" fill="none" h="1" w="4092">
                  <a:moveTo>
                    <a:pt x="0" y="1"/>
                  </a:moveTo>
                  <a:lnTo>
                    <a:pt x="4092" y="1"/>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
        <p:nvSpPr>
          <p:cNvPr id="167" name="Google Shape;167;p25"/>
          <p:cNvSpPr txBox="1"/>
          <p:nvPr/>
        </p:nvSpPr>
        <p:spPr>
          <a:xfrm>
            <a:off x="6130500" y="469150"/>
            <a:ext cx="2327700" cy="631200"/>
          </a:xfrm>
          <a:prstGeom prst="rect">
            <a:avLst/>
          </a:prstGeom>
          <a:noFill/>
          <a:ln>
            <a:noFill/>
          </a:ln>
        </p:spPr>
        <p:txBody>
          <a:bodyPr anchorCtr="0" anchor="t" bIns="91425" lIns="91425" spcFirstLastPara="1" rIns="91425" wrap="square" tIns="91425">
            <a:spAutoFit/>
          </a:bodyPr>
          <a:lstStyle/>
          <a:p>
            <a:pPr indent="0" lvl="0" marL="0" rtl="0" algn="r">
              <a:spcBef>
                <a:spcPts val="600"/>
              </a:spcBef>
              <a:spcAft>
                <a:spcPts val="0"/>
              </a:spcAft>
              <a:buNone/>
            </a:pPr>
            <a:r>
              <a:rPr b="1" lang="en" sz="2900">
                <a:solidFill>
                  <a:schemeClr val="dk1"/>
                </a:solidFill>
                <a:latin typeface="Roboto"/>
                <a:ea typeface="Roboto"/>
                <a:cs typeface="Roboto"/>
                <a:sym typeface="Roboto"/>
              </a:rPr>
              <a:t>POV: Thuy</a:t>
            </a:r>
            <a:endParaRPr sz="1700">
              <a:solidFill>
                <a:srgbClr val="FFFFFF"/>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idx="4294967295" type="ctrTitle"/>
          </p:nvPr>
        </p:nvSpPr>
        <p:spPr>
          <a:xfrm>
            <a:off x="685800" y="2434942"/>
            <a:ext cx="77724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HOW MIGHT WE...</a:t>
            </a:r>
            <a:endParaRPr sz="6000"/>
          </a:p>
        </p:txBody>
      </p:sp>
      <p:sp>
        <p:nvSpPr>
          <p:cNvPr id="173" name="Google Shape;173;p26"/>
          <p:cNvSpPr txBox="1"/>
          <p:nvPr>
            <p:ph idx="4294967295" type="subTitle"/>
          </p:nvPr>
        </p:nvSpPr>
        <p:spPr>
          <a:xfrm>
            <a:off x="685800" y="3479250"/>
            <a:ext cx="7808700" cy="7848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0"/>
              </a:spcAft>
              <a:buNone/>
            </a:pPr>
            <a:r>
              <a:rPr lang="en" sz="2400"/>
              <a:t>expose adult ESL speakers to various English-speaking contexts in which they may feel uncomfortable?</a:t>
            </a:r>
            <a:endParaRPr sz="2400"/>
          </a:p>
        </p:txBody>
      </p:sp>
      <p:grpSp>
        <p:nvGrpSpPr>
          <p:cNvPr id="174" name="Google Shape;174;p26"/>
          <p:cNvGrpSpPr/>
          <p:nvPr/>
        </p:nvGrpSpPr>
        <p:grpSpPr>
          <a:xfrm>
            <a:off x="685808" y="469138"/>
            <a:ext cx="1161620" cy="1918207"/>
            <a:chOff x="6718575" y="2318625"/>
            <a:chExt cx="256950" cy="407375"/>
          </a:xfrm>
        </p:grpSpPr>
        <p:sp>
          <p:nvSpPr>
            <p:cNvPr id="175" name="Google Shape;175;p26"/>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6" name="Google Shape;176;p26"/>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7" name="Google Shape;177;p26"/>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8" name="Google Shape;178;p26"/>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9" name="Google Shape;179;p26"/>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highlight>
                  <a:srgbClr val="FFFFFF"/>
                </a:highlight>
              </a:endParaRPr>
            </a:p>
          </p:txBody>
        </p:sp>
        <p:sp>
          <p:nvSpPr>
            <p:cNvPr id="180" name="Google Shape;180;p26"/>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1" name="Google Shape;181;p26"/>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2" name="Google Shape;182;p26"/>
            <p:cNvSpPr/>
            <p:nvPr/>
          </p:nvSpPr>
          <p:spPr>
            <a:xfrm>
              <a:off x="6795900" y="2628550"/>
              <a:ext cx="102300" cy="25"/>
            </a:xfrm>
            <a:custGeom>
              <a:rect b="b" l="l" r="r" t="t"/>
              <a:pathLst>
                <a:path extrusionOk="0" fill="none" h="1" w="4092">
                  <a:moveTo>
                    <a:pt x="0" y="1"/>
                  </a:moveTo>
                  <a:lnTo>
                    <a:pt x="4092" y="1"/>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
        <p:nvSpPr>
          <p:cNvPr id="183" name="Google Shape;183;p26"/>
          <p:cNvSpPr txBox="1"/>
          <p:nvPr/>
        </p:nvSpPr>
        <p:spPr>
          <a:xfrm>
            <a:off x="6130500" y="469150"/>
            <a:ext cx="2327700" cy="631200"/>
          </a:xfrm>
          <a:prstGeom prst="rect">
            <a:avLst/>
          </a:prstGeom>
          <a:noFill/>
          <a:ln>
            <a:noFill/>
          </a:ln>
        </p:spPr>
        <p:txBody>
          <a:bodyPr anchorCtr="0" anchor="t" bIns="91425" lIns="91425" spcFirstLastPara="1" rIns="91425" wrap="square" tIns="91425">
            <a:spAutoFit/>
          </a:bodyPr>
          <a:lstStyle/>
          <a:p>
            <a:pPr indent="0" lvl="0" marL="0" rtl="0" algn="r">
              <a:spcBef>
                <a:spcPts val="600"/>
              </a:spcBef>
              <a:spcAft>
                <a:spcPts val="0"/>
              </a:spcAft>
              <a:buNone/>
            </a:pPr>
            <a:r>
              <a:rPr b="1" lang="en" sz="2900">
                <a:solidFill>
                  <a:schemeClr val="dk1"/>
                </a:solidFill>
                <a:latin typeface="Roboto"/>
                <a:ea typeface="Roboto"/>
                <a:cs typeface="Roboto"/>
                <a:sym typeface="Roboto"/>
              </a:rPr>
              <a:t>POV: Thuy</a:t>
            </a:r>
            <a:endParaRPr sz="1700">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txBox="1"/>
          <p:nvPr>
            <p:ph idx="4294967295" type="ctrTitle"/>
          </p:nvPr>
        </p:nvSpPr>
        <p:spPr>
          <a:xfrm>
            <a:off x="685800" y="2434942"/>
            <a:ext cx="77724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HOW MIGHT WE...</a:t>
            </a:r>
            <a:endParaRPr sz="6000"/>
          </a:p>
        </p:txBody>
      </p:sp>
      <p:sp>
        <p:nvSpPr>
          <p:cNvPr id="189" name="Google Shape;189;p27"/>
          <p:cNvSpPr txBox="1"/>
          <p:nvPr>
            <p:ph idx="4294967295" type="subTitle"/>
          </p:nvPr>
        </p:nvSpPr>
        <p:spPr>
          <a:xfrm>
            <a:off x="685800" y="3479250"/>
            <a:ext cx="7808700" cy="7848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0"/>
              </a:spcAft>
              <a:buNone/>
            </a:pPr>
            <a:r>
              <a:rPr lang="en" sz="2400"/>
              <a:t>decrease the difficulty of understanding fast and/or hard-to-understand speech for adult ESL speakers?</a:t>
            </a:r>
            <a:endParaRPr sz="2400"/>
          </a:p>
        </p:txBody>
      </p:sp>
      <p:grpSp>
        <p:nvGrpSpPr>
          <p:cNvPr id="190" name="Google Shape;190;p27"/>
          <p:cNvGrpSpPr/>
          <p:nvPr/>
        </p:nvGrpSpPr>
        <p:grpSpPr>
          <a:xfrm>
            <a:off x="685808" y="469138"/>
            <a:ext cx="1161620" cy="1918207"/>
            <a:chOff x="6718575" y="2318625"/>
            <a:chExt cx="256950" cy="407375"/>
          </a:xfrm>
        </p:grpSpPr>
        <p:sp>
          <p:nvSpPr>
            <p:cNvPr id="191" name="Google Shape;191;p27"/>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2" name="Google Shape;192;p27"/>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3" name="Google Shape;193;p27"/>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4" name="Google Shape;194;p27"/>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5" name="Google Shape;195;p27"/>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highlight>
                  <a:srgbClr val="FFFFFF"/>
                </a:highlight>
              </a:endParaRPr>
            </a:p>
          </p:txBody>
        </p:sp>
        <p:sp>
          <p:nvSpPr>
            <p:cNvPr id="196" name="Google Shape;196;p27"/>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7" name="Google Shape;197;p27"/>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8" name="Google Shape;198;p27"/>
            <p:cNvSpPr/>
            <p:nvPr/>
          </p:nvSpPr>
          <p:spPr>
            <a:xfrm>
              <a:off x="6795900" y="2628550"/>
              <a:ext cx="102300" cy="25"/>
            </a:xfrm>
            <a:custGeom>
              <a:rect b="b" l="l" r="r" t="t"/>
              <a:pathLst>
                <a:path extrusionOk="0" fill="none" h="1" w="4092">
                  <a:moveTo>
                    <a:pt x="0" y="1"/>
                  </a:moveTo>
                  <a:lnTo>
                    <a:pt x="4092" y="1"/>
                  </a:lnTo>
                </a:path>
              </a:pathLst>
            </a:custGeom>
            <a:no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
        <p:nvSpPr>
          <p:cNvPr id="199" name="Google Shape;199;p27"/>
          <p:cNvSpPr txBox="1"/>
          <p:nvPr/>
        </p:nvSpPr>
        <p:spPr>
          <a:xfrm>
            <a:off x="6130500" y="469150"/>
            <a:ext cx="2327700" cy="631200"/>
          </a:xfrm>
          <a:prstGeom prst="rect">
            <a:avLst/>
          </a:prstGeom>
          <a:noFill/>
          <a:ln>
            <a:noFill/>
          </a:ln>
        </p:spPr>
        <p:txBody>
          <a:bodyPr anchorCtr="0" anchor="t" bIns="91425" lIns="91425" spcFirstLastPara="1" rIns="91425" wrap="square" tIns="91425">
            <a:spAutoFit/>
          </a:bodyPr>
          <a:lstStyle/>
          <a:p>
            <a:pPr indent="0" lvl="0" marL="0" rtl="0" algn="r">
              <a:spcBef>
                <a:spcPts val="600"/>
              </a:spcBef>
              <a:spcAft>
                <a:spcPts val="0"/>
              </a:spcAft>
              <a:buNone/>
            </a:pPr>
            <a:r>
              <a:rPr b="1" lang="en" sz="2900">
                <a:solidFill>
                  <a:schemeClr val="dk1"/>
                </a:solidFill>
                <a:latin typeface="Roboto"/>
                <a:ea typeface="Roboto"/>
                <a:cs typeface="Roboto"/>
                <a:sym typeface="Roboto"/>
              </a:rPr>
              <a:t>POV: Yuri</a:t>
            </a:r>
            <a:endParaRPr sz="1700">
              <a:solidFill>
                <a:srgbClr val="FFFFFF"/>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8"/>
          <p:cNvSpPr/>
          <p:nvPr/>
        </p:nvSpPr>
        <p:spPr>
          <a:xfrm>
            <a:off x="8925" y="0"/>
            <a:ext cx="9144000" cy="227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8"/>
          <p:cNvSpPr txBox="1"/>
          <p:nvPr>
            <p:ph type="ctrTitle"/>
          </p:nvPr>
        </p:nvSpPr>
        <p:spPr>
          <a:xfrm>
            <a:off x="660725" y="3491325"/>
            <a:ext cx="7731300" cy="1159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SOLUTIONS</a:t>
            </a:r>
            <a:endParaRPr/>
          </a:p>
        </p:txBody>
      </p:sp>
      <p:pic>
        <p:nvPicPr>
          <p:cNvPr id="206" name="Google Shape;206;p28"/>
          <p:cNvPicPr preferRelativeResize="0"/>
          <p:nvPr/>
        </p:nvPicPr>
        <p:blipFill>
          <a:blip r:embed="rId3">
            <a:alphaModFix/>
          </a:blip>
          <a:stretch>
            <a:fillRect/>
          </a:stretch>
        </p:blipFill>
        <p:spPr>
          <a:xfrm>
            <a:off x="630625" y="669400"/>
            <a:ext cx="5560626" cy="40579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9"/>
          <p:cNvSpPr/>
          <p:nvPr/>
        </p:nvSpPr>
        <p:spPr>
          <a:xfrm>
            <a:off x="-7925" y="0"/>
            <a:ext cx="2106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9"/>
          <p:cNvSpPr txBox="1"/>
          <p:nvPr>
            <p:ph type="title"/>
          </p:nvPr>
        </p:nvSpPr>
        <p:spPr>
          <a:xfrm>
            <a:off x="4799425" y="1843750"/>
            <a:ext cx="1712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a:t>
            </a:r>
            <a:endParaRPr/>
          </a:p>
          <a:p>
            <a:pPr indent="0" lvl="0" marL="0" rtl="0" algn="l">
              <a:spcBef>
                <a:spcPts val="0"/>
              </a:spcBef>
              <a:spcAft>
                <a:spcPts val="0"/>
              </a:spcAft>
              <a:buNone/>
            </a:pPr>
            <a:r>
              <a:rPr lang="en"/>
              <a:t>Fun Videos</a:t>
            </a:r>
            <a:endParaRPr/>
          </a:p>
          <a:p>
            <a:pPr indent="0" lvl="0" marL="0" rtl="0" algn="l">
              <a:spcBef>
                <a:spcPts val="0"/>
              </a:spcBef>
              <a:spcAft>
                <a:spcPts val="0"/>
              </a:spcAft>
              <a:buNone/>
            </a:pPr>
            <a:r>
              <a:rPr lang="en"/>
              <a:t>To learn Culture &amp; Conversational Skills</a:t>
            </a:r>
            <a:endParaRPr/>
          </a:p>
        </p:txBody>
      </p:sp>
      <p:sp>
        <p:nvSpPr>
          <p:cNvPr id="213" name="Google Shape;213;p29"/>
          <p:cNvSpPr txBox="1"/>
          <p:nvPr/>
        </p:nvSpPr>
        <p:spPr>
          <a:xfrm>
            <a:off x="148975" y="1365000"/>
            <a:ext cx="1792200" cy="2413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 sz="1600">
                <a:solidFill>
                  <a:srgbClr val="FFFFFF"/>
                </a:solidFill>
              </a:rPr>
              <a:t>How might we make engaging in small talk more accessible and fluid for adult ESL speakers in their daily lives?</a:t>
            </a:r>
            <a:endParaRPr b="1" i="1" sz="1600">
              <a:solidFill>
                <a:srgbClr val="FFFFFF"/>
              </a:solidFill>
            </a:endParaRPr>
          </a:p>
        </p:txBody>
      </p:sp>
      <p:sp>
        <p:nvSpPr>
          <p:cNvPr id="214" name="Google Shape;214;p29"/>
          <p:cNvSpPr txBox="1"/>
          <p:nvPr/>
        </p:nvSpPr>
        <p:spPr>
          <a:xfrm>
            <a:off x="2386988" y="353350"/>
            <a:ext cx="6424800" cy="2013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3600">
                <a:solidFill>
                  <a:schemeClr val="accent2"/>
                </a:solidFill>
                <a:latin typeface="Montserrat"/>
                <a:ea typeface="Montserrat"/>
                <a:cs typeface="Montserrat"/>
                <a:sym typeface="Montserrat"/>
              </a:rPr>
              <a:t>Source Videos to Understand Colloquialisms</a:t>
            </a:r>
            <a:endParaRPr b="1" sz="3600">
              <a:solidFill>
                <a:schemeClr val="accent2"/>
              </a:solidFill>
              <a:latin typeface="Montserrat"/>
              <a:ea typeface="Montserrat"/>
              <a:cs typeface="Montserrat"/>
              <a:sym typeface="Montserrat"/>
            </a:endParaRPr>
          </a:p>
        </p:txBody>
      </p:sp>
      <p:pic>
        <p:nvPicPr>
          <p:cNvPr id="215" name="Google Shape;215;p29"/>
          <p:cNvPicPr preferRelativeResize="0"/>
          <p:nvPr/>
        </p:nvPicPr>
        <p:blipFill>
          <a:blip r:embed="rId3">
            <a:alphaModFix/>
          </a:blip>
          <a:stretch>
            <a:fillRect/>
          </a:stretch>
        </p:blipFill>
        <p:spPr>
          <a:xfrm>
            <a:off x="4387537" y="2315950"/>
            <a:ext cx="2536175" cy="2536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0"/>
          <p:cNvSpPr/>
          <p:nvPr/>
        </p:nvSpPr>
        <p:spPr>
          <a:xfrm>
            <a:off x="-7925" y="0"/>
            <a:ext cx="2106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0"/>
          <p:cNvSpPr txBox="1"/>
          <p:nvPr/>
        </p:nvSpPr>
        <p:spPr>
          <a:xfrm>
            <a:off x="148975" y="1223400"/>
            <a:ext cx="1792200" cy="2696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 sz="1600">
                <a:solidFill>
                  <a:schemeClr val="lt1"/>
                </a:solidFill>
              </a:rPr>
              <a:t>How might we make engaging in small talk more accessible and fluid for adult ESL speakers in their daily lives?</a:t>
            </a:r>
            <a:endParaRPr b="1" i="1" sz="1600">
              <a:solidFill>
                <a:schemeClr val="lt1"/>
              </a:solidFill>
            </a:endParaRPr>
          </a:p>
          <a:p>
            <a:pPr indent="0" lvl="0" marL="0" rtl="0" algn="ctr">
              <a:lnSpc>
                <a:spcPct val="115000"/>
              </a:lnSpc>
              <a:spcBef>
                <a:spcPts val="0"/>
              </a:spcBef>
              <a:spcAft>
                <a:spcPts val="0"/>
              </a:spcAft>
              <a:buNone/>
            </a:pPr>
            <a:r>
              <a:t/>
            </a:r>
            <a:endParaRPr b="1" i="1" sz="1600">
              <a:solidFill>
                <a:srgbClr val="FFFFFF"/>
              </a:solidFill>
            </a:endParaRPr>
          </a:p>
        </p:txBody>
      </p:sp>
      <p:sp>
        <p:nvSpPr>
          <p:cNvPr id="222" name="Google Shape;222;p30"/>
          <p:cNvSpPr txBox="1"/>
          <p:nvPr/>
        </p:nvSpPr>
        <p:spPr>
          <a:xfrm>
            <a:off x="2666275" y="596525"/>
            <a:ext cx="5978700" cy="1442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3800">
                <a:solidFill>
                  <a:schemeClr val="accent2"/>
                </a:solidFill>
                <a:latin typeface="Montserrat"/>
                <a:ea typeface="Montserrat"/>
                <a:cs typeface="Montserrat"/>
                <a:sym typeface="Montserrat"/>
              </a:rPr>
              <a:t>Provide Visual Cues </a:t>
            </a:r>
            <a:endParaRPr b="1" sz="3800">
              <a:solidFill>
                <a:schemeClr val="accent2"/>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3800">
                <a:solidFill>
                  <a:schemeClr val="accent2"/>
                </a:solidFill>
                <a:latin typeface="Montserrat"/>
                <a:ea typeface="Montserrat"/>
                <a:cs typeface="Montserrat"/>
                <a:sym typeface="Montserrat"/>
              </a:rPr>
              <a:t>During Conversation</a:t>
            </a:r>
            <a:endParaRPr b="1" sz="3800">
              <a:solidFill>
                <a:schemeClr val="accent2"/>
              </a:solidFill>
              <a:latin typeface="Montserrat"/>
              <a:ea typeface="Montserrat"/>
              <a:cs typeface="Montserrat"/>
              <a:sym typeface="Montserrat"/>
            </a:endParaRPr>
          </a:p>
        </p:txBody>
      </p:sp>
      <p:pic>
        <p:nvPicPr>
          <p:cNvPr id="223" name="Google Shape;223;p30"/>
          <p:cNvPicPr preferRelativeResize="0"/>
          <p:nvPr/>
        </p:nvPicPr>
        <p:blipFill>
          <a:blip r:embed="rId3">
            <a:alphaModFix/>
          </a:blip>
          <a:stretch>
            <a:fillRect/>
          </a:stretch>
        </p:blipFill>
        <p:spPr>
          <a:xfrm>
            <a:off x="6642165" y="2609118"/>
            <a:ext cx="1707374" cy="1707374"/>
          </a:xfrm>
          <a:prstGeom prst="rect">
            <a:avLst/>
          </a:prstGeom>
          <a:noFill/>
          <a:ln>
            <a:noFill/>
          </a:ln>
        </p:spPr>
      </p:pic>
      <p:pic>
        <p:nvPicPr>
          <p:cNvPr id="224" name="Google Shape;224;p30"/>
          <p:cNvPicPr preferRelativeResize="0"/>
          <p:nvPr/>
        </p:nvPicPr>
        <p:blipFill>
          <a:blip r:embed="rId4">
            <a:alphaModFix/>
          </a:blip>
          <a:stretch>
            <a:fillRect/>
          </a:stretch>
        </p:blipFill>
        <p:spPr>
          <a:xfrm>
            <a:off x="3229637" y="2365602"/>
            <a:ext cx="1950900" cy="1950900"/>
          </a:xfrm>
          <a:prstGeom prst="rect">
            <a:avLst/>
          </a:prstGeom>
          <a:noFill/>
          <a:ln>
            <a:noFill/>
          </a:ln>
        </p:spPr>
      </p:pic>
      <p:pic>
        <p:nvPicPr>
          <p:cNvPr id="225" name="Google Shape;225;p30"/>
          <p:cNvPicPr preferRelativeResize="0"/>
          <p:nvPr/>
        </p:nvPicPr>
        <p:blipFill>
          <a:blip r:embed="rId5">
            <a:alphaModFix/>
          </a:blip>
          <a:stretch>
            <a:fillRect/>
          </a:stretch>
        </p:blipFill>
        <p:spPr>
          <a:xfrm>
            <a:off x="5667388" y="3117277"/>
            <a:ext cx="487900" cy="691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1"/>
          <p:cNvSpPr/>
          <p:nvPr/>
        </p:nvSpPr>
        <p:spPr>
          <a:xfrm>
            <a:off x="-7925" y="0"/>
            <a:ext cx="2106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1"/>
          <p:cNvSpPr txBox="1"/>
          <p:nvPr/>
        </p:nvSpPr>
        <p:spPr>
          <a:xfrm>
            <a:off x="74725" y="1365000"/>
            <a:ext cx="1940700" cy="2413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 sz="1600">
                <a:solidFill>
                  <a:srgbClr val="FFFFFF"/>
                </a:solidFill>
              </a:rPr>
              <a:t>How might we expose adult ESL speakers to various English-speaking contexts in which they may feel uncomfortable?</a:t>
            </a:r>
            <a:endParaRPr b="1" i="1" sz="1600">
              <a:solidFill>
                <a:srgbClr val="FFFFFF"/>
              </a:solidFill>
            </a:endParaRPr>
          </a:p>
        </p:txBody>
      </p:sp>
      <p:sp>
        <p:nvSpPr>
          <p:cNvPr id="232" name="Google Shape;232;p31"/>
          <p:cNvSpPr txBox="1"/>
          <p:nvPr/>
        </p:nvSpPr>
        <p:spPr>
          <a:xfrm>
            <a:off x="2676250" y="273625"/>
            <a:ext cx="5978700" cy="211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3800">
                <a:solidFill>
                  <a:schemeClr val="accent2"/>
                </a:solidFill>
                <a:latin typeface="Montserrat"/>
                <a:ea typeface="Montserrat"/>
                <a:cs typeface="Montserrat"/>
                <a:sym typeface="Montserrat"/>
              </a:rPr>
              <a:t>Learn</a:t>
            </a:r>
            <a:r>
              <a:rPr b="1" lang="en" sz="3800">
                <a:solidFill>
                  <a:schemeClr val="accent2"/>
                </a:solidFill>
                <a:latin typeface="Montserrat"/>
                <a:ea typeface="Montserrat"/>
                <a:cs typeface="Montserrat"/>
                <a:sym typeface="Montserrat"/>
              </a:rPr>
              <a:t> Conversational English Through a Game</a:t>
            </a:r>
            <a:endParaRPr b="1" sz="3800">
              <a:solidFill>
                <a:schemeClr val="accent2"/>
              </a:solidFill>
              <a:latin typeface="Montserrat"/>
              <a:ea typeface="Montserrat"/>
              <a:cs typeface="Montserrat"/>
              <a:sym typeface="Montserrat"/>
            </a:endParaRPr>
          </a:p>
        </p:txBody>
      </p:sp>
      <p:pic>
        <p:nvPicPr>
          <p:cNvPr id="233" name="Google Shape;233;p31"/>
          <p:cNvPicPr preferRelativeResize="0"/>
          <p:nvPr/>
        </p:nvPicPr>
        <p:blipFill>
          <a:blip r:embed="rId3">
            <a:alphaModFix/>
          </a:blip>
          <a:stretch>
            <a:fillRect/>
          </a:stretch>
        </p:blipFill>
        <p:spPr>
          <a:xfrm>
            <a:off x="4708727" y="2388625"/>
            <a:ext cx="2374875" cy="2374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2"/>
          <p:cNvSpPr/>
          <p:nvPr/>
        </p:nvSpPr>
        <p:spPr>
          <a:xfrm>
            <a:off x="8925" y="0"/>
            <a:ext cx="9144000" cy="227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9" name="Google Shape;239;p32"/>
          <p:cNvPicPr preferRelativeResize="0"/>
          <p:nvPr/>
        </p:nvPicPr>
        <p:blipFill>
          <a:blip r:embed="rId3">
            <a:alphaModFix/>
          </a:blip>
          <a:stretch>
            <a:fillRect/>
          </a:stretch>
        </p:blipFill>
        <p:spPr>
          <a:xfrm>
            <a:off x="328450" y="337575"/>
            <a:ext cx="5213600" cy="4207575"/>
          </a:xfrm>
          <a:prstGeom prst="rect">
            <a:avLst/>
          </a:prstGeom>
          <a:noFill/>
          <a:ln>
            <a:noFill/>
          </a:ln>
        </p:spPr>
      </p:pic>
      <p:sp>
        <p:nvSpPr>
          <p:cNvPr id="240" name="Google Shape;240;p32"/>
          <p:cNvSpPr txBox="1"/>
          <p:nvPr>
            <p:ph type="ctrTitle"/>
          </p:nvPr>
        </p:nvSpPr>
        <p:spPr>
          <a:xfrm>
            <a:off x="660725" y="3491325"/>
            <a:ext cx="7731300" cy="1159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PROTOTYPES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0379"/>
          </a:srgbClr>
        </a:solidFill>
      </p:bgPr>
    </p:bg>
    <p:spTree>
      <p:nvGrpSpPr>
        <p:cNvPr id="244" name="Shape 244"/>
        <p:cNvGrpSpPr/>
        <p:nvPr/>
      </p:nvGrpSpPr>
      <p:grpSpPr>
        <a:xfrm>
          <a:off x="0" y="0"/>
          <a:ext cx="0" cy="0"/>
          <a:chOff x="0" y="0"/>
          <a:chExt cx="0" cy="0"/>
        </a:xfrm>
      </p:grpSpPr>
      <p:sp>
        <p:nvSpPr>
          <p:cNvPr id="245" name="Google Shape;245;p33"/>
          <p:cNvSpPr txBox="1"/>
          <p:nvPr>
            <p:ph idx="4294967295" type="ctrTitle"/>
          </p:nvPr>
        </p:nvSpPr>
        <p:spPr>
          <a:xfrm>
            <a:off x="1897338" y="2827213"/>
            <a:ext cx="53493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dk1"/>
                </a:solidFill>
              </a:rPr>
              <a:t>PROTOTYPE #1</a:t>
            </a:r>
            <a:endParaRPr sz="4800">
              <a:solidFill>
                <a:schemeClr val="dk1"/>
              </a:solidFill>
            </a:endParaRPr>
          </a:p>
        </p:txBody>
      </p:sp>
      <p:sp>
        <p:nvSpPr>
          <p:cNvPr id="246" name="Google Shape;246;p33"/>
          <p:cNvSpPr txBox="1"/>
          <p:nvPr>
            <p:ph idx="4294967295" type="subTitle"/>
          </p:nvPr>
        </p:nvSpPr>
        <p:spPr>
          <a:xfrm>
            <a:off x="2278038" y="3758425"/>
            <a:ext cx="4587900" cy="7848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0"/>
              </a:spcAft>
              <a:buNone/>
            </a:pPr>
            <a:r>
              <a:rPr i="1" lang="en" sz="2000">
                <a:solidFill>
                  <a:schemeClr val="accent1"/>
                </a:solidFill>
              </a:rPr>
              <a:t>short videos to learn colloquial English</a:t>
            </a:r>
            <a:endParaRPr i="1" sz="2000">
              <a:solidFill>
                <a:schemeClr val="accent1"/>
              </a:solidFill>
            </a:endParaRPr>
          </a:p>
        </p:txBody>
      </p:sp>
      <p:grpSp>
        <p:nvGrpSpPr>
          <p:cNvPr id="247" name="Google Shape;247;p33"/>
          <p:cNvGrpSpPr/>
          <p:nvPr/>
        </p:nvGrpSpPr>
        <p:grpSpPr>
          <a:xfrm>
            <a:off x="3681309" y="629975"/>
            <a:ext cx="1781372" cy="1826338"/>
            <a:chOff x="616425" y="2329600"/>
            <a:chExt cx="361700" cy="388475"/>
          </a:xfrm>
        </p:grpSpPr>
        <p:sp>
          <p:nvSpPr>
            <p:cNvPr id="248" name="Google Shape;248;p33"/>
            <p:cNvSpPr/>
            <p:nvPr/>
          </p:nvSpPr>
          <p:spPr>
            <a:xfrm>
              <a:off x="616425" y="2329600"/>
              <a:ext cx="361700" cy="388475"/>
            </a:xfrm>
            <a:custGeom>
              <a:rect b="b" l="l" r="r" t="t"/>
              <a:pathLst>
                <a:path extrusionOk="0" fill="none" h="15539" w="14468">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3"/>
            <p:cNvSpPr/>
            <p:nvPr/>
          </p:nvSpPr>
          <p:spPr>
            <a:xfrm>
              <a:off x="704725" y="2545750"/>
              <a:ext cx="185125" cy="25"/>
            </a:xfrm>
            <a:custGeom>
              <a:rect b="b" l="l" r="r" t="t"/>
              <a:pathLst>
                <a:path extrusionOk="0" fill="none" h="1" w="7405">
                  <a:moveTo>
                    <a:pt x="7404" y="0"/>
                  </a:moveTo>
                  <a:lnTo>
                    <a:pt x="0" y="0"/>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3"/>
            <p:cNvSpPr/>
            <p:nvPr/>
          </p:nvSpPr>
          <p:spPr>
            <a:xfrm>
              <a:off x="811875" y="2626125"/>
              <a:ext cx="31075" cy="31075"/>
            </a:xfrm>
            <a:custGeom>
              <a:rect b="b" l="l" r="r" t="t"/>
              <a:pathLst>
                <a:path extrusionOk="0" fill="none" h="1243" w="1243">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3"/>
            <p:cNvSpPr/>
            <p:nvPr/>
          </p:nvSpPr>
          <p:spPr>
            <a:xfrm>
              <a:off x="751000" y="2568275"/>
              <a:ext cx="54200" cy="53600"/>
            </a:xfrm>
            <a:custGeom>
              <a:rect b="b" l="l" r="r" t="t"/>
              <a:pathLst>
                <a:path extrusionOk="0" fill="none" h="2144" w="2168">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3"/>
            <p:cNvSpPr/>
            <p:nvPr/>
          </p:nvSpPr>
          <p:spPr>
            <a:xfrm>
              <a:off x="769875" y="2662650"/>
              <a:ext cx="23775" cy="23775"/>
            </a:xfrm>
            <a:custGeom>
              <a:rect b="b" l="l" r="r" t="t"/>
              <a:pathLst>
                <a:path extrusionOk="0" fill="none" h="951" w="951">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3"/>
            <p:cNvSpPr/>
            <p:nvPr/>
          </p:nvSpPr>
          <p:spPr>
            <a:xfrm>
              <a:off x="799700" y="2503125"/>
              <a:ext cx="24375" cy="23775"/>
            </a:xfrm>
            <a:custGeom>
              <a:rect b="b" l="l" r="r" t="t"/>
              <a:pathLst>
                <a:path extrusionOk="0" fill="none" h="951" w="975">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3"/>
            <p:cNvSpPr/>
            <p:nvPr/>
          </p:nvSpPr>
          <p:spPr>
            <a:xfrm>
              <a:off x="766825" y="2388050"/>
              <a:ext cx="60925" cy="25"/>
            </a:xfrm>
            <a:custGeom>
              <a:rect b="b" l="l" r="r" t="t"/>
              <a:pathLst>
                <a:path extrusionOk="0" fill="none" h="1" w="2437">
                  <a:moveTo>
                    <a:pt x="2436" y="0"/>
                  </a:moveTo>
                  <a:lnTo>
                    <a:pt x="1" y="0"/>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3"/>
            <p:cNvSpPr/>
            <p:nvPr/>
          </p:nvSpPr>
          <p:spPr>
            <a:xfrm>
              <a:off x="769875" y="2456250"/>
              <a:ext cx="31075" cy="31075"/>
            </a:xfrm>
            <a:custGeom>
              <a:rect b="b" l="l" r="r" t="t"/>
              <a:pathLst>
                <a:path extrusionOk="0" fill="none" h="1243" w="1243">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 name="Google Shape;256;p33"/>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6"/>
          <p:cNvSpPr/>
          <p:nvPr/>
        </p:nvSpPr>
        <p:spPr>
          <a:xfrm>
            <a:off x="8925" y="0"/>
            <a:ext cx="9144000" cy="227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 name="Google Shape;90;p16"/>
          <p:cNvPicPr preferRelativeResize="0"/>
          <p:nvPr/>
        </p:nvPicPr>
        <p:blipFill>
          <a:blip r:embed="rId3">
            <a:alphaModFix/>
          </a:blip>
          <a:stretch>
            <a:fillRect/>
          </a:stretch>
        </p:blipFill>
        <p:spPr>
          <a:xfrm>
            <a:off x="305150" y="166575"/>
            <a:ext cx="3387050" cy="4429676"/>
          </a:xfrm>
          <a:prstGeom prst="rect">
            <a:avLst/>
          </a:prstGeom>
          <a:noFill/>
          <a:ln>
            <a:noFill/>
          </a:ln>
        </p:spPr>
      </p:pic>
      <p:sp>
        <p:nvSpPr>
          <p:cNvPr id="91" name="Google Shape;91;p16"/>
          <p:cNvSpPr txBox="1"/>
          <p:nvPr>
            <p:ph type="ctrTitle"/>
          </p:nvPr>
        </p:nvSpPr>
        <p:spPr>
          <a:xfrm>
            <a:off x="3034300" y="166575"/>
            <a:ext cx="5792700" cy="1233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t/>
            </a:r>
            <a:endParaRPr>
              <a:solidFill>
                <a:schemeClr val="accent1"/>
              </a:solidFill>
            </a:endParaRPr>
          </a:p>
          <a:p>
            <a:pPr indent="0" lvl="0" marL="0" rtl="0" algn="r">
              <a:spcBef>
                <a:spcPts val="0"/>
              </a:spcBef>
              <a:spcAft>
                <a:spcPts val="0"/>
              </a:spcAft>
              <a:buNone/>
            </a:pPr>
            <a:r>
              <a:rPr lang="en"/>
              <a:t>POINTS OF VIEW</a:t>
            </a:r>
            <a:endParaRPr/>
          </a:p>
        </p:txBody>
      </p:sp>
      <p:sp>
        <p:nvSpPr>
          <p:cNvPr id="92" name="Google Shape;92;p16"/>
          <p:cNvSpPr txBox="1"/>
          <p:nvPr>
            <p:ph idx="4294967295" type="body"/>
          </p:nvPr>
        </p:nvSpPr>
        <p:spPr>
          <a:xfrm>
            <a:off x="3445450" y="1692525"/>
            <a:ext cx="5152800" cy="2514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600"/>
              <a:t>We met </a:t>
            </a:r>
            <a:r>
              <a:rPr b="1" lang="en" sz="1600"/>
              <a:t>Thuy</a:t>
            </a:r>
            <a:r>
              <a:rPr lang="en" sz="1600"/>
              <a:t>, who even after 10 years of speaking English is still uncomfortable with small talk.</a:t>
            </a:r>
            <a:endParaRPr sz="1600"/>
          </a:p>
          <a:p>
            <a:pPr indent="0" lvl="0" marL="0" rtl="0" algn="l">
              <a:spcBef>
                <a:spcPts val="600"/>
              </a:spcBef>
              <a:spcAft>
                <a:spcPts val="0"/>
              </a:spcAft>
              <a:buNone/>
            </a:pPr>
            <a:r>
              <a:t/>
            </a:r>
            <a:endParaRPr sz="1600"/>
          </a:p>
          <a:p>
            <a:pPr indent="0" lvl="0" marL="0" rtl="0" algn="l">
              <a:spcBef>
                <a:spcPts val="600"/>
              </a:spcBef>
              <a:spcAft>
                <a:spcPts val="0"/>
              </a:spcAft>
              <a:buNone/>
            </a:pPr>
            <a:r>
              <a:rPr lang="en" sz="1600"/>
              <a:t>We met </a:t>
            </a:r>
            <a:r>
              <a:rPr b="1" lang="en" sz="1600"/>
              <a:t>Yuri</a:t>
            </a:r>
            <a:r>
              <a:rPr lang="en" sz="1600"/>
              <a:t>, who finds that she is dependent on visual cues for verbal communication.</a:t>
            </a:r>
            <a:endParaRPr sz="1600"/>
          </a:p>
          <a:p>
            <a:pPr indent="0" lvl="0" marL="0" rtl="0" algn="l">
              <a:spcBef>
                <a:spcPts val="600"/>
              </a:spcBef>
              <a:spcAft>
                <a:spcPts val="0"/>
              </a:spcAft>
              <a:buNone/>
            </a:pPr>
            <a:r>
              <a:t/>
            </a:r>
            <a:endParaRPr sz="1600"/>
          </a:p>
          <a:p>
            <a:pPr indent="0" lvl="0" marL="0" rtl="0" algn="l">
              <a:spcBef>
                <a:spcPts val="600"/>
              </a:spcBef>
              <a:spcAft>
                <a:spcPts val="0"/>
              </a:spcAft>
              <a:buNone/>
            </a:pPr>
            <a:r>
              <a:rPr lang="en" sz="1600"/>
              <a:t>We met </a:t>
            </a:r>
            <a:r>
              <a:rPr b="1" lang="en" sz="1600"/>
              <a:t>Alejandro</a:t>
            </a:r>
            <a:r>
              <a:rPr lang="en" sz="1600"/>
              <a:t>, who feels burnt out from the burden of translating for his mother.</a:t>
            </a:r>
            <a:endParaRPr sz="1600"/>
          </a:p>
          <a:p>
            <a:pPr indent="0" lvl="0" marL="0" rtl="0" algn="l">
              <a:spcBef>
                <a:spcPts val="600"/>
              </a:spcBef>
              <a:spcAft>
                <a:spcPts val="0"/>
              </a:spcAft>
              <a:buNone/>
            </a:pPr>
            <a:r>
              <a:t/>
            </a:r>
            <a:endParaRPr sz="1600"/>
          </a:p>
          <a:p>
            <a:pPr indent="0" lvl="0" marL="0" rtl="0" algn="l">
              <a:spcBef>
                <a:spcPts val="600"/>
              </a:spcBef>
              <a:spcAft>
                <a:spcPts val="0"/>
              </a:spcAft>
              <a:buNone/>
            </a:pPr>
            <a:r>
              <a:t/>
            </a:r>
            <a:endParaRPr sz="1600"/>
          </a:p>
          <a:p>
            <a:pPr indent="0" lvl="0" marL="0" rtl="0" algn="l">
              <a:spcBef>
                <a:spcPts val="600"/>
              </a:spcBef>
              <a:spcAft>
                <a:spcPts val="0"/>
              </a:spcAft>
              <a:buNone/>
            </a:pPr>
            <a:r>
              <a:t/>
            </a:r>
            <a:endParaRPr sz="1600"/>
          </a:p>
          <a:p>
            <a:pPr indent="0" lvl="0" marL="0" rtl="0" algn="l">
              <a:spcBef>
                <a:spcPts val="600"/>
              </a:spcBef>
              <a:spcAft>
                <a:spcPts val="0"/>
              </a:spcAft>
              <a:buNone/>
            </a:pPr>
            <a:r>
              <a:t/>
            </a:r>
            <a:endParaRPr sz="1600"/>
          </a:p>
        </p:txBody>
      </p:sp>
      <p:sp>
        <p:nvSpPr>
          <p:cNvPr id="93" name="Google Shape;93;p16"/>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260" name="Shape 260"/>
        <p:cNvGrpSpPr/>
        <p:nvPr/>
      </p:nvGrpSpPr>
      <p:grpSpPr>
        <a:xfrm>
          <a:off x="0" y="0"/>
          <a:ext cx="0" cy="0"/>
          <a:chOff x="0" y="0"/>
          <a:chExt cx="0" cy="0"/>
        </a:xfrm>
      </p:grpSpPr>
      <p:sp>
        <p:nvSpPr>
          <p:cNvPr id="261" name="Google Shape;261;p34"/>
          <p:cNvSpPr txBox="1"/>
          <p:nvPr>
            <p:ph idx="4294967295" type="ctrTitle"/>
          </p:nvPr>
        </p:nvSpPr>
        <p:spPr>
          <a:xfrm>
            <a:off x="685800" y="2298117"/>
            <a:ext cx="77724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ASSUMPTIONS</a:t>
            </a:r>
            <a:endParaRPr sz="6000"/>
          </a:p>
        </p:txBody>
      </p:sp>
      <p:sp>
        <p:nvSpPr>
          <p:cNvPr id="262" name="Google Shape;262;p34"/>
          <p:cNvSpPr txBox="1"/>
          <p:nvPr>
            <p:ph idx="4294967295" type="subTitle"/>
          </p:nvPr>
        </p:nvSpPr>
        <p:spPr>
          <a:xfrm>
            <a:off x="36000" y="3381725"/>
            <a:ext cx="9072000" cy="784800"/>
          </a:xfrm>
          <a:prstGeom prst="rect">
            <a:avLst/>
          </a:prstGeom>
        </p:spPr>
        <p:txBody>
          <a:bodyPr anchorCtr="0" anchor="t" bIns="91425" lIns="91425" spcFirstLastPara="1" rIns="91425" wrap="square" tIns="91425">
            <a:noAutofit/>
          </a:bodyPr>
          <a:lstStyle/>
          <a:p>
            <a:pPr indent="-393700" lvl="0" marL="457200" rtl="0" algn="ctr">
              <a:lnSpc>
                <a:spcPct val="115000"/>
              </a:lnSpc>
              <a:spcBef>
                <a:spcPts val="600"/>
              </a:spcBef>
              <a:spcAft>
                <a:spcPts val="0"/>
              </a:spcAft>
              <a:buSzPts val="2600"/>
              <a:buAutoNum type="arabicPeriod"/>
            </a:pPr>
            <a:r>
              <a:rPr lang="en" sz="2600"/>
              <a:t>People feel engaged while watching short videos</a:t>
            </a:r>
            <a:endParaRPr sz="2600"/>
          </a:p>
          <a:p>
            <a:pPr indent="-393700" lvl="0" marL="457200" rtl="0" algn="ctr">
              <a:lnSpc>
                <a:spcPct val="115000"/>
              </a:lnSpc>
              <a:spcBef>
                <a:spcPts val="0"/>
              </a:spcBef>
              <a:spcAft>
                <a:spcPts val="0"/>
              </a:spcAft>
              <a:buSzPts val="2600"/>
              <a:buAutoNum type="arabicPeriod"/>
            </a:pPr>
            <a:r>
              <a:rPr lang="en" sz="2600"/>
              <a:t>People can learn from watching short videos</a:t>
            </a:r>
            <a:endParaRPr sz="2200"/>
          </a:p>
          <a:p>
            <a:pPr indent="0" lvl="0" marL="0" rtl="0" algn="l">
              <a:lnSpc>
                <a:spcPct val="115000"/>
              </a:lnSpc>
              <a:spcBef>
                <a:spcPts val="600"/>
              </a:spcBef>
              <a:spcAft>
                <a:spcPts val="0"/>
              </a:spcAft>
              <a:buNone/>
            </a:pPr>
            <a:r>
              <a:t/>
            </a:r>
            <a:endParaRPr sz="2600"/>
          </a:p>
        </p:txBody>
      </p:sp>
      <p:grpSp>
        <p:nvGrpSpPr>
          <p:cNvPr id="263" name="Google Shape;263;p34"/>
          <p:cNvGrpSpPr/>
          <p:nvPr/>
        </p:nvGrpSpPr>
        <p:grpSpPr>
          <a:xfrm>
            <a:off x="3825944" y="565307"/>
            <a:ext cx="1492118" cy="1574911"/>
            <a:chOff x="3951850" y="2985350"/>
            <a:chExt cx="407950" cy="416500"/>
          </a:xfrm>
        </p:grpSpPr>
        <p:sp>
          <p:nvSpPr>
            <p:cNvPr id="264" name="Google Shape;264;p34"/>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4"/>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4"/>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5"/>
          <p:cNvSpPr txBox="1"/>
          <p:nvPr>
            <p:ph idx="4294967295" type="ctrTitle"/>
          </p:nvPr>
        </p:nvSpPr>
        <p:spPr>
          <a:xfrm>
            <a:off x="3350150" y="611900"/>
            <a:ext cx="55713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0">
                <a:solidFill>
                  <a:schemeClr val="accent3"/>
                </a:solidFill>
              </a:rPr>
              <a:t>DORA</a:t>
            </a:r>
            <a:endParaRPr sz="9000">
              <a:solidFill>
                <a:schemeClr val="accent3"/>
              </a:solidFill>
            </a:endParaRPr>
          </a:p>
          <a:p>
            <a:pPr indent="0" lvl="0" marL="0" rtl="0" algn="l">
              <a:spcBef>
                <a:spcPts val="0"/>
              </a:spcBef>
              <a:spcAft>
                <a:spcPts val="0"/>
              </a:spcAft>
              <a:buNone/>
            </a:pPr>
            <a:r>
              <a:t/>
            </a:r>
            <a:endParaRPr sz="9000">
              <a:solidFill>
                <a:schemeClr val="accent3"/>
              </a:solidFill>
            </a:endParaRPr>
          </a:p>
          <a:p>
            <a:pPr indent="0" lvl="0" marL="0" rtl="0" algn="l">
              <a:spcBef>
                <a:spcPts val="0"/>
              </a:spcBef>
              <a:spcAft>
                <a:spcPts val="0"/>
              </a:spcAft>
              <a:buNone/>
            </a:pPr>
            <a:r>
              <a:t/>
            </a:r>
            <a:endParaRPr sz="9000">
              <a:solidFill>
                <a:schemeClr val="accent3"/>
              </a:solidFill>
            </a:endParaRPr>
          </a:p>
        </p:txBody>
      </p:sp>
      <p:sp>
        <p:nvSpPr>
          <p:cNvPr id="273" name="Google Shape;273;p35"/>
          <p:cNvSpPr txBox="1"/>
          <p:nvPr>
            <p:ph idx="4294967295" type="subTitle"/>
          </p:nvPr>
        </p:nvSpPr>
        <p:spPr>
          <a:xfrm>
            <a:off x="3350150" y="2071225"/>
            <a:ext cx="5571300" cy="2253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300"/>
              <a:t>Dermatologist who was born and raised in Israel, 50s</a:t>
            </a:r>
            <a:endParaRPr b="1" sz="2300"/>
          </a:p>
          <a:p>
            <a:pPr indent="0" lvl="0" marL="0" rtl="0" algn="l">
              <a:spcBef>
                <a:spcPts val="1000"/>
              </a:spcBef>
              <a:spcAft>
                <a:spcPts val="1000"/>
              </a:spcAft>
              <a:buNone/>
            </a:pPr>
            <a:r>
              <a:rPr lang="en" sz="2300"/>
              <a:t>“I didn’t even know I was pronouncing it wrong”</a:t>
            </a:r>
            <a:endParaRPr sz="2300"/>
          </a:p>
        </p:txBody>
      </p:sp>
      <p:pic>
        <p:nvPicPr>
          <p:cNvPr id="274" name="Google Shape;274;p35"/>
          <p:cNvPicPr preferRelativeResize="0"/>
          <p:nvPr/>
        </p:nvPicPr>
        <p:blipFill rotWithShape="1">
          <a:blip r:embed="rId4">
            <a:alphaModFix/>
          </a:blip>
          <a:srcRect b="5430" l="27967" r="27967" t="55244"/>
          <a:stretch/>
        </p:blipFill>
        <p:spPr>
          <a:xfrm>
            <a:off x="542500" y="561225"/>
            <a:ext cx="2576700" cy="3569100"/>
          </a:xfrm>
          <a:prstGeom prst="ellipse">
            <a:avLst/>
          </a:prstGeom>
          <a:noFill/>
          <a:ln>
            <a:noFill/>
          </a:ln>
          <a:effectLst>
            <a:outerShdw blurRad="57150" rotWithShape="0" algn="bl" dir="5400000" dist="19050">
              <a:srgbClr val="000000">
                <a:alpha val="50000"/>
              </a:srgbClr>
            </a:outerShdw>
          </a:effectLst>
        </p:spPr>
      </p:pic>
      <p:sp>
        <p:nvSpPr>
          <p:cNvPr id="275" name="Google Shape;275;p35"/>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35"/>
          <p:cNvPicPr preferRelativeResize="0"/>
          <p:nvPr/>
        </p:nvPicPr>
        <p:blipFill rotWithShape="1">
          <a:blip r:embed="rId5">
            <a:alphaModFix/>
          </a:blip>
          <a:srcRect b="-2583" l="26467" r="30815" t="13812"/>
          <a:stretch/>
        </p:blipFill>
        <p:spPr>
          <a:xfrm>
            <a:off x="542525" y="561225"/>
            <a:ext cx="2576700" cy="3569100"/>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6"/>
          <p:cNvSpPr/>
          <p:nvPr/>
        </p:nvSpPr>
        <p:spPr>
          <a:xfrm>
            <a:off x="3486575" y="288564"/>
            <a:ext cx="5170079" cy="4024965"/>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6"/>
          <p:cNvSpPr/>
          <p:nvPr/>
        </p:nvSpPr>
        <p:spPr>
          <a:xfrm>
            <a:off x="3338444" y="878839"/>
            <a:ext cx="4737300" cy="3024900"/>
          </a:xfrm>
          <a:prstGeom prst="rect">
            <a:avLst/>
          </a:prstGeom>
          <a:solidFill>
            <a:srgbClr val="073763">
              <a:alpha val="192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Place your screenshot here</a:t>
            </a:r>
            <a:endParaRPr sz="1000">
              <a:solidFill>
                <a:srgbClr val="FFFFFF"/>
              </a:solidFill>
              <a:latin typeface="Roboto"/>
              <a:ea typeface="Roboto"/>
              <a:cs typeface="Roboto"/>
              <a:sym typeface="Roboto"/>
            </a:endParaRPr>
          </a:p>
        </p:txBody>
      </p:sp>
      <p:sp>
        <p:nvSpPr>
          <p:cNvPr id="283" name="Google Shape;283;p36"/>
          <p:cNvSpPr txBox="1"/>
          <p:nvPr>
            <p:ph idx="4294967295" type="body"/>
          </p:nvPr>
        </p:nvSpPr>
        <p:spPr>
          <a:xfrm>
            <a:off x="174450" y="1440050"/>
            <a:ext cx="3126600" cy="17220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b="1" lang="en" sz="2700">
                <a:solidFill>
                  <a:srgbClr val="FFFFFF"/>
                </a:solidFill>
                <a:latin typeface="Montserrat"/>
                <a:ea typeface="Montserrat"/>
                <a:cs typeface="Montserrat"/>
                <a:sym typeface="Montserrat"/>
              </a:rPr>
              <a:t>Which is the correct pronunciation?</a:t>
            </a:r>
            <a:endParaRPr sz="1400"/>
          </a:p>
        </p:txBody>
      </p:sp>
      <p:pic>
        <p:nvPicPr>
          <p:cNvPr id="284" name="Google Shape;284;p36"/>
          <p:cNvPicPr preferRelativeResize="0"/>
          <p:nvPr/>
        </p:nvPicPr>
        <p:blipFill>
          <a:blip r:embed="rId3">
            <a:alphaModFix/>
          </a:blip>
          <a:stretch>
            <a:fillRect/>
          </a:stretch>
        </p:blipFill>
        <p:spPr>
          <a:xfrm>
            <a:off x="3702963" y="502313"/>
            <a:ext cx="4737299" cy="3024899"/>
          </a:xfrm>
          <a:prstGeom prst="rect">
            <a:avLst/>
          </a:prstGeom>
          <a:noFill/>
          <a:ln>
            <a:noFill/>
          </a:ln>
        </p:spPr>
      </p:pic>
      <p:sp>
        <p:nvSpPr>
          <p:cNvPr id="285" name="Google Shape;285;p36"/>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6"/>
          <p:cNvSpPr txBox="1"/>
          <p:nvPr/>
        </p:nvSpPr>
        <p:spPr>
          <a:xfrm>
            <a:off x="3702975" y="502325"/>
            <a:ext cx="2391300" cy="299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Roboto"/>
                <a:ea typeface="Roboto"/>
                <a:cs typeface="Roboto"/>
                <a:sym typeface="Roboto"/>
              </a:rPr>
              <a:t>GIF</a:t>
            </a:r>
            <a:endParaRPr b="1" sz="3600">
              <a:solidFill>
                <a:srgbClr val="FFFFFF"/>
              </a:solidFill>
              <a:latin typeface="Roboto"/>
              <a:ea typeface="Roboto"/>
              <a:cs typeface="Roboto"/>
              <a:sym typeface="Roboto"/>
            </a:endParaRPr>
          </a:p>
        </p:txBody>
      </p:sp>
      <p:sp>
        <p:nvSpPr>
          <p:cNvPr id="287" name="Google Shape;287;p36"/>
          <p:cNvSpPr txBox="1"/>
          <p:nvPr/>
        </p:nvSpPr>
        <p:spPr>
          <a:xfrm>
            <a:off x="6093950" y="502313"/>
            <a:ext cx="2346300" cy="302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chemeClr val="dk1"/>
                </a:solidFill>
                <a:latin typeface="Roboto"/>
                <a:ea typeface="Roboto"/>
                <a:cs typeface="Roboto"/>
                <a:sym typeface="Roboto"/>
              </a:rPr>
              <a:t>JIF</a:t>
            </a:r>
            <a:endParaRPr b="1" sz="3600">
              <a:solidFill>
                <a:schemeClr val="dk1"/>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7"/>
          <p:cNvSpPr/>
          <p:nvPr/>
        </p:nvSpPr>
        <p:spPr>
          <a:xfrm>
            <a:off x="3338444" y="878839"/>
            <a:ext cx="4737300" cy="3024900"/>
          </a:xfrm>
          <a:prstGeom prst="rect">
            <a:avLst/>
          </a:prstGeom>
          <a:solidFill>
            <a:srgbClr val="073763">
              <a:alpha val="192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Place your screenshot here</a:t>
            </a:r>
            <a:endParaRPr sz="1000">
              <a:solidFill>
                <a:srgbClr val="FFFFFF"/>
              </a:solidFill>
              <a:latin typeface="Roboto"/>
              <a:ea typeface="Roboto"/>
              <a:cs typeface="Roboto"/>
              <a:sym typeface="Roboto"/>
            </a:endParaRPr>
          </a:p>
        </p:txBody>
      </p:sp>
      <p:sp>
        <p:nvSpPr>
          <p:cNvPr id="293" name="Google Shape;293;p37"/>
          <p:cNvSpPr txBox="1"/>
          <p:nvPr>
            <p:ph idx="4294967295" type="body"/>
          </p:nvPr>
        </p:nvSpPr>
        <p:spPr>
          <a:xfrm>
            <a:off x="166925" y="1419825"/>
            <a:ext cx="2690700" cy="2091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700">
                <a:solidFill>
                  <a:srgbClr val="FFFFFF"/>
                </a:solidFill>
                <a:latin typeface="Montserrat"/>
                <a:ea typeface="Montserrat"/>
                <a:cs typeface="Montserrat"/>
                <a:sym typeface="Montserrat"/>
              </a:rPr>
              <a:t>Which is the correct meaning?</a:t>
            </a:r>
            <a:endParaRPr b="1" sz="2700">
              <a:solidFill>
                <a:srgbClr val="FFFFFF"/>
              </a:solidFill>
              <a:latin typeface="Montserrat"/>
              <a:ea typeface="Montserrat"/>
              <a:cs typeface="Montserrat"/>
              <a:sym typeface="Montserrat"/>
            </a:endParaRPr>
          </a:p>
          <a:p>
            <a:pPr indent="0" lvl="0" marL="0" rtl="0" algn="l">
              <a:spcBef>
                <a:spcPts val="1000"/>
              </a:spcBef>
              <a:spcAft>
                <a:spcPts val="1000"/>
              </a:spcAft>
              <a:buNone/>
            </a:pPr>
            <a:r>
              <a:t/>
            </a:r>
            <a:endParaRPr sz="2700"/>
          </a:p>
        </p:txBody>
      </p:sp>
      <p:sp>
        <p:nvSpPr>
          <p:cNvPr id="294" name="Google Shape;294;p37"/>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7"/>
          <p:cNvSpPr/>
          <p:nvPr/>
        </p:nvSpPr>
        <p:spPr>
          <a:xfrm>
            <a:off x="3486575" y="288564"/>
            <a:ext cx="5170079" cy="4024965"/>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 name="Google Shape;296;p37"/>
          <p:cNvPicPr preferRelativeResize="0"/>
          <p:nvPr/>
        </p:nvPicPr>
        <p:blipFill>
          <a:blip r:embed="rId3">
            <a:alphaModFix/>
          </a:blip>
          <a:stretch>
            <a:fillRect/>
          </a:stretch>
        </p:blipFill>
        <p:spPr>
          <a:xfrm>
            <a:off x="3702963" y="502313"/>
            <a:ext cx="4737299" cy="3024899"/>
          </a:xfrm>
          <a:prstGeom prst="rect">
            <a:avLst/>
          </a:prstGeom>
          <a:noFill/>
          <a:ln>
            <a:noFill/>
          </a:ln>
        </p:spPr>
      </p:pic>
      <p:sp>
        <p:nvSpPr>
          <p:cNvPr id="297" name="Google Shape;297;p37"/>
          <p:cNvSpPr txBox="1"/>
          <p:nvPr/>
        </p:nvSpPr>
        <p:spPr>
          <a:xfrm>
            <a:off x="3702975" y="502325"/>
            <a:ext cx="2391300" cy="299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Roboto"/>
                <a:ea typeface="Roboto"/>
                <a:cs typeface="Roboto"/>
                <a:sym typeface="Roboto"/>
              </a:rPr>
              <a:t>GIF</a:t>
            </a:r>
            <a:endParaRPr b="1" sz="3600">
              <a:solidFill>
                <a:srgbClr val="FFFFFF"/>
              </a:solidFill>
              <a:latin typeface="Roboto"/>
              <a:ea typeface="Roboto"/>
              <a:cs typeface="Roboto"/>
              <a:sym typeface="Roboto"/>
            </a:endParaRPr>
          </a:p>
        </p:txBody>
      </p:sp>
      <p:pic>
        <p:nvPicPr>
          <p:cNvPr id="298" name="Google Shape;298;p37"/>
          <p:cNvPicPr preferRelativeResize="0"/>
          <p:nvPr/>
        </p:nvPicPr>
        <p:blipFill rotWithShape="1">
          <a:blip r:embed="rId4">
            <a:alphaModFix/>
          </a:blip>
          <a:srcRect b="0" l="2250" r="1991" t="2752"/>
          <a:stretch/>
        </p:blipFill>
        <p:spPr>
          <a:xfrm>
            <a:off x="3702475" y="487025"/>
            <a:ext cx="4738264" cy="3024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38"/>
          <p:cNvPicPr preferRelativeResize="0"/>
          <p:nvPr/>
        </p:nvPicPr>
        <p:blipFill rotWithShape="1">
          <a:blip r:embed="rId3">
            <a:alphaModFix/>
          </a:blip>
          <a:srcRect b="0" l="17901" r="39808" t="0"/>
          <a:stretch/>
        </p:blipFill>
        <p:spPr>
          <a:xfrm>
            <a:off x="1496250" y="703300"/>
            <a:ext cx="1786873" cy="2487474"/>
          </a:xfrm>
          <a:prstGeom prst="rect">
            <a:avLst/>
          </a:prstGeom>
          <a:noFill/>
          <a:ln cap="flat" cmpd="sng" w="9525">
            <a:solidFill>
              <a:srgbClr val="FFFFFF"/>
            </a:solidFill>
            <a:prstDash val="solid"/>
            <a:round/>
            <a:headEnd len="sm" w="sm" type="none"/>
            <a:tailEnd len="sm" w="sm" type="none"/>
          </a:ln>
        </p:spPr>
      </p:pic>
      <p:pic>
        <p:nvPicPr>
          <p:cNvPr id="304" name="Google Shape;304;p38"/>
          <p:cNvPicPr preferRelativeResize="0"/>
          <p:nvPr/>
        </p:nvPicPr>
        <p:blipFill>
          <a:blip r:embed="rId4">
            <a:alphaModFix/>
          </a:blip>
          <a:stretch>
            <a:fillRect/>
          </a:stretch>
        </p:blipFill>
        <p:spPr>
          <a:xfrm>
            <a:off x="6201437" y="703300"/>
            <a:ext cx="1524875" cy="2487476"/>
          </a:xfrm>
          <a:prstGeom prst="rect">
            <a:avLst/>
          </a:prstGeom>
          <a:noFill/>
          <a:ln cap="flat" cmpd="sng" w="9525">
            <a:solidFill>
              <a:srgbClr val="FFFFFF"/>
            </a:solidFill>
            <a:prstDash val="solid"/>
            <a:round/>
            <a:headEnd len="sm" w="sm" type="none"/>
            <a:tailEnd len="sm" w="sm" type="none"/>
          </a:ln>
        </p:spPr>
      </p:pic>
      <p:sp>
        <p:nvSpPr>
          <p:cNvPr id="305" name="Google Shape;305;p38"/>
          <p:cNvSpPr txBox="1"/>
          <p:nvPr/>
        </p:nvSpPr>
        <p:spPr>
          <a:xfrm>
            <a:off x="924550" y="3639800"/>
            <a:ext cx="3031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FFFFFF"/>
                </a:solidFill>
                <a:latin typeface="Montserrat"/>
                <a:ea typeface="Montserrat"/>
                <a:cs typeface="Montserrat"/>
                <a:sym typeface="Montserrat"/>
              </a:rPr>
              <a:t>“It’s pronounced Gif”</a:t>
            </a:r>
            <a:endParaRPr sz="2000">
              <a:solidFill>
                <a:srgbClr val="FFFFFF"/>
              </a:solidFill>
              <a:latin typeface="Montserrat"/>
              <a:ea typeface="Montserrat"/>
              <a:cs typeface="Montserrat"/>
              <a:sym typeface="Montserrat"/>
            </a:endParaRPr>
          </a:p>
        </p:txBody>
      </p:sp>
      <p:sp>
        <p:nvSpPr>
          <p:cNvPr id="306" name="Google Shape;306;p38"/>
          <p:cNvSpPr txBox="1"/>
          <p:nvPr/>
        </p:nvSpPr>
        <p:spPr>
          <a:xfrm>
            <a:off x="5447975" y="3568000"/>
            <a:ext cx="3031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FFFFFF"/>
                </a:solidFill>
                <a:latin typeface="Montserrat"/>
                <a:ea typeface="Montserrat"/>
                <a:cs typeface="Montserrat"/>
                <a:sym typeface="Montserrat"/>
              </a:rPr>
              <a:t>“This is a totally epic, poggers moment”</a:t>
            </a:r>
            <a:endParaRPr sz="2000">
              <a:solidFill>
                <a:srgbClr val="FFFFFF"/>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9"/>
          <p:cNvSpPr txBox="1"/>
          <p:nvPr>
            <p:ph idx="4294967295" type="ctrTitle"/>
          </p:nvPr>
        </p:nvSpPr>
        <p:spPr>
          <a:xfrm>
            <a:off x="2309775" y="265750"/>
            <a:ext cx="40332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600">
                <a:solidFill>
                  <a:schemeClr val="accent1"/>
                </a:solidFill>
              </a:rPr>
              <a:t>Outcome</a:t>
            </a:r>
            <a:endParaRPr sz="5600">
              <a:solidFill>
                <a:schemeClr val="accent1"/>
              </a:solidFill>
            </a:endParaRPr>
          </a:p>
        </p:txBody>
      </p:sp>
      <p:sp>
        <p:nvSpPr>
          <p:cNvPr id="312" name="Google Shape;312;p39"/>
          <p:cNvSpPr txBox="1"/>
          <p:nvPr>
            <p:ph idx="4294967295" type="subTitle"/>
          </p:nvPr>
        </p:nvSpPr>
        <p:spPr>
          <a:xfrm>
            <a:off x="193500" y="1215325"/>
            <a:ext cx="8516400" cy="3371700"/>
          </a:xfrm>
          <a:prstGeom prst="rect">
            <a:avLst/>
          </a:prstGeom>
        </p:spPr>
        <p:txBody>
          <a:bodyPr anchorCtr="0" anchor="t" bIns="91425" lIns="91425" spcFirstLastPara="1" rIns="91425" wrap="square" tIns="91425">
            <a:noAutofit/>
          </a:bodyPr>
          <a:lstStyle/>
          <a:p>
            <a:pPr indent="457200" lvl="0" marL="0" rtl="0" algn="ctr">
              <a:spcBef>
                <a:spcPts val="600"/>
              </a:spcBef>
              <a:spcAft>
                <a:spcPts val="0"/>
              </a:spcAft>
              <a:buNone/>
            </a:pPr>
            <a:r>
              <a:rPr lang="en" sz="1800"/>
              <a:t>Initial Score:			Final Score:		</a:t>
            </a:r>
            <a:endParaRPr sz="1800"/>
          </a:p>
          <a:p>
            <a:pPr indent="0" lvl="0" marL="0" rtl="0" algn="ctr">
              <a:spcBef>
                <a:spcPts val="600"/>
              </a:spcBef>
              <a:spcAft>
                <a:spcPts val="0"/>
              </a:spcAft>
              <a:buNone/>
            </a:pPr>
            <a:r>
              <a:t/>
            </a:r>
            <a:endParaRPr sz="1800"/>
          </a:p>
          <a:p>
            <a:pPr indent="0" lvl="0" marL="0" rtl="0" algn="ctr">
              <a:spcBef>
                <a:spcPts val="600"/>
              </a:spcBef>
              <a:spcAft>
                <a:spcPts val="0"/>
              </a:spcAft>
              <a:buNone/>
            </a:pPr>
            <a:r>
              <a:t/>
            </a:r>
            <a:endParaRPr sz="1800"/>
          </a:p>
          <a:p>
            <a:pPr indent="0" lvl="0" marL="0" rtl="0" algn="ctr">
              <a:spcBef>
                <a:spcPts val="600"/>
              </a:spcBef>
              <a:spcAft>
                <a:spcPts val="0"/>
              </a:spcAft>
              <a:buNone/>
            </a:pPr>
            <a:r>
              <a:rPr lang="en" sz="1800"/>
              <a:t>How likely are you to retain this information?</a:t>
            </a:r>
            <a:endParaRPr sz="1800"/>
          </a:p>
          <a:p>
            <a:pPr indent="0" lvl="0" marL="0" rtl="0" algn="ctr">
              <a:spcBef>
                <a:spcPts val="600"/>
              </a:spcBef>
              <a:spcAft>
                <a:spcPts val="0"/>
              </a:spcAft>
              <a:buNone/>
            </a:pPr>
            <a:r>
              <a:t/>
            </a:r>
            <a:endParaRPr sz="1800"/>
          </a:p>
          <a:p>
            <a:pPr indent="0" lvl="0" marL="0" rtl="0" algn="ctr">
              <a:spcBef>
                <a:spcPts val="600"/>
              </a:spcBef>
              <a:spcAft>
                <a:spcPts val="0"/>
              </a:spcAft>
              <a:buNone/>
            </a:pPr>
            <a:r>
              <a:t/>
            </a:r>
            <a:endParaRPr sz="1800"/>
          </a:p>
          <a:p>
            <a:pPr indent="0" lvl="0" marL="0" rtl="0" algn="ctr">
              <a:spcBef>
                <a:spcPts val="600"/>
              </a:spcBef>
              <a:spcAft>
                <a:spcPts val="0"/>
              </a:spcAft>
              <a:buNone/>
            </a:pPr>
            <a:r>
              <a:rPr lang="en" sz="1800"/>
              <a:t>How much did you enjoy learning in this format?</a:t>
            </a:r>
            <a:endParaRPr sz="1800"/>
          </a:p>
          <a:p>
            <a:pPr indent="0" lvl="0" marL="0" rtl="0" algn="ctr">
              <a:spcBef>
                <a:spcPts val="600"/>
              </a:spcBef>
              <a:spcAft>
                <a:spcPts val="0"/>
              </a:spcAft>
              <a:buNone/>
            </a:pPr>
            <a:r>
              <a:t/>
            </a:r>
            <a:endParaRPr sz="1800"/>
          </a:p>
        </p:txBody>
      </p:sp>
      <p:cxnSp>
        <p:nvCxnSpPr>
          <p:cNvPr id="313" name="Google Shape;313;p39"/>
          <p:cNvCxnSpPr>
            <a:stCxn id="314" idx="3"/>
            <a:endCxn id="315" idx="1"/>
          </p:cNvCxnSpPr>
          <p:nvPr/>
        </p:nvCxnSpPr>
        <p:spPr>
          <a:xfrm>
            <a:off x="3102363" y="3215200"/>
            <a:ext cx="2365500" cy="0"/>
          </a:xfrm>
          <a:prstGeom prst="straightConnector1">
            <a:avLst/>
          </a:prstGeom>
          <a:noFill/>
          <a:ln cap="flat" cmpd="sng" w="28575">
            <a:solidFill>
              <a:schemeClr val="accent1"/>
            </a:solidFill>
            <a:prstDash val="solid"/>
            <a:round/>
            <a:headEnd len="med" w="med" type="none"/>
            <a:tailEnd len="med" w="med" type="none"/>
          </a:ln>
        </p:spPr>
      </p:cxnSp>
      <p:sp>
        <p:nvSpPr>
          <p:cNvPr id="314" name="Google Shape;314;p39"/>
          <p:cNvSpPr txBox="1"/>
          <p:nvPr/>
        </p:nvSpPr>
        <p:spPr>
          <a:xfrm>
            <a:off x="2688063" y="2984350"/>
            <a:ext cx="41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2"/>
                </a:solidFill>
                <a:latin typeface="Comfortaa"/>
                <a:ea typeface="Comfortaa"/>
                <a:cs typeface="Comfortaa"/>
                <a:sym typeface="Comfortaa"/>
              </a:rPr>
              <a:t>1</a:t>
            </a:r>
            <a:endParaRPr sz="1800">
              <a:solidFill>
                <a:schemeClr val="accent2"/>
              </a:solidFill>
              <a:latin typeface="Comfortaa"/>
              <a:ea typeface="Comfortaa"/>
              <a:cs typeface="Comfortaa"/>
              <a:sym typeface="Comfortaa"/>
            </a:endParaRPr>
          </a:p>
        </p:txBody>
      </p:sp>
      <p:sp>
        <p:nvSpPr>
          <p:cNvPr id="315" name="Google Shape;315;p39"/>
          <p:cNvSpPr txBox="1"/>
          <p:nvPr/>
        </p:nvSpPr>
        <p:spPr>
          <a:xfrm>
            <a:off x="5467788" y="2984350"/>
            <a:ext cx="41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2"/>
                </a:solidFill>
                <a:latin typeface="Comfortaa"/>
                <a:ea typeface="Comfortaa"/>
                <a:cs typeface="Comfortaa"/>
                <a:sym typeface="Comfortaa"/>
              </a:rPr>
              <a:t>5</a:t>
            </a:r>
            <a:endParaRPr sz="1800">
              <a:solidFill>
                <a:schemeClr val="accent2"/>
              </a:solidFill>
              <a:latin typeface="Comfortaa"/>
              <a:ea typeface="Comfortaa"/>
              <a:cs typeface="Comfortaa"/>
              <a:sym typeface="Comfortaa"/>
            </a:endParaRPr>
          </a:p>
        </p:txBody>
      </p:sp>
      <p:sp>
        <p:nvSpPr>
          <p:cNvPr id="316" name="Google Shape;316;p39"/>
          <p:cNvSpPr/>
          <p:nvPr/>
        </p:nvSpPr>
        <p:spPr>
          <a:xfrm>
            <a:off x="4850888" y="3190150"/>
            <a:ext cx="80700" cy="810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7" name="Google Shape;317;p39"/>
          <p:cNvCxnSpPr>
            <a:stCxn id="318" idx="3"/>
            <a:endCxn id="319" idx="1"/>
          </p:cNvCxnSpPr>
          <p:nvPr/>
        </p:nvCxnSpPr>
        <p:spPr>
          <a:xfrm>
            <a:off x="3102400" y="4413625"/>
            <a:ext cx="2365500" cy="0"/>
          </a:xfrm>
          <a:prstGeom prst="straightConnector1">
            <a:avLst/>
          </a:prstGeom>
          <a:noFill/>
          <a:ln cap="flat" cmpd="sng" w="28575">
            <a:solidFill>
              <a:schemeClr val="accent1"/>
            </a:solidFill>
            <a:prstDash val="solid"/>
            <a:round/>
            <a:headEnd len="med" w="med" type="none"/>
            <a:tailEnd len="med" w="med" type="none"/>
          </a:ln>
        </p:spPr>
      </p:cxnSp>
      <p:sp>
        <p:nvSpPr>
          <p:cNvPr id="318" name="Google Shape;318;p39"/>
          <p:cNvSpPr txBox="1"/>
          <p:nvPr/>
        </p:nvSpPr>
        <p:spPr>
          <a:xfrm>
            <a:off x="2688100" y="4182775"/>
            <a:ext cx="41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2"/>
                </a:solidFill>
                <a:latin typeface="Comfortaa"/>
                <a:ea typeface="Comfortaa"/>
                <a:cs typeface="Comfortaa"/>
                <a:sym typeface="Comfortaa"/>
              </a:rPr>
              <a:t>1</a:t>
            </a:r>
            <a:endParaRPr sz="1800">
              <a:solidFill>
                <a:schemeClr val="accent2"/>
              </a:solidFill>
              <a:latin typeface="Comfortaa"/>
              <a:ea typeface="Comfortaa"/>
              <a:cs typeface="Comfortaa"/>
              <a:sym typeface="Comfortaa"/>
            </a:endParaRPr>
          </a:p>
        </p:txBody>
      </p:sp>
      <p:sp>
        <p:nvSpPr>
          <p:cNvPr id="319" name="Google Shape;319;p39"/>
          <p:cNvSpPr txBox="1"/>
          <p:nvPr/>
        </p:nvSpPr>
        <p:spPr>
          <a:xfrm>
            <a:off x="5467825" y="4182775"/>
            <a:ext cx="41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2"/>
                </a:solidFill>
                <a:latin typeface="Comfortaa"/>
                <a:ea typeface="Comfortaa"/>
                <a:cs typeface="Comfortaa"/>
                <a:sym typeface="Comfortaa"/>
              </a:rPr>
              <a:t>5</a:t>
            </a:r>
            <a:endParaRPr sz="1800">
              <a:solidFill>
                <a:schemeClr val="accent2"/>
              </a:solidFill>
              <a:latin typeface="Comfortaa"/>
              <a:ea typeface="Comfortaa"/>
              <a:cs typeface="Comfortaa"/>
              <a:sym typeface="Comfortaa"/>
            </a:endParaRPr>
          </a:p>
        </p:txBody>
      </p:sp>
      <p:sp>
        <p:nvSpPr>
          <p:cNvPr id="320" name="Google Shape;320;p39"/>
          <p:cNvSpPr/>
          <p:nvPr/>
        </p:nvSpPr>
        <p:spPr>
          <a:xfrm>
            <a:off x="5387213" y="4388575"/>
            <a:ext cx="80700" cy="810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9"/>
          <p:cNvSpPr txBox="1"/>
          <p:nvPr/>
        </p:nvSpPr>
        <p:spPr>
          <a:xfrm>
            <a:off x="2688112" y="1785913"/>
            <a:ext cx="81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2"/>
                </a:solidFill>
                <a:latin typeface="Comfortaa"/>
                <a:ea typeface="Comfortaa"/>
                <a:cs typeface="Comfortaa"/>
                <a:sym typeface="Comfortaa"/>
              </a:rPr>
              <a:t>0/2</a:t>
            </a:r>
            <a:endParaRPr sz="1800">
              <a:solidFill>
                <a:schemeClr val="accent2"/>
              </a:solidFill>
              <a:latin typeface="Comfortaa"/>
              <a:ea typeface="Comfortaa"/>
              <a:cs typeface="Comfortaa"/>
              <a:sym typeface="Comfortaa"/>
            </a:endParaRPr>
          </a:p>
        </p:txBody>
      </p:sp>
      <p:sp>
        <p:nvSpPr>
          <p:cNvPr id="322" name="Google Shape;322;p39"/>
          <p:cNvSpPr txBox="1"/>
          <p:nvPr/>
        </p:nvSpPr>
        <p:spPr>
          <a:xfrm>
            <a:off x="5269087" y="1785925"/>
            <a:ext cx="81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2"/>
                </a:solidFill>
                <a:latin typeface="Comfortaa"/>
                <a:ea typeface="Comfortaa"/>
                <a:cs typeface="Comfortaa"/>
                <a:sym typeface="Comfortaa"/>
              </a:rPr>
              <a:t>2/2</a:t>
            </a:r>
            <a:endParaRPr sz="1800">
              <a:solidFill>
                <a:schemeClr val="accent2"/>
              </a:solidFill>
              <a:latin typeface="Comfortaa"/>
              <a:ea typeface="Comfortaa"/>
              <a:cs typeface="Comfortaa"/>
              <a:sym typeface="Comfortaa"/>
            </a:endParaRPr>
          </a:p>
        </p:txBody>
      </p:sp>
      <p:sp>
        <p:nvSpPr>
          <p:cNvPr id="323" name="Google Shape;323;p39"/>
          <p:cNvSpPr/>
          <p:nvPr/>
        </p:nvSpPr>
        <p:spPr>
          <a:xfrm>
            <a:off x="-100" y="4776250"/>
            <a:ext cx="9144000" cy="367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327" name="Shape 327"/>
        <p:cNvGrpSpPr/>
        <p:nvPr/>
      </p:nvGrpSpPr>
      <p:grpSpPr>
        <a:xfrm>
          <a:off x="0" y="0"/>
          <a:ext cx="0" cy="0"/>
          <a:chOff x="0" y="0"/>
          <a:chExt cx="0" cy="0"/>
        </a:xfrm>
      </p:grpSpPr>
      <p:sp>
        <p:nvSpPr>
          <p:cNvPr id="328" name="Google Shape;328;p40"/>
          <p:cNvSpPr txBox="1"/>
          <p:nvPr>
            <p:ph idx="4294967295" type="ctrTitle"/>
          </p:nvPr>
        </p:nvSpPr>
        <p:spPr>
          <a:xfrm>
            <a:off x="685800" y="2450517"/>
            <a:ext cx="77724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TAKEAWAY</a:t>
            </a:r>
            <a:endParaRPr sz="6000"/>
          </a:p>
        </p:txBody>
      </p:sp>
      <p:sp>
        <p:nvSpPr>
          <p:cNvPr id="329" name="Google Shape;329;p40"/>
          <p:cNvSpPr txBox="1"/>
          <p:nvPr>
            <p:ph idx="4294967295" type="subTitle"/>
          </p:nvPr>
        </p:nvSpPr>
        <p:spPr>
          <a:xfrm>
            <a:off x="236475" y="3547275"/>
            <a:ext cx="8516700" cy="7848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0"/>
              </a:spcAft>
              <a:buNone/>
            </a:pPr>
            <a:r>
              <a:rPr lang="en" sz="2600"/>
              <a:t>People can successfully engage with and learn from content in a short video format.</a:t>
            </a:r>
            <a:endParaRPr sz="2600"/>
          </a:p>
        </p:txBody>
      </p:sp>
      <p:sp>
        <p:nvSpPr>
          <p:cNvPr id="330" name="Google Shape;330;p40"/>
          <p:cNvSpPr/>
          <p:nvPr/>
        </p:nvSpPr>
        <p:spPr>
          <a:xfrm>
            <a:off x="3787512" y="580401"/>
            <a:ext cx="1568976" cy="1558245"/>
          </a:xfrm>
          <a:custGeom>
            <a:rect b="b" l="l" r="r" t="t"/>
            <a:pathLst>
              <a:path extrusionOk="0" fill="none" h="16222" w="16221">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0379"/>
          </a:srgbClr>
        </a:solidFill>
      </p:bgPr>
    </p:bg>
    <p:spTree>
      <p:nvGrpSpPr>
        <p:cNvPr id="334" name="Shape 334"/>
        <p:cNvGrpSpPr/>
        <p:nvPr/>
      </p:nvGrpSpPr>
      <p:grpSpPr>
        <a:xfrm>
          <a:off x="0" y="0"/>
          <a:ext cx="0" cy="0"/>
          <a:chOff x="0" y="0"/>
          <a:chExt cx="0" cy="0"/>
        </a:xfrm>
      </p:grpSpPr>
      <p:sp>
        <p:nvSpPr>
          <p:cNvPr id="335" name="Google Shape;335;p41"/>
          <p:cNvSpPr txBox="1"/>
          <p:nvPr>
            <p:ph idx="4294967295" type="ctrTitle"/>
          </p:nvPr>
        </p:nvSpPr>
        <p:spPr>
          <a:xfrm>
            <a:off x="1897338" y="2827213"/>
            <a:ext cx="53493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dk1"/>
                </a:solidFill>
              </a:rPr>
              <a:t>PROTOTYPE #2</a:t>
            </a:r>
            <a:endParaRPr sz="4800">
              <a:solidFill>
                <a:schemeClr val="dk1"/>
              </a:solidFill>
            </a:endParaRPr>
          </a:p>
        </p:txBody>
      </p:sp>
      <p:sp>
        <p:nvSpPr>
          <p:cNvPr id="336" name="Google Shape;336;p41"/>
          <p:cNvSpPr txBox="1"/>
          <p:nvPr>
            <p:ph idx="4294967295" type="subTitle"/>
          </p:nvPr>
        </p:nvSpPr>
        <p:spPr>
          <a:xfrm>
            <a:off x="1932600" y="3743375"/>
            <a:ext cx="5278800" cy="7848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0"/>
              </a:spcAft>
              <a:buNone/>
            </a:pPr>
            <a:r>
              <a:rPr i="1" lang="en" sz="2000">
                <a:solidFill>
                  <a:schemeClr val="accent1"/>
                </a:solidFill>
              </a:rPr>
              <a:t>providing visual cues during conversations</a:t>
            </a:r>
            <a:endParaRPr i="1" sz="2000">
              <a:solidFill>
                <a:schemeClr val="accent1"/>
              </a:solidFill>
            </a:endParaRPr>
          </a:p>
          <a:p>
            <a:pPr indent="0" lvl="0" marL="0" rtl="0" algn="l">
              <a:lnSpc>
                <a:spcPct val="115000"/>
              </a:lnSpc>
              <a:spcBef>
                <a:spcPts val="600"/>
              </a:spcBef>
              <a:spcAft>
                <a:spcPts val="0"/>
              </a:spcAft>
              <a:buNone/>
            </a:pPr>
            <a:r>
              <a:t/>
            </a:r>
            <a:endParaRPr i="1" sz="2000">
              <a:solidFill>
                <a:schemeClr val="accent1"/>
              </a:solidFill>
            </a:endParaRPr>
          </a:p>
        </p:txBody>
      </p:sp>
      <p:grpSp>
        <p:nvGrpSpPr>
          <p:cNvPr id="337" name="Google Shape;337;p41"/>
          <p:cNvGrpSpPr/>
          <p:nvPr/>
        </p:nvGrpSpPr>
        <p:grpSpPr>
          <a:xfrm>
            <a:off x="3681309" y="629975"/>
            <a:ext cx="1781372" cy="1826338"/>
            <a:chOff x="616425" y="2329600"/>
            <a:chExt cx="361700" cy="388475"/>
          </a:xfrm>
        </p:grpSpPr>
        <p:sp>
          <p:nvSpPr>
            <p:cNvPr id="338" name="Google Shape;338;p41"/>
            <p:cNvSpPr/>
            <p:nvPr/>
          </p:nvSpPr>
          <p:spPr>
            <a:xfrm>
              <a:off x="616425" y="2329600"/>
              <a:ext cx="361700" cy="388475"/>
            </a:xfrm>
            <a:custGeom>
              <a:rect b="b" l="l" r="r" t="t"/>
              <a:pathLst>
                <a:path extrusionOk="0" fill="none" h="15539" w="14468">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1"/>
            <p:cNvSpPr/>
            <p:nvPr/>
          </p:nvSpPr>
          <p:spPr>
            <a:xfrm>
              <a:off x="704725" y="2545750"/>
              <a:ext cx="185125" cy="25"/>
            </a:xfrm>
            <a:custGeom>
              <a:rect b="b" l="l" r="r" t="t"/>
              <a:pathLst>
                <a:path extrusionOk="0" fill="none" h="1" w="7405">
                  <a:moveTo>
                    <a:pt x="7404" y="0"/>
                  </a:moveTo>
                  <a:lnTo>
                    <a:pt x="0" y="0"/>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1"/>
            <p:cNvSpPr/>
            <p:nvPr/>
          </p:nvSpPr>
          <p:spPr>
            <a:xfrm>
              <a:off x="811875" y="2626125"/>
              <a:ext cx="31075" cy="31075"/>
            </a:xfrm>
            <a:custGeom>
              <a:rect b="b" l="l" r="r" t="t"/>
              <a:pathLst>
                <a:path extrusionOk="0" fill="none" h="1243" w="1243">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1"/>
            <p:cNvSpPr/>
            <p:nvPr/>
          </p:nvSpPr>
          <p:spPr>
            <a:xfrm>
              <a:off x="751000" y="2568275"/>
              <a:ext cx="54200" cy="53600"/>
            </a:xfrm>
            <a:custGeom>
              <a:rect b="b" l="l" r="r" t="t"/>
              <a:pathLst>
                <a:path extrusionOk="0" fill="none" h="2144" w="2168">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1"/>
            <p:cNvSpPr/>
            <p:nvPr/>
          </p:nvSpPr>
          <p:spPr>
            <a:xfrm>
              <a:off x="769875" y="2662650"/>
              <a:ext cx="23775" cy="23775"/>
            </a:xfrm>
            <a:custGeom>
              <a:rect b="b" l="l" r="r" t="t"/>
              <a:pathLst>
                <a:path extrusionOk="0" fill="none" h="951" w="951">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1"/>
            <p:cNvSpPr/>
            <p:nvPr/>
          </p:nvSpPr>
          <p:spPr>
            <a:xfrm>
              <a:off x="799700" y="2503125"/>
              <a:ext cx="24375" cy="23775"/>
            </a:xfrm>
            <a:custGeom>
              <a:rect b="b" l="l" r="r" t="t"/>
              <a:pathLst>
                <a:path extrusionOk="0" fill="none" h="951" w="975">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1"/>
            <p:cNvSpPr/>
            <p:nvPr/>
          </p:nvSpPr>
          <p:spPr>
            <a:xfrm>
              <a:off x="766825" y="2388050"/>
              <a:ext cx="60925" cy="25"/>
            </a:xfrm>
            <a:custGeom>
              <a:rect b="b" l="l" r="r" t="t"/>
              <a:pathLst>
                <a:path extrusionOk="0" fill="none" h="1" w="2437">
                  <a:moveTo>
                    <a:pt x="2436" y="0"/>
                  </a:moveTo>
                  <a:lnTo>
                    <a:pt x="1" y="0"/>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1"/>
            <p:cNvSpPr/>
            <p:nvPr/>
          </p:nvSpPr>
          <p:spPr>
            <a:xfrm>
              <a:off x="769875" y="2456250"/>
              <a:ext cx="31075" cy="31075"/>
            </a:xfrm>
            <a:custGeom>
              <a:rect b="b" l="l" r="r" t="t"/>
              <a:pathLst>
                <a:path extrusionOk="0" fill="none" h="1243" w="1243">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6" name="Google Shape;346;p41"/>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350" name="Shape 350"/>
        <p:cNvGrpSpPr/>
        <p:nvPr/>
      </p:nvGrpSpPr>
      <p:grpSpPr>
        <a:xfrm>
          <a:off x="0" y="0"/>
          <a:ext cx="0" cy="0"/>
          <a:chOff x="0" y="0"/>
          <a:chExt cx="0" cy="0"/>
        </a:xfrm>
      </p:grpSpPr>
      <p:sp>
        <p:nvSpPr>
          <p:cNvPr id="351" name="Google Shape;351;p42"/>
          <p:cNvSpPr txBox="1"/>
          <p:nvPr>
            <p:ph idx="4294967295" type="ctrTitle"/>
          </p:nvPr>
        </p:nvSpPr>
        <p:spPr>
          <a:xfrm>
            <a:off x="685800" y="2298117"/>
            <a:ext cx="77724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ASSUMPTIONS</a:t>
            </a:r>
            <a:endParaRPr sz="6000"/>
          </a:p>
        </p:txBody>
      </p:sp>
      <p:sp>
        <p:nvSpPr>
          <p:cNvPr id="352" name="Google Shape;352;p42"/>
          <p:cNvSpPr txBox="1"/>
          <p:nvPr>
            <p:ph idx="4294967295" type="subTitle"/>
          </p:nvPr>
        </p:nvSpPr>
        <p:spPr>
          <a:xfrm>
            <a:off x="36000" y="3305525"/>
            <a:ext cx="9072000" cy="784800"/>
          </a:xfrm>
          <a:prstGeom prst="rect">
            <a:avLst/>
          </a:prstGeom>
        </p:spPr>
        <p:txBody>
          <a:bodyPr anchorCtr="0" anchor="t" bIns="91425" lIns="91425" spcFirstLastPara="1" rIns="91425" wrap="square" tIns="91425">
            <a:noAutofit/>
          </a:bodyPr>
          <a:lstStyle/>
          <a:p>
            <a:pPr indent="-393700" lvl="0" marL="457200" rtl="0" algn="ctr">
              <a:lnSpc>
                <a:spcPct val="115000"/>
              </a:lnSpc>
              <a:spcBef>
                <a:spcPts val="600"/>
              </a:spcBef>
              <a:spcAft>
                <a:spcPts val="0"/>
              </a:spcAft>
              <a:buSzPts val="2600"/>
              <a:buAutoNum type="arabicPeriod"/>
            </a:pPr>
            <a:r>
              <a:rPr lang="en" sz="2600"/>
              <a:t>Visual cues are helpful during a conversation.</a:t>
            </a:r>
            <a:endParaRPr sz="2600"/>
          </a:p>
          <a:p>
            <a:pPr indent="-393700" lvl="0" marL="457200" rtl="0" algn="ctr">
              <a:lnSpc>
                <a:spcPct val="115000"/>
              </a:lnSpc>
              <a:spcBef>
                <a:spcPts val="0"/>
              </a:spcBef>
              <a:spcAft>
                <a:spcPts val="0"/>
              </a:spcAft>
              <a:buSzPts val="2600"/>
              <a:buAutoNum type="arabicPeriod"/>
            </a:pPr>
            <a:r>
              <a:rPr lang="en" sz="2600"/>
              <a:t>Visual cues are not distracting or stressful during a conversation.</a:t>
            </a:r>
            <a:endParaRPr sz="2600"/>
          </a:p>
        </p:txBody>
      </p:sp>
      <p:grpSp>
        <p:nvGrpSpPr>
          <p:cNvPr id="353" name="Google Shape;353;p42"/>
          <p:cNvGrpSpPr/>
          <p:nvPr/>
        </p:nvGrpSpPr>
        <p:grpSpPr>
          <a:xfrm>
            <a:off x="3825944" y="565307"/>
            <a:ext cx="1492118" cy="1574911"/>
            <a:chOff x="3951850" y="2985350"/>
            <a:chExt cx="407950" cy="416500"/>
          </a:xfrm>
        </p:grpSpPr>
        <p:sp>
          <p:nvSpPr>
            <p:cNvPr id="354" name="Google Shape;354;p42"/>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2"/>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2"/>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2"/>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3"/>
          <p:cNvSpPr txBox="1"/>
          <p:nvPr>
            <p:ph idx="4294967295" type="title"/>
          </p:nvPr>
        </p:nvSpPr>
        <p:spPr>
          <a:xfrm>
            <a:off x="203875" y="1626750"/>
            <a:ext cx="1712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Prototype #3</a:t>
            </a:r>
            <a:endParaRPr/>
          </a:p>
        </p:txBody>
      </p:sp>
      <p:pic>
        <p:nvPicPr>
          <p:cNvPr id="363" name="Google Shape;363;p43"/>
          <p:cNvPicPr preferRelativeResize="0"/>
          <p:nvPr/>
        </p:nvPicPr>
        <p:blipFill rotWithShape="1">
          <a:blip r:embed="rId3">
            <a:alphaModFix/>
          </a:blip>
          <a:srcRect b="12525" l="11300" r="0" t="7640"/>
          <a:stretch/>
        </p:blipFill>
        <p:spPr>
          <a:xfrm>
            <a:off x="0" y="0"/>
            <a:ext cx="9143996" cy="5143499"/>
          </a:xfrm>
          <a:prstGeom prst="rect">
            <a:avLst/>
          </a:prstGeom>
          <a:noFill/>
          <a:ln>
            <a:noFill/>
          </a:ln>
        </p:spPr>
      </p:pic>
      <p:sp>
        <p:nvSpPr>
          <p:cNvPr id="364" name="Google Shape;364;p43"/>
          <p:cNvSpPr txBox="1"/>
          <p:nvPr>
            <p:ph idx="12" type="sldNum"/>
          </p:nvPr>
        </p:nvSpPr>
        <p:spPr>
          <a:xfrm>
            <a:off x="346750" y="349025"/>
            <a:ext cx="3131400" cy="73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rgbClr val="EFEFEF"/>
                </a:solidFill>
              </a:rPr>
              <a:t>TESTING</a:t>
            </a:r>
            <a:endParaRPr sz="3800">
              <a:solidFill>
                <a:srgbClr val="EFEFE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p:nvPr/>
        </p:nvSpPr>
        <p:spPr>
          <a:xfrm>
            <a:off x="8925" y="0"/>
            <a:ext cx="9144000" cy="227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 name="Google Shape;99;p17"/>
          <p:cNvPicPr preferRelativeResize="0"/>
          <p:nvPr/>
        </p:nvPicPr>
        <p:blipFill>
          <a:blip r:embed="rId3">
            <a:alphaModFix/>
          </a:blip>
          <a:stretch>
            <a:fillRect/>
          </a:stretch>
        </p:blipFill>
        <p:spPr>
          <a:xfrm>
            <a:off x="355425" y="302100"/>
            <a:ext cx="5600199" cy="4492351"/>
          </a:xfrm>
          <a:prstGeom prst="rect">
            <a:avLst/>
          </a:prstGeom>
          <a:noFill/>
          <a:ln>
            <a:noFill/>
          </a:ln>
        </p:spPr>
      </p:pic>
      <p:sp>
        <p:nvSpPr>
          <p:cNvPr id="100" name="Google Shape;100;p17"/>
          <p:cNvSpPr txBox="1"/>
          <p:nvPr>
            <p:ph type="ctrTitle"/>
          </p:nvPr>
        </p:nvSpPr>
        <p:spPr>
          <a:xfrm>
            <a:off x="3000075" y="3053950"/>
            <a:ext cx="5792700" cy="1542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INTERVIEW INSIGHTS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4"/>
          <p:cNvSpPr txBox="1"/>
          <p:nvPr>
            <p:ph idx="4294967295" type="ctrTitle"/>
          </p:nvPr>
        </p:nvSpPr>
        <p:spPr>
          <a:xfrm>
            <a:off x="3350150" y="611900"/>
            <a:ext cx="55713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0">
                <a:solidFill>
                  <a:schemeClr val="accent3"/>
                </a:solidFill>
              </a:rPr>
              <a:t>JENNY</a:t>
            </a:r>
            <a:endParaRPr sz="9000">
              <a:solidFill>
                <a:schemeClr val="accent3"/>
              </a:solidFill>
            </a:endParaRPr>
          </a:p>
        </p:txBody>
      </p:sp>
      <p:sp>
        <p:nvSpPr>
          <p:cNvPr id="370" name="Google Shape;370;p44"/>
          <p:cNvSpPr txBox="1"/>
          <p:nvPr>
            <p:ph idx="4294967295" type="subTitle"/>
          </p:nvPr>
        </p:nvSpPr>
        <p:spPr>
          <a:xfrm>
            <a:off x="3350150" y="2071225"/>
            <a:ext cx="5571300" cy="2253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300"/>
              <a:t>Engineer and immigrant from China of 25 years, 50s</a:t>
            </a:r>
            <a:endParaRPr b="1" sz="2300"/>
          </a:p>
          <a:p>
            <a:pPr indent="0" lvl="0" marL="0" rtl="0" algn="l">
              <a:spcBef>
                <a:spcPts val="1000"/>
              </a:spcBef>
              <a:spcAft>
                <a:spcPts val="1000"/>
              </a:spcAft>
              <a:buNone/>
            </a:pPr>
            <a:r>
              <a:rPr lang="en" sz="2300"/>
              <a:t>"When I didn't understand, I could make a guess using the pictures."</a:t>
            </a:r>
            <a:endParaRPr sz="2300"/>
          </a:p>
        </p:txBody>
      </p:sp>
      <p:pic>
        <p:nvPicPr>
          <p:cNvPr id="371" name="Google Shape;371;p44"/>
          <p:cNvPicPr preferRelativeResize="0"/>
          <p:nvPr/>
        </p:nvPicPr>
        <p:blipFill rotWithShape="1">
          <a:blip r:embed="rId3">
            <a:alphaModFix/>
          </a:blip>
          <a:srcRect b="5430" l="27967" r="27967" t="55244"/>
          <a:stretch/>
        </p:blipFill>
        <p:spPr>
          <a:xfrm>
            <a:off x="542500" y="561225"/>
            <a:ext cx="2576700" cy="3569100"/>
          </a:xfrm>
          <a:prstGeom prst="ellipse">
            <a:avLst/>
          </a:prstGeom>
          <a:noFill/>
          <a:ln>
            <a:noFill/>
          </a:ln>
          <a:effectLst>
            <a:outerShdw blurRad="57150" rotWithShape="0" algn="bl" dir="5400000" dist="19050">
              <a:srgbClr val="000000">
                <a:alpha val="50000"/>
              </a:srgbClr>
            </a:outerShdw>
          </a:effectLst>
        </p:spPr>
      </p:pic>
      <p:sp>
        <p:nvSpPr>
          <p:cNvPr id="372" name="Google Shape;372;p44"/>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3" name="Google Shape;373;p44"/>
          <p:cNvPicPr preferRelativeResize="0"/>
          <p:nvPr/>
        </p:nvPicPr>
        <p:blipFill rotWithShape="1">
          <a:blip r:embed="rId4">
            <a:alphaModFix/>
          </a:blip>
          <a:srcRect b="-2583" l="26467" r="30815" t="13812"/>
          <a:stretch/>
        </p:blipFill>
        <p:spPr>
          <a:xfrm>
            <a:off x="542525" y="561225"/>
            <a:ext cx="2576700" cy="3569100"/>
          </a:xfrm>
          <a:prstGeom prst="ellipse">
            <a:avLst/>
          </a:prstGeom>
          <a:noFill/>
          <a:ln>
            <a:noFill/>
          </a:ln>
        </p:spPr>
      </p:pic>
      <p:pic>
        <p:nvPicPr>
          <p:cNvPr id="374" name="Google Shape;374;p44"/>
          <p:cNvPicPr preferRelativeResize="0"/>
          <p:nvPr/>
        </p:nvPicPr>
        <p:blipFill rotWithShape="1">
          <a:blip r:embed="rId5">
            <a:alphaModFix/>
          </a:blip>
          <a:srcRect b="14346" l="51827" r="6974" t="0"/>
          <a:stretch/>
        </p:blipFill>
        <p:spPr>
          <a:xfrm>
            <a:off x="542525" y="561225"/>
            <a:ext cx="2576700" cy="3569100"/>
          </a:xfrm>
          <a:prstGeom prst="ellipse">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378" name="Shape 378"/>
        <p:cNvGrpSpPr/>
        <p:nvPr/>
      </p:nvGrpSpPr>
      <p:grpSpPr>
        <a:xfrm>
          <a:off x="0" y="0"/>
          <a:ext cx="0" cy="0"/>
          <a:chOff x="0" y="0"/>
          <a:chExt cx="0" cy="0"/>
        </a:xfrm>
      </p:grpSpPr>
      <p:sp>
        <p:nvSpPr>
          <p:cNvPr id="379" name="Google Shape;379;p45"/>
          <p:cNvSpPr txBox="1"/>
          <p:nvPr>
            <p:ph idx="4294967295" type="ctrTitle"/>
          </p:nvPr>
        </p:nvSpPr>
        <p:spPr>
          <a:xfrm>
            <a:off x="685800" y="2450517"/>
            <a:ext cx="77724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TAKEAWAY</a:t>
            </a:r>
            <a:endParaRPr sz="6000"/>
          </a:p>
        </p:txBody>
      </p:sp>
      <p:sp>
        <p:nvSpPr>
          <p:cNvPr id="380" name="Google Shape;380;p45"/>
          <p:cNvSpPr txBox="1"/>
          <p:nvPr>
            <p:ph idx="4294967295" type="subTitle"/>
          </p:nvPr>
        </p:nvSpPr>
        <p:spPr>
          <a:xfrm>
            <a:off x="236475" y="3547275"/>
            <a:ext cx="8516700" cy="784800"/>
          </a:xfrm>
          <a:prstGeom prst="rect">
            <a:avLst/>
          </a:prstGeom>
        </p:spPr>
        <p:txBody>
          <a:bodyPr anchorCtr="0" anchor="t" bIns="91425" lIns="91425" spcFirstLastPara="1" rIns="91425" wrap="square" tIns="91425">
            <a:noAutofit/>
          </a:bodyPr>
          <a:lstStyle/>
          <a:p>
            <a:pPr indent="0" lvl="0" marL="342900" rtl="0" algn="ctr">
              <a:spcBef>
                <a:spcPts val="600"/>
              </a:spcBef>
              <a:spcAft>
                <a:spcPts val="0"/>
              </a:spcAft>
              <a:buNone/>
            </a:pPr>
            <a:r>
              <a:rPr lang="en"/>
              <a:t>Visuals during a conversation can assist with ESL speakers' comprehension.</a:t>
            </a:r>
            <a:endParaRPr sz="2600"/>
          </a:p>
        </p:txBody>
      </p:sp>
      <p:sp>
        <p:nvSpPr>
          <p:cNvPr id="381" name="Google Shape;381;p45"/>
          <p:cNvSpPr/>
          <p:nvPr/>
        </p:nvSpPr>
        <p:spPr>
          <a:xfrm>
            <a:off x="3787512" y="580401"/>
            <a:ext cx="1568976" cy="1558245"/>
          </a:xfrm>
          <a:custGeom>
            <a:rect b="b" l="l" r="r" t="t"/>
            <a:pathLst>
              <a:path extrusionOk="0" fill="none" h="16222" w="16221">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0379"/>
          </a:srgbClr>
        </a:solidFill>
      </p:bgPr>
    </p:bg>
    <p:spTree>
      <p:nvGrpSpPr>
        <p:cNvPr id="385" name="Shape 385"/>
        <p:cNvGrpSpPr/>
        <p:nvPr/>
      </p:nvGrpSpPr>
      <p:grpSpPr>
        <a:xfrm>
          <a:off x="0" y="0"/>
          <a:ext cx="0" cy="0"/>
          <a:chOff x="0" y="0"/>
          <a:chExt cx="0" cy="0"/>
        </a:xfrm>
      </p:grpSpPr>
      <p:sp>
        <p:nvSpPr>
          <p:cNvPr id="386" name="Google Shape;386;p46"/>
          <p:cNvSpPr txBox="1"/>
          <p:nvPr>
            <p:ph idx="4294967295" type="ctrTitle"/>
          </p:nvPr>
        </p:nvSpPr>
        <p:spPr>
          <a:xfrm>
            <a:off x="1897338" y="2827213"/>
            <a:ext cx="53493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dk1"/>
                </a:solidFill>
              </a:rPr>
              <a:t>PROTOTYPE #3</a:t>
            </a:r>
            <a:endParaRPr sz="4800">
              <a:solidFill>
                <a:schemeClr val="dk1"/>
              </a:solidFill>
            </a:endParaRPr>
          </a:p>
        </p:txBody>
      </p:sp>
      <p:sp>
        <p:nvSpPr>
          <p:cNvPr id="387" name="Google Shape;387;p46"/>
          <p:cNvSpPr txBox="1"/>
          <p:nvPr>
            <p:ph idx="4294967295" type="subTitle"/>
          </p:nvPr>
        </p:nvSpPr>
        <p:spPr>
          <a:xfrm>
            <a:off x="1180650" y="3667175"/>
            <a:ext cx="6782700" cy="7848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0"/>
              </a:spcAft>
              <a:buNone/>
            </a:pPr>
            <a:r>
              <a:rPr i="1" lang="en" sz="2000">
                <a:solidFill>
                  <a:schemeClr val="accent1"/>
                </a:solidFill>
              </a:rPr>
              <a:t>gamifying real world situations to learn English</a:t>
            </a:r>
            <a:endParaRPr i="1" sz="2000">
              <a:solidFill>
                <a:schemeClr val="accent1"/>
              </a:solidFill>
            </a:endParaRPr>
          </a:p>
          <a:p>
            <a:pPr indent="0" lvl="0" marL="0" rtl="0" algn="l">
              <a:lnSpc>
                <a:spcPct val="115000"/>
              </a:lnSpc>
              <a:spcBef>
                <a:spcPts val="600"/>
              </a:spcBef>
              <a:spcAft>
                <a:spcPts val="0"/>
              </a:spcAft>
              <a:buNone/>
            </a:pPr>
            <a:r>
              <a:t/>
            </a:r>
            <a:endParaRPr i="1" sz="2000">
              <a:solidFill>
                <a:schemeClr val="accent1"/>
              </a:solidFill>
            </a:endParaRPr>
          </a:p>
          <a:p>
            <a:pPr indent="0" lvl="0" marL="0" rtl="0" algn="l">
              <a:lnSpc>
                <a:spcPct val="115000"/>
              </a:lnSpc>
              <a:spcBef>
                <a:spcPts val="600"/>
              </a:spcBef>
              <a:spcAft>
                <a:spcPts val="0"/>
              </a:spcAft>
              <a:buNone/>
            </a:pPr>
            <a:r>
              <a:t/>
            </a:r>
            <a:endParaRPr i="1" sz="2000">
              <a:solidFill>
                <a:schemeClr val="accent1"/>
              </a:solidFill>
            </a:endParaRPr>
          </a:p>
        </p:txBody>
      </p:sp>
      <p:grpSp>
        <p:nvGrpSpPr>
          <p:cNvPr id="388" name="Google Shape;388;p46"/>
          <p:cNvGrpSpPr/>
          <p:nvPr/>
        </p:nvGrpSpPr>
        <p:grpSpPr>
          <a:xfrm>
            <a:off x="3681309" y="629975"/>
            <a:ext cx="1781372" cy="1826338"/>
            <a:chOff x="616425" y="2329600"/>
            <a:chExt cx="361700" cy="388475"/>
          </a:xfrm>
        </p:grpSpPr>
        <p:sp>
          <p:nvSpPr>
            <p:cNvPr id="389" name="Google Shape;389;p46"/>
            <p:cNvSpPr/>
            <p:nvPr/>
          </p:nvSpPr>
          <p:spPr>
            <a:xfrm>
              <a:off x="616425" y="2329600"/>
              <a:ext cx="361700" cy="388475"/>
            </a:xfrm>
            <a:custGeom>
              <a:rect b="b" l="l" r="r" t="t"/>
              <a:pathLst>
                <a:path extrusionOk="0" fill="none" h="15539" w="14468">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6"/>
            <p:cNvSpPr/>
            <p:nvPr/>
          </p:nvSpPr>
          <p:spPr>
            <a:xfrm>
              <a:off x="704725" y="2545750"/>
              <a:ext cx="185125" cy="25"/>
            </a:xfrm>
            <a:custGeom>
              <a:rect b="b" l="l" r="r" t="t"/>
              <a:pathLst>
                <a:path extrusionOk="0" fill="none" h="1" w="7405">
                  <a:moveTo>
                    <a:pt x="7404" y="0"/>
                  </a:moveTo>
                  <a:lnTo>
                    <a:pt x="0" y="0"/>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6"/>
            <p:cNvSpPr/>
            <p:nvPr/>
          </p:nvSpPr>
          <p:spPr>
            <a:xfrm>
              <a:off x="811875" y="2626125"/>
              <a:ext cx="31075" cy="31075"/>
            </a:xfrm>
            <a:custGeom>
              <a:rect b="b" l="l" r="r" t="t"/>
              <a:pathLst>
                <a:path extrusionOk="0" fill="none" h="1243" w="1243">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6"/>
            <p:cNvSpPr/>
            <p:nvPr/>
          </p:nvSpPr>
          <p:spPr>
            <a:xfrm>
              <a:off x="751000" y="2568275"/>
              <a:ext cx="54200" cy="53600"/>
            </a:xfrm>
            <a:custGeom>
              <a:rect b="b" l="l" r="r" t="t"/>
              <a:pathLst>
                <a:path extrusionOk="0" fill="none" h="2144" w="2168">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6"/>
            <p:cNvSpPr/>
            <p:nvPr/>
          </p:nvSpPr>
          <p:spPr>
            <a:xfrm>
              <a:off x="769875" y="2662650"/>
              <a:ext cx="23775" cy="23775"/>
            </a:xfrm>
            <a:custGeom>
              <a:rect b="b" l="l" r="r" t="t"/>
              <a:pathLst>
                <a:path extrusionOk="0" fill="none" h="951" w="951">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6"/>
            <p:cNvSpPr/>
            <p:nvPr/>
          </p:nvSpPr>
          <p:spPr>
            <a:xfrm>
              <a:off x="799700" y="2503125"/>
              <a:ext cx="24375" cy="23775"/>
            </a:xfrm>
            <a:custGeom>
              <a:rect b="b" l="l" r="r" t="t"/>
              <a:pathLst>
                <a:path extrusionOk="0" fill="none" h="951" w="975">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6"/>
            <p:cNvSpPr/>
            <p:nvPr/>
          </p:nvSpPr>
          <p:spPr>
            <a:xfrm>
              <a:off x="766825" y="2388050"/>
              <a:ext cx="60925" cy="25"/>
            </a:xfrm>
            <a:custGeom>
              <a:rect b="b" l="l" r="r" t="t"/>
              <a:pathLst>
                <a:path extrusionOk="0" fill="none" h="1" w="2437">
                  <a:moveTo>
                    <a:pt x="2436" y="0"/>
                  </a:moveTo>
                  <a:lnTo>
                    <a:pt x="1" y="0"/>
                  </a:lnTo>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6"/>
            <p:cNvSpPr/>
            <p:nvPr/>
          </p:nvSpPr>
          <p:spPr>
            <a:xfrm>
              <a:off x="769875" y="2456250"/>
              <a:ext cx="31075" cy="31075"/>
            </a:xfrm>
            <a:custGeom>
              <a:rect b="b" l="l" r="r" t="t"/>
              <a:pathLst>
                <a:path extrusionOk="0" fill="none" h="1243" w="1243">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cap="rnd"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7" name="Google Shape;397;p46"/>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401" name="Shape 401"/>
        <p:cNvGrpSpPr/>
        <p:nvPr/>
      </p:nvGrpSpPr>
      <p:grpSpPr>
        <a:xfrm>
          <a:off x="0" y="0"/>
          <a:ext cx="0" cy="0"/>
          <a:chOff x="0" y="0"/>
          <a:chExt cx="0" cy="0"/>
        </a:xfrm>
      </p:grpSpPr>
      <p:sp>
        <p:nvSpPr>
          <p:cNvPr id="402" name="Google Shape;402;p47"/>
          <p:cNvSpPr txBox="1"/>
          <p:nvPr>
            <p:ph idx="4294967295" type="ctrTitle"/>
          </p:nvPr>
        </p:nvSpPr>
        <p:spPr>
          <a:xfrm>
            <a:off x="685800" y="2298117"/>
            <a:ext cx="77724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ASSUMPTIONS</a:t>
            </a:r>
            <a:endParaRPr sz="6000"/>
          </a:p>
        </p:txBody>
      </p:sp>
      <p:sp>
        <p:nvSpPr>
          <p:cNvPr id="403" name="Google Shape;403;p47"/>
          <p:cNvSpPr txBox="1"/>
          <p:nvPr>
            <p:ph idx="4294967295" type="subTitle"/>
          </p:nvPr>
        </p:nvSpPr>
        <p:spPr>
          <a:xfrm>
            <a:off x="36000" y="3381725"/>
            <a:ext cx="9072000" cy="784800"/>
          </a:xfrm>
          <a:prstGeom prst="rect">
            <a:avLst/>
          </a:prstGeom>
        </p:spPr>
        <p:txBody>
          <a:bodyPr anchorCtr="0" anchor="t" bIns="91425" lIns="91425" spcFirstLastPara="1" rIns="91425" wrap="square" tIns="91425">
            <a:noAutofit/>
          </a:bodyPr>
          <a:lstStyle/>
          <a:p>
            <a:pPr indent="-387350" lvl="0" marL="457200" rtl="0" algn="ctr">
              <a:lnSpc>
                <a:spcPct val="115000"/>
              </a:lnSpc>
              <a:spcBef>
                <a:spcPts val="600"/>
              </a:spcBef>
              <a:spcAft>
                <a:spcPts val="0"/>
              </a:spcAft>
              <a:buSzPts val="2500"/>
              <a:buAutoNum type="arabicPeriod"/>
            </a:pPr>
            <a:r>
              <a:rPr lang="en" sz="2500"/>
              <a:t>People will be engaged playing a game to learn English </a:t>
            </a:r>
            <a:endParaRPr sz="2500"/>
          </a:p>
          <a:p>
            <a:pPr indent="-387350" lvl="0" marL="457200" rtl="0" algn="ctr">
              <a:lnSpc>
                <a:spcPct val="115000"/>
              </a:lnSpc>
              <a:spcBef>
                <a:spcPts val="0"/>
              </a:spcBef>
              <a:spcAft>
                <a:spcPts val="0"/>
              </a:spcAft>
              <a:buSzPts val="2500"/>
              <a:buAutoNum type="arabicPeriod"/>
            </a:pPr>
            <a:r>
              <a:rPr lang="en" sz="2500"/>
              <a:t>Playing a game is an effective way to retain English</a:t>
            </a:r>
            <a:endParaRPr sz="2500"/>
          </a:p>
        </p:txBody>
      </p:sp>
      <p:grpSp>
        <p:nvGrpSpPr>
          <p:cNvPr id="404" name="Google Shape;404;p47"/>
          <p:cNvGrpSpPr/>
          <p:nvPr/>
        </p:nvGrpSpPr>
        <p:grpSpPr>
          <a:xfrm>
            <a:off x="3825944" y="565307"/>
            <a:ext cx="1492118" cy="1574911"/>
            <a:chOff x="3951850" y="2985350"/>
            <a:chExt cx="407950" cy="416500"/>
          </a:xfrm>
        </p:grpSpPr>
        <p:sp>
          <p:nvSpPr>
            <p:cNvPr id="405" name="Google Shape;405;p47"/>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7"/>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7"/>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7"/>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8"/>
          <p:cNvSpPr txBox="1"/>
          <p:nvPr>
            <p:ph idx="4294967295" type="ctrTitle"/>
          </p:nvPr>
        </p:nvSpPr>
        <p:spPr>
          <a:xfrm>
            <a:off x="3350150" y="611900"/>
            <a:ext cx="55713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200">
                <a:solidFill>
                  <a:schemeClr val="accent3"/>
                </a:solidFill>
              </a:rPr>
              <a:t>WILL</a:t>
            </a:r>
            <a:endParaRPr sz="8200">
              <a:solidFill>
                <a:schemeClr val="accent3"/>
              </a:solidFill>
            </a:endParaRPr>
          </a:p>
        </p:txBody>
      </p:sp>
      <p:sp>
        <p:nvSpPr>
          <p:cNvPr id="414" name="Google Shape;414;p48"/>
          <p:cNvSpPr txBox="1"/>
          <p:nvPr>
            <p:ph idx="4294967295" type="subTitle"/>
          </p:nvPr>
        </p:nvSpPr>
        <p:spPr>
          <a:xfrm>
            <a:off x="3350150" y="1995025"/>
            <a:ext cx="5571300" cy="2253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300"/>
              <a:t>Refugee who immigrated from Vietnam, 60s</a:t>
            </a:r>
            <a:endParaRPr b="1" sz="2300"/>
          </a:p>
          <a:p>
            <a:pPr indent="0" lvl="0" marL="0" rtl="0" algn="l">
              <a:spcBef>
                <a:spcPts val="1000"/>
              </a:spcBef>
              <a:spcAft>
                <a:spcPts val="0"/>
              </a:spcAft>
              <a:buNone/>
            </a:pPr>
            <a:r>
              <a:rPr lang="en" sz="2300"/>
              <a:t>“We had a ‘monkey see, monkey do’ kind of philosophy to learn how to react in unfamiliar situations.”</a:t>
            </a:r>
            <a:endParaRPr sz="2300"/>
          </a:p>
          <a:p>
            <a:pPr indent="0" lvl="0" marL="0" rtl="0" algn="l">
              <a:spcBef>
                <a:spcPts val="1000"/>
              </a:spcBef>
              <a:spcAft>
                <a:spcPts val="0"/>
              </a:spcAft>
              <a:buNone/>
            </a:pPr>
            <a:r>
              <a:t/>
            </a:r>
            <a:endParaRPr sz="2300"/>
          </a:p>
          <a:p>
            <a:pPr indent="0" lvl="0" marL="0" rtl="0" algn="l">
              <a:spcBef>
                <a:spcPts val="1000"/>
              </a:spcBef>
              <a:spcAft>
                <a:spcPts val="1000"/>
              </a:spcAft>
              <a:buNone/>
            </a:pPr>
            <a:r>
              <a:t/>
            </a:r>
            <a:endParaRPr sz="2300"/>
          </a:p>
        </p:txBody>
      </p:sp>
      <p:sp>
        <p:nvSpPr>
          <p:cNvPr id="415" name="Google Shape;415;p48"/>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 name="Google Shape;416;p48"/>
          <p:cNvPicPr preferRelativeResize="0"/>
          <p:nvPr/>
        </p:nvPicPr>
        <p:blipFill rotWithShape="1">
          <a:blip r:embed="rId4">
            <a:alphaModFix/>
          </a:blip>
          <a:srcRect b="23159" l="45059" r="18000" t="1403"/>
          <a:stretch/>
        </p:blipFill>
        <p:spPr>
          <a:xfrm>
            <a:off x="542500" y="561200"/>
            <a:ext cx="2623200" cy="3569100"/>
          </a:xfrm>
          <a:prstGeom prst="ellipse">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0" name="Shape 420"/>
        <p:cNvGrpSpPr/>
        <p:nvPr/>
      </p:nvGrpSpPr>
      <p:grpSpPr>
        <a:xfrm>
          <a:off x="0" y="0"/>
          <a:ext cx="0" cy="0"/>
          <a:chOff x="0" y="0"/>
          <a:chExt cx="0" cy="0"/>
        </a:xfrm>
      </p:grpSpPr>
      <p:pic>
        <p:nvPicPr>
          <p:cNvPr id="421" name="Google Shape;421;p49" title="Screen Recording 2021-01-28 at 6.26.26 PM.mov">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422" name="Google Shape;422;p49"/>
          <p:cNvSpPr txBox="1"/>
          <p:nvPr>
            <p:ph idx="4294967295" type="ctrTitle"/>
          </p:nvPr>
        </p:nvSpPr>
        <p:spPr>
          <a:xfrm>
            <a:off x="457100" y="3831167"/>
            <a:ext cx="77724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t>TESTING</a:t>
            </a:r>
            <a:endParaRPr sz="6000"/>
          </a:p>
        </p:txBody>
      </p:sp>
      <p:pic>
        <p:nvPicPr>
          <p:cNvPr id="423" name="Google Shape;423;p49"/>
          <p:cNvPicPr preferRelativeResize="0"/>
          <p:nvPr/>
        </p:nvPicPr>
        <p:blipFill>
          <a:blip r:embed="rId5">
            <a:alphaModFix/>
          </a:blip>
          <a:stretch>
            <a:fillRect/>
          </a:stretch>
        </p:blipFill>
        <p:spPr>
          <a:xfrm>
            <a:off x="5193018" y="0"/>
            <a:ext cx="3950983"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427" name="Shape 427"/>
        <p:cNvGrpSpPr/>
        <p:nvPr/>
      </p:nvGrpSpPr>
      <p:grpSpPr>
        <a:xfrm>
          <a:off x="0" y="0"/>
          <a:ext cx="0" cy="0"/>
          <a:chOff x="0" y="0"/>
          <a:chExt cx="0" cy="0"/>
        </a:xfrm>
      </p:grpSpPr>
      <p:sp>
        <p:nvSpPr>
          <p:cNvPr id="428" name="Google Shape;428;p50"/>
          <p:cNvSpPr txBox="1"/>
          <p:nvPr>
            <p:ph idx="4294967295" type="ctrTitle"/>
          </p:nvPr>
        </p:nvSpPr>
        <p:spPr>
          <a:xfrm>
            <a:off x="685800" y="2450517"/>
            <a:ext cx="77724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TAKEAWAY</a:t>
            </a:r>
            <a:endParaRPr sz="6000"/>
          </a:p>
        </p:txBody>
      </p:sp>
      <p:sp>
        <p:nvSpPr>
          <p:cNvPr id="429" name="Google Shape;429;p50"/>
          <p:cNvSpPr txBox="1"/>
          <p:nvPr>
            <p:ph idx="4294967295" type="subTitle"/>
          </p:nvPr>
        </p:nvSpPr>
        <p:spPr>
          <a:xfrm>
            <a:off x="236475" y="3547275"/>
            <a:ext cx="8516700" cy="784800"/>
          </a:xfrm>
          <a:prstGeom prst="rect">
            <a:avLst/>
          </a:prstGeom>
        </p:spPr>
        <p:txBody>
          <a:bodyPr anchorCtr="0" anchor="t" bIns="91425" lIns="91425" spcFirstLastPara="1" rIns="91425" wrap="square" tIns="91425">
            <a:noAutofit/>
          </a:bodyPr>
          <a:lstStyle/>
          <a:p>
            <a:pPr indent="0" lvl="0" marL="342900" rtl="0" algn="ctr">
              <a:spcBef>
                <a:spcPts val="600"/>
              </a:spcBef>
              <a:spcAft>
                <a:spcPts val="0"/>
              </a:spcAft>
              <a:buNone/>
            </a:pPr>
            <a:r>
              <a:rPr lang="en"/>
              <a:t>Exposure and repetition allow ESL populations to learn and retain English.</a:t>
            </a:r>
            <a:endParaRPr sz="2600"/>
          </a:p>
          <a:p>
            <a:pPr indent="0" lvl="0" marL="0" rtl="0" algn="l">
              <a:spcBef>
                <a:spcPts val="600"/>
              </a:spcBef>
              <a:spcAft>
                <a:spcPts val="0"/>
              </a:spcAft>
              <a:buNone/>
            </a:pPr>
            <a:r>
              <a:t/>
            </a:r>
            <a:endParaRPr/>
          </a:p>
        </p:txBody>
      </p:sp>
      <p:sp>
        <p:nvSpPr>
          <p:cNvPr id="430" name="Google Shape;430;p50"/>
          <p:cNvSpPr/>
          <p:nvPr/>
        </p:nvSpPr>
        <p:spPr>
          <a:xfrm>
            <a:off x="3787512" y="580401"/>
            <a:ext cx="1568976" cy="1558245"/>
          </a:xfrm>
          <a:custGeom>
            <a:rect b="b" l="l" r="r" t="t"/>
            <a:pathLst>
              <a:path extrusionOk="0" fill="none" h="16222" w="16221">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cap="rnd"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grpSp>
        <p:nvGrpSpPr>
          <p:cNvPr id="435" name="Google Shape;435;p51"/>
          <p:cNvGrpSpPr/>
          <p:nvPr/>
        </p:nvGrpSpPr>
        <p:grpSpPr>
          <a:xfrm>
            <a:off x="294646" y="2164277"/>
            <a:ext cx="1886580" cy="1148007"/>
            <a:chOff x="3269900" y="3064500"/>
            <a:chExt cx="432325" cy="263075"/>
          </a:xfrm>
        </p:grpSpPr>
        <p:sp>
          <p:nvSpPr>
            <p:cNvPr id="436" name="Google Shape;436;p51"/>
            <p:cNvSpPr/>
            <p:nvPr/>
          </p:nvSpPr>
          <p:spPr>
            <a:xfrm>
              <a:off x="3269900" y="3064500"/>
              <a:ext cx="432325" cy="263075"/>
            </a:xfrm>
            <a:custGeom>
              <a:rect b="b" l="l" r="r" t="t"/>
              <a:pathLst>
                <a:path extrusionOk="0" fill="none" h="10523" w="17293">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1"/>
            <p:cNvSpPr/>
            <p:nvPr/>
          </p:nvSpPr>
          <p:spPr>
            <a:xfrm>
              <a:off x="3445875" y="3155825"/>
              <a:ext cx="80400" cy="80400"/>
            </a:xfrm>
            <a:custGeom>
              <a:rect b="b" l="l" r="r" t="t"/>
              <a:pathLst>
                <a:path extrusionOk="0" fill="none" h="3216" w="3216">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1"/>
            <p:cNvSpPr/>
            <p:nvPr/>
          </p:nvSpPr>
          <p:spPr>
            <a:xfrm>
              <a:off x="3381925" y="3091900"/>
              <a:ext cx="208275" cy="208275"/>
            </a:xfrm>
            <a:custGeom>
              <a:rect b="b" l="l" r="r" t="t"/>
              <a:pathLst>
                <a:path extrusionOk="0" fill="none" h="8331" w="8331">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9" name="Google Shape;439;p51"/>
          <p:cNvGrpSpPr/>
          <p:nvPr/>
        </p:nvGrpSpPr>
        <p:grpSpPr>
          <a:xfrm>
            <a:off x="2923963" y="2123549"/>
            <a:ext cx="1183877" cy="1229474"/>
            <a:chOff x="6649150" y="309350"/>
            <a:chExt cx="395800" cy="395800"/>
          </a:xfrm>
        </p:grpSpPr>
        <p:sp>
          <p:nvSpPr>
            <p:cNvPr id="440" name="Google Shape;440;p51"/>
            <p:cNvSpPr/>
            <p:nvPr/>
          </p:nvSpPr>
          <p:spPr>
            <a:xfrm>
              <a:off x="6649150" y="309350"/>
              <a:ext cx="395800" cy="395800"/>
            </a:xfrm>
            <a:custGeom>
              <a:rect b="b" l="l" r="r" t="t"/>
              <a:pathLst>
                <a:path extrusionOk="0" fill="none" h="15832" w="15832">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1"/>
            <p:cNvSpPr/>
            <p:nvPr/>
          </p:nvSpPr>
          <p:spPr>
            <a:xfrm>
              <a:off x="6673500" y="333700"/>
              <a:ext cx="347100" cy="347100"/>
            </a:xfrm>
            <a:custGeom>
              <a:rect b="b" l="l" r="r" t="t"/>
              <a:pathLst>
                <a:path extrusionOk="0" fill="none" h="13884" w="13884">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1"/>
            <p:cNvSpPr/>
            <p:nvPr/>
          </p:nvSpPr>
          <p:spPr>
            <a:xfrm>
              <a:off x="6848850" y="397625"/>
              <a:ext cx="54825" cy="169300"/>
            </a:xfrm>
            <a:custGeom>
              <a:rect b="b" l="l" r="r" t="t"/>
              <a:pathLst>
                <a:path extrusionOk="0" fill="none" h="6772" w="2193">
                  <a:moveTo>
                    <a:pt x="1" y="1"/>
                  </a:moveTo>
                  <a:lnTo>
                    <a:pt x="1" y="4580"/>
                  </a:lnTo>
                  <a:lnTo>
                    <a:pt x="2193" y="6772"/>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1"/>
            <p:cNvSpPr/>
            <p:nvPr/>
          </p:nvSpPr>
          <p:spPr>
            <a:xfrm>
              <a:off x="6847025" y="333700"/>
              <a:ext cx="25" cy="29250"/>
            </a:xfrm>
            <a:custGeom>
              <a:rect b="b" l="l" r="r" t="t"/>
              <a:pathLst>
                <a:path extrusionOk="0" fill="none" h="1170" w="1">
                  <a:moveTo>
                    <a:pt x="1" y="1170"/>
                  </a:moveTo>
                  <a:lnTo>
                    <a:pt x="1" y="1"/>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1"/>
            <p:cNvSpPr/>
            <p:nvPr/>
          </p:nvSpPr>
          <p:spPr>
            <a:xfrm>
              <a:off x="6760575" y="356850"/>
              <a:ext cx="25" cy="25"/>
            </a:xfrm>
            <a:custGeom>
              <a:rect b="b" l="l" r="r" t="t"/>
              <a:pathLst>
                <a:path extrusionOk="0" fill="none" h="1" w="1">
                  <a:moveTo>
                    <a:pt x="1" y="0"/>
                  </a:moveTo>
                  <a:lnTo>
                    <a:pt x="1" y="0"/>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1"/>
            <p:cNvSpPr/>
            <p:nvPr/>
          </p:nvSpPr>
          <p:spPr>
            <a:xfrm>
              <a:off x="6760575" y="356850"/>
              <a:ext cx="14025" cy="24975"/>
            </a:xfrm>
            <a:custGeom>
              <a:rect b="b" l="l" r="r" t="t"/>
              <a:pathLst>
                <a:path extrusionOk="0" fill="none" h="999" w="561">
                  <a:moveTo>
                    <a:pt x="1" y="0"/>
                  </a:moveTo>
                  <a:lnTo>
                    <a:pt x="561" y="999"/>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1"/>
            <p:cNvSpPr/>
            <p:nvPr/>
          </p:nvSpPr>
          <p:spPr>
            <a:xfrm>
              <a:off x="6696650" y="420775"/>
              <a:ext cx="25" cy="25"/>
            </a:xfrm>
            <a:custGeom>
              <a:rect b="b" l="l" r="r" t="t"/>
              <a:pathLst>
                <a:path extrusionOk="0" fill="none" h="1" w="1">
                  <a:moveTo>
                    <a:pt x="0" y="0"/>
                  </a:moveTo>
                  <a:lnTo>
                    <a:pt x="0" y="0"/>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1"/>
            <p:cNvSpPr/>
            <p:nvPr/>
          </p:nvSpPr>
          <p:spPr>
            <a:xfrm>
              <a:off x="6696650" y="420775"/>
              <a:ext cx="24975" cy="14025"/>
            </a:xfrm>
            <a:custGeom>
              <a:rect b="b" l="l" r="r" t="t"/>
              <a:pathLst>
                <a:path extrusionOk="0" fill="none" h="561" w="999">
                  <a:moveTo>
                    <a:pt x="0" y="0"/>
                  </a:moveTo>
                  <a:lnTo>
                    <a:pt x="999" y="561"/>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1"/>
            <p:cNvSpPr/>
            <p:nvPr/>
          </p:nvSpPr>
          <p:spPr>
            <a:xfrm>
              <a:off x="6673500" y="507225"/>
              <a:ext cx="29250" cy="25"/>
            </a:xfrm>
            <a:custGeom>
              <a:rect b="b" l="l" r="r" t="t"/>
              <a:pathLst>
                <a:path extrusionOk="0" fill="none" h="1" w="1170">
                  <a:moveTo>
                    <a:pt x="1" y="1"/>
                  </a:moveTo>
                  <a:lnTo>
                    <a:pt x="1170" y="1"/>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1"/>
            <p:cNvSpPr/>
            <p:nvPr/>
          </p:nvSpPr>
          <p:spPr>
            <a:xfrm>
              <a:off x="6696650" y="593700"/>
              <a:ext cx="25" cy="25"/>
            </a:xfrm>
            <a:custGeom>
              <a:rect b="b" l="l" r="r" t="t"/>
              <a:pathLst>
                <a:path extrusionOk="0" fill="none" h="1" w="1">
                  <a:moveTo>
                    <a:pt x="0" y="0"/>
                  </a:moveTo>
                  <a:lnTo>
                    <a:pt x="0" y="0"/>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1"/>
            <p:cNvSpPr/>
            <p:nvPr/>
          </p:nvSpPr>
          <p:spPr>
            <a:xfrm>
              <a:off x="6696650" y="579700"/>
              <a:ext cx="24975" cy="14025"/>
            </a:xfrm>
            <a:custGeom>
              <a:rect b="b" l="l" r="r" t="t"/>
              <a:pathLst>
                <a:path extrusionOk="0" fill="none" h="561" w="999">
                  <a:moveTo>
                    <a:pt x="0" y="560"/>
                  </a:moveTo>
                  <a:lnTo>
                    <a:pt x="999" y="0"/>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1"/>
            <p:cNvSpPr/>
            <p:nvPr/>
          </p:nvSpPr>
          <p:spPr>
            <a:xfrm>
              <a:off x="6760575" y="632675"/>
              <a:ext cx="14025" cy="24975"/>
            </a:xfrm>
            <a:custGeom>
              <a:rect b="b" l="l" r="r" t="t"/>
              <a:pathLst>
                <a:path extrusionOk="0" fill="none" h="999" w="561">
                  <a:moveTo>
                    <a:pt x="1" y="999"/>
                  </a:moveTo>
                  <a:lnTo>
                    <a:pt x="561" y="0"/>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1"/>
            <p:cNvSpPr/>
            <p:nvPr/>
          </p:nvSpPr>
          <p:spPr>
            <a:xfrm>
              <a:off x="6760575" y="657625"/>
              <a:ext cx="25" cy="25"/>
            </a:xfrm>
            <a:custGeom>
              <a:rect b="b" l="l" r="r" t="t"/>
              <a:pathLst>
                <a:path extrusionOk="0" fill="none" h="1" w="1">
                  <a:moveTo>
                    <a:pt x="1" y="1"/>
                  </a:moveTo>
                  <a:lnTo>
                    <a:pt x="1" y="1"/>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1"/>
            <p:cNvSpPr/>
            <p:nvPr/>
          </p:nvSpPr>
          <p:spPr>
            <a:xfrm>
              <a:off x="6847025" y="651550"/>
              <a:ext cx="25" cy="29250"/>
            </a:xfrm>
            <a:custGeom>
              <a:rect b="b" l="l" r="r" t="t"/>
              <a:pathLst>
                <a:path extrusionOk="0" fill="none" h="1170" w="1">
                  <a:moveTo>
                    <a:pt x="1" y="0"/>
                  </a:moveTo>
                  <a:lnTo>
                    <a:pt x="1" y="1169"/>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1"/>
            <p:cNvSpPr/>
            <p:nvPr/>
          </p:nvSpPr>
          <p:spPr>
            <a:xfrm>
              <a:off x="6919500" y="632675"/>
              <a:ext cx="14025" cy="24975"/>
            </a:xfrm>
            <a:custGeom>
              <a:rect b="b" l="l" r="r" t="t"/>
              <a:pathLst>
                <a:path extrusionOk="0" fill="none" h="999" w="561">
                  <a:moveTo>
                    <a:pt x="560" y="999"/>
                  </a:moveTo>
                  <a:lnTo>
                    <a:pt x="0" y="0"/>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1"/>
            <p:cNvSpPr/>
            <p:nvPr/>
          </p:nvSpPr>
          <p:spPr>
            <a:xfrm>
              <a:off x="6933500" y="657625"/>
              <a:ext cx="25" cy="25"/>
            </a:xfrm>
            <a:custGeom>
              <a:rect b="b" l="l" r="r" t="t"/>
              <a:pathLst>
                <a:path extrusionOk="0" fill="none" h="1" w="1">
                  <a:moveTo>
                    <a:pt x="0" y="1"/>
                  </a:moveTo>
                  <a:lnTo>
                    <a:pt x="0" y="1"/>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1"/>
            <p:cNvSpPr/>
            <p:nvPr/>
          </p:nvSpPr>
          <p:spPr>
            <a:xfrm>
              <a:off x="6972475" y="579700"/>
              <a:ext cx="24975" cy="14025"/>
            </a:xfrm>
            <a:custGeom>
              <a:rect b="b" l="l" r="r" t="t"/>
              <a:pathLst>
                <a:path extrusionOk="0" fill="none" h="561" w="999">
                  <a:moveTo>
                    <a:pt x="999" y="560"/>
                  </a:moveTo>
                  <a:lnTo>
                    <a:pt x="0" y="0"/>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1"/>
            <p:cNvSpPr/>
            <p:nvPr/>
          </p:nvSpPr>
          <p:spPr>
            <a:xfrm>
              <a:off x="6997425" y="593700"/>
              <a:ext cx="25" cy="25"/>
            </a:xfrm>
            <a:custGeom>
              <a:rect b="b" l="l" r="r" t="t"/>
              <a:pathLst>
                <a:path extrusionOk="0" fill="none" h="1" w="1">
                  <a:moveTo>
                    <a:pt x="1" y="0"/>
                  </a:moveTo>
                  <a:lnTo>
                    <a:pt x="1" y="0"/>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1"/>
            <p:cNvSpPr/>
            <p:nvPr/>
          </p:nvSpPr>
          <p:spPr>
            <a:xfrm>
              <a:off x="6991350" y="507225"/>
              <a:ext cx="29250" cy="25"/>
            </a:xfrm>
            <a:custGeom>
              <a:rect b="b" l="l" r="r" t="t"/>
              <a:pathLst>
                <a:path extrusionOk="0" fill="none" h="1" w="1170">
                  <a:moveTo>
                    <a:pt x="1169" y="1"/>
                  </a:moveTo>
                  <a:lnTo>
                    <a:pt x="0" y="1"/>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1"/>
            <p:cNvSpPr/>
            <p:nvPr/>
          </p:nvSpPr>
          <p:spPr>
            <a:xfrm>
              <a:off x="6972475" y="420775"/>
              <a:ext cx="24975" cy="14025"/>
            </a:xfrm>
            <a:custGeom>
              <a:rect b="b" l="l" r="r" t="t"/>
              <a:pathLst>
                <a:path extrusionOk="0" fill="none" h="561" w="999">
                  <a:moveTo>
                    <a:pt x="0" y="561"/>
                  </a:moveTo>
                  <a:lnTo>
                    <a:pt x="999" y="0"/>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1"/>
            <p:cNvSpPr/>
            <p:nvPr/>
          </p:nvSpPr>
          <p:spPr>
            <a:xfrm>
              <a:off x="6997425" y="420775"/>
              <a:ext cx="25" cy="25"/>
            </a:xfrm>
            <a:custGeom>
              <a:rect b="b" l="l" r="r" t="t"/>
              <a:pathLst>
                <a:path extrusionOk="0" fill="none" h="1" w="1">
                  <a:moveTo>
                    <a:pt x="1" y="0"/>
                  </a:moveTo>
                  <a:lnTo>
                    <a:pt x="1" y="0"/>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1"/>
            <p:cNvSpPr/>
            <p:nvPr/>
          </p:nvSpPr>
          <p:spPr>
            <a:xfrm>
              <a:off x="6919500" y="356850"/>
              <a:ext cx="14025" cy="24975"/>
            </a:xfrm>
            <a:custGeom>
              <a:rect b="b" l="l" r="r" t="t"/>
              <a:pathLst>
                <a:path extrusionOk="0" fill="none" h="999" w="561">
                  <a:moveTo>
                    <a:pt x="560" y="0"/>
                  </a:moveTo>
                  <a:lnTo>
                    <a:pt x="0" y="999"/>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1"/>
            <p:cNvSpPr/>
            <p:nvPr/>
          </p:nvSpPr>
          <p:spPr>
            <a:xfrm>
              <a:off x="6933500" y="356850"/>
              <a:ext cx="25" cy="25"/>
            </a:xfrm>
            <a:custGeom>
              <a:rect b="b" l="l" r="r" t="t"/>
              <a:pathLst>
                <a:path extrusionOk="0" fill="none" h="1" w="1">
                  <a:moveTo>
                    <a:pt x="0" y="0"/>
                  </a:moveTo>
                  <a:lnTo>
                    <a:pt x="0" y="0"/>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 name="Google Shape;463;p51"/>
          <p:cNvGrpSpPr/>
          <p:nvPr/>
        </p:nvGrpSpPr>
        <p:grpSpPr>
          <a:xfrm>
            <a:off x="7424332" y="2123554"/>
            <a:ext cx="1306786" cy="1229482"/>
            <a:chOff x="5972700" y="2330200"/>
            <a:chExt cx="411625" cy="387275"/>
          </a:xfrm>
        </p:grpSpPr>
        <p:sp>
          <p:nvSpPr>
            <p:cNvPr id="464" name="Google Shape;464;p51"/>
            <p:cNvSpPr/>
            <p:nvPr/>
          </p:nvSpPr>
          <p:spPr>
            <a:xfrm>
              <a:off x="5972700" y="2476950"/>
              <a:ext cx="98050" cy="219825"/>
            </a:xfrm>
            <a:custGeom>
              <a:rect b="b" l="l" r="r" t="t"/>
              <a:pathLst>
                <a:path extrusionOk="0" fill="none" h="8793" w="3922">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1"/>
            <p:cNvSpPr/>
            <p:nvPr/>
          </p:nvSpPr>
          <p:spPr>
            <a:xfrm>
              <a:off x="6078025" y="2330200"/>
              <a:ext cx="306300" cy="387275"/>
            </a:xfrm>
            <a:custGeom>
              <a:rect b="b" l="l" r="r" t="t"/>
              <a:pathLst>
                <a:path extrusionOk="0" fill="none" h="15491" w="12252">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 name="Google Shape;466;p51"/>
          <p:cNvGrpSpPr/>
          <p:nvPr/>
        </p:nvGrpSpPr>
        <p:grpSpPr>
          <a:xfrm>
            <a:off x="5112689" y="2050537"/>
            <a:ext cx="1306800" cy="1375494"/>
            <a:chOff x="5961125" y="1623900"/>
            <a:chExt cx="427450" cy="448175"/>
          </a:xfrm>
        </p:grpSpPr>
        <p:sp>
          <p:nvSpPr>
            <p:cNvPr id="467" name="Google Shape;467;p51"/>
            <p:cNvSpPr/>
            <p:nvPr/>
          </p:nvSpPr>
          <p:spPr>
            <a:xfrm>
              <a:off x="5961125" y="1678700"/>
              <a:ext cx="376925" cy="376925"/>
            </a:xfrm>
            <a:custGeom>
              <a:rect b="b" l="l" r="r" t="t"/>
              <a:pathLst>
                <a:path extrusionOk="0" fill="none" h="15077" w="15077">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1"/>
            <p:cNvSpPr/>
            <p:nvPr/>
          </p:nvSpPr>
          <p:spPr>
            <a:xfrm>
              <a:off x="6009825" y="1727425"/>
              <a:ext cx="279500" cy="279500"/>
            </a:xfrm>
            <a:custGeom>
              <a:rect b="b" l="l" r="r" t="t"/>
              <a:pathLst>
                <a:path extrusionOk="0" fill="none" h="11180" w="1118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1"/>
            <p:cNvSpPr/>
            <p:nvPr/>
          </p:nvSpPr>
          <p:spPr>
            <a:xfrm>
              <a:off x="6107250" y="1824850"/>
              <a:ext cx="84650" cy="84650"/>
            </a:xfrm>
            <a:custGeom>
              <a:rect b="b" l="l" r="r" t="t"/>
              <a:pathLst>
                <a:path extrusionOk="0" fill="none" h="3386" w="3386">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51"/>
            <p:cNvSpPr/>
            <p:nvPr/>
          </p:nvSpPr>
          <p:spPr>
            <a:xfrm>
              <a:off x="6058550" y="1776125"/>
              <a:ext cx="182075" cy="182075"/>
            </a:xfrm>
            <a:custGeom>
              <a:rect b="b" l="l" r="r" t="t"/>
              <a:pathLst>
                <a:path extrusionOk="0" fill="none" h="7283" w="7283">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1"/>
            <p:cNvSpPr/>
            <p:nvPr/>
          </p:nvSpPr>
          <p:spPr>
            <a:xfrm>
              <a:off x="5971475" y="2001400"/>
              <a:ext cx="74925" cy="70675"/>
            </a:xfrm>
            <a:custGeom>
              <a:rect b="b" l="l" r="r" t="t"/>
              <a:pathLst>
                <a:path extrusionOk="0" fill="none" h="2827" w="2997">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1"/>
            <p:cNvSpPr/>
            <p:nvPr/>
          </p:nvSpPr>
          <p:spPr>
            <a:xfrm>
              <a:off x="6253375" y="2001400"/>
              <a:ext cx="74325" cy="70675"/>
            </a:xfrm>
            <a:custGeom>
              <a:rect b="b" l="l" r="r" t="t"/>
              <a:pathLst>
                <a:path extrusionOk="0" fill="none" h="2827" w="2973">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1"/>
            <p:cNvSpPr/>
            <p:nvPr/>
          </p:nvSpPr>
          <p:spPr>
            <a:xfrm>
              <a:off x="6137700" y="1623900"/>
              <a:ext cx="250875" cy="255150"/>
            </a:xfrm>
            <a:custGeom>
              <a:rect b="b" l="l" r="r" t="t"/>
              <a:pathLst>
                <a:path extrusionOk="0" fill="none" h="10206" w="10035">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cap="rnd"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4" name="Google Shape;474;p51"/>
          <p:cNvSpPr txBox="1"/>
          <p:nvPr/>
        </p:nvSpPr>
        <p:spPr>
          <a:xfrm>
            <a:off x="532813" y="3753150"/>
            <a:ext cx="13068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1"/>
                </a:solidFill>
                <a:latin typeface="Roboto"/>
                <a:ea typeface="Roboto"/>
                <a:cs typeface="Roboto"/>
                <a:sym typeface="Roboto"/>
              </a:rPr>
              <a:t>Visuals</a:t>
            </a:r>
            <a:endParaRPr b="1" sz="2500">
              <a:solidFill>
                <a:schemeClr val="dk1"/>
              </a:solidFill>
              <a:latin typeface="Roboto"/>
              <a:ea typeface="Roboto"/>
              <a:cs typeface="Roboto"/>
              <a:sym typeface="Roboto"/>
            </a:endParaRPr>
          </a:p>
        </p:txBody>
      </p:sp>
      <p:sp>
        <p:nvSpPr>
          <p:cNvPr id="475" name="Google Shape;475;p51"/>
          <p:cNvSpPr txBox="1"/>
          <p:nvPr/>
        </p:nvSpPr>
        <p:spPr>
          <a:xfrm>
            <a:off x="2563338" y="3753150"/>
            <a:ext cx="17529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1"/>
                </a:solidFill>
                <a:latin typeface="Roboto"/>
                <a:ea typeface="Roboto"/>
                <a:cs typeface="Roboto"/>
                <a:sym typeface="Roboto"/>
              </a:rPr>
              <a:t>Repetition</a:t>
            </a:r>
            <a:endParaRPr b="1" sz="2500">
              <a:solidFill>
                <a:schemeClr val="dk1"/>
              </a:solidFill>
              <a:latin typeface="Roboto"/>
              <a:ea typeface="Roboto"/>
              <a:cs typeface="Roboto"/>
              <a:sym typeface="Roboto"/>
            </a:endParaRPr>
          </a:p>
        </p:txBody>
      </p:sp>
      <p:sp>
        <p:nvSpPr>
          <p:cNvPr id="476" name="Google Shape;476;p51"/>
          <p:cNvSpPr txBox="1"/>
          <p:nvPr/>
        </p:nvSpPr>
        <p:spPr>
          <a:xfrm>
            <a:off x="4808825" y="3753150"/>
            <a:ext cx="17529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1"/>
                </a:solidFill>
                <a:latin typeface="Roboto"/>
                <a:ea typeface="Roboto"/>
                <a:cs typeface="Roboto"/>
                <a:sym typeface="Roboto"/>
              </a:rPr>
              <a:t>Relevance</a:t>
            </a:r>
            <a:endParaRPr b="1" sz="2500">
              <a:solidFill>
                <a:schemeClr val="dk1"/>
              </a:solidFill>
              <a:latin typeface="Roboto"/>
              <a:ea typeface="Roboto"/>
              <a:cs typeface="Roboto"/>
              <a:sym typeface="Roboto"/>
            </a:endParaRPr>
          </a:p>
        </p:txBody>
      </p:sp>
      <p:sp>
        <p:nvSpPr>
          <p:cNvPr id="477" name="Google Shape;477;p51"/>
          <p:cNvSpPr txBox="1"/>
          <p:nvPr/>
        </p:nvSpPr>
        <p:spPr>
          <a:xfrm>
            <a:off x="7096450" y="3753150"/>
            <a:ext cx="17529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1"/>
                </a:solidFill>
                <a:latin typeface="Roboto"/>
                <a:ea typeface="Roboto"/>
                <a:cs typeface="Roboto"/>
                <a:sym typeface="Roboto"/>
              </a:rPr>
              <a:t>Interactive</a:t>
            </a:r>
            <a:endParaRPr b="1" sz="2500">
              <a:solidFill>
                <a:schemeClr val="dk1"/>
              </a:solidFill>
              <a:latin typeface="Roboto"/>
              <a:ea typeface="Roboto"/>
              <a:cs typeface="Roboto"/>
              <a:sym typeface="Roboto"/>
            </a:endParaRPr>
          </a:p>
        </p:txBody>
      </p:sp>
      <p:sp>
        <p:nvSpPr>
          <p:cNvPr id="478" name="Google Shape;478;p51"/>
          <p:cNvSpPr txBox="1"/>
          <p:nvPr>
            <p:ph idx="4294967295" type="ctrTitle"/>
          </p:nvPr>
        </p:nvSpPr>
        <p:spPr>
          <a:xfrm>
            <a:off x="685800" y="464017"/>
            <a:ext cx="77724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dk1"/>
                </a:solidFill>
              </a:rPr>
              <a:t>INSIGHTS</a:t>
            </a:r>
            <a:endParaRPr sz="60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0379"/>
          </a:srgbClr>
        </a:solidFill>
      </p:bgPr>
    </p:bg>
    <p:spTree>
      <p:nvGrpSpPr>
        <p:cNvPr id="482" name="Shape 482"/>
        <p:cNvGrpSpPr/>
        <p:nvPr/>
      </p:nvGrpSpPr>
      <p:grpSpPr>
        <a:xfrm>
          <a:off x="0" y="0"/>
          <a:ext cx="0" cy="0"/>
          <a:chOff x="0" y="0"/>
          <a:chExt cx="0" cy="0"/>
        </a:xfrm>
      </p:grpSpPr>
      <p:pic>
        <p:nvPicPr>
          <p:cNvPr id="483" name="Google Shape;483;p52"/>
          <p:cNvPicPr preferRelativeResize="0"/>
          <p:nvPr/>
        </p:nvPicPr>
        <p:blipFill>
          <a:blip r:embed="rId3">
            <a:alphaModFix amt="5000"/>
          </a:blip>
          <a:stretch>
            <a:fillRect/>
          </a:stretch>
        </p:blipFill>
        <p:spPr>
          <a:xfrm>
            <a:off x="2369150" y="520413"/>
            <a:ext cx="4255076" cy="4255076"/>
          </a:xfrm>
          <a:prstGeom prst="rect">
            <a:avLst/>
          </a:prstGeom>
          <a:noFill/>
          <a:ln>
            <a:noFill/>
          </a:ln>
        </p:spPr>
      </p:pic>
      <p:sp>
        <p:nvSpPr>
          <p:cNvPr id="484" name="Google Shape;484;p52"/>
          <p:cNvSpPr txBox="1"/>
          <p:nvPr>
            <p:ph idx="4294967295" type="ctrTitle"/>
          </p:nvPr>
        </p:nvSpPr>
        <p:spPr>
          <a:xfrm>
            <a:off x="856650" y="1674075"/>
            <a:ext cx="74307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dk1"/>
                </a:solidFill>
              </a:rPr>
              <a:t>COMBINED SOLUTION</a:t>
            </a:r>
            <a:endParaRPr sz="4800">
              <a:solidFill>
                <a:schemeClr val="dk1"/>
              </a:solidFill>
            </a:endParaRPr>
          </a:p>
        </p:txBody>
      </p:sp>
      <p:sp>
        <p:nvSpPr>
          <p:cNvPr id="485" name="Google Shape;485;p52"/>
          <p:cNvSpPr txBox="1"/>
          <p:nvPr>
            <p:ph idx="4294967295" type="subTitle"/>
          </p:nvPr>
        </p:nvSpPr>
        <p:spPr>
          <a:xfrm>
            <a:off x="1277250" y="2711725"/>
            <a:ext cx="6589500" cy="12012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0"/>
              </a:spcAft>
              <a:buNone/>
            </a:pPr>
            <a:r>
              <a:rPr b="1" i="1" lang="en" sz="2100">
                <a:solidFill>
                  <a:schemeClr val="accent1"/>
                </a:solidFill>
              </a:rPr>
              <a:t>we want to create interactive, visual scenarios where users can practice English in everyday situations</a:t>
            </a:r>
            <a:endParaRPr b="1" i="1" sz="2100">
              <a:solidFill>
                <a:schemeClr val="accent1"/>
              </a:solidFill>
            </a:endParaRPr>
          </a:p>
          <a:p>
            <a:pPr indent="0" lvl="0" marL="0" rtl="0" algn="l">
              <a:lnSpc>
                <a:spcPct val="115000"/>
              </a:lnSpc>
              <a:spcBef>
                <a:spcPts val="600"/>
              </a:spcBef>
              <a:spcAft>
                <a:spcPts val="0"/>
              </a:spcAft>
              <a:buNone/>
            </a:pPr>
            <a:r>
              <a:t/>
            </a:r>
            <a:endParaRPr b="1" i="1" sz="2100">
              <a:solidFill>
                <a:schemeClr val="accent1"/>
              </a:solidFill>
            </a:endParaRPr>
          </a:p>
        </p:txBody>
      </p:sp>
      <p:sp>
        <p:nvSpPr>
          <p:cNvPr id="486" name="Google Shape;486;p52"/>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2"/>
          <p:cNvSpPr/>
          <p:nvPr/>
        </p:nvSpPr>
        <p:spPr>
          <a:xfrm>
            <a:off x="-100" y="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0379"/>
          </a:srgbClr>
        </a:solidFill>
      </p:bgPr>
    </p:bg>
    <p:spTree>
      <p:nvGrpSpPr>
        <p:cNvPr id="491" name="Shape 491"/>
        <p:cNvGrpSpPr/>
        <p:nvPr/>
      </p:nvGrpSpPr>
      <p:grpSpPr>
        <a:xfrm>
          <a:off x="0" y="0"/>
          <a:ext cx="0" cy="0"/>
          <a:chOff x="0" y="0"/>
          <a:chExt cx="0" cy="0"/>
        </a:xfrm>
      </p:grpSpPr>
      <p:sp>
        <p:nvSpPr>
          <p:cNvPr id="492" name="Google Shape;492;p53"/>
          <p:cNvSpPr/>
          <p:nvPr/>
        </p:nvSpPr>
        <p:spPr>
          <a:xfrm>
            <a:off x="0" y="0"/>
            <a:ext cx="9144000" cy="1671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3"/>
          <p:cNvSpPr txBox="1"/>
          <p:nvPr>
            <p:ph idx="4294967295" type="ctrTitle"/>
          </p:nvPr>
        </p:nvSpPr>
        <p:spPr>
          <a:xfrm>
            <a:off x="856650" y="390800"/>
            <a:ext cx="74307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SUMMARY</a:t>
            </a:r>
            <a:endParaRPr sz="4800">
              <a:solidFill>
                <a:srgbClr val="FFFFFF"/>
              </a:solidFill>
            </a:endParaRPr>
          </a:p>
        </p:txBody>
      </p:sp>
      <p:sp>
        <p:nvSpPr>
          <p:cNvPr id="494" name="Google Shape;494;p53"/>
          <p:cNvSpPr txBox="1"/>
          <p:nvPr>
            <p:ph idx="4294967295" type="subTitle"/>
          </p:nvPr>
        </p:nvSpPr>
        <p:spPr>
          <a:xfrm>
            <a:off x="524550" y="1829550"/>
            <a:ext cx="8094900" cy="784800"/>
          </a:xfrm>
          <a:prstGeom prst="rect">
            <a:avLst/>
          </a:prstGeom>
        </p:spPr>
        <p:txBody>
          <a:bodyPr anchorCtr="0" anchor="t" bIns="91425" lIns="91425" spcFirstLastPara="1" rIns="91425" wrap="square" tIns="91425">
            <a:noAutofit/>
          </a:bodyPr>
          <a:lstStyle/>
          <a:p>
            <a:pPr indent="-393700" lvl="0" marL="457200" rtl="0" algn="l">
              <a:lnSpc>
                <a:spcPct val="150000"/>
              </a:lnSpc>
              <a:spcBef>
                <a:spcPts val="600"/>
              </a:spcBef>
              <a:spcAft>
                <a:spcPts val="0"/>
              </a:spcAft>
              <a:buSzPts val="2600"/>
              <a:buAutoNum type="arabicPeriod"/>
            </a:pPr>
            <a:r>
              <a:rPr lang="en" sz="2600"/>
              <a:t>Pain Points - small talk, various contexts, difficult-to-understand speech</a:t>
            </a:r>
            <a:endParaRPr sz="2600"/>
          </a:p>
          <a:p>
            <a:pPr indent="-393700" lvl="0" marL="457200" rtl="0" algn="l">
              <a:lnSpc>
                <a:spcPct val="150000"/>
              </a:lnSpc>
              <a:spcBef>
                <a:spcPts val="0"/>
              </a:spcBef>
              <a:spcAft>
                <a:spcPts val="0"/>
              </a:spcAft>
              <a:buSzPts val="2600"/>
              <a:buAutoNum type="arabicPeriod"/>
            </a:pPr>
            <a:r>
              <a:rPr lang="en" sz="2600"/>
              <a:t>Quick Prototypes - videos, quizzes, slideshow, Google Form</a:t>
            </a:r>
            <a:endParaRPr sz="2600"/>
          </a:p>
          <a:p>
            <a:pPr indent="-393700" lvl="0" marL="457200" rtl="0" algn="l">
              <a:lnSpc>
                <a:spcPct val="150000"/>
              </a:lnSpc>
              <a:spcBef>
                <a:spcPts val="0"/>
              </a:spcBef>
              <a:spcAft>
                <a:spcPts val="0"/>
              </a:spcAft>
              <a:buSzPts val="2600"/>
              <a:buAutoNum type="arabicPeriod"/>
            </a:pPr>
            <a:r>
              <a:rPr lang="en" sz="2600"/>
              <a:t>Incorporate visuals, repetition, and interaction</a:t>
            </a:r>
            <a:endParaRPr sz="2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idx="4294967295" type="ctrTitle"/>
          </p:nvPr>
        </p:nvSpPr>
        <p:spPr>
          <a:xfrm>
            <a:off x="3350150" y="611900"/>
            <a:ext cx="55713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0">
                <a:solidFill>
                  <a:schemeClr val="accent3"/>
                </a:solidFill>
              </a:rPr>
              <a:t>ELSA</a:t>
            </a:r>
            <a:endParaRPr sz="9000">
              <a:solidFill>
                <a:schemeClr val="accent3"/>
              </a:solidFill>
            </a:endParaRPr>
          </a:p>
        </p:txBody>
      </p:sp>
      <p:sp>
        <p:nvSpPr>
          <p:cNvPr id="106" name="Google Shape;106;p18"/>
          <p:cNvSpPr txBox="1"/>
          <p:nvPr>
            <p:ph idx="4294967295" type="subTitle"/>
          </p:nvPr>
        </p:nvSpPr>
        <p:spPr>
          <a:xfrm>
            <a:off x="3350150" y="2071225"/>
            <a:ext cx="5571300" cy="2253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300"/>
              <a:t>English/Spanish elementary school teacher from Panama, 70s</a:t>
            </a:r>
            <a:endParaRPr sz="2300"/>
          </a:p>
          <a:p>
            <a:pPr indent="0" lvl="0" marL="0" rtl="0" algn="l">
              <a:spcBef>
                <a:spcPts val="1000"/>
              </a:spcBef>
              <a:spcAft>
                <a:spcPts val="1000"/>
              </a:spcAft>
              <a:buClr>
                <a:schemeClr val="dk1"/>
              </a:buClr>
              <a:buSzPts val="1100"/>
              <a:buFont typeface="Arial"/>
              <a:buNone/>
            </a:pPr>
            <a:r>
              <a:rPr lang="en" sz="2300"/>
              <a:t>"Sometimes it's hard to translate from Spanish to English. Jokes in Spanish just don't make sense in English!"</a:t>
            </a:r>
            <a:endParaRPr b="1" sz="2300"/>
          </a:p>
        </p:txBody>
      </p:sp>
      <p:pic>
        <p:nvPicPr>
          <p:cNvPr id="107" name="Google Shape;107;p18"/>
          <p:cNvPicPr preferRelativeResize="0"/>
          <p:nvPr/>
        </p:nvPicPr>
        <p:blipFill rotWithShape="1">
          <a:blip r:embed="rId4">
            <a:alphaModFix/>
          </a:blip>
          <a:srcRect b="5430" l="27967" r="27967" t="55244"/>
          <a:stretch/>
        </p:blipFill>
        <p:spPr>
          <a:xfrm>
            <a:off x="542500" y="561225"/>
            <a:ext cx="2576700" cy="3569100"/>
          </a:xfrm>
          <a:prstGeom prst="ellipse">
            <a:avLst/>
          </a:prstGeom>
          <a:noFill/>
          <a:ln>
            <a:noFill/>
          </a:ln>
          <a:effectLst>
            <a:outerShdw blurRad="57150" rotWithShape="0" algn="bl" dir="5400000" dist="19050">
              <a:srgbClr val="000000">
                <a:alpha val="50000"/>
              </a:srgbClr>
            </a:outerShdw>
          </a:effectLst>
        </p:spPr>
      </p:pic>
      <p:sp>
        <p:nvSpPr>
          <p:cNvPr id="108" name="Google Shape;108;p18"/>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0379"/>
          </a:srgbClr>
        </a:solidFill>
      </p:bgPr>
    </p:bg>
    <p:spTree>
      <p:nvGrpSpPr>
        <p:cNvPr id="498" name="Shape 498"/>
        <p:cNvGrpSpPr/>
        <p:nvPr/>
      </p:nvGrpSpPr>
      <p:grpSpPr>
        <a:xfrm>
          <a:off x="0" y="0"/>
          <a:ext cx="0" cy="0"/>
          <a:chOff x="0" y="0"/>
          <a:chExt cx="0" cy="0"/>
        </a:xfrm>
      </p:grpSpPr>
      <p:sp>
        <p:nvSpPr>
          <p:cNvPr id="499" name="Google Shape;499;p54"/>
          <p:cNvSpPr txBox="1"/>
          <p:nvPr>
            <p:ph idx="4294967295" type="ctrTitle"/>
          </p:nvPr>
        </p:nvSpPr>
        <p:spPr>
          <a:xfrm>
            <a:off x="856650" y="1080875"/>
            <a:ext cx="74307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dk1"/>
                </a:solidFill>
              </a:rPr>
              <a:t>NEXT STEPS</a:t>
            </a:r>
            <a:endParaRPr sz="4800">
              <a:solidFill>
                <a:schemeClr val="dk1"/>
              </a:solidFill>
            </a:endParaRPr>
          </a:p>
        </p:txBody>
      </p:sp>
      <p:sp>
        <p:nvSpPr>
          <p:cNvPr id="500" name="Google Shape;500;p54"/>
          <p:cNvSpPr txBox="1"/>
          <p:nvPr>
            <p:ph idx="4294967295" type="subTitle"/>
          </p:nvPr>
        </p:nvSpPr>
        <p:spPr>
          <a:xfrm>
            <a:off x="989250" y="2240675"/>
            <a:ext cx="7165500" cy="12012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0"/>
              </a:spcAft>
              <a:buNone/>
            </a:pPr>
            <a:r>
              <a:rPr b="1" i="1" lang="en" sz="2300">
                <a:solidFill>
                  <a:schemeClr val="accent1"/>
                </a:solidFill>
              </a:rPr>
              <a:t>further develop the story around our solution via our concept video and continue testing our insights</a:t>
            </a:r>
            <a:endParaRPr b="1" sz="1700">
              <a:solidFill>
                <a:srgbClr val="000000"/>
              </a:solidFill>
            </a:endParaRPr>
          </a:p>
          <a:p>
            <a:pPr indent="0" lvl="0" marL="0" rtl="0" algn="ctr">
              <a:lnSpc>
                <a:spcPct val="115000"/>
              </a:lnSpc>
              <a:spcBef>
                <a:spcPts val="600"/>
              </a:spcBef>
              <a:spcAft>
                <a:spcPts val="0"/>
              </a:spcAft>
              <a:buNone/>
            </a:pPr>
            <a:r>
              <a:t/>
            </a:r>
            <a:endParaRPr b="1" i="1" sz="2300">
              <a:solidFill>
                <a:schemeClr val="accent1"/>
              </a:solidFill>
            </a:endParaRPr>
          </a:p>
          <a:p>
            <a:pPr indent="0" lvl="0" marL="0" rtl="0" algn="l">
              <a:lnSpc>
                <a:spcPct val="115000"/>
              </a:lnSpc>
              <a:spcBef>
                <a:spcPts val="600"/>
              </a:spcBef>
              <a:spcAft>
                <a:spcPts val="0"/>
              </a:spcAft>
              <a:buNone/>
            </a:pPr>
            <a:r>
              <a:t/>
            </a:r>
            <a:endParaRPr b="1" i="1" sz="2300">
              <a:solidFill>
                <a:schemeClr val="accent1"/>
              </a:solidFill>
            </a:endParaRPr>
          </a:p>
        </p:txBody>
      </p:sp>
      <p:sp>
        <p:nvSpPr>
          <p:cNvPr id="501" name="Google Shape;501;p54"/>
          <p:cNvSpPr/>
          <p:nvPr/>
        </p:nvSpPr>
        <p:spPr>
          <a:xfrm>
            <a:off x="-100" y="4139050"/>
            <a:ext cx="9144000" cy="1004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5"/>
          <p:cNvSpPr txBox="1"/>
          <p:nvPr>
            <p:ph idx="12" type="sldNum"/>
          </p:nvPr>
        </p:nvSpPr>
        <p:spPr>
          <a:xfrm>
            <a:off x="698450" y="1022600"/>
            <a:ext cx="6358800" cy="15462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6400">
                <a:solidFill>
                  <a:srgbClr val="FFFFFF"/>
                </a:solidFill>
              </a:rPr>
              <a:t>THANK YOU!</a:t>
            </a:r>
            <a:endParaRPr sz="6400">
              <a:solidFill>
                <a:srgbClr val="FFFFFF"/>
              </a:solidFill>
            </a:endParaRPr>
          </a:p>
        </p:txBody>
      </p:sp>
      <p:pic>
        <p:nvPicPr>
          <p:cNvPr id="507" name="Google Shape;507;p55"/>
          <p:cNvPicPr preferRelativeResize="0"/>
          <p:nvPr/>
        </p:nvPicPr>
        <p:blipFill>
          <a:blip r:embed="rId3">
            <a:alphaModFix/>
          </a:blip>
          <a:stretch>
            <a:fillRect/>
          </a:stretch>
        </p:blipFill>
        <p:spPr>
          <a:xfrm>
            <a:off x="5562974" y="1844900"/>
            <a:ext cx="3028898" cy="2714977"/>
          </a:xfrm>
          <a:prstGeom prst="rect">
            <a:avLst/>
          </a:prstGeom>
          <a:noFill/>
          <a:ln>
            <a:noFill/>
          </a:ln>
        </p:spPr>
      </p:pic>
      <p:sp>
        <p:nvSpPr>
          <p:cNvPr id="508" name="Google Shape;508;p55"/>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6"/>
          <p:cNvSpPr txBox="1"/>
          <p:nvPr>
            <p:ph type="title"/>
          </p:nvPr>
        </p:nvSpPr>
        <p:spPr>
          <a:xfrm>
            <a:off x="203875" y="1626750"/>
            <a:ext cx="1712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HMWs from POV 1</a:t>
            </a:r>
            <a:endParaRPr/>
          </a:p>
        </p:txBody>
      </p:sp>
      <p:sp>
        <p:nvSpPr>
          <p:cNvPr id="514" name="Google Shape;514;p56"/>
          <p:cNvSpPr txBox="1"/>
          <p:nvPr>
            <p:ph idx="1" type="body"/>
          </p:nvPr>
        </p:nvSpPr>
        <p:spPr>
          <a:xfrm>
            <a:off x="2626250" y="715275"/>
            <a:ext cx="6055800" cy="4428300"/>
          </a:xfrm>
          <a:prstGeom prst="rect">
            <a:avLst/>
          </a:prstGeom>
        </p:spPr>
        <p:txBody>
          <a:bodyPr anchorCtr="0" anchor="t" bIns="91425" lIns="91425" spcFirstLastPara="1" rIns="91425" wrap="square" tIns="91425">
            <a:noAutofit/>
          </a:bodyPr>
          <a:lstStyle/>
          <a:p>
            <a:pPr indent="-317500" lvl="0" marL="457200" rtl="0" algn="l">
              <a:spcBef>
                <a:spcPts val="600"/>
              </a:spcBef>
              <a:spcAft>
                <a:spcPts val="0"/>
              </a:spcAft>
              <a:buSzPts val="1400"/>
              <a:buAutoNum type="arabicPeriod"/>
            </a:pPr>
            <a:r>
              <a:rPr lang="en" sz="1400"/>
              <a:t>...help Thuy be exposed to different types of conversations so she can practice her skills</a:t>
            </a:r>
            <a:endParaRPr sz="1400"/>
          </a:p>
          <a:p>
            <a:pPr indent="-317500" lvl="0" marL="457200" rtl="0" algn="l">
              <a:spcBef>
                <a:spcPts val="0"/>
              </a:spcBef>
              <a:spcAft>
                <a:spcPts val="0"/>
              </a:spcAft>
              <a:buSzPts val="1400"/>
              <a:buAutoNum type="arabicPeriod"/>
            </a:pPr>
            <a:r>
              <a:rPr lang="en" sz="1400"/>
              <a:t>...give Thuy a template for different small talk contexts</a:t>
            </a:r>
            <a:endParaRPr sz="1400"/>
          </a:p>
          <a:p>
            <a:pPr indent="-317500" lvl="0" marL="457200" rtl="0" algn="l">
              <a:spcBef>
                <a:spcPts val="0"/>
              </a:spcBef>
              <a:spcAft>
                <a:spcPts val="0"/>
              </a:spcAft>
              <a:buSzPts val="1400"/>
              <a:buAutoNum type="arabicPeriod"/>
            </a:pPr>
            <a:r>
              <a:rPr lang="en" sz="1400"/>
              <a:t>...remove Thuy from any situation which requires small talk</a:t>
            </a:r>
            <a:endParaRPr sz="1400"/>
          </a:p>
          <a:p>
            <a:pPr indent="-317500" lvl="0" marL="457200" rtl="0" algn="l">
              <a:spcBef>
                <a:spcPts val="0"/>
              </a:spcBef>
              <a:spcAft>
                <a:spcPts val="0"/>
              </a:spcAft>
              <a:buSzPts val="1400"/>
              <a:buAutoNum type="arabicPeriod"/>
            </a:pPr>
            <a:r>
              <a:rPr lang="en" sz="1400"/>
              <a:t>...help others engaging in small talk with Thuy better understand why she feels it difficult to engage with them</a:t>
            </a:r>
            <a:endParaRPr sz="1400"/>
          </a:p>
          <a:p>
            <a:pPr indent="-317500" lvl="0" marL="457200" rtl="0" algn="l">
              <a:spcBef>
                <a:spcPts val="0"/>
              </a:spcBef>
              <a:spcAft>
                <a:spcPts val="0"/>
              </a:spcAft>
              <a:buSzPts val="1400"/>
              <a:buAutoNum type="arabicPeriod"/>
            </a:pPr>
            <a:r>
              <a:rPr lang="en" sz="1400"/>
              <a:t>...make small talk a more fun experience for her</a:t>
            </a:r>
            <a:endParaRPr sz="1400"/>
          </a:p>
          <a:p>
            <a:pPr indent="-317500" lvl="0" marL="457200" rtl="0" algn="l">
              <a:spcBef>
                <a:spcPts val="0"/>
              </a:spcBef>
              <a:spcAft>
                <a:spcPts val="0"/>
              </a:spcAft>
              <a:buSzPts val="1400"/>
              <a:buAutoNum type="arabicPeriod"/>
            </a:pPr>
            <a:r>
              <a:rPr lang="en" sz="1400"/>
              <a:t>...empower the person at the other side of the dialogue to support her</a:t>
            </a:r>
            <a:endParaRPr sz="1400"/>
          </a:p>
          <a:p>
            <a:pPr indent="-317500" lvl="0" marL="457200" rtl="0" algn="l">
              <a:spcBef>
                <a:spcPts val="0"/>
              </a:spcBef>
              <a:spcAft>
                <a:spcPts val="0"/>
              </a:spcAft>
              <a:buSzPts val="1400"/>
              <a:buAutoNum type="arabicPeriod"/>
            </a:pPr>
            <a:r>
              <a:rPr lang="en" sz="1400"/>
              <a:t>...integrate small talk into her daily life through existing conversations</a:t>
            </a:r>
            <a:endParaRPr sz="1400"/>
          </a:p>
          <a:p>
            <a:pPr indent="-317500" lvl="0" marL="457200" rtl="0" algn="l">
              <a:spcBef>
                <a:spcPts val="0"/>
              </a:spcBef>
              <a:spcAft>
                <a:spcPts val="0"/>
              </a:spcAft>
              <a:buSzPts val="1400"/>
              <a:buAutoNum type="arabicPeriod"/>
            </a:pPr>
            <a:r>
              <a:rPr lang="en" sz="1400"/>
              <a:t>...connect Thuy with people she feels comfortable communicating with for practice</a:t>
            </a:r>
            <a:endParaRPr sz="1400"/>
          </a:p>
          <a:p>
            <a:pPr indent="-317500" lvl="0" marL="457200" rtl="0" algn="l">
              <a:spcBef>
                <a:spcPts val="0"/>
              </a:spcBef>
              <a:spcAft>
                <a:spcPts val="0"/>
              </a:spcAft>
              <a:buSzPts val="1400"/>
              <a:buAutoNum type="arabicPeriod"/>
            </a:pPr>
            <a:r>
              <a:rPr lang="en" sz="1400"/>
              <a:t>...teach Thuy conversational English in an impactful way</a:t>
            </a:r>
            <a:endParaRPr sz="1400"/>
          </a:p>
          <a:p>
            <a:pPr indent="-317500" lvl="0" marL="457200" rtl="0" algn="l">
              <a:spcBef>
                <a:spcPts val="0"/>
              </a:spcBef>
              <a:spcAft>
                <a:spcPts val="0"/>
              </a:spcAft>
              <a:buSzPts val="1400"/>
              <a:buAutoNum type="arabicPeriod"/>
            </a:pPr>
            <a:r>
              <a:rPr lang="en" sz="1400"/>
              <a:t>...assess the specific areas in conversational English that make Thuy uncomfortable</a:t>
            </a:r>
            <a:endParaRPr sz="1400"/>
          </a:p>
          <a:p>
            <a:pPr indent="-317500" lvl="0" marL="457200" rtl="0" algn="l">
              <a:spcBef>
                <a:spcPts val="0"/>
              </a:spcBef>
              <a:spcAft>
                <a:spcPts val="0"/>
              </a:spcAft>
              <a:buSzPts val="1400"/>
              <a:buAutoNum type="arabicPeriod"/>
            </a:pPr>
            <a:r>
              <a:rPr lang="en" sz="1400"/>
              <a:t>...give Thuy low pressure ways to practice small talk</a:t>
            </a:r>
            <a:endParaRPr sz="1400"/>
          </a:p>
          <a:p>
            <a:pPr indent="-317500" lvl="0" marL="457200" rtl="0" algn="l">
              <a:spcBef>
                <a:spcPts val="0"/>
              </a:spcBef>
              <a:spcAft>
                <a:spcPts val="0"/>
              </a:spcAft>
              <a:buSzPts val="1400"/>
              <a:buAutoNum type="arabicPeriod"/>
            </a:pPr>
            <a:r>
              <a:rPr lang="en" sz="1400"/>
              <a:t>...expand Thuy’s vocabulary in a low-commitment way</a:t>
            </a:r>
            <a:endParaRPr sz="1400"/>
          </a:p>
        </p:txBody>
      </p:sp>
      <p:sp>
        <p:nvSpPr>
          <p:cNvPr id="515" name="Google Shape;515;p56"/>
          <p:cNvSpPr txBox="1"/>
          <p:nvPr>
            <p:ph type="title"/>
          </p:nvPr>
        </p:nvSpPr>
        <p:spPr>
          <a:xfrm>
            <a:off x="2729425" y="238275"/>
            <a:ext cx="2173500" cy="47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u="sng">
                <a:solidFill>
                  <a:srgbClr val="000000"/>
                </a:solidFill>
                <a:latin typeface="Roboto"/>
                <a:ea typeface="Roboto"/>
                <a:cs typeface="Roboto"/>
                <a:sym typeface="Roboto"/>
              </a:rPr>
              <a:t>How Might We...</a:t>
            </a:r>
            <a:endParaRPr b="0" u="sng">
              <a:solidFill>
                <a:srgbClr val="000000"/>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57"/>
          <p:cNvSpPr txBox="1"/>
          <p:nvPr>
            <p:ph type="title"/>
          </p:nvPr>
        </p:nvSpPr>
        <p:spPr>
          <a:xfrm>
            <a:off x="203875" y="1626750"/>
            <a:ext cx="1712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HMWs from POV 2</a:t>
            </a:r>
            <a:endParaRPr/>
          </a:p>
        </p:txBody>
      </p:sp>
      <p:sp>
        <p:nvSpPr>
          <p:cNvPr id="521" name="Google Shape;521;p57"/>
          <p:cNvSpPr txBox="1"/>
          <p:nvPr>
            <p:ph idx="1" type="body"/>
          </p:nvPr>
        </p:nvSpPr>
        <p:spPr>
          <a:xfrm>
            <a:off x="2627150" y="715200"/>
            <a:ext cx="6055800" cy="4428300"/>
          </a:xfrm>
          <a:prstGeom prst="rect">
            <a:avLst/>
          </a:prstGeom>
        </p:spPr>
        <p:txBody>
          <a:bodyPr anchorCtr="0" anchor="t" bIns="91425" lIns="91425" spcFirstLastPara="1" rIns="91425" wrap="square" tIns="91425">
            <a:noAutofit/>
          </a:bodyPr>
          <a:lstStyle/>
          <a:p>
            <a:pPr indent="-317500" lvl="0" marL="457200" rtl="0" algn="l">
              <a:spcBef>
                <a:spcPts val="600"/>
              </a:spcBef>
              <a:spcAft>
                <a:spcPts val="0"/>
              </a:spcAft>
              <a:buSzPts val="1400"/>
              <a:buAutoNum type="arabicPeriod"/>
            </a:pPr>
            <a:r>
              <a:rPr lang="en" sz="1400"/>
              <a:t>...</a:t>
            </a:r>
            <a:r>
              <a:rPr lang="en" sz="1400"/>
              <a:t>help Yuri understand words through masks</a:t>
            </a:r>
            <a:endParaRPr sz="1400"/>
          </a:p>
          <a:p>
            <a:pPr indent="-317500" lvl="0" marL="457200" rtl="0" algn="l">
              <a:spcBef>
                <a:spcPts val="0"/>
              </a:spcBef>
              <a:spcAft>
                <a:spcPts val="0"/>
              </a:spcAft>
              <a:buSzPts val="1400"/>
              <a:buAutoNum type="arabicPeriod"/>
            </a:pPr>
            <a:r>
              <a:rPr lang="en" sz="1400"/>
              <a:t>...make Yuri more comfortable with her ability to listen to words</a:t>
            </a:r>
            <a:endParaRPr sz="1400"/>
          </a:p>
          <a:p>
            <a:pPr indent="-317500" lvl="0" marL="457200" rtl="0" algn="l">
              <a:spcBef>
                <a:spcPts val="0"/>
              </a:spcBef>
              <a:spcAft>
                <a:spcPts val="0"/>
              </a:spcAft>
              <a:buSzPts val="1400"/>
              <a:buAutoNum type="arabicPeriod"/>
            </a:pPr>
            <a:r>
              <a:rPr lang="en" sz="1400"/>
              <a:t>...help Yuri practice picking up English words without visual cues</a:t>
            </a:r>
            <a:endParaRPr sz="1400"/>
          </a:p>
          <a:p>
            <a:pPr indent="-317500" lvl="0" marL="457200" rtl="0" algn="l">
              <a:spcBef>
                <a:spcPts val="0"/>
              </a:spcBef>
              <a:spcAft>
                <a:spcPts val="0"/>
              </a:spcAft>
              <a:buSzPts val="1400"/>
              <a:buAutoNum type="arabicPeriod"/>
            </a:pPr>
            <a:r>
              <a:rPr lang="en" sz="1400"/>
              <a:t>...develop Yuri’s confidence to engage in communications virtually despite visual limitations</a:t>
            </a:r>
            <a:endParaRPr sz="1400"/>
          </a:p>
          <a:p>
            <a:pPr indent="-317500" lvl="0" marL="457200" rtl="0" algn="l">
              <a:spcBef>
                <a:spcPts val="0"/>
              </a:spcBef>
              <a:spcAft>
                <a:spcPts val="0"/>
              </a:spcAft>
              <a:buSzPts val="1400"/>
              <a:buAutoNum type="arabicPeriod"/>
            </a:pPr>
            <a:r>
              <a:rPr lang="en" sz="1400"/>
              <a:t>...assess Yuri’s true comprehension of words (without visuals)</a:t>
            </a:r>
            <a:endParaRPr sz="1400"/>
          </a:p>
          <a:p>
            <a:pPr indent="-317500" lvl="0" marL="457200" rtl="0" algn="l">
              <a:spcBef>
                <a:spcPts val="0"/>
              </a:spcBef>
              <a:spcAft>
                <a:spcPts val="0"/>
              </a:spcAft>
              <a:buSzPts val="1400"/>
              <a:buAutoNum type="arabicPeriod"/>
            </a:pPr>
            <a:r>
              <a:rPr lang="en" sz="1400"/>
              <a:t>...help supplement visual cues that are not present during COVID</a:t>
            </a:r>
            <a:endParaRPr sz="1400"/>
          </a:p>
          <a:p>
            <a:pPr indent="-317500" lvl="0" marL="457200" rtl="0" algn="l">
              <a:spcBef>
                <a:spcPts val="0"/>
              </a:spcBef>
              <a:spcAft>
                <a:spcPts val="0"/>
              </a:spcAft>
              <a:buSzPts val="1400"/>
              <a:buAutoNum type="arabicPeriod"/>
            </a:pPr>
            <a:r>
              <a:rPr lang="en" sz="1400"/>
              <a:t>...help Yuri become more comfortable relying less on visual cues and more on actual words</a:t>
            </a:r>
            <a:endParaRPr sz="1400"/>
          </a:p>
          <a:p>
            <a:pPr indent="-317500" lvl="0" marL="457200" rtl="0" algn="l">
              <a:spcBef>
                <a:spcPts val="0"/>
              </a:spcBef>
              <a:spcAft>
                <a:spcPts val="0"/>
              </a:spcAft>
              <a:buSzPts val="1400"/>
              <a:buAutoNum type="arabicPeriod"/>
            </a:pPr>
            <a:r>
              <a:rPr lang="en" sz="1400"/>
              <a:t>...provide more visual and emotional cues for Yuri in online settings</a:t>
            </a:r>
            <a:endParaRPr sz="1400"/>
          </a:p>
          <a:p>
            <a:pPr indent="-317500" lvl="0" marL="457200" rtl="0" algn="l">
              <a:spcBef>
                <a:spcPts val="0"/>
              </a:spcBef>
              <a:spcAft>
                <a:spcPts val="0"/>
              </a:spcAft>
              <a:buSzPts val="1400"/>
              <a:buAutoNum type="arabicPeriod"/>
            </a:pPr>
            <a:r>
              <a:rPr lang="en" sz="1400"/>
              <a:t>...normalize providing visual cues to an ESL</a:t>
            </a:r>
            <a:endParaRPr sz="1400"/>
          </a:p>
          <a:p>
            <a:pPr indent="-317500" lvl="0" marL="457200" rtl="0" algn="l">
              <a:spcBef>
                <a:spcPts val="0"/>
              </a:spcBef>
              <a:spcAft>
                <a:spcPts val="0"/>
              </a:spcAft>
              <a:buSzPts val="1400"/>
              <a:buAutoNum type="arabicPeriod"/>
            </a:pPr>
            <a:r>
              <a:rPr lang="en" sz="1400"/>
              <a:t>...make social distance less of a barrier for translation</a:t>
            </a:r>
            <a:endParaRPr sz="1400"/>
          </a:p>
          <a:p>
            <a:pPr indent="-317500" lvl="0" marL="457200" rtl="0" algn="l">
              <a:spcBef>
                <a:spcPts val="0"/>
              </a:spcBef>
              <a:spcAft>
                <a:spcPts val="0"/>
              </a:spcAft>
              <a:buSzPts val="1400"/>
              <a:buAutoNum type="arabicPeriod"/>
            </a:pPr>
            <a:r>
              <a:rPr lang="en" sz="1400"/>
              <a:t>...use mobile devices to supplement in-person communication involving masks</a:t>
            </a:r>
            <a:endParaRPr sz="1400"/>
          </a:p>
          <a:p>
            <a:pPr indent="-317500" lvl="0" marL="457200" rtl="0" algn="l">
              <a:spcBef>
                <a:spcPts val="0"/>
              </a:spcBef>
              <a:spcAft>
                <a:spcPts val="0"/>
              </a:spcAft>
              <a:buSzPts val="1400"/>
              <a:buAutoNum type="arabicPeriod"/>
            </a:pPr>
            <a:r>
              <a:rPr lang="en" sz="1400"/>
              <a:t>...integrate features into existing video chat solutions to decrease the difficulty of understanding fast and/or hard-to-understand speaking</a:t>
            </a:r>
            <a:endParaRPr sz="1400"/>
          </a:p>
        </p:txBody>
      </p:sp>
      <p:sp>
        <p:nvSpPr>
          <p:cNvPr id="522" name="Google Shape;522;p57"/>
          <p:cNvSpPr txBox="1"/>
          <p:nvPr>
            <p:ph type="title"/>
          </p:nvPr>
        </p:nvSpPr>
        <p:spPr>
          <a:xfrm>
            <a:off x="2729425" y="238275"/>
            <a:ext cx="2173500" cy="47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u="sng">
                <a:solidFill>
                  <a:srgbClr val="000000"/>
                </a:solidFill>
                <a:latin typeface="Roboto"/>
                <a:ea typeface="Roboto"/>
                <a:cs typeface="Roboto"/>
                <a:sym typeface="Roboto"/>
              </a:rPr>
              <a:t>How Might We...</a:t>
            </a:r>
            <a:endParaRPr b="0" u="sng">
              <a:solidFill>
                <a:srgbClr val="000000"/>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8"/>
          <p:cNvSpPr txBox="1"/>
          <p:nvPr>
            <p:ph type="title"/>
          </p:nvPr>
        </p:nvSpPr>
        <p:spPr>
          <a:xfrm>
            <a:off x="203875" y="1626750"/>
            <a:ext cx="1712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HMWs from POV 3</a:t>
            </a:r>
            <a:endParaRPr/>
          </a:p>
        </p:txBody>
      </p:sp>
      <p:sp>
        <p:nvSpPr>
          <p:cNvPr id="528" name="Google Shape;528;p58"/>
          <p:cNvSpPr txBox="1"/>
          <p:nvPr>
            <p:ph idx="1" type="body"/>
          </p:nvPr>
        </p:nvSpPr>
        <p:spPr>
          <a:xfrm>
            <a:off x="2627150" y="715200"/>
            <a:ext cx="6055800" cy="4428300"/>
          </a:xfrm>
          <a:prstGeom prst="rect">
            <a:avLst/>
          </a:prstGeom>
        </p:spPr>
        <p:txBody>
          <a:bodyPr anchorCtr="0" anchor="t" bIns="91425" lIns="91425" spcFirstLastPara="1" rIns="91425" wrap="square" tIns="91425">
            <a:noAutofit/>
          </a:bodyPr>
          <a:lstStyle/>
          <a:p>
            <a:pPr indent="-317500" lvl="0" marL="457200" rtl="0" algn="l">
              <a:spcBef>
                <a:spcPts val="600"/>
              </a:spcBef>
              <a:spcAft>
                <a:spcPts val="0"/>
              </a:spcAft>
              <a:buSzPts val="1400"/>
              <a:buAutoNum type="arabicPeriod"/>
            </a:pPr>
            <a:r>
              <a:rPr lang="en" sz="1400"/>
              <a:t>...help Alejandro support his mother in a less extreme way</a:t>
            </a:r>
            <a:endParaRPr sz="1400"/>
          </a:p>
          <a:p>
            <a:pPr indent="-317500" lvl="0" marL="457200" rtl="0" algn="l">
              <a:spcBef>
                <a:spcPts val="0"/>
              </a:spcBef>
              <a:spcAft>
                <a:spcPts val="0"/>
              </a:spcAft>
              <a:buSzPts val="1400"/>
              <a:buAutoNum type="arabicPeriod"/>
            </a:pPr>
            <a:r>
              <a:rPr lang="en" sz="1400"/>
              <a:t>...connect Alejandro with other resources which can also help his mother</a:t>
            </a:r>
            <a:endParaRPr sz="1400"/>
          </a:p>
          <a:p>
            <a:pPr indent="-317500" lvl="0" marL="457200" rtl="0" algn="l">
              <a:spcBef>
                <a:spcPts val="0"/>
              </a:spcBef>
              <a:spcAft>
                <a:spcPts val="0"/>
              </a:spcAft>
              <a:buSzPts val="1400"/>
              <a:buAutoNum type="arabicPeriod"/>
            </a:pPr>
            <a:r>
              <a:rPr lang="en" sz="1400"/>
              <a:t>...automate or supplement Alejandro’s help to make his tasks less repetitive</a:t>
            </a:r>
            <a:endParaRPr sz="1400"/>
          </a:p>
          <a:p>
            <a:pPr indent="-317500" lvl="0" marL="457200" rtl="0" algn="l">
              <a:spcBef>
                <a:spcPts val="0"/>
              </a:spcBef>
              <a:spcAft>
                <a:spcPts val="0"/>
              </a:spcAft>
              <a:buSzPts val="1400"/>
              <a:buAutoNum type="arabicPeriod"/>
            </a:pPr>
            <a:r>
              <a:rPr lang="en" sz="1400"/>
              <a:t>...help Alejandro balance his commitments as a son and translator with his goals as a student</a:t>
            </a:r>
            <a:endParaRPr sz="1400"/>
          </a:p>
          <a:p>
            <a:pPr indent="-317500" lvl="0" marL="457200" rtl="0" algn="l">
              <a:spcBef>
                <a:spcPts val="0"/>
              </a:spcBef>
              <a:spcAft>
                <a:spcPts val="0"/>
              </a:spcAft>
              <a:buSzPts val="1400"/>
              <a:buAutoNum type="arabicPeriod"/>
            </a:pPr>
            <a:r>
              <a:rPr lang="en" sz="1400"/>
              <a:t>...help Alejandro’s mother communicate more easily without a third person translating</a:t>
            </a:r>
            <a:endParaRPr sz="1400"/>
          </a:p>
          <a:p>
            <a:pPr indent="-317500" lvl="0" marL="457200" rtl="0" algn="l">
              <a:spcBef>
                <a:spcPts val="0"/>
              </a:spcBef>
              <a:spcAft>
                <a:spcPts val="0"/>
              </a:spcAft>
              <a:buSzPts val="1400"/>
              <a:buAutoNum type="arabicPeriod"/>
            </a:pPr>
            <a:r>
              <a:rPr lang="en" sz="1400"/>
              <a:t>...increase the accessibility of resources for Alejandro’s mom</a:t>
            </a:r>
            <a:endParaRPr sz="1400"/>
          </a:p>
          <a:p>
            <a:pPr indent="-317500" lvl="0" marL="457200" rtl="0" algn="l">
              <a:spcBef>
                <a:spcPts val="0"/>
              </a:spcBef>
              <a:spcAft>
                <a:spcPts val="0"/>
              </a:spcAft>
              <a:buSzPts val="1400"/>
              <a:buAutoNum type="arabicPeriod"/>
            </a:pPr>
            <a:r>
              <a:rPr lang="en" sz="1400"/>
              <a:t>...make the translation process more fun and rewarding</a:t>
            </a:r>
            <a:endParaRPr sz="1400"/>
          </a:p>
          <a:p>
            <a:pPr indent="-317500" lvl="0" marL="457200" rtl="0" algn="l">
              <a:spcBef>
                <a:spcPts val="0"/>
              </a:spcBef>
              <a:spcAft>
                <a:spcPts val="0"/>
              </a:spcAft>
              <a:buSzPts val="1400"/>
              <a:buAutoNum type="arabicPeriod"/>
            </a:pPr>
            <a:r>
              <a:rPr lang="en" sz="1400"/>
              <a:t>...provide resources to his mother that make her feel more comfortable becoming proficient in English on her own</a:t>
            </a:r>
            <a:endParaRPr sz="1400"/>
          </a:p>
          <a:p>
            <a:pPr indent="-317500" lvl="0" marL="457200" rtl="0" algn="l">
              <a:spcBef>
                <a:spcPts val="0"/>
              </a:spcBef>
              <a:spcAft>
                <a:spcPts val="0"/>
              </a:spcAft>
              <a:buSzPts val="1400"/>
              <a:buAutoNum type="arabicPeriod"/>
            </a:pPr>
            <a:r>
              <a:rPr lang="en" sz="1400"/>
              <a:t>...mediate boundaries between Alejandro and his mom</a:t>
            </a:r>
            <a:endParaRPr sz="1400"/>
          </a:p>
          <a:p>
            <a:pPr indent="-317500" lvl="0" marL="457200" rtl="0" algn="l">
              <a:spcBef>
                <a:spcPts val="0"/>
              </a:spcBef>
              <a:spcAft>
                <a:spcPts val="0"/>
              </a:spcAft>
              <a:buSzPts val="1400"/>
              <a:buAutoNum type="arabicPeriod"/>
            </a:pPr>
            <a:r>
              <a:rPr lang="en" sz="1400"/>
              <a:t>...support Alejandro emotionally so he doesn’t feel frustrated helping his mother</a:t>
            </a:r>
            <a:endParaRPr sz="1400"/>
          </a:p>
          <a:p>
            <a:pPr indent="-317500" lvl="0" marL="457200" rtl="0" algn="l">
              <a:spcBef>
                <a:spcPts val="0"/>
              </a:spcBef>
              <a:spcAft>
                <a:spcPts val="0"/>
              </a:spcAft>
              <a:buSzPts val="1400"/>
              <a:buAutoNum type="arabicPeriod"/>
            </a:pPr>
            <a:r>
              <a:rPr lang="en" sz="1400"/>
              <a:t>...create more situations in which his mother doesn’t require a translator</a:t>
            </a:r>
            <a:endParaRPr sz="1400"/>
          </a:p>
          <a:p>
            <a:pPr indent="-317500" lvl="0" marL="457200" rtl="0" algn="l">
              <a:spcBef>
                <a:spcPts val="0"/>
              </a:spcBef>
              <a:spcAft>
                <a:spcPts val="0"/>
              </a:spcAft>
              <a:buSzPts val="1400"/>
              <a:buAutoNum type="arabicPeriod"/>
            </a:pPr>
            <a:r>
              <a:rPr lang="en" sz="1400"/>
              <a:t>...simplify the process for Alejandro’s mom to handle government language</a:t>
            </a:r>
            <a:endParaRPr sz="1400"/>
          </a:p>
        </p:txBody>
      </p:sp>
      <p:sp>
        <p:nvSpPr>
          <p:cNvPr id="529" name="Google Shape;529;p58"/>
          <p:cNvSpPr txBox="1"/>
          <p:nvPr>
            <p:ph type="title"/>
          </p:nvPr>
        </p:nvSpPr>
        <p:spPr>
          <a:xfrm>
            <a:off x="2729425" y="238275"/>
            <a:ext cx="2173500" cy="47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u="sng">
                <a:solidFill>
                  <a:srgbClr val="000000"/>
                </a:solidFill>
                <a:latin typeface="Roboto"/>
                <a:ea typeface="Roboto"/>
                <a:cs typeface="Roboto"/>
                <a:sym typeface="Roboto"/>
              </a:rPr>
              <a:t>How Might We...</a:t>
            </a:r>
            <a:endParaRPr b="0" u="sng">
              <a:solidFill>
                <a:srgbClr val="000000"/>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9"/>
          <p:cNvSpPr txBox="1"/>
          <p:nvPr>
            <p:ph type="title"/>
          </p:nvPr>
        </p:nvSpPr>
        <p:spPr>
          <a:xfrm>
            <a:off x="203875" y="1626750"/>
            <a:ext cx="1712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Solutions from HMW 1</a:t>
            </a:r>
            <a:endParaRPr/>
          </a:p>
        </p:txBody>
      </p:sp>
      <p:sp>
        <p:nvSpPr>
          <p:cNvPr id="535" name="Google Shape;535;p59"/>
          <p:cNvSpPr txBox="1"/>
          <p:nvPr>
            <p:ph idx="1" type="body"/>
          </p:nvPr>
        </p:nvSpPr>
        <p:spPr>
          <a:xfrm>
            <a:off x="2617200" y="0"/>
            <a:ext cx="6055800" cy="44283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AutoNum type="arabicPeriod"/>
            </a:pPr>
            <a:r>
              <a:rPr lang="en" sz="1300"/>
              <a:t>AI chatbot that generates various conversations where they engage in small talk to practice</a:t>
            </a:r>
            <a:endParaRPr sz="1300"/>
          </a:p>
          <a:p>
            <a:pPr indent="-311150" lvl="0" marL="457200" rtl="0" algn="l">
              <a:spcBef>
                <a:spcPts val="0"/>
              </a:spcBef>
              <a:spcAft>
                <a:spcPts val="0"/>
              </a:spcAft>
              <a:buSzPts val="1300"/>
              <a:buAutoNum type="arabicPeriod"/>
            </a:pPr>
            <a:r>
              <a:rPr lang="en" sz="1300"/>
              <a:t>App with fun video from pop culture/relevant interests that reflect various conversions</a:t>
            </a:r>
            <a:endParaRPr sz="1300"/>
          </a:p>
          <a:p>
            <a:pPr indent="-311150" lvl="0" marL="457200" rtl="0" algn="l">
              <a:spcBef>
                <a:spcPts val="0"/>
              </a:spcBef>
              <a:spcAft>
                <a:spcPts val="0"/>
              </a:spcAft>
              <a:buSzPts val="1300"/>
              <a:buAutoNum type="arabicPeriod"/>
            </a:pPr>
            <a:r>
              <a:rPr lang="en" sz="1300"/>
              <a:t>Short, fun conversational snippets for language learners</a:t>
            </a:r>
            <a:endParaRPr sz="1300"/>
          </a:p>
          <a:p>
            <a:pPr indent="-311150" lvl="0" marL="457200" rtl="0" algn="l">
              <a:spcBef>
                <a:spcPts val="0"/>
              </a:spcBef>
              <a:spcAft>
                <a:spcPts val="0"/>
              </a:spcAft>
              <a:buSzPts val="1300"/>
              <a:buAutoNum type="arabicPeriod"/>
            </a:pPr>
            <a:r>
              <a:rPr lang="en" sz="1300"/>
              <a:t>App that connects them with people to chat to practice</a:t>
            </a:r>
            <a:endParaRPr sz="1300"/>
          </a:p>
          <a:p>
            <a:pPr indent="-311150" lvl="0" marL="457200" rtl="0" algn="l">
              <a:spcBef>
                <a:spcPts val="0"/>
              </a:spcBef>
              <a:spcAft>
                <a:spcPts val="0"/>
              </a:spcAft>
              <a:buSzPts val="1300"/>
              <a:buAutoNum type="arabicPeriod"/>
            </a:pPr>
            <a:r>
              <a:rPr lang="en" sz="1300"/>
              <a:t>Pen pal app to connect them with someone to practice written conversation with</a:t>
            </a:r>
            <a:endParaRPr sz="1300"/>
          </a:p>
          <a:p>
            <a:pPr indent="-311150" lvl="0" marL="457200" rtl="0" algn="l">
              <a:spcBef>
                <a:spcPts val="0"/>
              </a:spcBef>
              <a:spcAft>
                <a:spcPts val="0"/>
              </a:spcAft>
              <a:buSzPts val="1300"/>
              <a:buAutoNum type="arabicPeriod"/>
            </a:pPr>
            <a:r>
              <a:rPr lang="en" sz="1300"/>
              <a:t>Set up conversation partners with people trying to learn their language</a:t>
            </a:r>
            <a:endParaRPr sz="1300"/>
          </a:p>
          <a:p>
            <a:pPr indent="-311150" lvl="0" marL="457200" rtl="0" algn="l">
              <a:spcBef>
                <a:spcPts val="0"/>
              </a:spcBef>
              <a:spcAft>
                <a:spcPts val="0"/>
              </a:spcAft>
              <a:buSzPts val="1300"/>
              <a:buAutoNum type="arabicPeriod"/>
            </a:pPr>
            <a:r>
              <a:rPr lang="en" sz="1300"/>
              <a:t>App that analyzes their messages and suggests other ways of phrasing things to diversify their vocabulary and conversation style</a:t>
            </a:r>
            <a:endParaRPr sz="1300"/>
          </a:p>
          <a:p>
            <a:pPr indent="-311150" lvl="0" marL="457200" rtl="0" algn="l">
              <a:spcBef>
                <a:spcPts val="0"/>
              </a:spcBef>
              <a:spcAft>
                <a:spcPts val="0"/>
              </a:spcAft>
              <a:buSzPts val="1300"/>
              <a:buAutoNum type="arabicPeriod"/>
            </a:pPr>
            <a:r>
              <a:rPr lang="en" sz="1300"/>
              <a:t>Goals tracker to track conversation goals</a:t>
            </a:r>
            <a:endParaRPr sz="1300"/>
          </a:p>
          <a:p>
            <a:pPr indent="-311150" lvl="0" marL="457200" rtl="0" algn="l">
              <a:spcBef>
                <a:spcPts val="0"/>
              </a:spcBef>
              <a:spcAft>
                <a:spcPts val="0"/>
              </a:spcAft>
              <a:buSzPts val="1300"/>
              <a:buAutoNum type="arabicPeriod"/>
            </a:pPr>
            <a:r>
              <a:rPr lang="en" sz="1300"/>
              <a:t>Give them phrase of the day to integrate into a conversation</a:t>
            </a:r>
            <a:endParaRPr sz="1300"/>
          </a:p>
          <a:p>
            <a:pPr indent="-311150" lvl="0" marL="457200" rtl="0" algn="l">
              <a:spcBef>
                <a:spcPts val="0"/>
              </a:spcBef>
              <a:spcAft>
                <a:spcPts val="0"/>
              </a:spcAft>
              <a:buSzPts val="1300"/>
              <a:buAutoNum type="arabicPeriod"/>
            </a:pPr>
            <a:r>
              <a:rPr lang="en" sz="1300"/>
              <a:t>Give them cues during her actual conversations </a:t>
            </a:r>
            <a:endParaRPr sz="1300"/>
          </a:p>
          <a:p>
            <a:pPr indent="-311150" lvl="0" marL="457200" rtl="0" algn="l">
              <a:spcBef>
                <a:spcPts val="0"/>
              </a:spcBef>
              <a:spcAft>
                <a:spcPts val="0"/>
              </a:spcAft>
              <a:buSzPts val="1300"/>
              <a:buAutoNum type="arabicPeriod"/>
            </a:pPr>
            <a:r>
              <a:rPr lang="en" sz="1300"/>
              <a:t>Have common phrases pop up as an extension during video calls</a:t>
            </a:r>
            <a:endParaRPr sz="1300"/>
          </a:p>
          <a:p>
            <a:pPr indent="-311150" lvl="0" marL="457200" rtl="0" algn="l">
              <a:spcBef>
                <a:spcPts val="0"/>
              </a:spcBef>
              <a:spcAft>
                <a:spcPts val="0"/>
              </a:spcAft>
              <a:buSzPts val="1300"/>
              <a:buAutoNum type="arabicPeriod"/>
            </a:pPr>
            <a:r>
              <a:rPr lang="en" sz="1300"/>
              <a:t>Give them templates at the beginning, middle, and end of day, personalized to their needs</a:t>
            </a:r>
            <a:endParaRPr sz="1300"/>
          </a:p>
          <a:p>
            <a:pPr indent="-311150" lvl="0" marL="457200" rtl="0" algn="l">
              <a:spcBef>
                <a:spcPts val="0"/>
              </a:spcBef>
              <a:spcAft>
                <a:spcPts val="0"/>
              </a:spcAft>
              <a:buSzPts val="1300"/>
              <a:buAutoNum type="arabicPeriod"/>
            </a:pPr>
            <a:r>
              <a:rPr lang="en" sz="1300"/>
              <a:t>Diary where they can write down things that happened, and then templates that help them convert these happenings into small talk</a:t>
            </a:r>
            <a:endParaRPr sz="1300"/>
          </a:p>
          <a:p>
            <a:pPr indent="-311150" lvl="0" marL="457200" rtl="0" algn="l">
              <a:spcBef>
                <a:spcPts val="0"/>
              </a:spcBef>
              <a:spcAft>
                <a:spcPts val="0"/>
              </a:spcAft>
              <a:buSzPts val="1300"/>
              <a:buAutoNum type="arabicPeriod"/>
            </a:pPr>
            <a:r>
              <a:rPr lang="en" sz="1300"/>
              <a:t>Practice small talk with people they're comfortable with (like family members)</a:t>
            </a:r>
            <a:endParaRPr sz="1300"/>
          </a:p>
          <a:p>
            <a:pPr indent="-311150" lvl="0" marL="457200" rtl="0" algn="l">
              <a:spcBef>
                <a:spcPts val="0"/>
              </a:spcBef>
              <a:spcAft>
                <a:spcPts val="0"/>
              </a:spcAft>
              <a:buSzPts val="1300"/>
              <a:buAutoNum type="arabicPeriod"/>
            </a:pPr>
            <a:r>
              <a:rPr lang="en" sz="1300"/>
              <a:t>Help them find low-stakes environments in their existing life to practice small talk</a:t>
            </a:r>
            <a:endParaRPr sz="1300"/>
          </a:p>
          <a:p>
            <a:pPr indent="-311150" lvl="0" marL="457200" rtl="0" algn="l">
              <a:spcBef>
                <a:spcPts val="0"/>
              </a:spcBef>
              <a:spcAft>
                <a:spcPts val="0"/>
              </a:spcAft>
              <a:buSzPts val="1300"/>
              <a:buAutoNum type="arabicPeriod"/>
            </a:pPr>
            <a:r>
              <a:rPr lang="en" sz="1300"/>
              <a:t>Special small language dictionary with common small talk phrases</a:t>
            </a:r>
            <a:endParaRPr sz="13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0"/>
          <p:cNvSpPr txBox="1"/>
          <p:nvPr>
            <p:ph type="title"/>
          </p:nvPr>
        </p:nvSpPr>
        <p:spPr>
          <a:xfrm>
            <a:off x="203875" y="1626750"/>
            <a:ext cx="1712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Solutions from HMW 2</a:t>
            </a:r>
            <a:endParaRPr/>
          </a:p>
        </p:txBody>
      </p:sp>
      <p:sp>
        <p:nvSpPr>
          <p:cNvPr id="541" name="Google Shape;541;p60"/>
          <p:cNvSpPr txBox="1"/>
          <p:nvPr>
            <p:ph idx="1" type="body"/>
          </p:nvPr>
        </p:nvSpPr>
        <p:spPr>
          <a:xfrm>
            <a:off x="2617200" y="0"/>
            <a:ext cx="6055800" cy="44283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AutoNum type="arabicPeriod"/>
            </a:pPr>
            <a:r>
              <a:rPr lang="en" sz="1300"/>
              <a:t>Chatbot that adapts the conversation based on where there is confusion or to build diversity in conversation thorough thoughtful conversation flow</a:t>
            </a:r>
            <a:endParaRPr sz="1300"/>
          </a:p>
          <a:p>
            <a:pPr indent="-311150" lvl="0" marL="457200" rtl="0" algn="l">
              <a:spcBef>
                <a:spcPts val="0"/>
              </a:spcBef>
              <a:spcAft>
                <a:spcPts val="0"/>
              </a:spcAft>
              <a:buSzPts val="1300"/>
              <a:buAutoNum type="arabicPeriod"/>
            </a:pPr>
            <a:r>
              <a:rPr lang="en" sz="1300"/>
              <a:t>Sim-like game that integrates conversational scenarios that help us assess their comfort level (i.e. choose your story - we can assess which scenarios they avoid and find ways to integrate those more smoothly into the game for them to practice)</a:t>
            </a:r>
            <a:endParaRPr sz="1300"/>
          </a:p>
          <a:p>
            <a:pPr indent="-311150" lvl="0" marL="457200" rtl="0" algn="l">
              <a:spcBef>
                <a:spcPts val="0"/>
              </a:spcBef>
              <a:spcAft>
                <a:spcPts val="0"/>
              </a:spcAft>
              <a:buSzPts val="1300"/>
              <a:buAutoNum type="arabicPeriod"/>
            </a:pPr>
            <a:r>
              <a:rPr lang="en" sz="1300"/>
              <a:t>Diagnostic tool that gives common situations and asks user to rate their comfort, then generates personalized curriculum to address their needs</a:t>
            </a:r>
            <a:endParaRPr sz="1300"/>
          </a:p>
          <a:p>
            <a:pPr indent="-311150" lvl="0" marL="457200" rtl="0" algn="l">
              <a:spcBef>
                <a:spcPts val="0"/>
              </a:spcBef>
              <a:spcAft>
                <a:spcPts val="0"/>
              </a:spcAft>
              <a:buSzPts val="1300"/>
              <a:buAutoNum type="arabicPeriod"/>
            </a:pPr>
            <a:r>
              <a:rPr lang="en" sz="1300"/>
              <a:t>Something that generates various conversational videos that also ask for their feedback to gauge understanding (mini-quizzes to practice comprehension)</a:t>
            </a:r>
            <a:endParaRPr sz="1300"/>
          </a:p>
          <a:p>
            <a:pPr indent="-311150" lvl="0" marL="457200" rtl="0" algn="l">
              <a:spcBef>
                <a:spcPts val="0"/>
              </a:spcBef>
              <a:spcAft>
                <a:spcPts val="0"/>
              </a:spcAft>
              <a:buSzPts val="1300"/>
              <a:buAutoNum type="arabicPeriod"/>
            </a:pPr>
            <a:r>
              <a:rPr lang="en" sz="1300"/>
              <a:t>Set up meetings that imitate situations (ex. doctor’s office) and help user progress through levels of difficulty</a:t>
            </a:r>
            <a:endParaRPr sz="1300"/>
          </a:p>
          <a:p>
            <a:pPr indent="-311150" lvl="0" marL="457200" rtl="0" algn="l">
              <a:spcBef>
                <a:spcPts val="0"/>
              </a:spcBef>
              <a:spcAft>
                <a:spcPts val="0"/>
              </a:spcAft>
              <a:buSzPts val="1300"/>
              <a:buAutoNum type="arabicPeriod"/>
            </a:pPr>
            <a:r>
              <a:rPr lang="en" sz="1300"/>
              <a:t>Have user track / categorize the day’s conversations and rate them on comfort level to track their comfort over time / provide resources to address the areas of lower comfort</a:t>
            </a:r>
            <a:endParaRPr sz="1300"/>
          </a:p>
          <a:p>
            <a:pPr indent="-311150" lvl="0" marL="457200" rtl="0" algn="l">
              <a:spcBef>
                <a:spcPts val="0"/>
              </a:spcBef>
              <a:spcAft>
                <a:spcPts val="0"/>
              </a:spcAft>
              <a:buSzPts val="1300"/>
              <a:buAutoNum type="arabicPeriod"/>
            </a:pPr>
            <a:r>
              <a:rPr lang="en" sz="1300"/>
              <a:t>Journal app where they can record conversations and situations that made her uncomfortable</a:t>
            </a:r>
            <a:endParaRPr sz="1300"/>
          </a:p>
          <a:p>
            <a:pPr indent="-311150" lvl="0" marL="457200" rtl="0" algn="l">
              <a:spcBef>
                <a:spcPts val="0"/>
              </a:spcBef>
              <a:spcAft>
                <a:spcPts val="0"/>
              </a:spcAft>
              <a:buSzPts val="1300"/>
              <a:buAutoNum type="arabicPeriod"/>
            </a:pPr>
            <a:r>
              <a:rPr lang="en" sz="1300"/>
              <a:t>Interactive short videos of different contexts for conversational English</a:t>
            </a:r>
            <a:endParaRPr sz="1300"/>
          </a:p>
          <a:p>
            <a:pPr indent="-311150" lvl="0" marL="457200" rtl="0" algn="l">
              <a:spcBef>
                <a:spcPts val="0"/>
              </a:spcBef>
              <a:spcAft>
                <a:spcPts val="0"/>
              </a:spcAft>
              <a:buSzPts val="1300"/>
              <a:buAutoNum type="arabicPeriod"/>
            </a:pPr>
            <a:r>
              <a:rPr lang="en" sz="1300"/>
              <a:t>App that listens to their daily conversations and then assesses the parts they have difficulty with</a:t>
            </a:r>
            <a:endParaRPr sz="1300"/>
          </a:p>
          <a:p>
            <a:pPr indent="-311150" lvl="0" marL="457200" rtl="0" algn="l">
              <a:spcBef>
                <a:spcPts val="0"/>
              </a:spcBef>
              <a:spcAft>
                <a:spcPts val="0"/>
              </a:spcAft>
              <a:buSzPts val="1300"/>
              <a:buAutoNum type="arabicPeriod"/>
            </a:pPr>
            <a:r>
              <a:rPr lang="en" sz="1300"/>
              <a:t>I</a:t>
            </a:r>
            <a:r>
              <a:rPr lang="en" sz="1300"/>
              <a:t>nformational vocabulary tool with common terms in English but separated by situation and difficulty</a:t>
            </a:r>
            <a:endParaRPr sz="13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61"/>
          <p:cNvSpPr txBox="1"/>
          <p:nvPr>
            <p:ph type="title"/>
          </p:nvPr>
        </p:nvSpPr>
        <p:spPr>
          <a:xfrm>
            <a:off x="203875" y="1626750"/>
            <a:ext cx="1712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Solutions from HMW 3</a:t>
            </a:r>
            <a:endParaRPr/>
          </a:p>
        </p:txBody>
      </p:sp>
      <p:sp>
        <p:nvSpPr>
          <p:cNvPr id="547" name="Google Shape;547;p61"/>
          <p:cNvSpPr txBox="1"/>
          <p:nvPr>
            <p:ph idx="1" type="body"/>
          </p:nvPr>
        </p:nvSpPr>
        <p:spPr>
          <a:xfrm>
            <a:off x="2617175" y="0"/>
            <a:ext cx="6055800" cy="4428300"/>
          </a:xfrm>
          <a:prstGeom prst="rect">
            <a:avLst/>
          </a:prstGeom>
        </p:spPr>
        <p:txBody>
          <a:bodyPr anchorCtr="0" anchor="t" bIns="91425" lIns="91425" spcFirstLastPara="1" rIns="91425" wrap="square" tIns="91425">
            <a:noAutofit/>
          </a:bodyPr>
          <a:lstStyle/>
          <a:p>
            <a:pPr indent="-304800" lvl="0" marL="457200" rtl="0" algn="l">
              <a:spcBef>
                <a:spcPts val="600"/>
              </a:spcBef>
              <a:spcAft>
                <a:spcPts val="0"/>
              </a:spcAft>
              <a:buSzPts val="1200"/>
              <a:buAutoNum type="arabicPeriod"/>
            </a:pPr>
            <a:r>
              <a:rPr lang="en" sz="1200"/>
              <a:t>Personalized voice profiles added to communications to improve accuracy of closed captions</a:t>
            </a:r>
            <a:endParaRPr sz="1200"/>
          </a:p>
          <a:p>
            <a:pPr indent="-304800" lvl="0" marL="457200" rtl="0" algn="l">
              <a:spcBef>
                <a:spcPts val="0"/>
              </a:spcBef>
              <a:spcAft>
                <a:spcPts val="0"/>
              </a:spcAft>
              <a:buSzPts val="1200"/>
              <a:buAutoNum type="arabicPeriod"/>
            </a:pPr>
            <a:r>
              <a:rPr lang="en" sz="1200"/>
              <a:t>Visual depictions of conversations as there are happening to give more visual context and understanding of conversation</a:t>
            </a:r>
            <a:endParaRPr sz="1200"/>
          </a:p>
          <a:p>
            <a:pPr indent="-304800" lvl="0" marL="457200" rtl="0" algn="l">
              <a:spcBef>
                <a:spcPts val="0"/>
              </a:spcBef>
              <a:spcAft>
                <a:spcPts val="0"/>
              </a:spcAft>
              <a:buSzPts val="1200"/>
              <a:buAutoNum type="arabicPeriod"/>
            </a:pPr>
            <a:r>
              <a:rPr lang="en" sz="1200"/>
              <a:t>sentiment analysis for sentences read online that produces an emoji to represent the emotion from the sentence/paragraph</a:t>
            </a:r>
            <a:endParaRPr sz="1200"/>
          </a:p>
          <a:p>
            <a:pPr indent="-304800" lvl="0" marL="457200" rtl="0" algn="l">
              <a:spcBef>
                <a:spcPts val="0"/>
              </a:spcBef>
              <a:spcAft>
                <a:spcPts val="0"/>
              </a:spcAft>
              <a:buSzPts val="1200"/>
              <a:buAutoNum type="arabicPeriod"/>
            </a:pPr>
            <a:r>
              <a:rPr lang="en" sz="1200"/>
              <a:t>AI that generates a flow chart of conversation, more specifically stories, to help track who is who and information grouping</a:t>
            </a:r>
            <a:endParaRPr sz="1200"/>
          </a:p>
          <a:p>
            <a:pPr indent="-304800" lvl="0" marL="457200" rtl="0" algn="l">
              <a:spcBef>
                <a:spcPts val="0"/>
              </a:spcBef>
              <a:spcAft>
                <a:spcPts val="0"/>
              </a:spcAft>
              <a:buSzPts val="1200"/>
              <a:buAutoNum type="arabicPeriod"/>
            </a:pPr>
            <a:r>
              <a:rPr lang="en" sz="1200"/>
              <a:t>Standards to provide enough clarity to normalize specific things like closed captions in educational and professional settings</a:t>
            </a:r>
            <a:endParaRPr sz="1200"/>
          </a:p>
          <a:p>
            <a:pPr indent="-304800" lvl="0" marL="457200" rtl="0" algn="l">
              <a:spcBef>
                <a:spcPts val="0"/>
              </a:spcBef>
              <a:spcAft>
                <a:spcPts val="0"/>
              </a:spcAft>
              <a:buSzPts val="1200"/>
              <a:buAutoNum type="arabicPeriod"/>
            </a:pPr>
            <a:r>
              <a:rPr lang="en" sz="1200"/>
              <a:t>Encouraging checkpoints to summarize last x minutes throughout the meeting</a:t>
            </a:r>
            <a:endParaRPr sz="1200"/>
          </a:p>
          <a:p>
            <a:pPr indent="-304800" lvl="0" marL="457200" rtl="0" algn="l">
              <a:spcBef>
                <a:spcPts val="0"/>
              </a:spcBef>
              <a:spcAft>
                <a:spcPts val="0"/>
              </a:spcAft>
              <a:buSzPts val="1200"/>
              <a:buAutoNum type="arabicPeriod"/>
            </a:pPr>
            <a:r>
              <a:rPr lang="en" sz="1200"/>
              <a:t>Visual AI that recognizes confusion and attempts to provide context to the user to clarify potential points of confusion</a:t>
            </a:r>
            <a:endParaRPr sz="1200"/>
          </a:p>
          <a:p>
            <a:pPr indent="-304800" lvl="0" marL="457200" rtl="0" algn="l">
              <a:spcBef>
                <a:spcPts val="0"/>
              </a:spcBef>
              <a:spcAft>
                <a:spcPts val="0"/>
              </a:spcAft>
              <a:buSzPts val="1200"/>
              <a:buAutoNum type="arabicPeriod"/>
            </a:pPr>
            <a:r>
              <a:rPr lang="en" sz="1200"/>
              <a:t>Annotations sent to attendees after meeting</a:t>
            </a:r>
            <a:endParaRPr sz="1200"/>
          </a:p>
          <a:p>
            <a:pPr indent="-304800" lvl="0" marL="457200" rtl="0" algn="l">
              <a:spcBef>
                <a:spcPts val="0"/>
              </a:spcBef>
              <a:spcAft>
                <a:spcPts val="0"/>
              </a:spcAft>
              <a:buSzPts val="1200"/>
              <a:buAutoNum type="arabicPeriod"/>
            </a:pPr>
            <a:r>
              <a:rPr lang="en" sz="1200"/>
              <a:t>Recap tool that helps meeting planners send agenda and recap before and after meetings</a:t>
            </a:r>
            <a:endParaRPr sz="1200"/>
          </a:p>
          <a:p>
            <a:pPr indent="-304800" lvl="0" marL="457200" rtl="0" algn="l">
              <a:spcBef>
                <a:spcPts val="0"/>
              </a:spcBef>
              <a:spcAft>
                <a:spcPts val="0"/>
              </a:spcAft>
              <a:buSzPts val="1200"/>
              <a:buAutoNum type="arabicPeriod"/>
            </a:pPr>
            <a:r>
              <a:rPr lang="en" sz="1200"/>
              <a:t>Highlight the meeting attendees who are being addressed at any given time</a:t>
            </a:r>
            <a:endParaRPr sz="1200"/>
          </a:p>
          <a:p>
            <a:pPr indent="-304800" lvl="0" marL="457200" rtl="0" algn="l">
              <a:spcBef>
                <a:spcPts val="0"/>
              </a:spcBef>
              <a:spcAft>
                <a:spcPts val="0"/>
              </a:spcAft>
              <a:buSzPts val="1200"/>
              <a:buAutoNum type="arabicPeriod"/>
            </a:pPr>
            <a:r>
              <a:rPr lang="en" sz="1200"/>
              <a:t>Integrate a deliverables tool into video chat to help attendees figure out what their job is after the meeting</a:t>
            </a:r>
            <a:endParaRPr sz="1200"/>
          </a:p>
          <a:p>
            <a:pPr indent="-304800" lvl="0" marL="457200" rtl="0" algn="l">
              <a:spcBef>
                <a:spcPts val="0"/>
              </a:spcBef>
              <a:spcAft>
                <a:spcPts val="0"/>
              </a:spcAft>
              <a:buSzPts val="1200"/>
              <a:buAutoNum type="arabicPeriod"/>
            </a:pPr>
            <a:r>
              <a:rPr lang="en" sz="1200"/>
              <a:t>Live keywords (and maybe person who said it so that you can check in individually with the person later)</a:t>
            </a:r>
            <a:endParaRPr sz="1200"/>
          </a:p>
          <a:p>
            <a:pPr indent="-304800" lvl="0" marL="457200" rtl="0" algn="l">
              <a:spcBef>
                <a:spcPts val="0"/>
              </a:spcBef>
              <a:spcAft>
                <a:spcPts val="0"/>
              </a:spcAft>
              <a:buSzPts val="1200"/>
              <a:buAutoNum type="arabicPeriod"/>
            </a:pPr>
            <a:r>
              <a:rPr lang="en" sz="1200"/>
              <a:t>An anonymous “someone in the meeting didn’t understand” button that anyone can click</a:t>
            </a:r>
            <a:endParaRPr sz="1200"/>
          </a:p>
          <a:p>
            <a:pPr indent="-304800" lvl="0" marL="457200" rtl="0" algn="l">
              <a:spcBef>
                <a:spcPts val="0"/>
              </a:spcBef>
              <a:spcAft>
                <a:spcPts val="0"/>
              </a:spcAft>
              <a:buSzPts val="1200"/>
              <a:buAutoNum type="arabicPeriod"/>
            </a:pPr>
            <a:r>
              <a:rPr lang="en" sz="1200"/>
              <a:t>Add more options to use emojis in video calls</a:t>
            </a:r>
            <a:endParaRPr sz="1200"/>
          </a:p>
          <a:p>
            <a:pPr indent="-304800" lvl="0" marL="457200" rtl="0" algn="l">
              <a:spcBef>
                <a:spcPts val="0"/>
              </a:spcBef>
              <a:spcAft>
                <a:spcPts val="0"/>
              </a:spcAft>
              <a:buSzPts val="1200"/>
              <a:buAutoNum type="arabicPeriod"/>
            </a:pPr>
            <a:r>
              <a:rPr lang="en" sz="1200"/>
              <a:t>Somehow incorporate ASL into conversations</a:t>
            </a:r>
            <a:endParaRPr sz="1200"/>
          </a:p>
          <a:p>
            <a:pPr indent="-304800" lvl="0" marL="457200" rtl="0" algn="l">
              <a:spcBef>
                <a:spcPts val="0"/>
              </a:spcBef>
              <a:spcAft>
                <a:spcPts val="0"/>
              </a:spcAft>
              <a:buSzPts val="1200"/>
              <a:buAutoNum type="arabicPeriod"/>
            </a:pPr>
            <a:r>
              <a:rPr lang="en" sz="1200"/>
              <a:t>Some sort of color scheme that changes color based on the sentiments expressed by the person at that time in meetings</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9"/>
          <p:cNvPicPr preferRelativeResize="0"/>
          <p:nvPr/>
        </p:nvPicPr>
        <p:blipFill rotWithShape="1">
          <a:blip r:embed="rId4">
            <a:alphaModFix/>
          </a:blip>
          <a:srcRect b="0" l="27739" r="30895" t="13971"/>
          <a:stretch/>
        </p:blipFill>
        <p:spPr>
          <a:xfrm>
            <a:off x="542350" y="561225"/>
            <a:ext cx="2576700" cy="3569100"/>
          </a:xfrm>
          <a:prstGeom prst="ellipse">
            <a:avLst/>
          </a:prstGeom>
          <a:noFill/>
          <a:ln>
            <a:noFill/>
          </a:ln>
          <a:effectLst>
            <a:outerShdw blurRad="57150" rotWithShape="0" algn="bl" dir="5400000" dist="19050">
              <a:srgbClr val="000000">
                <a:alpha val="50000"/>
              </a:srgbClr>
            </a:outerShdw>
          </a:effectLst>
        </p:spPr>
      </p:pic>
      <p:sp>
        <p:nvSpPr>
          <p:cNvPr id="114" name="Google Shape;114;p19"/>
          <p:cNvSpPr txBox="1"/>
          <p:nvPr>
            <p:ph idx="4294967295" type="ctrTitle"/>
          </p:nvPr>
        </p:nvSpPr>
        <p:spPr>
          <a:xfrm>
            <a:off x="3350150" y="611900"/>
            <a:ext cx="55713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0">
                <a:solidFill>
                  <a:schemeClr val="accent3"/>
                </a:solidFill>
              </a:rPr>
              <a:t>KAZUKI</a:t>
            </a:r>
            <a:endParaRPr sz="8000">
              <a:solidFill>
                <a:schemeClr val="accent3"/>
              </a:solidFill>
            </a:endParaRPr>
          </a:p>
          <a:p>
            <a:pPr indent="0" lvl="0" marL="0" rtl="0" algn="l">
              <a:spcBef>
                <a:spcPts val="0"/>
              </a:spcBef>
              <a:spcAft>
                <a:spcPts val="0"/>
              </a:spcAft>
              <a:buNone/>
            </a:pPr>
            <a:r>
              <a:t/>
            </a:r>
            <a:endParaRPr sz="9000">
              <a:solidFill>
                <a:schemeClr val="accent3"/>
              </a:solidFill>
            </a:endParaRPr>
          </a:p>
        </p:txBody>
      </p:sp>
      <p:sp>
        <p:nvSpPr>
          <p:cNvPr id="115" name="Google Shape;115;p19"/>
          <p:cNvSpPr txBox="1"/>
          <p:nvPr>
            <p:ph idx="4294967295" type="subTitle"/>
          </p:nvPr>
        </p:nvSpPr>
        <p:spPr>
          <a:xfrm>
            <a:off x="3350150" y="2071225"/>
            <a:ext cx="5571300" cy="2253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300"/>
              <a:t>Recent college graduate from Osaka, Japan, 20s</a:t>
            </a:r>
            <a:endParaRPr sz="2300"/>
          </a:p>
          <a:p>
            <a:pPr indent="0" lvl="0" marL="0" rtl="0" algn="l">
              <a:spcBef>
                <a:spcPts val="1000"/>
              </a:spcBef>
              <a:spcAft>
                <a:spcPts val="1000"/>
              </a:spcAft>
              <a:buClr>
                <a:schemeClr val="dk1"/>
              </a:buClr>
              <a:buSzPts val="1100"/>
              <a:buFont typeface="Arial"/>
              <a:buNone/>
            </a:pPr>
            <a:r>
              <a:rPr lang="en" sz="2300"/>
              <a:t>“When I first moved here I was so nervous, plus I am afraid to speak to Americans”</a:t>
            </a:r>
            <a:endParaRPr b="1" sz="2300"/>
          </a:p>
        </p:txBody>
      </p:sp>
      <p:sp>
        <p:nvSpPr>
          <p:cNvPr id="116" name="Google Shape;116;p19"/>
          <p:cNvSpPr/>
          <p:nvPr/>
        </p:nvSpPr>
        <p:spPr>
          <a:xfrm>
            <a:off x="-100" y="4624650"/>
            <a:ext cx="9144000" cy="51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0"/>
          <p:cNvSpPr txBox="1"/>
          <p:nvPr>
            <p:ph type="ctrTitle"/>
          </p:nvPr>
        </p:nvSpPr>
        <p:spPr>
          <a:xfrm>
            <a:off x="3000075" y="3053950"/>
            <a:ext cx="5792700" cy="1542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accent1"/>
                </a:solidFill>
              </a:rPr>
              <a:t>REVISED</a:t>
            </a:r>
            <a:endParaRPr>
              <a:solidFill>
                <a:schemeClr val="accent1"/>
              </a:solidFill>
            </a:endParaRPr>
          </a:p>
          <a:p>
            <a:pPr indent="0" lvl="0" marL="0" rtl="0" algn="r">
              <a:spcBef>
                <a:spcPts val="0"/>
              </a:spcBef>
              <a:spcAft>
                <a:spcPts val="0"/>
              </a:spcAft>
              <a:buNone/>
            </a:pPr>
            <a:r>
              <a:rPr lang="en"/>
              <a:t>POINTS OF VIEW</a:t>
            </a:r>
            <a:endParaRPr/>
          </a:p>
        </p:txBody>
      </p:sp>
      <p:sp>
        <p:nvSpPr>
          <p:cNvPr id="122" name="Google Shape;122;p20"/>
          <p:cNvSpPr/>
          <p:nvPr/>
        </p:nvSpPr>
        <p:spPr>
          <a:xfrm>
            <a:off x="8925" y="0"/>
            <a:ext cx="9144000" cy="227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3" name="Google Shape;123;p20"/>
          <p:cNvPicPr preferRelativeResize="0"/>
          <p:nvPr/>
        </p:nvPicPr>
        <p:blipFill>
          <a:blip r:embed="rId3">
            <a:alphaModFix/>
          </a:blip>
          <a:stretch>
            <a:fillRect/>
          </a:stretch>
        </p:blipFill>
        <p:spPr>
          <a:xfrm>
            <a:off x="305150" y="166575"/>
            <a:ext cx="3387050" cy="44296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p:nvPr/>
        </p:nvSpPr>
        <p:spPr>
          <a:xfrm>
            <a:off x="-7925" y="0"/>
            <a:ext cx="2106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1"/>
          <p:cNvSpPr txBox="1"/>
          <p:nvPr>
            <p:ph idx="1" type="body"/>
          </p:nvPr>
        </p:nvSpPr>
        <p:spPr>
          <a:xfrm>
            <a:off x="2349500" y="176100"/>
            <a:ext cx="6461100" cy="4791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We met </a:t>
            </a:r>
            <a:r>
              <a:rPr lang="en" sz="2400"/>
              <a:t>Thuy, a mother who immigrated from Vietnam 10 years ago</a:t>
            </a:r>
            <a:endParaRPr sz="2400"/>
          </a:p>
          <a:p>
            <a:pPr indent="0" lvl="0" marL="0" rtl="0" algn="l">
              <a:spcBef>
                <a:spcPts val="600"/>
              </a:spcBef>
              <a:spcAft>
                <a:spcPts val="0"/>
              </a:spcAft>
              <a:buNone/>
            </a:pPr>
            <a:r>
              <a:t/>
            </a:r>
            <a:endParaRPr/>
          </a:p>
          <a:p>
            <a:pPr indent="0" lvl="0" marL="0" rtl="0" algn="l">
              <a:spcBef>
                <a:spcPts val="600"/>
              </a:spcBef>
              <a:spcAft>
                <a:spcPts val="0"/>
              </a:spcAft>
              <a:buNone/>
            </a:pPr>
            <a:r>
              <a:rPr b="1" lang="en"/>
              <a:t>We were amazed</a:t>
            </a:r>
            <a:r>
              <a:rPr lang="en"/>
              <a:t> </a:t>
            </a:r>
            <a:r>
              <a:rPr lang="en" sz="2400"/>
              <a:t>that after a decade of speaking English, Thuy is still uncomfortable with small talk</a:t>
            </a:r>
            <a:endParaRPr sz="2400"/>
          </a:p>
          <a:p>
            <a:pPr indent="0" lvl="0" marL="0" rtl="0" algn="l">
              <a:spcBef>
                <a:spcPts val="600"/>
              </a:spcBef>
              <a:spcAft>
                <a:spcPts val="0"/>
              </a:spcAft>
              <a:buNone/>
            </a:pPr>
            <a:r>
              <a:rPr lang="en"/>
              <a:t> </a:t>
            </a:r>
            <a:endParaRPr/>
          </a:p>
          <a:p>
            <a:pPr indent="0" lvl="0" marL="0" rtl="0" algn="l">
              <a:spcBef>
                <a:spcPts val="600"/>
              </a:spcBef>
              <a:spcAft>
                <a:spcPts val="0"/>
              </a:spcAft>
              <a:buNone/>
            </a:pPr>
            <a:r>
              <a:rPr b="1" lang="en"/>
              <a:t>It would be game-changing </a:t>
            </a:r>
            <a:r>
              <a:rPr lang="en" sz="2400"/>
              <a:t>to h</a:t>
            </a:r>
            <a:r>
              <a:rPr lang="en" sz="2400"/>
              <a:t>elp her feel more comfortable in a variety of English-speaking situations</a:t>
            </a:r>
            <a:endParaRPr sz="2400"/>
          </a:p>
        </p:txBody>
      </p:sp>
      <p:sp>
        <p:nvSpPr>
          <p:cNvPr id="130" name="Google Shape;130;p21"/>
          <p:cNvSpPr txBox="1"/>
          <p:nvPr>
            <p:ph type="title"/>
          </p:nvPr>
        </p:nvSpPr>
        <p:spPr>
          <a:xfrm>
            <a:off x="566625" y="2077050"/>
            <a:ext cx="1097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t>#1</a:t>
            </a:r>
            <a:endParaRPr sz="5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p:nvPr/>
        </p:nvSpPr>
        <p:spPr>
          <a:xfrm>
            <a:off x="-7925" y="0"/>
            <a:ext cx="2106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2"/>
          <p:cNvSpPr txBox="1"/>
          <p:nvPr>
            <p:ph idx="1" type="body"/>
          </p:nvPr>
        </p:nvSpPr>
        <p:spPr>
          <a:xfrm>
            <a:off x="2349500" y="176100"/>
            <a:ext cx="6461100" cy="4791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We met </a:t>
            </a:r>
            <a:r>
              <a:rPr lang="en" sz="2400"/>
              <a:t>Yuri, </a:t>
            </a:r>
            <a:r>
              <a:rPr lang="en" sz="2400"/>
              <a:t>an international student from Japan who is still not completely comfortable with using English beyond the classroom</a:t>
            </a:r>
            <a:endParaRPr sz="2400"/>
          </a:p>
          <a:p>
            <a:pPr indent="0" lvl="0" marL="0" rtl="0" algn="l">
              <a:spcBef>
                <a:spcPts val="600"/>
              </a:spcBef>
              <a:spcAft>
                <a:spcPts val="0"/>
              </a:spcAft>
              <a:buNone/>
            </a:pPr>
            <a:r>
              <a:t/>
            </a:r>
            <a:endParaRPr/>
          </a:p>
          <a:p>
            <a:pPr indent="0" lvl="0" marL="0" rtl="0" algn="l">
              <a:spcBef>
                <a:spcPts val="600"/>
              </a:spcBef>
              <a:spcAft>
                <a:spcPts val="0"/>
              </a:spcAft>
              <a:buNone/>
            </a:pPr>
            <a:r>
              <a:rPr b="1" lang="en"/>
              <a:t>We were amazed</a:t>
            </a:r>
            <a:r>
              <a:rPr lang="en"/>
              <a:t> </a:t>
            </a:r>
            <a:r>
              <a:rPr lang="en" sz="2400"/>
              <a:t>how dependent she is on visual cues for verbal communication</a:t>
            </a:r>
            <a:endParaRPr sz="2400"/>
          </a:p>
          <a:p>
            <a:pPr indent="0" lvl="0" marL="0" rtl="0" algn="l">
              <a:spcBef>
                <a:spcPts val="600"/>
              </a:spcBef>
              <a:spcAft>
                <a:spcPts val="0"/>
              </a:spcAft>
              <a:buNone/>
            </a:pPr>
            <a:r>
              <a:rPr lang="en"/>
              <a:t> </a:t>
            </a:r>
            <a:endParaRPr/>
          </a:p>
          <a:p>
            <a:pPr indent="0" lvl="0" marL="0" rtl="0" algn="l">
              <a:spcBef>
                <a:spcPts val="600"/>
              </a:spcBef>
              <a:spcAft>
                <a:spcPts val="0"/>
              </a:spcAft>
              <a:buNone/>
            </a:pPr>
            <a:r>
              <a:rPr b="1" lang="en"/>
              <a:t>It would be game-changing </a:t>
            </a:r>
            <a:r>
              <a:rPr lang="en" sz="2400"/>
              <a:t>to h</a:t>
            </a:r>
            <a:r>
              <a:rPr lang="en" sz="2400"/>
              <a:t>elp her to rely less on visual and physical cues</a:t>
            </a:r>
            <a:endParaRPr sz="2400"/>
          </a:p>
        </p:txBody>
      </p:sp>
      <p:sp>
        <p:nvSpPr>
          <p:cNvPr id="137" name="Google Shape;137;p22"/>
          <p:cNvSpPr txBox="1"/>
          <p:nvPr>
            <p:ph type="title"/>
          </p:nvPr>
        </p:nvSpPr>
        <p:spPr>
          <a:xfrm>
            <a:off x="566625" y="2077050"/>
            <a:ext cx="1097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t>#2</a:t>
            </a:r>
            <a:endParaRPr sz="5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3"/>
          <p:cNvSpPr/>
          <p:nvPr/>
        </p:nvSpPr>
        <p:spPr>
          <a:xfrm>
            <a:off x="-7925" y="0"/>
            <a:ext cx="2106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3"/>
          <p:cNvSpPr txBox="1"/>
          <p:nvPr>
            <p:ph idx="1" type="body"/>
          </p:nvPr>
        </p:nvSpPr>
        <p:spPr>
          <a:xfrm>
            <a:off x="2349500" y="0"/>
            <a:ext cx="6461100" cy="4791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We met </a:t>
            </a:r>
            <a:r>
              <a:rPr lang="en" sz="2200"/>
              <a:t>Alejandro, who immigrated with his family as a child from Ecuador and often had to serve as his mother’s translator and communicator</a:t>
            </a:r>
            <a:endParaRPr sz="2200"/>
          </a:p>
          <a:p>
            <a:pPr indent="0" lvl="0" marL="0" rtl="0" algn="l">
              <a:spcBef>
                <a:spcPts val="600"/>
              </a:spcBef>
              <a:spcAft>
                <a:spcPts val="0"/>
              </a:spcAft>
              <a:buNone/>
            </a:pPr>
            <a:r>
              <a:t/>
            </a:r>
            <a:endParaRPr sz="2400"/>
          </a:p>
          <a:p>
            <a:pPr indent="0" lvl="0" marL="0" rtl="0" algn="l">
              <a:spcBef>
                <a:spcPts val="600"/>
              </a:spcBef>
              <a:spcAft>
                <a:spcPts val="0"/>
              </a:spcAft>
              <a:buNone/>
            </a:pPr>
            <a:r>
              <a:rPr b="1" lang="en"/>
              <a:t>We were amazed</a:t>
            </a:r>
            <a:r>
              <a:rPr lang="en"/>
              <a:t> </a:t>
            </a:r>
            <a:r>
              <a:rPr lang="en" sz="2200"/>
              <a:t>to learn that he is exhausted from having to constantly support his mother as a translator and communicator</a:t>
            </a:r>
            <a:endParaRPr sz="2200"/>
          </a:p>
          <a:p>
            <a:pPr indent="0" lvl="0" marL="0" rtl="0" algn="l">
              <a:spcBef>
                <a:spcPts val="600"/>
              </a:spcBef>
              <a:spcAft>
                <a:spcPts val="0"/>
              </a:spcAft>
              <a:buNone/>
            </a:pPr>
            <a:r>
              <a:t/>
            </a:r>
            <a:endParaRPr/>
          </a:p>
          <a:p>
            <a:pPr indent="0" lvl="0" marL="0" rtl="0" algn="l">
              <a:spcBef>
                <a:spcPts val="600"/>
              </a:spcBef>
              <a:spcAft>
                <a:spcPts val="0"/>
              </a:spcAft>
              <a:buNone/>
            </a:pPr>
            <a:r>
              <a:rPr b="1" lang="en"/>
              <a:t>It would be </a:t>
            </a:r>
            <a:r>
              <a:rPr b="1" lang="en"/>
              <a:t>game-changing</a:t>
            </a:r>
            <a:r>
              <a:rPr b="1" lang="en"/>
              <a:t> </a:t>
            </a:r>
            <a:r>
              <a:rPr lang="en" sz="2200"/>
              <a:t>to provide Alejandro with a resource to enable him to alleviate his mother’s dependence</a:t>
            </a:r>
            <a:endParaRPr sz="2200"/>
          </a:p>
        </p:txBody>
      </p:sp>
      <p:sp>
        <p:nvSpPr>
          <p:cNvPr id="144" name="Google Shape;144;p23"/>
          <p:cNvSpPr txBox="1"/>
          <p:nvPr>
            <p:ph type="title"/>
          </p:nvPr>
        </p:nvSpPr>
        <p:spPr>
          <a:xfrm>
            <a:off x="566625" y="2077050"/>
            <a:ext cx="1097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t>#3</a:t>
            </a:r>
            <a:endParaRPr sz="5000"/>
          </a:p>
        </p:txBody>
      </p:sp>
    </p:spTree>
  </p:cSld>
  <p:clrMapOvr>
    <a:masterClrMapping/>
  </p:clrMapOvr>
</p:sld>
</file>

<file path=ppt/theme/theme1.xml><?xml version="1.0" encoding="utf-8"?>
<a:theme xmlns:a="http://schemas.openxmlformats.org/drawingml/2006/main" xmlns:r="http://schemas.openxmlformats.org/officeDocument/2006/relationships"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