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Catamaran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Catamaran Thin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atamaran-bold.fntdata"/><Relationship Id="rId27" Type="http://schemas.openxmlformats.org/officeDocument/2006/relationships/font" Target="fonts/Catamara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33" Type="http://schemas.openxmlformats.org/officeDocument/2006/relationships/font" Target="fonts/CatamaranThin-regular.fntdata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CatamaranThin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7964e711d9_3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7964e711d9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things are set up in such a highly specialized way, the functionality can seem cut off from the rest of the world.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Prefers tactile methods rather than using audio for the microwav. Uses tapes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(Connects to insight #2: While each person has a different visual impairment and different things that work for them, highly specialized assistive tech can be frustrating in that it seems cut off from the rest of the world.)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964e711d9_3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964e711d9_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context of walking into a dimly lit room and not being able to tell the difference between looking at pillows on the couch or his friend.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7bfb9c271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7bfb9c27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Jung-Won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964e711d9_3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964e711d9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Jung-Won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7964e711d9_3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7964e711d9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Jung-Won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7964e711d9_3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7964e711d9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Jung-Won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7964e711d9_3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7964e711d9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Examples: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Adrian with Siri (weird search results that come up)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Michael with screen readers (doesn’t let him interact with images)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INSIGHT #1: SURPRISE, CONTRADICTIOIN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though voice assistants and screen readers can overcome visual boundaries, inaccuracies and losses of interaction can make them less preferable.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would be transformative for users to to experience visuals through other senses (e.g. speech) without sacrificing quality or interaction.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964e711d9_2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964e711d9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Adrian with the Wii, exercise equipment, treadmill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7964e711d9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7964e711d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Michael’s thoughts about the microwave that talks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Michael’s Braille keyboard that only had Android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#2: SURPRISE, CONTRADICTION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each person has a different visual impairment and different things that work for them, highly specialized assistive tech can be frustrating in that they seem cut off from the rest of the world.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couple of us found this particularly s</a:t>
            </a:r>
            <a:r>
              <a:rPr lang="en"/>
              <a:t>urprising.  Regarded it as a positive thing for assistive tech to be developed for specific users with certain disabilities, but we learned that might not always be the case.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Regarded it as a positive thing for assisti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ve tech to be developed for specific users with certain disabilities, but we learned that might not always be the case.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 would be game-changing to help users find individualized tools without disconnecting them from more popular, up-to-date technologies. INCLUSION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7964e711d9_3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7964e711d9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950706e68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950706e6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7964e711d9_2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7964e711d9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7961ca1739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7961ca173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this domain - visually impaired people are forced to interact with technology in a multimodal way - cannot rely on screens only.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961ca1739_0_3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961ca1739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Nystagmus = “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vision condition in which the eyes make repetitive, uncontrolled movements. These movements often result in reduced vision and depth perception and can affect balance and coordination.”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961ca1739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961ca1739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Extreme user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Glaucoma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 group of eye conditions that damage the optic nerve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osing </a:t>
            </a:r>
            <a:r>
              <a:rPr lang="en"/>
              <a:t>vision due to age. Positive experiences with tech. Our interviewees have a range of ages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questions represent the probing questions specific to the person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964e711d9_3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964e711d9_3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Inaccuracies of Siri, e.g. if Siri misunderstands you, you get weird search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Girlfriend uses it, despite subpar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Prefers to type for own Google searches, or else it feels like you’re sacrificing quality of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(Connects to insight #1:</a:t>
            </a:r>
            <a:r>
              <a:rPr lang="en"/>
              <a:t>Even though voice assistants and screen readers can overcome visual boundaries, inaccuracies and losses of interaction can make them less preferable.)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964e711d9_3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964e711d9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Similarly, Michael prefers to use magnification to a screen reader because he can still interact with images on the screen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feel like you’re sacrificing quality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(Connects to insight #1:Even though voice assistants and screen readers can overcome visual boundaries, inaccuracies and losses of interaction can make them less preferable.)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0" name="Google Shape;320;p6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1" name="Google Shape;321;p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7" name="Google Shape;397;p7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8" name="Google Shape;398;p7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9" name="Google Shape;399;p7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0" name="Google Shape;400;p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6" name="Google Shape;476;p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/>
          <p:nvPr>
            <p:ph idx="1" type="body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700"/>
              <a:buNone/>
              <a:defRPr sz="1700"/>
            </a:lvl1pPr>
          </a:lstStyle>
          <a:p/>
        </p:txBody>
      </p:sp>
      <p:sp>
        <p:nvSpPr>
          <p:cNvPr id="505" name="Google Shape;505;p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18" y="264561"/>
            <a:ext cx="9143345" cy="1231682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 txBox="1"/>
          <p:nvPr>
            <p:ph type="ctrTitle"/>
          </p:nvPr>
        </p:nvSpPr>
        <p:spPr>
          <a:xfrm>
            <a:off x="0" y="376925"/>
            <a:ext cx="8107200" cy="72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Visual Impairment &amp; Technology</a:t>
            </a:r>
            <a:endParaRPr sz="4000"/>
          </a:p>
        </p:txBody>
      </p:sp>
      <p:sp>
        <p:nvSpPr>
          <p:cNvPr id="659" name="Google Shape;659;p12"/>
          <p:cNvSpPr txBox="1"/>
          <p:nvPr/>
        </p:nvSpPr>
        <p:spPr>
          <a:xfrm>
            <a:off x="356000" y="1062039"/>
            <a:ext cx="87879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EF176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Assignment 1 </a:t>
            </a:r>
            <a:endParaRPr sz="2400">
              <a:solidFill>
                <a:srgbClr val="BEF176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FE2F3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FE2F3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Jung-Won, Haeli, Dani, and Sydney</a:t>
            </a:r>
            <a:endParaRPr>
              <a:solidFill>
                <a:schemeClr val="dk2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cxnSp>
        <p:nvCxnSpPr>
          <p:cNvPr id="660" name="Google Shape;660;p12"/>
          <p:cNvCxnSpPr/>
          <p:nvPr/>
        </p:nvCxnSpPr>
        <p:spPr>
          <a:xfrm>
            <a:off x="2288325" y="1365199"/>
            <a:ext cx="6952800" cy="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"/>
          <p:cNvSpPr txBox="1"/>
          <p:nvPr>
            <p:ph idx="1" type="body"/>
          </p:nvPr>
        </p:nvSpPr>
        <p:spPr>
          <a:xfrm>
            <a:off x="4810700" y="1779650"/>
            <a:ext cx="38757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don’t want a microwave that talks to me. I just want a way to know where the numbers are. I want to be able to use the same kind of microwave everyone else does.</a:t>
            </a:r>
            <a:endParaRPr sz="2400"/>
          </a:p>
          <a:p>
            <a:pPr indent="0" lvl="0" marL="0" rtl="0" algn="r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400">
                <a:latin typeface="Catamaran"/>
                <a:ea typeface="Catamaran"/>
                <a:cs typeface="Catamaran"/>
                <a:sym typeface="Catamaran"/>
              </a:rPr>
              <a:t>Michael</a:t>
            </a:r>
            <a:endParaRPr b="1"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4" name="Google Shape;744;p2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5" name="Google Shape;7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75" y="1844800"/>
            <a:ext cx="3543325" cy="26575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2"/>
          <p:cNvSpPr txBox="1"/>
          <p:nvPr>
            <p:ph idx="1" type="body"/>
          </p:nvPr>
        </p:nvSpPr>
        <p:spPr>
          <a:xfrm>
            <a:off x="4789750" y="1933100"/>
            <a:ext cx="40236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want to build rapport. I want to engage and that’s very frustrating for me socially to not be able to, like, you know, greet people with confidence.</a:t>
            </a:r>
            <a:endParaRPr sz="2400"/>
          </a:p>
          <a:p>
            <a:pPr indent="0" lvl="0" marL="0" rtl="0" algn="r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400">
                <a:latin typeface="Catamaran"/>
                <a:ea typeface="Catamaran"/>
                <a:cs typeface="Catamaran"/>
                <a:sym typeface="Catamaran"/>
              </a:rPr>
              <a:t>Adrian </a:t>
            </a:r>
            <a:endParaRPr b="1"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51" name="Google Shape;751;p22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2" name="Google Shape;7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50" y="1973850"/>
            <a:ext cx="4023500" cy="2254851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3"/>
          <p:cNvSpPr txBox="1"/>
          <p:nvPr>
            <p:ph type="title"/>
          </p:nvPr>
        </p:nvSpPr>
        <p:spPr>
          <a:xfrm>
            <a:off x="453050" y="16825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BEF176"/>
                </a:solidFill>
              </a:rPr>
              <a:t>Say</a:t>
            </a:r>
            <a:endParaRPr sz="3400">
              <a:solidFill>
                <a:srgbClr val="BEF176"/>
              </a:solidFill>
            </a:endParaRPr>
          </a:p>
        </p:txBody>
      </p:sp>
      <p:sp>
        <p:nvSpPr>
          <p:cNvPr id="758" name="Google Shape;758;p2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9" name="Google Shape;759;p23"/>
          <p:cNvSpPr/>
          <p:nvPr/>
        </p:nvSpPr>
        <p:spPr>
          <a:xfrm>
            <a:off x="1183600" y="7345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Can achieve ‘sweet spot’ with proper magnification and distance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0" name="Google Shape;760;p23"/>
          <p:cNvSpPr/>
          <p:nvPr/>
        </p:nvSpPr>
        <p:spPr>
          <a:xfrm>
            <a:off x="4544200" y="203210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Magnifier app on iOS is useful</a:t>
            </a:r>
            <a:r>
              <a:rPr lang="en" sz="8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8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1" name="Google Shape;761;p23"/>
          <p:cNvSpPr/>
          <p:nvPr/>
        </p:nvSpPr>
        <p:spPr>
          <a:xfrm>
            <a:off x="4544200" y="7345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Good graphic design makes a huge difference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2" name="Google Shape;762;p23"/>
          <p:cNvSpPr/>
          <p:nvPr/>
        </p:nvSpPr>
        <p:spPr>
          <a:xfrm>
            <a:off x="6224500" y="7345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Touch ID is more reliable than Face ID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3" name="Google Shape;763;p23"/>
          <p:cNvSpPr/>
          <p:nvPr/>
        </p:nvSpPr>
        <p:spPr>
          <a:xfrm>
            <a:off x="1183600" y="203210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Effective use of colors is essential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4" name="Google Shape;764;p23"/>
          <p:cNvSpPr/>
          <p:nvPr/>
        </p:nvSpPr>
        <p:spPr>
          <a:xfrm>
            <a:off x="2863900" y="203210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Intuitive design requires brain to do less work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5" name="Google Shape;765;p23"/>
          <p:cNvSpPr/>
          <p:nvPr/>
        </p:nvSpPr>
        <p:spPr>
          <a:xfrm>
            <a:off x="2863900" y="734525"/>
            <a:ext cx="1439700" cy="105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Many technologies unnecessarily put users far away from the screen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6" name="Google Shape;766;p23"/>
          <p:cNvSpPr/>
          <p:nvPr/>
        </p:nvSpPr>
        <p:spPr>
          <a:xfrm>
            <a:off x="2863888" y="32738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Voice assistants can be very helpful for those visually impaired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7" name="Google Shape;767;p23"/>
          <p:cNvSpPr/>
          <p:nvPr/>
        </p:nvSpPr>
        <p:spPr>
          <a:xfrm>
            <a:off x="4550050" y="32738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Busy websites lead to mental cluttering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8" name="Google Shape;768;p23"/>
          <p:cNvSpPr/>
          <p:nvPr/>
        </p:nvSpPr>
        <p:spPr>
          <a:xfrm>
            <a:off x="6236200" y="32738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Inability to confidently perceive people hinders ability to build social rapport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9" name="Google Shape;769;p23"/>
          <p:cNvSpPr/>
          <p:nvPr/>
        </p:nvSpPr>
        <p:spPr>
          <a:xfrm>
            <a:off x="1183600" y="327382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Tradeoff between location and accessibility when seeking apartments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70" name="Google Shape;770;p23"/>
          <p:cNvSpPr/>
          <p:nvPr/>
        </p:nvSpPr>
        <p:spPr>
          <a:xfrm>
            <a:off x="6221575" y="2032100"/>
            <a:ext cx="1439700" cy="105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Siri is the worst of all voice assistants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4"/>
          <p:cNvSpPr txBox="1"/>
          <p:nvPr>
            <p:ph type="title"/>
          </p:nvPr>
        </p:nvSpPr>
        <p:spPr>
          <a:xfrm>
            <a:off x="390250" y="189175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BEF176"/>
                </a:solidFill>
              </a:rPr>
              <a:t>Do</a:t>
            </a:r>
            <a:endParaRPr sz="3400">
              <a:solidFill>
                <a:srgbClr val="BEF176"/>
              </a:solidFill>
            </a:endParaRPr>
          </a:p>
        </p:txBody>
      </p:sp>
      <p:sp>
        <p:nvSpPr>
          <p:cNvPr id="776" name="Google Shape;776;p2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7" name="Google Shape;777;p24"/>
          <p:cNvSpPr/>
          <p:nvPr/>
        </p:nvSpPr>
        <p:spPr>
          <a:xfrm>
            <a:off x="1673300" y="585475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Uses Magnifier app on his phone to see things on his screen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78" name="Google Shape;778;p24"/>
          <p:cNvSpPr/>
          <p:nvPr/>
        </p:nvSpPr>
        <p:spPr>
          <a:xfrm>
            <a:off x="3589186" y="585475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Face was very close to the computer screen throughout interview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79" name="Google Shape;779;p24"/>
          <p:cNvSpPr/>
          <p:nvPr/>
        </p:nvSpPr>
        <p:spPr>
          <a:xfrm>
            <a:off x="5505072" y="585475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Utilizes Magnifier app for close and long distance vision (i.e. reading a menu + crosswalking)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0" name="Google Shape;780;p24"/>
          <p:cNvSpPr/>
          <p:nvPr/>
        </p:nvSpPr>
        <p:spPr>
          <a:xfrm>
            <a:off x="1673300" y="1891420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Interviewee described having his chin directly above the touchpad of his laptop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1" name="Google Shape;781;p24"/>
          <p:cNvSpPr/>
          <p:nvPr/>
        </p:nvSpPr>
        <p:spPr>
          <a:xfrm>
            <a:off x="3587519" y="1891420"/>
            <a:ext cx="1641600" cy="1058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Triple taps his phone screen to open the Magnifier app/Camera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2" name="Google Shape;782;p24"/>
          <p:cNvSpPr/>
          <p:nvPr/>
        </p:nvSpPr>
        <p:spPr>
          <a:xfrm>
            <a:off x="3589172" y="3197365"/>
            <a:ext cx="1641600" cy="1058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Manually types in iPhone password instead of using face ID because face ID won’t recognize his face close up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3" name="Google Shape;783;p24"/>
          <p:cNvSpPr/>
          <p:nvPr/>
        </p:nvSpPr>
        <p:spPr>
          <a:xfrm>
            <a:off x="5505072" y="3197365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Body language was more engaged when talking about frustrations with lack of accessibility in everyday technologies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4" name="Google Shape;784;p24"/>
          <p:cNvSpPr/>
          <p:nvPr/>
        </p:nvSpPr>
        <p:spPr>
          <a:xfrm>
            <a:off x="1673300" y="3197365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Constantly adjusting his relative distance and angle to the computer screen to gain focused vision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5" name="Google Shape;785;p24"/>
          <p:cNvSpPr/>
          <p:nvPr/>
        </p:nvSpPr>
        <p:spPr>
          <a:xfrm>
            <a:off x="5501766" y="1891420"/>
            <a:ext cx="1641600" cy="1058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Uses camera to take pictures of the menu at restaurants so he can zoom in later and read it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5"/>
          <p:cNvSpPr txBox="1"/>
          <p:nvPr>
            <p:ph type="title"/>
          </p:nvPr>
        </p:nvSpPr>
        <p:spPr>
          <a:xfrm>
            <a:off x="418150" y="182225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BEF176"/>
                </a:solidFill>
              </a:rPr>
              <a:t>Think</a:t>
            </a:r>
            <a:endParaRPr sz="3400">
              <a:solidFill>
                <a:srgbClr val="BEF176"/>
              </a:solidFill>
            </a:endParaRPr>
          </a:p>
        </p:txBody>
      </p:sp>
      <p:sp>
        <p:nvSpPr>
          <p:cNvPr id="791" name="Google Shape;791;p2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792" name="Google Shape;792;p25"/>
          <p:cNvSpPr/>
          <p:nvPr/>
        </p:nvSpPr>
        <p:spPr>
          <a:xfrm>
            <a:off x="1211900" y="71825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Believes good graphic design is very important for increased accessibility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2857938" y="3101288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Many technologies unnecessarily put users far away from the screen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2857938" y="190977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Accessible design needs to become more widely accessible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4504000" y="71825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Voice assistants can overcome several visual boundaries with a single voice command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6" name="Google Shape;796;p25"/>
          <p:cNvSpPr/>
          <p:nvPr/>
        </p:nvSpPr>
        <p:spPr>
          <a:xfrm>
            <a:off x="1211900" y="1909775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Many websites could improve their designs and layouts to be more intuitive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1211900" y="310130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Accessible design has a lot of room for improvement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2857950" y="718238"/>
            <a:ext cx="1439700" cy="105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Utilizing color effectively is an essential, yet underappreciated tool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9" name="Google Shape;799;p25"/>
          <p:cNvSpPr/>
          <p:nvPr/>
        </p:nvSpPr>
        <p:spPr>
          <a:xfrm>
            <a:off x="6150050" y="71825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The social needs and desires of those visually impaired is not considered enough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0" name="Google Shape;800;p25"/>
          <p:cNvSpPr/>
          <p:nvPr/>
        </p:nvSpPr>
        <p:spPr>
          <a:xfrm>
            <a:off x="4504000" y="3101300"/>
            <a:ext cx="1439700" cy="105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Magnifier app on iOS is a very useful, versatile tool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1" name="Google Shape;801;p25"/>
          <p:cNvSpPr/>
          <p:nvPr/>
        </p:nvSpPr>
        <p:spPr>
          <a:xfrm>
            <a:off x="6150038" y="1909775"/>
            <a:ext cx="1439700" cy="122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The general population is unaware that there are various forms of visual impairment and needs differ accordingly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2" name="Google Shape;802;p25"/>
          <p:cNvSpPr/>
          <p:nvPr/>
        </p:nvSpPr>
        <p:spPr>
          <a:xfrm>
            <a:off x="4504000" y="1909775"/>
            <a:ext cx="1439700" cy="105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Has to consider accessibility when looking for an apartment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6"/>
          <p:cNvSpPr txBox="1"/>
          <p:nvPr>
            <p:ph type="title"/>
          </p:nvPr>
        </p:nvSpPr>
        <p:spPr>
          <a:xfrm>
            <a:off x="313475" y="175225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BEF176"/>
                </a:solidFill>
              </a:rPr>
              <a:t>Feel</a:t>
            </a:r>
            <a:endParaRPr sz="3400">
              <a:solidFill>
                <a:srgbClr val="BEF176"/>
              </a:solidFill>
            </a:endParaRPr>
          </a:p>
        </p:txBody>
      </p:sp>
      <p:sp>
        <p:nvSpPr>
          <p:cNvPr id="808" name="Google Shape;808;p2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9" name="Google Shape;809;p26"/>
          <p:cNvSpPr/>
          <p:nvPr/>
        </p:nvSpPr>
        <p:spPr>
          <a:xfrm>
            <a:off x="2784850" y="298875"/>
            <a:ext cx="1567500" cy="118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Feels frustrated for girlfriend who heavily relies on Siri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0" name="Google Shape;810;p26"/>
          <p:cNvSpPr/>
          <p:nvPr/>
        </p:nvSpPr>
        <p:spPr>
          <a:xfrm>
            <a:off x="4716273" y="298917"/>
            <a:ext cx="1567500" cy="118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Thoroughly pleased by the new magnifier app on iOS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1" name="Google Shape;811;p26"/>
          <p:cNvSpPr/>
          <p:nvPr/>
        </p:nvSpPr>
        <p:spPr>
          <a:xfrm>
            <a:off x="965765" y="1221669"/>
            <a:ext cx="1567500" cy="118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Annoyed by website designs that constantly require him to move back and forth from his screen to re-focus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2" name="Google Shape;812;p26"/>
          <p:cNvSpPr/>
          <p:nvPr/>
        </p:nvSpPr>
        <p:spPr>
          <a:xfrm>
            <a:off x="2784836" y="1921647"/>
            <a:ext cx="1567500" cy="1189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Socially frustrating to not be able to greet people with confidence, hinders ability to build rapport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3" name="Google Shape;813;p26"/>
          <p:cNvSpPr/>
          <p:nvPr/>
        </p:nvSpPr>
        <p:spPr>
          <a:xfrm>
            <a:off x="3733503" y="3376600"/>
            <a:ext cx="1746000" cy="113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Upset that specialized accessible technology is financially inaccessible 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4" name="Google Shape;814;p26"/>
          <p:cNvSpPr/>
          <p:nvPr/>
        </p:nvSpPr>
        <p:spPr>
          <a:xfrm>
            <a:off x="6647697" y="2905002"/>
            <a:ext cx="1567500" cy="118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Thankful that we took the time to interview him about his unique relationship to technology and ux/ui design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5" name="Google Shape;815;p26"/>
          <p:cNvSpPr/>
          <p:nvPr/>
        </p:nvSpPr>
        <p:spPr>
          <a:xfrm>
            <a:off x="928800" y="2905002"/>
            <a:ext cx="1567500" cy="118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Feels disappointed in the Google Glass, as it wasn’t as user-friendly as he initially hoped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6" name="Google Shape;816;p26"/>
          <p:cNvSpPr/>
          <p:nvPr/>
        </p:nvSpPr>
        <p:spPr>
          <a:xfrm>
            <a:off x="6647697" y="1221655"/>
            <a:ext cx="1567500" cy="118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tamaran"/>
                <a:ea typeface="Catamaran"/>
                <a:cs typeface="Catamaran"/>
                <a:sym typeface="Catamaran"/>
              </a:rPr>
              <a:t>Hopeful about the future of accessible design</a:t>
            </a:r>
            <a:endParaRPr sz="1100">
              <a:solidFill>
                <a:srgbClr val="66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7" name="Google Shape;817;p26"/>
          <p:cNvSpPr/>
          <p:nvPr/>
        </p:nvSpPr>
        <p:spPr>
          <a:xfrm>
            <a:off x="4716260" y="1921675"/>
            <a:ext cx="1567500" cy="1189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Feels disappointed that some video game sensors, such as the Wii, require you to be a certain distance away from the screen.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/>
          <p:nvPr>
            <p:ph idx="1" type="body"/>
          </p:nvPr>
        </p:nvSpPr>
        <p:spPr>
          <a:xfrm>
            <a:off x="572475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INSIGHT</a:t>
            </a:r>
            <a:endParaRPr b="1" sz="24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Even though voice assistants and screen readers can overcome visual boundaries, inaccuracies and losses of interaction can make them less preferable.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23" name="Google Shape;823;p2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4" name="Google Shape;824;p27"/>
          <p:cNvSpPr txBox="1"/>
          <p:nvPr>
            <p:ph idx="1" type="body"/>
          </p:nvPr>
        </p:nvSpPr>
        <p:spPr>
          <a:xfrm>
            <a:off x="4846350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NEED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It would be transformative for users to to experience visuals through other senses (e.g. speech) without sacrificing quality or interaction.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8"/>
          <p:cNvSpPr txBox="1"/>
          <p:nvPr>
            <p:ph idx="1" type="body"/>
          </p:nvPr>
        </p:nvSpPr>
        <p:spPr>
          <a:xfrm>
            <a:off x="572475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INSIGHT</a:t>
            </a:r>
            <a:endParaRPr b="1" sz="24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Devices that require people to be a certain distance away from the screen is very inaccessible, especially to those who can only see the screen up close.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30" name="Google Shape;830;p2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1" name="Google Shape;831;p28"/>
          <p:cNvSpPr txBox="1"/>
          <p:nvPr>
            <p:ph idx="1" type="body"/>
          </p:nvPr>
        </p:nvSpPr>
        <p:spPr>
          <a:xfrm>
            <a:off x="4846350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NEED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It would be ground-breaking to help all people enjoy personal technologies regardless of their distance from the screen.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9"/>
          <p:cNvSpPr txBox="1"/>
          <p:nvPr>
            <p:ph idx="1" type="body"/>
          </p:nvPr>
        </p:nvSpPr>
        <p:spPr>
          <a:xfrm>
            <a:off x="572475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INSIGHT</a:t>
            </a:r>
            <a:endParaRPr b="1" sz="24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While each person has a different visual impairment and different things that work for them, highly specialized assistive tech can be frustrating in that it seems cut off from the rest of the world.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37" name="Google Shape;837;p2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8" name="Google Shape;838;p29"/>
          <p:cNvSpPr txBox="1"/>
          <p:nvPr>
            <p:ph idx="1" type="body"/>
          </p:nvPr>
        </p:nvSpPr>
        <p:spPr>
          <a:xfrm>
            <a:off x="4846350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NEED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It would be game-changing to help users find individualized tools without disconnecting them from more universal, up-to-date technologies.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0"/>
          <p:cNvSpPr txBox="1"/>
          <p:nvPr>
            <p:ph idx="1" type="body"/>
          </p:nvPr>
        </p:nvSpPr>
        <p:spPr>
          <a:xfrm>
            <a:off x="572475" y="11281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INSIGHT</a:t>
            </a:r>
            <a:endParaRPr sz="1200" strike="sngStrike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A user’s relationship to assistive technology may change as their vision changes (e.g. improves with surgery, fades with age).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4" name="Google Shape;844;p3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5" name="Google Shape;845;p30"/>
          <p:cNvSpPr txBox="1"/>
          <p:nvPr>
            <p:ph idx="1" type="body"/>
          </p:nvPr>
        </p:nvSpPr>
        <p:spPr>
          <a:xfrm>
            <a:off x="4846350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NEED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It would be revolutionary if there was a way for people’s relationships with assistive technology to adapt without having to learn entirely new methods or technologies.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3"/>
          <p:cNvSpPr/>
          <p:nvPr/>
        </p:nvSpPr>
        <p:spPr>
          <a:xfrm>
            <a:off x="1647596" y="564691"/>
            <a:ext cx="1183500" cy="12303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3"/>
          <p:cNvSpPr txBox="1"/>
          <p:nvPr>
            <p:ph idx="4294967295" type="ctrTitle"/>
          </p:nvPr>
        </p:nvSpPr>
        <p:spPr>
          <a:xfrm>
            <a:off x="152625" y="76200"/>
            <a:ext cx="6265200" cy="47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Meet Our Team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667" name="Google Shape;667;p13"/>
          <p:cNvSpPr txBox="1"/>
          <p:nvPr>
            <p:ph idx="4294967295" type="subTitle"/>
          </p:nvPr>
        </p:nvSpPr>
        <p:spPr>
          <a:xfrm>
            <a:off x="408350" y="1895310"/>
            <a:ext cx="3661800" cy="30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Sydney Jones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2021, Computer Science - HCI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668" name="Google Shape;668;p13"/>
          <p:cNvPicPr preferRelativeResize="0"/>
          <p:nvPr/>
        </p:nvPicPr>
        <p:blipFill rotWithShape="1">
          <a:blip r:embed="rId3">
            <a:alphaModFix/>
          </a:blip>
          <a:srcRect b="288" l="0" r="0" t="278"/>
          <a:stretch/>
        </p:blipFill>
        <p:spPr>
          <a:xfrm>
            <a:off x="1673888" y="592023"/>
            <a:ext cx="1130700" cy="117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9" name="Google Shape;669;p13"/>
          <p:cNvSpPr txBox="1"/>
          <p:nvPr>
            <p:ph idx="12" type="sldNum"/>
          </p:nvPr>
        </p:nvSpPr>
        <p:spPr>
          <a:xfrm>
            <a:off x="4297650" y="43375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0" name="Google Shape;670;p13"/>
          <p:cNvSpPr/>
          <p:nvPr/>
        </p:nvSpPr>
        <p:spPr>
          <a:xfrm>
            <a:off x="6085571" y="522541"/>
            <a:ext cx="1183500" cy="12303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3"/>
          <p:cNvSpPr txBox="1"/>
          <p:nvPr>
            <p:ph idx="4294967295" type="subTitle"/>
          </p:nvPr>
        </p:nvSpPr>
        <p:spPr>
          <a:xfrm>
            <a:off x="4846350" y="1895310"/>
            <a:ext cx="3661800" cy="30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Danielle Cruz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2021, Symbolic Systems - Learning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672" name="Google Shape;672;p13"/>
          <p:cNvPicPr preferRelativeResize="0"/>
          <p:nvPr/>
        </p:nvPicPr>
        <p:blipFill rotWithShape="1">
          <a:blip r:embed="rId4">
            <a:alphaModFix/>
          </a:blip>
          <a:srcRect b="0" l="3522" r="3522" t="0"/>
          <a:stretch/>
        </p:blipFill>
        <p:spPr>
          <a:xfrm>
            <a:off x="6111863" y="549873"/>
            <a:ext cx="1130700" cy="117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3" name="Google Shape;673;p13"/>
          <p:cNvSpPr/>
          <p:nvPr/>
        </p:nvSpPr>
        <p:spPr>
          <a:xfrm>
            <a:off x="1649821" y="2735291"/>
            <a:ext cx="1183500" cy="12303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3"/>
          <p:cNvSpPr txBox="1"/>
          <p:nvPr>
            <p:ph idx="4294967295" type="subTitle"/>
          </p:nvPr>
        </p:nvSpPr>
        <p:spPr>
          <a:xfrm>
            <a:off x="410575" y="4200517"/>
            <a:ext cx="3661800" cy="5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Jung-Won Ha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2021, Computer Science - AI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675" name="Google Shape;675;p13"/>
          <p:cNvPicPr preferRelativeResize="0"/>
          <p:nvPr/>
        </p:nvPicPr>
        <p:blipFill rotWithShape="1">
          <a:blip r:embed="rId5">
            <a:alphaModFix/>
          </a:blip>
          <a:srcRect b="14931" l="0" r="0" t="10223"/>
          <a:stretch/>
        </p:blipFill>
        <p:spPr>
          <a:xfrm>
            <a:off x="1676113" y="2762623"/>
            <a:ext cx="1130700" cy="117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6" name="Google Shape;676;p13"/>
          <p:cNvSpPr/>
          <p:nvPr/>
        </p:nvSpPr>
        <p:spPr>
          <a:xfrm>
            <a:off x="6085646" y="2777441"/>
            <a:ext cx="1183500" cy="12303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3"/>
          <p:cNvSpPr txBox="1"/>
          <p:nvPr>
            <p:ph idx="4294967295" type="subTitle"/>
          </p:nvPr>
        </p:nvSpPr>
        <p:spPr>
          <a:xfrm>
            <a:off x="4846500" y="4200514"/>
            <a:ext cx="3661800" cy="6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Haeli Baek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2021, Symbolic Systems - HCI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678" name="Google Shape;678;p13"/>
          <p:cNvPicPr preferRelativeResize="0"/>
          <p:nvPr/>
        </p:nvPicPr>
        <p:blipFill rotWithShape="1">
          <a:blip r:embed="rId6">
            <a:alphaModFix/>
          </a:blip>
          <a:srcRect b="0" l="21846" r="17602" t="5580"/>
          <a:stretch/>
        </p:blipFill>
        <p:spPr>
          <a:xfrm>
            <a:off x="6111938" y="2804773"/>
            <a:ext cx="1130700" cy="117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1"/>
          <p:cNvSpPr txBox="1"/>
          <p:nvPr>
            <p:ph idx="1" type="body"/>
          </p:nvPr>
        </p:nvSpPr>
        <p:spPr>
          <a:xfrm>
            <a:off x="572475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INSIGHT</a:t>
            </a:r>
            <a:endParaRPr b="1" sz="24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Not being able to detect the presence of others makes it hard to engage socially and build rapport.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51" name="Google Shape;851;p3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2" name="Google Shape;852;p31"/>
          <p:cNvSpPr txBox="1"/>
          <p:nvPr>
            <p:ph idx="1" type="body"/>
          </p:nvPr>
        </p:nvSpPr>
        <p:spPr>
          <a:xfrm>
            <a:off x="4846350" y="1125350"/>
            <a:ext cx="37812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NEED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It would be game-changing to provide a fast and easy way to detect the presence and identity of others in the same vicinity without having to visually see them.  </a:t>
            </a:r>
            <a:endParaRPr b="1" sz="24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2"/>
          <p:cNvSpPr txBox="1"/>
          <p:nvPr>
            <p:ph idx="1" type="body"/>
          </p:nvPr>
        </p:nvSpPr>
        <p:spPr>
          <a:xfrm>
            <a:off x="162150" y="1715750"/>
            <a:ext cx="9050700" cy="19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What proportion of visually impaired individuals don’t find voice assistance in technology helpful? Why?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Taking into consideration that everyone with visual impairments has different accommodations and preferences as to what is helpful to them, how do we design in a way that provides more accessibility rather than constraints?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It’s possible that devices that are set up and designed in such a highly specialized way are overdone and not as helpful as commonly perceived.</a:t>
            </a:r>
            <a:endParaRPr sz="1800"/>
          </a:p>
        </p:txBody>
      </p:sp>
      <p:sp>
        <p:nvSpPr>
          <p:cNvPr id="858" name="Google Shape;858;p32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9" name="Google Shape;8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135" y="1191957"/>
            <a:ext cx="584749" cy="6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32"/>
          <p:cNvSpPr txBox="1"/>
          <p:nvPr/>
        </p:nvSpPr>
        <p:spPr>
          <a:xfrm>
            <a:off x="162150" y="1534300"/>
            <a:ext cx="9116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30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 Inferences and Questions</a:t>
            </a:r>
            <a:endParaRPr b="1">
              <a:solidFill>
                <a:srgbClr val="BEF17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3"/>
          <p:cNvSpPr txBox="1"/>
          <p:nvPr>
            <p:ph idx="4294967295" type="ctrTitle"/>
          </p:nvPr>
        </p:nvSpPr>
        <p:spPr>
          <a:xfrm>
            <a:off x="251250" y="62825"/>
            <a:ext cx="1966500" cy="5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Summary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866" name="Google Shape;866;p33"/>
          <p:cNvSpPr txBox="1"/>
          <p:nvPr>
            <p:ph idx="4294967295" type="subTitle"/>
          </p:nvPr>
        </p:nvSpPr>
        <p:spPr>
          <a:xfrm>
            <a:off x="699750" y="1751968"/>
            <a:ext cx="7433400" cy="8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▹"/>
            </a:pPr>
            <a:r>
              <a:rPr lang="en" sz="2200"/>
              <a:t>Every visually-impaired person has different technological preferences about what works for them</a:t>
            </a:r>
            <a:endParaRPr sz="2200"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3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8" name="Google Shape;868;p33"/>
          <p:cNvSpPr txBox="1"/>
          <p:nvPr>
            <p:ph idx="4294967295" type="subTitle"/>
          </p:nvPr>
        </p:nvSpPr>
        <p:spPr>
          <a:xfrm>
            <a:off x="699750" y="2577025"/>
            <a:ext cx="7937700" cy="12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▹"/>
            </a:pPr>
            <a:r>
              <a:rPr lang="en" sz="2200"/>
              <a:t>Increasing the accessibility of technology that already exists could help with social connection and inclusion, instead of only designing tech specifically for the visually impaired</a:t>
            </a:r>
            <a:endParaRPr sz="2200"/>
          </a:p>
        </p:txBody>
      </p:sp>
      <p:sp>
        <p:nvSpPr>
          <p:cNvPr id="869" name="Google Shape;869;p33"/>
          <p:cNvSpPr txBox="1"/>
          <p:nvPr>
            <p:ph idx="4294967295" type="subTitle"/>
          </p:nvPr>
        </p:nvSpPr>
        <p:spPr>
          <a:xfrm>
            <a:off x="699750" y="502347"/>
            <a:ext cx="7433400" cy="4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2200"/>
              <a:t>Magnification and color schemes are powerful tools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3"/>
          <p:cNvSpPr txBox="1"/>
          <p:nvPr>
            <p:ph idx="4294967295" type="subTitle"/>
          </p:nvPr>
        </p:nvSpPr>
        <p:spPr>
          <a:xfrm>
            <a:off x="699750" y="949393"/>
            <a:ext cx="7433400" cy="8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▹"/>
            </a:pPr>
            <a:r>
              <a:rPr lang="en" sz="2200"/>
              <a:t>It’s important for devices to be flexible and allow users to be different distances from the screen.</a:t>
            </a:r>
            <a:endParaRPr sz="2200"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4"/>
          <p:cNvSpPr txBox="1"/>
          <p:nvPr>
            <p:ph idx="1" type="subTitle"/>
          </p:nvPr>
        </p:nvSpPr>
        <p:spPr>
          <a:xfrm>
            <a:off x="937750" y="918695"/>
            <a:ext cx="7433400" cy="10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/>
              <a:t>In what </a:t>
            </a:r>
            <a:r>
              <a:rPr lang="en" sz="3200"/>
              <a:t>ways</a:t>
            </a:r>
            <a:r>
              <a:rPr lang="en" sz="3200"/>
              <a:t> do </a:t>
            </a:r>
            <a:r>
              <a:rPr b="1" lang="en" sz="3200">
                <a:latin typeface="Catamaran"/>
                <a:ea typeface="Catamaran"/>
                <a:cs typeface="Catamaran"/>
                <a:sym typeface="Catamaran"/>
              </a:rPr>
              <a:t>visually impaired users</a:t>
            </a:r>
            <a:r>
              <a:rPr lang="en" sz="3200"/>
              <a:t> </a:t>
            </a:r>
            <a:r>
              <a:rPr lang="en" sz="3200"/>
              <a:t>interact with technology</a:t>
            </a:r>
            <a:r>
              <a:rPr lang="en" sz="3200"/>
              <a:t>?</a:t>
            </a:r>
            <a:endParaRPr sz="3200"/>
          </a:p>
        </p:txBody>
      </p:sp>
      <p:sp>
        <p:nvSpPr>
          <p:cNvPr id="684" name="Google Shape;684;p14"/>
          <p:cNvSpPr txBox="1"/>
          <p:nvPr/>
        </p:nvSpPr>
        <p:spPr>
          <a:xfrm>
            <a:off x="76200" y="76200"/>
            <a:ext cx="3000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Project Domain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 txBox="1"/>
          <p:nvPr>
            <p:ph type="title"/>
          </p:nvPr>
        </p:nvSpPr>
        <p:spPr>
          <a:xfrm>
            <a:off x="416850" y="336050"/>
            <a:ext cx="6840900" cy="44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Interview 1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690" name="Google Shape;690;p1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15"/>
          <p:cNvSpPr txBox="1"/>
          <p:nvPr>
            <p:ph idx="2" type="body"/>
          </p:nvPr>
        </p:nvSpPr>
        <p:spPr>
          <a:xfrm>
            <a:off x="5661150" y="499549"/>
            <a:ext cx="2579400" cy="28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6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Adrian </a:t>
            </a:r>
            <a:endParaRPr b="1" sz="8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2" name="Google Shape;692;p15"/>
          <p:cNvSpPr txBox="1"/>
          <p:nvPr/>
        </p:nvSpPr>
        <p:spPr>
          <a:xfrm>
            <a:off x="354025" y="729850"/>
            <a:ext cx="49308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Who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Stanford CS graduate (HCI), software engineer,  nystagmus in one eye and blind in the other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Why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Perspective of a designer and developer with visual impairment, ample experience interacting with different devices and technologies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How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Emailed for 35-min Zoom chat, not compensated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pic>
        <p:nvPicPr>
          <p:cNvPr id="693" name="Google Shape;6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150" y="861000"/>
            <a:ext cx="2579400" cy="25794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6"/>
          <p:cNvSpPr txBox="1"/>
          <p:nvPr>
            <p:ph type="title"/>
          </p:nvPr>
        </p:nvSpPr>
        <p:spPr>
          <a:xfrm>
            <a:off x="409875" y="334150"/>
            <a:ext cx="6840900" cy="44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Interview 2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699" name="Google Shape;699;p1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0" name="Google Shape;700;p16"/>
          <p:cNvSpPr txBox="1"/>
          <p:nvPr>
            <p:ph idx="2" type="body"/>
          </p:nvPr>
        </p:nvSpPr>
        <p:spPr>
          <a:xfrm>
            <a:off x="5661150" y="457774"/>
            <a:ext cx="2579400" cy="28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6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Michael </a:t>
            </a:r>
            <a:endParaRPr b="1" sz="8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01" name="Google Shape;701;p16"/>
          <p:cNvSpPr txBox="1"/>
          <p:nvPr/>
        </p:nvSpPr>
        <p:spPr>
          <a:xfrm>
            <a:off x="347625" y="866825"/>
            <a:ext cx="49308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Who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Stanford lecturer in CS, visually impaired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Why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Perspective of a developer and engineer, </a:t>
            </a: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legally blind, </a:t>
            </a: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born with glaucoma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How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Emailed for a 45-min Zoom chat, not compensated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pic>
        <p:nvPicPr>
          <p:cNvPr id="702" name="Google Shape;7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175" y="743975"/>
            <a:ext cx="2868725" cy="286872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7"/>
          <p:cNvSpPr txBox="1"/>
          <p:nvPr>
            <p:ph type="title"/>
          </p:nvPr>
        </p:nvSpPr>
        <p:spPr>
          <a:xfrm>
            <a:off x="423825" y="287750"/>
            <a:ext cx="6840900" cy="44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Interview 3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708" name="Google Shape;708;p1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9" name="Google Shape;709;p17"/>
          <p:cNvSpPr txBox="1"/>
          <p:nvPr>
            <p:ph idx="2" type="body"/>
          </p:nvPr>
        </p:nvSpPr>
        <p:spPr>
          <a:xfrm>
            <a:off x="5661150" y="450794"/>
            <a:ext cx="2579400" cy="28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6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Patricia</a:t>
            </a:r>
            <a:endParaRPr b="1" sz="800">
              <a:solidFill>
                <a:srgbClr val="BEF17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10" name="Google Shape;710;p17"/>
          <p:cNvPicPr preferRelativeResize="0"/>
          <p:nvPr/>
        </p:nvPicPr>
        <p:blipFill rotWithShape="1">
          <a:blip r:embed="rId3">
            <a:alphaModFix/>
          </a:blip>
          <a:srcRect b="36015" l="58905" r="8795" t="20069"/>
          <a:stretch/>
        </p:blipFill>
        <p:spPr>
          <a:xfrm>
            <a:off x="5704213" y="863200"/>
            <a:ext cx="2493276" cy="2689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1" name="Google Shape;711;p17"/>
          <p:cNvSpPr txBox="1"/>
          <p:nvPr/>
        </p:nvSpPr>
        <p:spPr>
          <a:xfrm>
            <a:off x="347625" y="971525"/>
            <a:ext cx="493080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Who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Sydney’s grandmother, 79 years old, LOVES emojis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Why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Perspective of older generation, non-technical background, vision loss with age (</a:t>
            </a: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cataract</a:t>
            </a: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 surgery) 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How </a:t>
            </a:r>
            <a:endParaRPr b="1" sz="18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Messaged for a 30-min Zoom chat, not compensated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7" name="Google Shape;717;p18"/>
          <p:cNvSpPr txBox="1"/>
          <p:nvPr/>
        </p:nvSpPr>
        <p:spPr>
          <a:xfrm>
            <a:off x="3469875" y="1731991"/>
            <a:ext cx="21141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3000">
                <a:solidFill>
                  <a:srgbClr val="BEF176"/>
                </a:solidFill>
                <a:latin typeface="Catamaran"/>
                <a:ea typeface="Catamaran"/>
                <a:cs typeface="Catamaran"/>
                <a:sym typeface="Catamaran"/>
              </a:rPr>
              <a:t>What Did We Ask?</a:t>
            </a:r>
            <a:endParaRPr b="1">
              <a:solidFill>
                <a:srgbClr val="BEF176"/>
              </a:solidFill>
            </a:endParaRPr>
          </a:p>
        </p:txBody>
      </p:sp>
      <p:sp>
        <p:nvSpPr>
          <p:cNvPr id="718" name="Google Shape;718;p18"/>
          <p:cNvSpPr txBox="1"/>
          <p:nvPr/>
        </p:nvSpPr>
        <p:spPr>
          <a:xfrm>
            <a:off x="5339800" y="719875"/>
            <a:ext cx="3295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82FF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rgbClr val="C182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What about your FitBit made it confusing to use?</a:t>
            </a:r>
            <a:endParaRPr>
              <a:solidFill>
                <a:srgbClr val="C182FF"/>
              </a:solidFill>
            </a:endParaRPr>
          </a:p>
        </p:txBody>
      </p:sp>
      <p:sp>
        <p:nvSpPr>
          <p:cNvPr id="719" name="Google Shape;719;p18"/>
          <p:cNvSpPr txBox="1"/>
          <p:nvPr/>
        </p:nvSpPr>
        <p:spPr>
          <a:xfrm>
            <a:off x="5967250" y="1904450"/>
            <a:ext cx="2871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Is there any technology you can’t use? Why?</a:t>
            </a:r>
            <a:endParaRPr/>
          </a:p>
        </p:txBody>
      </p:sp>
      <p:sp>
        <p:nvSpPr>
          <p:cNvPr id="720" name="Google Shape;720;p18"/>
          <p:cNvSpPr txBox="1"/>
          <p:nvPr/>
        </p:nvSpPr>
        <p:spPr>
          <a:xfrm>
            <a:off x="533825" y="1443362"/>
            <a:ext cx="22197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Tell me about a time when technology was really helpful</a:t>
            </a:r>
            <a:endParaRPr/>
          </a:p>
        </p:txBody>
      </p:sp>
      <p:sp>
        <p:nvSpPr>
          <p:cNvPr id="721" name="Google Shape;721;p18"/>
          <p:cNvSpPr txBox="1"/>
          <p:nvPr/>
        </p:nvSpPr>
        <p:spPr>
          <a:xfrm>
            <a:off x="3028525" y="3426575"/>
            <a:ext cx="25554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What are some frustrations in your daily life?</a:t>
            </a:r>
            <a:endParaRPr/>
          </a:p>
        </p:txBody>
      </p:sp>
      <p:sp>
        <p:nvSpPr>
          <p:cNvPr id="722" name="Google Shape;722;p18"/>
          <p:cNvSpPr txBox="1"/>
          <p:nvPr/>
        </p:nvSpPr>
        <p:spPr>
          <a:xfrm>
            <a:off x="533825" y="3232881"/>
            <a:ext cx="22197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82FF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rgbClr val="C182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Why do you prefer magnification to a screen reader?</a:t>
            </a:r>
            <a:endParaRPr>
              <a:solidFill>
                <a:srgbClr val="C182FF"/>
              </a:solidFill>
            </a:endParaRPr>
          </a:p>
        </p:txBody>
      </p:sp>
      <p:sp>
        <p:nvSpPr>
          <p:cNvPr id="723" name="Google Shape;723;p18"/>
          <p:cNvSpPr txBox="1"/>
          <p:nvPr/>
        </p:nvSpPr>
        <p:spPr>
          <a:xfrm>
            <a:off x="5583975" y="3280250"/>
            <a:ext cx="2832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82FF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rgbClr val="C182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Why do you say it’s unusual to pair Braille and magnification?</a:t>
            </a:r>
            <a:endParaRPr sz="1800">
              <a:solidFill>
                <a:srgbClr val="C182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724" name="Google Shape;724;p18"/>
          <p:cNvSpPr txBox="1"/>
          <p:nvPr/>
        </p:nvSpPr>
        <p:spPr>
          <a:xfrm>
            <a:off x="656550" y="376000"/>
            <a:ext cx="4515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tamaran Thin"/>
              <a:buChar char="▹"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Can you walk me through your typical day and your interactions with technology?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9"/>
          <p:cNvSpPr txBox="1"/>
          <p:nvPr>
            <p:ph idx="1" type="body"/>
          </p:nvPr>
        </p:nvSpPr>
        <p:spPr>
          <a:xfrm>
            <a:off x="4664150" y="2107675"/>
            <a:ext cx="38757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Siri is the worst voice assistant of all time.</a:t>
            </a:r>
            <a:endParaRPr sz="2400"/>
          </a:p>
          <a:p>
            <a:pPr indent="0" lvl="0" marL="0" rtl="0" algn="r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400">
                <a:latin typeface="Catamaran"/>
                <a:ea typeface="Catamaran"/>
                <a:cs typeface="Catamaran"/>
                <a:sym typeface="Catamaran"/>
              </a:rPr>
              <a:t>Adrian</a:t>
            </a:r>
            <a:endParaRPr b="1"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30" name="Google Shape;730;p1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1" name="Google Shape;7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25" y="1818388"/>
            <a:ext cx="2710325" cy="27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0"/>
          <p:cNvSpPr txBox="1"/>
          <p:nvPr>
            <p:ph idx="1" type="body"/>
          </p:nvPr>
        </p:nvSpPr>
        <p:spPr>
          <a:xfrm>
            <a:off x="4761825" y="2058825"/>
            <a:ext cx="38757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prefer magnification to a screen reader because I can still interact with images on the screen.</a:t>
            </a:r>
            <a:endParaRPr sz="2400"/>
          </a:p>
          <a:p>
            <a:pPr indent="0" lvl="0" marL="0" rtl="0" algn="r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400">
                <a:latin typeface="Catamaran"/>
                <a:ea typeface="Catamaran"/>
                <a:cs typeface="Catamaran"/>
                <a:sym typeface="Catamaran"/>
              </a:rPr>
              <a:t>Michael</a:t>
            </a:r>
            <a:endParaRPr b="1"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37" name="Google Shape;737;p2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8" name="Google Shape;738;p20"/>
          <p:cNvPicPr preferRelativeResize="0"/>
          <p:nvPr/>
        </p:nvPicPr>
        <p:blipFill rotWithShape="1">
          <a:blip r:embed="rId3">
            <a:alphaModFix/>
          </a:blip>
          <a:srcRect b="0" l="3611" r="1843" t="0"/>
          <a:stretch/>
        </p:blipFill>
        <p:spPr>
          <a:xfrm>
            <a:off x="340300" y="1833025"/>
            <a:ext cx="3782900" cy="2248449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