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5143500" type="screen16x9"/>
  <p:notesSz cx="6858000" cy="9144000"/>
  <p:embeddedFontLst>
    <p:embeddedFont>
      <p:font typeface="Barlow" pitchFamily="2" charset="77"/>
      <p:regular r:id="rId43"/>
      <p:bold r:id="rId44"/>
      <p:italic r:id="rId45"/>
      <p:boldItalic r:id="rId46"/>
    </p:embeddedFont>
    <p:embeddedFont>
      <p:font typeface="Barlow Light" pitchFamily="2" charset="77"/>
      <p:regular r:id="rId47"/>
      <p:bold r:id="rId48"/>
      <p:italic r:id="rId49"/>
      <p:boldItalic r:id="rId50"/>
    </p:embeddedFont>
    <p:embeddedFont>
      <p:font typeface="Barlow SemiBold" pitchFamily="2" charset="77"/>
      <p:regular r:id="rId51"/>
      <p:bold r:id="rId52"/>
      <p:italic r:id="rId53"/>
      <p:boldItalic r:id="rId54"/>
    </p:embeddedFont>
    <p:embeddedFont>
      <p:font typeface="Lato" panose="020F0502020204030203" pitchFamily="34" charset="77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 snapToObjects="1">
      <p:cViewPr varScale="1">
        <p:scale>
          <a:sx n="141" d="100"/>
          <a:sy n="141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bccb0b6e6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bccb0b6e6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Jenn Hu, Angel Pan, AJ Rossman, Emily Yang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c33c0548dc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c33c0548dc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c33c0548dc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c33c0548dc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c33c0548dc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c33c0548dc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c33c0548dc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c33c0548dc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c33c0548dc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c33c0548dc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c33c0548dc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c33c0548dc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c33c0548dc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c33c0548dc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33c0548dc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33c0548dc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c33c0548dc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c33c0548dc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c33c0548dc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c33c0548dc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c3803ccc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c3803ccc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c33c0548dc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c33c0548dc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c33c0548d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c33c0548d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c33c0548dc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c33c0548dc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c33c0548dc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c33c0548dc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c33c0548dc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c33c0548dc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c33c0548d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c33c0548d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c33c0548dc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c33c0548dc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 pre-populate these data in Firebase beforehand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c33c0548dc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c33c0548dc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c33c0548dc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c33c0548dc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of severity 0-2 violations addressed (mainly ones that deal with Home Screen and wording issues)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c33c0548dc_0_1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c33c0548dc_0_1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bf12273c3e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bf12273c3e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beb674e615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beb674e615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c33c0548dc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c33c0548dc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c33c0548dc_0_10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c33c0548dc_0_10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c33c0548dc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c33c0548dc_0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c33c0548dc_0_1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c33c0548dc_0_1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c33c0548dc_0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c33c0548dc_0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c33c0548dc_0_1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c33c0548dc_0_1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c33c0548dc_0_1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c33c0548dc_0_1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c33c0548dc_0_1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c33c0548dc_0_1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c33c0548dc_0_1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c33c0548dc_0_1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c3803ccc27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c3803ccc27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c33c0548dc_0_1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c33c0548dc_0_1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c33c0548d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c33c0548d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c33c0548d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c33c0548d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c33c0548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c33c0548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c33c0548dc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c33c0548dc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c33c0548dc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c33c0548dc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5" y="0"/>
            <a:ext cx="9144224" cy="5143512"/>
            <a:chOff x="-225" y="0"/>
            <a:chExt cx="9144224" cy="5143512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61002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75" y="1541675"/>
              <a:ext cx="6870000" cy="206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7022220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224547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426873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22220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224547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426873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022220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24547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426873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22220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224547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426873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629199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9199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629199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629224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22220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24547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426873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022220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224547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26873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022220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224547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426873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22220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224547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426873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9199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629199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629199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629224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022220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224547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426873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022220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224547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26873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29199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629224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-175" y="1987280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175" y="2255817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175" y="2524353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-175" y="2255817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175" y="25243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1611259" y="2255817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611259" y="25243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611209" y="2792878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611209" y="30614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1" type="blank">
  <p:cSld name="BLANK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1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455" name="Google Shape;455;p11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11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458" name="Google Shape;458;p11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1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1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11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462" name="Google Shape;462;p11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1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1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1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1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1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1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1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1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1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1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1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1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1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1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1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8" name="Google Shape;478;p11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479" name="Google Shape;479;p11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1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1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2" name="Google Shape;482;p1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2">
  <p:cSld name="BLANK_1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>
            <a:off x="8490504" y="4489800"/>
            <a:ext cx="653700" cy="6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0" y="0"/>
            <a:ext cx="653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12"/>
          <p:cNvGrpSpPr/>
          <p:nvPr/>
        </p:nvGrpSpPr>
        <p:grpSpPr>
          <a:xfrm>
            <a:off x="-207" y="664293"/>
            <a:ext cx="155867" cy="653721"/>
            <a:chOff x="5385375" y="498300"/>
            <a:chExt cx="802200" cy="556500"/>
          </a:xfrm>
        </p:grpSpPr>
        <p:sp>
          <p:nvSpPr>
            <p:cNvPr id="487" name="Google Shape;487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12"/>
          <p:cNvGrpSpPr/>
          <p:nvPr/>
        </p:nvGrpSpPr>
        <p:grpSpPr>
          <a:xfrm>
            <a:off x="322384" y="657975"/>
            <a:ext cx="666347" cy="666373"/>
            <a:chOff x="7134700" y="414375"/>
            <a:chExt cx="501919" cy="501900"/>
          </a:xfrm>
        </p:grpSpPr>
        <p:sp>
          <p:nvSpPr>
            <p:cNvPr id="491" name="Google Shape;491;p12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2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2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2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2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2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2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2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2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2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2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2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2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2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2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2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12"/>
          <p:cNvGrpSpPr/>
          <p:nvPr/>
        </p:nvGrpSpPr>
        <p:grpSpPr>
          <a:xfrm>
            <a:off x="8832384" y="670955"/>
            <a:ext cx="311815" cy="653721"/>
            <a:chOff x="5385375" y="498300"/>
            <a:chExt cx="802200" cy="556500"/>
          </a:xfrm>
        </p:grpSpPr>
        <p:sp>
          <p:nvSpPr>
            <p:cNvPr id="508" name="Google Shape;508;p12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2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2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511;p12"/>
          <p:cNvSpPr txBox="1">
            <a:spLocks noGrp="1"/>
          </p:cNvSpPr>
          <p:nvPr>
            <p:ph type="sldNum" idx="12"/>
          </p:nvPr>
        </p:nvSpPr>
        <p:spPr>
          <a:xfrm>
            <a:off x="849050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6100358" y="13"/>
            <a:ext cx="3050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-175" y="1541675"/>
            <a:ext cx="6870000" cy="206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3"/>
          <p:cNvGrpSpPr/>
          <p:nvPr/>
        </p:nvGrpSpPr>
        <p:grpSpPr>
          <a:xfrm>
            <a:off x="8477595" y="4477088"/>
            <a:ext cx="666403" cy="666424"/>
            <a:chOff x="7996345" y="980275"/>
            <a:chExt cx="666403" cy="666424"/>
          </a:xfrm>
        </p:grpSpPr>
        <p:sp>
          <p:nvSpPr>
            <p:cNvPr id="109" name="Google Shape;109;p3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7042555" y="1541664"/>
            <a:ext cx="508369" cy="2060087"/>
            <a:chOff x="7022220" y="1541675"/>
            <a:chExt cx="464052" cy="1880499"/>
          </a:xfrm>
        </p:grpSpPr>
        <p:sp>
          <p:nvSpPr>
            <p:cNvPr id="126" name="Google Shape;126;p3"/>
            <p:cNvSpPr/>
            <p:nvPr/>
          </p:nvSpPr>
          <p:spPr>
            <a:xfrm>
              <a:off x="7022220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224547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7426873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022220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224547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7426873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7022220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7224547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426873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022220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224547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7426873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022220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224547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426873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022220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224547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426873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022220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224547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426873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022220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7224547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426873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022220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224547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426873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7022220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7224547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426873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-225" y="2135380"/>
            <a:ext cx="301822" cy="872770"/>
            <a:chOff x="-225" y="1987280"/>
            <a:chExt cx="318950" cy="922298"/>
          </a:xfrm>
        </p:grpSpPr>
        <p:sp>
          <p:nvSpPr>
            <p:cNvPr id="157" name="Google Shape;157;p3"/>
            <p:cNvSpPr/>
            <p:nvPr/>
          </p:nvSpPr>
          <p:spPr>
            <a:xfrm>
              <a:off x="-175" y="1987280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3"/>
          <p:cNvGrpSpPr/>
          <p:nvPr/>
        </p:nvGrpSpPr>
        <p:grpSpPr>
          <a:xfrm>
            <a:off x="8842175" y="668859"/>
            <a:ext cx="301822" cy="872807"/>
            <a:chOff x="-225" y="2255817"/>
            <a:chExt cx="318950" cy="922336"/>
          </a:xfrm>
        </p:grpSpPr>
        <p:sp>
          <p:nvSpPr>
            <p:cNvPr id="162" name="Google Shape;162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6100350" y="4270684"/>
            <a:ext cx="301822" cy="872807"/>
            <a:chOff x="-225" y="2255817"/>
            <a:chExt cx="318950" cy="922336"/>
          </a:xfrm>
        </p:grpSpPr>
        <p:sp>
          <p:nvSpPr>
            <p:cNvPr id="167" name="Google Shape;167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3"/>
          <p:cNvGrpSpPr/>
          <p:nvPr/>
        </p:nvGrpSpPr>
        <p:grpSpPr>
          <a:xfrm>
            <a:off x="685795" y="0"/>
            <a:ext cx="666403" cy="666424"/>
            <a:chOff x="7996345" y="980275"/>
            <a:chExt cx="666403" cy="666424"/>
          </a:xfrm>
        </p:grpSpPr>
        <p:sp>
          <p:nvSpPr>
            <p:cNvPr id="172" name="Google Shape;172;p3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3"/>
          <p:cNvSpPr txBox="1">
            <a:spLocks noGrp="1"/>
          </p:cNvSpPr>
          <p:nvPr>
            <p:ph type="ctrTitle"/>
          </p:nvPr>
        </p:nvSpPr>
        <p:spPr>
          <a:xfrm>
            <a:off x="603425" y="1794125"/>
            <a:ext cx="5497200" cy="8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subTitle" idx="1"/>
          </p:nvPr>
        </p:nvSpPr>
        <p:spPr>
          <a:xfrm>
            <a:off x="603425" y="2604674"/>
            <a:ext cx="5497200" cy="3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4"/>
          <p:cNvGrpSpPr/>
          <p:nvPr/>
        </p:nvGrpSpPr>
        <p:grpSpPr>
          <a:xfrm>
            <a:off x="-175" y="0"/>
            <a:ext cx="9158125" cy="5149862"/>
            <a:chOff x="-175" y="0"/>
            <a:chExt cx="9158125" cy="5149862"/>
          </a:xfrm>
        </p:grpSpPr>
        <p:sp>
          <p:nvSpPr>
            <p:cNvPr id="192" name="Google Shape;192;p4"/>
            <p:cNvSpPr/>
            <p:nvPr/>
          </p:nvSpPr>
          <p:spPr>
            <a:xfrm>
              <a:off x="0" y="0"/>
              <a:ext cx="78456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" name="Google Shape;193;p4"/>
            <p:cNvGrpSpPr/>
            <p:nvPr/>
          </p:nvGrpSpPr>
          <p:grpSpPr>
            <a:xfrm>
              <a:off x="-175" y="664293"/>
              <a:ext cx="318794" cy="653721"/>
              <a:chOff x="5385375" y="498300"/>
              <a:chExt cx="802200" cy="5565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197;p4"/>
            <p:cNvSpPr/>
            <p:nvPr/>
          </p:nvSpPr>
          <p:spPr>
            <a:xfrm>
              <a:off x="666125" y="660475"/>
              <a:ext cx="666300" cy="666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" name="Google Shape;199;p4"/>
            <p:cNvGrpSpPr/>
            <p:nvPr/>
          </p:nvGrpSpPr>
          <p:grpSpPr>
            <a:xfrm>
              <a:off x="8994728" y="670955"/>
              <a:ext cx="149289" cy="653721"/>
              <a:chOff x="5385375" y="498300"/>
              <a:chExt cx="802200" cy="556500"/>
            </a:xfrm>
          </p:grpSpPr>
          <p:sp>
            <p:nvSpPr>
              <p:cNvPr id="200" name="Google Shape;200;p4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4"/>
            <p:cNvGrpSpPr/>
            <p:nvPr/>
          </p:nvGrpSpPr>
          <p:grpSpPr>
            <a:xfrm>
              <a:off x="7508545" y="3014000"/>
              <a:ext cx="666403" cy="1475799"/>
              <a:chOff x="7508545" y="664625"/>
              <a:chExt cx="666403" cy="1475799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7508545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7710872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7913198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>
                <a:off x="7508545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7710872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7913198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7508545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7710872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7913198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7508545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7710872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>
                <a:off x="7913198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8115524" y="664625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>
                <a:off x="8115524" y="866967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8115524" y="1069308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>
                <a:off x="8115549" y="1271649"/>
                <a:ext cx="59344" cy="5934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7508545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>
                <a:off x="7710872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4"/>
              <p:cNvSpPr/>
              <p:nvPr/>
            </p:nvSpPr>
            <p:spPr>
              <a:xfrm>
                <a:off x="7913198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4"/>
              <p:cNvSpPr/>
              <p:nvPr/>
            </p:nvSpPr>
            <p:spPr>
              <a:xfrm>
                <a:off x="7508545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7710872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7913198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7508545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7710872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7913198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7508545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7710872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7913198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8115524" y="147400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8115524" y="167634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8115524" y="187868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8115549" y="208102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" name="Google Shape;236;p4"/>
            <p:cNvGrpSpPr/>
            <p:nvPr/>
          </p:nvGrpSpPr>
          <p:grpSpPr>
            <a:xfrm>
              <a:off x="666070" y="4483438"/>
              <a:ext cx="666403" cy="666424"/>
              <a:chOff x="7996345" y="980275"/>
              <a:chExt cx="666403" cy="666424"/>
            </a:xfrm>
          </p:grpSpPr>
          <p:sp>
            <p:nvSpPr>
              <p:cNvPr id="237" name="Google Shape;237;p4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3" name="Google Shape;253;p4"/>
          <p:cNvSpPr txBox="1">
            <a:spLocks noGrp="1"/>
          </p:cNvSpPr>
          <p:nvPr>
            <p:ph type="body" idx="1"/>
          </p:nvPr>
        </p:nvSpPr>
        <p:spPr>
          <a:xfrm>
            <a:off x="1699000" y="660475"/>
            <a:ext cx="5045400" cy="382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SemiBold"/>
              <a:buChar char="▪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L="914400" lvl="1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L="1371600" lvl="2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L="1828800" lvl="3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L="2286000" lvl="4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L="2743200" lvl="5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L="3200400" lvl="6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L="3657600" lvl="7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L="4114800" lvl="8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Barlow SemiBold"/>
              <a:buChar char="▫"/>
              <a:defRPr sz="3600"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254" name="Google Shape;254;p4"/>
          <p:cNvSpPr txBox="1"/>
          <p:nvPr/>
        </p:nvSpPr>
        <p:spPr>
          <a:xfrm>
            <a:off x="666125" y="574543"/>
            <a:ext cx="6663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“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255" name="Google Shape;255;p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5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258" name="Google Shape;258;p5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" name="Google Shape;261;p5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262" name="Google Shape;262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" name="Google Shape;265;p5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266" name="Google Shape;266;p5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" name="Google Shape;282;p5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283" name="Google Shape;283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6" name="Google Shape;286;p5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body" idx="1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/>
          <p:nvPr/>
        </p:nvSpPr>
        <p:spPr>
          <a:xfrm>
            <a:off x="6100358" y="13"/>
            <a:ext cx="3050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6"/>
          <p:cNvSpPr/>
          <p:nvPr/>
        </p:nvSpPr>
        <p:spPr>
          <a:xfrm>
            <a:off x="8504250" y="4489800"/>
            <a:ext cx="6537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6"/>
          <p:cNvSpPr/>
          <p:nvPr/>
        </p:nvSpPr>
        <p:spPr>
          <a:xfrm>
            <a:off x="322375" y="646500"/>
            <a:ext cx="44706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6"/>
          <p:cNvGrpSpPr/>
          <p:nvPr/>
        </p:nvGrpSpPr>
        <p:grpSpPr>
          <a:xfrm>
            <a:off x="-207" y="646493"/>
            <a:ext cx="155867" cy="653721"/>
            <a:chOff x="5385375" y="498300"/>
            <a:chExt cx="802200" cy="556500"/>
          </a:xfrm>
        </p:grpSpPr>
        <p:sp>
          <p:nvSpPr>
            <p:cNvPr id="294" name="Google Shape;294;p6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6"/>
          <p:cNvGrpSpPr/>
          <p:nvPr/>
        </p:nvGrpSpPr>
        <p:grpSpPr>
          <a:xfrm>
            <a:off x="5434002" y="4483463"/>
            <a:ext cx="666347" cy="666373"/>
            <a:chOff x="7134700" y="414375"/>
            <a:chExt cx="501919" cy="501900"/>
          </a:xfrm>
        </p:grpSpPr>
        <p:sp>
          <p:nvSpPr>
            <p:cNvPr id="298" name="Google Shape;298;p6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6"/>
          <p:cNvGrpSpPr/>
          <p:nvPr/>
        </p:nvGrpSpPr>
        <p:grpSpPr>
          <a:xfrm rot="-5400000">
            <a:off x="8018100" y="-167410"/>
            <a:ext cx="318554" cy="653721"/>
            <a:chOff x="5385375" y="498300"/>
            <a:chExt cx="802200" cy="556500"/>
          </a:xfrm>
        </p:grpSpPr>
        <p:sp>
          <p:nvSpPr>
            <p:cNvPr id="315" name="Google Shape;315;p6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6"/>
          <p:cNvSpPr txBox="1">
            <a:spLocks noGrp="1"/>
          </p:cNvSpPr>
          <p:nvPr>
            <p:ph type="title"/>
          </p:nvPr>
        </p:nvSpPr>
        <p:spPr>
          <a:xfrm>
            <a:off x="508700" y="646500"/>
            <a:ext cx="42843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9" name="Google Shape;319;p6"/>
          <p:cNvSpPr txBox="1">
            <a:spLocks noGrp="1"/>
          </p:cNvSpPr>
          <p:nvPr>
            <p:ph type="body" idx="1"/>
          </p:nvPr>
        </p:nvSpPr>
        <p:spPr>
          <a:xfrm>
            <a:off x="508700" y="1599700"/>
            <a:ext cx="42843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0" name="Google Shape;320;p6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7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23" name="Google Shape;323;p7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" name="Google Shape;326;p7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27" name="Google Shape;327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" name="Google Shape;347;p7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48" name="Google Shape;348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" name="Google Shape;351;p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"/>
          <p:cNvSpPr txBox="1">
            <a:spLocks noGrp="1"/>
          </p:cNvSpPr>
          <p:nvPr>
            <p:ph type="body" idx="1"/>
          </p:nvPr>
        </p:nvSpPr>
        <p:spPr>
          <a:xfrm>
            <a:off x="1172650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3" name="Google Shape;353;p7"/>
          <p:cNvSpPr txBox="1">
            <a:spLocks noGrp="1"/>
          </p:cNvSpPr>
          <p:nvPr>
            <p:ph type="body" idx="2"/>
          </p:nvPr>
        </p:nvSpPr>
        <p:spPr>
          <a:xfrm>
            <a:off x="5056888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8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57" name="Google Shape;357;p8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0" name="Google Shape;360;p8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61" name="Google Shape;361;p8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8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8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" name="Google Shape;364;p8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65" name="Google Shape;365;p8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8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8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8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8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8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8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8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82" name="Google Shape;382;p8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5" name="Google Shape;385;p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8"/>
          <p:cNvSpPr txBox="1">
            <a:spLocks noGrp="1"/>
          </p:cNvSpPr>
          <p:nvPr>
            <p:ph type="body" idx="1"/>
          </p:nvPr>
        </p:nvSpPr>
        <p:spPr>
          <a:xfrm>
            <a:off x="1165875" y="1599700"/>
            <a:ext cx="22572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87" name="Google Shape;387;p8"/>
          <p:cNvSpPr txBox="1">
            <a:spLocks noGrp="1"/>
          </p:cNvSpPr>
          <p:nvPr>
            <p:ph type="body" idx="2"/>
          </p:nvPr>
        </p:nvSpPr>
        <p:spPr>
          <a:xfrm>
            <a:off x="3706438" y="1599700"/>
            <a:ext cx="22572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88" name="Google Shape;388;p8"/>
          <p:cNvSpPr txBox="1">
            <a:spLocks noGrp="1"/>
          </p:cNvSpPr>
          <p:nvPr>
            <p:ph type="body" idx="3"/>
          </p:nvPr>
        </p:nvSpPr>
        <p:spPr>
          <a:xfrm>
            <a:off x="6247001" y="1599700"/>
            <a:ext cx="22572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89" name="Google Shape;389;p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9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92" name="Google Shape;392;p9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5" name="Google Shape;395;p9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96" name="Google Shape;396;p9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" name="Google Shape;399;p9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400" name="Google Shape;400;p9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9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9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9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9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9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9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" name="Google Shape;416;p9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417" name="Google Shape;417;p9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0" name="Google Shape;420;p9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0"/>
          <p:cNvSpPr/>
          <p:nvPr/>
        </p:nvSpPr>
        <p:spPr>
          <a:xfrm>
            <a:off x="8504250" y="4489800"/>
            <a:ext cx="6537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0"/>
          <p:cNvSpPr/>
          <p:nvPr/>
        </p:nvSpPr>
        <p:spPr>
          <a:xfrm>
            <a:off x="0" y="0"/>
            <a:ext cx="653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0"/>
          <p:cNvSpPr/>
          <p:nvPr/>
        </p:nvSpPr>
        <p:spPr>
          <a:xfrm>
            <a:off x="322375" y="4489799"/>
            <a:ext cx="7524000" cy="33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6" name="Google Shape;426;p10"/>
          <p:cNvGrpSpPr/>
          <p:nvPr/>
        </p:nvGrpSpPr>
        <p:grpSpPr>
          <a:xfrm>
            <a:off x="-207" y="664293"/>
            <a:ext cx="155867" cy="653721"/>
            <a:chOff x="5385375" y="498300"/>
            <a:chExt cx="802200" cy="556500"/>
          </a:xfrm>
        </p:grpSpPr>
        <p:sp>
          <p:nvSpPr>
            <p:cNvPr id="427" name="Google Shape;427;p10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0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10"/>
          <p:cNvGrpSpPr/>
          <p:nvPr/>
        </p:nvGrpSpPr>
        <p:grpSpPr>
          <a:xfrm>
            <a:off x="322384" y="657975"/>
            <a:ext cx="666347" cy="666373"/>
            <a:chOff x="7134700" y="414375"/>
            <a:chExt cx="501919" cy="501900"/>
          </a:xfrm>
        </p:grpSpPr>
        <p:sp>
          <p:nvSpPr>
            <p:cNvPr id="431" name="Google Shape;431;p10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0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10"/>
          <p:cNvGrpSpPr/>
          <p:nvPr/>
        </p:nvGrpSpPr>
        <p:grpSpPr>
          <a:xfrm>
            <a:off x="8832384" y="670955"/>
            <a:ext cx="311815" cy="653721"/>
            <a:chOff x="5385375" y="498300"/>
            <a:chExt cx="802200" cy="556500"/>
          </a:xfrm>
        </p:grpSpPr>
        <p:sp>
          <p:nvSpPr>
            <p:cNvPr id="448" name="Google Shape;448;p10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0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" name="Google Shape;451;p10"/>
          <p:cNvSpPr txBox="1">
            <a:spLocks noGrp="1"/>
          </p:cNvSpPr>
          <p:nvPr>
            <p:ph type="body" idx="1"/>
          </p:nvPr>
        </p:nvSpPr>
        <p:spPr>
          <a:xfrm>
            <a:off x="650725" y="4489800"/>
            <a:ext cx="7195800" cy="33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452" name="Google Shape;452;p1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14800" y="1599700"/>
            <a:ext cx="71895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60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Spotter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Midway Milestone</a:t>
            </a:r>
            <a:endParaRPr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2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2"/>
          <p:cNvSpPr txBox="1">
            <a:spLocks noGrp="1"/>
          </p:cNvSpPr>
          <p:nvPr>
            <p:ph type="body" idx="1"/>
          </p:nvPr>
        </p:nvSpPr>
        <p:spPr>
          <a:xfrm>
            <a:off x="924050" y="1599700"/>
            <a:ext cx="39411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Severity: </a:t>
            </a:r>
            <a:r>
              <a:rPr lang="en" sz="2200"/>
              <a:t>3</a:t>
            </a:r>
            <a:endParaRPr sz="22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Type: </a:t>
            </a:r>
            <a:r>
              <a:rPr lang="en" sz="2200"/>
              <a:t>H3 (User Control)</a:t>
            </a:r>
            <a:r>
              <a:rPr lang="en" sz="2300"/>
              <a:t> </a:t>
            </a:r>
            <a:endParaRPr sz="23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Problem: </a:t>
            </a:r>
            <a:r>
              <a:rPr lang="en" sz="2200"/>
              <a:t>No back button on multiple screens</a:t>
            </a:r>
            <a:endParaRPr sz="2200"/>
          </a:p>
        </p:txBody>
      </p:sp>
      <p:sp>
        <p:nvSpPr>
          <p:cNvPr id="617" name="Google Shape;617;p22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618" name="Google Shape;618;p22"/>
          <p:cNvGrpSpPr/>
          <p:nvPr/>
        </p:nvGrpSpPr>
        <p:grpSpPr>
          <a:xfrm>
            <a:off x="320024" y="601200"/>
            <a:ext cx="8241276" cy="779400"/>
            <a:chOff x="320024" y="601200"/>
            <a:chExt cx="8241276" cy="779400"/>
          </a:xfrm>
        </p:grpSpPr>
        <p:sp>
          <p:nvSpPr>
            <p:cNvPr id="619" name="Google Shape;619;p22"/>
            <p:cNvSpPr/>
            <p:nvPr/>
          </p:nvSpPr>
          <p:spPr>
            <a:xfrm>
              <a:off x="4435100" y="601200"/>
              <a:ext cx="4126200" cy="7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320024" y="664200"/>
              <a:ext cx="45450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Design Revisions</a:t>
              </a:r>
              <a:endParaRPr/>
            </a:p>
          </p:txBody>
        </p:sp>
      </p:grpSp>
      <p:cxnSp>
        <p:nvCxnSpPr>
          <p:cNvPr id="621" name="Google Shape;621;p22"/>
          <p:cNvCxnSpPr/>
          <p:nvPr/>
        </p:nvCxnSpPr>
        <p:spPr>
          <a:xfrm>
            <a:off x="924050" y="2719841"/>
            <a:ext cx="3941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2" name="Google Shape;6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7823" y="215823"/>
            <a:ext cx="2469450" cy="229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5747" y="1250807"/>
            <a:ext cx="2333625" cy="2158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22"/>
          <p:cNvPicPr preferRelativeResize="0"/>
          <p:nvPr/>
        </p:nvPicPr>
        <p:blipFill rotWithShape="1">
          <a:blip r:embed="rId5">
            <a:alphaModFix/>
          </a:blip>
          <a:srcRect b="7774"/>
          <a:stretch/>
        </p:blipFill>
        <p:spPr>
          <a:xfrm>
            <a:off x="5814925" y="2310800"/>
            <a:ext cx="1955250" cy="25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22"/>
          <p:cNvSpPr/>
          <p:nvPr/>
        </p:nvSpPr>
        <p:spPr>
          <a:xfrm>
            <a:off x="5424250" y="367700"/>
            <a:ext cx="843600" cy="4899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2"/>
          <p:cNvSpPr/>
          <p:nvPr/>
        </p:nvSpPr>
        <p:spPr>
          <a:xfrm>
            <a:off x="5424250" y="1339250"/>
            <a:ext cx="843600" cy="4899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2"/>
          <p:cNvSpPr/>
          <p:nvPr/>
        </p:nvSpPr>
        <p:spPr>
          <a:xfrm>
            <a:off x="5706775" y="2409250"/>
            <a:ext cx="843600" cy="4899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3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3"/>
          <p:cNvSpPr txBox="1">
            <a:spLocks noGrp="1"/>
          </p:cNvSpPr>
          <p:nvPr>
            <p:ph type="body" idx="1"/>
          </p:nvPr>
        </p:nvSpPr>
        <p:spPr>
          <a:xfrm>
            <a:off x="941825" y="1599725"/>
            <a:ext cx="39345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Barlow"/>
                <a:ea typeface="Barlow"/>
                <a:cs typeface="Barlow"/>
                <a:sym typeface="Barlow"/>
              </a:rPr>
              <a:t>Fix:</a:t>
            </a:r>
            <a:endParaRPr sz="2300" b="1">
              <a:latin typeface="Barlow"/>
              <a:ea typeface="Barlow"/>
              <a:cs typeface="Barlow"/>
              <a:sym typeface="Barlow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300"/>
              <a:buChar char="▪"/>
            </a:pPr>
            <a:r>
              <a:rPr lang="en" sz="2300"/>
              <a:t>Added back buttons</a:t>
            </a:r>
            <a:endParaRPr sz="2200"/>
          </a:p>
        </p:txBody>
      </p:sp>
      <p:sp>
        <p:nvSpPr>
          <p:cNvPr id="634" name="Google Shape;634;p23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635" name="Google Shape;635;p23"/>
          <p:cNvSpPr/>
          <p:nvPr/>
        </p:nvSpPr>
        <p:spPr>
          <a:xfrm>
            <a:off x="4435100" y="601200"/>
            <a:ext cx="4126200" cy="77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6" name="Google Shape;636;p23"/>
          <p:cNvGrpSpPr/>
          <p:nvPr/>
        </p:nvGrpSpPr>
        <p:grpSpPr>
          <a:xfrm>
            <a:off x="320024" y="601200"/>
            <a:ext cx="8241276" cy="779400"/>
            <a:chOff x="320024" y="601200"/>
            <a:chExt cx="8241276" cy="779400"/>
          </a:xfrm>
        </p:grpSpPr>
        <p:sp>
          <p:nvSpPr>
            <p:cNvPr id="637" name="Google Shape;637;p23"/>
            <p:cNvSpPr/>
            <p:nvPr/>
          </p:nvSpPr>
          <p:spPr>
            <a:xfrm>
              <a:off x="4435100" y="601200"/>
              <a:ext cx="4126200" cy="7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320024" y="664200"/>
              <a:ext cx="45450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Design Revisions</a:t>
              </a:r>
              <a:endParaRPr/>
            </a:p>
          </p:txBody>
        </p:sp>
      </p:grpSp>
      <p:pic>
        <p:nvPicPr>
          <p:cNvPr id="639" name="Google Shape;6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0176" y="254000"/>
            <a:ext cx="3011725" cy="190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1350" y="1447402"/>
            <a:ext cx="2789375" cy="18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9850" y="2567025"/>
            <a:ext cx="2232375" cy="2454027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23"/>
          <p:cNvSpPr/>
          <p:nvPr/>
        </p:nvSpPr>
        <p:spPr>
          <a:xfrm>
            <a:off x="5324050" y="664300"/>
            <a:ext cx="576600" cy="4899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3"/>
          <p:cNvSpPr/>
          <p:nvPr/>
        </p:nvSpPr>
        <p:spPr>
          <a:xfrm>
            <a:off x="5409667" y="1818700"/>
            <a:ext cx="576600" cy="4899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3"/>
          <p:cNvSpPr/>
          <p:nvPr/>
        </p:nvSpPr>
        <p:spPr>
          <a:xfrm>
            <a:off x="5595458" y="2705858"/>
            <a:ext cx="576600" cy="4899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5" name="Google Shape;64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1650" y="1532925"/>
            <a:ext cx="542525" cy="4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2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4"/>
          <p:cNvSpPr txBox="1">
            <a:spLocks noGrp="1"/>
          </p:cNvSpPr>
          <p:nvPr>
            <p:ph type="body" idx="1"/>
          </p:nvPr>
        </p:nvSpPr>
        <p:spPr>
          <a:xfrm>
            <a:off x="924050" y="1480775"/>
            <a:ext cx="3941100" cy="354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Severity: </a:t>
            </a:r>
            <a:r>
              <a:rPr lang="en" sz="2200"/>
              <a:t>3</a:t>
            </a:r>
            <a:endParaRPr sz="22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Type: </a:t>
            </a:r>
            <a:r>
              <a:rPr lang="en" sz="2200"/>
              <a:t>H4 (Consistency)</a:t>
            </a:r>
            <a:r>
              <a:rPr lang="en" sz="2300"/>
              <a:t> 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Problems: </a:t>
            </a:r>
            <a:endParaRPr sz="2200" b="1">
              <a:latin typeface="Barlow"/>
              <a:ea typeface="Barlow"/>
              <a:cs typeface="Barlow"/>
              <a:sym typeface="Barlow"/>
            </a:endParaRPr>
          </a:p>
          <a:p>
            <a:pPr marL="800100" lvl="1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▫"/>
            </a:pPr>
            <a:r>
              <a:rPr lang="en" sz="2100"/>
              <a:t>Cannot see “Profile” of Spotter bio after securing</a:t>
            </a:r>
            <a:endParaRPr sz="2100"/>
          </a:p>
          <a:p>
            <a:pPr marL="800100" lvl="1" indent="-3746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300"/>
              <a:buChar char="▫"/>
            </a:pPr>
            <a:r>
              <a:rPr lang="en" sz="2100">
                <a:solidFill>
                  <a:srgbClr val="B7B7B7"/>
                </a:solidFill>
              </a:rPr>
              <a:t>In “Browse”, forced to view bio before “Secure Spotter”</a:t>
            </a:r>
            <a:endParaRPr sz="2300">
              <a:solidFill>
                <a:srgbClr val="B7B7B7"/>
              </a:solidFill>
            </a:endParaRPr>
          </a:p>
        </p:txBody>
      </p:sp>
      <p:sp>
        <p:nvSpPr>
          <p:cNvPr id="652" name="Google Shape;652;p2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653" name="Google Shape;653;p24"/>
          <p:cNvGrpSpPr/>
          <p:nvPr/>
        </p:nvGrpSpPr>
        <p:grpSpPr>
          <a:xfrm>
            <a:off x="320024" y="601200"/>
            <a:ext cx="8241276" cy="779400"/>
            <a:chOff x="320024" y="601200"/>
            <a:chExt cx="8241276" cy="779400"/>
          </a:xfrm>
        </p:grpSpPr>
        <p:sp>
          <p:nvSpPr>
            <p:cNvPr id="654" name="Google Shape;654;p24"/>
            <p:cNvSpPr/>
            <p:nvPr/>
          </p:nvSpPr>
          <p:spPr>
            <a:xfrm>
              <a:off x="4435100" y="601200"/>
              <a:ext cx="4126200" cy="7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320024" y="664200"/>
              <a:ext cx="45450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Design Revisions</a:t>
              </a:r>
              <a:endParaRPr/>
            </a:p>
          </p:txBody>
        </p:sp>
      </p:grpSp>
      <p:cxnSp>
        <p:nvCxnSpPr>
          <p:cNvPr id="656" name="Google Shape;656;p24"/>
          <p:cNvCxnSpPr/>
          <p:nvPr/>
        </p:nvCxnSpPr>
        <p:spPr>
          <a:xfrm>
            <a:off x="924050" y="2474916"/>
            <a:ext cx="3941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57" name="Google Shape;6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688" y="354750"/>
            <a:ext cx="1904775" cy="452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24"/>
          <p:cNvPicPr preferRelativeResize="0"/>
          <p:nvPr/>
        </p:nvPicPr>
        <p:blipFill rotWithShape="1">
          <a:blip r:embed="rId4">
            <a:alphaModFix/>
          </a:blip>
          <a:srcRect b="14251"/>
          <a:stretch/>
        </p:blipFill>
        <p:spPr>
          <a:xfrm>
            <a:off x="7011000" y="354738"/>
            <a:ext cx="1755300" cy="3999826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24"/>
          <p:cNvSpPr/>
          <p:nvPr/>
        </p:nvSpPr>
        <p:spPr>
          <a:xfrm>
            <a:off x="6936298" y="1636550"/>
            <a:ext cx="1904700" cy="4053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5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5"/>
          <p:cNvSpPr txBox="1">
            <a:spLocks noGrp="1"/>
          </p:cNvSpPr>
          <p:nvPr>
            <p:ph type="body" idx="1"/>
          </p:nvPr>
        </p:nvSpPr>
        <p:spPr>
          <a:xfrm>
            <a:off x="924050" y="1480775"/>
            <a:ext cx="3941100" cy="354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Severity: </a:t>
            </a:r>
            <a:r>
              <a:rPr lang="en" sz="2200"/>
              <a:t>3</a:t>
            </a:r>
            <a:endParaRPr sz="22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Type: </a:t>
            </a:r>
            <a:r>
              <a:rPr lang="en" sz="2200"/>
              <a:t>H4 (Consistency)</a:t>
            </a:r>
            <a:r>
              <a:rPr lang="en" sz="2300"/>
              <a:t> 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Problems: </a:t>
            </a:r>
            <a:endParaRPr sz="2200" b="1">
              <a:latin typeface="Barlow"/>
              <a:ea typeface="Barlow"/>
              <a:cs typeface="Barlow"/>
              <a:sym typeface="Barlow"/>
            </a:endParaRPr>
          </a:p>
          <a:p>
            <a:pPr marL="800100" lvl="1" indent="-37465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300"/>
              <a:buChar char="▫"/>
            </a:pPr>
            <a:r>
              <a:rPr lang="en" sz="2100">
                <a:solidFill>
                  <a:srgbClr val="B7B7B7"/>
                </a:solidFill>
              </a:rPr>
              <a:t>Cannot see “Profile” of Spotter bio after securing</a:t>
            </a:r>
            <a:endParaRPr sz="2100">
              <a:solidFill>
                <a:srgbClr val="B7B7B7"/>
              </a:solidFill>
            </a:endParaRPr>
          </a:p>
          <a:p>
            <a:pPr marL="800100" lvl="1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▫"/>
            </a:pPr>
            <a:r>
              <a:rPr lang="en" sz="2100"/>
              <a:t>In “Browse”, forced to view bio before “Secure Spotter”</a:t>
            </a:r>
            <a:endParaRPr sz="2300"/>
          </a:p>
        </p:txBody>
      </p:sp>
      <p:sp>
        <p:nvSpPr>
          <p:cNvPr id="666" name="Google Shape;666;p25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667" name="Google Shape;667;p25"/>
          <p:cNvGrpSpPr/>
          <p:nvPr/>
        </p:nvGrpSpPr>
        <p:grpSpPr>
          <a:xfrm>
            <a:off x="320024" y="601200"/>
            <a:ext cx="8241276" cy="779400"/>
            <a:chOff x="320024" y="601200"/>
            <a:chExt cx="8241276" cy="779400"/>
          </a:xfrm>
        </p:grpSpPr>
        <p:sp>
          <p:nvSpPr>
            <p:cNvPr id="668" name="Google Shape;668;p25"/>
            <p:cNvSpPr/>
            <p:nvPr/>
          </p:nvSpPr>
          <p:spPr>
            <a:xfrm>
              <a:off x="4435100" y="601200"/>
              <a:ext cx="4126200" cy="7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5"/>
            <p:cNvSpPr/>
            <p:nvPr/>
          </p:nvSpPr>
          <p:spPr>
            <a:xfrm>
              <a:off x="320024" y="664200"/>
              <a:ext cx="45450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Design Revisions</a:t>
              </a:r>
              <a:endParaRPr/>
            </a:p>
          </p:txBody>
        </p:sp>
      </p:grpSp>
      <p:cxnSp>
        <p:nvCxnSpPr>
          <p:cNvPr id="670" name="Google Shape;670;p25"/>
          <p:cNvCxnSpPr/>
          <p:nvPr/>
        </p:nvCxnSpPr>
        <p:spPr>
          <a:xfrm>
            <a:off x="924050" y="2474916"/>
            <a:ext cx="3941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71" name="Google Shape;671;p25"/>
          <p:cNvGrpSpPr/>
          <p:nvPr/>
        </p:nvGrpSpPr>
        <p:grpSpPr>
          <a:xfrm>
            <a:off x="5075700" y="366762"/>
            <a:ext cx="3696518" cy="4015925"/>
            <a:chOff x="5075700" y="366762"/>
            <a:chExt cx="3696518" cy="4015925"/>
          </a:xfrm>
        </p:grpSpPr>
        <p:pic>
          <p:nvPicPr>
            <p:cNvPr id="672" name="Google Shape;672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075700" y="1536050"/>
              <a:ext cx="1953651" cy="22785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73" name="Google Shape;673;p25"/>
            <p:cNvGrpSpPr/>
            <p:nvPr/>
          </p:nvGrpSpPr>
          <p:grpSpPr>
            <a:xfrm>
              <a:off x="5232558" y="366762"/>
              <a:ext cx="3539660" cy="4015925"/>
              <a:chOff x="5199158" y="366762"/>
              <a:chExt cx="3539660" cy="4015925"/>
            </a:xfrm>
          </p:grpSpPr>
          <p:pic>
            <p:nvPicPr>
              <p:cNvPr id="674" name="Google Shape;674;p2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7093568" y="366762"/>
                <a:ext cx="1645250" cy="40159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75" name="Google Shape;675;p25"/>
              <p:cNvSpPr/>
              <p:nvPr/>
            </p:nvSpPr>
            <p:spPr>
              <a:xfrm>
                <a:off x="5199158" y="3228625"/>
                <a:ext cx="552600" cy="211500"/>
              </a:xfrm>
              <a:prstGeom prst="ellipse">
                <a:avLst/>
              </a:prstGeom>
              <a:noFill/>
              <a:ln w="2857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76" name="Google Shape;676;p25"/>
              <p:cNvCxnSpPr>
                <a:stCxn id="675" idx="6"/>
                <a:endCxn id="677" idx="2"/>
              </p:cNvCxnSpPr>
              <p:nvPr/>
            </p:nvCxnSpPr>
            <p:spPr>
              <a:xfrm>
                <a:off x="5751758" y="3334375"/>
                <a:ext cx="1594500" cy="848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677" name="Google Shape;677;p25"/>
              <p:cNvSpPr/>
              <p:nvPr/>
            </p:nvSpPr>
            <p:spPr>
              <a:xfrm>
                <a:off x="7346193" y="4004491"/>
                <a:ext cx="1140000" cy="355800"/>
              </a:xfrm>
              <a:prstGeom prst="ellipse">
                <a:avLst/>
              </a:prstGeom>
              <a:noFill/>
              <a:ln w="2857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6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6"/>
          <p:cNvSpPr txBox="1">
            <a:spLocks noGrp="1"/>
          </p:cNvSpPr>
          <p:nvPr>
            <p:ph type="body" idx="1"/>
          </p:nvPr>
        </p:nvSpPr>
        <p:spPr>
          <a:xfrm>
            <a:off x="941825" y="1599725"/>
            <a:ext cx="39345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Barlow"/>
                <a:ea typeface="Barlow"/>
                <a:cs typeface="Barlow"/>
                <a:sym typeface="Barlow"/>
              </a:rPr>
              <a:t>Fix:</a:t>
            </a:r>
            <a:endParaRPr sz="2300" b="1">
              <a:latin typeface="Barlow"/>
              <a:ea typeface="Barlow"/>
              <a:cs typeface="Barlow"/>
              <a:sym typeface="Barlow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▪"/>
            </a:pPr>
            <a:r>
              <a:rPr lang="en" sz="2300"/>
              <a:t>Added tabs to the “Spotter Secured” screen</a:t>
            </a:r>
            <a:endParaRPr sz="2300"/>
          </a:p>
          <a:p>
            <a:pPr marL="457200" lvl="0" indent="-374650" algn="l" rtl="0"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300"/>
              <a:buChar char="▪"/>
            </a:pPr>
            <a:r>
              <a:rPr lang="en" sz="2300">
                <a:solidFill>
                  <a:srgbClr val="B7B7B7"/>
                </a:solidFill>
              </a:rPr>
              <a:t>Added “Secure Spotter” button to each Spotter card in “Browse” screen</a:t>
            </a:r>
            <a:endParaRPr sz="2300">
              <a:solidFill>
                <a:srgbClr val="B7B7B7"/>
              </a:solidFill>
            </a:endParaRPr>
          </a:p>
        </p:txBody>
      </p:sp>
      <p:sp>
        <p:nvSpPr>
          <p:cNvPr id="684" name="Google Shape;684;p26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685" name="Google Shape;685;p26"/>
          <p:cNvSpPr/>
          <p:nvPr/>
        </p:nvSpPr>
        <p:spPr>
          <a:xfrm>
            <a:off x="4435100" y="601200"/>
            <a:ext cx="4126200" cy="77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6" name="Google Shape;686;p26"/>
          <p:cNvGrpSpPr/>
          <p:nvPr/>
        </p:nvGrpSpPr>
        <p:grpSpPr>
          <a:xfrm>
            <a:off x="320024" y="601200"/>
            <a:ext cx="8241276" cy="779400"/>
            <a:chOff x="320024" y="601200"/>
            <a:chExt cx="8241276" cy="779400"/>
          </a:xfrm>
        </p:grpSpPr>
        <p:sp>
          <p:nvSpPr>
            <p:cNvPr id="687" name="Google Shape;687;p26"/>
            <p:cNvSpPr/>
            <p:nvPr/>
          </p:nvSpPr>
          <p:spPr>
            <a:xfrm>
              <a:off x="4435100" y="601200"/>
              <a:ext cx="4126200" cy="7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320024" y="664200"/>
              <a:ext cx="45450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Design Revisions</a:t>
              </a:r>
              <a:endParaRPr/>
            </a:p>
          </p:txBody>
        </p:sp>
      </p:grpSp>
      <p:pic>
        <p:nvPicPr>
          <p:cNvPr id="689" name="Google Shape;68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650" y="1532925"/>
            <a:ext cx="542525" cy="4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26"/>
          <p:cNvPicPr preferRelativeResize="0"/>
          <p:nvPr/>
        </p:nvPicPr>
        <p:blipFill rotWithShape="1">
          <a:blip r:embed="rId4">
            <a:alphaModFix/>
          </a:blip>
          <a:srcRect b="14067"/>
          <a:stretch/>
        </p:blipFill>
        <p:spPr>
          <a:xfrm>
            <a:off x="5609088" y="361825"/>
            <a:ext cx="2340500" cy="44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26"/>
          <p:cNvSpPr/>
          <p:nvPr/>
        </p:nvSpPr>
        <p:spPr>
          <a:xfrm>
            <a:off x="5609038" y="2409250"/>
            <a:ext cx="2340600" cy="4899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2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7"/>
          <p:cNvSpPr txBox="1">
            <a:spLocks noGrp="1"/>
          </p:cNvSpPr>
          <p:nvPr>
            <p:ph type="body" idx="1"/>
          </p:nvPr>
        </p:nvSpPr>
        <p:spPr>
          <a:xfrm>
            <a:off x="941825" y="1599725"/>
            <a:ext cx="39345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Barlow"/>
                <a:ea typeface="Barlow"/>
                <a:cs typeface="Barlow"/>
                <a:sym typeface="Barlow"/>
              </a:rPr>
              <a:t>Fix:</a:t>
            </a:r>
            <a:endParaRPr sz="2300" b="1">
              <a:latin typeface="Barlow"/>
              <a:ea typeface="Barlow"/>
              <a:cs typeface="Barlow"/>
              <a:sym typeface="Barlow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300"/>
              <a:buChar char="▪"/>
            </a:pPr>
            <a:r>
              <a:rPr lang="en" sz="2300">
                <a:solidFill>
                  <a:srgbClr val="B7B7B7"/>
                </a:solidFill>
              </a:rPr>
              <a:t>Added tabs to the “Spotter Secured” screen</a:t>
            </a:r>
            <a:endParaRPr sz="2300">
              <a:solidFill>
                <a:srgbClr val="B7B7B7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300"/>
              <a:buChar char="▪"/>
            </a:pPr>
            <a:r>
              <a:rPr lang="en" sz="2300"/>
              <a:t>Added “Secure Spotter” button to each Spotter card in “Browse” screen</a:t>
            </a:r>
            <a:endParaRPr sz="2300"/>
          </a:p>
        </p:txBody>
      </p:sp>
      <p:sp>
        <p:nvSpPr>
          <p:cNvPr id="698" name="Google Shape;698;p2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699" name="Google Shape;699;p27"/>
          <p:cNvSpPr/>
          <p:nvPr/>
        </p:nvSpPr>
        <p:spPr>
          <a:xfrm>
            <a:off x="4435100" y="601200"/>
            <a:ext cx="4126200" cy="77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0" name="Google Shape;700;p27"/>
          <p:cNvGrpSpPr/>
          <p:nvPr/>
        </p:nvGrpSpPr>
        <p:grpSpPr>
          <a:xfrm>
            <a:off x="320024" y="601200"/>
            <a:ext cx="8241276" cy="779400"/>
            <a:chOff x="320024" y="601200"/>
            <a:chExt cx="8241276" cy="779400"/>
          </a:xfrm>
        </p:grpSpPr>
        <p:sp>
          <p:nvSpPr>
            <p:cNvPr id="701" name="Google Shape;701;p27"/>
            <p:cNvSpPr/>
            <p:nvPr/>
          </p:nvSpPr>
          <p:spPr>
            <a:xfrm>
              <a:off x="4435100" y="601200"/>
              <a:ext cx="4126200" cy="7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320024" y="664200"/>
              <a:ext cx="45450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Design Revisions</a:t>
              </a:r>
              <a:endParaRPr/>
            </a:p>
          </p:txBody>
        </p:sp>
      </p:grpSp>
      <p:pic>
        <p:nvPicPr>
          <p:cNvPr id="703" name="Google Shape;70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650" y="1532925"/>
            <a:ext cx="542525" cy="4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1725" y="543075"/>
            <a:ext cx="2933025" cy="40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27"/>
          <p:cNvSpPr/>
          <p:nvPr/>
        </p:nvSpPr>
        <p:spPr>
          <a:xfrm>
            <a:off x="5586792" y="3519125"/>
            <a:ext cx="2340600" cy="4899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2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28"/>
          <p:cNvSpPr txBox="1">
            <a:spLocks noGrp="1"/>
          </p:cNvSpPr>
          <p:nvPr>
            <p:ph type="body" idx="1"/>
          </p:nvPr>
        </p:nvSpPr>
        <p:spPr>
          <a:xfrm>
            <a:off x="924050" y="1480775"/>
            <a:ext cx="3941100" cy="354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Severity: </a:t>
            </a:r>
            <a:r>
              <a:rPr lang="en" sz="2200"/>
              <a:t>3</a:t>
            </a:r>
            <a:endParaRPr sz="22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Type: </a:t>
            </a:r>
            <a:r>
              <a:rPr lang="en" sz="2200"/>
              <a:t>H6 (Recognition not Recall)</a:t>
            </a:r>
            <a:r>
              <a:rPr lang="en" sz="2300"/>
              <a:t> 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Problem: </a:t>
            </a:r>
            <a:r>
              <a:rPr lang="en" sz="2200"/>
              <a:t>Separation between Notes task and Spotter if user adds note</a:t>
            </a:r>
            <a:endParaRPr sz="2500"/>
          </a:p>
        </p:txBody>
      </p:sp>
      <p:sp>
        <p:nvSpPr>
          <p:cNvPr id="712" name="Google Shape;712;p2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713" name="Google Shape;713;p28"/>
          <p:cNvGrpSpPr/>
          <p:nvPr/>
        </p:nvGrpSpPr>
        <p:grpSpPr>
          <a:xfrm>
            <a:off x="320024" y="601200"/>
            <a:ext cx="8241276" cy="779400"/>
            <a:chOff x="320024" y="601200"/>
            <a:chExt cx="8241276" cy="779400"/>
          </a:xfrm>
        </p:grpSpPr>
        <p:sp>
          <p:nvSpPr>
            <p:cNvPr id="714" name="Google Shape;714;p28"/>
            <p:cNvSpPr/>
            <p:nvPr/>
          </p:nvSpPr>
          <p:spPr>
            <a:xfrm>
              <a:off x="4435100" y="601200"/>
              <a:ext cx="4126200" cy="7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8"/>
            <p:cNvSpPr/>
            <p:nvPr/>
          </p:nvSpPr>
          <p:spPr>
            <a:xfrm>
              <a:off x="320024" y="664200"/>
              <a:ext cx="45450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Design Revisions</a:t>
              </a:r>
              <a:endParaRPr/>
            </a:p>
          </p:txBody>
        </p:sp>
      </p:grpSp>
      <p:cxnSp>
        <p:nvCxnSpPr>
          <p:cNvPr id="716" name="Google Shape;716;p28"/>
          <p:cNvCxnSpPr/>
          <p:nvPr/>
        </p:nvCxnSpPr>
        <p:spPr>
          <a:xfrm>
            <a:off x="924050" y="2942516"/>
            <a:ext cx="3941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7" name="Google Shape;71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0471" y="601190"/>
            <a:ext cx="1895550" cy="4060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2466" y="1010225"/>
            <a:ext cx="1777575" cy="3242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9" name="Google Shape;719;p28"/>
          <p:cNvGrpSpPr/>
          <p:nvPr/>
        </p:nvGrpSpPr>
        <p:grpSpPr>
          <a:xfrm>
            <a:off x="6045292" y="1714643"/>
            <a:ext cx="1080000" cy="2820150"/>
            <a:chOff x="5232568" y="1458593"/>
            <a:chExt cx="1080000" cy="2820150"/>
          </a:xfrm>
        </p:grpSpPr>
        <p:sp>
          <p:nvSpPr>
            <p:cNvPr id="720" name="Google Shape;720;p28"/>
            <p:cNvSpPr/>
            <p:nvPr/>
          </p:nvSpPr>
          <p:spPr>
            <a:xfrm>
              <a:off x="5232568" y="3866843"/>
              <a:ext cx="456600" cy="411900"/>
            </a:xfrm>
            <a:prstGeom prst="ellipse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1" name="Google Shape;721;p28"/>
            <p:cNvCxnSpPr>
              <a:stCxn id="720" idx="6"/>
            </p:cNvCxnSpPr>
            <p:nvPr/>
          </p:nvCxnSpPr>
          <p:spPr>
            <a:xfrm rot="10800000" flipH="1">
              <a:off x="5689168" y="1458593"/>
              <a:ext cx="623400" cy="26142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9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9"/>
          <p:cNvSpPr txBox="1">
            <a:spLocks noGrp="1"/>
          </p:cNvSpPr>
          <p:nvPr>
            <p:ph type="body" idx="1"/>
          </p:nvPr>
        </p:nvSpPr>
        <p:spPr>
          <a:xfrm>
            <a:off x="941825" y="1599725"/>
            <a:ext cx="39345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Barlow"/>
                <a:ea typeface="Barlow"/>
                <a:cs typeface="Barlow"/>
                <a:sym typeface="Barlow"/>
              </a:rPr>
              <a:t>Fix:</a:t>
            </a:r>
            <a:endParaRPr sz="2300">
              <a:solidFill>
                <a:srgbClr val="B7B7B7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300"/>
              <a:buChar char="▪"/>
            </a:pPr>
            <a:r>
              <a:rPr lang="en" sz="2300"/>
              <a:t>Added “Add Note” button shortcut</a:t>
            </a:r>
            <a:endParaRPr sz="2300"/>
          </a:p>
        </p:txBody>
      </p:sp>
      <p:sp>
        <p:nvSpPr>
          <p:cNvPr id="728" name="Google Shape;728;p2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729" name="Google Shape;729;p29"/>
          <p:cNvSpPr/>
          <p:nvPr/>
        </p:nvSpPr>
        <p:spPr>
          <a:xfrm>
            <a:off x="4435100" y="601200"/>
            <a:ext cx="4126200" cy="77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0" name="Google Shape;730;p29"/>
          <p:cNvGrpSpPr/>
          <p:nvPr/>
        </p:nvGrpSpPr>
        <p:grpSpPr>
          <a:xfrm>
            <a:off x="320024" y="601200"/>
            <a:ext cx="8241276" cy="779400"/>
            <a:chOff x="320024" y="601200"/>
            <a:chExt cx="8241276" cy="779400"/>
          </a:xfrm>
        </p:grpSpPr>
        <p:sp>
          <p:nvSpPr>
            <p:cNvPr id="731" name="Google Shape;731;p29"/>
            <p:cNvSpPr/>
            <p:nvPr/>
          </p:nvSpPr>
          <p:spPr>
            <a:xfrm>
              <a:off x="4435100" y="601200"/>
              <a:ext cx="4126200" cy="7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320024" y="664200"/>
              <a:ext cx="45450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Design Revisions</a:t>
              </a:r>
              <a:endParaRPr/>
            </a:p>
          </p:txBody>
        </p:sp>
      </p:grpSp>
      <p:pic>
        <p:nvPicPr>
          <p:cNvPr id="733" name="Google Shape;7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650" y="1532925"/>
            <a:ext cx="542525" cy="4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6800" y="68637"/>
            <a:ext cx="2340600" cy="5006237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29"/>
          <p:cNvSpPr/>
          <p:nvPr/>
        </p:nvSpPr>
        <p:spPr>
          <a:xfrm>
            <a:off x="5885900" y="3161825"/>
            <a:ext cx="1742400" cy="5844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0"/>
          <p:cNvSpPr txBox="1">
            <a:spLocks noGrp="1"/>
          </p:cNvSpPr>
          <p:nvPr>
            <p:ph type="body" idx="1"/>
          </p:nvPr>
        </p:nvSpPr>
        <p:spPr>
          <a:xfrm>
            <a:off x="924050" y="1480775"/>
            <a:ext cx="3941100" cy="354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Severity: </a:t>
            </a:r>
            <a:r>
              <a:rPr lang="en" sz="2200"/>
              <a:t>0-2</a:t>
            </a:r>
            <a:endParaRPr sz="22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Type: </a:t>
            </a:r>
            <a:r>
              <a:rPr lang="en" sz="2200"/>
              <a:t>H8 (Minimalist Design)</a:t>
            </a:r>
            <a:r>
              <a:rPr lang="en" sz="2300"/>
              <a:t> 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Problems: </a:t>
            </a:r>
            <a:endParaRPr sz="2100">
              <a:solidFill>
                <a:srgbClr val="B7B7B7"/>
              </a:solidFill>
            </a:endParaRPr>
          </a:p>
          <a:p>
            <a:pPr marL="800100" lvl="1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▫"/>
            </a:pPr>
            <a:r>
              <a:rPr lang="en" sz="2100"/>
              <a:t>Buttons in Home Screen redundant</a:t>
            </a:r>
            <a:endParaRPr sz="2100"/>
          </a:p>
          <a:p>
            <a:pPr marL="80010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▫"/>
            </a:pPr>
            <a:r>
              <a:rPr lang="en" sz="2100"/>
              <a:t>Home Screen layout boring</a:t>
            </a:r>
            <a:endParaRPr sz="2100"/>
          </a:p>
        </p:txBody>
      </p:sp>
      <p:sp>
        <p:nvSpPr>
          <p:cNvPr id="742" name="Google Shape;742;p3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743" name="Google Shape;743;p30"/>
          <p:cNvGrpSpPr/>
          <p:nvPr/>
        </p:nvGrpSpPr>
        <p:grpSpPr>
          <a:xfrm>
            <a:off x="320024" y="601200"/>
            <a:ext cx="8241276" cy="779400"/>
            <a:chOff x="320024" y="601200"/>
            <a:chExt cx="8241276" cy="779400"/>
          </a:xfrm>
        </p:grpSpPr>
        <p:sp>
          <p:nvSpPr>
            <p:cNvPr id="744" name="Google Shape;744;p30"/>
            <p:cNvSpPr/>
            <p:nvPr/>
          </p:nvSpPr>
          <p:spPr>
            <a:xfrm>
              <a:off x="4435100" y="601200"/>
              <a:ext cx="4126200" cy="7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320024" y="664200"/>
              <a:ext cx="45450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Design Revisions</a:t>
              </a:r>
              <a:endParaRPr/>
            </a:p>
          </p:txBody>
        </p:sp>
      </p:grpSp>
      <p:cxnSp>
        <p:nvCxnSpPr>
          <p:cNvPr id="746" name="Google Shape;746;p30"/>
          <p:cNvCxnSpPr/>
          <p:nvPr/>
        </p:nvCxnSpPr>
        <p:spPr>
          <a:xfrm>
            <a:off x="924050" y="2474916"/>
            <a:ext cx="3941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47" name="Google Shape;74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8252" y="159050"/>
            <a:ext cx="2259250" cy="482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3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31"/>
          <p:cNvSpPr txBox="1">
            <a:spLocks noGrp="1"/>
          </p:cNvSpPr>
          <p:nvPr>
            <p:ph type="body" idx="1"/>
          </p:nvPr>
        </p:nvSpPr>
        <p:spPr>
          <a:xfrm>
            <a:off x="941825" y="1599725"/>
            <a:ext cx="39345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Barlow"/>
                <a:ea typeface="Barlow"/>
                <a:cs typeface="Barlow"/>
                <a:sym typeface="Barlow"/>
              </a:rPr>
              <a:t>Fix:</a:t>
            </a:r>
            <a:endParaRPr sz="2300">
              <a:solidFill>
                <a:srgbClr val="B7B7B7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300"/>
              <a:buChar char="▪"/>
            </a:pPr>
            <a:r>
              <a:rPr lang="en" sz="2300"/>
              <a:t>Updated Home </a:t>
            </a:r>
            <a:br>
              <a:rPr lang="en" sz="2300"/>
            </a:br>
            <a:r>
              <a:rPr lang="en" sz="2300"/>
              <a:t>Screen</a:t>
            </a:r>
            <a:endParaRPr sz="2300"/>
          </a:p>
        </p:txBody>
      </p:sp>
      <p:sp>
        <p:nvSpPr>
          <p:cNvPr id="754" name="Google Shape;754;p3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755" name="Google Shape;755;p31"/>
          <p:cNvSpPr/>
          <p:nvPr/>
        </p:nvSpPr>
        <p:spPr>
          <a:xfrm>
            <a:off x="4435100" y="601200"/>
            <a:ext cx="4126200" cy="77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6" name="Google Shape;756;p31"/>
          <p:cNvGrpSpPr/>
          <p:nvPr/>
        </p:nvGrpSpPr>
        <p:grpSpPr>
          <a:xfrm>
            <a:off x="320024" y="601200"/>
            <a:ext cx="8241276" cy="779400"/>
            <a:chOff x="320024" y="601200"/>
            <a:chExt cx="8241276" cy="779400"/>
          </a:xfrm>
        </p:grpSpPr>
        <p:sp>
          <p:nvSpPr>
            <p:cNvPr id="757" name="Google Shape;757;p31"/>
            <p:cNvSpPr/>
            <p:nvPr/>
          </p:nvSpPr>
          <p:spPr>
            <a:xfrm>
              <a:off x="4435100" y="601200"/>
              <a:ext cx="4126200" cy="7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1"/>
            <p:cNvSpPr/>
            <p:nvPr/>
          </p:nvSpPr>
          <p:spPr>
            <a:xfrm>
              <a:off x="320024" y="664200"/>
              <a:ext cx="45450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Design Revisions</a:t>
              </a:r>
              <a:endParaRPr/>
            </a:p>
          </p:txBody>
        </p:sp>
      </p:grpSp>
      <p:pic>
        <p:nvPicPr>
          <p:cNvPr id="759" name="Google Shape;75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650" y="1532925"/>
            <a:ext cx="542525" cy="4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31"/>
          <p:cNvPicPr preferRelativeResize="0"/>
          <p:nvPr/>
        </p:nvPicPr>
        <p:blipFill rotWithShape="1">
          <a:blip r:embed="rId4">
            <a:alphaModFix/>
          </a:blip>
          <a:srcRect b="62121"/>
          <a:stretch/>
        </p:blipFill>
        <p:spPr>
          <a:xfrm>
            <a:off x="4349713" y="1704413"/>
            <a:ext cx="1963916" cy="26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31"/>
          <p:cNvPicPr preferRelativeResize="0"/>
          <p:nvPr/>
        </p:nvPicPr>
        <p:blipFill rotWithShape="1">
          <a:blip r:embed="rId4">
            <a:alphaModFix/>
          </a:blip>
          <a:srcRect t="37946"/>
          <a:stretch/>
        </p:blipFill>
        <p:spPr>
          <a:xfrm>
            <a:off x="6566325" y="664289"/>
            <a:ext cx="1853875" cy="4139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14"/>
          <p:cNvGrpSpPr/>
          <p:nvPr/>
        </p:nvGrpSpPr>
        <p:grpSpPr>
          <a:xfrm>
            <a:off x="1041850" y="3157100"/>
            <a:ext cx="1233000" cy="1485600"/>
            <a:chOff x="1250550" y="2985650"/>
            <a:chExt cx="1233000" cy="1485600"/>
          </a:xfrm>
        </p:grpSpPr>
        <p:sp>
          <p:nvSpPr>
            <p:cNvPr id="522" name="Google Shape;522;p14"/>
            <p:cNvSpPr txBox="1"/>
            <p:nvPr/>
          </p:nvSpPr>
          <p:spPr>
            <a:xfrm>
              <a:off x="1250550" y="2985650"/>
              <a:ext cx="1233000" cy="14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Jenn Hu</a:t>
              </a:r>
              <a:br>
                <a:rPr lang="en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</a:br>
              <a:endParaRPr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Senior </a:t>
              </a:r>
              <a:endPara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IR Undergrad</a:t>
              </a:r>
              <a:endPara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523" name="Google Shape;523;p14"/>
            <p:cNvCxnSpPr/>
            <p:nvPr/>
          </p:nvCxnSpPr>
          <p:spPr>
            <a:xfrm>
              <a:off x="1731600" y="3431763"/>
              <a:ext cx="270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24" name="Google Shape;524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the Team</a:t>
            </a:r>
            <a:endParaRPr/>
          </a:p>
        </p:txBody>
      </p:sp>
      <p:pic>
        <p:nvPicPr>
          <p:cNvPr id="525" name="Google Shape;5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2264" y="1606450"/>
            <a:ext cx="1328100" cy="132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6" name="Google Shape;526;p14"/>
          <p:cNvSpPr/>
          <p:nvPr/>
        </p:nvSpPr>
        <p:spPr>
          <a:xfrm>
            <a:off x="4876044" y="1615821"/>
            <a:ext cx="1309500" cy="130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4"/>
          <p:cNvSpPr/>
          <p:nvPr/>
        </p:nvSpPr>
        <p:spPr>
          <a:xfrm>
            <a:off x="2939834" y="1615821"/>
            <a:ext cx="1309500" cy="1309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8" name="Google Shape;528;p14"/>
          <p:cNvGrpSpPr/>
          <p:nvPr/>
        </p:nvGrpSpPr>
        <p:grpSpPr>
          <a:xfrm>
            <a:off x="6859825" y="3156950"/>
            <a:ext cx="1233000" cy="1485600"/>
            <a:chOff x="6651750" y="2985650"/>
            <a:chExt cx="1233000" cy="1485600"/>
          </a:xfrm>
        </p:grpSpPr>
        <p:sp>
          <p:nvSpPr>
            <p:cNvPr id="529" name="Google Shape;529;p14"/>
            <p:cNvSpPr txBox="1"/>
            <p:nvPr/>
          </p:nvSpPr>
          <p:spPr>
            <a:xfrm>
              <a:off x="6651750" y="2985650"/>
              <a:ext cx="1233000" cy="14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Emily Yang</a:t>
              </a:r>
              <a:br>
                <a:rPr lang="en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</a:br>
              <a:endParaRPr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First-year</a:t>
              </a:r>
              <a:endPara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MSCS</a:t>
              </a:r>
              <a:endPara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530" name="Google Shape;530;p14"/>
            <p:cNvCxnSpPr/>
            <p:nvPr/>
          </p:nvCxnSpPr>
          <p:spPr>
            <a:xfrm>
              <a:off x="7132800" y="3432763"/>
              <a:ext cx="270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31" name="Google Shape;531;p14"/>
          <p:cNvGrpSpPr/>
          <p:nvPr/>
        </p:nvGrpSpPr>
        <p:grpSpPr>
          <a:xfrm>
            <a:off x="4914300" y="3157100"/>
            <a:ext cx="1233000" cy="1485600"/>
            <a:chOff x="4849900" y="2985650"/>
            <a:chExt cx="1233000" cy="1485600"/>
          </a:xfrm>
        </p:grpSpPr>
        <p:sp>
          <p:nvSpPr>
            <p:cNvPr id="532" name="Google Shape;532;p14"/>
            <p:cNvSpPr txBox="1"/>
            <p:nvPr/>
          </p:nvSpPr>
          <p:spPr>
            <a:xfrm>
              <a:off x="4849900" y="2985650"/>
              <a:ext cx="1233000" cy="14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AJ Rossman</a:t>
              </a:r>
              <a:br>
                <a:rPr lang="en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</a:br>
              <a:endParaRPr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Junior</a:t>
              </a:r>
              <a:endPara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CS Undergrad</a:t>
              </a:r>
              <a:endPara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533" name="Google Shape;533;p14"/>
            <p:cNvCxnSpPr/>
            <p:nvPr/>
          </p:nvCxnSpPr>
          <p:spPr>
            <a:xfrm>
              <a:off x="5332038" y="3431763"/>
              <a:ext cx="270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534" name="Google Shape;534;p14"/>
          <p:cNvPicPr preferRelativeResize="0"/>
          <p:nvPr/>
        </p:nvPicPr>
        <p:blipFill rotWithShape="1">
          <a:blip r:embed="rId4">
            <a:alphaModFix/>
          </a:blip>
          <a:srcRect l="19949" t="29864" r="19943" b="9174"/>
          <a:stretch/>
        </p:blipFill>
        <p:spPr>
          <a:xfrm>
            <a:off x="1003601" y="1606525"/>
            <a:ext cx="1309500" cy="13281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535" name="Google Shape;535;p14"/>
          <p:cNvGrpSpPr/>
          <p:nvPr/>
        </p:nvGrpSpPr>
        <p:grpSpPr>
          <a:xfrm>
            <a:off x="2978075" y="3157100"/>
            <a:ext cx="1233000" cy="1485600"/>
            <a:chOff x="3050225" y="2985650"/>
            <a:chExt cx="1233000" cy="1485600"/>
          </a:xfrm>
        </p:grpSpPr>
        <p:sp>
          <p:nvSpPr>
            <p:cNvPr id="536" name="Google Shape;536;p14"/>
            <p:cNvSpPr txBox="1"/>
            <p:nvPr/>
          </p:nvSpPr>
          <p:spPr>
            <a:xfrm>
              <a:off x="3050225" y="2985650"/>
              <a:ext cx="1233000" cy="14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Angel Pan</a:t>
              </a:r>
              <a:br>
                <a:rPr lang="en" b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</a:br>
              <a:endParaRPr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Senior </a:t>
              </a:r>
              <a:endPara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CS Undergrad</a:t>
              </a:r>
              <a:endPara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537" name="Google Shape;537;p14"/>
            <p:cNvCxnSpPr/>
            <p:nvPr/>
          </p:nvCxnSpPr>
          <p:spPr>
            <a:xfrm>
              <a:off x="3531275" y="3431763"/>
              <a:ext cx="270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538" name="Google Shape;538;p14"/>
          <p:cNvPicPr preferRelativeResize="0"/>
          <p:nvPr/>
        </p:nvPicPr>
        <p:blipFill rotWithShape="1">
          <a:blip r:embed="rId5">
            <a:alphaModFix/>
          </a:blip>
          <a:srcRect l="-709" t="20429" r="-709" b="4546"/>
          <a:stretch/>
        </p:blipFill>
        <p:spPr>
          <a:xfrm>
            <a:off x="2930525" y="1615700"/>
            <a:ext cx="1328100" cy="1328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39" name="Google Shape;53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1399" y="1597513"/>
            <a:ext cx="1328100" cy="1346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32"/>
          <p:cNvSpPr txBox="1">
            <a:spLocks noGrp="1"/>
          </p:cNvSpPr>
          <p:nvPr>
            <p:ph type="ctrTitle"/>
          </p:nvPr>
        </p:nvSpPr>
        <p:spPr>
          <a:xfrm>
            <a:off x="603425" y="1555000"/>
            <a:ext cx="5497200" cy="204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Hi-Fi Prototype Implementation Status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3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Used</a:t>
            </a:r>
            <a:endParaRPr/>
          </a:p>
        </p:txBody>
      </p:sp>
      <p:sp>
        <p:nvSpPr>
          <p:cNvPr id="772" name="Google Shape;772;p33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773" name="Google Shape;773;p33"/>
          <p:cNvGrpSpPr/>
          <p:nvPr/>
        </p:nvGrpSpPr>
        <p:grpSpPr>
          <a:xfrm>
            <a:off x="1054446" y="1949378"/>
            <a:ext cx="3177477" cy="1568368"/>
            <a:chOff x="1046525" y="1983265"/>
            <a:chExt cx="2883635" cy="1423460"/>
          </a:xfrm>
        </p:grpSpPr>
        <p:pic>
          <p:nvPicPr>
            <p:cNvPr id="774" name="Google Shape;774;p33"/>
            <p:cNvPicPr preferRelativeResize="0"/>
            <p:nvPr/>
          </p:nvPicPr>
          <p:blipFill rotWithShape="1">
            <a:blip r:embed="rId3">
              <a:alphaModFix/>
            </a:blip>
            <a:srcRect l="16359" t="7562" r="15953" b="6600"/>
            <a:stretch/>
          </p:blipFill>
          <p:spPr>
            <a:xfrm>
              <a:off x="1046525" y="1983265"/>
              <a:ext cx="1587692" cy="14234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5" name="Google Shape;775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96722" y="2150231"/>
              <a:ext cx="1233437" cy="10895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6" name="Google Shape;776;p33"/>
          <p:cNvSpPr txBox="1"/>
          <p:nvPr/>
        </p:nvSpPr>
        <p:spPr>
          <a:xfrm>
            <a:off x="1091202" y="3517913"/>
            <a:ext cx="316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React Native &amp; Expo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777" name="Google Shape;777;p33"/>
          <p:cNvSpPr txBox="1"/>
          <p:nvPr/>
        </p:nvSpPr>
        <p:spPr>
          <a:xfrm>
            <a:off x="5155238" y="3517913"/>
            <a:ext cx="3165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VSCode &amp; Simulator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grpSp>
        <p:nvGrpSpPr>
          <p:cNvPr id="778" name="Google Shape;778;p33"/>
          <p:cNvGrpSpPr/>
          <p:nvPr/>
        </p:nvGrpSpPr>
        <p:grpSpPr>
          <a:xfrm>
            <a:off x="5049144" y="1949387"/>
            <a:ext cx="3377172" cy="1568358"/>
            <a:chOff x="4920650" y="2047551"/>
            <a:chExt cx="3064863" cy="1423451"/>
          </a:xfrm>
        </p:grpSpPr>
        <p:pic>
          <p:nvPicPr>
            <p:cNvPr id="779" name="Google Shape;779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920650" y="2178625"/>
              <a:ext cx="1228101" cy="1228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0" name="Google Shape;780;p3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341150" y="2047551"/>
              <a:ext cx="1644363" cy="14234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3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Implemented Features: Simple Task</a:t>
            </a:r>
            <a:endParaRPr/>
          </a:p>
        </p:txBody>
      </p:sp>
      <p:sp>
        <p:nvSpPr>
          <p:cNvPr id="786" name="Google Shape;786;p3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787" name="Google Shape;7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300" y="1405312"/>
            <a:ext cx="1664549" cy="360130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88" name="Google Shape;78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4750" y="1405300"/>
            <a:ext cx="1664549" cy="360131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89" name="Google Shape;789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900" y="1405308"/>
            <a:ext cx="1664549" cy="360131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90" name="Google Shape;790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9100" y="1405324"/>
            <a:ext cx="1664549" cy="360129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791" name="Google Shape;791;p34"/>
          <p:cNvCxnSpPr>
            <a:stCxn id="792" idx="6"/>
          </p:cNvCxnSpPr>
          <p:nvPr/>
        </p:nvCxnSpPr>
        <p:spPr>
          <a:xfrm>
            <a:off x="1665992" y="2863950"/>
            <a:ext cx="1317900" cy="3420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93" name="Google Shape;793;p34"/>
          <p:cNvCxnSpPr/>
          <p:nvPr/>
        </p:nvCxnSpPr>
        <p:spPr>
          <a:xfrm>
            <a:off x="4182550" y="3205963"/>
            <a:ext cx="6681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94" name="Google Shape;794;p34"/>
          <p:cNvCxnSpPr>
            <a:stCxn id="795" idx="6"/>
          </p:cNvCxnSpPr>
          <p:nvPr/>
        </p:nvCxnSpPr>
        <p:spPr>
          <a:xfrm rot="10800000" flipH="1">
            <a:off x="6006650" y="3205875"/>
            <a:ext cx="759300" cy="10176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2" name="Google Shape;792;p34"/>
          <p:cNvSpPr/>
          <p:nvPr/>
        </p:nvSpPr>
        <p:spPr>
          <a:xfrm>
            <a:off x="997892" y="2571750"/>
            <a:ext cx="668100" cy="5844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34"/>
          <p:cNvSpPr/>
          <p:nvPr/>
        </p:nvSpPr>
        <p:spPr>
          <a:xfrm>
            <a:off x="5081750" y="4052475"/>
            <a:ext cx="924900" cy="3420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35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Implemented Features: Simple Task</a:t>
            </a:r>
            <a:endParaRPr/>
          </a:p>
        </p:txBody>
      </p:sp>
      <p:sp>
        <p:nvSpPr>
          <p:cNvPr id="801" name="Google Shape;801;p35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802" name="Google Shape;80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575" y="1405275"/>
            <a:ext cx="1664549" cy="360131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03" name="Google Shape;80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0426" y="1405287"/>
            <a:ext cx="1664549" cy="360132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04" name="Google Shape;80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4275" y="1405287"/>
            <a:ext cx="1664549" cy="360130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805" name="Google Shape;805;p35"/>
          <p:cNvCxnSpPr>
            <a:stCxn id="806" idx="6"/>
          </p:cNvCxnSpPr>
          <p:nvPr/>
        </p:nvCxnSpPr>
        <p:spPr>
          <a:xfrm rot="10800000" flipH="1">
            <a:off x="2750025" y="3194800"/>
            <a:ext cx="1111800" cy="12402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06" name="Google Shape;806;p35"/>
          <p:cNvSpPr/>
          <p:nvPr/>
        </p:nvSpPr>
        <p:spPr>
          <a:xfrm>
            <a:off x="1592025" y="4264000"/>
            <a:ext cx="1158000" cy="3420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07" name="Google Shape;807;p35"/>
          <p:cNvCxnSpPr>
            <a:stCxn id="808" idx="6"/>
          </p:cNvCxnSpPr>
          <p:nvPr/>
        </p:nvCxnSpPr>
        <p:spPr>
          <a:xfrm rot="10800000" flipH="1">
            <a:off x="5012783" y="3211516"/>
            <a:ext cx="1362000" cy="12012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08" name="Google Shape;808;p35"/>
          <p:cNvSpPr/>
          <p:nvPr/>
        </p:nvSpPr>
        <p:spPr>
          <a:xfrm>
            <a:off x="4174883" y="4241716"/>
            <a:ext cx="837900" cy="3420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36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Unimplemented Features &amp; Plan</a:t>
            </a:r>
            <a:endParaRPr/>
          </a:p>
        </p:txBody>
      </p:sp>
      <p:sp>
        <p:nvSpPr>
          <p:cNvPr id="814" name="Google Shape;814;p36"/>
          <p:cNvSpPr txBox="1">
            <a:spLocks noGrp="1"/>
          </p:cNvSpPr>
          <p:nvPr>
            <p:ph type="body" idx="1"/>
          </p:nvPr>
        </p:nvSpPr>
        <p:spPr>
          <a:xfrm>
            <a:off x="888050" y="1603800"/>
            <a:ext cx="66507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b="1">
                <a:latin typeface="Barlow"/>
                <a:ea typeface="Barlow"/>
                <a:cs typeface="Barlow"/>
                <a:sym typeface="Barlow"/>
              </a:rPr>
              <a:t>Moderate Task:</a:t>
            </a:r>
            <a:r>
              <a:rPr lang="en"/>
              <a:t> Browsing Spotters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b="1">
                <a:latin typeface="Barlow"/>
                <a:ea typeface="Barlow"/>
                <a:cs typeface="Barlow"/>
                <a:sym typeface="Barlow"/>
              </a:rPr>
              <a:t>Complex Task:</a:t>
            </a:r>
            <a:r>
              <a:rPr lang="en"/>
              <a:t> Logging Notes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/>
              <a:t>Checking in &amp; Home Screen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/>
              <a:t>FAQs screen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6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816" name="Google Shape;81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2700" y="2842650"/>
            <a:ext cx="4208350" cy="210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3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Wizard of Oz Techniques</a:t>
            </a:r>
            <a:endParaRPr/>
          </a:p>
        </p:txBody>
      </p:sp>
      <p:sp>
        <p:nvSpPr>
          <p:cNvPr id="822" name="Google Shape;822;p37"/>
          <p:cNvSpPr txBox="1">
            <a:spLocks noGrp="1"/>
          </p:cNvSpPr>
          <p:nvPr>
            <p:ph type="body" idx="1"/>
          </p:nvPr>
        </p:nvSpPr>
        <p:spPr>
          <a:xfrm>
            <a:off x="857250" y="1425050"/>
            <a:ext cx="2007300" cy="306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"/>
              <a:t>Matching Spotter </a:t>
            </a:r>
            <a:endParaRPr/>
          </a:p>
        </p:txBody>
      </p:sp>
      <p:sp>
        <p:nvSpPr>
          <p:cNvPr id="823" name="Google Shape;823;p3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824" name="Google Shape;82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0925" y="1425062"/>
            <a:ext cx="1664549" cy="360130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25" name="Google Shape;82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4525" y="1425058"/>
            <a:ext cx="1664549" cy="360131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26" name="Google Shape;82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2725" y="1425074"/>
            <a:ext cx="1664549" cy="360129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Hard-coded Data</a:t>
            </a:r>
            <a:endParaRPr/>
          </a:p>
        </p:txBody>
      </p:sp>
      <p:sp>
        <p:nvSpPr>
          <p:cNvPr id="832" name="Google Shape;832;p38"/>
          <p:cNvSpPr txBox="1">
            <a:spLocks noGrp="1"/>
          </p:cNvSpPr>
          <p:nvPr>
            <p:ph type="body" idx="1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"/>
              <a:t>Spotter information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"/>
              <a:t>Previous notes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"/>
              <a:t>Gym names/locations</a:t>
            </a:r>
            <a:endParaRPr/>
          </a:p>
        </p:txBody>
      </p:sp>
      <p:sp>
        <p:nvSpPr>
          <p:cNvPr id="833" name="Google Shape;833;p3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834" name="Google Shape;834;p38"/>
          <p:cNvPicPr preferRelativeResize="0"/>
          <p:nvPr/>
        </p:nvPicPr>
        <p:blipFill rotWithShape="1">
          <a:blip r:embed="rId3">
            <a:alphaModFix/>
          </a:blip>
          <a:srcRect b="26475"/>
          <a:stretch/>
        </p:blipFill>
        <p:spPr>
          <a:xfrm>
            <a:off x="5720600" y="1857800"/>
            <a:ext cx="2362200" cy="282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38"/>
          <p:cNvSpPr/>
          <p:nvPr/>
        </p:nvSpPr>
        <p:spPr>
          <a:xfrm rot="10800000" flipH="1">
            <a:off x="2805550" y="3128350"/>
            <a:ext cx="2493600" cy="9687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9"/>
          <p:cNvSpPr txBox="1">
            <a:spLocks noGrp="1"/>
          </p:cNvSpPr>
          <p:nvPr>
            <p:ph type="ctrTitle"/>
          </p:nvPr>
        </p:nvSpPr>
        <p:spPr>
          <a:xfrm>
            <a:off x="603425" y="1555000"/>
            <a:ext cx="5497200" cy="204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Live Demo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4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846" name="Google Shape;846;p40"/>
          <p:cNvSpPr txBox="1">
            <a:spLocks noGrp="1"/>
          </p:cNvSpPr>
          <p:nvPr>
            <p:ph type="body" idx="1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"/>
              <a:t>All severity 3-4 violations </a:t>
            </a:r>
            <a:r>
              <a:rPr lang="en" b="1">
                <a:latin typeface="Barlow"/>
                <a:ea typeface="Barlow"/>
                <a:cs typeface="Barlow"/>
                <a:sym typeface="Barlow"/>
              </a:rPr>
              <a:t>addressed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" b="1">
                <a:latin typeface="Barlow"/>
                <a:ea typeface="Barlow"/>
                <a:cs typeface="Barlow"/>
                <a:sym typeface="Barlow"/>
              </a:rPr>
              <a:t>Progress: </a:t>
            </a:r>
            <a:r>
              <a:rPr lang="en"/>
              <a:t>Simple task implemented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" b="1">
                <a:latin typeface="Barlow"/>
                <a:ea typeface="Barlow"/>
                <a:cs typeface="Barlow"/>
                <a:sym typeface="Barlow"/>
              </a:rPr>
              <a:t>Next steps:</a:t>
            </a:r>
            <a:r>
              <a:rPr lang="en"/>
              <a:t> Moderate &amp; complex tasks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▪"/>
            </a:pPr>
            <a:r>
              <a:rPr lang="en" b="1">
                <a:latin typeface="Barlow"/>
                <a:ea typeface="Barlow"/>
                <a:cs typeface="Barlow"/>
                <a:sym typeface="Barlow"/>
              </a:rPr>
              <a:t>On track </a:t>
            </a:r>
            <a:r>
              <a:rPr lang="en"/>
              <a:t>to finish by deadline!</a:t>
            </a:r>
            <a:endParaRPr/>
          </a:p>
        </p:txBody>
      </p:sp>
      <p:sp>
        <p:nvSpPr>
          <p:cNvPr id="847" name="Google Shape;847;p4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41"/>
          <p:cNvSpPr txBox="1">
            <a:spLocks noGrp="1"/>
          </p:cNvSpPr>
          <p:nvPr>
            <p:ph type="ctrTitle"/>
          </p:nvPr>
        </p:nvSpPr>
        <p:spPr>
          <a:xfrm>
            <a:off x="603425" y="1555000"/>
            <a:ext cx="5497200" cy="204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Questions?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5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45" name="Google Shape;545;p15"/>
          <p:cNvSpPr txBox="1">
            <a:spLocks noGrp="1"/>
          </p:cNvSpPr>
          <p:nvPr>
            <p:ph type="body" idx="4294967295"/>
          </p:nvPr>
        </p:nvSpPr>
        <p:spPr>
          <a:xfrm>
            <a:off x="1210725" y="340650"/>
            <a:ext cx="7022100" cy="446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300" b="1">
                <a:latin typeface="Barlow"/>
                <a:ea typeface="Barlow"/>
                <a:cs typeface="Barlow"/>
                <a:sym typeface="Barlow"/>
              </a:rPr>
              <a:t>Value Proposition</a:t>
            </a:r>
            <a:r>
              <a:rPr lang="en" sz="2100" b="1">
                <a:latin typeface="Barlow"/>
                <a:ea typeface="Barlow"/>
                <a:cs typeface="Barlow"/>
                <a:sym typeface="Barlow"/>
              </a:rPr>
              <a:t> </a:t>
            </a:r>
            <a:endParaRPr sz="2100" b="1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The weight off your shoulders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300" b="1">
                <a:latin typeface="Barlow"/>
                <a:ea typeface="Barlow"/>
                <a:cs typeface="Barlow"/>
                <a:sym typeface="Barlow"/>
              </a:rPr>
              <a:t>The Problem</a:t>
            </a: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 </a:t>
            </a:r>
            <a:endParaRPr sz="2200" b="1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Beginners are often too intimidated to ask for help at the gym out of fear and guilt of wasting an experienced gym-goer’s time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300" b="1">
                <a:latin typeface="Barlow"/>
                <a:ea typeface="Barlow"/>
                <a:cs typeface="Barlow"/>
                <a:sym typeface="Barlow"/>
              </a:rPr>
              <a:t>The Solution</a:t>
            </a: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 </a:t>
            </a:r>
            <a:endParaRPr sz="2200" b="1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We aim to empower beginners to seek help at the gym by highlighting experienced gym-goers  (“Spotters”) who are voluntarily willing to help </a:t>
            </a:r>
            <a:endParaRPr sz="2000"/>
          </a:p>
        </p:txBody>
      </p:sp>
      <p:pic>
        <p:nvPicPr>
          <p:cNvPr id="546" name="Google Shape;546;p15"/>
          <p:cNvPicPr preferRelativeResize="0"/>
          <p:nvPr/>
        </p:nvPicPr>
        <p:blipFill rotWithShape="1">
          <a:blip r:embed="rId3">
            <a:alphaModFix/>
          </a:blip>
          <a:srcRect l="4749" t="11414" r="6139" b="10885"/>
          <a:stretch/>
        </p:blipFill>
        <p:spPr>
          <a:xfrm>
            <a:off x="5939650" y="340650"/>
            <a:ext cx="2293175" cy="103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42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60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Additional Revisions</a:t>
            </a:r>
            <a:endParaRPr sz="3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43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43"/>
          <p:cNvSpPr txBox="1">
            <a:spLocks noGrp="1"/>
          </p:cNvSpPr>
          <p:nvPr>
            <p:ph type="body" idx="1"/>
          </p:nvPr>
        </p:nvSpPr>
        <p:spPr>
          <a:xfrm>
            <a:off x="924050" y="1480775"/>
            <a:ext cx="7580100" cy="354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Severity: </a:t>
            </a:r>
            <a:r>
              <a:rPr lang="en" sz="2200"/>
              <a:t>3</a:t>
            </a:r>
            <a:endParaRPr sz="22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Type: </a:t>
            </a:r>
            <a:r>
              <a:rPr lang="en" sz="2200"/>
              <a:t>H2 (Match Sys &amp; World) 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Problems: </a:t>
            </a:r>
            <a:endParaRPr sz="2200" b="1">
              <a:latin typeface="Barlow"/>
              <a:ea typeface="Barlow"/>
              <a:cs typeface="Barlow"/>
              <a:sym typeface="Barlow"/>
            </a:endParaRPr>
          </a:p>
          <a:p>
            <a:pPr marL="8001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▫"/>
            </a:pPr>
            <a:r>
              <a:rPr lang="en" sz="2200"/>
              <a:t>No emergency button</a:t>
            </a:r>
            <a:endParaRPr sz="2200"/>
          </a:p>
          <a:p>
            <a:pPr marL="8001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▫"/>
            </a:pPr>
            <a:r>
              <a:rPr lang="en" sz="2200"/>
              <a:t>No space to leave negative feedback or report for problems</a:t>
            </a:r>
            <a:endParaRPr sz="2100"/>
          </a:p>
        </p:txBody>
      </p:sp>
      <p:sp>
        <p:nvSpPr>
          <p:cNvPr id="864" name="Google Shape;864;p43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grpSp>
        <p:nvGrpSpPr>
          <p:cNvPr id="865" name="Google Shape;865;p43"/>
          <p:cNvGrpSpPr/>
          <p:nvPr/>
        </p:nvGrpSpPr>
        <p:grpSpPr>
          <a:xfrm>
            <a:off x="320026" y="601200"/>
            <a:ext cx="8241274" cy="779400"/>
            <a:chOff x="320026" y="601200"/>
            <a:chExt cx="8241274" cy="779400"/>
          </a:xfrm>
        </p:grpSpPr>
        <p:sp>
          <p:nvSpPr>
            <p:cNvPr id="866" name="Google Shape;866;p43"/>
            <p:cNvSpPr/>
            <p:nvPr/>
          </p:nvSpPr>
          <p:spPr>
            <a:xfrm>
              <a:off x="4435100" y="601200"/>
              <a:ext cx="4126200" cy="7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3"/>
            <p:cNvSpPr/>
            <p:nvPr/>
          </p:nvSpPr>
          <p:spPr>
            <a:xfrm>
              <a:off x="320026" y="664200"/>
              <a:ext cx="81843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Design Revisions</a:t>
              </a:r>
              <a:endParaRPr/>
            </a:p>
          </p:txBody>
        </p:sp>
      </p:grpSp>
      <p:cxnSp>
        <p:nvCxnSpPr>
          <p:cNvPr id="868" name="Google Shape;868;p43"/>
          <p:cNvCxnSpPr/>
          <p:nvPr/>
        </p:nvCxnSpPr>
        <p:spPr>
          <a:xfrm>
            <a:off x="924050" y="2571741"/>
            <a:ext cx="7580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4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44"/>
          <p:cNvSpPr txBox="1">
            <a:spLocks noGrp="1"/>
          </p:cNvSpPr>
          <p:nvPr>
            <p:ph type="body" idx="1"/>
          </p:nvPr>
        </p:nvSpPr>
        <p:spPr>
          <a:xfrm>
            <a:off x="941825" y="1599725"/>
            <a:ext cx="75624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Barlow"/>
                <a:ea typeface="Barlow"/>
                <a:cs typeface="Barlow"/>
                <a:sym typeface="Barlow"/>
              </a:rPr>
              <a:t>No Fix:</a:t>
            </a:r>
            <a:endParaRPr sz="2300">
              <a:solidFill>
                <a:srgbClr val="B7B7B7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▪"/>
            </a:pPr>
            <a:r>
              <a:rPr lang="en" sz="2300"/>
              <a:t>Neither are relevant to our main task flows</a:t>
            </a:r>
            <a:endParaRPr sz="2300"/>
          </a:p>
          <a:p>
            <a:pPr marL="914400" lvl="1" indent="-3746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300"/>
              <a:buChar char="▫"/>
            </a:pPr>
            <a:r>
              <a:rPr lang="en" sz="2300"/>
              <a:t>Outside of scope</a:t>
            </a:r>
            <a:endParaRPr sz="2300"/>
          </a:p>
        </p:txBody>
      </p:sp>
      <p:sp>
        <p:nvSpPr>
          <p:cNvPr id="875" name="Google Shape;875;p4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876" name="Google Shape;876;p44"/>
          <p:cNvSpPr/>
          <p:nvPr/>
        </p:nvSpPr>
        <p:spPr>
          <a:xfrm>
            <a:off x="4435100" y="601200"/>
            <a:ext cx="4126200" cy="77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7" name="Google Shape;877;p44"/>
          <p:cNvGrpSpPr/>
          <p:nvPr/>
        </p:nvGrpSpPr>
        <p:grpSpPr>
          <a:xfrm>
            <a:off x="320026" y="601200"/>
            <a:ext cx="8241274" cy="779400"/>
            <a:chOff x="320026" y="601200"/>
            <a:chExt cx="8241274" cy="779400"/>
          </a:xfrm>
        </p:grpSpPr>
        <p:sp>
          <p:nvSpPr>
            <p:cNvPr id="878" name="Google Shape;878;p44"/>
            <p:cNvSpPr/>
            <p:nvPr/>
          </p:nvSpPr>
          <p:spPr>
            <a:xfrm>
              <a:off x="4435100" y="601200"/>
              <a:ext cx="4126200" cy="7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4"/>
            <p:cNvSpPr/>
            <p:nvPr/>
          </p:nvSpPr>
          <p:spPr>
            <a:xfrm>
              <a:off x="320026" y="664200"/>
              <a:ext cx="81843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Design Revisions</a:t>
              </a:r>
              <a:endParaRPr/>
            </a:p>
          </p:txBody>
        </p:sp>
      </p:grpSp>
      <p:pic>
        <p:nvPicPr>
          <p:cNvPr id="880" name="Google Shape;88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550" y="1501625"/>
            <a:ext cx="571226" cy="57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45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45"/>
          <p:cNvSpPr txBox="1">
            <a:spLocks noGrp="1"/>
          </p:cNvSpPr>
          <p:nvPr>
            <p:ph type="body" idx="1"/>
          </p:nvPr>
        </p:nvSpPr>
        <p:spPr>
          <a:xfrm>
            <a:off x="924050" y="1480775"/>
            <a:ext cx="4097100" cy="354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Severity: </a:t>
            </a:r>
            <a:r>
              <a:rPr lang="en" sz="2200"/>
              <a:t>3</a:t>
            </a:r>
            <a:endParaRPr sz="22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Type: </a:t>
            </a:r>
            <a:r>
              <a:rPr lang="en" sz="2200"/>
              <a:t>H4 (Consistency)</a:t>
            </a:r>
            <a:r>
              <a:rPr lang="en" sz="2300"/>
              <a:t> 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Problems: </a:t>
            </a:r>
            <a:endParaRPr sz="2100">
              <a:solidFill>
                <a:srgbClr val="B7B7B7"/>
              </a:solidFill>
            </a:endParaRPr>
          </a:p>
          <a:p>
            <a:pPr marL="8001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▫"/>
            </a:pPr>
            <a:r>
              <a:rPr lang="en" sz="2000"/>
              <a:t>“Spotter” button greyed out during check in, not removed</a:t>
            </a:r>
            <a:endParaRPr sz="2000"/>
          </a:p>
          <a:p>
            <a:pPr marL="800100" lvl="1" indent="-3556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Char char="▫"/>
            </a:pPr>
            <a:r>
              <a:rPr lang="en" sz="2000">
                <a:solidFill>
                  <a:srgbClr val="B7B7B7"/>
                </a:solidFill>
              </a:rPr>
              <a:t>“i” icon vs “See Bio” button</a:t>
            </a:r>
            <a:endParaRPr sz="2000">
              <a:solidFill>
                <a:srgbClr val="B7B7B7"/>
              </a:solidFill>
            </a:endParaRPr>
          </a:p>
          <a:p>
            <a:pPr marL="800100" lvl="1" indent="-3556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Char char="▫"/>
            </a:pPr>
            <a:r>
              <a:rPr lang="en" sz="2000">
                <a:solidFill>
                  <a:srgbClr val="B7B7B7"/>
                </a:solidFill>
              </a:rPr>
              <a:t>“Create note” screen different background color</a:t>
            </a:r>
            <a:endParaRPr sz="2100">
              <a:solidFill>
                <a:srgbClr val="B7B7B7"/>
              </a:solidFill>
            </a:endParaRPr>
          </a:p>
        </p:txBody>
      </p:sp>
      <p:sp>
        <p:nvSpPr>
          <p:cNvPr id="887" name="Google Shape;887;p45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grpSp>
        <p:nvGrpSpPr>
          <p:cNvPr id="888" name="Google Shape;888;p45"/>
          <p:cNvGrpSpPr/>
          <p:nvPr/>
        </p:nvGrpSpPr>
        <p:grpSpPr>
          <a:xfrm>
            <a:off x="320025" y="601200"/>
            <a:ext cx="8241275" cy="779400"/>
            <a:chOff x="320025" y="601200"/>
            <a:chExt cx="8241275" cy="779400"/>
          </a:xfrm>
        </p:grpSpPr>
        <p:sp>
          <p:nvSpPr>
            <p:cNvPr id="889" name="Google Shape;889;p45"/>
            <p:cNvSpPr/>
            <p:nvPr/>
          </p:nvSpPr>
          <p:spPr>
            <a:xfrm>
              <a:off x="4435100" y="601200"/>
              <a:ext cx="4126200" cy="7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5"/>
            <p:cNvSpPr/>
            <p:nvPr/>
          </p:nvSpPr>
          <p:spPr>
            <a:xfrm>
              <a:off x="320025" y="664200"/>
              <a:ext cx="47010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Design Revisions</a:t>
              </a:r>
              <a:endParaRPr/>
            </a:p>
          </p:txBody>
        </p:sp>
      </p:grpSp>
      <p:cxnSp>
        <p:nvCxnSpPr>
          <p:cNvPr id="891" name="Google Shape;891;p45"/>
          <p:cNvCxnSpPr/>
          <p:nvPr/>
        </p:nvCxnSpPr>
        <p:spPr>
          <a:xfrm>
            <a:off x="924050" y="2571741"/>
            <a:ext cx="4074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92" name="Google Shape;892;p45"/>
          <p:cNvPicPr preferRelativeResize="0"/>
          <p:nvPr/>
        </p:nvPicPr>
        <p:blipFill rotWithShape="1">
          <a:blip r:embed="rId3">
            <a:alphaModFix/>
          </a:blip>
          <a:srcRect t="35496"/>
          <a:stretch/>
        </p:blipFill>
        <p:spPr>
          <a:xfrm>
            <a:off x="5542300" y="718550"/>
            <a:ext cx="2729600" cy="37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45"/>
          <p:cNvSpPr/>
          <p:nvPr/>
        </p:nvSpPr>
        <p:spPr>
          <a:xfrm>
            <a:off x="6110050" y="3726150"/>
            <a:ext cx="1082100" cy="6045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46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46"/>
          <p:cNvSpPr txBox="1">
            <a:spLocks noGrp="1"/>
          </p:cNvSpPr>
          <p:nvPr>
            <p:ph type="body" idx="1"/>
          </p:nvPr>
        </p:nvSpPr>
        <p:spPr>
          <a:xfrm>
            <a:off x="924050" y="1480775"/>
            <a:ext cx="4097100" cy="354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Severity: </a:t>
            </a:r>
            <a:r>
              <a:rPr lang="en" sz="2200"/>
              <a:t>3</a:t>
            </a:r>
            <a:endParaRPr sz="22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Type: </a:t>
            </a:r>
            <a:r>
              <a:rPr lang="en" sz="2200"/>
              <a:t>H4 (Consistency)</a:t>
            </a:r>
            <a:r>
              <a:rPr lang="en" sz="2300"/>
              <a:t> 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Problems: </a:t>
            </a:r>
            <a:endParaRPr sz="2100">
              <a:solidFill>
                <a:srgbClr val="B7B7B7"/>
              </a:solidFill>
            </a:endParaRPr>
          </a:p>
          <a:p>
            <a:pPr marL="800100" lvl="1" indent="-3556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Char char="▫"/>
            </a:pPr>
            <a:r>
              <a:rPr lang="en" sz="2000">
                <a:solidFill>
                  <a:srgbClr val="B7B7B7"/>
                </a:solidFill>
              </a:rPr>
              <a:t>“Spotter” button greyed out during check in, not removed</a:t>
            </a:r>
            <a:endParaRPr sz="2000">
              <a:solidFill>
                <a:srgbClr val="B7B7B7"/>
              </a:solidFill>
            </a:endParaRPr>
          </a:p>
          <a:p>
            <a:pPr marL="8001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▫"/>
            </a:pPr>
            <a:r>
              <a:rPr lang="en" sz="2000"/>
              <a:t>“i” icon vs “See Bio” button</a:t>
            </a:r>
            <a:endParaRPr sz="2000"/>
          </a:p>
          <a:p>
            <a:pPr marL="800100" lvl="1" indent="-3556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Char char="▫"/>
            </a:pPr>
            <a:r>
              <a:rPr lang="en" sz="2000">
                <a:solidFill>
                  <a:srgbClr val="B7B7B7"/>
                </a:solidFill>
              </a:rPr>
              <a:t>“Create note” screen different background color</a:t>
            </a:r>
            <a:endParaRPr sz="2100">
              <a:solidFill>
                <a:srgbClr val="B7B7B7"/>
              </a:solidFill>
            </a:endParaRPr>
          </a:p>
        </p:txBody>
      </p:sp>
      <p:sp>
        <p:nvSpPr>
          <p:cNvPr id="900" name="Google Shape;900;p46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grpSp>
        <p:nvGrpSpPr>
          <p:cNvPr id="901" name="Google Shape;901;p46"/>
          <p:cNvGrpSpPr/>
          <p:nvPr/>
        </p:nvGrpSpPr>
        <p:grpSpPr>
          <a:xfrm>
            <a:off x="320025" y="601200"/>
            <a:ext cx="8241275" cy="779400"/>
            <a:chOff x="320025" y="601200"/>
            <a:chExt cx="8241275" cy="779400"/>
          </a:xfrm>
        </p:grpSpPr>
        <p:sp>
          <p:nvSpPr>
            <p:cNvPr id="902" name="Google Shape;902;p46"/>
            <p:cNvSpPr/>
            <p:nvPr/>
          </p:nvSpPr>
          <p:spPr>
            <a:xfrm>
              <a:off x="4435100" y="601200"/>
              <a:ext cx="4126200" cy="7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6"/>
            <p:cNvSpPr/>
            <p:nvPr/>
          </p:nvSpPr>
          <p:spPr>
            <a:xfrm>
              <a:off x="320025" y="664200"/>
              <a:ext cx="47010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Design Revisions</a:t>
              </a:r>
              <a:endParaRPr/>
            </a:p>
          </p:txBody>
        </p:sp>
      </p:grpSp>
      <p:cxnSp>
        <p:nvCxnSpPr>
          <p:cNvPr id="904" name="Google Shape;904;p46"/>
          <p:cNvCxnSpPr/>
          <p:nvPr/>
        </p:nvCxnSpPr>
        <p:spPr>
          <a:xfrm>
            <a:off x="924050" y="2571741"/>
            <a:ext cx="4074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05" name="Google Shape;90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5875" y="1380600"/>
            <a:ext cx="3088218" cy="3458100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46"/>
          <p:cNvSpPr/>
          <p:nvPr/>
        </p:nvSpPr>
        <p:spPr>
          <a:xfrm>
            <a:off x="5586808" y="4093542"/>
            <a:ext cx="747900" cy="2673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7" name="Google Shape;90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3575" y="313497"/>
            <a:ext cx="2392275" cy="326800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08" name="Google Shape;908;p46"/>
          <p:cNvSpPr/>
          <p:nvPr/>
        </p:nvSpPr>
        <p:spPr>
          <a:xfrm>
            <a:off x="8088300" y="1765850"/>
            <a:ext cx="473100" cy="3633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4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47"/>
          <p:cNvSpPr txBox="1">
            <a:spLocks noGrp="1"/>
          </p:cNvSpPr>
          <p:nvPr>
            <p:ph type="body" idx="1"/>
          </p:nvPr>
        </p:nvSpPr>
        <p:spPr>
          <a:xfrm>
            <a:off x="924050" y="1480775"/>
            <a:ext cx="4097100" cy="354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Severity: </a:t>
            </a:r>
            <a:r>
              <a:rPr lang="en" sz="2200"/>
              <a:t>3</a:t>
            </a:r>
            <a:endParaRPr sz="22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Type: </a:t>
            </a:r>
            <a:r>
              <a:rPr lang="en" sz="2200"/>
              <a:t>H4 (Consistency)</a:t>
            </a:r>
            <a:r>
              <a:rPr lang="en" sz="2300"/>
              <a:t> 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Problems: </a:t>
            </a:r>
            <a:endParaRPr sz="2100">
              <a:solidFill>
                <a:srgbClr val="B7B7B7"/>
              </a:solidFill>
            </a:endParaRPr>
          </a:p>
          <a:p>
            <a:pPr marL="800100" lvl="1" indent="-3556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Char char="▫"/>
            </a:pPr>
            <a:r>
              <a:rPr lang="en" sz="2000">
                <a:solidFill>
                  <a:srgbClr val="B7B7B7"/>
                </a:solidFill>
              </a:rPr>
              <a:t>“Spotter” button greyed out during check in, not removed</a:t>
            </a:r>
            <a:endParaRPr sz="2000">
              <a:solidFill>
                <a:srgbClr val="B7B7B7"/>
              </a:solidFill>
            </a:endParaRPr>
          </a:p>
          <a:p>
            <a:pPr marL="800100" lvl="1" indent="-3556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Char char="▫"/>
            </a:pPr>
            <a:r>
              <a:rPr lang="en" sz="2000">
                <a:solidFill>
                  <a:srgbClr val="B7B7B7"/>
                </a:solidFill>
              </a:rPr>
              <a:t>“i” icon vs “See Bio” button</a:t>
            </a:r>
            <a:endParaRPr sz="2000">
              <a:solidFill>
                <a:srgbClr val="B7B7B7"/>
              </a:solidFill>
            </a:endParaRPr>
          </a:p>
          <a:p>
            <a:pPr marL="8001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▫"/>
            </a:pPr>
            <a:r>
              <a:rPr lang="en" sz="2000"/>
              <a:t>“Create note” screen different background color</a:t>
            </a:r>
            <a:endParaRPr sz="2100"/>
          </a:p>
        </p:txBody>
      </p:sp>
      <p:sp>
        <p:nvSpPr>
          <p:cNvPr id="915" name="Google Shape;915;p4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grpSp>
        <p:nvGrpSpPr>
          <p:cNvPr id="916" name="Google Shape;916;p47"/>
          <p:cNvGrpSpPr/>
          <p:nvPr/>
        </p:nvGrpSpPr>
        <p:grpSpPr>
          <a:xfrm>
            <a:off x="320025" y="601200"/>
            <a:ext cx="8241275" cy="779400"/>
            <a:chOff x="320025" y="601200"/>
            <a:chExt cx="8241275" cy="779400"/>
          </a:xfrm>
        </p:grpSpPr>
        <p:sp>
          <p:nvSpPr>
            <p:cNvPr id="917" name="Google Shape;917;p47"/>
            <p:cNvSpPr/>
            <p:nvPr/>
          </p:nvSpPr>
          <p:spPr>
            <a:xfrm>
              <a:off x="4435100" y="601200"/>
              <a:ext cx="4126200" cy="7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320025" y="664200"/>
              <a:ext cx="47010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Design Revisions</a:t>
              </a:r>
              <a:endParaRPr/>
            </a:p>
          </p:txBody>
        </p:sp>
      </p:grpSp>
      <p:cxnSp>
        <p:nvCxnSpPr>
          <p:cNvPr id="919" name="Google Shape;919;p47"/>
          <p:cNvCxnSpPr/>
          <p:nvPr/>
        </p:nvCxnSpPr>
        <p:spPr>
          <a:xfrm>
            <a:off x="924050" y="2571741"/>
            <a:ext cx="4074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20" name="Google Shape;92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7775" y="177097"/>
            <a:ext cx="2300675" cy="4899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48"/>
          <p:cNvSpPr txBox="1">
            <a:spLocks noGrp="1"/>
          </p:cNvSpPr>
          <p:nvPr>
            <p:ph type="body" idx="1"/>
          </p:nvPr>
        </p:nvSpPr>
        <p:spPr>
          <a:xfrm>
            <a:off x="941825" y="1599725"/>
            <a:ext cx="39345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Barlow"/>
                <a:ea typeface="Barlow"/>
                <a:cs typeface="Barlow"/>
                <a:sym typeface="Barlow"/>
              </a:rPr>
              <a:t>Fix:</a:t>
            </a:r>
            <a:endParaRPr sz="2300" b="1">
              <a:latin typeface="Barlow"/>
              <a:ea typeface="Barlow"/>
              <a:cs typeface="Barlow"/>
              <a:sym typeface="Barlow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▪"/>
            </a:pPr>
            <a:r>
              <a:rPr lang="en" sz="2300"/>
              <a:t>“Spotter” and “Browse” icons will be removed from check-in screen in high-fi prototype</a:t>
            </a:r>
            <a:endParaRPr sz="2300"/>
          </a:p>
          <a:p>
            <a:pPr marL="457200" lvl="0" indent="-3746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300"/>
              <a:buChar char="▪"/>
            </a:pPr>
            <a:r>
              <a:rPr lang="en" sz="2300"/>
              <a:t>Made “i” icon consistent</a:t>
            </a:r>
            <a:endParaRPr sz="2300"/>
          </a:p>
        </p:txBody>
      </p:sp>
      <p:sp>
        <p:nvSpPr>
          <p:cNvPr id="927" name="Google Shape;927;p4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928" name="Google Shape;928;p48"/>
          <p:cNvSpPr/>
          <p:nvPr/>
        </p:nvSpPr>
        <p:spPr>
          <a:xfrm>
            <a:off x="4435100" y="601200"/>
            <a:ext cx="4126200" cy="77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9" name="Google Shape;929;p48"/>
          <p:cNvGrpSpPr/>
          <p:nvPr/>
        </p:nvGrpSpPr>
        <p:grpSpPr>
          <a:xfrm>
            <a:off x="320024" y="601200"/>
            <a:ext cx="8241276" cy="779400"/>
            <a:chOff x="320024" y="601200"/>
            <a:chExt cx="8241276" cy="779400"/>
          </a:xfrm>
        </p:grpSpPr>
        <p:sp>
          <p:nvSpPr>
            <p:cNvPr id="930" name="Google Shape;930;p48"/>
            <p:cNvSpPr/>
            <p:nvPr/>
          </p:nvSpPr>
          <p:spPr>
            <a:xfrm>
              <a:off x="4435100" y="601200"/>
              <a:ext cx="4126200" cy="7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320024" y="664200"/>
              <a:ext cx="45450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Design Revisions</a:t>
              </a:r>
              <a:endParaRPr/>
            </a:p>
          </p:txBody>
        </p:sp>
      </p:grpSp>
      <p:pic>
        <p:nvPicPr>
          <p:cNvPr id="932" name="Google Shape;93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650" y="1532925"/>
            <a:ext cx="542525" cy="4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1725" y="543075"/>
            <a:ext cx="2933025" cy="40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49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49"/>
          <p:cNvSpPr txBox="1">
            <a:spLocks noGrp="1"/>
          </p:cNvSpPr>
          <p:nvPr>
            <p:ph type="body" idx="1"/>
          </p:nvPr>
        </p:nvSpPr>
        <p:spPr>
          <a:xfrm>
            <a:off x="941825" y="1599725"/>
            <a:ext cx="3934500" cy="325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Barlow"/>
                <a:ea typeface="Barlow"/>
                <a:cs typeface="Barlow"/>
                <a:sym typeface="Barlow"/>
              </a:rPr>
              <a:t>No Fix:</a:t>
            </a:r>
            <a:endParaRPr sz="2300" b="1">
              <a:latin typeface="Barlow"/>
              <a:ea typeface="Barlow"/>
              <a:cs typeface="Barlow"/>
              <a:sym typeface="Barlow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▪"/>
            </a:pPr>
            <a:r>
              <a:rPr lang="en" sz="2300"/>
              <a:t>Intentional - Background for notes entry is consistent with text entry of endorsements screen</a:t>
            </a:r>
            <a:endParaRPr sz="2300"/>
          </a:p>
          <a:p>
            <a:pPr marL="914400" lvl="1" indent="-3683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Char char="▫"/>
            </a:pPr>
            <a:r>
              <a:rPr lang="en" sz="2200"/>
              <a:t>Signifies text can be entered</a:t>
            </a:r>
            <a:endParaRPr sz="2200"/>
          </a:p>
        </p:txBody>
      </p:sp>
      <p:sp>
        <p:nvSpPr>
          <p:cNvPr id="940" name="Google Shape;940;p4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941" name="Google Shape;941;p49"/>
          <p:cNvSpPr/>
          <p:nvPr/>
        </p:nvSpPr>
        <p:spPr>
          <a:xfrm>
            <a:off x="4435100" y="601200"/>
            <a:ext cx="4126200" cy="77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2" name="Google Shape;942;p49"/>
          <p:cNvGrpSpPr/>
          <p:nvPr/>
        </p:nvGrpSpPr>
        <p:grpSpPr>
          <a:xfrm>
            <a:off x="320024" y="601200"/>
            <a:ext cx="8241276" cy="779400"/>
            <a:chOff x="320024" y="601200"/>
            <a:chExt cx="8241276" cy="779400"/>
          </a:xfrm>
        </p:grpSpPr>
        <p:sp>
          <p:nvSpPr>
            <p:cNvPr id="943" name="Google Shape;943;p49"/>
            <p:cNvSpPr/>
            <p:nvPr/>
          </p:nvSpPr>
          <p:spPr>
            <a:xfrm>
              <a:off x="4435100" y="601200"/>
              <a:ext cx="4126200" cy="7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320024" y="664200"/>
              <a:ext cx="45450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Design Revisions</a:t>
              </a:r>
              <a:endParaRPr/>
            </a:p>
          </p:txBody>
        </p:sp>
      </p:grpSp>
      <p:pic>
        <p:nvPicPr>
          <p:cNvPr id="945" name="Google Shape;94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3751" y="1523883"/>
            <a:ext cx="571226" cy="57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7775" y="177097"/>
            <a:ext cx="2300675" cy="4899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5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50"/>
          <p:cNvSpPr txBox="1">
            <a:spLocks noGrp="1"/>
          </p:cNvSpPr>
          <p:nvPr>
            <p:ph type="body" idx="1"/>
          </p:nvPr>
        </p:nvSpPr>
        <p:spPr>
          <a:xfrm>
            <a:off x="924050" y="1480775"/>
            <a:ext cx="3941100" cy="354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Severity: </a:t>
            </a:r>
            <a:r>
              <a:rPr lang="en" sz="2200"/>
              <a:t>3-4</a:t>
            </a:r>
            <a:endParaRPr sz="22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Type: </a:t>
            </a:r>
            <a:r>
              <a:rPr lang="en" sz="2200"/>
              <a:t>H5 (Error Prevention)</a:t>
            </a:r>
            <a:r>
              <a:rPr lang="en" sz="2300"/>
              <a:t> 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Problems:</a:t>
            </a:r>
            <a:endParaRPr sz="2200" b="1">
              <a:latin typeface="Barlow"/>
              <a:ea typeface="Barlow"/>
              <a:cs typeface="Barlow"/>
              <a:sym typeface="Barlow"/>
            </a:endParaRPr>
          </a:p>
          <a:p>
            <a:pPr marL="8001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▫"/>
            </a:pPr>
            <a:r>
              <a:rPr lang="en" sz="2000"/>
              <a:t>Small “See Bio” button</a:t>
            </a:r>
            <a:endParaRPr sz="2000"/>
          </a:p>
          <a:p>
            <a:pPr marL="8001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▫"/>
            </a:pPr>
            <a:r>
              <a:rPr lang="en" sz="2000"/>
              <a:t>Small clickable areas (throughout app)</a:t>
            </a:r>
            <a:endParaRPr sz="2200"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53" name="Google Shape;953;p5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grpSp>
        <p:nvGrpSpPr>
          <p:cNvPr id="954" name="Google Shape;954;p50"/>
          <p:cNvGrpSpPr/>
          <p:nvPr/>
        </p:nvGrpSpPr>
        <p:grpSpPr>
          <a:xfrm>
            <a:off x="320024" y="601200"/>
            <a:ext cx="8241276" cy="779400"/>
            <a:chOff x="320024" y="601200"/>
            <a:chExt cx="8241276" cy="779400"/>
          </a:xfrm>
        </p:grpSpPr>
        <p:sp>
          <p:nvSpPr>
            <p:cNvPr id="955" name="Google Shape;955;p50"/>
            <p:cNvSpPr/>
            <p:nvPr/>
          </p:nvSpPr>
          <p:spPr>
            <a:xfrm>
              <a:off x="4435100" y="601200"/>
              <a:ext cx="4126200" cy="7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0"/>
            <p:cNvSpPr/>
            <p:nvPr/>
          </p:nvSpPr>
          <p:spPr>
            <a:xfrm>
              <a:off x="320024" y="664200"/>
              <a:ext cx="45450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Design Revisions</a:t>
              </a:r>
              <a:endParaRPr/>
            </a:p>
          </p:txBody>
        </p:sp>
      </p:grpSp>
      <p:cxnSp>
        <p:nvCxnSpPr>
          <p:cNvPr id="957" name="Google Shape;957;p50"/>
          <p:cNvCxnSpPr/>
          <p:nvPr/>
        </p:nvCxnSpPr>
        <p:spPr>
          <a:xfrm>
            <a:off x="924050" y="2571741"/>
            <a:ext cx="3941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58" name="Google Shape;95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625" y="889688"/>
            <a:ext cx="2884475" cy="3364124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50"/>
          <p:cNvSpPr/>
          <p:nvPr/>
        </p:nvSpPr>
        <p:spPr>
          <a:xfrm>
            <a:off x="5611083" y="3417858"/>
            <a:ext cx="653700" cy="2451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5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51"/>
          <p:cNvSpPr txBox="1">
            <a:spLocks noGrp="1"/>
          </p:cNvSpPr>
          <p:nvPr>
            <p:ph type="body" idx="1"/>
          </p:nvPr>
        </p:nvSpPr>
        <p:spPr>
          <a:xfrm>
            <a:off x="941825" y="1599725"/>
            <a:ext cx="75624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Barlow"/>
                <a:ea typeface="Barlow"/>
                <a:cs typeface="Barlow"/>
                <a:sym typeface="Barlow"/>
              </a:rPr>
              <a:t>Fix:</a:t>
            </a:r>
            <a:endParaRPr sz="2300" b="1">
              <a:latin typeface="Barlow"/>
              <a:ea typeface="Barlow"/>
              <a:cs typeface="Barlow"/>
              <a:sym typeface="Barlow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300"/>
              <a:buChar char="▪"/>
            </a:pPr>
            <a:r>
              <a:rPr lang="en" sz="2300"/>
              <a:t>Related to med-fi limitations - will be resolved in high-fi prototype</a:t>
            </a:r>
            <a:endParaRPr sz="2300"/>
          </a:p>
        </p:txBody>
      </p:sp>
      <p:sp>
        <p:nvSpPr>
          <p:cNvPr id="966" name="Google Shape;966;p5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967" name="Google Shape;967;p51"/>
          <p:cNvSpPr/>
          <p:nvPr/>
        </p:nvSpPr>
        <p:spPr>
          <a:xfrm>
            <a:off x="4435100" y="601200"/>
            <a:ext cx="4126200" cy="77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8" name="Google Shape;968;p51"/>
          <p:cNvGrpSpPr/>
          <p:nvPr/>
        </p:nvGrpSpPr>
        <p:grpSpPr>
          <a:xfrm>
            <a:off x="320026" y="601200"/>
            <a:ext cx="8241274" cy="779400"/>
            <a:chOff x="320026" y="601200"/>
            <a:chExt cx="8241274" cy="779400"/>
          </a:xfrm>
        </p:grpSpPr>
        <p:sp>
          <p:nvSpPr>
            <p:cNvPr id="969" name="Google Shape;969;p51"/>
            <p:cNvSpPr/>
            <p:nvPr/>
          </p:nvSpPr>
          <p:spPr>
            <a:xfrm>
              <a:off x="4435100" y="601200"/>
              <a:ext cx="4126200" cy="7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1"/>
            <p:cNvSpPr/>
            <p:nvPr/>
          </p:nvSpPr>
          <p:spPr>
            <a:xfrm>
              <a:off x="320026" y="664200"/>
              <a:ext cx="81843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Design Revisions</a:t>
              </a:r>
              <a:endParaRPr/>
            </a:p>
          </p:txBody>
        </p:sp>
      </p:grpSp>
      <p:pic>
        <p:nvPicPr>
          <p:cNvPr id="971" name="Google Shape;97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650" y="1532925"/>
            <a:ext cx="542525" cy="4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6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552" name="Google Shape;552;p16"/>
          <p:cNvSpPr txBox="1">
            <a:spLocks noGrp="1"/>
          </p:cNvSpPr>
          <p:nvPr>
            <p:ph type="body" idx="1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"/>
              <a:t>Heuristic evaluation</a:t>
            </a:r>
            <a:endParaRPr/>
          </a:p>
          <a:p>
            <a:pPr marL="914400" lvl="1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▫"/>
            </a:pPr>
            <a:r>
              <a:rPr lang="en"/>
              <a:t>Results &amp; revised designs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"/>
              <a:t>Prototype implementation status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"/>
              <a:t>Demo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"/>
              <a:t>Summary</a:t>
            </a:r>
            <a:endParaRPr/>
          </a:p>
        </p:txBody>
      </p:sp>
      <p:sp>
        <p:nvSpPr>
          <p:cNvPr id="553" name="Google Shape;553;p16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52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2"/>
          <p:cNvSpPr txBox="1">
            <a:spLocks noGrp="1"/>
          </p:cNvSpPr>
          <p:nvPr>
            <p:ph type="body" idx="1"/>
          </p:nvPr>
        </p:nvSpPr>
        <p:spPr>
          <a:xfrm>
            <a:off x="924050" y="1480775"/>
            <a:ext cx="3629400" cy="354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Severity: </a:t>
            </a:r>
            <a:r>
              <a:rPr lang="en" sz="2200"/>
              <a:t>3</a:t>
            </a:r>
            <a:endParaRPr sz="22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Type: </a:t>
            </a:r>
            <a:r>
              <a:rPr lang="en" sz="2200"/>
              <a:t>H10 (Documentation)</a:t>
            </a:r>
            <a:r>
              <a:rPr lang="en" sz="2300"/>
              <a:t> 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Problem: </a:t>
            </a:r>
            <a:r>
              <a:rPr lang="en" sz="2200"/>
              <a:t>No FAQ page</a:t>
            </a:r>
            <a:endParaRPr sz="2200"/>
          </a:p>
        </p:txBody>
      </p:sp>
      <p:sp>
        <p:nvSpPr>
          <p:cNvPr id="978" name="Google Shape;978;p52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grpSp>
        <p:nvGrpSpPr>
          <p:cNvPr id="979" name="Google Shape;979;p52"/>
          <p:cNvGrpSpPr/>
          <p:nvPr/>
        </p:nvGrpSpPr>
        <p:grpSpPr>
          <a:xfrm>
            <a:off x="320026" y="601200"/>
            <a:ext cx="8241274" cy="779400"/>
            <a:chOff x="320026" y="601200"/>
            <a:chExt cx="8241274" cy="779400"/>
          </a:xfrm>
        </p:grpSpPr>
        <p:sp>
          <p:nvSpPr>
            <p:cNvPr id="980" name="Google Shape;980;p52"/>
            <p:cNvSpPr/>
            <p:nvPr/>
          </p:nvSpPr>
          <p:spPr>
            <a:xfrm>
              <a:off x="4435100" y="601200"/>
              <a:ext cx="4126200" cy="7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2"/>
            <p:cNvSpPr/>
            <p:nvPr/>
          </p:nvSpPr>
          <p:spPr>
            <a:xfrm>
              <a:off x="320026" y="664200"/>
              <a:ext cx="81843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Design Revisions</a:t>
              </a:r>
              <a:endParaRPr/>
            </a:p>
          </p:txBody>
        </p:sp>
      </p:grpSp>
      <p:cxnSp>
        <p:nvCxnSpPr>
          <p:cNvPr id="982" name="Google Shape;982;p52"/>
          <p:cNvCxnSpPr/>
          <p:nvPr/>
        </p:nvCxnSpPr>
        <p:spPr>
          <a:xfrm>
            <a:off x="924050" y="2939141"/>
            <a:ext cx="3339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3" name="Google Shape;983;p52"/>
          <p:cNvCxnSpPr/>
          <p:nvPr/>
        </p:nvCxnSpPr>
        <p:spPr>
          <a:xfrm>
            <a:off x="4440675" y="1514100"/>
            <a:ext cx="0" cy="341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4" name="Google Shape;984;p52"/>
          <p:cNvSpPr txBox="1">
            <a:spLocks noGrp="1"/>
          </p:cNvSpPr>
          <p:nvPr>
            <p:ph type="body" idx="1"/>
          </p:nvPr>
        </p:nvSpPr>
        <p:spPr>
          <a:xfrm>
            <a:off x="4617400" y="1580900"/>
            <a:ext cx="38868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Barlow"/>
                <a:ea typeface="Barlow"/>
                <a:cs typeface="Barlow"/>
                <a:sym typeface="Barlow"/>
              </a:rPr>
              <a:t>Fix:</a:t>
            </a:r>
            <a:endParaRPr sz="2300" b="1">
              <a:latin typeface="Barlow"/>
              <a:ea typeface="Barlow"/>
              <a:cs typeface="Barlow"/>
              <a:sym typeface="Barlow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300"/>
              <a:buChar char="▪"/>
            </a:pPr>
            <a:r>
              <a:rPr lang="en" sz="2300"/>
              <a:t>Adding a FAQ screen in high-fi prototype</a:t>
            </a:r>
            <a:endParaRPr sz="2300"/>
          </a:p>
        </p:txBody>
      </p:sp>
      <p:pic>
        <p:nvPicPr>
          <p:cNvPr id="985" name="Google Shape;98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7225" y="1514100"/>
            <a:ext cx="542525" cy="4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7"/>
          <p:cNvSpPr txBox="1">
            <a:spLocks noGrp="1"/>
          </p:cNvSpPr>
          <p:nvPr>
            <p:ph type="ctrTitle"/>
          </p:nvPr>
        </p:nvSpPr>
        <p:spPr>
          <a:xfrm>
            <a:off x="603425" y="1558625"/>
            <a:ext cx="5497200" cy="204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Heuristic Evaluation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Results &amp; Revised Designs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8"/>
          <p:cNvSpPr/>
          <p:nvPr/>
        </p:nvSpPr>
        <p:spPr>
          <a:xfrm>
            <a:off x="2776950" y="1691475"/>
            <a:ext cx="3590110" cy="3137393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2A36"/>
              </a:solidFill>
            </a:endParaRPr>
          </a:p>
        </p:txBody>
      </p:sp>
      <p:sp>
        <p:nvSpPr>
          <p:cNvPr id="564" name="Google Shape;564;p1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Overview</a:t>
            </a:r>
            <a:endParaRPr/>
          </a:p>
        </p:txBody>
      </p:sp>
      <p:sp>
        <p:nvSpPr>
          <p:cNvPr id="565" name="Google Shape;565;p18"/>
          <p:cNvSpPr txBox="1">
            <a:spLocks noGrp="1"/>
          </p:cNvSpPr>
          <p:nvPr>
            <p:ph type="body" idx="1"/>
          </p:nvPr>
        </p:nvSpPr>
        <p:spPr>
          <a:xfrm>
            <a:off x="4639975" y="1638625"/>
            <a:ext cx="37209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Most violated heuristics:</a:t>
            </a:r>
            <a:endParaRPr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H8: </a:t>
            </a:r>
            <a:r>
              <a:rPr lang="en" sz="2200"/>
              <a:t>Minimalist Design (8)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H4:</a:t>
            </a:r>
            <a:r>
              <a:rPr lang="en" sz="2200"/>
              <a:t> Consistency (6)</a:t>
            </a:r>
            <a:endParaRPr sz="2200"/>
          </a:p>
          <a:p>
            <a:pPr marL="457200" lvl="0" indent="-3683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H2:</a:t>
            </a:r>
            <a:r>
              <a:rPr lang="en" sz="2200"/>
              <a:t> Match Sys &amp; World (5), </a:t>
            </a: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H3:</a:t>
            </a:r>
            <a:r>
              <a:rPr lang="en" sz="2200"/>
              <a:t> User Control (5)</a:t>
            </a:r>
            <a:endParaRPr sz="2200"/>
          </a:p>
        </p:txBody>
      </p:sp>
      <p:sp>
        <p:nvSpPr>
          <p:cNvPr id="566" name="Google Shape;566;p1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67" name="Google Shape;567;p18"/>
          <p:cNvSpPr txBox="1">
            <a:spLocks noGrp="1"/>
          </p:cNvSpPr>
          <p:nvPr>
            <p:ph type="body" idx="1"/>
          </p:nvPr>
        </p:nvSpPr>
        <p:spPr>
          <a:xfrm>
            <a:off x="1115900" y="1638625"/>
            <a:ext cx="3045300" cy="313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/>
              <a:t>Severity 3-4</a:t>
            </a:r>
            <a:endParaRPr/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Barlow"/>
                <a:ea typeface="Barlow"/>
                <a:cs typeface="Barlow"/>
                <a:sym typeface="Barlow"/>
              </a:rPr>
              <a:t>→ </a:t>
            </a:r>
            <a:r>
              <a:rPr lang="en" b="1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18 violations</a:t>
            </a:r>
            <a:endParaRPr b="1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en"/>
              <a:t>Severity 0-2</a:t>
            </a:r>
            <a:endParaRPr/>
          </a:p>
          <a:p>
            <a:pPr marL="0" lvl="0" indent="4572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Barlow"/>
                <a:ea typeface="Barlow"/>
                <a:cs typeface="Barlow"/>
                <a:sym typeface="Barlow"/>
              </a:rPr>
              <a:t>→ </a:t>
            </a:r>
            <a:r>
              <a:rPr lang="en" b="1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14 violations</a:t>
            </a:r>
            <a:endParaRPr b="1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9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19"/>
          <p:cNvSpPr txBox="1">
            <a:spLocks noGrp="1"/>
          </p:cNvSpPr>
          <p:nvPr>
            <p:ph type="body" idx="1"/>
          </p:nvPr>
        </p:nvSpPr>
        <p:spPr>
          <a:xfrm>
            <a:off x="924050" y="1599700"/>
            <a:ext cx="39411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Severity: </a:t>
            </a:r>
            <a:r>
              <a:rPr lang="en" sz="2200"/>
              <a:t>3</a:t>
            </a:r>
            <a:endParaRPr sz="22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Type: </a:t>
            </a:r>
            <a:r>
              <a:rPr lang="en" sz="2200"/>
              <a:t>H1 (Visibility of Status), H2 (Match Sys &amp; World)</a:t>
            </a:r>
            <a:r>
              <a:rPr lang="en" sz="2300"/>
              <a:t> </a:t>
            </a:r>
            <a:endParaRPr sz="23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lang="en" sz="2200" b="1">
                <a:latin typeface="Barlow"/>
                <a:ea typeface="Barlow"/>
                <a:cs typeface="Barlow"/>
                <a:sym typeface="Barlow"/>
              </a:rPr>
              <a:t>Problem: </a:t>
            </a:r>
            <a:r>
              <a:rPr lang="en" sz="2200"/>
              <a:t>“Spotter” and “Browse” buttons unclear (functionality &amp; wording)</a:t>
            </a:r>
            <a:endParaRPr sz="2200"/>
          </a:p>
        </p:txBody>
      </p:sp>
      <p:sp>
        <p:nvSpPr>
          <p:cNvPr id="574" name="Google Shape;574;p1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575" name="Google Shape;575;p19"/>
          <p:cNvGrpSpPr/>
          <p:nvPr/>
        </p:nvGrpSpPr>
        <p:grpSpPr>
          <a:xfrm>
            <a:off x="320024" y="601200"/>
            <a:ext cx="8241276" cy="779400"/>
            <a:chOff x="320024" y="601200"/>
            <a:chExt cx="8241276" cy="779400"/>
          </a:xfrm>
        </p:grpSpPr>
        <p:sp>
          <p:nvSpPr>
            <p:cNvPr id="576" name="Google Shape;576;p19"/>
            <p:cNvSpPr/>
            <p:nvPr/>
          </p:nvSpPr>
          <p:spPr>
            <a:xfrm>
              <a:off x="4435100" y="601200"/>
              <a:ext cx="4126200" cy="7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320024" y="664200"/>
              <a:ext cx="45450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Design Revisions</a:t>
              </a:r>
              <a:endParaRPr/>
            </a:p>
          </p:txBody>
        </p:sp>
      </p:grpSp>
      <p:pic>
        <p:nvPicPr>
          <p:cNvPr id="578" name="Google Shape;57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8577" y="212325"/>
            <a:ext cx="2259250" cy="48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19"/>
          <p:cNvSpPr/>
          <p:nvPr/>
        </p:nvSpPr>
        <p:spPr>
          <a:xfrm>
            <a:off x="5590850" y="2093025"/>
            <a:ext cx="1814700" cy="4899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9"/>
          <p:cNvSpPr/>
          <p:nvPr/>
        </p:nvSpPr>
        <p:spPr>
          <a:xfrm>
            <a:off x="5599950" y="2649675"/>
            <a:ext cx="1814700" cy="4899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1" name="Google Shape;581;p19"/>
          <p:cNvCxnSpPr/>
          <p:nvPr/>
        </p:nvCxnSpPr>
        <p:spPr>
          <a:xfrm>
            <a:off x="924050" y="3064966"/>
            <a:ext cx="3941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0"/>
          <p:cNvSpPr txBox="1">
            <a:spLocks noGrp="1"/>
          </p:cNvSpPr>
          <p:nvPr>
            <p:ph type="body" idx="1"/>
          </p:nvPr>
        </p:nvSpPr>
        <p:spPr>
          <a:xfrm>
            <a:off x="941825" y="1599713"/>
            <a:ext cx="32220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Barlow"/>
                <a:ea typeface="Barlow"/>
                <a:cs typeface="Barlow"/>
                <a:sym typeface="Barlow"/>
              </a:rPr>
              <a:t>Fix:</a:t>
            </a:r>
            <a:endParaRPr sz="2300" b="1">
              <a:latin typeface="Barlow"/>
              <a:ea typeface="Barlow"/>
              <a:cs typeface="Barlow"/>
              <a:sym typeface="Barlow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▪"/>
            </a:pPr>
            <a:r>
              <a:rPr lang="en" sz="2300"/>
              <a:t>New home screen </a:t>
            </a:r>
            <a:endParaRPr sz="2300"/>
          </a:p>
          <a:p>
            <a:pPr marL="457200" lvl="0" indent="-374650" algn="l" rtl="0"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300"/>
              <a:buChar char="▪"/>
            </a:pPr>
            <a:r>
              <a:rPr lang="en" sz="2300">
                <a:solidFill>
                  <a:srgbClr val="B7B7B7"/>
                </a:solidFill>
              </a:rPr>
              <a:t>Bottom navigation bar wording</a:t>
            </a:r>
            <a:endParaRPr sz="2200">
              <a:solidFill>
                <a:srgbClr val="B7B7B7"/>
              </a:solidFill>
            </a:endParaRPr>
          </a:p>
        </p:txBody>
      </p:sp>
      <p:sp>
        <p:nvSpPr>
          <p:cNvPr id="588" name="Google Shape;588;p2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589" name="Google Shape;589;p20"/>
          <p:cNvPicPr preferRelativeResize="0"/>
          <p:nvPr/>
        </p:nvPicPr>
        <p:blipFill rotWithShape="1">
          <a:blip r:embed="rId3">
            <a:alphaModFix/>
          </a:blip>
          <a:srcRect b="62121"/>
          <a:stretch/>
        </p:blipFill>
        <p:spPr>
          <a:xfrm>
            <a:off x="4238388" y="1704413"/>
            <a:ext cx="1963916" cy="2676575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20"/>
          <p:cNvSpPr/>
          <p:nvPr/>
        </p:nvSpPr>
        <p:spPr>
          <a:xfrm>
            <a:off x="4435100" y="601200"/>
            <a:ext cx="4126200" cy="77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1" name="Google Shape;591;p20"/>
          <p:cNvPicPr preferRelativeResize="0"/>
          <p:nvPr/>
        </p:nvPicPr>
        <p:blipFill rotWithShape="1">
          <a:blip r:embed="rId3">
            <a:alphaModFix/>
          </a:blip>
          <a:srcRect t="37946"/>
          <a:stretch/>
        </p:blipFill>
        <p:spPr>
          <a:xfrm>
            <a:off x="6455000" y="664289"/>
            <a:ext cx="1853875" cy="41391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2" name="Google Shape;592;p20"/>
          <p:cNvGrpSpPr/>
          <p:nvPr/>
        </p:nvGrpSpPr>
        <p:grpSpPr>
          <a:xfrm>
            <a:off x="320024" y="601200"/>
            <a:ext cx="8241276" cy="779400"/>
            <a:chOff x="320024" y="601200"/>
            <a:chExt cx="8241276" cy="779400"/>
          </a:xfrm>
        </p:grpSpPr>
        <p:sp>
          <p:nvSpPr>
            <p:cNvPr id="593" name="Google Shape;593;p20"/>
            <p:cNvSpPr/>
            <p:nvPr/>
          </p:nvSpPr>
          <p:spPr>
            <a:xfrm>
              <a:off x="4435100" y="601200"/>
              <a:ext cx="4126200" cy="7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0"/>
            <p:cNvSpPr/>
            <p:nvPr/>
          </p:nvSpPr>
          <p:spPr>
            <a:xfrm>
              <a:off x="320024" y="664200"/>
              <a:ext cx="45450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Design Revisions</a:t>
              </a:r>
              <a:endParaRPr/>
            </a:p>
          </p:txBody>
        </p:sp>
      </p:grpSp>
      <p:pic>
        <p:nvPicPr>
          <p:cNvPr id="595" name="Google Shape;59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1650" y="1532925"/>
            <a:ext cx="542525" cy="4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602" name="Google Shape;602;p21"/>
          <p:cNvSpPr/>
          <p:nvPr/>
        </p:nvSpPr>
        <p:spPr>
          <a:xfrm>
            <a:off x="4435100" y="601200"/>
            <a:ext cx="4126200" cy="77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" name="Google Shape;603;p21"/>
          <p:cNvGrpSpPr/>
          <p:nvPr/>
        </p:nvGrpSpPr>
        <p:grpSpPr>
          <a:xfrm>
            <a:off x="4040201" y="2311759"/>
            <a:ext cx="4464092" cy="1246873"/>
            <a:chOff x="1778798" y="3072773"/>
            <a:chExt cx="5586399" cy="1523550"/>
          </a:xfrm>
        </p:grpSpPr>
        <p:pic>
          <p:nvPicPr>
            <p:cNvPr id="604" name="Google Shape;604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78798" y="3072773"/>
              <a:ext cx="5586399" cy="1523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5" name="Google Shape;605;p21"/>
            <p:cNvSpPr/>
            <p:nvPr/>
          </p:nvSpPr>
          <p:spPr>
            <a:xfrm>
              <a:off x="2923802" y="3705428"/>
              <a:ext cx="1203000" cy="421500"/>
            </a:xfrm>
            <a:prstGeom prst="ellipse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606;p21"/>
          <p:cNvGrpSpPr/>
          <p:nvPr/>
        </p:nvGrpSpPr>
        <p:grpSpPr>
          <a:xfrm>
            <a:off x="320017" y="601200"/>
            <a:ext cx="8241283" cy="779400"/>
            <a:chOff x="320017" y="601200"/>
            <a:chExt cx="8241283" cy="779400"/>
          </a:xfrm>
        </p:grpSpPr>
        <p:sp>
          <p:nvSpPr>
            <p:cNvPr id="607" name="Google Shape;607;p21"/>
            <p:cNvSpPr/>
            <p:nvPr/>
          </p:nvSpPr>
          <p:spPr>
            <a:xfrm>
              <a:off x="4435100" y="601200"/>
              <a:ext cx="4126200" cy="77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320017" y="664200"/>
              <a:ext cx="81843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chemeClr val="lt1"/>
                  </a:solidFill>
                  <a:latin typeface="Barlow SemiBold"/>
                  <a:ea typeface="Barlow SemiBold"/>
                  <a:cs typeface="Barlow SemiBold"/>
                  <a:sym typeface="Barlow SemiBold"/>
                </a:rPr>
                <a:t>Design Revisions </a:t>
              </a:r>
              <a:endParaRPr/>
            </a:p>
          </p:txBody>
        </p:sp>
      </p:grpSp>
      <p:sp>
        <p:nvSpPr>
          <p:cNvPr id="609" name="Google Shape;609;p21"/>
          <p:cNvSpPr txBox="1">
            <a:spLocks noGrp="1"/>
          </p:cNvSpPr>
          <p:nvPr>
            <p:ph type="body" idx="1"/>
          </p:nvPr>
        </p:nvSpPr>
        <p:spPr>
          <a:xfrm>
            <a:off x="941825" y="1599713"/>
            <a:ext cx="32220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Barlow"/>
                <a:ea typeface="Barlow"/>
                <a:cs typeface="Barlow"/>
                <a:sym typeface="Barlow"/>
              </a:rPr>
              <a:t>Fix:</a:t>
            </a:r>
            <a:endParaRPr sz="2300" b="1">
              <a:latin typeface="Barlow"/>
              <a:ea typeface="Barlow"/>
              <a:cs typeface="Barlow"/>
              <a:sym typeface="Barlow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300"/>
              <a:buChar char="▪"/>
            </a:pPr>
            <a:r>
              <a:rPr lang="en" sz="2300">
                <a:solidFill>
                  <a:srgbClr val="B7B7B7"/>
                </a:solidFill>
              </a:rPr>
              <a:t>New home screen </a:t>
            </a:r>
            <a:endParaRPr sz="2300">
              <a:solidFill>
                <a:srgbClr val="B7B7B7"/>
              </a:solidFill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300"/>
              <a:buChar char="▪"/>
            </a:pPr>
            <a:r>
              <a:rPr lang="en" sz="2300"/>
              <a:t>Bottom navigation bar wording</a:t>
            </a:r>
            <a:endParaRPr sz="2200"/>
          </a:p>
        </p:txBody>
      </p:sp>
      <p:pic>
        <p:nvPicPr>
          <p:cNvPr id="610" name="Google Shape;6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1650" y="1532925"/>
            <a:ext cx="542525" cy="4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odovico template">
  <a:themeElements>
    <a:clrScheme name="Custom 347">
      <a:dk1>
        <a:srgbClr val="272A36"/>
      </a:dk1>
      <a:lt1>
        <a:srgbClr val="FFFFFF"/>
      </a:lt1>
      <a:dk2>
        <a:srgbClr val="808392"/>
      </a:dk2>
      <a:lt2>
        <a:srgbClr val="E0E0E7"/>
      </a:lt2>
      <a:accent1>
        <a:srgbClr val="FFAD1D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883</Words>
  <Application>Microsoft Macintosh PowerPoint</Application>
  <PresentationFormat>On-screen Show (16:9)</PresentationFormat>
  <Paragraphs>227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Barlow SemiBold</vt:lpstr>
      <vt:lpstr>Barlow Light</vt:lpstr>
      <vt:lpstr>Barlow</vt:lpstr>
      <vt:lpstr>Lato</vt:lpstr>
      <vt:lpstr>Arial</vt:lpstr>
      <vt:lpstr>Lodovico template</vt:lpstr>
      <vt:lpstr>Spotter Midway Milestone</vt:lpstr>
      <vt:lpstr>Meet the Team</vt:lpstr>
      <vt:lpstr>PowerPoint Presentation</vt:lpstr>
      <vt:lpstr>Overview</vt:lpstr>
      <vt:lpstr>Heuristic Evaluation Results &amp; Revised Designs</vt:lpstr>
      <vt:lpstr>Results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Hi-Fi Prototype Implementation Status</vt:lpstr>
      <vt:lpstr>Tools Used</vt:lpstr>
      <vt:lpstr>Implemented Features: Simple Task</vt:lpstr>
      <vt:lpstr>Implemented Features: Simple Task</vt:lpstr>
      <vt:lpstr>Unimplemented Features &amp; Plan</vt:lpstr>
      <vt:lpstr>Wizard of Oz Techniques</vt:lpstr>
      <vt:lpstr>Hard-coded Data</vt:lpstr>
      <vt:lpstr>Live Demo</vt:lpstr>
      <vt:lpstr>Summary</vt:lpstr>
      <vt:lpstr>Questions?</vt:lpstr>
      <vt:lpstr>Appendix Additional Revisions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Spotter Midway Milestone</dc:title>
  <cp:lastModifiedBy>Microsoft Office User</cp:lastModifiedBy>
  <cp:revision>1</cp:revision>
  <dcterms:modified xsi:type="dcterms:W3CDTF">2021-03-12T17:50:13Z</dcterms:modified>
</cp:coreProperties>
</file>