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9144000" cy="5143500" type="screen16x9"/>
  <p:notesSz cx="6858000" cy="9144000"/>
  <p:embeddedFontLst>
    <p:embeddedFont>
      <p:font typeface="Calibri" panose="020F0502020204030204" pitchFamily="34" charset="0"/>
      <p:regular r:id="rId57"/>
      <p:bold r:id="rId58"/>
      <p:italic r:id="rId59"/>
      <p:boldItalic r:id="rId60"/>
    </p:embeddedFont>
    <p:embeddedFont>
      <p:font typeface="Lato" panose="020F0502020204030203" pitchFamily="34" charset="77"/>
      <p:regular r:id="rId61"/>
      <p:bold r:id="rId62"/>
      <p:italic r:id="rId63"/>
      <p:boldItalic r:id="rId64"/>
    </p:embeddedFont>
    <p:embeddedFont>
      <p:font typeface="Shadows Into Light" panose="02000000000000000000" pitchFamily="2" charset="77"/>
      <p:regular r:id="rId65"/>
    </p:embeddedFont>
    <p:embeddedFont>
      <p:font typeface="Varela Round" pitchFamily="2" charset="-79"/>
      <p:regular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snapToObjects="1">
      <p:cViewPr varScale="1">
        <p:scale>
          <a:sx n="142" d="100"/>
          <a:sy n="142" d="100"/>
        </p:scale>
        <p:origin x="7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b948bb6e47_1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b948bb6e47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b948bb6e47_4_1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b948bb6e47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b948bb6e47_4_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b948bb6e47_4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b948bb6e47_5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b948bb6e47_5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b934aed733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b934aed73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b934aed733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b934aed73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b950b4b8f5_2_43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b950b4b8f5_2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b948bb6e47_4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b948bb6e47_4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1A1A1A"/>
                </a:solidFill>
                <a:latin typeface="Calibri"/>
                <a:ea typeface="Calibri"/>
                <a:cs typeface="Calibri"/>
                <a:sym typeface="Calibri"/>
              </a:rPr>
              <a:t>Sample of 10 HMWs for POV 1:</a:t>
            </a:r>
            <a:endParaRPr sz="1200">
              <a:solidFill>
                <a:srgbClr val="1A1A1A"/>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 sz="1200">
                <a:solidFill>
                  <a:srgbClr val="1A1A1A"/>
                </a:solidFill>
                <a:latin typeface="Calibri"/>
                <a:ea typeface="Calibri"/>
                <a:cs typeface="Calibri"/>
                <a:sym typeface="Calibri"/>
              </a:rPr>
              <a:t>HMW: change stigmas on asking for help?</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 sz="1200">
                <a:solidFill>
                  <a:srgbClr val="1A1A1A"/>
                </a:solidFill>
                <a:latin typeface="Calibri"/>
                <a:ea typeface="Calibri"/>
                <a:cs typeface="Calibri"/>
                <a:sym typeface="Calibri"/>
              </a:rPr>
              <a:t>HMW: make asking for advice feel more enjoyable?</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 sz="1200">
                <a:solidFill>
                  <a:srgbClr val="1A1A1A"/>
                </a:solidFill>
                <a:latin typeface="Calibri"/>
                <a:ea typeface="Calibri"/>
                <a:cs typeface="Calibri"/>
                <a:sym typeface="Calibri"/>
              </a:rPr>
              <a:t>HMW: encourage newcomers to fitness to feel included/wanted?</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 sz="1200">
                <a:solidFill>
                  <a:srgbClr val="1A1A1A"/>
                </a:solidFill>
                <a:latin typeface="Calibri"/>
                <a:ea typeface="Calibri"/>
                <a:cs typeface="Calibri"/>
                <a:sym typeface="Calibri"/>
              </a:rPr>
              <a:t>HMW: build anonymity in asking Qs to minimize pressure?</a:t>
            </a:r>
            <a:endParaRPr sz="1200">
              <a:solidFill>
                <a:srgbClr val="1A1A1A"/>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 sz="1200">
                <a:solidFill>
                  <a:srgbClr val="1A1A1A"/>
                </a:solidFill>
                <a:latin typeface="Calibri"/>
                <a:ea typeface="Calibri"/>
                <a:cs typeface="Calibri"/>
                <a:sym typeface="Calibri"/>
              </a:rPr>
              <a:t>HMW: entirely remove the need to ask for help in the first place?</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 sz="1200">
                <a:solidFill>
                  <a:srgbClr val="1A1A1A"/>
                </a:solidFill>
                <a:latin typeface="Calibri"/>
                <a:ea typeface="Calibri"/>
                <a:cs typeface="Calibri"/>
                <a:sym typeface="Calibri"/>
              </a:rPr>
              <a:t>HMW: find people who want to help beginners/be mentors?</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 sz="1200">
                <a:solidFill>
                  <a:srgbClr val="1A1A1A"/>
                </a:solidFill>
                <a:latin typeface="Calibri"/>
                <a:ea typeface="Calibri"/>
                <a:cs typeface="Calibri"/>
                <a:sym typeface="Calibri"/>
              </a:rPr>
              <a:t>HMW: encourage others to be willing to offer advice?</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 sz="1200">
                <a:solidFill>
                  <a:srgbClr val="1A1A1A"/>
                </a:solidFill>
                <a:latin typeface="Calibri"/>
                <a:ea typeface="Calibri"/>
                <a:cs typeface="Calibri"/>
                <a:sym typeface="Calibri"/>
              </a:rPr>
              <a:t>HMW: provide useful information to people who don't know they need it?</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 sz="1200">
                <a:solidFill>
                  <a:srgbClr val="1A1A1A"/>
                </a:solidFill>
                <a:latin typeface="Calibri"/>
                <a:ea typeface="Calibri"/>
                <a:cs typeface="Calibri"/>
                <a:sym typeface="Calibri"/>
              </a:rPr>
              <a:t>HMW: leverage other's experiences to help newcomers?</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 sz="1200">
                <a:solidFill>
                  <a:srgbClr val="1A1A1A"/>
                </a:solidFill>
                <a:latin typeface="Calibri"/>
                <a:ea typeface="Calibri"/>
                <a:cs typeface="Calibri"/>
                <a:sym typeface="Calibri"/>
              </a:rPr>
              <a:t>HMW: connect people of similar level/goals?</a:t>
            </a:r>
            <a:endParaRPr sz="120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b948bb6e47_4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b948bb6e47_4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1A1A1A"/>
                </a:solidFill>
                <a:latin typeface="Calibri"/>
                <a:ea typeface="Calibri"/>
                <a:cs typeface="Calibri"/>
                <a:sym typeface="Calibri"/>
              </a:rPr>
              <a:t>Sample of 10 HMWs for POV 2:</a:t>
            </a:r>
            <a:endParaRPr sz="1200">
              <a:solidFill>
                <a:srgbClr val="1A1A1A"/>
              </a:solidFill>
              <a:latin typeface="Calibri"/>
              <a:ea typeface="Calibri"/>
              <a:cs typeface="Calibri"/>
              <a:sym typeface="Calibri"/>
            </a:endParaRPr>
          </a:p>
          <a:p>
            <a:pPr marL="457200" lvl="0" indent="-304800" algn="l" rtl="0">
              <a:spcBef>
                <a:spcPts val="0"/>
              </a:spcBef>
              <a:spcAft>
                <a:spcPts val="0"/>
              </a:spcAft>
              <a:buSzPts val="1200"/>
              <a:buFont typeface="Calibri"/>
              <a:buAutoNum type="arabicPeriod"/>
            </a:pPr>
            <a:r>
              <a:rPr lang="en" sz="1200">
                <a:solidFill>
                  <a:srgbClr val="1A1A1A"/>
                </a:solidFill>
                <a:latin typeface="Calibri"/>
                <a:ea typeface="Calibri"/>
                <a:cs typeface="Calibri"/>
                <a:sym typeface="Calibri"/>
              </a:rPr>
              <a:t>HMW: instill consistency while allowing for flexibility?</a:t>
            </a:r>
            <a:endParaRPr sz="1200">
              <a:latin typeface="Calibri"/>
              <a:ea typeface="Calibri"/>
              <a:cs typeface="Calibri"/>
              <a:sym typeface="Calibri"/>
            </a:endParaRPr>
          </a:p>
          <a:p>
            <a:pPr marL="457200" lvl="0" indent="-304800" algn="l" rtl="0">
              <a:spcBef>
                <a:spcPts val="0"/>
              </a:spcBef>
              <a:spcAft>
                <a:spcPts val="0"/>
              </a:spcAft>
              <a:buSzPts val="1200"/>
              <a:buFont typeface="Calibri"/>
              <a:buAutoNum type="arabicPeriod"/>
            </a:pPr>
            <a:r>
              <a:rPr lang="en" sz="1200">
                <a:solidFill>
                  <a:srgbClr val="1A1A1A"/>
                </a:solidFill>
                <a:latin typeface="Calibri"/>
                <a:ea typeface="Calibri"/>
                <a:cs typeface="Calibri"/>
                <a:sym typeface="Calibri"/>
              </a:rPr>
              <a:t>HMW: give imperfect routines feeling of success?</a:t>
            </a:r>
            <a:endParaRPr sz="1200">
              <a:latin typeface="Calibri"/>
              <a:ea typeface="Calibri"/>
              <a:cs typeface="Calibri"/>
              <a:sym typeface="Calibri"/>
            </a:endParaRPr>
          </a:p>
          <a:p>
            <a:pPr marL="457200" lvl="0" indent="-304800" algn="l" rtl="0">
              <a:spcBef>
                <a:spcPts val="0"/>
              </a:spcBef>
              <a:spcAft>
                <a:spcPts val="0"/>
              </a:spcAft>
              <a:buSzPts val="1200"/>
              <a:buFont typeface="Calibri"/>
              <a:buAutoNum type="arabicPeriod"/>
            </a:pPr>
            <a:r>
              <a:rPr lang="en" sz="1200">
                <a:solidFill>
                  <a:srgbClr val="1A1A1A"/>
                </a:solidFill>
                <a:latin typeface="Calibri"/>
                <a:ea typeface="Calibri"/>
                <a:cs typeface="Calibri"/>
                <a:sym typeface="Calibri"/>
              </a:rPr>
              <a:t>HMW: define overall goals to allow for flexibility on a day-to-day basis?</a:t>
            </a:r>
            <a:endParaRPr sz="1200">
              <a:latin typeface="Calibri"/>
              <a:ea typeface="Calibri"/>
              <a:cs typeface="Calibri"/>
              <a:sym typeface="Calibri"/>
            </a:endParaRPr>
          </a:p>
          <a:p>
            <a:pPr marL="457200" lvl="0" indent="-304800" algn="l" rtl="0">
              <a:spcBef>
                <a:spcPts val="0"/>
              </a:spcBef>
              <a:spcAft>
                <a:spcPts val="0"/>
              </a:spcAft>
              <a:buSzPts val="1200"/>
              <a:buFont typeface="Calibri"/>
              <a:buAutoNum type="arabicPeriod"/>
            </a:pPr>
            <a:r>
              <a:rPr lang="en" sz="1200">
                <a:solidFill>
                  <a:srgbClr val="1A1A1A"/>
                </a:solidFill>
                <a:latin typeface="Calibri"/>
                <a:ea typeface="Calibri"/>
                <a:cs typeface="Calibri"/>
                <a:sym typeface="Calibri"/>
              </a:rPr>
              <a:t>HMW: "gamify" working out?</a:t>
            </a:r>
            <a:endParaRPr sz="1200">
              <a:solidFill>
                <a:srgbClr val="1A1A1A"/>
              </a:solidFill>
              <a:latin typeface="Calibri"/>
              <a:ea typeface="Calibri"/>
              <a:cs typeface="Calibri"/>
              <a:sym typeface="Calibri"/>
            </a:endParaRPr>
          </a:p>
          <a:p>
            <a:pPr marL="457200" lvl="0" indent="-304800" algn="l" rtl="0">
              <a:spcBef>
                <a:spcPts val="0"/>
              </a:spcBef>
              <a:spcAft>
                <a:spcPts val="0"/>
              </a:spcAft>
              <a:buSzPts val="1200"/>
              <a:buFont typeface="Calibri"/>
              <a:buAutoNum type="arabicPeriod"/>
            </a:pPr>
            <a:r>
              <a:rPr lang="en" sz="1200">
                <a:solidFill>
                  <a:srgbClr val="1A1A1A"/>
                </a:solidFill>
                <a:latin typeface="Calibri"/>
                <a:ea typeface="Calibri"/>
                <a:cs typeface="Calibri"/>
                <a:sym typeface="Calibri"/>
              </a:rPr>
              <a:t>HMW: make routines feel more fun?</a:t>
            </a:r>
            <a:endParaRPr sz="1200">
              <a:latin typeface="Calibri"/>
              <a:ea typeface="Calibri"/>
              <a:cs typeface="Calibri"/>
              <a:sym typeface="Calibri"/>
            </a:endParaRPr>
          </a:p>
          <a:p>
            <a:pPr marL="457200" lvl="0" indent="-304800" algn="l" rtl="0">
              <a:spcBef>
                <a:spcPts val="0"/>
              </a:spcBef>
              <a:spcAft>
                <a:spcPts val="0"/>
              </a:spcAft>
              <a:buSzPts val="1200"/>
              <a:buFont typeface="Calibri"/>
              <a:buAutoNum type="arabicPeriod"/>
            </a:pPr>
            <a:r>
              <a:rPr lang="en" sz="1200">
                <a:solidFill>
                  <a:srgbClr val="1A1A1A"/>
                </a:solidFill>
                <a:latin typeface="Calibri"/>
                <a:ea typeface="Calibri"/>
                <a:cs typeface="Calibri"/>
                <a:sym typeface="Calibri"/>
              </a:rPr>
              <a:t>HMW: measure a person's fitness goals/journey?</a:t>
            </a:r>
            <a:endParaRPr sz="1200">
              <a:latin typeface="Calibri"/>
              <a:ea typeface="Calibri"/>
              <a:cs typeface="Calibri"/>
              <a:sym typeface="Calibri"/>
            </a:endParaRPr>
          </a:p>
          <a:p>
            <a:pPr marL="457200" lvl="0" indent="-304800" algn="l" rtl="0">
              <a:spcBef>
                <a:spcPts val="0"/>
              </a:spcBef>
              <a:spcAft>
                <a:spcPts val="0"/>
              </a:spcAft>
              <a:buSzPts val="1200"/>
              <a:buFont typeface="Calibri"/>
              <a:buAutoNum type="arabicPeriod"/>
            </a:pPr>
            <a:r>
              <a:rPr lang="en" sz="1200">
                <a:solidFill>
                  <a:srgbClr val="1A1A1A"/>
                </a:solidFill>
                <a:latin typeface="Calibri"/>
                <a:ea typeface="Calibri"/>
                <a:cs typeface="Calibri"/>
                <a:sym typeface="Calibri"/>
              </a:rPr>
              <a:t>HMW: make the routine feel like a story/journey/adventure?</a:t>
            </a:r>
            <a:endParaRPr sz="1200">
              <a:latin typeface="Calibri"/>
              <a:ea typeface="Calibri"/>
              <a:cs typeface="Calibri"/>
              <a:sym typeface="Calibri"/>
            </a:endParaRPr>
          </a:p>
          <a:p>
            <a:pPr marL="457200" lvl="0" indent="-304800" algn="l" rtl="0">
              <a:spcBef>
                <a:spcPts val="0"/>
              </a:spcBef>
              <a:spcAft>
                <a:spcPts val="0"/>
              </a:spcAft>
              <a:buSzPts val="1200"/>
              <a:buFont typeface="Calibri"/>
              <a:buAutoNum type="arabicPeriod"/>
            </a:pPr>
            <a:r>
              <a:rPr lang="en" sz="1200">
                <a:solidFill>
                  <a:srgbClr val="1A1A1A"/>
                </a:solidFill>
                <a:latin typeface="Calibri"/>
                <a:ea typeface="Calibri"/>
                <a:cs typeface="Calibri"/>
                <a:sym typeface="Calibri"/>
              </a:rPr>
              <a:t>HMW: allow people to feel satisfied about working out without having to take lots of time out of their day?</a:t>
            </a:r>
            <a:endParaRPr sz="1200">
              <a:latin typeface="Calibri"/>
              <a:ea typeface="Calibri"/>
              <a:cs typeface="Calibri"/>
              <a:sym typeface="Calibri"/>
            </a:endParaRPr>
          </a:p>
          <a:p>
            <a:pPr marL="457200" lvl="0" indent="-304800" algn="l" rtl="0">
              <a:spcBef>
                <a:spcPts val="0"/>
              </a:spcBef>
              <a:spcAft>
                <a:spcPts val="0"/>
              </a:spcAft>
              <a:buSzPts val="1200"/>
              <a:buFont typeface="Calibri"/>
              <a:buAutoNum type="arabicPeriod"/>
            </a:pPr>
            <a:r>
              <a:rPr lang="en" sz="1200">
                <a:solidFill>
                  <a:srgbClr val="1A1A1A"/>
                </a:solidFill>
                <a:latin typeface="Calibri"/>
                <a:ea typeface="Calibri"/>
                <a:cs typeface="Calibri"/>
                <a:sym typeface="Calibri"/>
              </a:rPr>
              <a:t>HMW: get people to make time to stick to routine?</a:t>
            </a:r>
            <a:endParaRPr sz="1200">
              <a:latin typeface="Calibri"/>
              <a:ea typeface="Calibri"/>
              <a:cs typeface="Calibri"/>
              <a:sym typeface="Calibri"/>
            </a:endParaRPr>
          </a:p>
          <a:p>
            <a:pPr marL="457200" lvl="0" indent="-304800" algn="l" rtl="0">
              <a:spcBef>
                <a:spcPts val="0"/>
              </a:spcBef>
              <a:spcAft>
                <a:spcPts val="0"/>
              </a:spcAft>
              <a:buSzPts val="1200"/>
              <a:buFont typeface="Calibri"/>
              <a:buAutoNum type="arabicPeriod"/>
            </a:pPr>
            <a:r>
              <a:rPr lang="en" sz="1200">
                <a:solidFill>
                  <a:srgbClr val="1A1A1A"/>
                </a:solidFill>
                <a:latin typeface="Calibri"/>
                <a:ea typeface="Calibri"/>
                <a:cs typeface="Calibri"/>
                <a:sym typeface="Calibri"/>
              </a:rPr>
              <a:t>HMW: make routine easily integrated into people's busy schedules?</a:t>
            </a:r>
            <a:endParaRPr sz="12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b948bb6e47_4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b948bb6e47_4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1A1A1A"/>
                </a:solidFill>
                <a:latin typeface="Calibri"/>
                <a:ea typeface="Calibri"/>
                <a:cs typeface="Calibri"/>
                <a:sym typeface="Calibri"/>
              </a:rPr>
              <a:t>Sample of 10 HMWs for POV 3:</a:t>
            </a:r>
            <a:endParaRPr sz="1200">
              <a:solidFill>
                <a:srgbClr val="1A1A1A"/>
              </a:solidFill>
              <a:latin typeface="Calibri"/>
              <a:ea typeface="Calibri"/>
              <a:cs typeface="Calibri"/>
              <a:sym typeface="Calibri"/>
            </a:endParaRPr>
          </a:p>
          <a:p>
            <a:pPr marL="457200" lvl="0" indent="-304800" algn="l" rtl="0">
              <a:spcBef>
                <a:spcPts val="0"/>
              </a:spcBef>
              <a:spcAft>
                <a:spcPts val="0"/>
              </a:spcAft>
              <a:buClr>
                <a:srgbClr val="505670"/>
              </a:buClr>
              <a:buSzPts val="1200"/>
              <a:buFont typeface="Calibri"/>
              <a:buAutoNum type="arabicPeriod"/>
            </a:pPr>
            <a:r>
              <a:rPr lang="en" sz="1200">
                <a:solidFill>
                  <a:srgbClr val="1A1A1A"/>
                </a:solidFill>
                <a:latin typeface="Calibri"/>
                <a:ea typeface="Calibri"/>
                <a:cs typeface="Calibri"/>
                <a:sym typeface="Calibri"/>
              </a:rPr>
              <a:t>HMW: present information in accessible, easy ways?</a:t>
            </a:r>
            <a:endParaRPr sz="1200">
              <a:solidFill>
                <a:srgbClr val="505670"/>
              </a:solidFill>
              <a:latin typeface="Calibri"/>
              <a:ea typeface="Calibri"/>
              <a:cs typeface="Calibri"/>
              <a:sym typeface="Calibri"/>
            </a:endParaRPr>
          </a:p>
          <a:p>
            <a:pPr marL="457200" lvl="0" indent="-304800" algn="l" rtl="0">
              <a:spcBef>
                <a:spcPts val="0"/>
              </a:spcBef>
              <a:spcAft>
                <a:spcPts val="0"/>
              </a:spcAft>
              <a:buClr>
                <a:srgbClr val="505670"/>
              </a:buClr>
              <a:buSzPts val="1200"/>
              <a:buFont typeface="Calibri"/>
              <a:buAutoNum type="arabicPeriod"/>
            </a:pPr>
            <a:r>
              <a:rPr lang="en" sz="1200">
                <a:solidFill>
                  <a:srgbClr val="1A1A1A"/>
                </a:solidFill>
                <a:latin typeface="Calibri"/>
                <a:ea typeface="Calibri"/>
                <a:cs typeface="Calibri"/>
                <a:sym typeface="Calibri"/>
              </a:rPr>
              <a:t>HMW: make complicated workout jargon easy to read/digest?</a:t>
            </a:r>
            <a:endParaRPr sz="1200">
              <a:solidFill>
                <a:srgbClr val="505670"/>
              </a:solidFill>
              <a:latin typeface="Calibri"/>
              <a:ea typeface="Calibri"/>
              <a:cs typeface="Calibri"/>
              <a:sym typeface="Calibri"/>
            </a:endParaRPr>
          </a:p>
          <a:p>
            <a:pPr marL="457200" lvl="0" indent="-304800" algn="l" rtl="0">
              <a:spcBef>
                <a:spcPts val="0"/>
              </a:spcBef>
              <a:spcAft>
                <a:spcPts val="0"/>
              </a:spcAft>
              <a:buClr>
                <a:srgbClr val="505670"/>
              </a:buClr>
              <a:buSzPts val="1200"/>
              <a:buFont typeface="Calibri"/>
              <a:buAutoNum type="arabicPeriod"/>
            </a:pPr>
            <a:r>
              <a:rPr lang="en" sz="1200">
                <a:solidFill>
                  <a:srgbClr val="1A1A1A"/>
                </a:solidFill>
                <a:latin typeface="Calibri"/>
                <a:ea typeface="Calibri"/>
                <a:cs typeface="Calibri"/>
                <a:sym typeface="Calibri"/>
              </a:rPr>
              <a:t>HMW: make scientific studies on fitness accessible to a beginner?</a:t>
            </a:r>
            <a:endParaRPr sz="1200">
              <a:solidFill>
                <a:srgbClr val="505670"/>
              </a:solidFill>
              <a:latin typeface="Calibri"/>
              <a:ea typeface="Calibri"/>
              <a:cs typeface="Calibri"/>
              <a:sym typeface="Calibri"/>
            </a:endParaRPr>
          </a:p>
          <a:p>
            <a:pPr marL="457200" lvl="0" indent="-304800" algn="l" rtl="0">
              <a:spcBef>
                <a:spcPts val="0"/>
              </a:spcBef>
              <a:spcAft>
                <a:spcPts val="0"/>
              </a:spcAft>
              <a:buClr>
                <a:srgbClr val="505670"/>
              </a:buClr>
              <a:buSzPts val="1200"/>
              <a:buFont typeface="Calibri"/>
              <a:buAutoNum type="arabicPeriod"/>
            </a:pPr>
            <a:r>
              <a:rPr lang="en" sz="1200">
                <a:solidFill>
                  <a:srgbClr val="1A1A1A"/>
                </a:solidFill>
                <a:latin typeface="Calibri"/>
                <a:ea typeface="Calibri"/>
                <a:cs typeface="Calibri"/>
                <a:sym typeface="Calibri"/>
              </a:rPr>
              <a:t>HMW: present the info less intimidating to layman?</a:t>
            </a:r>
            <a:endParaRPr sz="1200">
              <a:solidFill>
                <a:srgbClr val="1A1A1A"/>
              </a:solidFill>
              <a:latin typeface="Calibri"/>
              <a:ea typeface="Calibri"/>
              <a:cs typeface="Calibri"/>
              <a:sym typeface="Calibri"/>
            </a:endParaRPr>
          </a:p>
          <a:p>
            <a:pPr marL="457200" lvl="0" indent="-304800" algn="l" rtl="0">
              <a:spcBef>
                <a:spcPts val="0"/>
              </a:spcBef>
              <a:spcAft>
                <a:spcPts val="0"/>
              </a:spcAft>
              <a:buClr>
                <a:srgbClr val="505670"/>
              </a:buClr>
              <a:buSzPts val="1200"/>
              <a:buFont typeface="Calibri"/>
              <a:buAutoNum type="arabicPeriod"/>
            </a:pPr>
            <a:r>
              <a:rPr lang="en" sz="1200">
                <a:solidFill>
                  <a:srgbClr val="1A1A1A"/>
                </a:solidFill>
                <a:latin typeface="Calibri"/>
                <a:ea typeface="Calibri"/>
                <a:cs typeface="Calibri"/>
                <a:sym typeface="Calibri"/>
              </a:rPr>
              <a:t>HMW: reconcile contradictory information on the web?</a:t>
            </a:r>
            <a:endParaRPr sz="1200">
              <a:solidFill>
                <a:srgbClr val="505670"/>
              </a:solidFill>
              <a:latin typeface="Calibri"/>
              <a:ea typeface="Calibri"/>
              <a:cs typeface="Calibri"/>
              <a:sym typeface="Calibri"/>
            </a:endParaRPr>
          </a:p>
          <a:p>
            <a:pPr marL="457200" lvl="0" indent="-304800" algn="l" rtl="0">
              <a:spcBef>
                <a:spcPts val="0"/>
              </a:spcBef>
              <a:spcAft>
                <a:spcPts val="0"/>
              </a:spcAft>
              <a:buClr>
                <a:srgbClr val="505670"/>
              </a:buClr>
              <a:buSzPts val="1200"/>
              <a:buFont typeface="Calibri"/>
              <a:buAutoNum type="arabicPeriod"/>
            </a:pPr>
            <a:r>
              <a:rPr lang="en" sz="1200">
                <a:solidFill>
                  <a:srgbClr val="1A1A1A"/>
                </a:solidFill>
                <a:latin typeface="Calibri"/>
                <a:ea typeface="Calibri"/>
                <a:cs typeface="Calibri"/>
                <a:sym typeface="Calibri"/>
              </a:rPr>
              <a:t>HMW: we debunk and discourage proliferation of incorrect information online?</a:t>
            </a:r>
            <a:endParaRPr sz="1200">
              <a:solidFill>
                <a:srgbClr val="505670"/>
              </a:solidFill>
              <a:latin typeface="Calibri"/>
              <a:ea typeface="Calibri"/>
              <a:cs typeface="Calibri"/>
              <a:sym typeface="Calibri"/>
            </a:endParaRPr>
          </a:p>
          <a:p>
            <a:pPr marL="457200" lvl="0" indent="-304800" algn="l" rtl="0">
              <a:spcBef>
                <a:spcPts val="0"/>
              </a:spcBef>
              <a:spcAft>
                <a:spcPts val="0"/>
              </a:spcAft>
              <a:buClr>
                <a:srgbClr val="505670"/>
              </a:buClr>
              <a:buSzPts val="1200"/>
              <a:buFont typeface="Calibri"/>
              <a:buAutoNum type="arabicPeriod"/>
            </a:pPr>
            <a:r>
              <a:rPr lang="en" sz="1200">
                <a:solidFill>
                  <a:srgbClr val="1A1A1A"/>
                </a:solidFill>
                <a:latin typeface="Calibri"/>
                <a:ea typeface="Calibri"/>
                <a:cs typeface="Calibri"/>
                <a:sym typeface="Calibri"/>
              </a:rPr>
              <a:t>HMW: build people's trust in online info?</a:t>
            </a:r>
            <a:endParaRPr sz="1200">
              <a:solidFill>
                <a:srgbClr val="505670"/>
              </a:solidFill>
              <a:latin typeface="Calibri"/>
              <a:ea typeface="Calibri"/>
              <a:cs typeface="Calibri"/>
              <a:sym typeface="Calibri"/>
            </a:endParaRPr>
          </a:p>
          <a:p>
            <a:pPr marL="457200" lvl="0" indent="-304800" algn="l" rtl="0">
              <a:spcBef>
                <a:spcPts val="0"/>
              </a:spcBef>
              <a:spcAft>
                <a:spcPts val="0"/>
              </a:spcAft>
              <a:buClr>
                <a:srgbClr val="505670"/>
              </a:buClr>
              <a:buSzPts val="1200"/>
              <a:buFont typeface="Calibri"/>
              <a:buAutoNum type="arabicPeriod"/>
            </a:pPr>
            <a:r>
              <a:rPr lang="en" sz="1200">
                <a:solidFill>
                  <a:srgbClr val="1A1A1A"/>
                </a:solidFill>
                <a:latin typeface="Calibri"/>
                <a:ea typeface="Calibri"/>
                <a:cs typeface="Calibri"/>
                <a:sym typeface="Calibri"/>
              </a:rPr>
              <a:t>HMW: cater a selection of reputable sources?</a:t>
            </a:r>
            <a:endParaRPr sz="1200">
              <a:solidFill>
                <a:srgbClr val="505670"/>
              </a:solidFill>
              <a:latin typeface="Calibri"/>
              <a:ea typeface="Calibri"/>
              <a:cs typeface="Calibri"/>
              <a:sym typeface="Calibri"/>
            </a:endParaRPr>
          </a:p>
          <a:p>
            <a:pPr marL="457200" lvl="0" indent="-304800" algn="l" rtl="0">
              <a:spcBef>
                <a:spcPts val="0"/>
              </a:spcBef>
              <a:spcAft>
                <a:spcPts val="0"/>
              </a:spcAft>
              <a:buClr>
                <a:srgbClr val="505670"/>
              </a:buClr>
              <a:buSzPts val="1200"/>
              <a:buFont typeface="Calibri"/>
              <a:buAutoNum type="arabicPeriod"/>
            </a:pPr>
            <a:r>
              <a:rPr lang="en" sz="1200">
                <a:solidFill>
                  <a:srgbClr val="1A1A1A"/>
                </a:solidFill>
                <a:latin typeface="Calibri"/>
                <a:ea typeface="Calibri"/>
                <a:cs typeface="Calibri"/>
                <a:sym typeface="Calibri"/>
              </a:rPr>
              <a:t>HMW: provide personalized information in a virtual medium?</a:t>
            </a:r>
            <a:endParaRPr sz="1200">
              <a:solidFill>
                <a:srgbClr val="505670"/>
              </a:solidFill>
              <a:latin typeface="Calibri"/>
              <a:ea typeface="Calibri"/>
              <a:cs typeface="Calibri"/>
              <a:sym typeface="Calibri"/>
            </a:endParaRPr>
          </a:p>
          <a:p>
            <a:pPr marL="457200" lvl="0" indent="-304800" algn="l" rtl="0">
              <a:spcBef>
                <a:spcPts val="0"/>
              </a:spcBef>
              <a:spcAft>
                <a:spcPts val="0"/>
              </a:spcAft>
              <a:buClr>
                <a:srgbClr val="505670"/>
              </a:buClr>
              <a:buSzPts val="1200"/>
              <a:buFont typeface="Calibri"/>
              <a:buAutoNum type="arabicPeriod"/>
            </a:pPr>
            <a:r>
              <a:rPr lang="en" sz="1200">
                <a:solidFill>
                  <a:srgbClr val="1A1A1A"/>
                </a:solidFill>
                <a:latin typeface="Calibri"/>
                <a:ea typeface="Calibri"/>
                <a:cs typeface="Calibri"/>
                <a:sym typeface="Calibri"/>
              </a:rPr>
              <a:t>HMW: make finding info like a scavenger hunt?</a:t>
            </a:r>
            <a:endParaRPr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b950b4b8f5_2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b950b4b8f5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950b4b8f5_2_44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950b4b8f5_2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b934aed733_0_9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b934aed733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b950b4b8f5_2_46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b950b4b8f5_2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b934aed733_0_1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b934aed73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b950b4b8f5_2_47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b950b4b8f5_2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b950b4b8f5_2_2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b950b4b8f5_2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b950b4b8f5_2_48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b950b4b8f5_2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b950b4b8f5_2_48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b950b4b8f5_2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b950b4b8f5_2_49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b950b4b8f5_2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b950b4b8f5_2_50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b950b4b8f5_2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b950b4b8f5_2_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b950b4b8f5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b950b4b8f5_2_5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b950b4b8f5_2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b948bb6e47_0_2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b948bb6e4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b948bb6e47_4_6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b948bb6e47_4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b948bb6e47_4_7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b948bb6e47_4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b948bb6e47_7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b948bb6e47_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b948bb6e47_0_3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b948bb6e4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b948bb6e47_0_3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b948bb6e4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b948bb6e47_2_11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b948bb6e47_2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b948bb6e47_2_6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b948bb6e47_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505670"/>
                </a:solidFill>
                <a:latin typeface="Varela Round"/>
                <a:ea typeface="Varela Round"/>
                <a:cs typeface="Varela Round"/>
                <a:sym typeface="Varela Round"/>
              </a:rPr>
              <a:t>Something else that worked: Curious in seeing the mascot change if he fulfilled exercises</a:t>
            </a:r>
            <a:endParaRPr sz="1500">
              <a:solidFill>
                <a:srgbClr val="505670"/>
              </a:solidFill>
              <a:latin typeface="Varela Round"/>
              <a:ea typeface="Varela Round"/>
              <a:cs typeface="Varela Round"/>
              <a:sym typeface="Varela Round"/>
            </a:endParaRPr>
          </a:p>
          <a:p>
            <a:pPr marL="0" lvl="0" indent="0" algn="l" rtl="0">
              <a:spcBef>
                <a:spcPts val="0"/>
              </a:spcBef>
              <a:spcAft>
                <a:spcPts val="0"/>
              </a:spcAft>
              <a:buNone/>
            </a:pPr>
            <a:r>
              <a:rPr lang="en" sz="1500">
                <a:solidFill>
                  <a:srgbClr val="505670"/>
                </a:solidFill>
                <a:latin typeface="Varela Round"/>
                <a:ea typeface="Varela Round"/>
                <a:cs typeface="Varela Round"/>
                <a:sym typeface="Varela Round"/>
              </a:rPr>
              <a:t>Something else that didn’t work: He could skip through it if he wanted to</a:t>
            </a:r>
            <a:endParaRPr sz="1500">
              <a:solidFill>
                <a:srgbClr val="505670"/>
              </a:solidFill>
              <a:latin typeface="Varela Round"/>
              <a:ea typeface="Varela Round"/>
              <a:cs typeface="Varela Round"/>
              <a:sym typeface="Varela Roun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b948bb6e47_5_5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b948bb6e47_5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b948bb6e47_5_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b948bb6e47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b948bb6e47_5_7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b948bb6e47_5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b948bb6e47_5_8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b948bb6e47_5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b948bb6e47_5_6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b948bb6e47_5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b948bb6e47_5_9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b948bb6e47_5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b948bb6e47_2_6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b948bb6e47_2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948bb6e47_5_11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948bb6e47_5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Matching those who are experienced and willing to help with gym beginners helps beginners find the help they need in a non-intimidating manner. The cute virtual mascot helps user build a routine without the pressure of commitment. However, given the results of our experience prototype testing, matching gym volunteers with gym beginners appear to the be the most promising. Not only is it the most novel, but the assumptions underlying it have been proven to be valid.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b950b4b8f5_2_49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b950b4b8f5_2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b950b4b8f5_2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b950b4b8f5_2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Beginners harbor irrational fear of judgment at the gym and don’t want to bother others with their lack of knowledge</a:t>
            </a:r>
            <a:endParaRPr/>
          </a:p>
          <a:p>
            <a:pPr marL="0" lvl="0" indent="0" algn="l" rtl="0">
              <a:spcBef>
                <a:spcPts val="0"/>
              </a:spcBef>
              <a:spcAft>
                <a:spcPts val="0"/>
              </a:spcAft>
              <a:buNone/>
            </a:pPr>
            <a:r>
              <a:rPr lang="en"/>
              <a:t>2. Beginners are more willing to ask a more experienced gym-goer for help, rather than someone who officially works at the gym. </a:t>
            </a:r>
            <a:endParaRPr/>
          </a:p>
          <a:p>
            <a:pPr marL="0" lvl="0" indent="0" algn="l" rtl="0">
              <a:spcBef>
                <a:spcPts val="0"/>
              </a:spcBef>
              <a:spcAft>
                <a:spcPts val="0"/>
              </a:spcAft>
              <a:buNone/>
            </a:pPr>
            <a:r>
              <a:rPr lang="en"/>
              <a:t>3. Experienced gym-goers are willing to help, as long as they are appropriately matched to beginner.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b948bb6e47_5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b948bb6e47_5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b950b4b8f5_2_50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b950b4b8f5_2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b950b4b8f5_2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b950b4b8f5_2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b950b4b8f5_2_50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b950b4b8f5_2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b948bb6e47_2_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b948bb6e47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b948bb6e47_2_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b948bb6e47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b948bb6e47_2_3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b948bb6e47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b948bb6e47_2_4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b948bb6e47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b950b4b8f5_2_40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b950b4b8f5_2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b950b4b8f5_2_42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b950b4b8f5_2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b950b4b8f5_2_41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b950b4b8f5_2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 notes:</a:t>
            </a:r>
            <a:endParaRPr/>
          </a:p>
          <a:p>
            <a:pPr marL="457200" lvl="0" indent="-317500" algn="l" rtl="0">
              <a:spcBef>
                <a:spcPts val="0"/>
              </a:spcBef>
              <a:spcAft>
                <a:spcPts val="0"/>
              </a:spcAft>
              <a:buSzPts val="1400"/>
              <a:buChar char="-"/>
            </a:pPr>
            <a:r>
              <a:rPr lang="en"/>
              <a:t>Doesn’t have time to exercise, and even if she prioritizes other aspects of her life over physical wellbeing</a:t>
            </a:r>
            <a:endParaRPr/>
          </a:p>
          <a:p>
            <a:pPr marL="457200" lvl="0" indent="-317500" algn="l" rtl="0">
              <a:spcBef>
                <a:spcPts val="0"/>
              </a:spcBef>
              <a:spcAft>
                <a:spcPts val="0"/>
              </a:spcAft>
              <a:buSzPts val="1400"/>
              <a:buChar char="-"/>
            </a:pPr>
            <a:r>
              <a:rPr lang="en"/>
              <a:t>Feels subconscious if she goes to the gym</a:t>
            </a:r>
            <a:endParaRPr/>
          </a:p>
          <a:p>
            <a:pPr marL="457200" lvl="0" indent="-317500" algn="l" rtl="0">
              <a:spcBef>
                <a:spcPts val="0"/>
              </a:spcBef>
              <a:spcAft>
                <a:spcPts val="0"/>
              </a:spcAft>
              <a:buSzPts val="1400"/>
              <a:buChar char="-"/>
            </a:pPr>
            <a:r>
              <a:rPr lang="en"/>
              <a:t>Feels pressure when she’s not as fit as friends, but she still enjoys the act of being able to bond with them (accountability) and that doing something is better than nothing</a:t>
            </a:r>
            <a:endParaRPr/>
          </a:p>
          <a:p>
            <a:pPr marL="457200" lvl="0" indent="-317500" algn="l" rtl="0">
              <a:spcBef>
                <a:spcPts val="0"/>
              </a:spcBef>
              <a:spcAft>
                <a:spcPts val="0"/>
              </a:spcAft>
              <a:buSzPts val="1400"/>
              <a:buChar char="-"/>
            </a:pPr>
            <a:r>
              <a:rPr lang="en"/>
              <a:t>Wants to have a positive mood going in to the next day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b948bb6e47_4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b948bb6e47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dk1"/>
                </a:solidFill>
              </a:rPr>
              <a:t>Elementary/Middle school</a:t>
            </a:r>
            <a:endParaRPr sz="1000">
              <a:solidFill>
                <a:schemeClr val="dk1"/>
              </a:solidFill>
            </a:endParaRPr>
          </a:p>
          <a:p>
            <a:pPr marL="457200" lvl="0" indent="-292100" algn="l" rtl="0">
              <a:lnSpc>
                <a:spcPct val="115000"/>
              </a:lnSpc>
              <a:spcBef>
                <a:spcPts val="1200"/>
              </a:spcBef>
              <a:spcAft>
                <a:spcPts val="0"/>
              </a:spcAft>
              <a:buClr>
                <a:schemeClr val="dk1"/>
              </a:buClr>
              <a:buSzPts val="1000"/>
              <a:buChar char="●"/>
            </a:pPr>
            <a:r>
              <a:rPr lang="en" sz="1000">
                <a:solidFill>
                  <a:schemeClr val="dk1"/>
                </a:solidFill>
              </a:rPr>
              <a:t>Really fat</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Eat to make parents, aunts, and uncles proud</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Ate everything</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Really unhealthy way to look at food</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Motivation to eat healthier</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Cared what cute girls thought</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Doing martial arts (puked on 19/20 lap)</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Becoming more fit to do the things you enjoy</a:t>
            </a:r>
            <a:endParaRPr sz="1000">
              <a:solidFill>
                <a:schemeClr val="dk1"/>
              </a:solidFill>
            </a:endParaRPr>
          </a:p>
          <a:p>
            <a:pPr marL="0" lvl="0" indent="0" algn="l" rtl="0">
              <a:lnSpc>
                <a:spcPct val="115000"/>
              </a:lnSpc>
              <a:spcBef>
                <a:spcPts val="1200"/>
              </a:spcBef>
              <a:spcAft>
                <a:spcPts val="0"/>
              </a:spcAft>
              <a:buNone/>
            </a:pPr>
            <a:r>
              <a:rPr lang="en" sz="1000">
                <a:solidFill>
                  <a:schemeClr val="dk1"/>
                </a:solidFill>
              </a:rPr>
              <a:t>How did you know how to get there</a:t>
            </a:r>
            <a:endParaRPr sz="1000">
              <a:solidFill>
                <a:schemeClr val="dk1"/>
              </a:solidFill>
            </a:endParaRPr>
          </a:p>
          <a:p>
            <a:pPr marL="457200" lvl="0" indent="-292100" algn="l" rtl="0">
              <a:lnSpc>
                <a:spcPct val="115000"/>
              </a:lnSpc>
              <a:spcBef>
                <a:spcPts val="1200"/>
              </a:spcBef>
              <a:spcAft>
                <a:spcPts val="0"/>
              </a:spcAft>
              <a:buClr>
                <a:schemeClr val="dk1"/>
              </a:buClr>
              <a:buSzPts val="1000"/>
              <a:buChar char="●"/>
            </a:pPr>
            <a:r>
              <a:rPr lang="en" sz="1000">
                <a:solidFill>
                  <a:schemeClr val="dk1"/>
                </a:solidFill>
              </a:rPr>
              <a:t>Did not do too much research</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Focused on eating less food</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Mom came home at 10pm and would always bring chips</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Would eat the chips with her and then ate dinner again with her (already ate dinner previously)</a:t>
            </a:r>
            <a:endParaRPr sz="1000">
              <a:solidFill>
                <a:schemeClr val="dk1"/>
              </a:solidFill>
            </a:endParaRPr>
          </a:p>
          <a:p>
            <a:pPr marL="0" lvl="0" indent="0" algn="l" rtl="0">
              <a:lnSpc>
                <a:spcPct val="115000"/>
              </a:lnSpc>
              <a:spcBef>
                <a:spcPts val="1200"/>
              </a:spcBef>
              <a:spcAft>
                <a:spcPts val="0"/>
              </a:spcAft>
              <a:buNone/>
            </a:pPr>
            <a:r>
              <a:rPr lang="en" sz="1000">
                <a:solidFill>
                  <a:schemeClr val="dk1"/>
                </a:solidFill>
              </a:rPr>
              <a:t>Current views</a:t>
            </a:r>
            <a:endParaRPr sz="1000">
              <a:solidFill>
                <a:schemeClr val="dk1"/>
              </a:solidFill>
            </a:endParaRPr>
          </a:p>
          <a:p>
            <a:pPr marL="457200" lvl="0" indent="-292100" algn="l" rtl="0">
              <a:lnSpc>
                <a:spcPct val="115000"/>
              </a:lnSpc>
              <a:spcBef>
                <a:spcPts val="1200"/>
              </a:spcBef>
              <a:spcAft>
                <a:spcPts val="0"/>
              </a:spcAft>
              <a:buClr>
                <a:schemeClr val="dk1"/>
              </a:buClr>
              <a:buSzPts val="1000"/>
              <a:buChar char="●"/>
            </a:pPr>
            <a:r>
              <a:rPr lang="en" sz="1000">
                <a:solidFill>
                  <a:schemeClr val="dk1"/>
                </a:solidFill>
              </a:rPr>
              <a:t>A lot more knowledge on fitness and dieting</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Found these things online</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Look at famous athletes</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Does not make firm decision, just tries different things and then sticks with it if it is sustainable</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Exercise wise has been playing basketball</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Exercise usually alone but recently with friends</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At Stanford exercise in the gym alone, but then when exams come, stop going </a:t>
            </a:r>
            <a:endParaRPr sz="1000">
              <a:solidFill>
                <a:schemeClr val="dk1"/>
              </a:solidFill>
            </a:endParaRPr>
          </a:p>
          <a:p>
            <a:pPr marL="0" lvl="0" indent="0" algn="l" rtl="0">
              <a:lnSpc>
                <a:spcPct val="115000"/>
              </a:lnSpc>
              <a:spcBef>
                <a:spcPts val="1200"/>
              </a:spcBef>
              <a:spcAft>
                <a:spcPts val="0"/>
              </a:spcAft>
              <a:buNone/>
            </a:pPr>
            <a:r>
              <a:rPr lang="en" sz="1000">
                <a:solidFill>
                  <a:schemeClr val="dk1"/>
                </a:solidFill>
              </a:rPr>
              <a:t>Losing weight - Accountability</a:t>
            </a:r>
            <a:endParaRPr sz="1000">
              <a:solidFill>
                <a:schemeClr val="dk1"/>
              </a:solidFill>
            </a:endParaRPr>
          </a:p>
          <a:p>
            <a:pPr marL="457200" lvl="0" indent="-292100" algn="l" rtl="0">
              <a:lnSpc>
                <a:spcPct val="115000"/>
              </a:lnSpc>
              <a:spcBef>
                <a:spcPts val="1200"/>
              </a:spcBef>
              <a:spcAft>
                <a:spcPts val="0"/>
              </a:spcAft>
              <a:buClr>
                <a:schemeClr val="dk1"/>
              </a:buClr>
              <a:buSzPts val="1000"/>
              <a:buChar char="●"/>
            </a:pPr>
            <a:r>
              <a:rPr lang="en" sz="1000">
                <a:solidFill>
                  <a:schemeClr val="dk1"/>
                </a:solidFill>
              </a:rPr>
              <a:t>Not too difficult</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Just cutting out the junk and late night eating made it pretty easy</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It just happened, not really a struggle</a:t>
            </a:r>
            <a:endParaRPr sz="1000">
              <a:solidFill>
                <a:schemeClr val="dk1"/>
              </a:solidFill>
            </a:endParaRPr>
          </a:p>
          <a:p>
            <a:pPr marL="0" lvl="0" indent="0" algn="l" rtl="0">
              <a:lnSpc>
                <a:spcPct val="115000"/>
              </a:lnSpc>
              <a:spcBef>
                <a:spcPts val="1200"/>
              </a:spcBef>
              <a:spcAft>
                <a:spcPts val="0"/>
              </a:spcAft>
              <a:buNone/>
            </a:pPr>
            <a:r>
              <a:rPr lang="en" sz="1000">
                <a:solidFill>
                  <a:schemeClr val="dk1"/>
                </a:solidFill>
              </a:rPr>
              <a:t>Today - accountability</a:t>
            </a:r>
            <a:endParaRPr sz="1000">
              <a:solidFill>
                <a:schemeClr val="dk1"/>
              </a:solidFill>
            </a:endParaRPr>
          </a:p>
          <a:p>
            <a:pPr marL="457200" lvl="0" indent="-292100" algn="l" rtl="0">
              <a:lnSpc>
                <a:spcPct val="115000"/>
              </a:lnSpc>
              <a:spcBef>
                <a:spcPts val="1200"/>
              </a:spcBef>
              <a:spcAft>
                <a:spcPts val="0"/>
              </a:spcAft>
              <a:buClr>
                <a:schemeClr val="dk1"/>
              </a:buClr>
              <a:buSzPts val="1000"/>
              <a:buChar char="●"/>
            </a:pPr>
            <a:r>
              <a:rPr lang="en" sz="1000">
                <a:solidFill>
                  <a:schemeClr val="dk1"/>
                </a:solidFill>
              </a:rPr>
              <a:t>More of a struggle</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When I study and I am bored, I want to eat</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More of a matter of do I really want to or not</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If I really want to it’ll happen but if I don’t then I won’t</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It happens pretty smoothly when I want it to happen</a:t>
            </a:r>
            <a:endParaRPr sz="1000">
              <a:solidFill>
                <a:schemeClr val="dk1"/>
              </a:solidFill>
            </a:endParaRPr>
          </a:p>
          <a:p>
            <a:pPr marL="0" lvl="0" indent="0" algn="l" rtl="0">
              <a:lnSpc>
                <a:spcPct val="115000"/>
              </a:lnSpc>
              <a:spcBef>
                <a:spcPts val="1200"/>
              </a:spcBef>
              <a:spcAft>
                <a:spcPts val="0"/>
              </a:spcAft>
              <a:buNone/>
            </a:pPr>
            <a:r>
              <a:rPr lang="en" sz="1000">
                <a:solidFill>
                  <a:schemeClr val="dk1"/>
                </a:solidFill>
              </a:rPr>
              <a:t>Martial arts</a:t>
            </a:r>
            <a:endParaRPr sz="1000">
              <a:solidFill>
                <a:schemeClr val="dk1"/>
              </a:solidFill>
            </a:endParaRPr>
          </a:p>
          <a:p>
            <a:pPr marL="457200" lvl="0" indent="-292100" algn="l" rtl="0">
              <a:lnSpc>
                <a:spcPct val="115000"/>
              </a:lnSpc>
              <a:spcBef>
                <a:spcPts val="1200"/>
              </a:spcBef>
              <a:spcAft>
                <a:spcPts val="0"/>
              </a:spcAft>
              <a:buClr>
                <a:schemeClr val="dk1"/>
              </a:buClr>
              <a:buSzPts val="1000"/>
              <a:buChar char="●"/>
            </a:pPr>
            <a:r>
              <a:rPr lang="en" sz="1000">
                <a:solidFill>
                  <a:schemeClr val="dk1"/>
                </a:solidFill>
              </a:rPr>
              <a:t>Kung fu panda or karate kid</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Taekwondo - 2 years</a:t>
            </a:r>
            <a:endParaRPr sz="1000">
              <a:solidFill>
                <a:schemeClr val="dk1"/>
              </a:solidFill>
            </a:endParaRPr>
          </a:p>
          <a:p>
            <a:pPr marL="0" lvl="0" indent="0" algn="l" rtl="0">
              <a:lnSpc>
                <a:spcPct val="115000"/>
              </a:lnSpc>
              <a:spcBef>
                <a:spcPts val="1200"/>
              </a:spcBef>
              <a:spcAft>
                <a:spcPts val="0"/>
              </a:spcAft>
              <a:buNone/>
            </a:pPr>
            <a:r>
              <a:rPr lang="en" sz="1000">
                <a:solidFill>
                  <a:schemeClr val="dk1"/>
                </a:solidFill>
              </a:rPr>
              <a:t>Weight lifting </a:t>
            </a:r>
            <a:endParaRPr sz="1000">
              <a:solidFill>
                <a:schemeClr val="dk1"/>
              </a:solidFill>
            </a:endParaRPr>
          </a:p>
          <a:p>
            <a:pPr marL="457200" lvl="0" indent="-292100" algn="l" rtl="0">
              <a:lnSpc>
                <a:spcPct val="115000"/>
              </a:lnSpc>
              <a:spcBef>
                <a:spcPts val="1200"/>
              </a:spcBef>
              <a:spcAft>
                <a:spcPts val="0"/>
              </a:spcAft>
              <a:buClr>
                <a:schemeClr val="dk1"/>
              </a:buClr>
              <a:buSzPts val="1000"/>
              <a:buChar char="●"/>
            </a:pPr>
            <a:r>
              <a:rPr lang="en" sz="1000">
                <a:solidFill>
                  <a:schemeClr val="dk1"/>
                </a:solidFill>
              </a:rPr>
              <a:t>End of senior year of high school</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Couldn’t convince to get a membership because busy in high school</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Got it in the summer and worked out with friends</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Did things that people did online but no clear regimen</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Day-by-day was a different workout, no structure</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Did whatever they felt was nice</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Bart kwon online </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Thought about the cost of gyms per month, went to ymca because it was cheap and close</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When wanted to workout went with friends</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Worked out with other people, would go almost every day but just message each other</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Now that gyms are closed plays basketball instead or go for a walk if you can’t </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Ideally workout strength and also some sport or some activity</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Used to do indoor workout back in march and April (no people to play basketball with)</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Used a single dumbbell and some resistance bands</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Did a 10k pushups a month challenge</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 sz="1000">
                <a:solidFill>
                  <a:schemeClr val="dk1"/>
                </a:solidFill>
              </a:rPr>
              <a:t>Had to quit because joints couldn’t handle it, shoulders got marks</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Got a pullup bar</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Motivated by avatar the last Airbender (uncle iron prison)</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Why don’t you do home workouts now </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Probably laziness </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Want to play basketball to get better</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Prefers cardio over home workout because hard to simulate workout in gym with home workout</a:t>
            </a:r>
            <a:endParaRPr sz="1000">
              <a:solidFill>
                <a:schemeClr val="dk1"/>
              </a:solidFill>
            </a:endParaRPr>
          </a:p>
          <a:p>
            <a:pPr marL="0" lvl="0" indent="0" algn="l" rtl="0">
              <a:lnSpc>
                <a:spcPct val="115000"/>
              </a:lnSpc>
              <a:spcBef>
                <a:spcPts val="1200"/>
              </a:spcBef>
              <a:spcAft>
                <a:spcPts val="0"/>
              </a:spcAft>
              <a:buNone/>
            </a:pPr>
            <a:endParaRPr sz="1000">
              <a:solidFill>
                <a:schemeClr val="dk1"/>
              </a:solidFill>
            </a:endParaRPr>
          </a:p>
          <a:p>
            <a:pPr marL="457200" lvl="0" indent="-292100" algn="l" rtl="0">
              <a:lnSpc>
                <a:spcPct val="115000"/>
              </a:lnSpc>
              <a:spcBef>
                <a:spcPts val="1200"/>
              </a:spcBef>
              <a:spcAft>
                <a:spcPts val="0"/>
              </a:spcAft>
              <a:buClr>
                <a:schemeClr val="dk1"/>
              </a:buClr>
              <a:buSzPts val="1000"/>
              <a:buChar char="●"/>
            </a:pPr>
            <a:r>
              <a:rPr lang="en" sz="1000">
                <a:solidFill>
                  <a:schemeClr val="dk1"/>
                </a:solidFill>
              </a:rPr>
              <a:t>Workout consistently buy did not see results in the beginning</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Was not sure if things were working or not</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If you have a coach they give you motivation and you know you are on the right path</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Knew exercise was good but not sure how it worked</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Would asked more experienced lifters for advice but not in person to help</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Biggest difference between remote stuff and in person is because it is similar to things you see online</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A lot of the same advice, do not fully absorb it </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A coach their physically has more say</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For the most part was confident that I knew what I was doing</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Not sure if what I’m doing is the best thing but I know its doing something so I continue to do it</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Hard to tell what is achievable without drugs and what to expect</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One of my friends started coaching as a business</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Tried coaching for a bit</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Inexpensive since coach target demographic was lower income folks</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Learned to do some Olympic weight lifting</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Biggest thing I learned is that I never criticized my form</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Learned more about how to do exercises in terms of form to target certain muscles and avoid injury</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Its not like he’s giving a bunch of information but can point out a few things here are there, how to do things better</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It’s also more fun; it’s dull with yourself</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People can keep you accountable</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They can spot you also, can push yourself more</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Even though I worked out for a while, did not have a workout plan</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 sz="1000">
                <a:solidFill>
                  <a:schemeClr val="dk1"/>
                </a:solidFill>
              </a:rPr>
              <a:t>Coach helped to have a workout plan</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 sz="1000">
                <a:solidFill>
                  <a:schemeClr val="dk1"/>
                </a:solidFill>
              </a:rPr>
              <a:t>A lot more organization that he introduced and some I kept</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 sz="1000">
                <a:solidFill>
                  <a:schemeClr val="dk1"/>
                </a:solidFill>
              </a:rPr>
              <a:t>Eye-opening to see how things are done differently</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 sz="1000">
                <a:solidFill>
                  <a:schemeClr val="dk1"/>
                </a:solidFill>
              </a:rPr>
              <a:t>Easier to figure out what you need to fix</a:t>
            </a:r>
            <a:endParaRPr sz="1000">
              <a:solidFill>
                <a:schemeClr val="dk1"/>
              </a:solidFill>
            </a:endParaRPr>
          </a:p>
          <a:p>
            <a:pPr marL="1828800" lvl="3" indent="-292100" algn="l" rtl="0">
              <a:lnSpc>
                <a:spcPct val="115000"/>
              </a:lnSpc>
              <a:spcBef>
                <a:spcPts val="0"/>
              </a:spcBef>
              <a:spcAft>
                <a:spcPts val="0"/>
              </a:spcAft>
              <a:buClr>
                <a:schemeClr val="dk1"/>
              </a:buClr>
              <a:buSzPts val="1000"/>
              <a:buChar char="■"/>
            </a:pPr>
            <a:r>
              <a:rPr lang="en" sz="1000">
                <a:solidFill>
                  <a:schemeClr val="dk1"/>
                </a:solidFill>
              </a:rPr>
              <a:t>Fix and tinker things as needed</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Do not fully buy into or trust things online</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 sz="1000">
                <a:solidFill>
                  <a:schemeClr val="dk1"/>
                </a:solidFill>
              </a:rPr>
              <a:t>Saw workout plans online but usually do not follow fully</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 sz="1000">
                <a:solidFill>
                  <a:schemeClr val="dk1"/>
                </a:solidFill>
              </a:rPr>
              <a:t>Does not trust reputation of online things because not personalized and information overload</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 sz="1000">
                <a:solidFill>
                  <a:schemeClr val="dk1"/>
                </a:solidFill>
              </a:rPr>
              <a:t>Coach is giving one and making it personalized so more trustworthy</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 sz="1000">
                <a:solidFill>
                  <a:schemeClr val="dk1"/>
                </a:solidFill>
              </a:rPr>
              <a:t>Because too much information, often conflicting best way is to just do it and see if it works instead of doing too much research</a:t>
            </a:r>
            <a:endParaRPr sz="1000">
              <a:solidFill>
                <a:schemeClr val="dk1"/>
              </a:solidFill>
            </a:endParaRPr>
          </a:p>
          <a:p>
            <a:pPr marL="1828800" lvl="3" indent="-292100" algn="l" rtl="0">
              <a:lnSpc>
                <a:spcPct val="115000"/>
              </a:lnSpc>
              <a:spcBef>
                <a:spcPts val="0"/>
              </a:spcBef>
              <a:spcAft>
                <a:spcPts val="0"/>
              </a:spcAft>
              <a:buClr>
                <a:schemeClr val="dk1"/>
              </a:buClr>
              <a:buSzPts val="1000"/>
              <a:buChar char="■"/>
            </a:pPr>
            <a:r>
              <a:rPr lang="en" sz="1000">
                <a:solidFill>
                  <a:schemeClr val="dk1"/>
                </a:solidFill>
              </a:rPr>
              <a:t>Good way to make you feel like you’re making progress when you aren’t actually making progress</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Overall feel good about where I am about physical fitness</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If I had to criticize, would say I often eat more than I need to</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a:solidFill>
                  <a:schemeClr val="dk1"/>
                </a:solidFill>
              </a:rPr>
              <a:t>Would like to be more athletic and lose some body fat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yellow" type="title">
  <p:cSld name="TITLE">
    <p:bg>
      <p:bgPr>
        <a:solidFill>
          <a:schemeClr val="accent1"/>
        </a:solid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1630650" y="1991813"/>
            <a:ext cx="5882700" cy="11598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5800"/>
              <a:buNone/>
              <a:defRPr sz="5800">
                <a:solidFill>
                  <a:srgbClr val="FFFFFF"/>
                </a:solidFill>
              </a:defRPr>
            </a:lvl1pPr>
            <a:lvl2pPr lvl="1" algn="ctr">
              <a:spcBef>
                <a:spcPts val="0"/>
              </a:spcBef>
              <a:spcAft>
                <a:spcPts val="0"/>
              </a:spcAft>
              <a:buClr>
                <a:srgbClr val="FFFFFF"/>
              </a:buClr>
              <a:buSzPts val="5800"/>
              <a:buNone/>
              <a:defRPr sz="5800">
                <a:solidFill>
                  <a:srgbClr val="FFFFFF"/>
                </a:solidFill>
              </a:defRPr>
            </a:lvl2pPr>
            <a:lvl3pPr lvl="2" algn="ctr">
              <a:spcBef>
                <a:spcPts val="0"/>
              </a:spcBef>
              <a:spcAft>
                <a:spcPts val="0"/>
              </a:spcAft>
              <a:buClr>
                <a:srgbClr val="FFFFFF"/>
              </a:buClr>
              <a:buSzPts val="5800"/>
              <a:buNone/>
              <a:defRPr sz="5800">
                <a:solidFill>
                  <a:srgbClr val="FFFFFF"/>
                </a:solidFill>
              </a:defRPr>
            </a:lvl3pPr>
            <a:lvl4pPr lvl="3" algn="ctr">
              <a:spcBef>
                <a:spcPts val="0"/>
              </a:spcBef>
              <a:spcAft>
                <a:spcPts val="0"/>
              </a:spcAft>
              <a:buClr>
                <a:srgbClr val="FFFFFF"/>
              </a:buClr>
              <a:buSzPts val="5800"/>
              <a:buNone/>
              <a:defRPr sz="5800">
                <a:solidFill>
                  <a:srgbClr val="FFFFFF"/>
                </a:solidFill>
              </a:defRPr>
            </a:lvl4pPr>
            <a:lvl5pPr lvl="4" algn="ctr">
              <a:spcBef>
                <a:spcPts val="0"/>
              </a:spcBef>
              <a:spcAft>
                <a:spcPts val="0"/>
              </a:spcAft>
              <a:buClr>
                <a:srgbClr val="FFFFFF"/>
              </a:buClr>
              <a:buSzPts val="5800"/>
              <a:buNone/>
              <a:defRPr sz="5800">
                <a:solidFill>
                  <a:srgbClr val="FFFFFF"/>
                </a:solidFill>
              </a:defRPr>
            </a:lvl5pPr>
            <a:lvl6pPr lvl="5" algn="ctr">
              <a:spcBef>
                <a:spcPts val="0"/>
              </a:spcBef>
              <a:spcAft>
                <a:spcPts val="0"/>
              </a:spcAft>
              <a:buClr>
                <a:srgbClr val="FFFFFF"/>
              </a:buClr>
              <a:buSzPts val="5800"/>
              <a:buNone/>
              <a:defRPr sz="5800">
                <a:solidFill>
                  <a:srgbClr val="FFFFFF"/>
                </a:solidFill>
              </a:defRPr>
            </a:lvl6pPr>
            <a:lvl7pPr lvl="6" algn="ctr">
              <a:spcBef>
                <a:spcPts val="0"/>
              </a:spcBef>
              <a:spcAft>
                <a:spcPts val="0"/>
              </a:spcAft>
              <a:buClr>
                <a:srgbClr val="FFFFFF"/>
              </a:buClr>
              <a:buSzPts val="5800"/>
              <a:buNone/>
              <a:defRPr sz="5800">
                <a:solidFill>
                  <a:srgbClr val="FFFFFF"/>
                </a:solidFill>
              </a:defRPr>
            </a:lvl7pPr>
            <a:lvl8pPr lvl="7" algn="ctr">
              <a:spcBef>
                <a:spcPts val="0"/>
              </a:spcBef>
              <a:spcAft>
                <a:spcPts val="0"/>
              </a:spcAft>
              <a:buClr>
                <a:srgbClr val="FFFFFF"/>
              </a:buClr>
              <a:buSzPts val="5800"/>
              <a:buNone/>
              <a:defRPr sz="5800">
                <a:solidFill>
                  <a:srgbClr val="FFFFFF"/>
                </a:solidFill>
              </a:defRPr>
            </a:lvl8pPr>
            <a:lvl9pPr lvl="8" algn="ctr">
              <a:spcBef>
                <a:spcPts val="0"/>
              </a:spcBef>
              <a:spcAft>
                <a:spcPts val="0"/>
              </a:spcAft>
              <a:buClr>
                <a:srgbClr val="FFFFFF"/>
              </a:buClr>
              <a:buSzPts val="5800"/>
              <a:buNone/>
              <a:defRPr sz="5800">
                <a:solidFill>
                  <a:srgbClr val="FFFFFF"/>
                </a:solidFill>
              </a:defRPr>
            </a:lvl9pPr>
          </a:lstStyle>
          <a:p>
            <a:endParaRPr/>
          </a:p>
        </p:txBody>
      </p:sp>
      <p:sp>
        <p:nvSpPr>
          <p:cNvPr id="12" name="Google Shape;12;p2"/>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1650450" y="1524982"/>
            <a:ext cx="58431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4600"/>
              <a:buNone/>
              <a:defRPr sz="4600">
                <a:solidFill>
                  <a:schemeClr val="dk1"/>
                </a:solidFill>
              </a:defRPr>
            </a:lvl1pPr>
            <a:lvl2pPr lvl="1" algn="ctr" rtl="0">
              <a:spcBef>
                <a:spcPts val="0"/>
              </a:spcBef>
              <a:spcAft>
                <a:spcPts val="0"/>
              </a:spcAft>
              <a:buClr>
                <a:schemeClr val="dk1"/>
              </a:buClr>
              <a:buSzPts val="4600"/>
              <a:buNone/>
              <a:defRPr sz="4600">
                <a:solidFill>
                  <a:schemeClr val="dk1"/>
                </a:solidFill>
              </a:defRPr>
            </a:lvl2pPr>
            <a:lvl3pPr lvl="2" algn="ctr" rtl="0">
              <a:spcBef>
                <a:spcPts val="0"/>
              </a:spcBef>
              <a:spcAft>
                <a:spcPts val="0"/>
              </a:spcAft>
              <a:buClr>
                <a:schemeClr val="dk1"/>
              </a:buClr>
              <a:buSzPts val="4600"/>
              <a:buNone/>
              <a:defRPr sz="4600">
                <a:solidFill>
                  <a:schemeClr val="dk1"/>
                </a:solidFill>
              </a:defRPr>
            </a:lvl3pPr>
            <a:lvl4pPr lvl="3" algn="ctr" rtl="0">
              <a:spcBef>
                <a:spcPts val="0"/>
              </a:spcBef>
              <a:spcAft>
                <a:spcPts val="0"/>
              </a:spcAft>
              <a:buClr>
                <a:schemeClr val="dk1"/>
              </a:buClr>
              <a:buSzPts val="4600"/>
              <a:buNone/>
              <a:defRPr sz="4600">
                <a:solidFill>
                  <a:schemeClr val="dk1"/>
                </a:solidFill>
              </a:defRPr>
            </a:lvl4pPr>
            <a:lvl5pPr lvl="4" algn="ctr" rtl="0">
              <a:spcBef>
                <a:spcPts val="0"/>
              </a:spcBef>
              <a:spcAft>
                <a:spcPts val="0"/>
              </a:spcAft>
              <a:buClr>
                <a:schemeClr val="dk1"/>
              </a:buClr>
              <a:buSzPts val="4600"/>
              <a:buNone/>
              <a:defRPr sz="4600">
                <a:solidFill>
                  <a:schemeClr val="dk1"/>
                </a:solidFill>
              </a:defRPr>
            </a:lvl5pPr>
            <a:lvl6pPr lvl="5" algn="ctr" rtl="0">
              <a:spcBef>
                <a:spcPts val="0"/>
              </a:spcBef>
              <a:spcAft>
                <a:spcPts val="0"/>
              </a:spcAft>
              <a:buClr>
                <a:schemeClr val="dk1"/>
              </a:buClr>
              <a:buSzPts val="4600"/>
              <a:buNone/>
              <a:defRPr sz="4600">
                <a:solidFill>
                  <a:schemeClr val="dk1"/>
                </a:solidFill>
              </a:defRPr>
            </a:lvl6pPr>
            <a:lvl7pPr lvl="6" algn="ctr" rtl="0">
              <a:spcBef>
                <a:spcPts val="0"/>
              </a:spcBef>
              <a:spcAft>
                <a:spcPts val="0"/>
              </a:spcAft>
              <a:buClr>
                <a:schemeClr val="dk1"/>
              </a:buClr>
              <a:buSzPts val="4600"/>
              <a:buNone/>
              <a:defRPr sz="4600">
                <a:solidFill>
                  <a:schemeClr val="dk1"/>
                </a:solidFill>
              </a:defRPr>
            </a:lvl7pPr>
            <a:lvl8pPr lvl="7" algn="ctr" rtl="0">
              <a:spcBef>
                <a:spcPts val="0"/>
              </a:spcBef>
              <a:spcAft>
                <a:spcPts val="0"/>
              </a:spcAft>
              <a:buClr>
                <a:schemeClr val="dk1"/>
              </a:buClr>
              <a:buSzPts val="4600"/>
              <a:buNone/>
              <a:defRPr sz="4600">
                <a:solidFill>
                  <a:schemeClr val="dk1"/>
                </a:solidFill>
              </a:defRPr>
            </a:lvl8pPr>
            <a:lvl9pPr lvl="8" algn="ctr" rtl="0">
              <a:spcBef>
                <a:spcPts val="0"/>
              </a:spcBef>
              <a:spcAft>
                <a:spcPts val="0"/>
              </a:spcAft>
              <a:buClr>
                <a:schemeClr val="dk1"/>
              </a:buClr>
              <a:buSzPts val="4600"/>
              <a:buNone/>
              <a:defRPr sz="4600">
                <a:solidFill>
                  <a:schemeClr val="dk1"/>
                </a:solidFill>
              </a:defRPr>
            </a:lvl9pPr>
          </a:lstStyle>
          <a:p>
            <a:endParaRPr/>
          </a:p>
        </p:txBody>
      </p:sp>
      <p:sp>
        <p:nvSpPr>
          <p:cNvPr id="15" name="Google Shape;15;p3"/>
          <p:cNvSpPr txBox="1">
            <a:spLocks noGrp="1"/>
          </p:cNvSpPr>
          <p:nvPr>
            <p:ph type="subTitle" idx="1"/>
          </p:nvPr>
        </p:nvSpPr>
        <p:spPr>
          <a:xfrm>
            <a:off x="1650450" y="2629294"/>
            <a:ext cx="58431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1800"/>
              <a:buNone/>
              <a:defRPr sz="1800">
                <a:solidFill>
                  <a:schemeClr val="dk2"/>
                </a:solidFill>
              </a:defRPr>
            </a:lvl1pPr>
            <a:lvl2pPr lvl="1" algn="ctr" rtl="0">
              <a:spcBef>
                <a:spcPts val="0"/>
              </a:spcBef>
              <a:spcAft>
                <a:spcPts val="0"/>
              </a:spcAft>
              <a:buClr>
                <a:schemeClr val="dk2"/>
              </a:buClr>
              <a:buSzPts val="1800"/>
              <a:buNone/>
              <a:defRPr sz="1800">
                <a:solidFill>
                  <a:schemeClr val="dk2"/>
                </a:solidFill>
              </a:defRPr>
            </a:lvl2pPr>
            <a:lvl3pPr lvl="2" algn="ctr" rtl="0">
              <a:spcBef>
                <a:spcPts val="0"/>
              </a:spcBef>
              <a:spcAft>
                <a:spcPts val="0"/>
              </a:spcAft>
              <a:buClr>
                <a:schemeClr val="dk2"/>
              </a:buClr>
              <a:buSzPts val="1800"/>
              <a:buNone/>
              <a:defRPr sz="1800">
                <a:solidFill>
                  <a:schemeClr val="dk2"/>
                </a:solidFill>
              </a:defRPr>
            </a:lvl3pPr>
            <a:lvl4pPr lvl="3" algn="ctr" rtl="0">
              <a:spcBef>
                <a:spcPts val="0"/>
              </a:spcBef>
              <a:spcAft>
                <a:spcPts val="0"/>
              </a:spcAft>
              <a:buClr>
                <a:schemeClr val="dk2"/>
              </a:buClr>
              <a:buSzPts val="1800"/>
              <a:buNone/>
              <a:defRPr sz="1800">
                <a:solidFill>
                  <a:schemeClr val="dk2"/>
                </a:solidFill>
              </a:defRPr>
            </a:lvl4pPr>
            <a:lvl5pPr lvl="4" algn="ctr" rtl="0">
              <a:spcBef>
                <a:spcPts val="0"/>
              </a:spcBef>
              <a:spcAft>
                <a:spcPts val="0"/>
              </a:spcAft>
              <a:buClr>
                <a:schemeClr val="dk2"/>
              </a:buClr>
              <a:buSzPts val="1800"/>
              <a:buNone/>
              <a:defRPr sz="1800">
                <a:solidFill>
                  <a:schemeClr val="dk2"/>
                </a:solidFill>
              </a:defRPr>
            </a:lvl5pPr>
            <a:lvl6pPr lvl="5" algn="ctr" rtl="0">
              <a:spcBef>
                <a:spcPts val="0"/>
              </a:spcBef>
              <a:spcAft>
                <a:spcPts val="0"/>
              </a:spcAft>
              <a:buClr>
                <a:schemeClr val="dk2"/>
              </a:buClr>
              <a:buSzPts val="1800"/>
              <a:buNone/>
              <a:defRPr sz="1800">
                <a:solidFill>
                  <a:schemeClr val="dk2"/>
                </a:solidFill>
              </a:defRPr>
            </a:lvl6pPr>
            <a:lvl7pPr lvl="6" algn="ctr" rtl="0">
              <a:spcBef>
                <a:spcPts val="0"/>
              </a:spcBef>
              <a:spcAft>
                <a:spcPts val="0"/>
              </a:spcAft>
              <a:buClr>
                <a:schemeClr val="dk2"/>
              </a:buClr>
              <a:buSzPts val="1800"/>
              <a:buNone/>
              <a:defRPr sz="1800">
                <a:solidFill>
                  <a:schemeClr val="dk2"/>
                </a:solidFill>
              </a:defRPr>
            </a:lvl7pPr>
            <a:lvl8pPr lvl="7" algn="ctr" rtl="0">
              <a:spcBef>
                <a:spcPts val="0"/>
              </a:spcBef>
              <a:spcAft>
                <a:spcPts val="0"/>
              </a:spcAft>
              <a:buClr>
                <a:schemeClr val="dk2"/>
              </a:buClr>
              <a:buSzPts val="1800"/>
              <a:buNone/>
              <a:defRPr sz="1800">
                <a:solidFill>
                  <a:schemeClr val="dk2"/>
                </a:solidFill>
              </a:defRPr>
            </a:lvl8pPr>
            <a:lvl9pPr lvl="8" algn="ctr" rtl="0">
              <a:spcBef>
                <a:spcPts val="0"/>
              </a:spcBef>
              <a:spcAft>
                <a:spcPts val="0"/>
              </a:spcAft>
              <a:buClr>
                <a:schemeClr val="dk2"/>
              </a:buClr>
              <a:buSzPts val="1800"/>
              <a:buNone/>
              <a:defRPr sz="1800">
                <a:solidFill>
                  <a:schemeClr val="dk2"/>
                </a:solidFill>
              </a:defRPr>
            </a:lvl9pPr>
          </a:lstStyle>
          <a:p>
            <a:endParaRPr/>
          </a:p>
        </p:txBody>
      </p:sp>
      <p:sp>
        <p:nvSpPr>
          <p:cNvPr id="16" name="Google Shape;16;p3"/>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1404600" y="2161800"/>
            <a:ext cx="6334800" cy="819900"/>
          </a:xfrm>
          <a:prstGeom prst="rect">
            <a:avLst/>
          </a:prstGeom>
        </p:spPr>
        <p:txBody>
          <a:bodyPr spcFirstLastPara="1" wrap="square" lIns="91425" tIns="91425" rIns="91425" bIns="91425" anchor="t" anchorCtr="0">
            <a:noAutofit/>
          </a:bodyPr>
          <a:lstStyle>
            <a:lvl1pPr marL="457200" lvl="0" indent="-419100" algn="ctr" rtl="0">
              <a:spcBef>
                <a:spcPts val="600"/>
              </a:spcBef>
              <a:spcAft>
                <a:spcPts val="0"/>
              </a:spcAft>
              <a:buSzPts val="3000"/>
              <a:buFont typeface="Shadows Into Light"/>
              <a:buChar char="▧"/>
              <a:defRPr sz="3000">
                <a:latin typeface="Shadows Into Light"/>
                <a:ea typeface="Shadows Into Light"/>
                <a:cs typeface="Shadows Into Light"/>
                <a:sym typeface="Shadows Into Light"/>
              </a:defRPr>
            </a:lvl1pPr>
            <a:lvl2pPr marL="914400" lvl="1" indent="-419100" algn="ctr" rtl="0">
              <a:spcBef>
                <a:spcPts val="0"/>
              </a:spcBef>
              <a:spcAft>
                <a:spcPts val="0"/>
              </a:spcAft>
              <a:buSzPts val="3000"/>
              <a:buFont typeface="Shadows Into Light"/>
              <a:buChar char="○"/>
              <a:defRPr sz="3000">
                <a:latin typeface="Shadows Into Light"/>
                <a:ea typeface="Shadows Into Light"/>
                <a:cs typeface="Shadows Into Light"/>
                <a:sym typeface="Shadows Into Light"/>
              </a:defRPr>
            </a:lvl2pPr>
            <a:lvl3pPr marL="1371600" lvl="2" indent="-419100" algn="ctr" rtl="0">
              <a:spcBef>
                <a:spcPts val="0"/>
              </a:spcBef>
              <a:spcAft>
                <a:spcPts val="0"/>
              </a:spcAft>
              <a:buSzPts val="3000"/>
              <a:buFont typeface="Shadows Into Light"/>
              <a:buChar char="■"/>
              <a:defRPr sz="3000">
                <a:latin typeface="Shadows Into Light"/>
                <a:ea typeface="Shadows Into Light"/>
                <a:cs typeface="Shadows Into Light"/>
                <a:sym typeface="Shadows Into Light"/>
              </a:defRPr>
            </a:lvl3pPr>
            <a:lvl4pPr marL="1828800" lvl="3" indent="-419100" algn="ctr" rtl="0">
              <a:spcBef>
                <a:spcPts val="0"/>
              </a:spcBef>
              <a:spcAft>
                <a:spcPts val="0"/>
              </a:spcAft>
              <a:buSzPts val="3000"/>
              <a:buFont typeface="Shadows Into Light"/>
              <a:buChar char="●"/>
              <a:defRPr sz="3000">
                <a:latin typeface="Shadows Into Light"/>
                <a:ea typeface="Shadows Into Light"/>
                <a:cs typeface="Shadows Into Light"/>
                <a:sym typeface="Shadows Into Light"/>
              </a:defRPr>
            </a:lvl4pPr>
            <a:lvl5pPr marL="2286000" lvl="4" indent="-419100" algn="ctr" rtl="0">
              <a:spcBef>
                <a:spcPts val="0"/>
              </a:spcBef>
              <a:spcAft>
                <a:spcPts val="0"/>
              </a:spcAft>
              <a:buSzPts val="3000"/>
              <a:buFont typeface="Shadows Into Light"/>
              <a:buChar char="○"/>
              <a:defRPr sz="3000">
                <a:latin typeface="Shadows Into Light"/>
                <a:ea typeface="Shadows Into Light"/>
                <a:cs typeface="Shadows Into Light"/>
                <a:sym typeface="Shadows Into Light"/>
              </a:defRPr>
            </a:lvl5pPr>
            <a:lvl6pPr marL="2743200" lvl="5" indent="-419100" algn="ctr" rtl="0">
              <a:spcBef>
                <a:spcPts val="0"/>
              </a:spcBef>
              <a:spcAft>
                <a:spcPts val="0"/>
              </a:spcAft>
              <a:buSzPts val="3000"/>
              <a:buFont typeface="Shadows Into Light"/>
              <a:buChar char="■"/>
              <a:defRPr sz="3000">
                <a:latin typeface="Shadows Into Light"/>
                <a:ea typeface="Shadows Into Light"/>
                <a:cs typeface="Shadows Into Light"/>
                <a:sym typeface="Shadows Into Light"/>
              </a:defRPr>
            </a:lvl6pPr>
            <a:lvl7pPr marL="3200400" lvl="6" indent="-419100" algn="ctr" rtl="0">
              <a:spcBef>
                <a:spcPts val="0"/>
              </a:spcBef>
              <a:spcAft>
                <a:spcPts val="0"/>
              </a:spcAft>
              <a:buSzPts val="3000"/>
              <a:buFont typeface="Shadows Into Light"/>
              <a:buChar char="●"/>
              <a:defRPr sz="3000">
                <a:latin typeface="Shadows Into Light"/>
                <a:ea typeface="Shadows Into Light"/>
                <a:cs typeface="Shadows Into Light"/>
                <a:sym typeface="Shadows Into Light"/>
              </a:defRPr>
            </a:lvl7pPr>
            <a:lvl8pPr marL="3657600" lvl="7" indent="-419100" algn="ctr" rtl="0">
              <a:spcBef>
                <a:spcPts val="0"/>
              </a:spcBef>
              <a:spcAft>
                <a:spcPts val="0"/>
              </a:spcAft>
              <a:buSzPts val="3000"/>
              <a:buFont typeface="Shadows Into Light"/>
              <a:buChar char="○"/>
              <a:defRPr sz="3000">
                <a:latin typeface="Shadows Into Light"/>
                <a:ea typeface="Shadows Into Light"/>
                <a:cs typeface="Shadows Into Light"/>
                <a:sym typeface="Shadows Into Light"/>
              </a:defRPr>
            </a:lvl8pPr>
            <a:lvl9pPr marL="4114800" lvl="8" indent="-419100" algn="ctr">
              <a:spcBef>
                <a:spcPts val="0"/>
              </a:spcBef>
              <a:spcAft>
                <a:spcPts val="0"/>
              </a:spcAft>
              <a:buSzPts val="3000"/>
              <a:buFont typeface="Shadows Into Light"/>
              <a:buChar char="■"/>
              <a:defRPr sz="3000">
                <a:latin typeface="Shadows Into Light"/>
                <a:ea typeface="Shadows Into Light"/>
                <a:cs typeface="Shadows Into Light"/>
                <a:sym typeface="Shadows Into Light"/>
              </a:defRPr>
            </a:lvl9pPr>
          </a:lstStyle>
          <a:p>
            <a:endParaRPr/>
          </a:p>
        </p:txBody>
      </p:sp>
      <p:sp>
        <p:nvSpPr>
          <p:cNvPr id="19" name="Google Shape;19;p4"/>
          <p:cNvSpPr txBox="1"/>
          <p:nvPr/>
        </p:nvSpPr>
        <p:spPr>
          <a:xfrm>
            <a:off x="3593400" y="10861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chemeClr val="dk2"/>
                </a:solidFill>
                <a:latin typeface="Varela Round"/>
                <a:ea typeface="Varela Round"/>
                <a:cs typeface="Varela Round"/>
                <a:sym typeface="Varela Round"/>
              </a:rPr>
              <a:t>“</a:t>
            </a:r>
            <a:endParaRPr sz="9600">
              <a:solidFill>
                <a:schemeClr val="dk2"/>
              </a:solidFill>
              <a:latin typeface="Varela Round"/>
              <a:ea typeface="Varela Round"/>
              <a:cs typeface="Varela Round"/>
              <a:sym typeface="Varela Round"/>
            </a:endParaRPr>
          </a:p>
        </p:txBody>
      </p:sp>
      <p:sp>
        <p:nvSpPr>
          <p:cNvPr id="20" name="Google Shape;20;p4"/>
          <p:cNvSpPr/>
          <p:nvPr/>
        </p:nvSpPr>
        <p:spPr>
          <a:xfrm>
            <a:off x="4103660" y="1178421"/>
            <a:ext cx="986085" cy="869309"/>
          </a:xfrm>
          <a:custGeom>
            <a:avLst/>
            <a:gdLst/>
            <a:ahLst/>
            <a:cxnLst/>
            <a:rect l="l" t="t" r="r" b="b"/>
            <a:pathLst>
              <a:path w="59251" h="52447" extrusionOk="0">
                <a:moveTo>
                  <a:pt x="31417" y="954"/>
                </a:moveTo>
                <a:cubicBezTo>
                  <a:pt x="25372" y="537"/>
                  <a:pt x="17283" y="-1744"/>
                  <a:pt x="13340" y="2856"/>
                </a:cubicBezTo>
                <a:cubicBezTo>
                  <a:pt x="3771" y="14019"/>
                  <a:pt x="374" y="37628"/>
                  <a:pt x="11755" y="46938"/>
                </a:cubicBezTo>
                <a:cubicBezTo>
                  <a:pt x="19208" y="53034"/>
                  <a:pt x="30839" y="53180"/>
                  <a:pt x="40297" y="51378"/>
                </a:cubicBezTo>
                <a:cubicBezTo>
                  <a:pt x="46481" y="50200"/>
                  <a:pt x="49934" y="42779"/>
                  <a:pt x="52665" y="37107"/>
                </a:cubicBezTo>
                <a:cubicBezTo>
                  <a:pt x="55247" y="31745"/>
                  <a:pt x="60979" y="25793"/>
                  <a:pt x="58690" y="20299"/>
                </a:cubicBezTo>
                <a:cubicBezTo>
                  <a:pt x="57279" y="16912"/>
                  <a:pt x="53473" y="15077"/>
                  <a:pt x="50445" y="13005"/>
                </a:cubicBezTo>
                <a:cubicBezTo>
                  <a:pt x="41918" y="7171"/>
                  <a:pt x="31006" y="-916"/>
                  <a:pt x="21269" y="2539"/>
                </a:cubicBezTo>
                <a:cubicBezTo>
                  <a:pt x="13737" y="5212"/>
                  <a:pt x="5208" y="9706"/>
                  <a:pt x="2241" y="17127"/>
                </a:cubicBezTo>
                <a:cubicBezTo>
                  <a:pt x="-1025" y="25295"/>
                  <a:pt x="-738" y="36131"/>
                  <a:pt x="4144" y="43449"/>
                </a:cubicBezTo>
              </a:path>
            </a:pathLst>
          </a:custGeom>
          <a:noFill/>
          <a:ln w="9525" cap="flat" cmpd="sng">
            <a:solidFill>
              <a:schemeClr val="dk2"/>
            </a:solidFill>
            <a:prstDash val="solid"/>
            <a:round/>
            <a:headEnd type="none" w="med" len="med"/>
            <a:tailEnd type="none" w="med" len="med"/>
          </a:ln>
        </p:spPr>
      </p:sp>
      <p:sp>
        <p:nvSpPr>
          <p:cNvPr id="21" name="Google Shape;21;p4"/>
          <p:cNvSpPr/>
          <p:nvPr/>
        </p:nvSpPr>
        <p:spPr>
          <a:xfrm>
            <a:off x="4046425" y="1113850"/>
            <a:ext cx="1051090" cy="976914"/>
          </a:xfrm>
          <a:custGeom>
            <a:avLst/>
            <a:gdLst/>
            <a:ahLst/>
            <a:cxnLst/>
            <a:rect l="l" t="t" r="r" b="b"/>
            <a:pathLst>
              <a:path w="63157" h="58939" extrusionOk="0">
                <a:moveTo>
                  <a:pt x="20826" y="0"/>
                </a:moveTo>
                <a:cubicBezTo>
                  <a:pt x="13566" y="0"/>
                  <a:pt x="6296" y="7516"/>
                  <a:pt x="4652" y="14588"/>
                </a:cubicBezTo>
                <a:cubicBezTo>
                  <a:pt x="2364" y="24428"/>
                  <a:pt x="5707" y="35897"/>
                  <a:pt x="11629" y="44082"/>
                </a:cubicBezTo>
                <a:cubicBezTo>
                  <a:pt x="17782" y="52587"/>
                  <a:pt x="29173" y="60332"/>
                  <a:pt x="39537" y="58670"/>
                </a:cubicBezTo>
                <a:cubicBezTo>
                  <a:pt x="49203" y="57120"/>
                  <a:pt x="49748" y="56659"/>
                  <a:pt x="57296" y="50424"/>
                </a:cubicBezTo>
                <a:cubicBezTo>
                  <a:pt x="62556" y="46079"/>
                  <a:pt x="64679" y="36600"/>
                  <a:pt x="61736" y="30445"/>
                </a:cubicBezTo>
                <a:cubicBezTo>
                  <a:pt x="58298" y="23257"/>
                  <a:pt x="56273" y="24644"/>
                  <a:pt x="50954" y="18711"/>
                </a:cubicBezTo>
                <a:cubicBezTo>
                  <a:pt x="47260" y="14591"/>
                  <a:pt x="44103" y="9185"/>
                  <a:pt x="38903" y="7294"/>
                </a:cubicBezTo>
                <a:cubicBezTo>
                  <a:pt x="33439" y="5307"/>
                  <a:pt x="26891" y="5218"/>
                  <a:pt x="21460" y="7294"/>
                </a:cubicBezTo>
                <a:cubicBezTo>
                  <a:pt x="9149" y="12001"/>
                  <a:pt x="-3826" y="29029"/>
                  <a:pt x="1164" y="41228"/>
                </a:cubicBezTo>
                <a:cubicBezTo>
                  <a:pt x="8128" y="58254"/>
                  <a:pt x="49341" y="57602"/>
                  <a:pt x="56345" y="40593"/>
                </a:cubicBezTo>
                <a:cubicBezTo>
                  <a:pt x="58882" y="34432"/>
                  <a:pt x="60567" y="26229"/>
                  <a:pt x="56979" y="20614"/>
                </a:cubicBezTo>
                <a:cubicBezTo>
                  <a:pt x="53070" y="14496"/>
                  <a:pt x="47109" y="9628"/>
                  <a:pt x="40806" y="6026"/>
                </a:cubicBezTo>
                <a:cubicBezTo>
                  <a:pt x="32309" y="1170"/>
                  <a:pt x="17818" y="3588"/>
                  <a:pt x="11946" y="11417"/>
                </a:cubicBezTo>
              </a:path>
            </a:pathLst>
          </a:custGeom>
          <a:noFill/>
          <a:ln w="9525" cap="flat" cmpd="sng">
            <a:solidFill>
              <a:schemeClr val="dk2"/>
            </a:solidFill>
            <a:prstDash val="solid"/>
            <a:round/>
            <a:headEnd type="none" w="med" len="med"/>
            <a:tailEnd type="none" w="med" len="med"/>
          </a:ln>
        </p:spPr>
      </p:sp>
      <p:sp>
        <p:nvSpPr>
          <p:cNvPr id="22" name="Google Shape;22;p4"/>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a:buNone/>
              <a:defRPr>
                <a:latin typeface="Shadows Into Light"/>
                <a:ea typeface="Shadows Into Light"/>
                <a:cs typeface="Shadows Into Light"/>
                <a:sym typeface="Shadows Into Light"/>
              </a:defRPr>
            </a:lvl1pPr>
            <a:lvl2pPr lvl="1">
              <a:buNone/>
              <a:defRPr>
                <a:latin typeface="Shadows Into Light"/>
                <a:ea typeface="Shadows Into Light"/>
                <a:cs typeface="Shadows Into Light"/>
                <a:sym typeface="Shadows Into Light"/>
              </a:defRPr>
            </a:lvl2pPr>
            <a:lvl3pPr lvl="2">
              <a:buNone/>
              <a:defRPr>
                <a:latin typeface="Shadows Into Light"/>
                <a:ea typeface="Shadows Into Light"/>
                <a:cs typeface="Shadows Into Light"/>
                <a:sym typeface="Shadows Into Light"/>
              </a:defRPr>
            </a:lvl3pPr>
            <a:lvl4pPr lvl="3">
              <a:buNone/>
              <a:defRPr>
                <a:latin typeface="Shadows Into Light"/>
                <a:ea typeface="Shadows Into Light"/>
                <a:cs typeface="Shadows Into Light"/>
                <a:sym typeface="Shadows Into Light"/>
              </a:defRPr>
            </a:lvl4pPr>
            <a:lvl5pPr lvl="4">
              <a:buNone/>
              <a:defRPr>
                <a:latin typeface="Shadows Into Light"/>
                <a:ea typeface="Shadows Into Light"/>
                <a:cs typeface="Shadows Into Light"/>
                <a:sym typeface="Shadows Into Light"/>
              </a:defRPr>
            </a:lvl5pPr>
            <a:lvl6pPr lvl="5">
              <a:buNone/>
              <a:defRPr>
                <a:latin typeface="Shadows Into Light"/>
                <a:ea typeface="Shadows Into Light"/>
                <a:cs typeface="Shadows Into Light"/>
                <a:sym typeface="Shadows Into Light"/>
              </a:defRPr>
            </a:lvl6pPr>
            <a:lvl7pPr lvl="6">
              <a:buNone/>
              <a:defRPr>
                <a:latin typeface="Shadows Into Light"/>
                <a:ea typeface="Shadows Into Light"/>
                <a:cs typeface="Shadows Into Light"/>
                <a:sym typeface="Shadows Into Light"/>
              </a:defRPr>
            </a:lvl7pPr>
            <a:lvl8pPr lvl="7">
              <a:buNone/>
              <a:defRPr>
                <a:latin typeface="Shadows Into Light"/>
                <a:ea typeface="Shadows Into Light"/>
                <a:cs typeface="Shadows Into Light"/>
                <a:sym typeface="Shadows Into Light"/>
              </a:defRPr>
            </a:lvl8pPr>
            <a:lvl9pPr lvl="8">
              <a:buNone/>
              <a:defRPr>
                <a:latin typeface="Shadows Into Light"/>
                <a:ea typeface="Shadows Into Light"/>
                <a:cs typeface="Shadows Into Light"/>
                <a:sym typeface="Shadows Into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lvl1pPr lvl="0">
              <a:spcBef>
                <a:spcPts val="0"/>
              </a:spcBef>
              <a:spcAft>
                <a:spcPts val="0"/>
              </a:spcAft>
              <a:buClr>
                <a:srgbClr val="979CB8"/>
              </a:buClr>
              <a:buSzPts val="2600"/>
              <a:buNone/>
              <a:defRPr>
                <a:solidFill>
                  <a:srgbClr val="979CB8"/>
                </a:solidFill>
              </a:defRPr>
            </a:lvl1pPr>
            <a:lvl2pPr lvl="1">
              <a:spcBef>
                <a:spcPts val="0"/>
              </a:spcBef>
              <a:spcAft>
                <a:spcPts val="0"/>
              </a:spcAft>
              <a:buClr>
                <a:srgbClr val="979CB8"/>
              </a:buClr>
              <a:buSzPts val="2600"/>
              <a:buNone/>
              <a:defRPr>
                <a:solidFill>
                  <a:srgbClr val="979CB8"/>
                </a:solidFill>
              </a:defRPr>
            </a:lvl2pPr>
            <a:lvl3pPr lvl="2">
              <a:spcBef>
                <a:spcPts val="0"/>
              </a:spcBef>
              <a:spcAft>
                <a:spcPts val="0"/>
              </a:spcAft>
              <a:buClr>
                <a:srgbClr val="979CB8"/>
              </a:buClr>
              <a:buSzPts val="2600"/>
              <a:buNone/>
              <a:defRPr>
                <a:solidFill>
                  <a:srgbClr val="979CB8"/>
                </a:solidFill>
              </a:defRPr>
            </a:lvl3pPr>
            <a:lvl4pPr lvl="3">
              <a:spcBef>
                <a:spcPts val="0"/>
              </a:spcBef>
              <a:spcAft>
                <a:spcPts val="0"/>
              </a:spcAft>
              <a:buClr>
                <a:srgbClr val="979CB8"/>
              </a:buClr>
              <a:buSzPts val="2600"/>
              <a:buNone/>
              <a:defRPr>
                <a:solidFill>
                  <a:srgbClr val="979CB8"/>
                </a:solidFill>
              </a:defRPr>
            </a:lvl4pPr>
            <a:lvl5pPr lvl="4">
              <a:spcBef>
                <a:spcPts val="0"/>
              </a:spcBef>
              <a:spcAft>
                <a:spcPts val="0"/>
              </a:spcAft>
              <a:buClr>
                <a:srgbClr val="979CB8"/>
              </a:buClr>
              <a:buSzPts val="2600"/>
              <a:buNone/>
              <a:defRPr>
                <a:solidFill>
                  <a:srgbClr val="979CB8"/>
                </a:solidFill>
              </a:defRPr>
            </a:lvl5pPr>
            <a:lvl6pPr lvl="5">
              <a:spcBef>
                <a:spcPts val="0"/>
              </a:spcBef>
              <a:spcAft>
                <a:spcPts val="0"/>
              </a:spcAft>
              <a:buClr>
                <a:srgbClr val="979CB8"/>
              </a:buClr>
              <a:buSzPts val="2600"/>
              <a:buNone/>
              <a:defRPr>
                <a:solidFill>
                  <a:srgbClr val="979CB8"/>
                </a:solidFill>
              </a:defRPr>
            </a:lvl6pPr>
            <a:lvl7pPr lvl="6">
              <a:spcBef>
                <a:spcPts val="0"/>
              </a:spcBef>
              <a:spcAft>
                <a:spcPts val="0"/>
              </a:spcAft>
              <a:buClr>
                <a:srgbClr val="979CB8"/>
              </a:buClr>
              <a:buSzPts val="2600"/>
              <a:buNone/>
              <a:defRPr>
                <a:solidFill>
                  <a:srgbClr val="979CB8"/>
                </a:solidFill>
              </a:defRPr>
            </a:lvl7pPr>
            <a:lvl8pPr lvl="7">
              <a:spcBef>
                <a:spcPts val="0"/>
              </a:spcBef>
              <a:spcAft>
                <a:spcPts val="0"/>
              </a:spcAft>
              <a:buClr>
                <a:srgbClr val="979CB8"/>
              </a:buClr>
              <a:buSzPts val="2600"/>
              <a:buNone/>
              <a:defRPr>
                <a:solidFill>
                  <a:srgbClr val="979CB8"/>
                </a:solidFill>
              </a:defRPr>
            </a:lvl8pPr>
            <a:lvl9pPr lvl="8">
              <a:spcBef>
                <a:spcPts val="0"/>
              </a:spcBef>
              <a:spcAft>
                <a:spcPts val="0"/>
              </a:spcAft>
              <a:buClr>
                <a:srgbClr val="979CB8"/>
              </a:buClr>
              <a:buSzPts val="2600"/>
              <a:buNone/>
              <a:defRPr>
                <a:solidFill>
                  <a:srgbClr val="979CB8"/>
                </a:solidFill>
              </a:defRPr>
            </a:lvl9pPr>
          </a:lstStyle>
          <a:p>
            <a:endParaRPr/>
          </a:p>
        </p:txBody>
      </p:sp>
      <p:sp>
        <p:nvSpPr>
          <p:cNvPr id="25" name="Google Shape;25;p5"/>
          <p:cNvSpPr txBox="1">
            <a:spLocks noGrp="1"/>
          </p:cNvSpPr>
          <p:nvPr>
            <p:ph type="body" idx="1"/>
          </p:nvPr>
        </p:nvSpPr>
        <p:spPr>
          <a:xfrm>
            <a:off x="1070325" y="1438988"/>
            <a:ext cx="7056300" cy="30621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6" name="Google Shape;26;p5"/>
          <p:cNvSpPr/>
          <p:nvPr/>
        </p:nvSpPr>
        <p:spPr>
          <a:xfrm>
            <a:off x="3120675" y="1149938"/>
            <a:ext cx="3060325" cy="11494"/>
          </a:xfrm>
          <a:custGeom>
            <a:avLst/>
            <a:gdLst/>
            <a:ahLst/>
            <a:cxnLst/>
            <a:rect l="l" t="t" r="r" b="b"/>
            <a:pathLst>
              <a:path w="122413" h="613" extrusionOk="0">
                <a:moveTo>
                  <a:pt x="0" y="317"/>
                </a:moveTo>
                <a:cubicBezTo>
                  <a:pt x="40797" y="1117"/>
                  <a:pt x="81609" y="0"/>
                  <a:pt x="122413" y="0"/>
                </a:cubicBezTo>
              </a:path>
            </a:pathLst>
          </a:custGeom>
          <a:noFill/>
          <a:ln w="9525" cap="flat" cmpd="sng">
            <a:solidFill>
              <a:schemeClr val="dk2"/>
            </a:solidFill>
            <a:prstDash val="solid"/>
            <a:round/>
            <a:headEnd type="none" w="med" len="med"/>
            <a:tailEnd type="none" w="med" len="med"/>
          </a:ln>
        </p:spPr>
      </p:sp>
      <p:sp>
        <p:nvSpPr>
          <p:cNvPr id="27" name="Google Shape;27;p5"/>
          <p:cNvSpPr/>
          <p:nvPr/>
        </p:nvSpPr>
        <p:spPr>
          <a:xfrm>
            <a:off x="3068250" y="1183294"/>
            <a:ext cx="3226850" cy="11906"/>
          </a:xfrm>
          <a:custGeom>
            <a:avLst/>
            <a:gdLst/>
            <a:ahLst/>
            <a:cxnLst/>
            <a:rect l="l" t="t" r="r" b="b"/>
            <a:pathLst>
              <a:path w="129074" h="635" extrusionOk="0">
                <a:moveTo>
                  <a:pt x="0" y="0"/>
                </a:moveTo>
                <a:cubicBezTo>
                  <a:pt x="43025" y="0"/>
                  <a:pt x="86049" y="635"/>
                  <a:pt x="129074" y="635"/>
                </a:cubicBezTo>
              </a:path>
            </a:pathLst>
          </a:custGeom>
          <a:noFill/>
          <a:ln w="9525" cap="flat" cmpd="sng">
            <a:solidFill>
              <a:schemeClr val="dk2"/>
            </a:solidFill>
            <a:prstDash val="solid"/>
            <a:round/>
            <a:headEnd type="none" w="med" len="med"/>
            <a:tailEnd type="none" w="med" len="med"/>
          </a:ln>
        </p:spPr>
      </p:sp>
      <p:sp>
        <p:nvSpPr>
          <p:cNvPr id="28" name="Google Shape;28;p5"/>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9"/>
        <p:cNvGrpSpPr/>
        <p:nvPr/>
      </p:nvGrpSpPr>
      <p:grpSpPr>
        <a:xfrm>
          <a:off x="0" y="0"/>
          <a:ext cx="0" cy="0"/>
          <a:chOff x="0" y="0"/>
          <a:chExt cx="0" cy="0"/>
        </a:xfrm>
      </p:grpSpPr>
      <p:sp>
        <p:nvSpPr>
          <p:cNvPr id="30" name="Google Shape;30;p6"/>
          <p:cNvSpPr txBox="1">
            <a:spLocks noGrp="1"/>
          </p:cNvSpPr>
          <p:nvPr>
            <p:ph type="body" idx="1"/>
          </p:nvPr>
        </p:nvSpPr>
        <p:spPr>
          <a:xfrm>
            <a:off x="1109975" y="1373588"/>
            <a:ext cx="3266400" cy="3086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1" name="Google Shape;31;p6"/>
          <p:cNvSpPr txBox="1">
            <a:spLocks noGrp="1"/>
          </p:cNvSpPr>
          <p:nvPr>
            <p:ph type="body" idx="2"/>
          </p:nvPr>
        </p:nvSpPr>
        <p:spPr>
          <a:xfrm>
            <a:off x="4915550" y="1373588"/>
            <a:ext cx="3155400" cy="3086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2" name="Google Shape;32;p6"/>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979CB8"/>
              </a:buClr>
              <a:buSzPts val="2600"/>
              <a:buNone/>
              <a:defRPr>
                <a:solidFill>
                  <a:srgbClr val="979CB8"/>
                </a:solidFill>
              </a:defRPr>
            </a:lvl1pPr>
            <a:lvl2pPr lvl="1" rtl="0">
              <a:spcBef>
                <a:spcPts val="0"/>
              </a:spcBef>
              <a:spcAft>
                <a:spcPts val="0"/>
              </a:spcAft>
              <a:buClr>
                <a:srgbClr val="979CB8"/>
              </a:buClr>
              <a:buSzPts val="2600"/>
              <a:buNone/>
              <a:defRPr>
                <a:solidFill>
                  <a:srgbClr val="979CB8"/>
                </a:solidFill>
              </a:defRPr>
            </a:lvl2pPr>
            <a:lvl3pPr lvl="2" rtl="0">
              <a:spcBef>
                <a:spcPts val="0"/>
              </a:spcBef>
              <a:spcAft>
                <a:spcPts val="0"/>
              </a:spcAft>
              <a:buClr>
                <a:srgbClr val="979CB8"/>
              </a:buClr>
              <a:buSzPts val="2600"/>
              <a:buNone/>
              <a:defRPr>
                <a:solidFill>
                  <a:srgbClr val="979CB8"/>
                </a:solidFill>
              </a:defRPr>
            </a:lvl3pPr>
            <a:lvl4pPr lvl="3" rtl="0">
              <a:spcBef>
                <a:spcPts val="0"/>
              </a:spcBef>
              <a:spcAft>
                <a:spcPts val="0"/>
              </a:spcAft>
              <a:buClr>
                <a:srgbClr val="979CB8"/>
              </a:buClr>
              <a:buSzPts val="2600"/>
              <a:buNone/>
              <a:defRPr>
                <a:solidFill>
                  <a:srgbClr val="979CB8"/>
                </a:solidFill>
              </a:defRPr>
            </a:lvl4pPr>
            <a:lvl5pPr lvl="4" rtl="0">
              <a:spcBef>
                <a:spcPts val="0"/>
              </a:spcBef>
              <a:spcAft>
                <a:spcPts val="0"/>
              </a:spcAft>
              <a:buClr>
                <a:srgbClr val="979CB8"/>
              </a:buClr>
              <a:buSzPts val="2600"/>
              <a:buNone/>
              <a:defRPr>
                <a:solidFill>
                  <a:srgbClr val="979CB8"/>
                </a:solidFill>
              </a:defRPr>
            </a:lvl5pPr>
            <a:lvl6pPr lvl="5" rtl="0">
              <a:spcBef>
                <a:spcPts val="0"/>
              </a:spcBef>
              <a:spcAft>
                <a:spcPts val="0"/>
              </a:spcAft>
              <a:buClr>
                <a:srgbClr val="979CB8"/>
              </a:buClr>
              <a:buSzPts val="2600"/>
              <a:buNone/>
              <a:defRPr>
                <a:solidFill>
                  <a:srgbClr val="979CB8"/>
                </a:solidFill>
              </a:defRPr>
            </a:lvl6pPr>
            <a:lvl7pPr lvl="6" rtl="0">
              <a:spcBef>
                <a:spcPts val="0"/>
              </a:spcBef>
              <a:spcAft>
                <a:spcPts val="0"/>
              </a:spcAft>
              <a:buClr>
                <a:srgbClr val="979CB8"/>
              </a:buClr>
              <a:buSzPts val="2600"/>
              <a:buNone/>
              <a:defRPr>
                <a:solidFill>
                  <a:srgbClr val="979CB8"/>
                </a:solidFill>
              </a:defRPr>
            </a:lvl7pPr>
            <a:lvl8pPr lvl="7" rtl="0">
              <a:spcBef>
                <a:spcPts val="0"/>
              </a:spcBef>
              <a:spcAft>
                <a:spcPts val="0"/>
              </a:spcAft>
              <a:buClr>
                <a:srgbClr val="979CB8"/>
              </a:buClr>
              <a:buSzPts val="2600"/>
              <a:buNone/>
              <a:defRPr>
                <a:solidFill>
                  <a:srgbClr val="979CB8"/>
                </a:solidFill>
              </a:defRPr>
            </a:lvl8pPr>
            <a:lvl9pPr lvl="8" rtl="0">
              <a:spcBef>
                <a:spcPts val="0"/>
              </a:spcBef>
              <a:spcAft>
                <a:spcPts val="0"/>
              </a:spcAft>
              <a:buClr>
                <a:srgbClr val="979CB8"/>
              </a:buClr>
              <a:buSzPts val="2600"/>
              <a:buNone/>
              <a:defRPr>
                <a:solidFill>
                  <a:srgbClr val="979CB8"/>
                </a:solidFill>
              </a:defRPr>
            </a:lvl9pPr>
          </a:lstStyle>
          <a:p>
            <a:endParaRPr/>
          </a:p>
        </p:txBody>
      </p:sp>
      <p:sp>
        <p:nvSpPr>
          <p:cNvPr id="33" name="Google Shape;33;p6"/>
          <p:cNvSpPr/>
          <p:nvPr/>
        </p:nvSpPr>
        <p:spPr>
          <a:xfrm>
            <a:off x="3120675" y="1149938"/>
            <a:ext cx="3060325" cy="11494"/>
          </a:xfrm>
          <a:custGeom>
            <a:avLst/>
            <a:gdLst/>
            <a:ahLst/>
            <a:cxnLst/>
            <a:rect l="l" t="t" r="r" b="b"/>
            <a:pathLst>
              <a:path w="122413" h="613" extrusionOk="0">
                <a:moveTo>
                  <a:pt x="0" y="317"/>
                </a:moveTo>
                <a:cubicBezTo>
                  <a:pt x="40797" y="1117"/>
                  <a:pt x="81609" y="0"/>
                  <a:pt x="122413" y="0"/>
                </a:cubicBezTo>
              </a:path>
            </a:pathLst>
          </a:custGeom>
          <a:noFill/>
          <a:ln w="9525" cap="flat" cmpd="sng">
            <a:solidFill>
              <a:schemeClr val="dk2"/>
            </a:solidFill>
            <a:prstDash val="solid"/>
            <a:round/>
            <a:headEnd type="none" w="med" len="med"/>
            <a:tailEnd type="none" w="med" len="med"/>
          </a:ln>
        </p:spPr>
      </p:sp>
      <p:sp>
        <p:nvSpPr>
          <p:cNvPr id="34" name="Google Shape;34;p6"/>
          <p:cNvSpPr/>
          <p:nvPr/>
        </p:nvSpPr>
        <p:spPr>
          <a:xfrm>
            <a:off x="3068250" y="1183294"/>
            <a:ext cx="3226850" cy="11906"/>
          </a:xfrm>
          <a:custGeom>
            <a:avLst/>
            <a:gdLst/>
            <a:ahLst/>
            <a:cxnLst/>
            <a:rect l="l" t="t" r="r" b="b"/>
            <a:pathLst>
              <a:path w="129074" h="635" extrusionOk="0">
                <a:moveTo>
                  <a:pt x="0" y="0"/>
                </a:moveTo>
                <a:cubicBezTo>
                  <a:pt x="43025" y="0"/>
                  <a:pt x="86049" y="635"/>
                  <a:pt x="129074" y="635"/>
                </a:cubicBezTo>
              </a:path>
            </a:pathLst>
          </a:custGeom>
          <a:noFill/>
          <a:ln w="9525" cap="flat" cmpd="sng">
            <a:solidFill>
              <a:schemeClr val="dk2"/>
            </a:solidFill>
            <a:prstDash val="solid"/>
            <a:round/>
            <a:headEnd type="none" w="med" len="med"/>
            <a:tailEnd type="none" w="med" len="med"/>
          </a:ln>
        </p:spPr>
      </p:sp>
      <p:sp>
        <p:nvSpPr>
          <p:cNvPr id="35" name="Google Shape;35;p6"/>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1014825" y="1427100"/>
            <a:ext cx="2297400" cy="3068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 name="Google Shape;38;p7"/>
          <p:cNvSpPr txBox="1">
            <a:spLocks noGrp="1"/>
          </p:cNvSpPr>
          <p:nvPr>
            <p:ph type="body" idx="2"/>
          </p:nvPr>
        </p:nvSpPr>
        <p:spPr>
          <a:xfrm>
            <a:off x="3429925" y="1427100"/>
            <a:ext cx="2297400" cy="3068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9" name="Google Shape;39;p7"/>
          <p:cNvSpPr txBox="1">
            <a:spLocks noGrp="1"/>
          </p:cNvSpPr>
          <p:nvPr>
            <p:ph type="body" idx="3"/>
          </p:nvPr>
        </p:nvSpPr>
        <p:spPr>
          <a:xfrm>
            <a:off x="5845025" y="1427100"/>
            <a:ext cx="2297400" cy="3068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0" name="Google Shape;40;p7"/>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979CB8"/>
              </a:buClr>
              <a:buSzPts val="2600"/>
              <a:buNone/>
              <a:defRPr>
                <a:solidFill>
                  <a:srgbClr val="979CB8"/>
                </a:solidFill>
              </a:defRPr>
            </a:lvl1pPr>
            <a:lvl2pPr lvl="1" rtl="0">
              <a:spcBef>
                <a:spcPts val="0"/>
              </a:spcBef>
              <a:spcAft>
                <a:spcPts val="0"/>
              </a:spcAft>
              <a:buClr>
                <a:srgbClr val="979CB8"/>
              </a:buClr>
              <a:buSzPts val="2600"/>
              <a:buNone/>
              <a:defRPr>
                <a:solidFill>
                  <a:srgbClr val="979CB8"/>
                </a:solidFill>
              </a:defRPr>
            </a:lvl2pPr>
            <a:lvl3pPr lvl="2" rtl="0">
              <a:spcBef>
                <a:spcPts val="0"/>
              </a:spcBef>
              <a:spcAft>
                <a:spcPts val="0"/>
              </a:spcAft>
              <a:buClr>
                <a:srgbClr val="979CB8"/>
              </a:buClr>
              <a:buSzPts val="2600"/>
              <a:buNone/>
              <a:defRPr>
                <a:solidFill>
                  <a:srgbClr val="979CB8"/>
                </a:solidFill>
              </a:defRPr>
            </a:lvl3pPr>
            <a:lvl4pPr lvl="3" rtl="0">
              <a:spcBef>
                <a:spcPts val="0"/>
              </a:spcBef>
              <a:spcAft>
                <a:spcPts val="0"/>
              </a:spcAft>
              <a:buClr>
                <a:srgbClr val="979CB8"/>
              </a:buClr>
              <a:buSzPts val="2600"/>
              <a:buNone/>
              <a:defRPr>
                <a:solidFill>
                  <a:srgbClr val="979CB8"/>
                </a:solidFill>
              </a:defRPr>
            </a:lvl4pPr>
            <a:lvl5pPr lvl="4" rtl="0">
              <a:spcBef>
                <a:spcPts val="0"/>
              </a:spcBef>
              <a:spcAft>
                <a:spcPts val="0"/>
              </a:spcAft>
              <a:buClr>
                <a:srgbClr val="979CB8"/>
              </a:buClr>
              <a:buSzPts val="2600"/>
              <a:buNone/>
              <a:defRPr>
                <a:solidFill>
                  <a:srgbClr val="979CB8"/>
                </a:solidFill>
              </a:defRPr>
            </a:lvl5pPr>
            <a:lvl6pPr lvl="5" rtl="0">
              <a:spcBef>
                <a:spcPts val="0"/>
              </a:spcBef>
              <a:spcAft>
                <a:spcPts val="0"/>
              </a:spcAft>
              <a:buClr>
                <a:srgbClr val="979CB8"/>
              </a:buClr>
              <a:buSzPts val="2600"/>
              <a:buNone/>
              <a:defRPr>
                <a:solidFill>
                  <a:srgbClr val="979CB8"/>
                </a:solidFill>
              </a:defRPr>
            </a:lvl6pPr>
            <a:lvl7pPr lvl="6" rtl="0">
              <a:spcBef>
                <a:spcPts val="0"/>
              </a:spcBef>
              <a:spcAft>
                <a:spcPts val="0"/>
              </a:spcAft>
              <a:buClr>
                <a:srgbClr val="979CB8"/>
              </a:buClr>
              <a:buSzPts val="2600"/>
              <a:buNone/>
              <a:defRPr>
                <a:solidFill>
                  <a:srgbClr val="979CB8"/>
                </a:solidFill>
              </a:defRPr>
            </a:lvl7pPr>
            <a:lvl8pPr lvl="7" rtl="0">
              <a:spcBef>
                <a:spcPts val="0"/>
              </a:spcBef>
              <a:spcAft>
                <a:spcPts val="0"/>
              </a:spcAft>
              <a:buClr>
                <a:srgbClr val="979CB8"/>
              </a:buClr>
              <a:buSzPts val="2600"/>
              <a:buNone/>
              <a:defRPr>
                <a:solidFill>
                  <a:srgbClr val="979CB8"/>
                </a:solidFill>
              </a:defRPr>
            </a:lvl8pPr>
            <a:lvl9pPr lvl="8" rtl="0">
              <a:spcBef>
                <a:spcPts val="0"/>
              </a:spcBef>
              <a:spcAft>
                <a:spcPts val="0"/>
              </a:spcAft>
              <a:buClr>
                <a:srgbClr val="979CB8"/>
              </a:buClr>
              <a:buSzPts val="2600"/>
              <a:buNone/>
              <a:defRPr>
                <a:solidFill>
                  <a:srgbClr val="979CB8"/>
                </a:solidFill>
              </a:defRPr>
            </a:lvl9pPr>
          </a:lstStyle>
          <a:p>
            <a:endParaRPr/>
          </a:p>
        </p:txBody>
      </p:sp>
      <p:sp>
        <p:nvSpPr>
          <p:cNvPr id="41" name="Google Shape;41;p7"/>
          <p:cNvSpPr/>
          <p:nvPr/>
        </p:nvSpPr>
        <p:spPr>
          <a:xfrm>
            <a:off x="3120675" y="1149938"/>
            <a:ext cx="3060325" cy="11494"/>
          </a:xfrm>
          <a:custGeom>
            <a:avLst/>
            <a:gdLst/>
            <a:ahLst/>
            <a:cxnLst/>
            <a:rect l="l" t="t" r="r" b="b"/>
            <a:pathLst>
              <a:path w="122413" h="613" extrusionOk="0">
                <a:moveTo>
                  <a:pt x="0" y="317"/>
                </a:moveTo>
                <a:cubicBezTo>
                  <a:pt x="40797" y="1117"/>
                  <a:pt x="81609" y="0"/>
                  <a:pt x="122413" y="0"/>
                </a:cubicBezTo>
              </a:path>
            </a:pathLst>
          </a:custGeom>
          <a:noFill/>
          <a:ln w="9525" cap="flat" cmpd="sng">
            <a:solidFill>
              <a:schemeClr val="dk2"/>
            </a:solidFill>
            <a:prstDash val="solid"/>
            <a:round/>
            <a:headEnd type="none" w="med" len="med"/>
            <a:tailEnd type="none" w="med" len="med"/>
          </a:ln>
        </p:spPr>
      </p:sp>
      <p:sp>
        <p:nvSpPr>
          <p:cNvPr id="42" name="Google Shape;42;p7"/>
          <p:cNvSpPr/>
          <p:nvPr/>
        </p:nvSpPr>
        <p:spPr>
          <a:xfrm>
            <a:off x="3068250" y="1183294"/>
            <a:ext cx="3226850" cy="11906"/>
          </a:xfrm>
          <a:custGeom>
            <a:avLst/>
            <a:gdLst/>
            <a:ahLst/>
            <a:cxnLst/>
            <a:rect l="l" t="t" r="r" b="b"/>
            <a:pathLst>
              <a:path w="129074" h="635" extrusionOk="0">
                <a:moveTo>
                  <a:pt x="0" y="0"/>
                </a:moveTo>
                <a:cubicBezTo>
                  <a:pt x="43025" y="0"/>
                  <a:pt x="86049" y="635"/>
                  <a:pt x="129074" y="635"/>
                </a:cubicBezTo>
              </a:path>
            </a:pathLst>
          </a:custGeom>
          <a:noFill/>
          <a:ln w="9525" cap="flat" cmpd="sng">
            <a:solidFill>
              <a:schemeClr val="dk2"/>
            </a:solidFill>
            <a:prstDash val="solid"/>
            <a:round/>
            <a:headEnd type="none" w="med" len="med"/>
            <a:tailEnd type="none" w="med" len="med"/>
          </a:ln>
        </p:spPr>
      </p:sp>
      <p:sp>
        <p:nvSpPr>
          <p:cNvPr id="43" name="Google Shape;43;p7"/>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979CB8"/>
              </a:buClr>
              <a:buSzPts val="2600"/>
              <a:buNone/>
              <a:defRPr>
                <a:solidFill>
                  <a:srgbClr val="979CB8"/>
                </a:solidFill>
              </a:defRPr>
            </a:lvl1pPr>
            <a:lvl2pPr lvl="1" rtl="0">
              <a:spcBef>
                <a:spcPts val="0"/>
              </a:spcBef>
              <a:spcAft>
                <a:spcPts val="0"/>
              </a:spcAft>
              <a:buClr>
                <a:srgbClr val="979CB8"/>
              </a:buClr>
              <a:buSzPts val="2600"/>
              <a:buNone/>
              <a:defRPr>
                <a:solidFill>
                  <a:srgbClr val="979CB8"/>
                </a:solidFill>
              </a:defRPr>
            </a:lvl2pPr>
            <a:lvl3pPr lvl="2" rtl="0">
              <a:spcBef>
                <a:spcPts val="0"/>
              </a:spcBef>
              <a:spcAft>
                <a:spcPts val="0"/>
              </a:spcAft>
              <a:buClr>
                <a:srgbClr val="979CB8"/>
              </a:buClr>
              <a:buSzPts val="2600"/>
              <a:buNone/>
              <a:defRPr>
                <a:solidFill>
                  <a:srgbClr val="979CB8"/>
                </a:solidFill>
              </a:defRPr>
            </a:lvl3pPr>
            <a:lvl4pPr lvl="3" rtl="0">
              <a:spcBef>
                <a:spcPts val="0"/>
              </a:spcBef>
              <a:spcAft>
                <a:spcPts val="0"/>
              </a:spcAft>
              <a:buClr>
                <a:srgbClr val="979CB8"/>
              </a:buClr>
              <a:buSzPts val="2600"/>
              <a:buNone/>
              <a:defRPr>
                <a:solidFill>
                  <a:srgbClr val="979CB8"/>
                </a:solidFill>
              </a:defRPr>
            </a:lvl4pPr>
            <a:lvl5pPr lvl="4" rtl="0">
              <a:spcBef>
                <a:spcPts val="0"/>
              </a:spcBef>
              <a:spcAft>
                <a:spcPts val="0"/>
              </a:spcAft>
              <a:buClr>
                <a:srgbClr val="979CB8"/>
              </a:buClr>
              <a:buSzPts val="2600"/>
              <a:buNone/>
              <a:defRPr>
                <a:solidFill>
                  <a:srgbClr val="979CB8"/>
                </a:solidFill>
              </a:defRPr>
            </a:lvl5pPr>
            <a:lvl6pPr lvl="5" rtl="0">
              <a:spcBef>
                <a:spcPts val="0"/>
              </a:spcBef>
              <a:spcAft>
                <a:spcPts val="0"/>
              </a:spcAft>
              <a:buClr>
                <a:srgbClr val="979CB8"/>
              </a:buClr>
              <a:buSzPts val="2600"/>
              <a:buNone/>
              <a:defRPr>
                <a:solidFill>
                  <a:srgbClr val="979CB8"/>
                </a:solidFill>
              </a:defRPr>
            </a:lvl6pPr>
            <a:lvl7pPr lvl="6" rtl="0">
              <a:spcBef>
                <a:spcPts val="0"/>
              </a:spcBef>
              <a:spcAft>
                <a:spcPts val="0"/>
              </a:spcAft>
              <a:buClr>
                <a:srgbClr val="979CB8"/>
              </a:buClr>
              <a:buSzPts val="2600"/>
              <a:buNone/>
              <a:defRPr>
                <a:solidFill>
                  <a:srgbClr val="979CB8"/>
                </a:solidFill>
              </a:defRPr>
            </a:lvl7pPr>
            <a:lvl8pPr lvl="7" rtl="0">
              <a:spcBef>
                <a:spcPts val="0"/>
              </a:spcBef>
              <a:spcAft>
                <a:spcPts val="0"/>
              </a:spcAft>
              <a:buClr>
                <a:srgbClr val="979CB8"/>
              </a:buClr>
              <a:buSzPts val="2600"/>
              <a:buNone/>
              <a:defRPr>
                <a:solidFill>
                  <a:srgbClr val="979CB8"/>
                </a:solidFill>
              </a:defRPr>
            </a:lvl8pPr>
            <a:lvl9pPr lvl="8" rtl="0">
              <a:spcBef>
                <a:spcPts val="0"/>
              </a:spcBef>
              <a:spcAft>
                <a:spcPts val="0"/>
              </a:spcAft>
              <a:buClr>
                <a:srgbClr val="979CB8"/>
              </a:buClr>
              <a:buSzPts val="2600"/>
              <a:buNone/>
              <a:defRPr>
                <a:solidFill>
                  <a:srgbClr val="979CB8"/>
                </a:solidFill>
              </a:defRPr>
            </a:lvl9pPr>
          </a:lstStyle>
          <a:p>
            <a:endParaRPr/>
          </a:p>
        </p:txBody>
      </p:sp>
      <p:sp>
        <p:nvSpPr>
          <p:cNvPr id="46" name="Google Shape;46;p8"/>
          <p:cNvSpPr/>
          <p:nvPr/>
        </p:nvSpPr>
        <p:spPr>
          <a:xfrm>
            <a:off x="3120675" y="1149938"/>
            <a:ext cx="3060325" cy="11494"/>
          </a:xfrm>
          <a:custGeom>
            <a:avLst/>
            <a:gdLst/>
            <a:ahLst/>
            <a:cxnLst/>
            <a:rect l="l" t="t" r="r" b="b"/>
            <a:pathLst>
              <a:path w="122413" h="613" extrusionOk="0">
                <a:moveTo>
                  <a:pt x="0" y="317"/>
                </a:moveTo>
                <a:cubicBezTo>
                  <a:pt x="40797" y="1117"/>
                  <a:pt x="81609" y="0"/>
                  <a:pt x="122413" y="0"/>
                </a:cubicBezTo>
              </a:path>
            </a:pathLst>
          </a:custGeom>
          <a:noFill/>
          <a:ln w="9525" cap="flat" cmpd="sng">
            <a:solidFill>
              <a:schemeClr val="dk2"/>
            </a:solidFill>
            <a:prstDash val="solid"/>
            <a:round/>
            <a:headEnd type="none" w="med" len="med"/>
            <a:tailEnd type="none" w="med" len="med"/>
          </a:ln>
        </p:spPr>
      </p:sp>
      <p:sp>
        <p:nvSpPr>
          <p:cNvPr id="47" name="Google Shape;47;p8"/>
          <p:cNvSpPr/>
          <p:nvPr/>
        </p:nvSpPr>
        <p:spPr>
          <a:xfrm>
            <a:off x="3068250" y="1183294"/>
            <a:ext cx="3226850" cy="11906"/>
          </a:xfrm>
          <a:custGeom>
            <a:avLst/>
            <a:gdLst/>
            <a:ahLst/>
            <a:cxnLst/>
            <a:rect l="l" t="t" r="r" b="b"/>
            <a:pathLst>
              <a:path w="129074" h="635" extrusionOk="0">
                <a:moveTo>
                  <a:pt x="0" y="0"/>
                </a:moveTo>
                <a:cubicBezTo>
                  <a:pt x="43025" y="0"/>
                  <a:pt x="86049" y="635"/>
                  <a:pt x="129074" y="635"/>
                </a:cubicBezTo>
              </a:path>
            </a:pathLst>
          </a:custGeom>
          <a:noFill/>
          <a:ln w="9525" cap="flat" cmpd="sng">
            <a:solidFill>
              <a:schemeClr val="dk2"/>
            </a:solidFill>
            <a:prstDash val="solid"/>
            <a:round/>
            <a:headEnd type="none" w="med" len="med"/>
            <a:tailEnd type="none" w="med" len="med"/>
          </a:ln>
        </p:spPr>
      </p:sp>
      <p:sp>
        <p:nvSpPr>
          <p:cNvPr id="48" name="Google Shape;48;p8"/>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9"/>
          <p:cNvSpPr txBox="1">
            <a:spLocks noGrp="1"/>
          </p:cNvSpPr>
          <p:nvPr>
            <p:ph type="body" idx="1"/>
          </p:nvPr>
        </p:nvSpPr>
        <p:spPr>
          <a:xfrm>
            <a:off x="980400" y="4120556"/>
            <a:ext cx="7183200" cy="519600"/>
          </a:xfrm>
          <a:prstGeom prst="rect">
            <a:avLst/>
          </a:prstGeom>
        </p:spPr>
        <p:txBody>
          <a:bodyPr spcFirstLastPara="1" wrap="square" lIns="91425" tIns="91425" rIns="91425" bIns="91425" anchor="b" anchorCtr="0">
            <a:noAutofit/>
          </a:bodyPr>
          <a:lstStyle>
            <a:lvl1pPr marL="457200" lvl="0" indent="-228600" algn="ctr">
              <a:spcBef>
                <a:spcPts val="360"/>
              </a:spcBef>
              <a:spcAft>
                <a:spcPts val="0"/>
              </a:spcAft>
              <a:buClr>
                <a:srgbClr val="979CB8"/>
              </a:buClr>
              <a:buSzPts val="1600"/>
              <a:buNone/>
              <a:defRPr sz="1600">
                <a:solidFill>
                  <a:srgbClr val="979CB8"/>
                </a:solidFill>
              </a:defRPr>
            </a:lvl1pPr>
          </a:lstStyle>
          <a:p>
            <a:endParaRPr/>
          </a:p>
        </p:txBody>
      </p:sp>
      <p:sp>
        <p:nvSpPr>
          <p:cNvPr id="51" name="Google Shape;51;p9"/>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a:buNone/>
              <a:defRPr>
                <a:solidFill>
                  <a:srgbClr val="979CB8"/>
                </a:solidFill>
              </a:defRPr>
            </a:lvl1pPr>
            <a:lvl2pPr lvl="1">
              <a:buNone/>
              <a:defRPr>
                <a:solidFill>
                  <a:srgbClr val="979CB8"/>
                </a:solidFill>
              </a:defRPr>
            </a:lvl2pPr>
            <a:lvl3pPr lvl="2">
              <a:buNone/>
              <a:defRPr>
                <a:solidFill>
                  <a:srgbClr val="979CB8"/>
                </a:solidFill>
              </a:defRPr>
            </a:lvl3pPr>
            <a:lvl4pPr lvl="3">
              <a:buNone/>
              <a:defRPr>
                <a:solidFill>
                  <a:srgbClr val="979CB8"/>
                </a:solidFill>
              </a:defRPr>
            </a:lvl4pPr>
            <a:lvl5pPr lvl="4">
              <a:buNone/>
              <a:defRPr>
                <a:solidFill>
                  <a:srgbClr val="979CB8"/>
                </a:solidFill>
              </a:defRPr>
            </a:lvl5pPr>
            <a:lvl6pPr lvl="5">
              <a:buNone/>
              <a:defRPr>
                <a:solidFill>
                  <a:srgbClr val="979CB8"/>
                </a:solidFill>
              </a:defRPr>
            </a:lvl6pPr>
            <a:lvl7pPr lvl="6">
              <a:buNone/>
              <a:defRPr>
                <a:solidFill>
                  <a:srgbClr val="979CB8"/>
                </a:solidFill>
              </a:defRPr>
            </a:lvl7pPr>
            <a:lvl8pPr lvl="7">
              <a:buNone/>
              <a:defRPr>
                <a:solidFill>
                  <a:srgbClr val="979CB8"/>
                </a:solidFill>
              </a:defRPr>
            </a:lvl8pPr>
            <a:lvl9pPr lvl="8">
              <a:buNone/>
              <a:defRPr>
                <a:solidFill>
                  <a:srgbClr val="979CB8"/>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0"/>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2">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824550" y="593531"/>
            <a:ext cx="7547700" cy="6828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1pPr>
            <a:lvl2pPr lvl="1"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2pPr>
            <a:lvl3pPr lvl="2"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3pPr>
            <a:lvl4pPr lvl="3"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4pPr>
            <a:lvl5pPr lvl="4"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5pPr>
            <a:lvl6pPr lvl="5"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6pPr>
            <a:lvl7pPr lvl="6"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7pPr>
            <a:lvl8pPr lvl="7"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8pPr>
            <a:lvl9pPr lvl="8"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9pPr>
          </a:lstStyle>
          <a:p>
            <a:endParaRPr/>
          </a:p>
        </p:txBody>
      </p:sp>
      <p:sp>
        <p:nvSpPr>
          <p:cNvPr id="8" name="Google Shape;8;p1"/>
          <p:cNvSpPr txBox="1">
            <a:spLocks noGrp="1"/>
          </p:cNvSpPr>
          <p:nvPr>
            <p:ph type="body" idx="1"/>
          </p:nvPr>
        </p:nvSpPr>
        <p:spPr>
          <a:xfrm>
            <a:off x="1070325" y="1438988"/>
            <a:ext cx="7056300" cy="3062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Varela Round"/>
              <a:buChar char="▧"/>
              <a:defRPr sz="2400">
                <a:solidFill>
                  <a:schemeClr val="dk1"/>
                </a:solidFill>
                <a:latin typeface="Varela Round"/>
                <a:ea typeface="Varela Round"/>
                <a:cs typeface="Varela Round"/>
                <a:sym typeface="Varela Round"/>
              </a:defRPr>
            </a:lvl1pPr>
            <a:lvl2pPr marL="914400" lvl="1" indent="-381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2pPr>
            <a:lvl3pPr marL="1371600" lvl="2" indent="-381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3pPr>
            <a:lvl4pPr marL="1828800" lvl="3" indent="-381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4pPr>
            <a:lvl5pPr marL="2286000" lvl="4" indent="-381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5pPr>
            <a:lvl6pPr marL="2743200" lvl="5" indent="-381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6pPr>
            <a:lvl7pPr marL="3200400" lvl="6" indent="-381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7pPr>
            <a:lvl8pPr marL="3657600" lvl="7" indent="-381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8pPr>
            <a:lvl9pPr marL="4114800" lvl="8" indent="-381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9pPr>
          </a:lstStyle>
          <a:p>
            <a:endParaRPr/>
          </a:p>
        </p:txBody>
      </p:sp>
      <p:sp>
        <p:nvSpPr>
          <p:cNvPr id="9" name="Google Shape;9;p1"/>
          <p:cNvSpPr txBox="1">
            <a:spLocks noGrp="1"/>
          </p:cNvSpPr>
          <p:nvPr>
            <p:ph type="sldNum" idx="12"/>
          </p:nvPr>
        </p:nvSpPr>
        <p:spPr>
          <a:xfrm>
            <a:off x="4348076" y="4726751"/>
            <a:ext cx="548700" cy="299100"/>
          </a:xfrm>
          <a:prstGeom prst="rect">
            <a:avLst/>
          </a:prstGeom>
          <a:noFill/>
          <a:ln>
            <a:noFill/>
          </a:ln>
        </p:spPr>
        <p:txBody>
          <a:bodyPr spcFirstLastPara="1" wrap="square" lIns="91425" tIns="91425" rIns="91425" bIns="91425" anchor="t" anchorCtr="0">
            <a:noAutofit/>
          </a:bodyPr>
          <a:lstStyle>
            <a:lvl1pPr lvl="0" algn="ctr">
              <a:buNone/>
              <a:defRPr sz="1300">
                <a:solidFill>
                  <a:schemeClr val="dk2"/>
                </a:solidFill>
                <a:latin typeface="Shadows Into Light"/>
                <a:ea typeface="Shadows Into Light"/>
                <a:cs typeface="Shadows Into Light"/>
                <a:sym typeface="Shadows Into Light"/>
              </a:defRPr>
            </a:lvl1pPr>
            <a:lvl2pPr lvl="1" algn="ctr">
              <a:buNone/>
              <a:defRPr sz="1300">
                <a:solidFill>
                  <a:schemeClr val="dk2"/>
                </a:solidFill>
                <a:latin typeface="Shadows Into Light"/>
                <a:ea typeface="Shadows Into Light"/>
                <a:cs typeface="Shadows Into Light"/>
                <a:sym typeface="Shadows Into Light"/>
              </a:defRPr>
            </a:lvl2pPr>
            <a:lvl3pPr lvl="2" algn="ctr">
              <a:buNone/>
              <a:defRPr sz="1300">
                <a:solidFill>
                  <a:schemeClr val="dk2"/>
                </a:solidFill>
                <a:latin typeface="Shadows Into Light"/>
                <a:ea typeface="Shadows Into Light"/>
                <a:cs typeface="Shadows Into Light"/>
                <a:sym typeface="Shadows Into Light"/>
              </a:defRPr>
            </a:lvl3pPr>
            <a:lvl4pPr lvl="3" algn="ctr">
              <a:buNone/>
              <a:defRPr sz="1300">
                <a:solidFill>
                  <a:schemeClr val="dk2"/>
                </a:solidFill>
                <a:latin typeface="Shadows Into Light"/>
                <a:ea typeface="Shadows Into Light"/>
                <a:cs typeface="Shadows Into Light"/>
                <a:sym typeface="Shadows Into Light"/>
              </a:defRPr>
            </a:lvl4pPr>
            <a:lvl5pPr lvl="4" algn="ctr">
              <a:buNone/>
              <a:defRPr sz="1300">
                <a:solidFill>
                  <a:schemeClr val="dk2"/>
                </a:solidFill>
                <a:latin typeface="Shadows Into Light"/>
                <a:ea typeface="Shadows Into Light"/>
                <a:cs typeface="Shadows Into Light"/>
                <a:sym typeface="Shadows Into Light"/>
              </a:defRPr>
            </a:lvl5pPr>
            <a:lvl6pPr lvl="5" algn="ctr">
              <a:buNone/>
              <a:defRPr sz="1300">
                <a:solidFill>
                  <a:schemeClr val="dk2"/>
                </a:solidFill>
                <a:latin typeface="Shadows Into Light"/>
                <a:ea typeface="Shadows Into Light"/>
                <a:cs typeface="Shadows Into Light"/>
                <a:sym typeface="Shadows Into Light"/>
              </a:defRPr>
            </a:lvl6pPr>
            <a:lvl7pPr lvl="6" algn="ctr">
              <a:buNone/>
              <a:defRPr sz="1300">
                <a:solidFill>
                  <a:schemeClr val="dk2"/>
                </a:solidFill>
                <a:latin typeface="Shadows Into Light"/>
                <a:ea typeface="Shadows Into Light"/>
                <a:cs typeface="Shadows Into Light"/>
                <a:sym typeface="Shadows Into Light"/>
              </a:defRPr>
            </a:lvl7pPr>
            <a:lvl8pPr lvl="7" algn="ctr">
              <a:buNone/>
              <a:defRPr sz="1300">
                <a:solidFill>
                  <a:schemeClr val="dk2"/>
                </a:solidFill>
                <a:latin typeface="Shadows Into Light"/>
                <a:ea typeface="Shadows Into Light"/>
                <a:cs typeface="Shadows Into Light"/>
                <a:sym typeface="Shadows Into Light"/>
              </a:defRPr>
            </a:lvl8pPr>
            <a:lvl9pPr lvl="8" algn="ctr">
              <a:buNone/>
              <a:defRPr sz="1300">
                <a:solidFill>
                  <a:schemeClr val="dk2"/>
                </a:solidFill>
                <a:latin typeface="Shadows Into Light"/>
                <a:ea typeface="Shadows Into Light"/>
                <a:cs typeface="Shadows Into Light"/>
                <a:sym typeface="Shadows Into Light"/>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jp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33.jpg"/></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60"/>
        <p:cNvGrpSpPr/>
        <p:nvPr/>
      </p:nvGrpSpPr>
      <p:grpSpPr>
        <a:xfrm>
          <a:off x="0" y="0"/>
          <a:ext cx="0" cy="0"/>
          <a:chOff x="0" y="0"/>
          <a:chExt cx="0" cy="0"/>
        </a:xfrm>
      </p:grpSpPr>
      <p:sp>
        <p:nvSpPr>
          <p:cNvPr id="61" name="Google Shape;61;p12"/>
          <p:cNvSpPr txBox="1">
            <a:spLocks noGrp="1"/>
          </p:cNvSpPr>
          <p:nvPr>
            <p:ph type="ctrTitle"/>
          </p:nvPr>
        </p:nvSpPr>
        <p:spPr>
          <a:xfrm>
            <a:off x="1001975" y="1991825"/>
            <a:ext cx="71307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POVs and Experience Prototyping</a:t>
            </a:r>
            <a:endParaRPr/>
          </a:p>
        </p:txBody>
      </p:sp>
      <p:sp>
        <p:nvSpPr>
          <p:cNvPr id="62" name="Google Shape;62;p12"/>
          <p:cNvSpPr/>
          <p:nvPr/>
        </p:nvSpPr>
        <p:spPr>
          <a:xfrm>
            <a:off x="3031800" y="3413119"/>
            <a:ext cx="3153375" cy="25875"/>
          </a:xfrm>
          <a:custGeom>
            <a:avLst/>
            <a:gdLst/>
            <a:ahLst/>
            <a:cxnLst/>
            <a:rect l="l" t="t" r="r" b="b"/>
            <a:pathLst>
              <a:path w="126135" h="1380" extrusionOk="0">
                <a:moveTo>
                  <a:pt x="0" y="973"/>
                </a:moveTo>
                <a:cubicBezTo>
                  <a:pt x="29075" y="973"/>
                  <a:pt x="58158" y="273"/>
                  <a:pt x="87224" y="973"/>
                </a:cubicBezTo>
                <a:cubicBezTo>
                  <a:pt x="100195" y="1285"/>
                  <a:pt x="113312" y="1974"/>
                  <a:pt x="126135" y="0"/>
                </a:cubicBezTo>
              </a:path>
            </a:pathLst>
          </a:custGeom>
          <a:noFill/>
          <a:ln w="9525" cap="flat" cmpd="sng">
            <a:solidFill>
              <a:srgbClr val="FFFFFF"/>
            </a:solidFill>
            <a:prstDash val="solid"/>
            <a:round/>
            <a:headEnd type="none" w="med" len="med"/>
            <a:tailEnd type="none" w="med" len="med"/>
          </a:ln>
        </p:spPr>
      </p:sp>
      <p:sp>
        <p:nvSpPr>
          <p:cNvPr id="63" name="Google Shape;63;p12"/>
          <p:cNvSpPr/>
          <p:nvPr/>
        </p:nvSpPr>
        <p:spPr>
          <a:xfrm>
            <a:off x="2958825" y="3448933"/>
            <a:ext cx="3177700" cy="31069"/>
          </a:xfrm>
          <a:custGeom>
            <a:avLst/>
            <a:gdLst/>
            <a:ahLst/>
            <a:cxnLst/>
            <a:rect l="l" t="t" r="r" b="b"/>
            <a:pathLst>
              <a:path w="127108" h="1657" extrusionOk="0">
                <a:moveTo>
                  <a:pt x="0" y="1657"/>
                </a:moveTo>
                <a:cubicBezTo>
                  <a:pt x="42250" y="-1532"/>
                  <a:pt x="84738" y="1008"/>
                  <a:pt x="127108" y="1008"/>
                </a:cubicBezTo>
              </a:path>
            </a:pathLst>
          </a:custGeom>
          <a:noFill/>
          <a:ln w="9525" cap="flat" cmpd="sng">
            <a:solidFill>
              <a:srgbClr val="FFFFFF"/>
            </a:solidFill>
            <a:prstDash val="solid"/>
            <a:round/>
            <a:headEnd type="none" w="med" len="med"/>
            <a:tailEnd type="none" w="med" len="med"/>
          </a:ln>
        </p:spPr>
      </p:sp>
      <p:sp>
        <p:nvSpPr>
          <p:cNvPr id="64" name="Google Shape;64;p12"/>
          <p:cNvSpPr/>
          <p:nvPr/>
        </p:nvSpPr>
        <p:spPr>
          <a:xfrm rot="493264">
            <a:off x="4208336" y="1611536"/>
            <a:ext cx="3498632" cy="1060493"/>
          </a:xfrm>
          <a:custGeom>
            <a:avLst/>
            <a:gdLst/>
            <a:ahLst/>
            <a:cxnLst/>
            <a:rect l="l" t="t" r="r" b="b"/>
            <a:pathLst>
              <a:path w="53808" h="41004" extrusionOk="0">
                <a:moveTo>
                  <a:pt x="33350" y="2267"/>
                </a:moveTo>
                <a:cubicBezTo>
                  <a:pt x="29864" y="1271"/>
                  <a:pt x="26130" y="-694"/>
                  <a:pt x="22650" y="321"/>
                </a:cubicBezTo>
                <a:cubicBezTo>
                  <a:pt x="10877" y="3755"/>
                  <a:pt x="-4823" y="20013"/>
                  <a:pt x="1573" y="30477"/>
                </a:cubicBezTo>
                <a:cubicBezTo>
                  <a:pt x="7822" y="40701"/>
                  <a:pt x="25332" y="42678"/>
                  <a:pt x="36593" y="38583"/>
                </a:cubicBezTo>
                <a:cubicBezTo>
                  <a:pt x="46488" y="34985"/>
                  <a:pt x="56460" y="21659"/>
                  <a:pt x="53130" y="11670"/>
                </a:cubicBezTo>
                <a:cubicBezTo>
                  <a:pt x="49952" y="2137"/>
                  <a:pt x="34186" y="-1056"/>
                  <a:pt x="24595" y="1943"/>
                </a:cubicBezTo>
                <a:cubicBezTo>
                  <a:pt x="14087" y="5228"/>
                  <a:pt x="2158" y="13742"/>
                  <a:pt x="600" y="24641"/>
                </a:cubicBezTo>
                <a:cubicBezTo>
                  <a:pt x="-77" y="29379"/>
                  <a:pt x="2605" y="35237"/>
                  <a:pt x="6761" y="37611"/>
                </a:cubicBezTo>
                <a:cubicBezTo>
                  <a:pt x="15326" y="42505"/>
                  <a:pt x="29293" y="42316"/>
                  <a:pt x="36268" y="35341"/>
                </a:cubicBezTo>
              </a:path>
            </a:pathLst>
          </a:custGeom>
          <a:noFill/>
          <a:ln w="9525" cap="flat" cmpd="sng">
            <a:solidFill>
              <a:srgbClr val="FFFFFF"/>
            </a:solidFill>
            <a:prstDash val="solid"/>
            <a:round/>
            <a:headEnd type="none" w="med" len="med"/>
            <a:tailEnd type="none" w="med" len="med"/>
          </a:ln>
        </p:spPr>
      </p:sp>
      <p:sp>
        <p:nvSpPr>
          <p:cNvPr id="65" name="Google Shape;65;p12"/>
          <p:cNvSpPr/>
          <p:nvPr/>
        </p:nvSpPr>
        <p:spPr>
          <a:xfrm rot="-3774511">
            <a:off x="1327450" y="865616"/>
            <a:ext cx="316447" cy="1133981"/>
          </a:xfrm>
          <a:custGeom>
            <a:avLst/>
            <a:gdLst/>
            <a:ahLst/>
            <a:cxnLst/>
            <a:rect l="l" t="t" r="r" b="b"/>
            <a:pathLst>
              <a:path w="30959" h="89819" extrusionOk="0">
                <a:moveTo>
                  <a:pt x="0" y="0"/>
                </a:moveTo>
                <a:cubicBezTo>
                  <a:pt x="5134" y="6918"/>
                  <a:pt x="29561" y="26535"/>
                  <a:pt x="30804" y="41505"/>
                </a:cubicBezTo>
                <a:cubicBezTo>
                  <a:pt x="32047" y="56475"/>
                  <a:pt x="11349" y="81767"/>
                  <a:pt x="7458" y="89819"/>
                </a:cubicBezTo>
              </a:path>
            </a:pathLst>
          </a:custGeom>
          <a:noFill/>
          <a:ln w="9525" cap="flat" cmpd="sng">
            <a:solidFill>
              <a:srgbClr val="FFFFFF"/>
            </a:solidFill>
            <a:prstDash val="dash"/>
            <a:round/>
            <a:headEnd type="none" w="med" len="med"/>
            <a:tailEnd type="stealth" w="med" len="med"/>
          </a:ln>
        </p:spPr>
      </p:sp>
      <p:cxnSp>
        <p:nvCxnSpPr>
          <p:cNvPr id="66" name="Google Shape;66;p12"/>
          <p:cNvCxnSpPr/>
          <p:nvPr/>
        </p:nvCxnSpPr>
        <p:spPr>
          <a:xfrm rot="10800000" flipH="1">
            <a:off x="2616588" y="1323225"/>
            <a:ext cx="291900" cy="407100"/>
          </a:xfrm>
          <a:prstGeom prst="straightConnector1">
            <a:avLst/>
          </a:prstGeom>
          <a:noFill/>
          <a:ln w="9525" cap="flat" cmpd="sng">
            <a:solidFill>
              <a:srgbClr val="FFFFFF"/>
            </a:solidFill>
            <a:prstDash val="dash"/>
            <a:round/>
            <a:headEnd type="stealth" w="med" len="med"/>
            <a:tailEnd type="none" w="med" len="med"/>
          </a:ln>
        </p:spPr>
      </p:cxnSp>
      <p:sp>
        <p:nvSpPr>
          <p:cNvPr id="67" name="Google Shape;67;p12"/>
          <p:cNvSpPr txBox="1"/>
          <p:nvPr/>
        </p:nvSpPr>
        <p:spPr>
          <a:xfrm>
            <a:off x="6505275" y="3837375"/>
            <a:ext cx="2051700" cy="769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900">
                <a:solidFill>
                  <a:srgbClr val="FFFFFF"/>
                </a:solidFill>
                <a:latin typeface="Shadows Into Light"/>
                <a:ea typeface="Shadows Into Light"/>
                <a:cs typeface="Shadows Into Light"/>
                <a:sym typeface="Shadows Into Light"/>
              </a:rPr>
              <a:t>Team 4</a:t>
            </a:r>
            <a:endParaRPr sz="1900">
              <a:solidFill>
                <a:srgbClr val="FFFFFF"/>
              </a:solidFill>
              <a:latin typeface="Shadows Into Light"/>
              <a:ea typeface="Shadows Into Light"/>
              <a:cs typeface="Shadows Into Light"/>
              <a:sym typeface="Shadows Into Light"/>
            </a:endParaRPr>
          </a:p>
          <a:p>
            <a:pPr marL="0" lvl="0" indent="0" algn="r" rtl="0">
              <a:spcBef>
                <a:spcPts val="0"/>
              </a:spcBef>
              <a:spcAft>
                <a:spcPts val="0"/>
              </a:spcAft>
              <a:buNone/>
            </a:pPr>
            <a:r>
              <a:rPr lang="en" sz="1900">
                <a:solidFill>
                  <a:srgbClr val="FFFFFF"/>
                </a:solidFill>
                <a:latin typeface="Shadows Into Light"/>
                <a:ea typeface="Shadows Into Light"/>
                <a:cs typeface="Shadows Into Light"/>
                <a:sym typeface="Shadows Into Light"/>
              </a:rPr>
              <a:t>Health and Wellness</a:t>
            </a:r>
            <a:endParaRPr sz="1900">
              <a:solidFill>
                <a:srgbClr val="FFFFFF"/>
              </a:solidFill>
              <a:latin typeface="Shadows Into Light"/>
              <a:ea typeface="Shadows Into Light"/>
              <a:cs typeface="Shadows Into Light"/>
              <a:sym typeface="Shadows Int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a:t>
            </a:fld>
            <a:endParaRPr/>
          </a:p>
        </p:txBody>
      </p:sp>
      <p:sp>
        <p:nvSpPr>
          <p:cNvPr id="162" name="Google Shape;162;p21"/>
          <p:cNvSpPr txBox="1">
            <a:spLocks noGrp="1"/>
          </p:cNvSpPr>
          <p:nvPr>
            <p:ph type="title" idx="4294967295"/>
          </p:nvPr>
        </p:nvSpPr>
        <p:spPr>
          <a:xfrm>
            <a:off x="4663650" y="489800"/>
            <a:ext cx="34524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dk1"/>
                </a:solidFill>
              </a:rPr>
              <a:t>Insights/Conclusions</a:t>
            </a:r>
            <a:endParaRPr>
              <a:solidFill>
                <a:schemeClr val="dk1"/>
              </a:solidFill>
            </a:endParaRPr>
          </a:p>
        </p:txBody>
      </p:sp>
      <p:pic>
        <p:nvPicPr>
          <p:cNvPr id="163" name="Google Shape;163;p21"/>
          <p:cNvPicPr preferRelativeResize="0"/>
          <p:nvPr/>
        </p:nvPicPr>
        <p:blipFill>
          <a:blip r:embed="rId3">
            <a:alphaModFix/>
          </a:blip>
          <a:stretch>
            <a:fillRect/>
          </a:stretch>
        </p:blipFill>
        <p:spPr>
          <a:xfrm>
            <a:off x="796975" y="670700"/>
            <a:ext cx="3505099" cy="3830400"/>
          </a:xfrm>
          <a:prstGeom prst="rect">
            <a:avLst/>
          </a:prstGeom>
          <a:noFill/>
          <a:ln>
            <a:noFill/>
          </a:ln>
        </p:spPr>
      </p:pic>
      <p:sp>
        <p:nvSpPr>
          <p:cNvPr id="164" name="Google Shape;164;p21"/>
          <p:cNvSpPr txBox="1">
            <a:spLocks noGrp="1"/>
          </p:cNvSpPr>
          <p:nvPr>
            <p:ph type="body" idx="4294967295"/>
          </p:nvPr>
        </p:nvSpPr>
        <p:spPr>
          <a:xfrm>
            <a:off x="4668375" y="1275275"/>
            <a:ext cx="3634500" cy="31074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sz="1800"/>
              <a:t>Distrusts online information because it </a:t>
            </a:r>
            <a:r>
              <a:rPr lang="en" sz="1800" b="1"/>
              <a:t>lacked personalization</a:t>
            </a:r>
            <a:r>
              <a:rPr lang="en" sz="1800"/>
              <a:t> and was </a:t>
            </a:r>
            <a:r>
              <a:rPr lang="en" sz="1800" b="1"/>
              <a:t>often contradictory</a:t>
            </a:r>
            <a:r>
              <a:rPr lang="en" sz="1800"/>
              <a:t>.</a:t>
            </a:r>
            <a:endParaRPr sz="1800"/>
          </a:p>
          <a:p>
            <a:pPr marL="457200" lvl="0" indent="0" algn="l" rtl="0">
              <a:spcBef>
                <a:spcPts val="600"/>
              </a:spcBef>
              <a:spcAft>
                <a:spcPts val="0"/>
              </a:spcAft>
              <a:buNone/>
            </a:pPr>
            <a:endParaRPr sz="300"/>
          </a:p>
          <a:p>
            <a:pPr marL="457200" lvl="0" indent="-342900" algn="l" rtl="0">
              <a:spcBef>
                <a:spcPts val="600"/>
              </a:spcBef>
              <a:spcAft>
                <a:spcPts val="0"/>
              </a:spcAft>
              <a:buSzPts val="1800"/>
              <a:buChar char="▧"/>
            </a:pPr>
            <a:r>
              <a:rPr lang="en" sz="1800"/>
              <a:t>“There are so many online workouts out there but a coach just gives you one and </a:t>
            </a:r>
            <a:r>
              <a:rPr lang="en" sz="1800" b="1"/>
              <a:t>it’s just for me, so I can trust it</a:t>
            </a:r>
            <a:r>
              <a:rPr lang="en" sz="1800"/>
              <a:t>. ”</a:t>
            </a:r>
            <a:endParaRPr sz="1800"/>
          </a:p>
        </p:txBody>
      </p:sp>
      <p:sp>
        <p:nvSpPr>
          <p:cNvPr id="165" name="Google Shape;165;p21"/>
          <p:cNvSpPr/>
          <p:nvPr/>
        </p:nvSpPr>
        <p:spPr>
          <a:xfrm>
            <a:off x="4969750" y="1172594"/>
            <a:ext cx="3153375" cy="25875"/>
          </a:xfrm>
          <a:custGeom>
            <a:avLst/>
            <a:gdLst/>
            <a:ahLst/>
            <a:cxnLst/>
            <a:rect l="l" t="t" r="r" b="b"/>
            <a:pathLst>
              <a:path w="126135" h="1380" extrusionOk="0">
                <a:moveTo>
                  <a:pt x="0" y="973"/>
                </a:moveTo>
                <a:cubicBezTo>
                  <a:pt x="29075" y="973"/>
                  <a:pt x="58158" y="273"/>
                  <a:pt x="87224" y="973"/>
                </a:cubicBezTo>
                <a:cubicBezTo>
                  <a:pt x="100195" y="1285"/>
                  <a:pt x="113312" y="1974"/>
                  <a:pt x="126135" y="0"/>
                </a:cubicBezTo>
              </a:path>
            </a:pathLst>
          </a:custGeom>
          <a:noFill/>
          <a:ln w="9525" cap="flat" cmpd="sng">
            <a:solidFill>
              <a:schemeClr val="dk2"/>
            </a:solidFill>
            <a:prstDash val="solid"/>
            <a:round/>
            <a:headEnd type="none" w="med" len="med"/>
            <a:tailEnd type="none" w="med" len="med"/>
          </a:ln>
        </p:spPr>
      </p:sp>
      <p:sp>
        <p:nvSpPr>
          <p:cNvPr id="166" name="Google Shape;166;p21"/>
          <p:cNvSpPr/>
          <p:nvPr/>
        </p:nvSpPr>
        <p:spPr>
          <a:xfrm>
            <a:off x="4896775" y="1208408"/>
            <a:ext cx="3177700" cy="31069"/>
          </a:xfrm>
          <a:custGeom>
            <a:avLst/>
            <a:gdLst/>
            <a:ahLst/>
            <a:cxnLst/>
            <a:rect l="l" t="t" r="r" b="b"/>
            <a:pathLst>
              <a:path w="127108" h="1657" extrusionOk="0">
                <a:moveTo>
                  <a:pt x="0" y="1657"/>
                </a:moveTo>
                <a:cubicBezTo>
                  <a:pt x="42250" y="-1532"/>
                  <a:pt x="84738" y="1008"/>
                  <a:pt x="127108" y="1008"/>
                </a:cubicBezTo>
              </a:path>
            </a:pathLst>
          </a:custGeom>
          <a:noFill/>
          <a:ln w="9525" cap="flat" cmpd="sng">
            <a:solidFill>
              <a:schemeClr val="dk2"/>
            </a:solidFill>
            <a:prstDash val="solid"/>
            <a:round/>
            <a:headEnd type="none" w="med" len="med"/>
            <a:tailEnd type="none" w="med" len="med"/>
          </a:ln>
        </p:spPr>
      </p:sp>
      <p:pic>
        <p:nvPicPr>
          <p:cNvPr id="167" name="Google Shape;167;p21"/>
          <p:cNvPicPr preferRelativeResize="0"/>
          <p:nvPr/>
        </p:nvPicPr>
        <p:blipFill rotWithShape="1">
          <a:blip r:embed="rId4">
            <a:alphaModFix/>
          </a:blip>
          <a:srcRect l="3738" r="-1100"/>
          <a:stretch/>
        </p:blipFill>
        <p:spPr>
          <a:xfrm>
            <a:off x="673575" y="573075"/>
            <a:ext cx="3919176" cy="40256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2"/>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11</a:t>
            </a:fld>
            <a:endParaRPr/>
          </a:p>
        </p:txBody>
      </p:sp>
      <p:sp>
        <p:nvSpPr>
          <p:cNvPr id="173" name="Google Shape;173;p22"/>
          <p:cNvSpPr txBox="1">
            <a:spLocks noGrp="1"/>
          </p:cNvSpPr>
          <p:nvPr>
            <p:ph type="title" idx="4294967295"/>
          </p:nvPr>
        </p:nvSpPr>
        <p:spPr>
          <a:xfrm>
            <a:off x="4663650" y="489800"/>
            <a:ext cx="34524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dk1"/>
                </a:solidFill>
              </a:rPr>
              <a:t>Yihui, Muscle Aspirer</a:t>
            </a:r>
            <a:endParaRPr>
              <a:solidFill>
                <a:schemeClr val="dk1"/>
              </a:solidFill>
            </a:endParaRPr>
          </a:p>
        </p:txBody>
      </p:sp>
      <p:sp>
        <p:nvSpPr>
          <p:cNvPr id="174" name="Google Shape;174;p22"/>
          <p:cNvSpPr txBox="1">
            <a:spLocks noGrp="1"/>
          </p:cNvSpPr>
          <p:nvPr>
            <p:ph type="body" idx="4294967295"/>
          </p:nvPr>
        </p:nvSpPr>
        <p:spPr>
          <a:xfrm>
            <a:off x="4674225" y="1393825"/>
            <a:ext cx="3634500" cy="3107400"/>
          </a:xfrm>
          <a:prstGeom prst="rect">
            <a:avLst/>
          </a:prstGeom>
        </p:spPr>
        <p:txBody>
          <a:bodyPr spcFirstLastPara="1" wrap="square" lIns="91425" tIns="91425" rIns="91425" bIns="91425" anchor="t" anchorCtr="0">
            <a:noAutofit/>
          </a:bodyPr>
          <a:lstStyle/>
          <a:p>
            <a:pPr marL="457200" lvl="0" indent="-361950" algn="l" rtl="0">
              <a:spcBef>
                <a:spcPts val="600"/>
              </a:spcBef>
              <a:spcAft>
                <a:spcPts val="0"/>
              </a:spcAft>
              <a:buSzPts val="2100"/>
              <a:buChar char="▧"/>
            </a:pPr>
            <a:r>
              <a:rPr lang="en" sz="2100"/>
              <a:t>Starting to develop his own fitness and diet regimen </a:t>
            </a:r>
            <a:endParaRPr sz="2100"/>
          </a:p>
          <a:p>
            <a:pPr marL="0" lvl="0" indent="0" algn="l" rtl="0">
              <a:spcBef>
                <a:spcPts val="600"/>
              </a:spcBef>
              <a:spcAft>
                <a:spcPts val="0"/>
              </a:spcAft>
              <a:buNone/>
            </a:pPr>
            <a:endParaRPr sz="2100"/>
          </a:p>
          <a:p>
            <a:pPr marL="457200" lvl="0" indent="-361950" algn="l" rtl="0">
              <a:spcBef>
                <a:spcPts val="600"/>
              </a:spcBef>
              <a:spcAft>
                <a:spcPts val="0"/>
              </a:spcAft>
              <a:buSzPts val="2100"/>
              <a:buChar char="▧"/>
            </a:pPr>
            <a:r>
              <a:rPr lang="en" sz="2100"/>
              <a:t>Goes to the gym 3 times a week </a:t>
            </a:r>
            <a:endParaRPr sz="2100"/>
          </a:p>
        </p:txBody>
      </p:sp>
      <p:sp>
        <p:nvSpPr>
          <p:cNvPr id="175" name="Google Shape;175;p22"/>
          <p:cNvSpPr/>
          <p:nvPr/>
        </p:nvSpPr>
        <p:spPr>
          <a:xfrm>
            <a:off x="4969750" y="1172594"/>
            <a:ext cx="3153375" cy="25875"/>
          </a:xfrm>
          <a:custGeom>
            <a:avLst/>
            <a:gdLst/>
            <a:ahLst/>
            <a:cxnLst/>
            <a:rect l="l" t="t" r="r" b="b"/>
            <a:pathLst>
              <a:path w="126135" h="1380" extrusionOk="0">
                <a:moveTo>
                  <a:pt x="0" y="973"/>
                </a:moveTo>
                <a:cubicBezTo>
                  <a:pt x="29075" y="973"/>
                  <a:pt x="58158" y="273"/>
                  <a:pt x="87224" y="973"/>
                </a:cubicBezTo>
                <a:cubicBezTo>
                  <a:pt x="100195" y="1285"/>
                  <a:pt x="113312" y="1974"/>
                  <a:pt x="126135" y="0"/>
                </a:cubicBezTo>
              </a:path>
            </a:pathLst>
          </a:custGeom>
          <a:noFill/>
          <a:ln w="9525" cap="flat" cmpd="sng">
            <a:solidFill>
              <a:schemeClr val="dk2"/>
            </a:solidFill>
            <a:prstDash val="solid"/>
            <a:round/>
            <a:headEnd type="none" w="med" len="med"/>
            <a:tailEnd type="none" w="med" len="med"/>
          </a:ln>
        </p:spPr>
      </p:sp>
      <p:sp>
        <p:nvSpPr>
          <p:cNvPr id="176" name="Google Shape;176;p22"/>
          <p:cNvSpPr/>
          <p:nvPr/>
        </p:nvSpPr>
        <p:spPr>
          <a:xfrm>
            <a:off x="4896775" y="1208408"/>
            <a:ext cx="3177700" cy="31069"/>
          </a:xfrm>
          <a:custGeom>
            <a:avLst/>
            <a:gdLst/>
            <a:ahLst/>
            <a:cxnLst/>
            <a:rect l="l" t="t" r="r" b="b"/>
            <a:pathLst>
              <a:path w="127108" h="1657" extrusionOk="0">
                <a:moveTo>
                  <a:pt x="0" y="1657"/>
                </a:moveTo>
                <a:cubicBezTo>
                  <a:pt x="42250" y="-1532"/>
                  <a:pt x="84738" y="1008"/>
                  <a:pt x="127108" y="1008"/>
                </a:cubicBezTo>
              </a:path>
            </a:pathLst>
          </a:custGeom>
          <a:noFill/>
          <a:ln w="9525" cap="flat" cmpd="sng">
            <a:solidFill>
              <a:schemeClr val="dk2"/>
            </a:solidFill>
            <a:prstDash val="solid"/>
            <a:round/>
            <a:headEnd type="none" w="med" len="med"/>
            <a:tailEnd type="none" w="med" len="med"/>
          </a:ln>
        </p:spPr>
      </p:sp>
      <p:pic>
        <p:nvPicPr>
          <p:cNvPr id="177" name="Google Shape;177;p22"/>
          <p:cNvPicPr preferRelativeResize="0"/>
          <p:nvPr/>
        </p:nvPicPr>
        <p:blipFill rotWithShape="1">
          <a:blip r:embed="rId3">
            <a:alphaModFix/>
          </a:blip>
          <a:srcRect t="8421" b="14107"/>
          <a:stretch/>
        </p:blipFill>
        <p:spPr>
          <a:xfrm>
            <a:off x="627275" y="568963"/>
            <a:ext cx="3956549" cy="4086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3"/>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12</a:t>
            </a:fld>
            <a:endParaRPr/>
          </a:p>
        </p:txBody>
      </p:sp>
      <p:sp>
        <p:nvSpPr>
          <p:cNvPr id="183" name="Google Shape;183;p23"/>
          <p:cNvSpPr txBox="1">
            <a:spLocks noGrp="1"/>
          </p:cNvSpPr>
          <p:nvPr>
            <p:ph type="title" idx="4294967295"/>
          </p:nvPr>
        </p:nvSpPr>
        <p:spPr>
          <a:xfrm>
            <a:off x="4663650" y="489800"/>
            <a:ext cx="34524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dk1"/>
                </a:solidFill>
              </a:rPr>
              <a:t>Insights/Conclusions</a:t>
            </a:r>
            <a:endParaRPr>
              <a:solidFill>
                <a:schemeClr val="dk1"/>
              </a:solidFill>
            </a:endParaRPr>
          </a:p>
        </p:txBody>
      </p:sp>
      <p:sp>
        <p:nvSpPr>
          <p:cNvPr id="184" name="Google Shape;184;p23"/>
          <p:cNvSpPr txBox="1">
            <a:spLocks noGrp="1"/>
          </p:cNvSpPr>
          <p:nvPr>
            <p:ph type="body" idx="4294967295"/>
          </p:nvPr>
        </p:nvSpPr>
        <p:spPr>
          <a:xfrm>
            <a:off x="4668375" y="1395975"/>
            <a:ext cx="3634500" cy="31074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sz="1800"/>
              <a:t>Tries to strike a balance between </a:t>
            </a:r>
            <a:r>
              <a:rPr lang="en" sz="1800" b="1"/>
              <a:t>structure </a:t>
            </a:r>
            <a:r>
              <a:rPr lang="en" sz="1800"/>
              <a:t>and </a:t>
            </a:r>
            <a:r>
              <a:rPr lang="en" sz="1800" b="1"/>
              <a:t>flexibility</a:t>
            </a:r>
            <a:endParaRPr sz="1800"/>
          </a:p>
          <a:p>
            <a:pPr marL="457200" lvl="0" indent="0" algn="l" rtl="0">
              <a:spcBef>
                <a:spcPts val="600"/>
              </a:spcBef>
              <a:spcAft>
                <a:spcPts val="0"/>
              </a:spcAft>
              <a:buNone/>
            </a:pPr>
            <a:endParaRPr sz="1800"/>
          </a:p>
          <a:p>
            <a:pPr marL="457200" lvl="0" indent="-342900" algn="l" rtl="0">
              <a:spcBef>
                <a:spcPts val="600"/>
              </a:spcBef>
              <a:spcAft>
                <a:spcPts val="0"/>
              </a:spcAft>
              <a:buSzPts val="1800"/>
              <a:buChar char="▧"/>
            </a:pPr>
            <a:r>
              <a:rPr lang="en" sz="1800"/>
              <a:t>“</a:t>
            </a:r>
            <a:r>
              <a:rPr lang="en" sz="1800" b="1"/>
              <a:t>I don’t want to pose too many restrictions </a:t>
            </a:r>
            <a:r>
              <a:rPr lang="en" sz="1800"/>
              <a:t>because it can become unenjoyable and that can break the habit.”</a:t>
            </a:r>
            <a:endParaRPr sz="1800"/>
          </a:p>
        </p:txBody>
      </p:sp>
      <p:sp>
        <p:nvSpPr>
          <p:cNvPr id="185" name="Google Shape;185;p23"/>
          <p:cNvSpPr/>
          <p:nvPr/>
        </p:nvSpPr>
        <p:spPr>
          <a:xfrm>
            <a:off x="4969750" y="1172594"/>
            <a:ext cx="3153375" cy="25875"/>
          </a:xfrm>
          <a:custGeom>
            <a:avLst/>
            <a:gdLst/>
            <a:ahLst/>
            <a:cxnLst/>
            <a:rect l="l" t="t" r="r" b="b"/>
            <a:pathLst>
              <a:path w="126135" h="1380" extrusionOk="0">
                <a:moveTo>
                  <a:pt x="0" y="973"/>
                </a:moveTo>
                <a:cubicBezTo>
                  <a:pt x="29075" y="973"/>
                  <a:pt x="58158" y="273"/>
                  <a:pt x="87224" y="973"/>
                </a:cubicBezTo>
                <a:cubicBezTo>
                  <a:pt x="100195" y="1285"/>
                  <a:pt x="113312" y="1974"/>
                  <a:pt x="126135" y="0"/>
                </a:cubicBezTo>
              </a:path>
            </a:pathLst>
          </a:custGeom>
          <a:noFill/>
          <a:ln w="9525" cap="flat" cmpd="sng">
            <a:solidFill>
              <a:schemeClr val="dk2"/>
            </a:solidFill>
            <a:prstDash val="solid"/>
            <a:round/>
            <a:headEnd type="none" w="med" len="med"/>
            <a:tailEnd type="none" w="med" len="med"/>
          </a:ln>
        </p:spPr>
      </p:sp>
      <p:sp>
        <p:nvSpPr>
          <p:cNvPr id="186" name="Google Shape;186;p23"/>
          <p:cNvSpPr/>
          <p:nvPr/>
        </p:nvSpPr>
        <p:spPr>
          <a:xfrm>
            <a:off x="4896775" y="1208408"/>
            <a:ext cx="3177700" cy="31069"/>
          </a:xfrm>
          <a:custGeom>
            <a:avLst/>
            <a:gdLst/>
            <a:ahLst/>
            <a:cxnLst/>
            <a:rect l="l" t="t" r="r" b="b"/>
            <a:pathLst>
              <a:path w="127108" h="1657" extrusionOk="0">
                <a:moveTo>
                  <a:pt x="0" y="1657"/>
                </a:moveTo>
                <a:cubicBezTo>
                  <a:pt x="42250" y="-1532"/>
                  <a:pt x="84738" y="1008"/>
                  <a:pt x="127108" y="1008"/>
                </a:cubicBezTo>
              </a:path>
            </a:pathLst>
          </a:custGeom>
          <a:noFill/>
          <a:ln w="9525" cap="flat" cmpd="sng">
            <a:solidFill>
              <a:schemeClr val="dk2"/>
            </a:solidFill>
            <a:prstDash val="solid"/>
            <a:round/>
            <a:headEnd type="none" w="med" len="med"/>
            <a:tailEnd type="none" w="med" len="med"/>
          </a:ln>
        </p:spPr>
      </p:sp>
      <p:pic>
        <p:nvPicPr>
          <p:cNvPr id="187" name="Google Shape;187;p23"/>
          <p:cNvPicPr preferRelativeResize="0"/>
          <p:nvPr/>
        </p:nvPicPr>
        <p:blipFill rotWithShape="1">
          <a:blip r:embed="rId3">
            <a:alphaModFix/>
          </a:blip>
          <a:srcRect t="8421" b="14107"/>
          <a:stretch/>
        </p:blipFill>
        <p:spPr>
          <a:xfrm>
            <a:off x="627275" y="568963"/>
            <a:ext cx="3956549" cy="4086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4"/>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SUmmary of Insights</a:t>
            </a:r>
            <a:endParaRPr/>
          </a:p>
        </p:txBody>
      </p:sp>
      <p:sp>
        <p:nvSpPr>
          <p:cNvPr id="193" name="Google Shape;193;p24"/>
          <p:cNvSpPr txBox="1">
            <a:spLocks noGrp="1"/>
          </p:cNvSpPr>
          <p:nvPr>
            <p:ph type="body" idx="1"/>
          </p:nvPr>
        </p:nvSpPr>
        <p:spPr>
          <a:xfrm>
            <a:off x="865475" y="1292650"/>
            <a:ext cx="3336600" cy="306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900" b="1"/>
              <a:t>We heard…</a:t>
            </a:r>
            <a:endParaRPr sz="1900" b="1"/>
          </a:p>
          <a:p>
            <a:pPr marL="0" lvl="0" indent="0" algn="ctr" rtl="0">
              <a:spcBef>
                <a:spcPts val="600"/>
              </a:spcBef>
              <a:spcAft>
                <a:spcPts val="0"/>
              </a:spcAft>
              <a:buNone/>
            </a:pPr>
            <a:r>
              <a:rPr lang="en" sz="2300"/>
              <a:t>There is a </a:t>
            </a:r>
            <a:r>
              <a:rPr lang="en" sz="2300" b="1">
                <a:solidFill>
                  <a:schemeClr val="accent6"/>
                </a:solidFill>
              </a:rPr>
              <a:t>pressure</a:t>
            </a:r>
            <a:r>
              <a:rPr lang="en" sz="2300"/>
              <a:t> to have </a:t>
            </a:r>
            <a:r>
              <a:rPr lang="en" sz="2300" b="1">
                <a:solidFill>
                  <a:schemeClr val="accent6"/>
                </a:solidFill>
              </a:rPr>
              <a:t>fun</a:t>
            </a:r>
            <a:r>
              <a:rPr lang="en" sz="2300"/>
              <a:t> and </a:t>
            </a:r>
            <a:r>
              <a:rPr lang="en" sz="2300" b="1">
                <a:solidFill>
                  <a:schemeClr val="accent6"/>
                </a:solidFill>
              </a:rPr>
              <a:t>“know what you’re doing”</a:t>
            </a:r>
            <a:r>
              <a:rPr lang="en" sz="2300"/>
              <a:t> when at the gym. </a:t>
            </a:r>
            <a:endParaRPr sz="2300"/>
          </a:p>
          <a:p>
            <a:pPr marL="0" lvl="0" indent="0" algn="l" rtl="0">
              <a:spcBef>
                <a:spcPts val="600"/>
              </a:spcBef>
              <a:spcAft>
                <a:spcPts val="0"/>
              </a:spcAft>
              <a:buNone/>
            </a:pPr>
            <a:endParaRPr sz="1900" b="1"/>
          </a:p>
          <a:p>
            <a:pPr marL="0" lvl="0" indent="0" algn="l" rtl="0">
              <a:spcBef>
                <a:spcPts val="600"/>
              </a:spcBef>
              <a:spcAft>
                <a:spcPts val="0"/>
              </a:spcAft>
              <a:buNone/>
            </a:pPr>
            <a:endParaRPr sz="1900"/>
          </a:p>
          <a:p>
            <a:pPr marL="0" lvl="0" indent="0" algn="l" rtl="0">
              <a:spcBef>
                <a:spcPts val="600"/>
              </a:spcBef>
              <a:spcAft>
                <a:spcPts val="0"/>
              </a:spcAft>
              <a:buNone/>
            </a:pPr>
            <a:endParaRPr sz="1900"/>
          </a:p>
          <a:p>
            <a:pPr marL="0" lvl="0" indent="0" algn="l" rtl="0">
              <a:spcBef>
                <a:spcPts val="600"/>
              </a:spcBef>
              <a:spcAft>
                <a:spcPts val="0"/>
              </a:spcAft>
              <a:buNone/>
            </a:pPr>
            <a:endParaRPr sz="1900"/>
          </a:p>
          <a:p>
            <a:pPr marL="0" lvl="0" indent="0" algn="l" rtl="0">
              <a:spcBef>
                <a:spcPts val="600"/>
              </a:spcBef>
              <a:spcAft>
                <a:spcPts val="0"/>
              </a:spcAft>
              <a:buNone/>
            </a:pPr>
            <a:endParaRPr sz="1900" b="1"/>
          </a:p>
          <a:p>
            <a:pPr marL="0" lvl="0" indent="0" algn="l" rtl="0">
              <a:spcBef>
                <a:spcPts val="600"/>
              </a:spcBef>
              <a:spcAft>
                <a:spcPts val="0"/>
              </a:spcAft>
              <a:buNone/>
            </a:pPr>
            <a:endParaRPr sz="1900" b="1"/>
          </a:p>
          <a:p>
            <a:pPr marL="0" lvl="0" indent="0" algn="l" rtl="0">
              <a:spcBef>
                <a:spcPts val="600"/>
              </a:spcBef>
              <a:spcAft>
                <a:spcPts val="0"/>
              </a:spcAft>
              <a:buNone/>
            </a:pPr>
            <a:endParaRPr sz="1900"/>
          </a:p>
          <a:p>
            <a:pPr marL="0" lvl="0" indent="0" algn="l" rtl="0">
              <a:spcBef>
                <a:spcPts val="600"/>
              </a:spcBef>
              <a:spcAft>
                <a:spcPts val="0"/>
              </a:spcAft>
              <a:buNone/>
            </a:pPr>
            <a:endParaRPr sz="2000"/>
          </a:p>
        </p:txBody>
      </p:sp>
      <p:sp>
        <p:nvSpPr>
          <p:cNvPr id="194" name="Google Shape;194;p24"/>
          <p:cNvSpPr/>
          <p:nvPr/>
        </p:nvSpPr>
        <p:spPr>
          <a:xfrm>
            <a:off x="4147200" y="2167800"/>
            <a:ext cx="849600" cy="807900"/>
          </a:xfrm>
          <a:prstGeom prst="striped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
        <p:nvSpPr>
          <p:cNvPr id="195" name="Google Shape;195;p24"/>
          <p:cNvSpPr txBox="1">
            <a:spLocks noGrp="1"/>
          </p:cNvSpPr>
          <p:nvPr>
            <p:ph type="body" idx="1"/>
          </p:nvPr>
        </p:nvSpPr>
        <p:spPr>
          <a:xfrm>
            <a:off x="5111625" y="1292650"/>
            <a:ext cx="3336600" cy="306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900" b="1"/>
              <a:t>Our insight…</a:t>
            </a:r>
            <a:endParaRPr sz="1900" b="1"/>
          </a:p>
          <a:p>
            <a:pPr marL="0" lvl="0" indent="0" algn="ctr" rtl="0">
              <a:spcBef>
                <a:spcPts val="600"/>
              </a:spcBef>
              <a:spcAft>
                <a:spcPts val="0"/>
              </a:spcAft>
              <a:buNone/>
            </a:pPr>
            <a:r>
              <a:rPr lang="en" sz="2300"/>
              <a:t>Users are intimidated to ask for help and </a:t>
            </a:r>
            <a:r>
              <a:rPr lang="en" sz="2300" b="1">
                <a:solidFill>
                  <a:schemeClr val="accent6"/>
                </a:solidFill>
              </a:rPr>
              <a:t>don’t want to waste</a:t>
            </a:r>
            <a:r>
              <a:rPr lang="en" sz="2300"/>
              <a:t> </a:t>
            </a:r>
            <a:r>
              <a:rPr lang="en" sz="2300" b="1">
                <a:solidFill>
                  <a:schemeClr val="accent6"/>
                </a:solidFill>
              </a:rPr>
              <a:t>someone else’s time</a:t>
            </a:r>
            <a:r>
              <a:rPr lang="en" sz="2300"/>
              <a:t> with their ignorance.</a:t>
            </a:r>
            <a:endParaRPr sz="2300"/>
          </a:p>
          <a:p>
            <a:pPr marL="0" lvl="0" indent="0" algn="l" rtl="0">
              <a:spcBef>
                <a:spcPts val="600"/>
              </a:spcBef>
              <a:spcAft>
                <a:spcPts val="0"/>
              </a:spcAft>
              <a:buNone/>
            </a:pPr>
            <a:endParaRPr sz="1900" b="1"/>
          </a:p>
          <a:p>
            <a:pPr marL="0" lvl="0" indent="0" algn="l" rtl="0">
              <a:spcBef>
                <a:spcPts val="600"/>
              </a:spcBef>
              <a:spcAft>
                <a:spcPts val="0"/>
              </a:spcAft>
              <a:buNone/>
            </a:pPr>
            <a:endParaRPr sz="1900"/>
          </a:p>
          <a:p>
            <a:pPr marL="0" lvl="0" indent="0" algn="l" rtl="0">
              <a:spcBef>
                <a:spcPts val="600"/>
              </a:spcBef>
              <a:spcAft>
                <a:spcPts val="0"/>
              </a:spcAft>
              <a:buNone/>
            </a:pPr>
            <a:endParaRPr sz="1900"/>
          </a:p>
          <a:p>
            <a:pPr marL="0" lvl="0" indent="0" algn="l" rtl="0">
              <a:spcBef>
                <a:spcPts val="600"/>
              </a:spcBef>
              <a:spcAft>
                <a:spcPts val="0"/>
              </a:spcAft>
              <a:buNone/>
            </a:pPr>
            <a:endParaRPr sz="1900"/>
          </a:p>
          <a:p>
            <a:pPr marL="0" lvl="0" indent="0" algn="l" rtl="0">
              <a:spcBef>
                <a:spcPts val="600"/>
              </a:spcBef>
              <a:spcAft>
                <a:spcPts val="0"/>
              </a:spcAft>
              <a:buNone/>
            </a:pPr>
            <a:endParaRPr sz="1900" b="1"/>
          </a:p>
          <a:p>
            <a:pPr marL="0" lvl="0" indent="0" algn="l" rtl="0">
              <a:spcBef>
                <a:spcPts val="600"/>
              </a:spcBef>
              <a:spcAft>
                <a:spcPts val="0"/>
              </a:spcAft>
              <a:buNone/>
            </a:pPr>
            <a:endParaRPr sz="1900" b="1"/>
          </a:p>
          <a:p>
            <a:pPr marL="0" lvl="0" indent="0" algn="l" rtl="0">
              <a:spcBef>
                <a:spcPts val="600"/>
              </a:spcBef>
              <a:spcAft>
                <a:spcPts val="0"/>
              </a:spcAft>
              <a:buNone/>
            </a:pPr>
            <a:endParaRPr sz="1900"/>
          </a:p>
          <a:p>
            <a:pPr marL="0" lvl="0" indent="0" algn="l" rtl="0">
              <a:spcBef>
                <a:spcPts val="600"/>
              </a:spcBef>
              <a:spcAft>
                <a:spcPts val="0"/>
              </a:spcAft>
              <a:buNone/>
            </a:pP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5"/>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SUmmary of Insights</a:t>
            </a:r>
            <a:endParaRPr/>
          </a:p>
        </p:txBody>
      </p:sp>
      <p:sp>
        <p:nvSpPr>
          <p:cNvPr id="201" name="Google Shape;201;p25"/>
          <p:cNvSpPr txBox="1">
            <a:spLocks noGrp="1"/>
          </p:cNvSpPr>
          <p:nvPr>
            <p:ph type="body" idx="1"/>
          </p:nvPr>
        </p:nvSpPr>
        <p:spPr>
          <a:xfrm>
            <a:off x="865475" y="1292650"/>
            <a:ext cx="3166800" cy="306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900" b="1"/>
              <a:t>We heard…</a:t>
            </a:r>
            <a:endParaRPr sz="1900" b="1"/>
          </a:p>
          <a:p>
            <a:pPr marL="0" lvl="0" indent="0" algn="ctr" rtl="0">
              <a:spcBef>
                <a:spcPts val="600"/>
              </a:spcBef>
              <a:spcAft>
                <a:spcPts val="0"/>
              </a:spcAft>
              <a:buNone/>
            </a:pPr>
            <a:r>
              <a:rPr lang="en" sz="2300"/>
              <a:t>Overly restrictive and structured regimens can cause people to </a:t>
            </a:r>
            <a:r>
              <a:rPr lang="en" sz="2300" b="1">
                <a:solidFill>
                  <a:schemeClr val="accent6"/>
                </a:solidFill>
              </a:rPr>
              <a:t>give up and break the habit</a:t>
            </a:r>
            <a:r>
              <a:rPr lang="en" sz="2300"/>
              <a:t>.  </a:t>
            </a:r>
            <a:endParaRPr sz="2300"/>
          </a:p>
          <a:p>
            <a:pPr marL="0" lvl="0" indent="0" algn="l" rtl="0">
              <a:spcBef>
                <a:spcPts val="600"/>
              </a:spcBef>
              <a:spcAft>
                <a:spcPts val="0"/>
              </a:spcAft>
              <a:buNone/>
            </a:pPr>
            <a:endParaRPr sz="1900" b="1"/>
          </a:p>
          <a:p>
            <a:pPr marL="0" lvl="0" indent="0" algn="l" rtl="0">
              <a:spcBef>
                <a:spcPts val="600"/>
              </a:spcBef>
              <a:spcAft>
                <a:spcPts val="0"/>
              </a:spcAft>
              <a:buNone/>
            </a:pPr>
            <a:endParaRPr sz="1900"/>
          </a:p>
          <a:p>
            <a:pPr marL="0" lvl="0" indent="0" algn="l" rtl="0">
              <a:spcBef>
                <a:spcPts val="600"/>
              </a:spcBef>
              <a:spcAft>
                <a:spcPts val="0"/>
              </a:spcAft>
              <a:buNone/>
            </a:pPr>
            <a:endParaRPr sz="1900"/>
          </a:p>
          <a:p>
            <a:pPr marL="0" lvl="0" indent="0" algn="l" rtl="0">
              <a:spcBef>
                <a:spcPts val="600"/>
              </a:spcBef>
              <a:spcAft>
                <a:spcPts val="0"/>
              </a:spcAft>
              <a:buNone/>
            </a:pPr>
            <a:endParaRPr sz="1900"/>
          </a:p>
          <a:p>
            <a:pPr marL="0" lvl="0" indent="0" algn="l" rtl="0">
              <a:spcBef>
                <a:spcPts val="600"/>
              </a:spcBef>
              <a:spcAft>
                <a:spcPts val="0"/>
              </a:spcAft>
              <a:buNone/>
            </a:pPr>
            <a:endParaRPr sz="1900" b="1"/>
          </a:p>
          <a:p>
            <a:pPr marL="0" lvl="0" indent="0" algn="l" rtl="0">
              <a:spcBef>
                <a:spcPts val="600"/>
              </a:spcBef>
              <a:spcAft>
                <a:spcPts val="0"/>
              </a:spcAft>
              <a:buNone/>
            </a:pPr>
            <a:endParaRPr sz="1900" b="1"/>
          </a:p>
          <a:p>
            <a:pPr marL="0" lvl="0" indent="0" algn="l" rtl="0">
              <a:spcBef>
                <a:spcPts val="600"/>
              </a:spcBef>
              <a:spcAft>
                <a:spcPts val="0"/>
              </a:spcAft>
              <a:buNone/>
            </a:pPr>
            <a:endParaRPr sz="1900"/>
          </a:p>
          <a:p>
            <a:pPr marL="0" lvl="0" indent="0" algn="l" rtl="0">
              <a:spcBef>
                <a:spcPts val="600"/>
              </a:spcBef>
              <a:spcAft>
                <a:spcPts val="0"/>
              </a:spcAft>
              <a:buNone/>
            </a:pPr>
            <a:endParaRPr sz="2000"/>
          </a:p>
        </p:txBody>
      </p:sp>
      <p:sp>
        <p:nvSpPr>
          <p:cNvPr id="202" name="Google Shape;202;p25"/>
          <p:cNvSpPr/>
          <p:nvPr/>
        </p:nvSpPr>
        <p:spPr>
          <a:xfrm>
            <a:off x="4147200" y="2167800"/>
            <a:ext cx="849600" cy="807900"/>
          </a:xfrm>
          <a:prstGeom prst="striped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
        <p:nvSpPr>
          <p:cNvPr id="203" name="Google Shape;203;p25"/>
          <p:cNvSpPr txBox="1">
            <a:spLocks noGrp="1"/>
          </p:cNvSpPr>
          <p:nvPr>
            <p:ph type="body" idx="1"/>
          </p:nvPr>
        </p:nvSpPr>
        <p:spPr>
          <a:xfrm>
            <a:off x="5111625" y="1292650"/>
            <a:ext cx="3084300" cy="306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900" b="1"/>
              <a:t>Our insight…</a:t>
            </a:r>
            <a:endParaRPr sz="1900" b="1"/>
          </a:p>
          <a:p>
            <a:pPr marL="0" lvl="0" indent="0" algn="ctr" rtl="0">
              <a:spcBef>
                <a:spcPts val="600"/>
              </a:spcBef>
              <a:spcAft>
                <a:spcPts val="0"/>
              </a:spcAft>
              <a:buNone/>
            </a:pPr>
            <a:r>
              <a:rPr lang="en" sz="2300"/>
              <a:t>Users want to </a:t>
            </a:r>
            <a:r>
              <a:rPr lang="en" sz="2300" b="1">
                <a:solidFill>
                  <a:schemeClr val="accent6"/>
                </a:solidFill>
              </a:rPr>
              <a:t>avoid feeling like they failed </a:t>
            </a:r>
            <a:r>
              <a:rPr lang="en" sz="2300"/>
              <a:t>in a commitment. </a:t>
            </a:r>
            <a:endParaRPr sz="2300"/>
          </a:p>
          <a:p>
            <a:pPr marL="0" lvl="0" indent="0" algn="l" rtl="0">
              <a:spcBef>
                <a:spcPts val="600"/>
              </a:spcBef>
              <a:spcAft>
                <a:spcPts val="0"/>
              </a:spcAft>
              <a:buNone/>
            </a:pPr>
            <a:endParaRPr sz="1900" b="1"/>
          </a:p>
          <a:p>
            <a:pPr marL="0" lvl="0" indent="0" algn="l" rtl="0">
              <a:spcBef>
                <a:spcPts val="600"/>
              </a:spcBef>
              <a:spcAft>
                <a:spcPts val="0"/>
              </a:spcAft>
              <a:buNone/>
            </a:pPr>
            <a:endParaRPr sz="1900"/>
          </a:p>
          <a:p>
            <a:pPr marL="0" lvl="0" indent="0" algn="l" rtl="0">
              <a:spcBef>
                <a:spcPts val="600"/>
              </a:spcBef>
              <a:spcAft>
                <a:spcPts val="0"/>
              </a:spcAft>
              <a:buNone/>
            </a:pPr>
            <a:endParaRPr sz="1900"/>
          </a:p>
          <a:p>
            <a:pPr marL="0" lvl="0" indent="0" algn="l" rtl="0">
              <a:spcBef>
                <a:spcPts val="600"/>
              </a:spcBef>
              <a:spcAft>
                <a:spcPts val="0"/>
              </a:spcAft>
              <a:buNone/>
            </a:pPr>
            <a:endParaRPr sz="1900"/>
          </a:p>
          <a:p>
            <a:pPr marL="0" lvl="0" indent="0" algn="l" rtl="0">
              <a:spcBef>
                <a:spcPts val="600"/>
              </a:spcBef>
              <a:spcAft>
                <a:spcPts val="0"/>
              </a:spcAft>
              <a:buNone/>
            </a:pPr>
            <a:endParaRPr sz="1900" b="1"/>
          </a:p>
          <a:p>
            <a:pPr marL="0" lvl="0" indent="0" algn="l" rtl="0">
              <a:spcBef>
                <a:spcPts val="600"/>
              </a:spcBef>
              <a:spcAft>
                <a:spcPts val="0"/>
              </a:spcAft>
              <a:buNone/>
            </a:pPr>
            <a:endParaRPr sz="1900" b="1"/>
          </a:p>
          <a:p>
            <a:pPr marL="0" lvl="0" indent="0" algn="l" rtl="0">
              <a:spcBef>
                <a:spcPts val="600"/>
              </a:spcBef>
              <a:spcAft>
                <a:spcPts val="0"/>
              </a:spcAft>
              <a:buNone/>
            </a:pPr>
            <a:endParaRPr sz="1900"/>
          </a:p>
          <a:p>
            <a:pPr marL="0" lvl="0" indent="0" algn="l" rtl="0">
              <a:spcBef>
                <a:spcPts val="600"/>
              </a:spcBef>
              <a:spcAft>
                <a:spcPts val="0"/>
              </a:spcAft>
              <a:buNone/>
            </a:pP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6"/>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SUmmary of Insights</a:t>
            </a:r>
            <a:endParaRPr/>
          </a:p>
        </p:txBody>
      </p:sp>
      <p:sp>
        <p:nvSpPr>
          <p:cNvPr id="209" name="Google Shape;209;p26"/>
          <p:cNvSpPr txBox="1">
            <a:spLocks noGrp="1"/>
          </p:cNvSpPr>
          <p:nvPr>
            <p:ph type="body" idx="1"/>
          </p:nvPr>
        </p:nvSpPr>
        <p:spPr>
          <a:xfrm>
            <a:off x="865475" y="1292650"/>
            <a:ext cx="3197700" cy="306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900" b="1"/>
              <a:t>We heard…</a:t>
            </a:r>
            <a:endParaRPr sz="1900" b="1"/>
          </a:p>
          <a:p>
            <a:pPr marL="0" lvl="0" indent="0" algn="ctr" rtl="0">
              <a:spcBef>
                <a:spcPts val="600"/>
              </a:spcBef>
              <a:spcAft>
                <a:spcPts val="0"/>
              </a:spcAft>
              <a:buNone/>
            </a:pPr>
            <a:r>
              <a:rPr lang="en" sz="2300"/>
              <a:t>The lack of personalization and contradiction in online sources can make the journey</a:t>
            </a:r>
            <a:r>
              <a:rPr lang="en" sz="2300" b="1"/>
              <a:t> </a:t>
            </a:r>
            <a:r>
              <a:rPr lang="en" sz="2300" b="1">
                <a:solidFill>
                  <a:schemeClr val="accent6"/>
                </a:solidFill>
              </a:rPr>
              <a:t>even more challenging</a:t>
            </a:r>
            <a:r>
              <a:rPr lang="en" sz="2300"/>
              <a:t>.</a:t>
            </a:r>
            <a:endParaRPr sz="2300"/>
          </a:p>
          <a:p>
            <a:pPr marL="0" lvl="0" indent="0" algn="ctr" rtl="0">
              <a:spcBef>
                <a:spcPts val="600"/>
              </a:spcBef>
              <a:spcAft>
                <a:spcPts val="0"/>
              </a:spcAft>
              <a:buNone/>
            </a:pPr>
            <a:endParaRPr sz="2300"/>
          </a:p>
          <a:p>
            <a:pPr marL="0" lvl="0" indent="0" algn="l" rtl="0">
              <a:spcBef>
                <a:spcPts val="600"/>
              </a:spcBef>
              <a:spcAft>
                <a:spcPts val="0"/>
              </a:spcAft>
              <a:buNone/>
            </a:pPr>
            <a:endParaRPr sz="1900" b="1"/>
          </a:p>
          <a:p>
            <a:pPr marL="0" lvl="0" indent="0" algn="l" rtl="0">
              <a:spcBef>
                <a:spcPts val="600"/>
              </a:spcBef>
              <a:spcAft>
                <a:spcPts val="0"/>
              </a:spcAft>
              <a:buNone/>
            </a:pPr>
            <a:endParaRPr sz="1900"/>
          </a:p>
          <a:p>
            <a:pPr marL="0" lvl="0" indent="0" algn="l" rtl="0">
              <a:spcBef>
                <a:spcPts val="600"/>
              </a:spcBef>
              <a:spcAft>
                <a:spcPts val="0"/>
              </a:spcAft>
              <a:buNone/>
            </a:pPr>
            <a:endParaRPr sz="1900"/>
          </a:p>
          <a:p>
            <a:pPr marL="0" lvl="0" indent="0" algn="l" rtl="0">
              <a:spcBef>
                <a:spcPts val="600"/>
              </a:spcBef>
              <a:spcAft>
                <a:spcPts val="0"/>
              </a:spcAft>
              <a:buNone/>
            </a:pPr>
            <a:endParaRPr sz="1900"/>
          </a:p>
          <a:p>
            <a:pPr marL="0" lvl="0" indent="0" algn="l" rtl="0">
              <a:spcBef>
                <a:spcPts val="600"/>
              </a:spcBef>
              <a:spcAft>
                <a:spcPts val="0"/>
              </a:spcAft>
              <a:buNone/>
            </a:pPr>
            <a:endParaRPr sz="1900" b="1"/>
          </a:p>
          <a:p>
            <a:pPr marL="0" lvl="0" indent="0" algn="l" rtl="0">
              <a:spcBef>
                <a:spcPts val="600"/>
              </a:spcBef>
              <a:spcAft>
                <a:spcPts val="0"/>
              </a:spcAft>
              <a:buNone/>
            </a:pPr>
            <a:endParaRPr sz="1900" b="1"/>
          </a:p>
          <a:p>
            <a:pPr marL="0" lvl="0" indent="0" algn="l" rtl="0">
              <a:spcBef>
                <a:spcPts val="600"/>
              </a:spcBef>
              <a:spcAft>
                <a:spcPts val="0"/>
              </a:spcAft>
              <a:buNone/>
            </a:pPr>
            <a:endParaRPr sz="1900"/>
          </a:p>
          <a:p>
            <a:pPr marL="0" lvl="0" indent="0" algn="l" rtl="0">
              <a:spcBef>
                <a:spcPts val="600"/>
              </a:spcBef>
              <a:spcAft>
                <a:spcPts val="0"/>
              </a:spcAft>
              <a:buNone/>
            </a:pPr>
            <a:endParaRPr sz="2000"/>
          </a:p>
        </p:txBody>
      </p:sp>
      <p:sp>
        <p:nvSpPr>
          <p:cNvPr id="210" name="Google Shape;210;p26"/>
          <p:cNvSpPr/>
          <p:nvPr/>
        </p:nvSpPr>
        <p:spPr>
          <a:xfrm>
            <a:off x="4147200" y="2167800"/>
            <a:ext cx="849600" cy="807900"/>
          </a:xfrm>
          <a:prstGeom prst="striped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
        <p:nvSpPr>
          <p:cNvPr id="211" name="Google Shape;211;p26"/>
          <p:cNvSpPr txBox="1">
            <a:spLocks noGrp="1"/>
          </p:cNvSpPr>
          <p:nvPr>
            <p:ph type="body" idx="1"/>
          </p:nvPr>
        </p:nvSpPr>
        <p:spPr>
          <a:xfrm>
            <a:off x="5111625" y="1292650"/>
            <a:ext cx="3197700" cy="306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900" b="1"/>
              <a:t>Our insight…</a:t>
            </a:r>
            <a:endParaRPr sz="1900" b="1"/>
          </a:p>
          <a:p>
            <a:pPr marL="0" lvl="0" indent="0" algn="ctr" rtl="0">
              <a:spcBef>
                <a:spcPts val="600"/>
              </a:spcBef>
              <a:spcAft>
                <a:spcPts val="0"/>
              </a:spcAft>
              <a:buNone/>
            </a:pPr>
            <a:r>
              <a:rPr lang="en" sz="2300"/>
              <a:t>Users have to </a:t>
            </a:r>
            <a:r>
              <a:rPr lang="en" sz="2300" b="1">
                <a:solidFill>
                  <a:schemeClr val="accent6"/>
                </a:solidFill>
              </a:rPr>
              <a:t>spend</a:t>
            </a:r>
            <a:r>
              <a:rPr lang="en" sz="2300"/>
              <a:t> </a:t>
            </a:r>
            <a:r>
              <a:rPr lang="en" sz="2300" b="1">
                <a:solidFill>
                  <a:schemeClr val="accent6"/>
                </a:solidFill>
              </a:rPr>
              <a:t>too much extra time</a:t>
            </a:r>
            <a:r>
              <a:rPr lang="en" sz="2300"/>
              <a:t> to cross-reference and verify information to suit their needs.</a:t>
            </a:r>
            <a:endParaRPr sz="2300"/>
          </a:p>
          <a:p>
            <a:pPr marL="0" lvl="0" indent="0" algn="l" rtl="0">
              <a:spcBef>
                <a:spcPts val="600"/>
              </a:spcBef>
              <a:spcAft>
                <a:spcPts val="0"/>
              </a:spcAft>
              <a:buNone/>
            </a:pPr>
            <a:endParaRPr sz="1900" b="1"/>
          </a:p>
          <a:p>
            <a:pPr marL="0" lvl="0" indent="0" algn="l" rtl="0">
              <a:spcBef>
                <a:spcPts val="600"/>
              </a:spcBef>
              <a:spcAft>
                <a:spcPts val="0"/>
              </a:spcAft>
              <a:buNone/>
            </a:pPr>
            <a:endParaRPr sz="1900"/>
          </a:p>
          <a:p>
            <a:pPr marL="0" lvl="0" indent="0" algn="l" rtl="0">
              <a:spcBef>
                <a:spcPts val="600"/>
              </a:spcBef>
              <a:spcAft>
                <a:spcPts val="0"/>
              </a:spcAft>
              <a:buNone/>
            </a:pPr>
            <a:endParaRPr sz="1900"/>
          </a:p>
          <a:p>
            <a:pPr marL="0" lvl="0" indent="0" algn="l" rtl="0">
              <a:spcBef>
                <a:spcPts val="600"/>
              </a:spcBef>
              <a:spcAft>
                <a:spcPts val="0"/>
              </a:spcAft>
              <a:buNone/>
            </a:pPr>
            <a:endParaRPr sz="1900"/>
          </a:p>
          <a:p>
            <a:pPr marL="0" lvl="0" indent="0" algn="l" rtl="0">
              <a:spcBef>
                <a:spcPts val="600"/>
              </a:spcBef>
              <a:spcAft>
                <a:spcPts val="0"/>
              </a:spcAft>
              <a:buNone/>
            </a:pPr>
            <a:endParaRPr sz="1900" b="1"/>
          </a:p>
          <a:p>
            <a:pPr marL="0" lvl="0" indent="0" algn="l" rtl="0">
              <a:spcBef>
                <a:spcPts val="600"/>
              </a:spcBef>
              <a:spcAft>
                <a:spcPts val="0"/>
              </a:spcAft>
              <a:buNone/>
            </a:pPr>
            <a:endParaRPr sz="1900" b="1"/>
          </a:p>
          <a:p>
            <a:pPr marL="0" lvl="0" indent="0" algn="l" rtl="0">
              <a:spcBef>
                <a:spcPts val="600"/>
              </a:spcBef>
              <a:spcAft>
                <a:spcPts val="0"/>
              </a:spcAft>
              <a:buNone/>
            </a:pPr>
            <a:endParaRPr sz="1900"/>
          </a:p>
          <a:p>
            <a:pPr marL="0" lvl="0" indent="0" algn="l" rtl="0">
              <a:spcBef>
                <a:spcPts val="600"/>
              </a:spcBef>
              <a:spcAft>
                <a:spcPts val="0"/>
              </a:spcAft>
              <a:buNone/>
            </a:pP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15"/>
        <p:cNvGrpSpPr/>
        <p:nvPr/>
      </p:nvGrpSpPr>
      <p:grpSpPr>
        <a:xfrm>
          <a:off x="0" y="0"/>
          <a:ext cx="0" cy="0"/>
          <a:chOff x="0" y="0"/>
          <a:chExt cx="0" cy="0"/>
        </a:xfrm>
      </p:grpSpPr>
      <p:sp>
        <p:nvSpPr>
          <p:cNvPr id="216" name="Google Shape;216;p27"/>
          <p:cNvSpPr txBox="1">
            <a:spLocks noGrp="1"/>
          </p:cNvSpPr>
          <p:nvPr>
            <p:ph type="ctrTitle"/>
          </p:nvPr>
        </p:nvSpPr>
        <p:spPr>
          <a:xfrm>
            <a:off x="1121550" y="1991850"/>
            <a:ext cx="69009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Revised POVs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POV 1 </a:t>
            </a:r>
            <a:endParaRPr/>
          </a:p>
        </p:txBody>
      </p:sp>
      <p:sp>
        <p:nvSpPr>
          <p:cNvPr id="222" name="Google Shape;222;p28"/>
          <p:cNvSpPr txBox="1">
            <a:spLocks noGrp="1"/>
          </p:cNvSpPr>
          <p:nvPr>
            <p:ph type="body" idx="1"/>
          </p:nvPr>
        </p:nvSpPr>
        <p:spPr>
          <a:xfrm>
            <a:off x="846150" y="1110931"/>
            <a:ext cx="7451700" cy="306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900" b="1"/>
              <a:t>We met</a:t>
            </a:r>
            <a:r>
              <a:rPr lang="en" sz="1900"/>
              <a:t> Sherry, a young professional who enjoys being active daily and the feeling of getting stronger.</a:t>
            </a:r>
            <a:endParaRPr sz="1900"/>
          </a:p>
          <a:p>
            <a:pPr marL="0" lvl="0" indent="0" algn="l" rtl="0">
              <a:spcBef>
                <a:spcPts val="600"/>
              </a:spcBef>
              <a:spcAft>
                <a:spcPts val="0"/>
              </a:spcAft>
              <a:buNone/>
            </a:pPr>
            <a:endParaRPr sz="1900"/>
          </a:p>
          <a:p>
            <a:pPr marL="0" lvl="0" indent="0" algn="l" rtl="0">
              <a:spcBef>
                <a:spcPts val="600"/>
              </a:spcBef>
              <a:spcAft>
                <a:spcPts val="0"/>
              </a:spcAft>
              <a:buNone/>
            </a:pPr>
            <a:r>
              <a:rPr lang="en" sz="1900" b="1"/>
              <a:t>We were amazed to realize</a:t>
            </a:r>
            <a:r>
              <a:rPr lang="en" sz="1900"/>
              <a:t> she did not feel she met a certain threshold in physicality and knowledge to ask for advice at the gym even though she played multiple sports.</a:t>
            </a:r>
            <a:endParaRPr sz="1900"/>
          </a:p>
          <a:p>
            <a:pPr marL="0" lvl="0" indent="0" algn="l" rtl="0">
              <a:spcBef>
                <a:spcPts val="600"/>
              </a:spcBef>
              <a:spcAft>
                <a:spcPts val="0"/>
              </a:spcAft>
              <a:buNone/>
            </a:pPr>
            <a:endParaRPr sz="1900"/>
          </a:p>
          <a:p>
            <a:pPr marL="0" lvl="0" indent="0" algn="l" rtl="0">
              <a:spcBef>
                <a:spcPts val="600"/>
              </a:spcBef>
              <a:spcAft>
                <a:spcPts val="0"/>
              </a:spcAft>
              <a:buNone/>
            </a:pPr>
            <a:r>
              <a:rPr lang="en" sz="1900" b="1"/>
              <a:t>It would be game changing if </a:t>
            </a:r>
            <a:r>
              <a:rPr lang="en" sz="1900"/>
              <a:t>there’s a sense of security in asking for fitness help without feeling shame or guilt on other people's time and space</a:t>
            </a:r>
            <a:endParaRPr sz="19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9"/>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POV 2 </a:t>
            </a:r>
            <a:endParaRPr/>
          </a:p>
        </p:txBody>
      </p:sp>
      <p:sp>
        <p:nvSpPr>
          <p:cNvPr id="228" name="Google Shape;228;p29"/>
          <p:cNvSpPr txBox="1">
            <a:spLocks noGrp="1"/>
          </p:cNvSpPr>
          <p:nvPr>
            <p:ph type="body" idx="1"/>
          </p:nvPr>
        </p:nvSpPr>
        <p:spPr>
          <a:xfrm>
            <a:off x="1043850" y="1280438"/>
            <a:ext cx="7056300" cy="306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900" b="1"/>
              <a:t>We met</a:t>
            </a:r>
            <a:r>
              <a:rPr lang="en" sz="1900"/>
              <a:t> Jenny, a sedentary university student who used to be an avid tennis player in high school.</a:t>
            </a:r>
            <a:endParaRPr sz="1900"/>
          </a:p>
          <a:p>
            <a:pPr marL="0" lvl="0" indent="0" algn="l" rtl="0">
              <a:spcBef>
                <a:spcPts val="600"/>
              </a:spcBef>
              <a:spcAft>
                <a:spcPts val="0"/>
              </a:spcAft>
              <a:buNone/>
            </a:pPr>
            <a:endParaRPr sz="1900"/>
          </a:p>
          <a:p>
            <a:pPr marL="0" lvl="0" indent="0" algn="l" rtl="0">
              <a:spcBef>
                <a:spcPts val="600"/>
              </a:spcBef>
              <a:spcAft>
                <a:spcPts val="0"/>
              </a:spcAft>
              <a:buNone/>
            </a:pPr>
            <a:r>
              <a:rPr lang="en" sz="1900" b="1"/>
              <a:t>We were amazed to realize</a:t>
            </a:r>
            <a:r>
              <a:rPr lang="en" sz="1900"/>
              <a:t> the feeling of hatred she has towards routines because of the pressure it gives her.</a:t>
            </a:r>
            <a:endParaRPr sz="1900"/>
          </a:p>
          <a:p>
            <a:pPr marL="0" lvl="0" indent="0" algn="l" rtl="0">
              <a:spcBef>
                <a:spcPts val="600"/>
              </a:spcBef>
              <a:spcAft>
                <a:spcPts val="0"/>
              </a:spcAft>
              <a:buNone/>
            </a:pPr>
            <a:endParaRPr sz="1900"/>
          </a:p>
          <a:p>
            <a:pPr marL="0" lvl="0" indent="0" algn="l" rtl="0">
              <a:spcBef>
                <a:spcPts val="600"/>
              </a:spcBef>
              <a:spcAft>
                <a:spcPts val="0"/>
              </a:spcAft>
              <a:buNone/>
            </a:pPr>
            <a:r>
              <a:rPr lang="en" sz="1900" b="1"/>
              <a:t>It would be game changing if </a:t>
            </a:r>
            <a:r>
              <a:rPr lang="en" sz="1900"/>
              <a:t>people can adopt flexible, failure-free routines but still move towards their goals</a:t>
            </a:r>
            <a:endParaRPr sz="2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0"/>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POV 3 </a:t>
            </a:r>
            <a:endParaRPr/>
          </a:p>
        </p:txBody>
      </p:sp>
      <p:sp>
        <p:nvSpPr>
          <p:cNvPr id="234" name="Google Shape;234;p30"/>
          <p:cNvSpPr txBox="1">
            <a:spLocks noGrp="1"/>
          </p:cNvSpPr>
          <p:nvPr>
            <p:ph type="body" idx="1"/>
          </p:nvPr>
        </p:nvSpPr>
        <p:spPr>
          <a:xfrm>
            <a:off x="1043850" y="1271213"/>
            <a:ext cx="7056300" cy="306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900" b="1"/>
              <a:t>We met</a:t>
            </a:r>
            <a:r>
              <a:rPr lang="en" sz="1900"/>
              <a:t> Kevin, an avid gym-goer who was once inactive.</a:t>
            </a:r>
            <a:endParaRPr sz="1900"/>
          </a:p>
          <a:p>
            <a:pPr marL="0" lvl="0" indent="0" algn="l" rtl="0">
              <a:spcBef>
                <a:spcPts val="600"/>
              </a:spcBef>
              <a:spcAft>
                <a:spcPts val="0"/>
              </a:spcAft>
              <a:buNone/>
            </a:pPr>
            <a:endParaRPr sz="1900"/>
          </a:p>
          <a:p>
            <a:pPr marL="0" lvl="0" indent="0" algn="l" rtl="0">
              <a:spcBef>
                <a:spcPts val="600"/>
              </a:spcBef>
              <a:spcAft>
                <a:spcPts val="0"/>
              </a:spcAft>
              <a:buNone/>
            </a:pPr>
            <a:r>
              <a:rPr lang="en" sz="1900" b="1"/>
              <a:t>We were amazed to realize</a:t>
            </a:r>
            <a:r>
              <a:rPr lang="en" sz="1900"/>
              <a:t> that because he finds online information lacking personalization and often contradictory, he is wary of online guides and information.</a:t>
            </a:r>
            <a:endParaRPr sz="1900"/>
          </a:p>
          <a:p>
            <a:pPr marL="0" lvl="0" indent="0" algn="l" rtl="0">
              <a:spcBef>
                <a:spcPts val="600"/>
              </a:spcBef>
              <a:spcAft>
                <a:spcPts val="0"/>
              </a:spcAft>
              <a:buNone/>
            </a:pPr>
            <a:endParaRPr sz="1900"/>
          </a:p>
          <a:p>
            <a:pPr marL="0" lvl="0" indent="0" algn="l" rtl="0">
              <a:spcBef>
                <a:spcPts val="600"/>
              </a:spcBef>
              <a:spcAft>
                <a:spcPts val="0"/>
              </a:spcAft>
              <a:buNone/>
            </a:pPr>
            <a:r>
              <a:rPr lang="en" sz="1900" b="1"/>
              <a:t>It would be game changing if </a:t>
            </a:r>
            <a:r>
              <a:rPr lang="en" sz="1900"/>
              <a:t>people could save time in absorbing online information and tailor it into something personalized and meaningful </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grpSp>
        <p:nvGrpSpPr>
          <p:cNvPr id="72" name="Google Shape;72;p13"/>
          <p:cNvGrpSpPr/>
          <p:nvPr/>
        </p:nvGrpSpPr>
        <p:grpSpPr>
          <a:xfrm>
            <a:off x="1041850" y="3080900"/>
            <a:ext cx="1233000" cy="1485600"/>
            <a:chOff x="1250550" y="2985650"/>
            <a:chExt cx="1233000" cy="1485600"/>
          </a:xfrm>
        </p:grpSpPr>
        <p:sp>
          <p:nvSpPr>
            <p:cNvPr id="73" name="Google Shape;73;p13"/>
            <p:cNvSpPr txBox="1"/>
            <p:nvPr/>
          </p:nvSpPr>
          <p:spPr>
            <a:xfrm>
              <a:off x="1250550" y="2985650"/>
              <a:ext cx="1233000" cy="1485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500">
                  <a:solidFill>
                    <a:schemeClr val="dk1"/>
                  </a:solidFill>
                  <a:latin typeface="Lato"/>
                  <a:ea typeface="Lato"/>
                  <a:cs typeface="Lato"/>
                  <a:sym typeface="Lato"/>
                </a:rPr>
                <a:t>Jenn Hu</a:t>
              </a:r>
              <a:br>
                <a:rPr lang="en">
                  <a:solidFill>
                    <a:schemeClr val="dk1"/>
                  </a:solidFill>
                  <a:latin typeface="Lato"/>
                  <a:ea typeface="Lato"/>
                  <a:cs typeface="Lato"/>
                  <a:sym typeface="Lato"/>
                </a:rPr>
              </a:br>
              <a:endParaRPr>
                <a:solidFill>
                  <a:schemeClr val="dk1"/>
                </a:solidFill>
                <a:latin typeface="Lato"/>
                <a:ea typeface="Lato"/>
                <a:cs typeface="Lato"/>
                <a:sym typeface="Lato"/>
              </a:endParaRPr>
            </a:p>
            <a:p>
              <a:pPr marL="0" lvl="0" indent="0" algn="ctr" rtl="0">
                <a:lnSpc>
                  <a:spcPct val="115000"/>
                </a:lnSpc>
                <a:spcBef>
                  <a:spcPts val="0"/>
                </a:spcBef>
                <a:spcAft>
                  <a:spcPts val="0"/>
                </a:spcAft>
                <a:buNone/>
              </a:pPr>
              <a:r>
                <a:rPr lang="en" sz="1300">
                  <a:solidFill>
                    <a:schemeClr val="dk1"/>
                  </a:solidFill>
                  <a:latin typeface="Lato"/>
                  <a:ea typeface="Lato"/>
                  <a:cs typeface="Lato"/>
                  <a:sym typeface="Lato"/>
                </a:rPr>
                <a:t>Senior </a:t>
              </a:r>
              <a:endParaRPr sz="1300">
                <a:solidFill>
                  <a:schemeClr val="dk1"/>
                </a:solidFill>
                <a:latin typeface="Lato"/>
                <a:ea typeface="Lato"/>
                <a:cs typeface="Lato"/>
                <a:sym typeface="Lato"/>
              </a:endParaRPr>
            </a:p>
            <a:p>
              <a:pPr marL="0" lvl="0" indent="0" algn="ctr" rtl="0">
                <a:lnSpc>
                  <a:spcPct val="115000"/>
                </a:lnSpc>
                <a:spcBef>
                  <a:spcPts val="0"/>
                </a:spcBef>
                <a:spcAft>
                  <a:spcPts val="0"/>
                </a:spcAft>
                <a:buNone/>
              </a:pPr>
              <a:r>
                <a:rPr lang="en" sz="1300">
                  <a:solidFill>
                    <a:schemeClr val="dk1"/>
                  </a:solidFill>
                  <a:latin typeface="Lato"/>
                  <a:ea typeface="Lato"/>
                  <a:cs typeface="Lato"/>
                  <a:sym typeface="Lato"/>
                </a:rPr>
                <a:t>IR Undergrad</a:t>
              </a:r>
              <a:endParaRPr sz="1300">
                <a:solidFill>
                  <a:schemeClr val="dk1"/>
                </a:solidFill>
                <a:latin typeface="Lato"/>
                <a:ea typeface="Lato"/>
                <a:cs typeface="Lato"/>
                <a:sym typeface="Lato"/>
              </a:endParaRPr>
            </a:p>
          </p:txBody>
        </p:sp>
        <p:cxnSp>
          <p:nvCxnSpPr>
            <p:cNvPr id="74" name="Google Shape;74;p13"/>
            <p:cNvCxnSpPr/>
            <p:nvPr/>
          </p:nvCxnSpPr>
          <p:spPr>
            <a:xfrm>
              <a:off x="1731600" y="3431763"/>
              <a:ext cx="270900" cy="0"/>
            </a:xfrm>
            <a:prstGeom prst="straightConnector1">
              <a:avLst/>
            </a:prstGeom>
            <a:noFill/>
            <a:ln w="9525" cap="flat" cmpd="sng">
              <a:solidFill>
                <a:schemeClr val="dk1"/>
              </a:solidFill>
              <a:prstDash val="solid"/>
              <a:round/>
              <a:headEnd type="none" w="sm" len="sm"/>
              <a:tailEnd type="none" w="sm" len="sm"/>
            </a:ln>
          </p:spPr>
        </p:cxnSp>
      </p:grpSp>
      <p:sp>
        <p:nvSpPr>
          <p:cNvPr id="75" name="Google Shape;75;p13"/>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Meet the Team</a:t>
            </a:r>
            <a:endParaRPr/>
          </a:p>
        </p:txBody>
      </p:sp>
      <p:pic>
        <p:nvPicPr>
          <p:cNvPr id="76" name="Google Shape;76;p13"/>
          <p:cNvPicPr preferRelativeResize="0"/>
          <p:nvPr/>
        </p:nvPicPr>
        <p:blipFill rotWithShape="1">
          <a:blip r:embed="rId3">
            <a:alphaModFix/>
          </a:blip>
          <a:srcRect/>
          <a:stretch/>
        </p:blipFill>
        <p:spPr>
          <a:xfrm>
            <a:off x="6812264" y="1530250"/>
            <a:ext cx="1328100" cy="1328100"/>
          </a:xfrm>
          <a:prstGeom prst="ellipse">
            <a:avLst/>
          </a:prstGeom>
          <a:noFill/>
          <a:ln>
            <a:noFill/>
          </a:ln>
        </p:spPr>
      </p:pic>
      <p:sp>
        <p:nvSpPr>
          <p:cNvPr id="77" name="Google Shape;77;p13"/>
          <p:cNvSpPr/>
          <p:nvPr/>
        </p:nvSpPr>
        <p:spPr>
          <a:xfrm>
            <a:off x="4876044" y="1539621"/>
            <a:ext cx="1309500" cy="1309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3"/>
          <p:cNvSpPr/>
          <p:nvPr/>
        </p:nvSpPr>
        <p:spPr>
          <a:xfrm>
            <a:off x="2939834" y="1539621"/>
            <a:ext cx="1309500" cy="1309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13"/>
          <p:cNvGrpSpPr/>
          <p:nvPr/>
        </p:nvGrpSpPr>
        <p:grpSpPr>
          <a:xfrm>
            <a:off x="6859825" y="3080750"/>
            <a:ext cx="1233000" cy="1485600"/>
            <a:chOff x="6651750" y="2985650"/>
            <a:chExt cx="1233000" cy="1485600"/>
          </a:xfrm>
        </p:grpSpPr>
        <p:sp>
          <p:nvSpPr>
            <p:cNvPr id="80" name="Google Shape;80;p13"/>
            <p:cNvSpPr txBox="1"/>
            <p:nvPr/>
          </p:nvSpPr>
          <p:spPr>
            <a:xfrm>
              <a:off x="6651750" y="2985650"/>
              <a:ext cx="1233000" cy="1485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500">
                  <a:solidFill>
                    <a:schemeClr val="dk1"/>
                  </a:solidFill>
                  <a:latin typeface="Lato"/>
                  <a:ea typeface="Lato"/>
                  <a:cs typeface="Lato"/>
                  <a:sym typeface="Lato"/>
                </a:rPr>
                <a:t>Emily Yang</a:t>
              </a:r>
              <a:br>
                <a:rPr lang="en">
                  <a:solidFill>
                    <a:schemeClr val="dk1"/>
                  </a:solidFill>
                  <a:latin typeface="Lato"/>
                  <a:ea typeface="Lato"/>
                  <a:cs typeface="Lato"/>
                  <a:sym typeface="Lato"/>
                </a:rPr>
              </a:br>
              <a:endParaRPr>
                <a:solidFill>
                  <a:schemeClr val="dk1"/>
                </a:solidFill>
                <a:latin typeface="Lato"/>
                <a:ea typeface="Lato"/>
                <a:cs typeface="Lato"/>
                <a:sym typeface="Lato"/>
              </a:endParaRPr>
            </a:p>
            <a:p>
              <a:pPr marL="0" lvl="0" indent="0" algn="ctr" rtl="0">
                <a:lnSpc>
                  <a:spcPct val="115000"/>
                </a:lnSpc>
                <a:spcBef>
                  <a:spcPts val="0"/>
                </a:spcBef>
                <a:spcAft>
                  <a:spcPts val="0"/>
                </a:spcAft>
                <a:buNone/>
              </a:pPr>
              <a:r>
                <a:rPr lang="en" sz="1300">
                  <a:solidFill>
                    <a:schemeClr val="dk1"/>
                  </a:solidFill>
                  <a:latin typeface="Lato"/>
                  <a:ea typeface="Lato"/>
                  <a:cs typeface="Lato"/>
                  <a:sym typeface="Lato"/>
                </a:rPr>
                <a:t>First-year</a:t>
              </a:r>
              <a:endParaRPr sz="1300">
                <a:solidFill>
                  <a:schemeClr val="dk1"/>
                </a:solidFill>
                <a:latin typeface="Lato"/>
                <a:ea typeface="Lato"/>
                <a:cs typeface="Lato"/>
                <a:sym typeface="Lato"/>
              </a:endParaRPr>
            </a:p>
            <a:p>
              <a:pPr marL="0" lvl="0" indent="0" algn="ctr" rtl="0">
                <a:lnSpc>
                  <a:spcPct val="115000"/>
                </a:lnSpc>
                <a:spcBef>
                  <a:spcPts val="0"/>
                </a:spcBef>
                <a:spcAft>
                  <a:spcPts val="0"/>
                </a:spcAft>
                <a:buNone/>
              </a:pPr>
              <a:r>
                <a:rPr lang="en" sz="1300">
                  <a:solidFill>
                    <a:schemeClr val="dk1"/>
                  </a:solidFill>
                  <a:latin typeface="Lato"/>
                  <a:ea typeface="Lato"/>
                  <a:cs typeface="Lato"/>
                  <a:sym typeface="Lato"/>
                </a:rPr>
                <a:t>MSCS</a:t>
              </a:r>
              <a:endParaRPr sz="1300">
                <a:solidFill>
                  <a:schemeClr val="dk1"/>
                </a:solidFill>
                <a:latin typeface="Lato"/>
                <a:ea typeface="Lato"/>
                <a:cs typeface="Lato"/>
                <a:sym typeface="Lato"/>
              </a:endParaRPr>
            </a:p>
          </p:txBody>
        </p:sp>
        <p:cxnSp>
          <p:nvCxnSpPr>
            <p:cNvPr id="81" name="Google Shape;81;p13"/>
            <p:cNvCxnSpPr/>
            <p:nvPr/>
          </p:nvCxnSpPr>
          <p:spPr>
            <a:xfrm>
              <a:off x="7132800" y="3432763"/>
              <a:ext cx="270900" cy="0"/>
            </a:xfrm>
            <a:prstGeom prst="straightConnector1">
              <a:avLst/>
            </a:prstGeom>
            <a:noFill/>
            <a:ln w="9525" cap="flat" cmpd="sng">
              <a:solidFill>
                <a:schemeClr val="dk1"/>
              </a:solidFill>
              <a:prstDash val="solid"/>
              <a:round/>
              <a:headEnd type="none" w="sm" len="sm"/>
              <a:tailEnd type="none" w="sm" len="sm"/>
            </a:ln>
          </p:spPr>
        </p:cxnSp>
      </p:grpSp>
      <p:grpSp>
        <p:nvGrpSpPr>
          <p:cNvPr id="82" name="Google Shape;82;p13"/>
          <p:cNvGrpSpPr/>
          <p:nvPr/>
        </p:nvGrpSpPr>
        <p:grpSpPr>
          <a:xfrm>
            <a:off x="4914300" y="3080900"/>
            <a:ext cx="1233000" cy="1485600"/>
            <a:chOff x="4849900" y="2985650"/>
            <a:chExt cx="1233000" cy="1485600"/>
          </a:xfrm>
        </p:grpSpPr>
        <p:sp>
          <p:nvSpPr>
            <p:cNvPr id="83" name="Google Shape;83;p13"/>
            <p:cNvSpPr txBox="1"/>
            <p:nvPr/>
          </p:nvSpPr>
          <p:spPr>
            <a:xfrm>
              <a:off x="4849900" y="2985650"/>
              <a:ext cx="1233000" cy="1485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500">
                  <a:solidFill>
                    <a:schemeClr val="dk1"/>
                  </a:solidFill>
                  <a:latin typeface="Lato"/>
                  <a:ea typeface="Lato"/>
                  <a:cs typeface="Lato"/>
                  <a:sym typeface="Lato"/>
                </a:rPr>
                <a:t>AJ Rossman</a:t>
              </a:r>
              <a:br>
                <a:rPr lang="en">
                  <a:solidFill>
                    <a:schemeClr val="dk1"/>
                  </a:solidFill>
                  <a:latin typeface="Lato"/>
                  <a:ea typeface="Lato"/>
                  <a:cs typeface="Lato"/>
                  <a:sym typeface="Lato"/>
                </a:rPr>
              </a:br>
              <a:endParaRPr>
                <a:solidFill>
                  <a:schemeClr val="dk1"/>
                </a:solidFill>
                <a:latin typeface="Lato"/>
                <a:ea typeface="Lato"/>
                <a:cs typeface="Lato"/>
                <a:sym typeface="Lato"/>
              </a:endParaRPr>
            </a:p>
            <a:p>
              <a:pPr marL="0" lvl="0" indent="0" algn="ctr" rtl="0">
                <a:lnSpc>
                  <a:spcPct val="115000"/>
                </a:lnSpc>
                <a:spcBef>
                  <a:spcPts val="0"/>
                </a:spcBef>
                <a:spcAft>
                  <a:spcPts val="0"/>
                </a:spcAft>
                <a:buNone/>
              </a:pPr>
              <a:r>
                <a:rPr lang="en" sz="1300">
                  <a:solidFill>
                    <a:schemeClr val="dk1"/>
                  </a:solidFill>
                  <a:latin typeface="Lato"/>
                  <a:ea typeface="Lato"/>
                  <a:cs typeface="Lato"/>
                  <a:sym typeface="Lato"/>
                </a:rPr>
                <a:t>Junior</a:t>
              </a:r>
              <a:endParaRPr sz="1300">
                <a:solidFill>
                  <a:schemeClr val="dk1"/>
                </a:solidFill>
                <a:latin typeface="Lato"/>
                <a:ea typeface="Lato"/>
                <a:cs typeface="Lato"/>
                <a:sym typeface="Lato"/>
              </a:endParaRPr>
            </a:p>
            <a:p>
              <a:pPr marL="0" lvl="0" indent="0" algn="ctr" rtl="0">
                <a:lnSpc>
                  <a:spcPct val="115000"/>
                </a:lnSpc>
                <a:spcBef>
                  <a:spcPts val="0"/>
                </a:spcBef>
                <a:spcAft>
                  <a:spcPts val="0"/>
                </a:spcAft>
                <a:buNone/>
              </a:pPr>
              <a:r>
                <a:rPr lang="en" sz="1300">
                  <a:solidFill>
                    <a:schemeClr val="dk1"/>
                  </a:solidFill>
                  <a:latin typeface="Lato"/>
                  <a:ea typeface="Lato"/>
                  <a:cs typeface="Lato"/>
                  <a:sym typeface="Lato"/>
                </a:rPr>
                <a:t>CS Undergrad</a:t>
              </a:r>
              <a:endParaRPr sz="1300">
                <a:solidFill>
                  <a:schemeClr val="dk1"/>
                </a:solidFill>
                <a:latin typeface="Lato"/>
                <a:ea typeface="Lato"/>
                <a:cs typeface="Lato"/>
                <a:sym typeface="Lato"/>
              </a:endParaRPr>
            </a:p>
          </p:txBody>
        </p:sp>
        <p:cxnSp>
          <p:nvCxnSpPr>
            <p:cNvPr id="84" name="Google Shape;84;p13"/>
            <p:cNvCxnSpPr/>
            <p:nvPr/>
          </p:nvCxnSpPr>
          <p:spPr>
            <a:xfrm>
              <a:off x="5332038" y="3431763"/>
              <a:ext cx="270900" cy="0"/>
            </a:xfrm>
            <a:prstGeom prst="straightConnector1">
              <a:avLst/>
            </a:prstGeom>
            <a:noFill/>
            <a:ln w="9525" cap="flat" cmpd="sng">
              <a:solidFill>
                <a:schemeClr val="dk1"/>
              </a:solidFill>
              <a:prstDash val="solid"/>
              <a:round/>
              <a:headEnd type="none" w="sm" len="sm"/>
              <a:tailEnd type="none" w="sm" len="sm"/>
            </a:ln>
          </p:spPr>
        </p:cxnSp>
      </p:grpSp>
      <p:pic>
        <p:nvPicPr>
          <p:cNvPr id="85" name="Google Shape;85;p13"/>
          <p:cNvPicPr preferRelativeResize="0"/>
          <p:nvPr/>
        </p:nvPicPr>
        <p:blipFill rotWithShape="1">
          <a:blip r:embed="rId4">
            <a:alphaModFix/>
          </a:blip>
          <a:srcRect l="19949" t="29864" r="19943" b="9174"/>
          <a:stretch/>
        </p:blipFill>
        <p:spPr>
          <a:xfrm>
            <a:off x="1003601" y="1530325"/>
            <a:ext cx="1309500" cy="1328100"/>
          </a:xfrm>
          <a:prstGeom prst="ellipse">
            <a:avLst/>
          </a:prstGeom>
          <a:noFill/>
          <a:ln>
            <a:noFill/>
          </a:ln>
        </p:spPr>
      </p:pic>
      <p:grpSp>
        <p:nvGrpSpPr>
          <p:cNvPr id="86" name="Google Shape;86;p13"/>
          <p:cNvGrpSpPr/>
          <p:nvPr/>
        </p:nvGrpSpPr>
        <p:grpSpPr>
          <a:xfrm>
            <a:off x="2978075" y="3080900"/>
            <a:ext cx="1233000" cy="1485600"/>
            <a:chOff x="3050225" y="2985650"/>
            <a:chExt cx="1233000" cy="1485600"/>
          </a:xfrm>
        </p:grpSpPr>
        <p:sp>
          <p:nvSpPr>
            <p:cNvPr id="87" name="Google Shape;87;p13"/>
            <p:cNvSpPr txBox="1"/>
            <p:nvPr/>
          </p:nvSpPr>
          <p:spPr>
            <a:xfrm>
              <a:off x="3050225" y="2985650"/>
              <a:ext cx="1233000" cy="1485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500">
                  <a:solidFill>
                    <a:schemeClr val="dk1"/>
                  </a:solidFill>
                  <a:latin typeface="Lato"/>
                  <a:ea typeface="Lato"/>
                  <a:cs typeface="Lato"/>
                  <a:sym typeface="Lato"/>
                </a:rPr>
                <a:t>Angel Pan</a:t>
              </a:r>
              <a:br>
                <a:rPr lang="en">
                  <a:solidFill>
                    <a:schemeClr val="dk1"/>
                  </a:solidFill>
                  <a:latin typeface="Lato"/>
                  <a:ea typeface="Lato"/>
                  <a:cs typeface="Lato"/>
                  <a:sym typeface="Lato"/>
                </a:rPr>
              </a:br>
              <a:endParaRPr>
                <a:solidFill>
                  <a:schemeClr val="dk1"/>
                </a:solidFill>
                <a:latin typeface="Lato"/>
                <a:ea typeface="Lato"/>
                <a:cs typeface="Lato"/>
                <a:sym typeface="Lato"/>
              </a:endParaRPr>
            </a:p>
            <a:p>
              <a:pPr marL="0" lvl="0" indent="0" algn="ctr" rtl="0">
                <a:lnSpc>
                  <a:spcPct val="115000"/>
                </a:lnSpc>
                <a:spcBef>
                  <a:spcPts val="0"/>
                </a:spcBef>
                <a:spcAft>
                  <a:spcPts val="0"/>
                </a:spcAft>
                <a:buNone/>
              </a:pPr>
              <a:r>
                <a:rPr lang="en" sz="1300">
                  <a:solidFill>
                    <a:schemeClr val="dk1"/>
                  </a:solidFill>
                  <a:latin typeface="Lato"/>
                  <a:ea typeface="Lato"/>
                  <a:cs typeface="Lato"/>
                  <a:sym typeface="Lato"/>
                </a:rPr>
                <a:t>Senior </a:t>
              </a:r>
              <a:endParaRPr sz="1300">
                <a:solidFill>
                  <a:schemeClr val="dk1"/>
                </a:solidFill>
                <a:latin typeface="Lato"/>
                <a:ea typeface="Lato"/>
                <a:cs typeface="Lato"/>
                <a:sym typeface="Lato"/>
              </a:endParaRPr>
            </a:p>
            <a:p>
              <a:pPr marL="0" lvl="0" indent="0" algn="ctr" rtl="0">
                <a:lnSpc>
                  <a:spcPct val="115000"/>
                </a:lnSpc>
                <a:spcBef>
                  <a:spcPts val="0"/>
                </a:spcBef>
                <a:spcAft>
                  <a:spcPts val="0"/>
                </a:spcAft>
                <a:buNone/>
              </a:pPr>
              <a:r>
                <a:rPr lang="en" sz="1300">
                  <a:solidFill>
                    <a:schemeClr val="dk1"/>
                  </a:solidFill>
                  <a:latin typeface="Lato"/>
                  <a:ea typeface="Lato"/>
                  <a:cs typeface="Lato"/>
                  <a:sym typeface="Lato"/>
                </a:rPr>
                <a:t>CS Undergrad</a:t>
              </a:r>
              <a:endParaRPr sz="1300">
                <a:solidFill>
                  <a:schemeClr val="dk1"/>
                </a:solidFill>
                <a:latin typeface="Lato"/>
                <a:ea typeface="Lato"/>
                <a:cs typeface="Lato"/>
                <a:sym typeface="Lato"/>
              </a:endParaRPr>
            </a:p>
          </p:txBody>
        </p:sp>
        <p:cxnSp>
          <p:nvCxnSpPr>
            <p:cNvPr id="88" name="Google Shape;88;p13"/>
            <p:cNvCxnSpPr/>
            <p:nvPr/>
          </p:nvCxnSpPr>
          <p:spPr>
            <a:xfrm>
              <a:off x="3531275" y="3431763"/>
              <a:ext cx="270900" cy="0"/>
            </a:xfrm>
            <a:prstGeom prst="straightConnector1">
              <a:avLst/>
            </a:prstGeom>
            <a:noFill/>
            <a:ln w="9525" cap="flat" cmpd="sng">
              <a:solidFill>
                <a:schemeClr val="dk1"/>
              </a:solidFill>
              <a:prstDash val="solid"/>
              <a:round/>
              <a:headEnd type="none" w="sm" len="sm"/>
              <a:tailEnd type="none" w="sm" len="sm"/>
            </a:ln>
          </p:spPr>
        </p:cxnSp>
      </p:grpSp>
      <p:pic>
        <p:nvPicPr>
          <p:cNvPr id="89" name="Google Shape;89;p13"/>
          <p:cNvPicPr preferRelativeResize="0"/>
          <p:nvPr/>
        </p:nvPicPr>
        <p:blipFill rotWithShape="1">
          <a:blip r:embed="rId5">
            <a:alphaModFix/>
          </a:blip>
          <a:srcRect l="-709" t="20429" r="-709" b="4546"/>
          <a:stretch/>
        </p:blipFill>
        <p:spPr>
          <a:xfrm>
            <a:off x="2930525" y="1539500"/>
            <a:ext cx="1328100" cy="1328100"/>
          </a:xfrm>
          <a:prstGeom prst="ellipse">
            <a:avLst/>
          </a:prstGeom>
          <a:noFill/>
          <a:ln>
            <a:noFill/>
          </a:ln>
        </p:spPr>
      </p:pic>
      <p:pic>
        <p:nvPicPr>
          <p:cNvPr id="90" name="Google Shape;90;p13"/>
          <p:cNvPicPr preferRelativeResize="0"/>
          <p:nvPr/>
        </p:nvPicPr>
        <p:blipFill>
          <a:blip r:embed="rId6">
            <a:alphaModFix/>
          </a:blip>
          <a:stretch>
            <a:fillRect/>
          </a:stretch>
        </p:blipFill>
        <p:spPr>
          <a:xfrm>
            <a:off x="4871399" y="1521313"/>
            <a:ext cx="1328100" cy="13461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1"/>
          <p:cNvSpPr txBox="1">
            <a:spLocks noGrp="1"/>
          </p:cNvSpPr>
          <p:nvPr>
            <p:ph type="ctrTitle"/>
          </p:nvPr>
        </p:nvSpPr>
        <p:spPr>
          <a:xfrm>
            <a:off x="1630650" y="1991813"/>
            <a:ext cx="58827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Top 3 HMWs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2"/>
          <p:cNvSpPr/>
          <p:nvPr/>
        </p:nvSpPr>
        <p:spPr>
          <a:xfrm>
            <a:off x="2270300" y="3330825"/>
            <a:ext cx="6057000" cy="1147200"/>
          </a:xfrm>
          <a:prstGeom prst="round2DiagRect">
            <a:avLst>
              <a:gd name="adj1" fmla="val 16667"/>
              <a:gd name="adj2" fmla="val 0"/>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2"/>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21</a:t>
            </a:fld>
            <a:endParaRPr/>
          </a:p>
        </p:txBody>
      </p:sp>
      <p:sp>
        <p:nvSpPr>
          <p:cNvPr id="246" name="Google Shape;246;p32"/>
          <p:cNvSpPr/>
          <p:nvPr/>
        </p:nvSpPr>
        <p:spPr>
          <a:xfrm rot="3406624">
            <a:off x="4019331" y="2307284"/>
            <a:ext cx="959303" cy="912040"/>
          </a:xfrm>
          <a:prstGeom prst="striped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2"/>
          <p:cNvSpPr txBox="1"/>
          <p:nvPr/>
        </p:nvSpPr>
        <p:spPr>
          <a:xfrm>
            <a:off x="2637700" y="3442725"/>
            <a:ext cx="54354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dk1"/>
                </a:solidFill>
                <a:latin typeface="Varela Round"/>
                <a:ea typeface="Varela Round"/>
                <a:cs typeface="Varela Round"/>
                <a:sym typeface="Varela Round"/>
              </a:rPr>
              <a:t>HMW: Make amateurs excited to ask for help?</a:t>
            </a:r>
            <a:endParaRPr sz="2400">
              <a:solidFill>
                <a:schemeClr val="dk1"/>
              </a:solidFill>
              <a:latin typeface="Varela Round"/>
              <a:ea typeface="Varela Round"/>
              <a:cs typeface="Varela Round"/>
              <a:sym typeface="Varela Round"/>
            </a:endParaRPr>
          </a:p>
          <a:p>
            <a:pPr marL="0" lvl="0" indent="0" algn="ctr" rtl="0">
              <a:spcBef>
                <a:spcPts val="0"/>
              </a:spcBef>
              <a:spcAft>
                <a:spcPts val="0"/>
              </a:spcAft>
              <a:buNone/>
            </a:pPr>
            <a:r>
              <a:rPr lang="en" sz="2400">
                <a:solidFill>
                  <a:schemeClr val="dk1"/>
                </a:solidFill>
                <a:latin typeface="Varela Round"/>
                <a:ea typeface="Varela Round"/>
                <a:cs typeface="Varela Round"/>
                <a:sym typeface="Varela Round"/>
              </a:rPr>
              <a:t> </a:t>
            </a:r>
            <a:endParaRPr sz="2400">
              <a:solidFill>
                <a:schemeClr val="dk1"/>
              </a:solidFill>
              <a:latin typeface="Varela Round"/>
              <a:ea typeface="Varela Round"/>
              <a:cs typeface="Varela Round"/>
              <a:sym typeface="Varela Round"/>
            </a:endParaRPr>
          </a:p>
        </p:txBody>
      </p:sp>
      <p:sp>
        <p:nvSpPr>
          <p:cNvPr id="248" name="Google Shape;248;p32"/>
          <p:cNvSpPr txBox="1"/>
          <p:nvPr/>
        </p:nvSpPr>
        <p:spPr>
          <a:xfrm>
            <a:off x="654500" y="39650"/>
            <a:ext cx="1287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999999"/>
                </a:solidFill>
                <a:latin typeface="Shadows Into Light"/>
                <a:ea typeface="Shadows Into Light"/>
                <a:cs typeface="Shadows Into Light"/>
                <a:sym typeface="Shadows Into Light"/>
              </a:rPr>
              <a:t>POV 1</a:t>
            </a:r>
            <a:endParaRPr sz="2100">
              <a:solidFill>
                <a:srgbClr val="999999"/>
              </a:solidFill>
              <a:latin typeface="Shadows Into Light"/>
              <a:ea typeface="Shadows Into Light"/>
              <a:cs typeface="Shadows Into Light"/>
              <a:sym typeface="Shadows Into Light"/>
            </a:endParaRPr>
          </a:p>
        </p:txBody>
      </p:sp>
      <p:sp>
        <p:nvSpPr>
          <p:cNvPr id="249" name="Google Shape;249;p32"/>
          <p:cNvSpPr txBox="1">
            <a:spLocks noGrp="1"/>
          </p:cNvSpPr>
          <p:nvPr>
            <p:ph type="body" idx="4294967295"/>
          </p:nvPr>
        </p:nvSpPr>
        <p:spPr>
          <a:xfrm>
            <a:off x="654500" y="547550"/>
            <a:ext cx="5402700" cy="133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200" b="1">
                <a:solidFill>
                  <a:schemeClr val="dk2"/>
                </a:solidFill>
              </a:rPr>
              <a:t>We met </a:t>
            </a:r>
            <a:r>
              <a:rPr lang="en" sz="1200">
                <a:solidFill>
                  <a:schemeClr val="dk2"/>
                </a:solidFill>
              </a:rPr>
              <a:t>Sherry, a young professional who enjoys being active daily and the feeling of getting stronger.</a:t>
            </a:r>
            <a:endParaRPr sz="1200">
              <a:solidFill>
                <a:schemeClr val="dk2"/>
              </a:solidFill>
            </a:endParaRPr>
          </a:p>
          <a:p>
            <a:pPr marL="0" lvl="0" indent="0" algn="l" rtl="0">
              <a:spcBef>
                <a:spcPts val="600"/>
              </a:spcBef>
              <a:spcAft>
                <a:spcPts val="0"/>
              </a:spcAft>
              <a:buNone/>
            </a:pPr>
            <a:r>
              <a:rPr lang="en" sz="1200" b="1">
                <a:solidFill>
                  <a:schemeClr val="dk2"/>
                </a:solidFill>
              </a:rPr>
              <a:t>We were amazed to realize </a:t>
            </a:r>
            <a:r>
              <a:rPr lang="en" sz="1200">
                <a:solidFill>
                  <a:schemeClr val="dk2"/>
                </a:solidFill>
              </a:rPr>
              <a:t>she did not feel she met a certain threshold in physicality and knowledge to ask for advice at the gym even though she played multiple sports.</a:t>
            </a:r>
            <a:endParaRPr sz="1200">
              <a:solidFill>
                <a:schemeClr val="dk2"/>
              </a:solidFill>
            </a:endParaRPr>
          </a:p>
          <a:p>
            <a:pPr marL="0" lvl="0" indent="0" algn="l" rtl="0">
              <a:spcBef>
                <a:spcPts val="600"/>
              </a:spcBef>
              <a:spcAft>
                <a:spcPts val="0"/>
              </a:spcAft>
              <a:buNone/>
            </a:pPr>
            <a:r>
              <a:rPr lang="en" sz="1200" b="1">
                <a:solidFill>
                  <a:schemeClr val="dk2"/>
                </a:solidFill>
              </a:rPr>
              <a:t>It would be game changing if </a:t>
            </a:r>
            <a:r>
              <a:rPr lang="en" sz="1200">
                <a:solidFill>
                  <a:schemeClr val="dk2"/>
                </a:solidFill>
              </a:rPr>
              <a:t>there’s a sense of security in asking for fitness help without feeling shame or guilt on other people's time and space</a:t>
            </a:r>
            <a:endParaRPr sz="1300">
              <a:solidFill>
                <a:schemeClr val="dk2"/>
              </a:solidFill>
            </a:endParaRPr>
          </a:p>
        </p:txBody>
      </p:sp>
      <p:pic>
        <p:nvPicPr>
          <p:cNvPr id="250" name="Google Shape;250;p32"/>
          <p:cNvPicPr preferRelativeResize="0"/>
          <p:nvPr/>
        </p:nvPicPr>
        <p:blipFill>
          <a:blip r:embed="rId3">
            <a:alphaModFix/>
          </a:blip>
          <a:stretch>
            <a:fillRect/>
          </a:stretch>
        </p:blipFill>
        <p:spPr>
          <a:xfrm>
            <a:off x="6228150" y="781900"/>
            <a:ext cx="1994325" cy="1975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3"/>
          <p:cNvSpPr/>
          <p:nvPr/>
        </p:nvSpPr>
        <p:spPr>
          <a:xfrm>
            <a:off x="2270300" y="3330825"/>
            <a:ext cx="6057000" cy="1147200"/>
          </a:xfrm>
          <a:prstGeom prst="round2DiagRect">
            <a:avLst>
              <a:gd name="adj1" fmla="val 16667"/>
              <a:gd name="adj2" fmla="val 0"/>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3"/>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22</a:t>
            </a:fld>
            <a:endParaRPr/>
          </a:p>
        </p:txBody>
      </p:sp>
      <p:sp>
        <p:nvSpPr>
          <p:cNvPr id="257" name="Google Shape;257;p33"/>
          <p:cNvSpPr/>
          <p:nvPr/>
        </p:nvSpPr>
        <p:spPr>
          <a:xfrm rot="3406624">
            <a:off x="3979306" y="2198332"/>
            <a:ext cx="959303" cy="912040"/>
          </a:xfrm>
          <a:prstGeom prst="striped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3"/>
          <p:cNvSpPr txBox="1"/>
          <p:nvPr/>
        </p:nvSpPr>
        <p:spPr>
          <a:xfrm>
            <a:off x="2053625" y="3442725"/>
            <a:ext cx="63498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dk1"/>
                </a:solidFill>
                <a:latin typeface="Varela Round"/>
                <a:ea typeface="Varela Round"/>
                <a:cs typeface="Varela Round"/>
                <a:sym typeface="Varela Round"/>
              </a:rPr>
              <a:t>HMW: Celebrate small fitness wins and forgive ourselves for small failures?</a:t>
            </a:r>
            <a:endParaRPr sz="2400">
              <a:solidFill>
                <a:schemeClr val="dk1"/>
              </a:solidFill>
              <a:latin typeface="Varela Round"/>
              <a:ea typeface="Varela Round"/>
              <a:cs typeface="Varela Round"/>
              <a:sym typeface="Varela Round"/>
            </a:endParaRPr>
          </a:p>
        </p:txBody>
      </p:sp>
      <p:sp>
        <p:nvSpPr>
          <p:cNvPr id="259" name="Google Shape;259;p33"/>
          <p:cNvSpPr txBox="1"/>
          <p:nvPr/>
        </p:nvSpPr>
        <p:spPr>
          <a:xfrm>
            <a:off x="654500" y="39650"/>
            <a:ext cx="1287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999999"/>
                </a:solidFill>
                <a:latin typeface="Shadows Into Light"/>
                <a:ea typeface="Shadows Into Light"/>
                <a:cs typeface="Shadows Into Light"/>
                <a:sym typeface="Shadows Into Light"/>
              </a:rPr>
              <a:t>POV 2</a:t>
            </a:r>
            <a:endParaRPr sz="2100">
              <a:solidFill>
                <a:srgbClr val="999999"/>
              </a:solidFill>
              <a:latin typeface="Shadows Into Light"/>
              <a:ea typeface="Shadows Into Light"/>
              <a:cs typeface="Shadows Into Light"/>
              <a:sym typeface="Shadows Into Light"/>
            </a:endParaRPr>
          </a:p>
        </p:txBody>
      </p:sp>
      <p:sp>
        <p:nvSpPr>
          <p:cNvPr id="260" name="Google Shape;260;p33"/>
          <p:cNvSpPr txBox="1">
            <a:spLocks noGrp="1"/>
          </p:cNvSpPr>
          <p:nvPr>
            <p:ph type="body" idx="4294967295"/>
          </p:nvPr>
        </p:nvSpPr>
        <p:spPr>
          <a:xfrm>
            <a:off x="654500" y="545916"/>
            <a:ext cx="5223900" cy="133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200" b="1">
                <a:solidFill>
                  <a:schemeClr val="dk2"/>
                </a:solidFill>
              </a:rPr>
              <a:t>We met</a:t>
            </a:r>
            <a:r>
              <a:rPr lang="en" sz="1200">
                <a:solidFill>
                  <a:schemeClr val="dk2"/>
                </a:solidFill>
              </a:rPr>
              <a:t> Jenny, a sedentary university student who used to be an avid tennis player in high school.</a:t>
            </a:r>
            <a:endParaRPr sz="1200">
              <a:solidFill>
                <a:schemeClr val="dk2"/>
              </a:solidFill>
            </a:endParaRPr>
          </a:p>
          <a:p>
            <a:pPr marL="0" lvl="0" indent="0" algn="l" rtl="0">
              <a:spcBef>
                <a:spcPts val="600"/>
              </a:spcBef>
              <a:spcAft>
                <a:spcPts val="0"/>
              </a:spcAft>
              <a:buNone/>
            </a:pPr>
            <a:r>
              <a:rPr lang="en" sz="1200" b="1">
                <a:solidFill>
                  <a:schemeClr val="dk2"/>
                </a:solidFill>
              </a:rPr>
              <a:t>We were amazed to realize</a:t>
            </a:r>
            <a:r>
              <a:rPr lang="en" sz="1200">
                <a:solidFill>
                  <a:schemeClr val="dk2"/>
                </a:solidFill>
              </a:rPr>
              <a:t> the feeling of hatred she has towards routines because of the pressure it gives her.</a:t>
            </a:r>
            <a:endParaRPr sz="1200">
              <a:solidFill>
                <a:schemeClr val="dk2"/>
              </a:solidFill>
            </a:endParaRPr>
          </a:p>
          <a:p>
            <a:pPr marL="0" lvl="0" indent="0" algn="l" rtl="0">
              <a:spcBef>
                <a:spcPts val="600"/>
              </a:spcBef>
              <a:spcAft>
                <a:spcPts val="0"/>
              </a:spcAft>
              <a:buNone/>
            </a:pPr>
            <a:r>
              <a:rPr lang="en" sz="1200" b="1">
                <a:solidFill>
                  <a:schemeClr val="dk2"/>
                </a:solidFill>
              </a:rPr>
              <a:t>It would be game changing if </a:t>
            </a:r>
            <a:r>
              <a:rPr lang="en" sz="1200">
                <a:solidFill>
                  <a:schemeClr val="dk2"/>
                </a:solidFill>
              </a:rPr>
              <a:t>people can adopt flexible, failure-free routines but still move towards their goals</a:t>
            </a:r>
            <a:endParaRPr sz="1200">
              <a:solidFill>
                <a:schemeClr val="dk2"/>
              </a:solidFill>
            </a:endParaRPr>
          </a:p>
          <a:p>
            <a:pPr marL="0" lvl="0" indent="0" algn="l" rtl="0">
              <a:spcBef>
                <a:spcPts val="600"/>
              </a:spcBef>
              <a:spcAft>
                <a:spcPts val="0"/>
              </a:spcAft>
              <a:buNone/>
            </a:pPr>
            <a:endParaRPr sz="1300">
              <a:solidFill>
                <a:schemeClr val="dk2"/>
              </a:solidFill>
            </a:endParaRPr>
          </a:p>
        </p:txBody>
      </p:sp>
      <p:pic>
        <p:nvPicPr>
          <p:cNvPr id="261" name="Google Shape;261;p33"/>
          <p:cNvPicPr preferRelativeResize="0"/>
          <p:nvPr/>
        </p:nvPicPr>
        <p:blipFill>
          <a:blip r:embed="rId3">
            <a:alphaModFix/>
          </a:blip>
          <a:stretch>
            <a:fillRect/>
          </a:stretch>
        </p:blipFill>
        <p:spPr>
          <a:xfrm>
            <a:off x="6200800" y="776175"/>
            <a:ext cx="1976025" cy="1935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p:nvPr/>
        </p:nvSpPr>
        <p:spPr>
          <a:xfrm>
            <a:off x="2270300" y="3330825"/>
            <a:ext cx="6057000" cy="1147200"/>
          </a:xfrm>
          <a:prstGeom prst="round2DiagRect">
            <a:avLst>
              <a:gd name="adj1" fmla="val 16667"/>
              <a:gd name="adj2" fmla="val 0"/>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4"/>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23</a:t>
            </a:fld>
            <a:endParaRPr/>
          </a:p>
        </p:txBody>
      </p:sp>
      <p:sp>
        <p:nvSpPr>
          <p:cNvPr id="268" name="Google Shape;268;p34"/>
          <p:cNvSpPr txBox="1"/>
          <p:nvPr/>
        </p:nvSpPr>
        <p:spPr>
          <a:xfrm>
            <a:off x="2637700" y="3442725"/>
            <a:ext cx="54354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dk1"/>
                </a:solidFill>
                <a:latin typeface="Varela Round"/>
                <a:ea typeface="Varela Round"/>
                <a:cs typeface="Varela Round"/>
                <a:sym typeface="Varela Round"/>
              </a:rPr>
              <a:t>HMW: Correct false preconceptions about fitness/physical wellness?</a:t>
            </a:r>
            <a:endParaRPr sz="2400">
              <a:solidFill>
                <a:schemeClr val="dk1"/>
              </a:solidFill>
              <a:latin typeface="Varela Round"/>
              <a:ea typeface="Varela Round"/>
              <a:cs typeface="Varela Round"/>
              <a:sym typeface="Varela Round"/>
            </a:endParaRPr>
          </a:p>
          <a:p>
            <a:pPr marL="0" lvl="0" indent="0" algn="ctr" rtl="0">
              <a:spcBef>
                <a:spcPts val="0"/>
              </a:spcBef>
              <a:spcAft>
                <a:spcPts val="0"/>
              </a:spcAft>
              <a:buNone/>
            </a:pPr>
            <a:r>
              <a:rPr lang="en" sz="2400">
                <a:solidFill>
                  <a:schemeClr val="dk1"/>
                </a:solidFill>
                <a:latin typeface="Varela Round"/>
                <a:ea typeface="Varela Round"/>
                <a:cs typeface="Varela Round"/>
                <a:sym typeface="Varela Round"/>
              </a:rPr>
              <a:t> </a:t>
            </a:r>
            <a:endParaRPr sz="2400">
              <a:solidFill>
                <a:schemeClr val="dk1"/>
              </a:solidFill>
              <a:latin typeface="Varela Round"/>
              <a:ea typeface="Varela Round"/>
              <a:cs typeface="Varela Round"/>
              <a:sym typeface="Varela Round"/>
            </a:endParaRPr>
          </a:p>
        </p:txBody>
      </p:sp>
      <p:sp>
        <p:nvSpPr>
          <p:cNvPr id="269" name="Google Shape;269;p34"/>
          <p:cNvSpPr txBox="1"/>
          <p:nvPr/>
        </p:nvSpPr>
        <p:spPr>
          <a:xfrm>
            <a:off x="654500" y="39650"/>
            <a:ext cx="1287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999999"/>
                </a:solidFill>
                <a:latin typeface="Shadows Into Light"/>
                <a:ea typeface="Shadows Into Light"/>
                <a:cs typeface="Shadows Into Light"/>
                <a:sym typeface="Shadows Into Light"/>
              </a:rPr>
              <a:t>POV 3</a:t>
            </a:r>
            <a:endParaRPr sz="2100">
              <a:solidFill>
                <a:srgbClr val="999999"/>
              </a:solidFill>
              <a:latin typeface="Shadows Into Light"/>
              <a:ea typeface="Shadows Into Light"/>
              <a:cs typeface="Shadows Into Light"/>
              <a:sym typeface="Shadows Into Light"/>
            </a:endParaRPr>
          </a:p>
        </p:txBody>
      </p:sp>
      <p:sp>
        <p:nvSpPr>
          <p:cNvPr id="270" name="Google Shape;270;p34"/>
          <p:cNvSpPr txBox="1">
            <a:spLocks noGrp="1"/>
          </p:cNvSpPr>
          <p:nvPr>
            <p:ph type="body" idx="4294967295"/>
          </p:nvPr>
        </p:nvSpPr>
        <p:spPr>
          <a:xfrm>
            <a:off x="654500" y="547550"/>
            <a:ext cx="5402700" cy="1564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200" b="1">
                <a:solidFill>
                  <a:schemeClr val="dk2"/>
                </a:solidFill>
              </a:rPr>
              <a:t>We met </a:t>
            </a:r>
            <a:r>
              <a:rPr lang="en" sz="1200">
                <a:solidFill>
                  <a:schemeClr val="dk2"/>
                </a:solidFill>
              </a:rPr>
              <a:t>Kevin, an avid gym-goer who was once inactive.</a:t>
            </a:r>
            <a:endParaRPr sz="1200">
              <a:solidFill>
                <a:schemeClr val="dk2"/>
              </a:solidFill>
            </a:endParaRPr>
          </a:p>
          <a:p>
            <a:pPr marL="0" lvl="0" indent="0" algn="l" rtl="0">
              <a:spcBef>
                <a:spcPts val="600"/>
              </a:spcBef>
              <a:spcAft>
                <a:spcPts val="0"/>
              </a:spcAft>
              <a:buNone/>
            </a:pPr>
            <a:r>
              <a:rPr lang="en" sz="1200" b="1">
                <a:solidFill>
                  <a:schemeClr val="dk2"/>
                </a:solidFill>
              </a:rPr>
              <a:t>We were amazed to realize that </a:t>
            </a:r>
            <a:r>
              <a:rPr lang="en" sz="1200">
                <a:solidFill>
                  <a:schemeClr val="dk2"/>
                </a:solidFill>
              </a:rPr>
              <a:t>because he finds online information lacking personalization and often contradictory, he is wary of online guides and information.</a:t>
            </a:r>
            <a:endParaRPr sz="1200">
              <a:solidFill>
                <a:schemeClr val="dk2"/>
              </a:solidFill>
            </a:endParaRPr>
          </a:p>
          <a:p>
            <a:pPr marL="0" lvl="0" indent="0" algn="l" rtl="0">
              <a:spcBef>
                <a:spcPts val="600"/>
              </a:spcBef>
              <a:spcAft>
                <a:spcPts val="0"/>
              </a:spcAft>
              <a:buNone/>
            </a:pPr>
            <a:r>
              <a:rPr lang="en" sz="1200" b="1">
                <a:solidFill>
                  <a:schemeClr val="dk2"/>
                </a:solidFill>
              </a:rPr>
              <a:t>It would be game changing if </a:t>
            </a:r>
            <a:r>
              <a:rPr lang="en" sz="1200">
                <a:solidFill>
                  <a:schemeClr val="dk2"/>
                </a:solidFill>
              </a:rPr>
              <a:t>people could save time in absorbing online information and tailor it into something personalized and meaningful</a:t>
            </a:r>
            <a:endParaRPr sz="1300">
              <a:solidFill>
                <a:schemeClr val="dk2"/>
              </a:solidFill>
            </a:endParaRPr>
          </a:p>
          <a:p>
            <a:pPr marL="0" lvl="0" indent="0" algn="l" rtl="0">
              <a:lnSpc>
                <a:spcPct val="100000"/>
              </a:lnSpc>
              <a:spcBef>
                <a:spcPts val="600"/>
              </a:spcBef>
              <a:spcAft>
                <a:spcPts val="0"/>
              </a:spcAft>
              <a:buNone/>
            </a:pPr>
            <a:endParaRPr sz="1200" b="1">
              <a:solidFill>
                <a:schemeClr val="dk2"/>
              </a:solidFill>
            </a:endParaRPr>
          </a:p>
        </p:txBody>
      </p:sp>
      <p:pic>
        <p:nvPicPr>
          <p:cNvPr id="271" name="Google Shape;271;p34"/>
          <p:cNvPicPr preferRelativeResize="0"/>
          <p:nvPr/>
        </p:nvPicPr>
        <p:blipFill rotWithShape="1">
          <a:blip r:embed="rId3">
            <a:alphaModFix/>
          </a:blip>
          <a:srcRect l="3738" r="-1100"/>
          <a:stretch/>
        </p:blipFill>
        <p:spPr>
          <a:xfrm>
            <a:off x="6344575" y="753625"/>
            <a:ext cx="1881624" cy="1932725"/>
          </a:xfrm>
          <a:prstGeom prst="rect">
            <a:avLst/>
          </a:prstGeom>
          <a:noFill/>
          <a:ln>
            <a:noFill/>
          </a:ln>
        </p:spPr>
      </p:pic>
      <p:sp>
        <p:nvSpPr>
          <p:cNvPr id="272" name="Google Shape;272;p34"/>
          <p:cNvSpPr/>
          <p:nvPr/>
        </p:nvSpPr>
        <p:spPr>
          <a:xfrm rot="3406624">
            <a:off x="3979306" y="2198332"/>
            <a:ext cx="959303" cy="912040"/>
          </a:xfrm>
          <a:prstGeom prst="striped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76"/>
        <p:cNvGrpSpPr/>
        <p:nvPr/>
      </p:nvGrpSpPr>
      <p:grpSpPr>
        <a:xfrm>
          <a:off x="0" y="0"/>
          <a:ext cx="0" cy="0"/>
          <a:chOff x="0" y="0"/>
          <a:chExt cx="0" cy="0"/>
        </a:xfrm>
      </p:grpSpPr>
      <p:sp>
        <p:nvSpPr>
          <p:cNvPr id="277" name="Google Shape;277;p35"/>
          <p:cNvSpPr txBox="1">
            <a:spLocks noGrp="1"/>
          </p:cNvSpPr>
          <p:nvPr>
            <p:ph type="ctrTitle"/>
          </p:nvPr>
        </p:nvSpPr>
        <p:spPr>
          <a:xfrm>
            <a:off x="1630650" y="1991813"/>
            <a:ext cx="58827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Best Solutions &amp; Assumptions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6"/>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25</a:t>
            </a:fld>
            <a:endParaRPr/>
          </a:p>
        </p:txBody>
      </p:sp>
      <p:sp>
        <p:nvSpPr>
          <p:cNvPr id="283" name="Google Shape;283;p36"/>
          <p:cNvSpPr txBox="1"/>
          <p:nvPr/>
        </p:nvSpPr>
        <p:spPr>
          <a:xfrm>
            <a:off x="1175400" y="752250"/>
            <a:ext cx="70242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accent5"/>
                </a:solidFill>
                <a:latin typeface="Varela Round"/>
                <a:ea typeface="Varela Round"/>
                <a:cs typeface="Varela Round"/>
                <a:sym typeface="Varela Round"/>
              </a:rPr>
              <a:t>SOLUTION 1:</a:t>
            </a:r>
            <a:r>
              <a:rPr lang="en" sz="2000">
                <a:latin typeface="Varela Round"/>
                <a:ea typeface="Varela Round"/>
                <a:cs typeface="Varela Round"/>
                <a:sym typeface="Varela Round"/>
              </a:rPr>
              <a:t> </a:t>
            </a:r>
            <a:r>
              <a:rPr lang="en" sz="2000">
                <a:solidFill>
                  <a:schemeClr val="dk1"/>
                </a:solidFill>
                <a:latin typeface="Varela Round"/>
                <a:ea typeface="Varela Round"/>
                <a:cs typeface="Varela Round"/>
                <a:sym typeface="Varela Round"/>
              </a:rPr>
              <a:t>App you use at a gym to find those who are experienced and willing to help</a:t>
            </a:r>
            <a:endParaRPr sz="2000">
              <a:solidFill>
                <a:schemeClr val="dk1"/>
              </a:solidFill>
              <a:latin typeface="Varela Round"/>
              <a:ea typeface="Varela Round"/>
              <a:cs typeface="Varela Round"/>
              <a:sym typeface="Varela Round"/>
            </a:endParaRPr>
          </a:p>
        </p:txBody>
      </p:sp>
      <p:sp>
        <p:nvSpPr>
          <p:cNvPr id="284" name="Google Shape;284;p36"/>
          <p:cNvSpPr txBox="1"/>
          <p:nvPr/>
        </p:nvSpPr>
        <p:spPr>
          <a:xfrm>
            <a:off x="1043700" y="2002850"/>
            <a:ext cx="7221600" cy="246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accent5"/>
                </a:solidFill>
                <a:latin typeface="Varela Round"/>
                <a:ea typeface="Varela Round"/>
                <a:cs typeface="Varela Round"/>
                <a:sym typeface="Varela Round"/>
              </a:rPr>
              <a:t>ASSUMPTIONS:</a:t>
            </a:r>
            <a:endParaRPr>
              <a:latin typeface="Varela Round"/>
              <a:ea typeface="Varela Round"/>
              <a:cs typeface="Varela Round"/>
              <a:sym typeface="Varela Round"/>
            </a:endParaRPr>
          </a:p>
          <a:p>
            <a:pPr marL="457200" marR="0" lvl="0" indent="-336550" algn="l" rtl="0">
              <a:lnSpc>
                <a:spcPct val="100000"/>
              </a:lnSpc>
              <a:spcBef>
                <a:spcPts val="600"/>
              </a:spcBef>
              <a:spcAft>
                <a:spcPts val="0"/>
              </a:spcAft>
              <a:buClr>
                <a:schemeClr val="accent5"/>
              </a:buClr>
              <a:buSzPts val="1700"/>
              <a:buFont typeface="Varela Round"/>
              <a:buChar char="▧"/>
            </a:pPr>
            <a:r>
              <a:rPr lang="en" sz="1800">
                <a:solidFill>
                  <a:schemeClr val="dk1"/>
                </a:solidFill>
                <a:latin typeface="Varela Round"/>
                <a:ea typeface="Varela Round"/>
                <a:cs typeface="Varela Round"/>
                <a:sym typeface="Varela Round"/>
              </a:rPr>
              <a:t>Experienced gym-goers want to help the less experienced</a:t>
            </a:r>
            <a:br>
              <a:rPr lang="en" sz="1800">
                <a:solidFill>
                  <a:schemeClr val="dk1"/>
                </a:solidFill>
                <a:latin typeface="Varela Round"/>
                <a:ea typeface="Varela Round"/>
                <a:cs typeface="Varela Round"/>
                <a:sym typeface="Varela Round"/>
              </a:rPr>
            </a:br>
            <a:endParaRPr sz="1800">
              <a:solidFill>
                <a:schemeClr val="dk1"/>
              </a:solidFill>
              <a:latin typeface="Varela Round"/>
              <a:ea typeface="Varela Round"/>
              <a:cs typeface="Varela Round"/>
              <a:sym typeface="Varela Round"/>
            </a:endParaRPr>
          </a:p>
          <a:p>
            <a:pPr marL="457200" marR="0" lvl="0" indent="-336550" algn="l" rtl="0">
              <a:lnSpc>
                <a:spcPct val="100000"/>
              </a:lnSpc>
              <a:spcBef>
                <a:spcPts val="0"/>
              </a:spcBef>
              <a:spcAft>
                <a:spcPts val="0"/>
              </a:spcAft>
              <a:buClr>
                <a:schemeClr val="accent5"/>
              </a:buClr>
              <a:buSzPts val="1700"/>
              <a:buFont typeface="Varela Round"/>
              <a:buChar char="▧"/>
            </a:pPr>
            <a:r>
              <a:rPr lang="en" sz="1800">
                <a:solidFill>
                  <a:schemeClr val="dk1"/>
                </a:solidFill>
                <a:latin typeface="Varela Round"/>
                <a:ea typeface="Varela Round"/>
                <a:cs typeface="Varela Round"/>
                <a:sym typeface="Varela Round"/>
              </a:rPr>
              <a:t>Those who want to help are willing to be identified from the app</a:t>
            </a:r>
            <a:br>
              <a:rPr lang="en" sz="1800">
                <a:solidFill>
                  <a:schemeClr val="dk1"/>
                </a:solidFill>
                <a:latin typeface="Varela Round"/>
                <a:ea typeface="Varela Round"/>
                <a:cs typeface="Varela Round"/>
                <a:sym typeface="Varela Round"/>
              </a:rPr>
            </a:br>
            <a:endParaRPr sz="1800">
              <a:solidFill>
                <a:schemeClr val="dk1"/>
              </a:solidFill>
              <a:latin typeface="Varela Round"/>
              <a:ea typeface="Varela Round"/>
              <a:cs typeface="Varela Round"/>
              <a:sym typeface="Varela Round"/>
            </a:endParaRPr>
          </a:p>
          <a:p>
            <a:pPr marL="457200" marR="0" lvl="0" indent="-336550" algn="l" rtl="0">
              <a:lnSpc>
                <a:spcPct val="100000"/>
              </a:lnSpc>
              <a:spcBef>
                <a:spcPts val="0"/>
              </a:spcBef>
              <a:spcAft>
                <a:spcPts val="0"/>
              </a:spcAft>
              <a:buClr>
                <a:schemeClr val="accent5"/>
              </a:buClr>
              <a:buSzPts val="1700"/>
              <a:buFont typeface="Varela Round"/>
              <a:buChar char="▧"/>
            </a:pPr>
            <a:r>
              <a:rPr lang="en" sz="1800">
                <a:solidFill>
                  <a:schemeClr val="dk1"/>
                </a:solidFill>
                <a:latin typeface="Varela Round"/>
                <a:ea typeface="Varela Round"/>
                <a:cs typeface="Varela Round"/>
                <a:sym typeface="Varela Round"/>
              </a:rPr>
              <a:t>People seeking help will have the courage to ask people for help when they know who to ask</a:t>
            </a:r>
            <a:endParaRPr>
              <a:latin typeface="Varela Round"/>
              <a:ea typeface="Varela Round"/>
              <a:cs typeface="Varela Round"/>
              <a:sym typeface="Varela Roun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7"/>
          <p:cNvSpPr txBox="1"/>
          <p:nvPr/>
        </p:nvSpPr>
        <p:spPr>
          <a:xfrm>
            <a:off x="1043700" y="2002850"/>
            <a:ext cx="7221600" cy="246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accent5"/>
                </a:solidFill>
                <a:latin typeface="Varela Round"/>
                <a:ea typeface="Varela Round"/>
                <a:cs typeface="Varela Round"/>
                <a:sym typeface="Varela Round"/>
              </a:rPr>
              <a:t>ASSUMPTIONS:</a:t>
            </a:r>
            <a:endParaRPr>
              <a:latin typeface="Varela Round"/>
              <a:ea typeface="Varela Round"/>
              <a:cs typeface="Varela Round"/>
              <a:sym typeface="Varela Round"/>
            </a:endParaRPr>
          </a:p>
          <a:p>
            <a:pPr marL="457200" lvl="0" indent="-336550" algn="l" rtl="0">
              <a:spcBef>
                <a:spcPts val="600"/>
              </a:spcBef>
              <a:spcAft>
                <a:spcPts val="0"/>
              </a:spcAft>
              <a:buClr>
                <a:schemeClr val="accent5"/>
              </a:buClr>
              <a:buSzPts val="1700"/>
              <a:buFont typeface="Varela Round"/>
              <a:buChar char="▧"/>
            </a:pPr>
            <a:r>
              <a:rPr lang="en" sz="1800">
                <a:solidFill>
                  <a:schemeClr val="dk1"/>
                </a:solidFill>
                <a:latin typeface="Varela Round"/>
                <a:ea typeface="Varela Round"/>
                <a:cs typeface="Varela Round"/>
                <a:sym typeface="Varela Round"/>
              </a:rPr>
              <a:t>People care about these mascots enough to be motivated to stay on a fitness routine</a:t>
            </a:r>
            <a:br>
              <a:rPr lang="en" sz="1800">
                <a:solidFill>
                  <a:schemeClr val="dk1"/>
                </a:solidFill>
                <a:latin typeface="Varela Round"/>
                <a:ea typeface="Varela Round"/>
                <a:cs typeface="Varela Round"/>
                <a:sym typeface="Varela Round"/>
              </a:rPr>
            </a:br>
            <a:endParaRPr sz="1800">
              <a:solidFill>
                <a:schemeClr val="dk1"/>
              </a:solidFill>
              <a:latin typeface="Varela Round"/>
              <a:ea typeface="Varela Round"/>
              <a:cs typeface="Varela Round"/>
              <a:sym typeface="Varela Round"/>
            </a:endParaRPr>
          </a:p>
          <a:p>
            <a:pPr marL="457200" lvl="0" indent="-336550" algn="l" rtl="0">
              <a:spcBef>
                <a:spcPts val="0"/>
              </a:spcBef>
              <a:spcAft>
                <a:spcPts val="0"/>
              </a:spcAft>
              <a:buClr>
                <a:schemeClr val="accent5"/>
              </a:buClr>
              <a:buSzPts val="1700"/>
              <a:buFont typeface="Varela Round"/>
              <a:buChar char="▧"/>
            </a:pPr>
            <a:r>
              <a:rPr lang="en" sz="1800">
                <a:solidFill>
                  <a:schemeClr val="dk1"/>
                </a:solidFill>
                <a:latin typeface="Varela Round"/>
                <a:ea typeface="Varela Round"/>
                <a:cs typeface="Varela Round"/>
                <a:sym typeface="Varela Round"/>
              </a:rPr>
              <a:t>People will be more inclined to return to a routine if the feeling of “failure” isn’t actually failing</a:t>
            </a:r>
            <a:br>
              <a:rPr lang="en" sz="1800">
                <a:solidFill>
                  <a:schemeClr val="dk1"/>
                </a:solidFill>
                <a:latin typeface="Varela Round"/>
                <a:ea typeface="Varela Round"/>
                <a:cs typeface="Varela Round"/>
                <a:sym typeface="Varela Round"/>
              </a:rPr>
            </a:br>
            <a:endParaRPr sz="1800">
              <a:solidFill>
                <a:schemeClr val="dk1"/>
              </a:solidFill>
              <a:latin typeface="Varela Round"/>
              <a:ea typeface="Varela Round"/>
              <a:cs typeface="Varela Round"/>
              <a:sym typeface="Varela Round"/>
            </a:endParaRPr>
          </a:p>
          <a:p>
            <a:pPr marL="457200" lvl="0" indent="-336550" algn="l" rtl="0">
              <a:spcBef>
                <a:spcPts val="0"/>
              </a:spcBef>
              <a:spcAft>
                <a:spcPts val="0"/>
              </a:spcAft>
              <a:buClr>
                <a:schemeClr val="accent5"/>
              </a:buClr>
              <a:buSzPts val="1700"/>
              <a:buFont typeface="Varela Round"/>
              <a:buChar char="▧"/>
            </a:pPr>
            <a:r>
              <a:rPr lang="en" sz="1800">
                <a:solidFill>
                  <a:schemeClr val="dk1"/>
                </a:solidFill>
                <a:latin typeface="Varela Round"/>
                <a:ea typeface="Varela Round"/>
                <a:cs typeface="Varela Round"/>
                <a:sym typeface="Varela Round"/>
              </a:rPr>
              <a:t>People want to be able to visually quantify their progress</a:t>
            </a:r>
            <a:endParaRPr sz="1800">
              <a:solidFill>
                <a:schemeClr val="dk1"/>
              </a:solidFill>
              <a:latin typeface="Varela Round"/>
              <a:ea typeface="Varela Round"/>
              <a:cs typeface="Varela Round"/>
              <a:sym typeface="Varela Round"/>
            </a:endParaRPr>
          </a:p>
        </p:txBody>
      </p:sp>
      <p:sp>
        <p:nvSpPr>
          <p:cNvPr id="290" name="Google Shape;290;p37"/>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26</a:t>
            </a:fld>
            <a:endParaRPr/>
          </a:p>
        </p:txBody>
      </p:sp>
      <p:sp>
        <p:nvSpPr>
          <p:cNvPr id="291" name="Google Shape;291;p37"/>
          <p:cNvSpPr txBox="1"/>
          <p:nvPr/>
        </p:nvSpPr>
        <p:spPr>
          <a:xfrm>
            <a:off x="1175400" y="752250"/>
            <a:ext cx="70242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accent5"/>
                </a:solidFill>
                <a:latin typeface="Varela Round"/>
                <a:ea typeface="Varela Round"/>
                <a:cs typeface="Varela Round"/>
                <a:sym typeface="Varela Round"/>
              </a:rPr>
              <a:t>SOLUTION 2:</a:t>
            </a:r>
            <a:r>
              <a:rPr lang="en" sz="2000">
                <a:latin typeface="Varela Round"/>
                <a:ea typeface="Varela Round"/>
                <a:cs typeface="Varela Round"/>
                <a:sym typeface="Varela Round"/>
              </a:rPr>
              <a:t> </a:t>
            </a:r>
            <a:r>
              <a:rPr lang="en" sz="2000">
                <a:solidFill>
                  <a:schemeClr val="dk1"/>
                </a:solidFill>
                <a:latin typeface="Varela Round"/>
                <a:ea typeface="Varela Round"/>
                <a:cs typeface="Varela Round"/>
                <a:sym typeface="Varela Round"/>
              </a:rPr>
              <a:t>Cute virtual mascot that that encourages the user to perform small fitness goals, evolving as goals are met</a:t>
            </a:r>
            <a:endParaRPr sz="2000">
              <a:solidFill>
                <a:schemeClr val="dk1"/>
              </a:solidFill>
              <a:latin typeface="Varela Round"/>
              <a:ea typeface="Varela Round"/>
              <a:cs typeface="Varela Round"/>
              <a:sym typeface="Varela Roun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8"/>
          <p:cNvSpPr txBox="1"/>
          <p:nvPr/>
        </p:nvSpPr>
        <p:spPr>
          <a:xfrm>
            <a:off x="1043700" y="2002850"/>
            <a:ext cx="7221600" cy="246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accent5"/>
                </a:solidFill>
                <a:latin typeface="Varela Round"/>
                <a:ea typeface="Varela Round"/>
                <a:cs typeface="Varela Round"/>
                <a:sym typeface="Varela Round"/>
              </a:rPr>
              <a:t>ASSUMPTIONS:</a:t>
            </a:r>
            <a:endParaRPr>
              <a:latin typeface="Varela Round"/>
              <a:ea typeface="Varela Round"/>
              <a:cs typeface="Varela Round"/>
              <a:sym typeface="Varela Round"/>
            </a:endParaRPr>
          </a:p>
          <a:p>
            <a:pPr marL="457200" lvl="0" indent="-336550" algn="l" rtl="0">
              <a:spcBef>
                <a:spcPts val="600"/>
              </a:spcBef>
              <a:spcAft>
                <a:spcPts val="0"/>
              </a:spcAft>
              <a:buClr>
                <a:schemeClr val="accent5"/>
              </a:buClr>
              <a:buSzPts val="1700"/>
              <a:buFont typeface="Varela Round"/>
              <a:buChar char="▧"/>
            </a:pPr>
            <a:r>
              <a:rPr lang="en" sz="1800">
                <a:solidFill>
                  <a:schemeClr val="dk1"/>
                </a:solidFill>
                <a:latin typeface="Varela Round"/>
                <a:ea typeface="Varela Round"/>
                <a:cs typeface="Varela Round"/>
                <a:sym typeface="Varela Round"/>
              </a:rPr>
              <a:t>People will trust information on the app even if it contradicts their earlier assumptions</a:t>
            </a:r>
            <a:br>
              <a:rPr lang="en" sz="1800">
                <a:solidFill>
                  <a:schemeClr val="dk1"/>
                </a:solidFill>
                <a:latin typeface="Varela Round"/>
                <a:ea typeface="Varela Round"/>
                <a:cs typeface="Varela Round"/>
                <a:sym typeface="Varela Round"/>
              </a:rPr>
            </a:br>
            <a:endParaRPr sz="1800">
              <a:solidFill>
                <a:schemeClr val="dk1"/>
              </a:solidFill>
              <a:latin typeface="Varela Round"/>
              <a:ea typeface="Varela Round"/>
              <a:cs typeface="Varela Round"/>
              <a:sym typeface="Varela Round"/>
            </a:endParaRPr>
          </a:p>
          <a:p>
            <a:pPr marL="457200" lvl="0" indent="-336550" algn="l" rtl="0">
              <a:spcBef>
                <a:spcPts val="0"/>
              </a:spcBef>
              <a:spcAft>
                <a:spcPts val="0"/>
              </a:spcAft>
              <a:buClr>
                <a:schemeClr val="accent5"/>
              </a:buClr>
              <a:buSzPts val="1700"/>
              <a:buFont typeface="Varela Round"/>
              <a:buChar char="▧"/>
            </a:pPr>
            <a:r>
              <a:rPr lang="en" sz="1800">
                <a:solidFill>
                  <a:schemeClr val="dk1"/>
                </a:solidFill>
                <a:latin typeface="Varela Round"/>
                <a:ea typeface="Varela Round"/>
                <a:cs typeface="Varela Round"/>
                <a:sym typeface="Varela Round"/>
              </a:rPr>
              <a:t>People are interested in the science behind fitness tips</a:t>
            </a:r>
            <a:br>
              <a:rPr lang="en" sz="1800">
                <a:solidFill>
                  <a:schemeClr val="dk1"/>
                </a:solidFill>
                <a:latin typeface="Varela Round"/>
                <a:ea typeface="Varela Round"/>
                <a:cs typeface="Varela Round"/>
                <a:sym typeface="Varela Round"/>
              </a:rPr>
            </a:br>
            <a:endParaRPr sz="1800">
              <a:solidFill>
                <a:schemeClr val="dk1"/>
              </a:solidFill>
              <a:latin typeface="Varela Round"/>
              <a:ea typeface="Varela Round"/>
              <a:cs typeface="Varela Round"/>
              <a:sym typeface="Varela Round"/>
            </a:endParaRPr>
          </a:p>
          <a:p>
            <a:pPr marL="457200" lvl="0" indent="-336550" algn="l" rtl="0">
              <a:spcBef>
                <a:spcPts val="0"/>
              </a:spcBef>
              <a:spcAft>
                <a:spcPts val="0"/>
              </a:spcAft>
              <a:buClr>
                <a:schemeClr val="accent5"/>
              </a:buClr>
              <a:buSzPts val="1700"/>
              <a:buFont typeface="Varela Round"/>
              <a:buChar char="▧"/>
            </a:pPr>
            <a:r>
              <a:rPr lang="en" sz="1800">
                <a:solidFill>
                  <a:schemeClr val="dk1"/>
                </a:solidFill>
                <a:latin typeface="Varela Round"/>
                <a:ea typeface="Varela Round"/>
                <a:cs typeface="Varela Round"/>
                <a:sym typeface="Varela Round"/>
              </a:rPr>
              <a:t>People are willing to spend time to increase their fitness knowledge</a:t>
            </a:r>
            <a:endParaRPr sz="1800">
              <a:solidFill>
                <a:schemeClr val="dk1"/>
              </a:solidFill>
              <a:latin typeface="Varela Round"/>
              <a:ea typeface="Varela Round"/>
              <a:cs typeface="Varela Round"/>
              <a:sym typeface="Varela Round"/>
            </a:endParaRPr>
          </a:p>
        </p:txBody>
      </p:sp>
      <p:sp>
        <p:nvSpPr>
          <p:cNvPr id="297" name="Google Shape;297;p38"/>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27</a:t>
            </a:fld>
            <a:endParaRPr/>
          </a:p>
        </p:txBody>
      </p:sp>
      <p:sp>
        <p:nvSpPr>
          <p:cNvPr id="298" name="Google Shape;298;p38"/>
          <p:cNvSpPr txBox="1"/>
          <p:nvPr/>
        </p:nvSpPr>
        <p:spPr>
          <a:xfrm>
            <a:off x="1175400" y="752250"/>
            <a:ext cx="70242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accent5"/>
                </a:solidFill>
                <a:latin typeface="Varela Round"/>
                <a:ea typeface="Varela Round"/>
                <a:cs typeface="Varela Round"/>
                <a:sym typeface="Varela Round"/>
              </a:rPr>
              <a:t>SOLUTION 3:</a:t>
            </a:r>
            <a:r>
              <a:rPr lang="en" sz="2000">
                <a:latin typeface="Varela Round"/>
                <a:ea typeface="Varela Round"/>
                <a:cs typeface="Varela Round"/>
                <a:sym typeface="Varela Round"/>
              </a:rPr>
              <a:t> </a:t>
            </a:r>
            <a:r>
              <a:rPr lang="en" sz="2000">
                <a:solidFill>
                  <a:schemeClr val="dk1"/>
                </a:solidFill>
                <a:latin typeface="Varela Round"/>
                <a:ea typeface="Varela Round"/>
                <a:cs typeface="Varela Round"/>
                <a:sym typeface="Varela Round"/>
              </a:rPr>
              <a:t>Verified channel of fitness tips with links to scientific articles (Khan Academy-like)</a:t>
            </a:r>
            <a:endParaRPr sz="2000">
              <a:solidFill>
                <a:schemeClr val="dk1"/>
              </a:solidFill>
              <a:latin typeface="Varela Round"/>
              <a:ea typeface="Varela Round"/>
              <a:cs typeface="Varela Round"/>
              <a:sym typeface="Varela Roun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EC9FB"/>
        </a:solidFill>
        <a:effectLst/>
      </p:bgPr>
    </p:bg>
    <p:spTree>
      <p:nvGrpSpPr>
        <p:cNvPr id="1" name="Shape 302"/>
        <p:cNvGrpSpPr/>
        <p:nvPr/>
      </p:nvGrpSpPr>
      <p:grpSpPr>
        <a:xfrm>
          <a:off x="0" y="0"/>
          <a:ext cx="0" cy="0"/>
          <a:chOff x="0" y="0"/>
          <a:chExt cx="0" cy="0"/>
        </a:xfrm>
      </p:grpSpPr>
      <p:sp>
        <p:nvSpPr>
          <p:cNvPr id="303" name="Google Shape;303;p39"/>
          <p:cNvSpPr txBox="1">
            <a:spLocks noGrp="1"/>
          </p:cNvSpPr>
          <p:nvPr>
            <p:ph type="ctrTitle"/>
          </p:nvPr>
        </p:nvSpPr>
        <p:spPr>
          <a:xfrm>
            <a:off x="1293750" y="1991850"/>
            <a:ext cx="65565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Experience Prototypes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0"/>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29</a:t>
            </a:fld>
            <a:endParaRPr/>
          </a:p>
        </p:txBody>
      </p:sp>
      <p:sp>
        <p:nvSpPr>
          <p:cNvPr id="309" name="Google Shape;309;p40"/>
          <p:cNvSpPr txBox="1"/>
          <p:nvPr/>
        </p:nvSpPr>
        <p:spPr>
          <a:xfrm>
            <a:off x="1110325" y="658200"/>
            <a:ext cx="70242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B7B7B7"/>
                </a:solidFill>
                <a:latin typeface="Varela Round"/>
                <a:ea typeface="Varela Round"/>
                <a:cs typeface="Varela Round"/>
                <a:sym typeface="Varela Round"/>
              </a:rPr>
              <a:t>SOLUTION 1: App you use at a gym to find those who are experienced and willing to help</a:t>
            </a:r>
            <a:endParaRPr sz="1700">
              <a:solidFill>
                <a:srgbClr val="B7B7B7"/>
              </a:solidFill>
              <a:latin typeface="Varela Round"/>
              <a:ea typeface="Varela Round"/>
              <a:cs typeface="Varela Round"/>
              <a:sym typeface="Varela Round"/>
            </a:endParaRPr>
          </a:p>
        </p:txBody>
      </p:sp>
      <p:sp>
        <p:nvSpPr>
          <p:cNvPr id="310" name="Google Shape;310;p40"/>
          <p:cNvSpPr txBox="1"/>
          <p:nvPr/>
        </p:nvSpPr>
        <p:spPr>
          <a:xfrm>
            <a:off x="1191588" y="1637475"/>
            <a:ext cx="6760800" cy="226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accent3"/>
                </a:solidFill>
                <a:latin typeface="Varela Round"/>
                <a:ea typeface="Varela Round"/>
                <a:cs typeface="Varela Round"/>
                <a:sym typeface="Varela Round"/>
              </a:rPr>
              <a:t>Prototype 1a: Simulated Gym</a:t>
            </a:r>
            <a:br>
              <a:rPr lang="en" sz="2000" u="sng">
                <a:solidFill>
                  <a:schemeClr val="accent3"/>
                </a:solidFill>
                <a:latin typeface="Varela Round"/>
                <a:ea typeface="Varela Round"/>
                <a:cs typeface="Varela Round"/>
                <a:sym typeface="Varela Round"/>
              </a:rPr>
            </a:br>
            <a:endParaRPr sz="2000" u="sng">
              <a:solidFill>
                <a:schemeClr val="accent3"/>
              </a:solidFill>
              <a:latin typeface="Varela Round"/>
              <a:ea typeface="Varela Round"/>
              <a:cs typeface="Varela Round"/>
              <a:sym typeface="Varela Round"/>
            </a:endParaRPr>
          </a:p>
          <a:p>
            <a:pPr marL="457200" marR="0" lvl="0" indent="-336550" algn="l" rtl="0">
              <a:lnSpc>
                <a:spcPct val="100000"/>
              </a:lnSpc>
              <a:spcBef>
                <a:spcPts val="600"/>
              </a:spcBef>
              <a:spcAft>
                <a:spcPts val="0"/>
              </a:spcAft>
              <a:buClr>
                <a:schemeClr val="accent3"/>
              </a:buClr>
              <a:buSzPts val="1700"/>
              <a:buFont typeface="Varela Round"/>
              <a:buChar char="▧"/>
            </a:pPr>
            <a:r>
              <a:rPr lang="en" sz="1800">
                <a:solidFill>
                  <a:schemeClr val="dk1"/>
                </a:solidFill>
                <a:latin typeface="Varela Round"/>
                <a:ea typeface="Varela Round"/>
                <a:cs typeface="Varela Round"/>
                <a:sym typeface="Varela Round"/>
              </a:rPr>
              <a:t>Designed mock gym scenario that was done over zoom. Wanted to see how potential helper would react</a:t>
            </a:r>
            <a:br>
              <a:rPr lang="en" sz="1800">
                <a:solidFill>
                  <a:schemeClr val="dk1"/>
                </a:solidFill>
                <a:latin typeface="Varela Round"/>
                <a:ea typeface="Varela Round"/>
                <a:cs typeface="Varela Round"/>
                <a:sym typeface="Varela Round"/>
              </a:rPr>
            </a:br>
            <a:endParaRPr sz="1800">
              <a:solidFill>
                <a:schemeClr val="dk1"/>
              </a:solidFill>
              <a:latin typeface="Varela Round"/>
              <a:ea typeface="Varela Round"/>
              <a:cs typeface="Varela Round"/>
              <a:sym typeface="Varela Round"/>
            </a:endParaRPr>
          </a:p>
          <a:p>
            <a:pPr marL="457200" marR="0" lvl="0" indent="-336550" algn="l" rtl="0">
              <a:lnSpc>
                <a:spcPct val="100000"/>
              </a:lnSpc>
              <a:spcBef>
                <a:spcPts val="0"/>
              </a:spcBef>
              <a:spcAft>
                <a:spcPts val="0"/>
              </a:spcAft>
              <a:buClr>
                <a:schemeClr val="accent3"/>
              </a:buClr>
              <a:buSzPts val="1700"/>
              <a:buFont typeface="Varela Round"/>
              <a:buChar char="▧"/>
            </a:pPr>
            <a:r>
              <a:rPr lang="en" sz="1800">
                <a:solidFill>
                  <a:schemeClr val="dk1"/>
                </a:solidFill>
                <a:latin typeface="Varela Round"/>
                <a:ea typeface="Varela Round"/>
                <a:cs typeface="Varela Round"/>
                <a:sym typeface="Varela Round"/>
              </a:rPr>
              <a:t>Testing assumption: </a:t>
            </a:r>
            <a:r>
              <a:rPr lang="en" sz="1800">
                <a:solidFill>
                  <a:schemeClr val="accent3"/>
                </a:solidFill>
                <a:latin typeface="Varela Round"/>
                <a:ea typeface="Varela Round"/>
                <a:cs typeface="Varela Round"/>
                <a:sym typeface="Varela Round"/>
              </a:rPr>
              <a:t>experienced gym-goers are willing to help those who ask for it</a:t>
            </a:r>
            <a:endParaRPr sz="1700">
              <a:solidFill>
                <a:schemeClr val="accent3"/>
              </a:solidFill>
              <a:latin typeface="Varela Round"/>
              <a:ea typeface="Varela Round"/>
              <a:cs typeface="Varela Round"/>
              <a:sym typeface="Varela Round"/>
            </a:endParaRPr>
          </a:p>
        </p:txBody>
      </p:sp>
      <p:sp>
        <p:nvSpPr>
          <p:cNvPr id="311" name="Google Shape;311;p40"/>
          <p:cNvSpPr/>
          <p:nvPr/>
        </p:nvSpPr>
        <p:spPr>
          <a:xfrm>
            <a:off x="1526567" y="1366200"/>
            <a:ext cx="6235168" cy="25872"/>
          </a:xfrm>
          <a:custGeom>
            <a:avLst/>
            <a:gdLst/>
            <a:ahLst/>
            <a:cxnLst/>
            <a:rect l="l" t="t" r="r" b="b"/>
            <a:pathLst>
              <a:path w="126135" h="1380" extrusionOk="0">
                <a:moveTo>
                  <a:pt x="0" y="973"/>
                </a:moveTo>
                <a:cubicBezTo>
                  <a:pt x="29075" y="973"/>
                  <a:pt x="58158" y="273"/>
                  <a:pt x="87224" y="973"/>
                </a:cubicBezTo>
                <a:cubicBezTo>
                  <a:pt x="100195" y="1285"/>
                  <a:pt x="113312" y="1974"/>
                  <a:pt x="126135" y="0"/>
                </a:cubicBezTo>
              </a:path>
            </a:pathLst>
          </a:custGeom>
          <a:noFill/>
          <a:ln w="9525" cap="flat" cmpd="sng">
            <a:solidFill>
              <a:schemeClr val="dk2"/>
            </a:solidFill>
            <a:prstDash val="solid"/>
            <a:round/>
            <a:headEnd type="none" w="med" len="med"/>
            <a:tailEnd type="none" w="med" len="med"/>
          </a:ln>
        </p:spPr>
      </p:sp>
      <p:sp>
        <p:nvSpPr>
          <p:cNvPr id="312" name="Google Shape;312;p40"/>
          <p:cNvSpPr/>
          <p:nvPr/>
        </p:nvSpPr>
        <p:spPr>
          <a:xfrm>
            <a:off x="1382275" y="1402010"/>
            <a:ext cx="6283266" cy="31065"/>
          </a:xfrm>
          <a:custGeom>
            <a:avLst/>
            <a:gdLst/>
            <a:ahLst/>
            <a:cxnLst/>
            <a:rect l="l" t="t" r="r" b="b"/>
            <a:pathLst>
              <a:path w="127108" h="1657" extrusionOk="0">
                <a:moveTo>
                  <a:pt x="0" y="1657"/>
                </a:moveTo>
                <a:cubicBezTo>
                  <a:pt x="42250" y="-1532"/>
                  <a:pt x="84738" y="1008"/>
                  <a:pt x="127108" y="1008"/>
                </a:cubicBezTo>
              </a:path>
            </a:pathLst>
          </a:custGeom>
          <a:noFill/>
          <a:ln w="9525" cap="flat" cmpd="sng">
            <a:solidFill>
              <a:schemeClr val="dk2"/>
            </a:solidFill>
            <a:prstDash val="solid"/>
            <a:round/>
            <a:headEnd type="none" w="med" len="med"/>
            <a:tailEnd type="none" w="med" len="med"/>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Recap</a:t>
            </a:r>
            <a:endParaRPr/>
          </a:p>
        </p:txBody>
      </p:sp>
      <p:sp>
        <p:nvSpPr>
          <p:cNvPr id="96" name="Google Shape;96;p14"/>
          <p:cNvSpPr txBox="1">
            <a:spLocks noGrp="1"/>
          </p:cNvSpPr>
          <p:nvPr>
            <p:ph type="body" idx="1"/>
          </p:nvPr>
        </p:nvSpPr>
        <p:spPr>
          <a:xfrm>
            <a:off x="1027950" y="1564778"/>
            <a:ext cx="7056300" cy="682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a:t>Personal Wellness </a:t>
            </a:r>
            <a:endParaRPr/>
          </a:p>
        </p:txBody>
      </p:sp>
      <p:sp>
        <p:nvSpPr>
          <p:cNvPr id="97" name="Google Shape;97;p14"/>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cxnSp>
        <p:nvCxnSpPr>
          <p:cNvPr id="98" name="Google Shape;98;p14"/>
          <p:cNvCxnSpPr/>
          <p:nvPr/>
        </p:nvCxnSpPr>
        <p:spPr>
          <a:xfrm flipH="1">
            <a:off x="2755850" y="2247588"/>
            <a:ext cx="730800" cy="648000"/>
          </a:xfrm>
          <a:prstGeom prst="straightConnector1">
            <a:avLst/>
          </a:prstGeom>
          <a:noFill/>
          <a:ln w="9525" cap="flat" cmpd="sng">
            <a:solidFill>
              <a:schemeClr val="dk2"/>
            </a:solidFill>
            <a:prstDash val="solid"/>
            <a:round/>
            <a:headEnd type="none" w="med" len="med"/>
            <a:tailEnd type="triangle" w="med" len="med"/>
          </a:ln>
        </p:spPr>
      </p:cxnSp>
      <p:cxnSp>
        <p:nvCxnSpPr>
          <p:cNvPr id="99" name="Google Shape;99;p14"/>
          <p:cNvCxnSpPr>
            <a:endCxn id="100" idx="0"/>
          </p:cNvCxnSpPr>
          <p:nvPr/>
        </p:nvCxnSpPr>
        <p:spPr>
          <a:xfrm flipH="1">
            <a:off x="4606525" y="2268000"/>
            <a:ext cx="10800" cy="662700"/>
          </a:xfrm>
          <a:prstGeom prst="straightConnector1">
            <a:avLst/>
          </a:prstGeom>
          <a:noFill/>
          <a:ln w="9525" cap="flat" cmpd="sng">
            <a:solidFill>
              <a:schemeClr val="dk2"/>
            </a:solidFill>
            <a:prstDash val="solid"/>
            <a:round/>
            <a:headEnd type="none" w="med" len="med"/>
            <a:tailEnd type="triangle" w="med" len="med"/>
          </a:ln>
        </p:spPr>
      </p:cxnSp>
      <p:sp>
        <p:nvSpPr>
          <p:cNvPr id="101" name="Google Shape;101;p14"/>
          <p:cNvSpPr txBox="1">
            <a:spLocks noGrp="1"/>
          </p:cNvSpPr>
          <p:nvPr>
            <p:ph type="body" idx="1"/>
          </p:nvPr>
        </p:nvSpPr>
        <p:spPr>
          <a:xfrm>
            <a:off x="1351250" y="2930700"/>
            <a:ext cx="2135400" cy="6480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600"/>
              </a:spcBef>
              <a:spcAft>
                <a:spcPts val="0"/>
              </a:spcAft>
              <a:buNone/>
            </a:pPr>
            <a:r>
              <a:rPr lang="en" sz="2600" b="1">
                <a:solidFill>
                  <a:schemeClr val="lt1"/>
                </a:solidFill>
                <a:latin typeface="Shadows Into Light"/>
                <a:ea typeface="Shadows Into Light"/>
                <a:cs typeface="Shadows Into Light"/>
                <a:sym typeface="Shadows Into Light"/>
              </a:rPr>
              <a:t>Physical</a:t>
            </a:r>
            <a:endParaRPr sz="2600" b="1">
              <a:solidFill>
                <a:schemeClr val="lt1"/>
              </a:solidFill>
              <a:latin typeface="Shadows Into Light"/>
              <a:ea typeface="Shadows Into Light"/>
              <a:cs typeface="Shadows Into Light"/>
              <a:sym typeface="Shadows Into Light"/>
            </a:endParaRPr>
          </a:p>
        </p:txBody>
      </p:sp>
      <p:sp>
        <p:nvSpPr>
          <p:cNvPr id="100" name="Google Shape;100;p14"/>
          <p:cNvSpPr txBox="1">
            <a:spLocks noGrp="1"/>
          </p:cNvSpPr>
          <p:nvPr>
            <p:ph type="body" idx="1"/>
          </p:nvPr>
        </p:nvSpPr>
        <p:spPr>
          <a:xfrm>
            <a:off x="2901775" y="2930700"/>
            <a:ext cx="3409500" cy="6480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600"/>
              <a:t>Mental</a:t>
            </a:r>
            <a:endParaRPr sz="2600"/>
          </a:p>
        </p:txBody>
      </p:sp>
      <p:cxnSp>
        <p:nvCxnSpPr>
          <p:cNvPr id="102" name="Google Shape;102;p14"/>
          <p:cNvCxnSpPr/>
          <p:nvPr/>
        </p:nvCxnSpPr>
        <p:spPr>
          <a:xfrm>
            <a:off x="5737200" y="2248788"/>
            <a:ext cx="652500" cy="645600"/>
          </a:xfrm>
          <a:prstGeom prst="straightConnector1">
            <a:avLst/>
          </a:prstGeom>
          <a:noFill/>
          <a:ln w="9525" cap="flat" cmpd="sng">
            <a:solidFill>
              <a:schemeClr val="dk2"/>
            </a:solidFill>
            <a:prstDash val="solid"/>
            <a:round/>
            <a:headEnd type="none" w="med" len="med"/>
            <a:tailEnd type="triangle" w="med" len="med"/>
          </a:ln>
        </p:spPr>
      </p:cxnSp>
      <p:sp>
        <p:nvSpPr>
          <p:cNvPr id="103" name="Google Shape;103;p14"/>
          <p:cNvSpPr txBox="1">
            <a:spLocks noGrp="1"/>
          </p:cNvSpPr>
          <p:nvPr>
            <p:ph type="body" idx="1"/>
          </p:nvPr>
        </p:nvSpPr>
        <p:spPr>
          <a:xfrm>
            <a:off x="5155175" y="2895588"/>
            <a:ext cx="3409500" cy="6480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600"/>
              <a:t>Emotional</a:t>
            </a:r>
            <a:endParaRPr sz="2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1"/>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30</a:t>
            </a:fld>
            <a:endParaRPr/>
          </a:p>
        </p:txBody>
      </p:sp>
      <p:sp>
        <p:nvSpPr>
          <p:cNvPr id="318" name="Google Shape;318;p41"/>
          <p:cNvSpPr txBox="1"/>
          <p:nvPr/>
        </p:nvSpPr>
        <p:spPr>
          <a:xfrm>
            <a:off x="780475" y="677025"/>
            <a:ext cx="5905200" cy="115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a:latin typeface="Varela Round"/>
                <a:ea typeface="Varela Round"/>
                <a:cs typeface="Varela Round"/>
                <a:sym typeface="Varela Round"/>
              </a:rPr>
              <a:t>Interviewee: </a:t>
            </a:r>
            <a:r>
              <a:rPr lang="en" sz="2200">
                <a:solidFill>
                  <a:schemeClr val="accent3"/>
                </a:solidFill>
                <a:latin typeface="Varela Round"/>
                <a:ea typeface="Varela Round"/>
                <a:cs typeface="Varela Round"/>
                <a:sym typeface="Varela Round"/>
              </a:rPr>
              <a:t>Zack</a:t>
            </a:r>
            <a:endParaRPr sz="1500">
              <a:solidFill>
                <a:schemeClr val="accent3"/>
              </a:solidFill>
              <a:latin typeface="Varela Round"/>
              <a:ea typeface="Varela Round"/>
              <a:cs typeface="Varela Round"/>
              <a:sym typeface="Varela Round"/>
            </a:endParaRPr>
          </a:p>
          <a:p>
            <a:pPr marL="0" lvl="0" indent="0" algn="l" rtl="0">
              <a:spcBef>
                <a:spcPts val="0"/>
              </a:spcBef>
              <a:spcAft>
                <a:spcPts val="0"/>
              </a:spcAft>
              <a:buNone/>
            </a:pPr>
            <a:r>
              <a:rPr lang="en" sz="1600">
                <a:solidFill>
                  <a:srgbClr val="B7B7B7"/>
                </a:solidFill>
                <a:latin typeface="Varela Round"/>
                <a:ea typeface="Varela Round"/>
                <a:cs typeface="Varela Round"/>
                <a:sym typeface="Varela Round"/>
              </a:rPr>
              <a:t>Former college athlete, experienced gym-goer</a:t>
            </a:r>
            <a:endParaRPr sz="1600">
              <a:solidFill>
                <a:srgbClr val="B7B7B7"/>
              </a:solidFill>
              <a:latin typeface="Varela Round"/>
              <a:ea typeface="Varela Round"/>
              <a:cs typeface="Varela Round"/>
              <a:sym typeface="Varela Round"/>
            </a:endParaRPr>
          </a:p>
          <a:p>
            <a:pPr marL="0" lvl="0" indent="0" algn="l" rtl="0">
              <a:spcBef>
                <a:spcPts val="0"/>
              </a:spcBef>
              <a:spcAft>
                <a:spcPts val="0"/>
              </a:spcAft>
              <a:buNone/>
            </a:pPr>
            <a:endParaRPr sz="2200">
              <a:latin typeface="Varela Round"/>
              <a:ea typeface="Varela Round"/>
              <a:cs typeface="Varela Round"/>
              <a:sym typeface="Varela Round"/>
            </a:endParaRPr>
          </a:p>
        </p:txBody>
      </p:sp>
      <p:pic>
        <p:nvPicPr>
          <p:cNvPr id="319" name="Google Shape;319;p41"/>
          <p:cNvPicPr preferRelativeResize="0"/>
          <p:nvPr/>
        </p:nvPicPr>
        <p:blipFill>
          <a:blip r:embed="rId3">
            <a:alphaModFix/>
          </a:blip>
          <a:stretch>
            <a:fillRect/>
          </a:stretch>
        </p:blipFill>
        <p:spPr>
          <a:xfrm>
            <a:off x="660388" y="1868699"/>
            <a:ext cx="2840968" cy="1866550"/>
          </a:xfrm>
          <a:prstGeom prst="rect">
            <a:avLst/>
          </a:prstGeom>
          <a:noFill/>
          <a:ln>
            <a:noFill/>
          </a:ln>
        </p:spPr>
      </p:pic>
      <p:pic>
        <p:nvPicPr>
          <p:cNvPr id="320" name="Google Shape;320;p41"/>
          <p:cNvPicPr preferRelativeResize="0"/>
          <p:nvPr/>
        </p:nvPicPr>
        <p:blipFill>
          <a:blip r:embed="rId4">
            <a:alphaModFix/>
          </a:blip>
          <a:stretch>
            <a:fillRect/>
          </a:stretch>
        </p:blipFill>
        <p:spPr>
          <a:xfrm>
            <a:off x="4072362" y="1868711"/>
            <a:ext cx="2170851" cy="1866552"/>
          </a:xfrm>
          <a:prstGeom prst="rect">
            <a:avLst/>
          </a:prstGeom>
          <a:noFill/>
          <a:ln>
            <a:noFill/>
          </a:ln>
        </p:spPr>
      </p:pic>
      <p:sp>
        <p:nvSpPr>
          <p:cNvPr id="321" name="Google Shape;321;p41"/>
          <p:cNvSpPr/>
          <p:nvPr/>
        </p:nvSpPr>
        <p:spPr>
          <a:xfrm>
            <a:off x="3565913" y="2695725"/>
            <a:ext cx="441900" cy="299100"/>
          </a:xfrm>
          <a:prstGeom prst="notched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1"/>
          <p:cNvSpPr/>
          <p:nvPr/>
        </p:nvSpPr>
        <p:spPr>
          <a:xfrm>
            <a:off x="6275488" y="2734725"/>
            <a:ext cx="441900" cy="299100"/>
          </a:xfrm>
          <a:prstGeom prst="notched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 name="Google Shape;323;p41"/>
          <p:cNvPicPr preferRelativeResize="0"/>
          <p:nvPr/>
        </p:nvPicPr>
        <p:blipFill rotWithShape="1">
          <a:blip r:embed="rId5">
            <a:alphaModFix/>
          </a:blip>
          <a:srcRect t="-15287" b="10509"/>
          <a:stretch/>
        </p:blipFill>
        <p:spPr>
          <a:xfrm>
            <a:off x="6749663" y="2033312"/>
            <a:ext cx="1733950" cy="1701926"/>
          </a:xfrm>
          <a:prstGeom prst="rect">
            <a:avLst/>
          </a:prstGeom>
          <a:noFill/>
          <a:ln>
            <a:noFill/>
          </a:ln>
        </p:spPr>
      </p:pic>
      <p:sp>
        <p:nvSpPr>
          <p:cNvPr id="324" name="Google Shape;324;p41"/>
          <p:cNvSpPr txBox="1"/>
          <p:nvPr/>
        </p:nvSpPr>
        <p:spPr>
          <a:xfrm>
            <a:off x="923863" y="3705375"/>
            <a:ext cx="272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Varela Round"/>
                <a:ea typeface="Varela Round"/>
                <a:cs typeface="Varela Round"/>
                <a:sym typeface="Varela Round"/>
              </a:rPr>
              <a:t>Zack “walks up” to sign into gym</a:t>
            </a:r>
            <a:endParaRPr sz="1000">
              <a:latin typeface="Varela Round"/>
              <a:ea typeface="Varela Round"/>
              <a:cs typeface="Varela Round"/>
              <a:sym typeface="Varela Round"/>
            </a:endParaRPr>
          </a:p>
        </p:txBody>
      </p:sp>
      <p:sp>
        <p:nvSpPr>
          <p:cNvPr id="325" name="Google Shape;325;p41"/>
          <p:cNvSpPr txBox="1"/>
          <p:nvPr/>
        </p:nvSpPr>
        <p:spPr>
          <a:xfrm>
            <a:off x="3911888" y="3705375"/>
            <a:ext cx="24918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Varela Round"/>
                <a:ea typeface="Varela Round"/>
                <a:cs typeface="Varela Round"/>
                <a:sym typeface="Varela Round"/>
              </a:rPr>
              <a:t>Presses button to let people know he will answer questions</a:t>
            </a:r>
            <a:endParaRPr sz="1000">
              <a:latin typeface="Varela Round"/>
              <a:ea typeface="Varela Round"/>
              <a:cs typeface="Varela Round"/>
              <a:sym typeface="Varela Round"/>
            </a:endParaRPr>
          </a:p>
        </p:txBody>
      </p:sp>
      <p:sp>
        <p:nvSpPr>
          <p:cNvPr id="326" name="Google Shape;326;p41"/>
          <p:cNvSpPr txBox="1"/>
          <p:nvPr/>
        </p:nvSpPr>
        <p:spPr>
          <a:xfrm>
            <a:off x="6664713" y="3735250"/>
            <a:ext cx="18189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Varela Round"/>
                <a:ea typeface="Varela Round"/>
                <a:cs typeface="Varela Round"/>
                <a:sym typeface="Varela Round"/>
              </a:rPr>
              <a:t>Ask questions, judge reaction</a:t>
            </a:r>
            <a:endParaRPr sz="1000">
              <a:latin typeface="Varela Round"/>
              <a:ea typeface="Varela Round"/>
              <a:cs typeface="Varela Round"/>
              <a:sym typeface="Varela Roun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2"/>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31</a:t>
            </a:fld>
            <a:endParaRPr/>
          </a:p>
        </p:txBody>
      </p:sp>
      <p:sp>
        <p:nvSpPr>
          <p:cNvPr id="332" name="Google Shape;332;p42"/>
          <p:cNvSpPr txBox="1"/>
          <p:nvPr/>
        </p:nvSpPr>
        <p:spPr>
          <a:xfrm>
            <a:off x="604525" y="585000"/>
            <a:ext cx="4068900" cy="189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u="sng">
                <a:solidFill>
                  <a:schemeClr val="accent3"/>
                </a:solidFill>
                <a:latin typeface="Varela Round"/>
                <a:ea typeface="Varela Round"/>
                <a:cs typeface="Varela Round"/>
                <a:sym typeface="Varela Round"/>
              </a:rPr>
              <a:t>Things that worked</a:t>
            </a:r>
            <a:endParaRPr>
              <a:solidFill>
                <a:schemeClr val="accent3"/>
              </a:solidFill>
              <a:latin typeface="Varela Round"/>
              <a:ea typeface="Varela Round"/>
              <a:cs typeface="Varela Round"/>
              <a:sym typeface="Varela Round"/>
            </a:endParaRPr>
          </a:p>
          <a:p>
            <a:pPr marL="457200" marR="0" lvl="0" indent="-304800" algn="l" rtl="0">
              <a:lnSpc>
                <a:spcPct val="100000"/>
              </a:lnSpc>
              <a:spcBef>
                <a:spcPts val="60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Seemed excited and pleased at idea of helping people at gym</a:t>
            </a:r>
            <a:br>
              <a:rPr lang="en" sz="1500">
                <a:solidFill>
                  <a:schemeClr val="dk1"/>
                </a:solidFill>
                <a:latin typeface="Varela Round"/>
                <a:ea typeface="Varela Round"/>
                <a:cs typeface="Varela Round"/>
                <a:sym typeface="Varela Round"/>
              </a:rPr>
            </a:br>
            <a:endParaRPr sz="1500">
              <a:solidFill>
                <a:schemeClr val="dk1"/>
              </a:solidFill>
              <a:latin typeface="Varela Round"/>
              <a:ea typeface="Varela Round"/>
              <a:cs typeface="Varela Round"/>
              <a:sym typeface="Varela Round"/>
            </a:endParaRPr>
          </a:p>
          <a:p>
            <a:pPr marL="457200" marR="0" lvl="0" indent="-304800" algn="l" rtl="0">
              <a:lnSpc>
                <a:spcPct val="100000"/>
              </a:lnSpc>
              <a:spcBef>
                <a:spcPts val="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Didn’t mind taking 5 min out of </a:t>
            </a:r>
            <a:br>
              <a:rPr lang="en" sz="1500">
                <a:solidFill>
                  <a:schemeClr val="dk1"/>
                </a:solidFill>
                <a:latin typeface="Varela Round"/>
                <a:ea typeface="Varela Round"/>
                <a:cs typeface="Varela Round"/>
                <a:sym typeface="Varela Round"/>
              </a:rPr>
            </a:br>
            <a:r>
              <a:rPr lang="en" sz="1500">
                <a:solidFill>
                  <a:schemeClr val="dk1"/>
                </a:solidFill>
                <a:latin typeface="Varela Round"/>
                <a:ea typeface="Varela Round"/>
                <a:cs typeface="Varela Round"/>
                <a:sym typeface="Varela Round"/>
              </a:rPr>
              <a:t>his workout (as long as it’s at appropriate time)</a:t>
            </a:r>
            <a:endParaRPr>
              <a:latin typeface="Varela Round"/>
              <a:ea typeface="Varela Round"/>
              <a:cs typeface="Varela Round"/>
              <a:sym typeface="Varela Round"/>
            </a:endParaRPr>
          </a:p>
        </p:txBody>
      </p:sp>
      <p:sp>
        <p:nvSpPr>
          <p:cNvPr id="333" name="Google Shape;333;p42"/>
          <p:cNvSpPr txBox="1">
            <a:spLocks noGrp="1"/>
          </p:cNvSpPr>
          <p:nvPr>
            <p:ph type="title" idx="4294967295"/>
          </p:nvPr>
        </p:nvSpPr>
        <p:spPr>
          <a:xfrm>
            <a:off x="1027950" y="29992"/>
            <a:ext cx="7088100" cy="55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Prototype 1a Results</a:t>
            </a:r>
            <a:endParaRPr/>
          </a:p>
        </p:txBody>
      </p:sp>
      <p:sp>
        <p:nvSpPr>
          <p:cNvPr id="334" name="Google Shape;334;p42"/>
          <p:cNvSpPr txBox="1">
            <a:spLocks noGrp="1"/>
          </p:cNvSpPr>
          <p:nvPr>
            <p:ph type="body" idx="4294967295"/>
          </p:nvPr>
        </p:nvSpPr>
        <p:spPr>
          <a:xfrm>
            <a:off x="726475" y="2640175"/>
            <a:ext cx="3825000" cy="1659000"/>
          </a:xfrm>
          <a:prstGeom prst="rect">
            <a:avLst/>
          </a:prstGeom>
        </p:spPr>
        <p:txBody>
          <a:bodyPr spcFirstLastPara="1" wrap="square" lIns="91425" tIns="91425" rIns="91425" bIns="91425" anchor="t" anchorCtr="0">
            <a:noAutofit/>
          </a:bodyPr>
          <a:lstStyle/>
          <a:p>
            <a:pPr marL="0" marR="0" lvl="0" indent="0" algn="ctr" rtl="0">
              <a:lnSpc>
                <a:spcPct val="115000"/>
              </a:lnSpc>
              <a:spcBef>
                <a:spcPts val="600"/>
              </a:spcBef>
              <a:spcAft>
                <a:spcPts val="0"/>
              </a:spcAft>
              <a:buNone/>
            </a:pPr>
            <a:r>
              <a:rPr lang="en" sz="1600" u="sng">
                <a:solidFill>
                  <a:schemeClr val="accent3"/>
                </a:solidFill>
              </a:rPr>
              <a:t>Surprises</a:t>
            </a:r>
            <a:endParaRPr sz="1600" u="sng">
              <a:solidFill>
                <a:schemeClr val="accent3"/>
              </a:solidFill>
            </a:endParaRPr>
          </a:p>
          <a:p>
            <a:pPr marL="457200" lvl="0" indent="-304800" algn="l" rtl="0">
              <a:spcBef>
                <a:spcPts val="0"/>
              </a:spcBef>
              <a:spcAft>
                <a:spcPts val="0"/>
              </a:spcAft>
              <a:buClr>
                <a:schemeClr val="accent3"/>
              </a:buClr>
              <a:buSzPts val="1200"/>
              <a:buChar char="▧"/>
            </a:pPr>
            <a:r>
              <a:rPr lang="en" sz="1500"/>
              <a:t>He’s never had anyone ask him questions at gym before</a:t>
            </a:r>
            <a:endParaRPr sz="1400"/>
          </a:p>
        </p:txBody>
      </p:sp>
      <p:sp>
        <p:nvSpPr>
          <p:cNvPr id="335" name="Google Shape;335;p42"/>
          <p:cNvSpPr txBox="1"/>
          <p:nvPr/>
        </p:nvSpPr>
        <p:spPr>
          <a:xfrm>
            <a:off x="4620575" y="585000"/>
            <a:ext cx="4068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u="sng">
                <a:solidFill>
                  <a:schemeClr val="accent3"/>
                </a:solidFill>
                <a:latin typeface="Varela Round"/>
                <a:ea typeface="Varela Round"/>
                <a:cs typeface="Varela Round"/>
                <a:sym typeface="Varela Round"/>
              </a:rPr>
              <a:t>Things that didn’t worked</a:t>
            </a:r>
            <a:endParaRPr>
              <a:solidFill>
                <a:schemeClr val="accent3"/>
              </a:solidFill>
              <a:latin typeface="Varela Round"/>
              <a:ea typeface="Varela Round"/>
              <a:cs typeface="Varela Round"/>
              <a:sym typeface="Varela Round"/>
            </a:endParaRPr>
          </a:p>
          <a:p>
            <a:pPr marL="457200" marR="0" lvl="0" indent="-304800" algn="l" rtl="0">
              <a:lnSpc>
                <a:spcPct val="100000"/>
              </a:lnSpc>
              <a:spcBef>
                <a:spcPts val="60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“What if I don’t like him?”</a:t>
            </a:r>
            <a:endParaRPr>
              <a:latin typeface="Varela Round"/>
              <a:ea typeface="Varela Round"/>
              <a:cs typeface="Varela Round"/>
              <a:sym typeface="Varela Round"/>
            </a:endParaRPr>
          </a:p>
        </p:txBody>
      </p:sp>
      <p:sp>
        <p:nvSpPr>
          <p:cNvPr id="336" name="Google Shape;336;p42"/>
          <p:cNvSpPr txBox="1"/>
          <p:nvPr/>
        </p:nvSpPr>
        <p:spPr>
          <a:xfrm>
            <a:off x="4620575" y="2640175"/>
            <a:ext cx="4068900" cy="1160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u="sng">
                <a:solidFill>
                  <a:schemeClr val="accent3"/>
                </a:solidFill>
                <a:latin typeface="Varela Round"/>
                <a:ea typeface="Varela Round"/>
                <a:cs typeface="Varela Round"/>
                <a:sym typeface="Varela Round"/>
              </a:rPr>
              <a:t>New learnings</a:t>
            </a:r>
            <a:endParaRPr>
              <a:solidFill>
                <a:schemeClr val="accent3"/>
              </a:solidFill>
              <a:latin typeface="Varela Round"/>
              <a:ea typeface="Varela Round"/>
              <a:cs typeface="Varela Round"/>
              <a:sym typeface="Varela Round"/>
            </a:endParaRPr>
          </a:p>
          <a:p>
            <a:pPr marL="457200" lvl="0" indent="-304800" algn="l" rtl="0">
              <a:spcBef>
                <a:spcPts val="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Can we give helper some choice in who he helps, such as mentor/big brother model? </a:t>
            </a:r>
            <a:endParaRPr>
              <a:latin typeface="Varela Round"/>
              <a:ea typeface="Varela Round"/>
              <a:cs typeface="Varela Round"/>
              <a:sym typeface="Varela Round"/>
            </a:endParaRPr>
          </a:p>
        </p:txBody>
      </p:sp>
      <p:pic>
        <p:nvPicPr>
          <p:cNvPr id="337" name="Google Shape;337;p42"/>
          <p:cNvPicPr preferRelativeResize="0"/>
          <p:nvPr/>
        </p:nvPicPr>
        <p:blipFill>
          <a:blip r:embed="rId3">
            <a:alphaModFix/>
          </a:blip>
          <a:stretch>
            <a:fillRect/>
          </a:stretch>
        </p:blipFill>
        <p:spPr>
          <a:xfrm>
            <a:off x="3821675" y="1911550"/>
            <a:ext cx="691993" cy="555000"/>
          </a:xfrm>
          <a:prstGeom prst="rect">
            <a:avLst/>
          </a:prstGeom>
          <a:noFill/>
          <a:ln>
            <a:noFill/>
          </a:ln>
        </p:spPr>
      </p:pic>
      <p:pic>
        <p:nvPicPr>
          <p:cNvPr id="338" name="Google Shape;338;p42"/>
          <p:cNvPicPr preferRelativeResize="0"/>
          <p:nvPr/>
        </p:nvPicPr>
        <p:blipFill>
          <a:blip r:embed="rId4">
            <a:alphaModFix/>
          </a:blip>
          <a:stretch>
            <a:fillRect/>
          </a:stretch>
        </p:blipFill>
        <p:spPr>
          <a:xfrm>
            <a:off x="7839125" y="1911538"/>
            <a:ext cx="599074" cy="599074"/>
          </a:xfrm>
          <a:prstGeom prst="rect">
            <a:avLst/>
          </a:prstGeom>
          <a:noFill/>
          <a:ln>
            <a:noFill/>
          </a:ln>
        </p:spPr>
      </p:pic>
      <p:pic>
        <p:nvPicPr>
          <p:cNvPr id="339" name="Google Shape;339;p42"/>
          <p:cNvPicPr preferRelativeResize="0"/>
          <p:nvPr/>
        </p:nvPicPr>
        <p:blipFill>
          <a:blip r:embed="rId5">
            <a:alphaModFix/>
          </a:blip>
          <a:stretch>
            <a:fillRect/>
          </a:stretch>
        </p:blipFill>
        <p:spPr>
          <a:xfrm>
            <a:off x="3868138" y="3976075"/>
            <a:ext cx="599075" cy="599075"/>
          </a:xfrm>
          <a:prstGeom prst="rect">
            <a:avLst/>
          </a:prstGeom>
          <a:noFill/>
          <a:ln>
            <a:noFill/>
          </a:ln>
        </p:spPr>
      </p:pic>
      <p:pic>
        <p:nvPicPr>
          <p:cNvPr id="340" name="Google Shape;340;p42"/>
          <p:cNvPicPr preferRelativeResize="0"/>
          <p:nvPr/>
        </p:nvPicPr>
        <p:blipFill>
          <a:blip r:embed="rId6">
            <a:alphaModFix/>
          </a:blip>
          <a:stretch>
            <a:fillRect/>
          </a:stretch>
        </p:blipFill>
        <p:spPr>
          <a:xfrm>
            <a:off x="7839125" y="3976076"/>
            <a:ext cx="599076" cy="5990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3"/>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32</a:t>
            </a:fld>
            <a:endParaRPr/>
          </a:p>
        </p:txBody>
      </p:sp>
      <p:pic>
        <p:nvPicPr>
          <p:cNvPr id="346" name="Google Shape;346;p43"/>
          <p:cNvPicPr preferRelativeResize="0"/>
          <p:nvPr/>
        </p:nvPicPr>
        <p:blipFill>
          <a:blip r:embed="rId3">
            <a:alphaModFix/>
          </a:blip>
          <a:stretch>
            <a:fillRect/>
          </a:stretch>
        </p:blipFill>
        <p:spPr>
          <a:xfrm>
            <a:off x="177675" y="257600"/>
            <a:ext cx="3138201" cy="3512101"/>
          </a:xfrm>
          <a:prstGeom prst="rect">
            <a:avLst/>
          </a:prstGeom>
          <a:noFill/>
          <a:ln>
            <a:noFill/>
          </a:ln>
        </p:spPr>
      </p:pic>
      <p:pic>
        <p:nvPicPr>
          <p:cNvPr id="347" name="Google Shape;347;p43"/>
          <p:cNvPicPr preferRelativeResize="0"/>
          <p:nvPr/>
        </p:nvPicPr>
        <p:blipFill>
          <a:blip r:embed="rId4">
            <a:alphaModFix/>
          </a:blip>
          <a:stretch>
            <a:fillRect/>
          </a:stretch>
        </p:blipFill>
        <p:spPr>
          <a:xfrm>
            <a:off x="2739737" y="1296350"/>
            <a:ext cx="3664532" cy="3114276"/>
          </a:xfrm>
          <a:prstGeom prst="rect">
            <a:avLst/>
          </a:prstGeom>
          <a:noFill/>
          <a:ln>
            <a:noFill/>
          </a:ln>
        </p:spPr>
      </p:pic>
      <p:pic>
        <p:nvPicPr>
          <p:cNvPr id="348" name="Google Shape;348;p43"/>
          <p:cNvPicPr preferRelativeResize="0"/>
          <p:nvPr/>
        </p:nvPicPr>
        <p:blipFill>
          <a:blip r:embed="rId5">
            <a:alphaModFix/>
          </a:blip>
          <a:stretch>
            <a:fillRect/>
          </a:stretch>
        </p:blipFill>
        <p:spPr>
          <a:xfrm>
            <a:off x="5453625" y="2441252"/>
            <a:ext cx="3506925" cy="2584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4"/>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33</a:t>
            </a:fld>
            <a:endParaRPr/>
          </a:p>
        </p:txBody>
      </p:sp>
      <p:sp>
        <p:nvSpPr>
          <p:cNvPr id="354" name="Google Shape;354;p44"/>
          <p:cNvSpPr txBox="1"/>
          <p:nvPr/>
        </p:nvSpPr>
        <p:spPr>
          <a:xfrm>
            <a:off x="1132050" y="795475"/>
            <a:ext cx="70242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B7B7B7"/>
                </a:solidFill>
                <a:latin typeface="Varela Round"/>
                <a:ea typeface="Varela Round"/>
                <a:cs typeface="Varela Round"/>
                <a:sym typeface="Varela Round"/>
              </a:rPr>
              <a:t>Prototype 1b: Gym simulator, for new gym-goers</a:t>
            </a:r>
            <a:endParaRPr sz="1700">
              <a:solidFill>
                <a:srgbClr val="B7B7B7"/>
              </a:solidFill>
              <a:latin typeface="Varela Round"/>
              <a:ea typeface="Varela Round"/>
              <a:cs typeface="Varela Round"/>
              <a:sym typeface="Varela Round"/>
            </a:endParaRPr>
          </a:p>
        </p:txBody>
      </p:sp>
      <p:sp>
        <p:nvSpPr>
          <p:cNvPr id="355" name="Google Shape;355;p44"/>
          <p:cNvSpPr/>
          <p:nvPr/>
        </p:nvSpPr>
        <p:spPr>
          <a:xfrm>
            <a:off x="1526567" y="1366200"/>
            <a:ext cx="6235168" cy="25872"/>
          </a:xfrm>
          <a:custGeom>
            <a:avLst/>
            <a:gdLst/>
            <a:ahLst/>
            <a:cxnLst/>
            <a:rect l="l" t="t" r="r" b="b"/>
            <a:pathLst>
              <a:path w="126135" h="1380" extrusionOk="0">
                <a:moveTo>
                  <a:pt x="0" y="973"/>
                </a:moveTo>
                <a:cubicBezTo>
                  <a:pt x="29075" y="973"/>
                  <a:pt x="58158" y="273"/>
                  <a:pt x="87224" y="973"/>
                </a:cubicBezTo>
                <a:cubicBezTo>
                  <a:pt x="100195" y="1285"/>
                  <a:pt x="113312" y="1974"/>
                  <a:pt x="126135" y="0"/>
                </a:cubicBezTo>
              </a:path>
            </a:pathLst>
          </a:custGeom>
          <a:noFill/>
          <a:ln w="9525" cap="flat" cmpd="sng">
            <a:solidFill>
              <a:schemeClr val="dk2"/>
            </a:solidFill>
            <a:prstDash val="solid"/>
            <a:round/>
            <a:headEnd type="none" w="med" len="med"/>
            <a:tailEnd type="none" w="med" len="med"/>
          </a:ln>
        </p:spPr>
      </p:sp>
      <p:sp>
        <p:nvSpPr>
          <p:cNvPr id="356" name="Google Shape;356;p44"/>
          <p:cNvSpPr/>
          <p:nvPr/>
        </p:nvSpPr>
        <p:spPr>
          <a:xfrm>
            <a:off x="1382275" y="1402010"/>
            <a:ext cx="6283266" cy="31065"/>
          </a:xfrm>
          <a:custGeom>
            <a:avLst/>
            <a:gdLst/>
            <a:ahLst/>
            <a:cxnLst/>
            <a:rect l="l" t="t" r="r" b="b"/>
            <a:pathLst>
              <a:path w="127108" h="1657" extrusionOk="0">
                <a:moveTo>
                  <a:pt x="0" y="1657"/>
                </a:moveTo>
                <a:cubicBezTo>
                  <a:pt x="42250" y="-1532"/>
                  <a:pt x="84738" y="1008"/>
                  <a:pt x="127108" y="1008"/>
                </a:cubicBezTo>
              </a:path>
            </a:pathLst>
          </a:custGeom>
          <a:noFill/>
          <a:ln w="9525" cap="flat" cmpd="sng">
            <a:solidFill>
              <a:schemeClr val="dk2"/>
            </a:solidFill>
            <a:prstDash val="solid"/>
            <a:round/>
            <a:headEnd type="none" w="med" len="med"/>
            <a:tailEnd type="none" w="med" len="med"/>
          </a:ln>
        </p:spPr>
      </p:sp>
      <p:sp>
        <p:nvSpPr>
          <p:cNvPr id="357" name="Google Shape;357;p44"/>
          <p:cNvSpPr txBox="1"/>
          <p:nvPr/>
        </p:nvSpPr>
        <p:spPr>
          <a:xfrm>
            <a:off x="741825" y="2986375"/>
            <a:ext cx="3274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Varela Round"/>
                <a:ea typeface="Varela Round"/>
                <a:cs typeface="Varela Round"/>
                <a:sym typeface="Varela Round"/>
              </a:rPr>
              <a:t>Testing assumption: </a:t>
            </a:r>
            <a:r>
              <a:rPr lang="en" sz="1600">
                <a:solidFill>
                  <a:schemeClr val="accent3"/>
                </a:solidFill>
                <a:latin typeface="Varela Round"/>
                <a:ea typeface="Varela Round"/>
                <a:cs typeface="Varela Round"/>
                <a:sym typeface="Varela Round"/>
              </a:rPr>
              <a:t>New gym-goers are willing to ask volunteers for help</a:t>
            </a:r>
            <a:endParaRPr sz="1600">
              <a:latin typeface="Varela Round"/>
              <a:ea typeface="Varela Round"/>
              <a:cs typeface="Varela Round"/>
              <a:sym typeface="Varela Round"/>
            </a:endParaRPr>
          </a:p>
        </p:txBody>
      </p:sp>
      <p:sp>
        <p:nvSpPr>
          <p:cNvPr id="358" name="Google Shape;358;p44"/>
          <p:cNvSpPr txBox="1"/>
          <p:nvPr/>
        </p:nvSpPr>
        <p:spPr>
          <a:xfrm>
            <a:off x="789175" y="1593200"/>
            <a:ext cx="35589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Varela Round"/>
                <a:ea typeface="Varela Round"/>
                <a:cs typeface="Varela Round"/>
                <a:sym typeface="Varela Round"/>
              </a:rPr>
              <a:t>Interviewee: </a:t>
            </a:r>
            <a:r>
              <a:rPr lang="en" sz="2200">
                <a:solidFill>
                  <a:schemeClr val="accent3"/>
                </a:solidFill>
                <a:latin typeface="Varela Round"/>
                <a:ea typeface="Varela Round"/>
                <a:cs typeface="Varela Round"/>
                <a:sym typeface="Varela Round"/>
              </a:rPr>
              <a:t>YY</a:t>
            </a:r>
            <a:endParaRPr sz="2200">
              <a:solidFill>
                <a:schemeClr val="accent3"/>
              </a:solidFill>
              <a:latin typeface="Varela Round"/>
              <a:ea typeface="Varela Round"/>
              <a:cs typeface="Varela Round"/>
              <a:sym typeface="Varela Round"/>
            </a:endParaRPr>
          </a:p>
          <a:p>
            <a:pPr marL="0" lvl="0" indent="0" algn="l" rtl="0">
              <a:spcBef>
                <a:spcPts val="0"/>
              </a:spcBef>
              <a:spcAft>
                <a:spcPts val="0"/>
              </a:spcAft>
              <a:buNone/>
            </a:pPr>
            <a:r>
              <a:rPr lang="en" sz="1600">
                <a:solidFill>
                  <a:srgbClr val="B7B7B7"/>
                </a:solidFill>
                <a:latin typeface="Varela Round"/>
                <a:ea typeface="Varela Round"/>
                <a:cs typeface="Varela Round"/>
                <a:sym typeface="Varela Round"/>
              </a:rPr>
              <a:t>New gym-goer</a:t>
            </a:r>
            <a:endParaRPr sz="2200">
              <a:latin typeface="Varela Round"/>
              <a:ea typeface="Varela Round"/>
              <a:cs typeface="Varela Round"/>
              <a:sym typeface="Varela Round"/>
            </a:endParaRPr>
          </a:p>
        </p:txBody>
      </p:sp>
      <p:pic>
        <p:nvPicPr>
          <p:cNvPr id="359" name="Google Shape;359;p44"/>
          <p:cNvPicPr preferRelativeResize="0"/>
          <p:nvPr/>
        </p:nvPicPr>
        <p:blipFill>
          <a:blip r:embed="rId3">
            <a:alphaModFix/>
          </a:blip>
          <a:stretch>
            <a:fillRect/>
          </a:stretch>
        </p:blipFill>
        <p:spPr>
          <a:xfrm>
            <a:off x="4016325" y="1593200"/>
            <a:ext cx="4470643" cy="279415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5"/>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34</a:t>
            </a:fld>
            <a:endParaRPr/>
          </a:p>
        </p:txBody>
      </p:sp>
      <p:sp>
        <p:nvSpPr>
          <p:cNvPr id="365" name="Google Shape;365;p45"/>
          <p:cNvSpPr txBox="1">
            <a:spLocks noGrp="1"/>
          </p:cNvSpPr>
          <p:nvPr>
            <p:ph type="title" idx="4294967295"/>
          </p:nvPr>
        </p:nvSpPr>
        <p:spPr>
          <a:xfrm>
            <a:off x="1027950" y="29992"/>
            <a:ext cx="7088100" cy="55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Prototype 1b Results</a:t>
            </a:r>
            <a:endParaRPr/>
          </a:p>
        </p:txBody>
      </p:sp>
      <p:sp>
        <p:nvSpPr>
          <p:cNvPr id="366" name="Google Shape;366;p45"/>
          <p:cNvSpPr txBox="1"/>
          <p:nvPr/>
        </p:nvSpPr>
        <p:spPr>
          <a:xfrm>
            <a:off x="4725475" y="585000"/>
            <a:ext cx="3792000" cy="210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u="sng">
                <a:solidFill>
                  <a:schemeClr val="accent3"/>
                </a:solidFill>
                <a:latin typeface="Varela Round"/>
                <a:ea typeface="Varela Round"/>
                <a:cs typeface="Varela Round"/>
                <a:sym typeface="Varela Round"/>
              </a:rPr>
              <a:t>Things that didn’t work</a:t>
            </a:r>
            <a:endParaRPr>
              <a:solidFill>
                <a:schemeClr val="accent3"/>
              </a:solidFill>
              <a:latin typeface="Varela Round"/>
              <a:ea typeface="Varela Round"/>
              <a:cs typeface="Varela Round"/>
              <a:sym typeface="Varela Round"/>
            </a:endParaRPr>
          </a:p>
          <a:p>
            <a:pPr marL="457200" marR="0" lvl="0" indent="-304800" algn="l" rtl="0">
              <a:lnSpc>
                <a:spcPct val="100000"/>
              </a:lnSpc>
              <a:spcBef>
                <a:spcPts val="60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“If I am being completely honest, I would not go to the gym alone as a beginner.”</a:t>
            </a:r>
            <a:br>
              <a:rPr lang="en" sz="1500">
                <a:solidFill>
                  <a:schemeClr val="dk1"/>
                </a:solidFill>
                <a:latin typeface="Varela Round"/>
                <a:ea typeface="Varela Round"/>
                <a:cs typeface="Varela Round"/>
                <a:sym typeface="Varela Round"/>
              </a:rPr>
            </a:br>
            <a:endParaRPr sz="1500">
              <a:solidFill>
                <a:schemeClr val="dk1"/>
              </a:solidFill>
              <a:latin typeface="Varela Round"/>
              <a:ea typeface="Varela Round"/>
              <a:cs typeface="Varela Round"/>
              <a:sym typeface="Varela Round"/>
            </a:endParaRPr>
          </a:p>
          <a:p>
            <a:pPr marL="457200" marR="0" lvl="0" indent="-304800" algn="l" rtl="0">
              <a:lnSpc>
                <a:spcPct val="100000"/>
              </a:lnSpc>
              <a:spcBef>
                <a:spcPts val="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“I would research how to do </a:t>
            </a:r>
            <a:br>
              <a:rPr lang="en" sz="1500">
                <a:solidFill>
                  <a:schemeClr val="dk1"/>
                </a:solidFill>
                <a:latin typeface="Varela Round"/>
                <a:ea typeface="Varela Round"/>
                <a:cs typeface="Varela Round"/>
                <a:sym typeface="Varela Round"/>
              </a:rPr>
            </a:br>
            <a:r>
              <a:rPr lang="en" sz="1500">
                <a:solidFill>
                  <a:schemeClr val="dk1"/>
                </a:solidFill>
                <a:latin typeface="Varela Round"/>
                <a:ea typeface="Varela Round"/>
                <a:cs typeface="Varela Round"/>
                <a:sym typeface="Varela Round"/>
              </a:rPr>
              <a:t>things before I get there.”</a:t>
            </a:r>
            <a:endParaRPr>
              <a:solidFill>
                <a:schemeClr val="dk1"/>
              </a:solidFill>
              <a:latin typeface="Varela Round"/>
              <a:ea typeface="Varela Round"/>
              <a:cs typeface="Varela Round"/>
              <a:sym typeface="Varela Round"/>
            </a:endParaRPr>
          </a:p>
          <a:p>
            <a:pPr marL="0" lvl="0" indent="0" algn="l" rtl="0">
              <a:spcBef>
                <a:spcPts val="0"/>
              </a:spcBef>
              <a:spcAft>
                <a:spcPts val="0"/>
              </a:spcAft>
              <a:buNone/>
            </a:pPr>
            <a:endParaRPr>
              <a:latin typeface="Varela Round"/>
              <a:ea typeface="Varela Round"/>
              <a:cs typeface="Varela Round"/>
              <a:sym typeface="Varela Round"/>
            </a:endParaRPr>
          </a:p>
        </p:txBody>
      </p:sp>
      <p:sp>
        <p:nvSpPr>
          <p:cNvPr id="367" name="Google Shape;367;p45"/>
          <p:cNvSpPr txBox="1"/>
          <p:nvPr/>
        </p:nvSpPr>
        <p:spPr>
          <a:xfrm>
            <a:off x="4725475" y="2657800"/>
            <a:ext cx="3659400" cy="1877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u="sng">
                <a:solidFill>
                  <a:schemeClr val="accent3"/>
                </a:solidFill>
                <a:latin typeface="Varela Round"/>
                <a:ea typeface="Varela Round"/>
                <a:cs typeface="Varela Round"/>
                <a:sym typeface="Varela Round"/>
              </a:rPr>
              <a:t>New learnings</a:t>
            </a:r>
            <a:endParaRPr>
              <a:solidFill>
                <a:schemeClr val="accent3"/>
              </a:solidFill>
              <a:latin typeface="Varela Round"/>
              <a:ea typeface="Varela Round"/>
              <a:cs typeface="Varela Round"/>
              <a:sym typeface="Varela Round"/>
            </a:endParaRPr>
          </a:p>
          <a:p>
            <a:pPr marL="457200" marR="0" lvl="0" indent="-304800" algn="l" rtl="0">
              <a:lnSpc>
                <a:spcPct val="100000"/>
              </a:lnSpc>
              <a:spcBef>
                <a:spcPts val="60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Gym volunteers are not made obsolete by gym workers </a:t>
            </a:r>
            <a:br>
              <a:rPr lang="en" sz="1500">
                <a:solidFill>
                  <a:schemeClr val="dk1"/>
                </a:solidFill>
                <a:latin typeface="Varela Round"/>
                <a:ea typeface="Varela Round"/>
                <a:cs typeface="Varela Round"/>
                <a:sym typeface="Varela Round"/>
              </a:rPr>
            </a:br>
            <a:endParaRPr sz="1500">
              <a:solidFill>
                <a:schemeClr val="dk1"/>
              </a:solidFill>
              <a:latin typeface="Varela Round"/>
              <a:ea typeface="Varela Round"/>
              <a:cs typeface="Varela Round"/>
              <a:sym typeface="Varela Round"/>
            </a:endParaRPr>
          </a:p>
          <a:p>
            <a:pPr marL="457200" marR="0" lvl="0" indent="-304800" algn="l" rtl="0">
              <a:lnSpc>
                <a:spcPct val="100000"/>
              </a:lnSpc>
              <a:spcBef>
                <a:spcPts val="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Still prefer to do things alone </a:t>
            </a:r>
            <a:br>
              <a:rPr lang="en" sz="1500">
                <a:solidFill>
                  <a:schemeClr val="dk1"/>
                </a:solidFill>
                <a:latin typeface="Varela Round"/>
                <a:ea typeface="Varela Round"/>
                <a:cs typeface="Varela Round"/>
                <a:sym typeface="Varela Round"/>
              </a:rPr>
            </a:br>
            <a:r>
              <a:rPr lang="en" sz="1500">
                <a:solidFill>
                  <a:schemeClr val="dk1"/>
                </a:solidFill>
                <a:latin typeface="Varela Round"/>
                <a:ea typeface="Varela Round"/>
                <a:cs typeface="Varela Round"/>
                <a:sym typeface="Varela Round"/>
              </a:rPr>
              <a:t>if possible</a:t>
            </a:r>
            <a:endParaRPr sz="1500">
              <a:solidFill>
                <a:schemeClr val="dk1"/>
              </a:solidFill>
              <a:latin typeface="Varela Round"/>
              <a:ea typeface="Varela Round"/>
              <a:cs typeface="Varela Round"/>
              <a:sym typeface="Varela Round"/>
            </a:endParaRPr>
          </a:p>
          <a:p>
            <a:pPr marL="0" lvl="0" indent="0" algn="l" rtl="0">
              <a:spcBef>
                <a:spcPts val="0"/>
              </a:spcBef>
              <a:spcAft>
                <a:spcPts val="0"/>
              </a:spcAft>
              <a:buNone/>
            </a:pPr>
            <a:endParaRPr>
              <a:latin typeface="Varela Round"/>
              <a:ea typeface="Varela Round"/>
              <a:cs typeface="Varela Round"/>
              <a:sym typeface="Varela Round"/>
            </a:endParaRPr>
          </a:p>
        </p:txBody>
      </p:sp>
      <p:sp>
        <p:nvSpPr>
          <p:cNvPr id="368" name="Google Shape;368;p45"/>
          <p:cNvSpPr txBox="1"/>
          <p:nvPr/>
        </p:nvSpPr>
        <p:spPr>
          <a:xfrm>
            <a:off x="644175" y="2657800"/>
            <a:ext cx="3825000" cy="1914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u="sng">
                <a:solidFill>
                  <a:schemeClr val="accent3"/>
                </a:solidFill>
                <a:latin typeface="Varela Round"/>
                <a:ea typeface="Varela Round"/>
                <a:cs typeface="Varela Round"/>
                <a:sym typeface="Varela Round"/>
              </a:rPr>
              <a:t>Surprises</a:t>
            </a:r>
            <a:endParaRPr sz="1600" u="sng">
              <a:solidFill>
                <a:schemeClr val="accent3"/>
              </a:solidFill>
              <a:latin typeface="Varela Round"/>
              <a:ea typeface="Varela Round"/>
              <a:cs typeface="Varela Round"/>
              <a:sym typeface="Varela Round"/>
            </a:endParaRPr>
          </a:p>
          <a:p>
            <a:pPr marL="457200" marR="0" lvl="0" indent="-304800" algn="l" rtl="0">
              <a:lnSpc>
                <a:spcPct val="100000"/>
              </a:lnSpc>
              <a:spcBef>
                <a:spcPts val="60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The fear of failure exceeded user’s fear of social interaction </a:t>
            </a:r>
            <a:br>
              <a:rPr lang="en" sz="1500">
                <a:solidFill>
                  <a:schemeClr val="dk1"/>
                </a:solidFill>
                <a:latin typeface="Varela Round"/>
                <a:ea typeface="Varela Round"/>
                <a:cs typeface="Varela Round"/>
                <a:sym typeface="Varela Round"/>
              </a:rPr>
            </a:br>
            <a:endParaRPr sz="1500">
              <a:solidFill>
                <a:schemeClr val="dk1"/>
              </a:solidFill>
              <a:latin typeface="Varela Round"/>
              <a:ea typeface="Varela Round"/>
              <a:cs typeface="Varela Round"/>
              <a:sym typeface="Varela Round"/>
            </a:endParaRPr>
          </a:p>
          <a:p>
            <a:pPr marL="457200" marR="0" lvl="0" indent="-304800" algn="l" rtl="0">
              <a:lnSpc>
                <a:spcPct val="100000"/>
              </a:lnSpc>
              <a:spcBef>
                <a:spcPts val="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Sense of familiarity &gt; quality </a:t>
            </a:r>
            <a:br>
              <a:rPr lang="en" sz="1500">
                <a:solidFill>
                  <a:schemeClr val="dk1"/>
                </a:solidFill>
                <a:latin typeface="Varela Round"/>
                <a:ea typeface="Varela Round"/>
                <a:cs typeface="Varela Round"/>
                <a:sym typeface="Varela Round"/>
              </a:rPr>
            </a:br>
            <a:r>
              <a:rPr lang="en" sz="1500">
                <a:solidFill>
                  <a:schemeClr val="dk1"/>
                </a:solidFill>
                <a:latin typeface="Varela Round"/>
                <a:ea typeface="Varela Round"/>
                <a:cs typeface="Varela Round"/>
                <a:sym typeface="Varela Round"/>
              </a:rPr>
              <a:t>of help </a:t>
            </a:r>
            <a:endParaRPr sz="1500">
              <a:solidFill>
                <a:schemeClr val="dk1"/>
              </a:solidFill>
              <a:latin typeface="Varela Round"/>
              <a:ea typeface="Varela Round"/>
              <a:cs typeface="Varela Round"/>
              <a:sym typeface="Varela Round"/>
            </a:endParaRPr>
          </a:p>
          <a:p>
            <a:pPr marL="0" lvl="0" indent="0" algn="l" rtl="0">
              <a:spcBef>
                <a:spcPts val="0"/>
              </a:spcBef>
              <a:spcAft>
                <a:spcPts val="0"/>
              </a:spcAft>
              <a:buNone/>
            </a:pPr>
            <a:endParaRPr>
              <a:latin typeface="Varela Round"/>
              <a:ea typeface="Varela Round"/>
              <a:cs typeface="Varela Round"/>
              <a:sym typeface="Varela Round"/>
            </a:endParaRPr>
          </a:p>
        </p:txBody>
      </p:sp>
      <p:sp>
        <p:nvSpPr>
          <p:cNvPr id="369" name="Google Shape;369;p45"/>
          <p:cNvSpPr txBox="1">
            <a:spLocks noGrp="1"/>
          </p:cNvSpPr>
          <p:nvPr>
            <p:ph type="body" idx="4294967295"/>
          </p:nvPr>
        </p:nvSpPr>
        <p:spPr>
          <a:xfrm>
            <a:off x="644175" y="475975"/>
            <a:ext cx="3825000" cy="16590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600"/>
              </a:spcBef>
              <a:spcAft>
                <a:spcPts val="0"/>
              </a:spcAft>
              <a:buNone/>
            </a:pPr>
            <a:r>
              <a:rPr lang="en" sz="1600" u="sng">
                <a:solidFill>
                  <a:schemeClr val="accent3"/>
                </a:solidFill>
              </a:rPr>
              <a:t>Things that worked</a:t>
            </a:r>
            <a:endParaRPr sz="1600" u="sng">
              <a:solidFill>
                <a:schemeClr val="accent3"/>
              </a:solidFill>
            </a:endParaRPr>
          </a:p>
          <a:p>
            <a:pPr marL="457200" marR="0" lvl="0" indent="-304800" algn="l" rtl="0">
              <a:lnSpc>
                <a:spcPct val="100000"/>
              </a:lnSpc>
              <a:spcBef>
                <a:spcPts val="600"/>
              </a:spcBef>
              <a:spcAft>
                <a:spcPts val="0"/>
              </a:spcAft>
              <a:buClr>
                <a:schemeClr val="accent3"/>
              </a:buClr>
              <a:buSzPts val="1200"/>
              <a:buChar char="▧"/>
            </a:pPr>
            <a:r>
              <a:rPr lang="en" sz="1500"/>
              <a:t>“A volunteer feels closer to my experience level so there is a sense of familiarity in that”</a:t>
            </a:r>
            <a:br>
              <a:rPr lang="en" sz="1500"/>
            </a:br>
            <a:endParaRPr sz="1500"/>
          </a:p>
          <a:p>
            <a:pPr marL="457200" marR="0" lvl="0" indent="-304800" algn="l" rtl="0">
              <a:lnSpc>
                <a:spcPct val="100000"/>
              </a:lnSpc>
              <a:spcBef>
                <a:spcPts val="0"/>
              </a:spcBef>
              <a:spcAft>
                <a:spcPts val="0"/>
              </a:spcAft>
              <a:buClr>
                <a:schemeClr val="accent3"/>
              </a:buClr>
              <a:buSzPts val="1200"/>
              <a:buChar char="▧"/>
            </a:pPr>
            <a:r>
              <a:rPr lang="en" sz="1500"/>
              <a:t>“If I can’t figure it out myself </a:t>
            </a:r>
            <a:br>
              <a:rPr lang="en" sz="1500"/>
            </a:br>
            <a:r>
              <a:rPr lang="en" sz="1500"/>
              <a:t>I will ask for help since I am </a:t>
            </a:r>
            <a:br>
              <a:rPr lang="en" sz="1500"/>
            </a:br>
            <a:r>
              <a:rPr lang="en" sz="1500"/>
              <a:t>at the gym already”</a:t>
            </a:r>
            <a:endParaRPr sz="1400"/>
          </a:p>
        </p:txBody>
      </p:sp>
      <p:pic>
        <p:nvPicPr>
          <p:cNvPr id="370" name="Google Shape;370;p45"/>
          <p:cNvPicPr preferRelativeResize="0"/>
          <p:nvPr/>
        </p:nvPicPr>
        <p:blipFill>
          <a:blip r:embed="rId3">
            <a:alphaModFix/>
          </a:blip>
          <a:stretch>
            <a:fillRect/>
          </a:stretch>
        </p:blipFill>
        <p:spPr>
          <a:xfrm>
            <a:off x="3821675" y="1911550"/>
            <a:ext cx="691993" cy="555000"/>
          </a:xfrm>
          <a:prstGeom prst="rect">
            <a:avLst/>
          </a:prstGeom>
          <a:noFill/>
          <a:ln>
            <a:noFill/>
          </a:ln>
        </p:spPr>
      </p:pic>
      <p:pic>
        <p:nvPicPr>
          <p:cNvPr id="371" name="Google Shape;371;p45"/>
          <p:cNvPicPr preferRelativeResize="0"/>
          <p:nvPr/>
        </p:nvPicPr>
        <p:blipFill>
          <a:blip r:embed="rId4">
            <a:alphaModFix/>
          </a:blip>
          <a:stretch>
            <a:fillRect/>
          </a:stretch>
        </p:blipFill>
        <p:spPr>
          <a:xfrm>
            <a:off x="7839125" y="1911538"/>
            <a:ext cx="599074" cy="599074"/>
          </a:xfrm>
          <a:prstGeom prst="rect">
            <a:avLst/>
          </a:prstGeom>
          <a:noFill/>
          <a:ln>
            <a:noFill/>
          </a:ln>
        </p:spPr>
      </p:pic>
      <p:pic>
        <p:nvPicPr>
          <p:cNvPr id="372" name="Google Shape;372;p45"/>
          <p:cNvPicPr preferRelativeResize="0"/>
          <p:nvPr/>
        </p:nvPicPr>
        <p:blipFill>
          <a:blip r:embed="rId5">
            <a:alphaModFix/>
          </a:blip>
          <a:stretch>
            <a:fillRect/>
          </a:stretch>
        </p:blipFill>
        <p:spPr>
          <a:xfrm>
            <a:off x="3868138" y="3976075"/>
            <a:ext cx="599075" cy="599075"/>
          </a:xfrm>
          <a:prstGeom prst="rect">
            <a:avLst/>
          </a:prstGeom>
          <a:noFill/>
          <a:ln>
            <a:noFill/>
          </a:ln>
        </p:spPr>
      </p:pic>
      <p:pic>
        <p:nvPicPr>
          <p:cNvPr id="373" name="Google Shape;373;p45"/>
          <p:cNvPicPr preferRelativeResize="0"/>
          <p:nvPr/>
        </p:nvPicPr>
        <p:blipFill>
          <a:blip r:embed="rId6">
            <a:alphaModFix/>
          </a:blip>
          <a:stretch>
            <a:fillRect/>
          </a:stretch>
        </p:blipFill>
        <p:spPr>
          <a:xfrm>
            <a:off x="7839125" y="3976076"/>
            <a:ext cx="599076" cy="5990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6"/>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35</a:t>
            </a:fld>
            <a:endParaRPr/>
          </a:p>
        </p:txBody>
      </p:sp>
      <p:sp>
        <p:nvSpPr>
          <p:cNvPr id="379" name="Google Shape;379;p46"/>
          <p:cNvSpPr txBox="1"/>
          <p:nvPr/>
        </p:nvSpPr>
        <p:spPr>
          <a:xfrm>
            <a:off x="1110325" y="658200"/>
            <a:ext cx="70242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B7B7B7"/>
                </a:solidFill>
                <a:latin typeface="Varela Round"/>
                <a:ea typeface="Varela Round"/>
                <a:cs typeface="Varela Round"/>
                <a:sym typeface="Varela Round"/>
              </a:rPr>
              <a:t>SOLUTION 2: Cute virtual mascot that that encourages the user to perform small fitness goals, evolving as goals are met</a:t>
            </a:r>
            <a:endParaRPr sz="1700">
              <a:solidFill>
                <a:srgbClr val="B7B7B7"/>
              </a:solidFill>
              <a:latin typeface="Varela Round"/>
              <a:ea typeface="Varela Round"/>
              <a:cs typeface="Varela Round"/>
              <a:sym typeface="Varela Round"/>
            </a:endParaRPr>
          </a:p>
        </p:txBody>
      </p:sp>
      <p:sp>
        <p:nvSpPr>
          <p:cNvPr id="380" name="Google Shape;380;p46"/>
          <p:cNvSpPr/>
          <p:nvPr/>
        </p:nvSpPr>
        <p:spPr>
          <a:xfrm>
            <a:off x="1526567" y="1366200"/>
            <a:ext cx="6235168" cy="25872"/>
          </a:xfrm>
          <a:custGeom>
            <a:avLst/>
            <a:gdLst/>
            <a:ahLst/>
            <a:cxnLst/>
            <a:rect l="l" t="t" r="r" b="b"/>
            <a:pathLst>
              <a:path w="126135" h="1380" extrusionOk="0">
                <a:moveTo>
                  <a:pt x="0" y="973"/>
                </a:moveTo>
                <a:cubicBezTo>
                  <a:pt x="29075" y="973"/>
                  <a:pt x="58158" y="273"/>
                  <a:pt x="87224" y="973"/>
                </a:cubicBezTo>
                <a:cubicBezTo>
                  <a:pt x="100195" y="1285"/>
                  <a:pt x="113312" y="1974"/>
                  <a:pt x="126135" y="0"/>
                </a:cubicBezTo>
              </a:path>
            </a:pathLst>
          </a:custGeom>
          <a:noFill/>
          <a:ln w="9525" cap="flat" cmpd="sng">
            <a:solidFill>
              <a:schemeClr val="dk2"/>
            </a:solidFill>
            <a:prstDash val="solid"/>
            <a:round/>
            <a:headEnd type="none" w="med" len="med"/>
            <a:tailEnd type="none" w="med" len="med"/>
          </a:ln>
        </p:spPr>
      </p:sp>
      <p:sp>
        <p:nvSpPr>
          <p:cNvPr id="381" name="Google Shape;381;p46"/>
          <p:cNvSpPr/>
          <p:nvPr/>
        </p:nvSpPr>
        <p:spPr>
          <a:xfrm>
            <a:off x="1382275" y="1402010"/>
            <a:ext cx="6283266" cy="31065"/>
          </a:xfrm>
          <a:custGeom>
            <a:avLst/>
            <a:gdLst/>
            <a:ahLst/>
            <a:cxnLst/>
            <a:rect l="l" t="t" r="r" b="b"/>
            <a:pathLst>
              <a:path w="127108" h="1657" extrusionOk="0">
                <a:moveTo>
                  <a:pt x="0" y="1657"/>
                </a:moveTo>
                <a:cubicBezTo>
                  <a:pt x="42250" y="-1532"/>
                  <a:pt x="84738" y="1008"/>
                  <a:pt x="127108" y="1008"/>
                </a:cubicBezTo>
              </a:path>
            </a:pathLst>
          </a:custGeom>
          <a:noFill/>
          <a:ln w="9525" cap="flat" cmpd="sng">
            <a:solidFill>
              <a:schemeClr val="dk2"/>
            </a:solidFill>
            <a:prstDash val="solid"/>
            <a:round/>
            <a:headEnd type="none" w="med" len="med"/>
            <a:tailEnd type="none" w="med" len="med"/>
          </a:ln>
        </p:spPr>
      </p:sp>
      <p:sp>
        <p:nvSpPr>
          <p:cNvPr id="382" name="Google Shape;382;p46"/>
          <p:cNvSpPr txBox="1"/>
          <p:nvPr/>
        </p:nvSpPr>
        <p:spPr>
          <a:xfrm>
            <a:off x="1441950" y="1502975"/>
            <a:ext cx="6404400" cy="310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a:solidFill>
                  <a:schemeClr val="accent3"/>
                </a:solidFill>
                <a:latin typeface="Varela Round"/>
                <a:ea typeface="Varela Round"/>
                <a:cs typeface="Varela Round"/>
                <a:sym typeface="Varela Round"/>
              </a:rPr>
              <a:t>Prototype 2: Fitness Mascot</a:t>
            </a:r>
            <a:br>
              <a:rPr lang="en" sz="2000">
                <a:solidFill>
                  <a:schemeClr val="accent3"/>
                </a:solidFill>
                <a:latin typeface="Varela Round"/>
                <a:ea typeface="Varela Round"/>
                <a:cs typeface="Varela Round"/>
                <a:sym typeface="Varela Round"/>
              </a:rPr>
            </a:br>
            <a:endParaRPr sz="1100">
              <a:latin typeface="Varela Round"/>
              <a:ea typeface="Varela Round"/>
              <a:cs typeface="Varela Round"/>
              <a:sym typeface="Varela Round"/>
            </a:endParaRPr>
          </a:p>
          <a:p>
            <a:pPr marL="0" lvl="0" indent="0" algn="ctr" rtl="0">
              <a:spcBef>
                <a:spcPts val="0"/>
              </a:spcBef>
              <a:spcAft>
                <a:spcPts val="0"/>
              </a:spcAft>
              <a:buNone/>
            </a:pPr>
            <a:r>
              <a:rPr lang="en" sz="1600">
                <a:solidFill>
                  <a:srgbClr val="434343"/>
                </a:solidFill>
                <a:latin typeface="Varela Round"/>
                <a:ea typeface="Varela Round"/>
                <a:cs typeface="Varela Round"/>
                <a:sym typeface="Varela Round"/>
              </a:rPr>
              <a:t>Google Form showing a cute creature that’s requesting the user to help it perform a certain exercise</a:t>
            </a:r>
            <a:br>
              <a:rPr lang="en" sz="1600">
                <a:solidFill>
                  <a:schemeClr val="dk1"/>
                </a:solidFill>
                <a:latin typeface="Varela Round"/>
                <a:ea typeface="Varela Round"/>
                <a:cs typeface="Varela Round"/>
                <a:sym typeface="Varela Round"/>
              </a:rPr>
            </a:br>
            <a:endParaRPr sz="600">
              <a:solidFill>
                <a:schemeClr val="dk1"/>
              </a:solidFill>
              <a:latin typeface="Varela Round"/>
              <a:ea typeface="Varela Round"/>
              <a:cs typeface="Varela Round"/>
              <a:sym typeface="Varela Round"/>
            </a:endParaRPr>
          </a:p>
          <a:p>
            <a:pPr marL="0" lvl="0" indent="0" algn="ctr" rtl="0">
              <a:spcBef>
                <a:spcPts val="0"/>
              </a:spcBef>
              <a:spcAft>
                <a:spcPts val="0"/>
              </a:spcAft>
              <a:buNone/>
            </a:pPr>
            <a:endParaRPr sz="600">
              <a:latin typeface="Varela Round"/>
              <a:ea typeface="Varela Round"/>
              <a:cs typeface="Varela Round"/>
              <a:sym typeface="Varela Round"/>
            </a:endParaRPr>
          </a:p>
          <a:p>
            <a:pPr marL="0" lvl="0" indent="0" algn="ctr" rtl="0">
              <a:spcBef>
                <a:spcPts val="0"/>
              </a:spcBef>
              <a:spcAft>
                <a:spcPts val="0"/>
              </a:spcAft>
              <a:buNone/>
            </a:pPr>
            <a:endParaRPr sz="600">
              <a:latin typeface="Varela Round"/>
              <a:ea typeface="Varela Round"/>
              <a:cs typeface="Varela Round"/>
              <a:sym typeface="Varela Round"/>
            </a:endParaRPr>
          </a:p>
          <a:p>
            <a:pPr marL="0" lvl="0" indent="0" algn="ctr" rtl="0">
              <a:spcBef>
                <a:spcPts val="0"/>
              </a:spcBef>
              <a:spcAft>
                <a:spcPts val="0"/>
              </a:spcAft>
              <a:buNone/>
            </a:pPr>
            <a:endParaRPr sz="1200">
              <a:latin typeface="Varela Round"/>
              <a:ea typeface="Varela Round"/>
              <a:cs typeface="Varela Round"/>
              <a:sym typeface="Varela Round"/>
            </a:endParaRPr>
          </a:p>
          <a:p>
            <a:pPr marL="0" lvl="0" indent="0" algn="ctr" rtl="0">
              <a:spcBef>
                <a:spcPts val="0"/>
              </a:spcBef>
              <a:spcAft>
                <a:spcPts val="0"/>
              </a:spcAft>
              <a:buNone/>
            </a:pPr>
            <a:endParaRPr sz="1200">
              <a:latin typeface="Varela Round"/>
              <a:ea typeface="Varela Round"/>
              <a:cs typeface="Varela Round"/>
              <a:sym typeface="Varela Round"/>
            </a:endParaRPr>
          </a:p>
          <a:p>
            <a:pPr marL="0" lvl="0" indent="0" algn="ctr" rtl="0">
              <a:spcBef>
                <a:spcPts val="0"/>
              </a:spcBef>
              <a:spcAft>
                <a:spcPts val="0"/>
              </a:spcAft>
              <a:buNone/>
            </a:pPr>
            <a:endParaRPr sz="1200">
              <a:latin typeface="Varela Round"/>
              <a:ea typeface="Varela Round"/>
              <a:cs typeface="Varela Round"/>
              <a:sym typeface="Varela Round"/>
            </a:endParaRPr>
          </a:p>
          <a:p>
            <a:pPr marL="0" lvl="0" indent="0" algn="ctr" rtl="0">
              <a:spcBef>
                <a:spcPts val="0"/>
              </a:spcBef>
              <a:spcAft>
                <a:spcPts val="0"/>
              </a:spcAft>
              <a:buNone/>
            </a:pPr>
            <a:endParaRPr sz="1200">
              <a:latin typeface="Varela Round"/>
              <a:ea typeface="Varela Round"/>
              <a:cs typeface="Varela Round"/>
              <a:sym typeface="Varela Round"/>
            </a:endParaRPr>
          </a:p>
          <a:p>
            <a:pPr marL="0" lvl="0" indent="0" algn="ctr" rtl="0">
              <a:spcBef>
                <a:spcPts val="0"/>
              </a:spcBef>
              <a:spcAft>
                <a:spcPts val="0"/>
              </a:spcAft>
              <a:buNone/>
            </a:pPr>
            <a:endParaRPr sz="600">
              <a:latin typeface="Varela Round"/>
              <a:ea typeface="Varela Round"/>
              <a:cs typeface="Varela Round"/>
              <a:sym typeface="Varela Round"/>
            </a:endParaRPr>
          </a:p>
          <a:p>
            <a:pPr marL="0" lvl="0" indent="0" algn="ctr" rtl="0">
              <a:spcBef>
                <a:spcPts val="0"/>
              </a:spcBef>
              <a:spcAft>
                <a:spcPts val="0"/>
              </a:spcAft>
              <a:buNone/>
            </a:pPr>
            <a:endParaRPr sz="600">
              <a:latin typeface="Varela Round"/>
              <a:ea typeface="Varela Round"/>
              <a:cs typeface="Varela Round"/>
              <a:sym typeface="Varela Round"/>
            </a:endParaRPr>
          </a:p>
          <a:p>
            <a:pPr marL="0" lvl="0" indent="0" algn="ctr" rtl="0">
              <a:spcBef>
                <a:spcPts val="0"/>
              </a:spcBef>
              <a:spcAft>
                <a:spcPts val="0"/>
              </a:spcAft>
              <a:buNone/>
            </a:pPr>
            <a:endParaRPr sz="600">
              <a:latin typeface="Varela Round"/>
              <a:ea typeface="Varela Round"/>
              <a:cs typeface="Varela Round"/>
              <a:sym typeface="Varela Round"/>
            </a:endParaRPr>
          </a:p>
          <a:p>
            <a:pPr marL="0" lvl="0" indent="0" algn="ctr" rtl="0">
              <a:spcBef>
                <a:spcPts val="0"/>
              </a:spcBef>
              <a:spcAft>
                <a:spcPts val="0"/>
              </a:spcAft>
              <a:buNone/>
            </a:pPr>
            <a:endParaRPr sz="600">
              <a:latin typeface="Varela Round"/>
              <a:ea typeface="Varela Round"/>
              <a:cs typeface="Varela Round"/>
              <a:sym typeface="Varela Round"/>
            </a:endParaRPr>
          </a:p>
          <a:p>
            <a:pPr marL="0" lvl="0" indent="0" algn="ctr" rtl="0">
              <a:spcBef>
                <a:spcPts val="0"/>
              </a:spcBef>
              <a:spcAft>
                <a:spcPts val="0"/>
              </a:spcAft>
              <a:buNone/>
            </a:pPr>
            <a:r>
              <a:rPr lang="en" sz="1600">
                <a:solidFill>
                  <a:srgbClr val="434343"/>
                </a:solidFill>
                <a:latin typeface="Varela Round"/>
                <a:ea typeface="Varela Round"/>
                <a:cs typeface="Varela Round"/>
                <a:sym typeface="Varela Round"/>
              </a:rPr>
              <a:t>Creature will “grow up” if user completes task</a:t>
            </a:r>
            <a:endParaRPr sz="1600">
              <a:solidFill>
                <a:srgbClr val="434343"/>
              </a:solidFill>
              <a:latin typeface="Varela Round"/>
              <a:ea typeface="Varela Round"/>
              <a:cs typeface="Varela Round"/>
              <a:sym typeface="Varela Round"/>
            </a:endParaRPr>
          </a:p>
          <a:p>
            <a:pPr marL="0" lvl="0" indent="0" algn="l" rtl="0">
              <a:spcBef>
                <a:spcPts val="0"/>
              </a:spcBef>
              <a:spcAft>
                <a:spcPts val="0"/>
              </a:spcAft>
              <a:buNone/>
            </a:pPr>
            <a:endParaRPr sz="1600">
              <a:latin typeface="Varela Round"/>
              <a:ea typeface="Varela Round"/>
              <a:cs typeface="Varela Round"/>
              <a:sym typeface="Varela Round"/>
            </a:endParaRPr>
          </a:p>
        </p:txBody>
      </p:sp>
      <p:sp>
        <p:nvSpPr>
          <p:cNvPr id="383" name="Google Shape;383;p46"/>
          <p:cNvSpPr/>
          <p:nvPr/>
        </p:nvSpPr>
        <p:spPr>
          <a:xfrm rot="5400000">
            <a:off x="4142875" y="2870775"/>
            <a:ext cx="959100" cy="912000"/>
          </a:xfrm>
          <a:prstGeom prst="stripedRightArrow">
            <a:avLst>
              <a:gd name="adj1" fmla="val 50000"/>
              <a:gd name="adj2" fmla="val 50000"/>
            </a:avLst>
          </a:prstGeom>
          <a:solidFill>
            <a:srgbClr val="4EC9F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7"/>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36</a:t>
            </a:fld>
            <a:endParaRPr/>
          </a:p>
        </p:txBody>
      </p:sp>
      <p:pic>
        <p:nvPicPr>
          <p:cNvPr id="389" name="Google Shape;389;p47"/>
          <p:cNvPicPr preferRelativeResize="0"/>
          <p:nvPr/>
        </p:nvPicPr>
        <p:blipFill>
          <a:blip r:embed="rId3">
            <a:alphaModFix/>
          </a:blip>
          <a:stretch>
            <a:fillRect/>
          </a:stretch>
        </p:blipFill>
        <p:spPr>
          <a:xfrm>
            <a:off x="222875" y="161457"/>
            <a:ext cx="2598250" cy="3702125"/>
          </a:xfrm>
          <a:prstGeom prst="rect">
            <a:avLst/>
          </a:prstGeom>
          <a:noFill/>
          <a:ln>
            <a:noFill/>
          </a:ln>
        </p:spPr>
      </p:pic>
      <p:pic>
        <p:nvPicPr>
          <p:cNvPr id="390" name="Google Shape;390;p47"/>
          <p:cNvPicPr preferRelativeResize="0"/>
          <p:nvPr/>
        </p:nvPicPr>
        <p:blipFill>
          <a:blip r:embed="rId4">
            <a:alphaModFix/>
          </a:blip>
          <a:stretch>
            <a:fillRect/>
          </a:stretch>
        </p:blipFill>
        <p:spPr>
          <a:xfrm>
            <a:off x="3034562" y="1048945"/>
            <a:ext cx="2671375" cy="3545100"/>
          </a:xfrm>
          <a:prstGeom prst="rect">
            <a:avLst/>
          </a:prstGeom>
          <a:noFill/>
          <a:ln>
            <a:noFill/>
          </a:ln>
        </p:spPr>
      </p:pic>
      <p:pic>
        <p:nvPicPr>
          <p:cNvPr id="391" name="Google Shape;391;p47"/>
          <p:cNvPicPr preferRelativeResize="0"/>
          <p:nvPr/>
        </p:nvPicPr>
        <p:blipFill>
          <a:blip r:embed="rId5">
            <a:alphaModFix/>
          </a:blip>
          <a:stretch>
            <a:fillRect/>
          </a:stretch>
        </p:blipFill>
        <p:spPr>
          <a:xfrm>
            <a:off x="5919375" y="1580300"/>
            <a:ext cx="2789500" cy="3411150"/>
          </a:xfrm>
          <a:prstGeom prst="rect">
            <a:avLst/>
          </a:prstGeom>
          <a:noFill/>
          <a:ln>
            <a:noFill/>
          </a:ln>
        </p:spPr>
      </p:pic>
      <p:cxnSp>
        <p:nvCxnSpPr>
          <p:cNvPr id="392" name="Google Shape;392;p47"/>
          <p:cNvCxnSpPr>
            <a:endCxn id="393" idx="0"/>
          </p:cNvCxnSpPr>
          <p:nvPr/>
        </p:nvCxnSpPr>
        <p:spPr>
          <a:xfrm>
            <a:off x="2820900" y="688050"/>
            <a:ext cx="2218500" cy="369900"/>
          </a:xfrm>
          <a:prstGeom prst="bentConnector2">
            <a:avLst/>
          </a:prstGeom>
          <a:noFill/>
          <a:ln w="28575" cap="flat" cmpd="sng">
            <a:solidFill>
              <a:srgbClr val="8108D2"/>
            </a:solidFill>
            <a:prstDash val="solid"/>
            <a:round/>
            <a:headEnd type="none" w="med" len="med"/>
            <a:tailEnd type="triangle" w="med" len="med"/>
          </a:ln>
        </p:spPr>
      </p:cxnSp>
      <p:cxnSp>
        <p:nvCxnSpPr>
          <p:cNvPr id="394" name="Google Shape;394;p47"/>
          <p:cNvCxnSpPr>
            <a:endCxn id="395" idx="0"/>
          </p:cNvCxnSpPr>
          <p:nvPr/>
        </p:nvCxnSpPr>
        <p:spPr>
          <a:xfrm>
            <a:off x="2822175" y="417500"/>
            <a:ext cx="4898100" cy="1162800"/>
          </a:xfrm>
          <a:prstGeom prst="bentConnector2">
            <a:avLst/>
          </a:prstGeom>
          <a:noFill/>
          <a:ln w="28575" cap="flat" cmpd="sng">
            <a:solidFill>
              <a:srgbClr val="8108D2"/>
            </a:solidFill>
            <a:prstDash val="solid"/>
            <a:round/>
            <a:headEnd type="none" w="med" len="med"/>
            <a:tailEnd type="triangle" w="med" len="med"/>
          </a:ln>
        </p:spPr>
      </p:cxnSp>
      <p:cxnSp>
        <p:nvCxnSpPr>
          <p:cNvPr id="396" name="Google Shape;396;p47"/>
          <p:cNvCxnSpPr>
            <a:endCxn id="397" idx="0"/>
          </p:cNvCxnSpPr>
          <p:nvPr/>
        </p:nvCxnSpPr>
        <p:spPr>
          <a:xfrm>
            <a:off x="5703050" y="1202300"/>
            <a:ext cx="1279200" cy="378000"/>
          </a:xfrm>
          <a:prstGeom prst="bentConnector2">
            <a:avLst/>
          </a:prstGeom>
          <a:noFill/>
          <a:ln w="28575" cap="flat" cmpd="sng">
            <a:solidFill>
              <a:srgbClr val="8108D2"/>
            </a:solidFill>
            <a:prstDash val="solid"/>
            <a:round/>
            <a:headEnd type="none" w="med" len="med"/>
            <a:tailEnd type="triangle" w="med" len="med"/>
          </a:ln>
        </p:spPr>
      </p:cxnSp>
      <p:sp>
        <p:nvSpPr>
          <p:cNvPr id="398" name="Google Shape;398;p47"/>
          <p:cNvSpPr txBox="1"/>
          <p:nvPr/>
        </p:nvSpPr>
        <p:spPr>
          <a:xfrm>
            <a:off x="2991550" y="43025"/>
            <a:ext cx="77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Shadows Into Light"/>
                <a:ea typeface="Shadows Into Light"/>
                <a:cs typeface="Shadows Into Light"/>
                <a:sym typeface="Shadows Into Light"/>
              </a:rPr>
              <a:t>Yes</a:t>
            </a:r>
            <a:endParaRPr sz="1800">
              <a:latin typeface="Shadows Into Light"/>
              <a:ea typeface="Shadows Into Light"/>
              <a:cs typeface="Shadows Into Light"/>
              <a:sym typeface="Shadows Into Light"/>
            </a:endParaRPr>
          </a:p>
        </p:txBody>
      </p:sp>
      <p:sp>
        <p:nvSpPr>
          <p:cNvPr id="399" name="Google Shape;399;p47"/>
          <p:cNvSpPr txBox="1"/>
          <p:nvPr/>
        </p:nvSpPr>
        <p:spPr>
          <a:xfrm>
            <a:off x="5791950" y="791300"/>
            <a:ext cx="77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Shadows Into Light"/>
                <a:ea typeface="Shadows Into Light"/>
                <a:cs typeface="Shadows Into Light"/>
                <a:sym typeface="Shadows Into Light"/>
              </a:rPr>
              <a:t>Yes</a:t>
            </a:r>
            <a:endParaRPr sz="1800">
              <a:latin typeface="Shadows Into Light"/>
              <a:ea typeface="Shadows Into Light"/>
              <a:cs typeface="Shadows Into Light"/>
              <a:sym typeface="Shadows Into Light"/>
            </a:endParaRPr>
          </a:p>
        </p:txBody>
      </p:sp>
      <p:sp>
        <p:nvSpPr>
          <p:cNvPr id="400" name="Google Shape;400;p47"/>
          <p:cNvSpPr txBox="1"/>
          <p:nvPr/>
        </p:nvSpPr>
        <p:spPr>
          <a:xfrm>
            <a:off x="3034550" y="631819"/>
            <a:ext cx="77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Shadows Into Light"/>
                <a:ea typeface="Shadows Into Light"/>
                <a:cs typeface="Shadows Into Light"/>
                <a:sym typeface="Shadows Into Light"/>
              </a:rPr>
              <a:t>No</a:t>
            </a:r>
            <a:endParaRPr sz="1800">
              <a:latin typeface="Shadows Into Light"/>
              <a:ea typeface="Shadows Into Light"/>
              <a:cs typeface="Shadows Into Light"/>
              <a:sym typeface="Shadows Into Light"/>
            </a:endParaRPr>
          </a:p>
        </p:txBody>
      </p:sp>
      <p:sp>
        <p:nvSpPr>
          <p:cNvPr id="393" name="Google Shape;393;p47"/>
          <p:cNvSpPr txBox="1"/>
          <p:nvPr/>
        </p:nvSpPr>
        <p:spPr>
          <a:xfrm>
            <a:off x="4765050" y="1057950"/>
            <a:ext cx="548700" cy="20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arela Round"/>
              <a:ea typeface="Varela Round"/>
              <a:cs typeface="Varela Round"/>
              <a:sym typeface="Varela Round"/>
            </a:endParaRPr>
          </a:p>
        </p:txBody>
      </p:sp>
      <p:sp>
        <p:nvSpPr>
          <p:cNvPr id="395" name="Google Shape;395;p47"/>
          <p:cNvSpPr txBox="1"/>
          <p:nvPr/>
        </p:nvSpPr>
        <p:spPr>
          <a:xfrm>
            <a:off x="7445925" y="1580300"/>
            <a:ext cx="54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arela Round"/>
              <a:ea typeface="Varela Round"/>
              <a:cs typeface="Varela Round"/>
              <a:sym typeface="Varela Round"/>
            </a:endParaRPr>
          </a:p>
        </p:txBody>
      </p:sp>
      <p:cxnSp>
        <p:nvCxnSpPr>
          <p:cNvPr id="401" name="Google Shape;401;p47"/>
          <p:cNvCxnSpPr/>
          <p:nvPr/>
        </p:nvCxnSpPr>
        <p:spPr>
          <a:xfrm rot="10800000">
            <a:off x="3646900" y="688050"/>
            <a:ext cx="0" cy="369900"/>
          </a:xfrm>
          <a:prstGeom prst="straightConnector1">
            <a:avLst/>
          </a:prstGeom>
          <a:noFill/>
          <a:ln w="28575" cap="flat" cmpd="sng">
            <a:solidFill>
              <a:srgbClr val="8108D2"/>
            </a:solidFill>
            <a:prstDash val="solid"/>
            <a:round/>
            <a:headEnd type="none" w="med" len="med"/>
            <a:tailEnd type="triangle" w="med" len="med"/>
          </a:ln>
        </p:spPr>
      </p:cxnSp>
      <p:sp>
        <p:nvSpPr>
          <p:cNvPr id="397" name="Google Shape;397;p47"/>
          <p:cNvSpPr txBox="1"/>
          <p:nvPr/>
        </p:nvSpPr>
        <p:spPr>
          <a:xfrm>
            <a:off x="6707900" y="1580300"/>
            <a:ext cx="54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arela Round"/>
              <a:ea typeface="Varela Round"/>
              <a:cs typeface="Varela Round"/>
              <a:sym typeface="Varela Roun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8"/>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37</a:t>
            </a:fld>
            <a:endParaRPr/>
          </a:p>
        </p:txBody>
      </p:sp>
      <p:sp>
        <p:nvSpPr>
          <p:cNvPr id="407" name="Google Shape;407;p48"/>
          <p:cNvSpPr txBox="1"/>
          <p:nvPr/>
        </p:nvSpPr>
        <p:spPr>
          <a:xfrm>
            <a:off x="1110325" y="658200"/>
            <a:ext cx="70242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B7B7B7"/>
                </a:solidFill>
                <a:latin typeface="Varela Round"/>
                <a:ea typeface="Varela Round"/>
                <a:cs typeface="Varela Round"/>
                <a:sym typeface="Varela Round"/>
              </a:rPr>
              <a:t>PROTOTYPE 2: Google Form showing a cute creature that’s requesting the user to help it perform a certain exercise</a:t>
            </a:r>
            <a:br>
              <a:rPr lang="en" sz="1600">
                <a:latin typeface="Varela Round"/>
                <a:ea typeface="Varela Round"/>
                <a:cs typeface="Varela Round"/>
                <a:sym typeface="Varela Round"/>
              </a:rPr>
            </a:br>
            <a:endParaRPr sz="1700">
              <a:solidFill>
                <a:srgbClr val="B7B7B7"/>
              </a:solidFill>
              <a:latin typeface="Varela Round"/>
              <a:ea typeface="Varela Round"/>
              <a:cs typeface="Varela Round"/>
              <a:sym typeface="Varela Round"/>
            </a:endParaRPr>
          </a:p>
        </p:txBody>
      </p:sp>
      <p:sp>
        <p:nvSpPr>
          <p:cNvPr id="408" name="Google Shape;408;p48"/>
          <p:cNvSpPr/>
          <p:nvPr/>
        </p:nvSpPr>
        <p:spPr>
          <a:xfrm>
            <a:off x="1526567" y="1366200"/>
            <a:ext cx="6235168" cy="25872"/>
          </a:xfrm>
          <a:custGeom>
            <a:avLst/>
            <a:gdLst/>
            <a:ahLst/>
            <a:cxnLst/>
            <a:rect l="l" t="t" r="r" b="b"/>
            <a:pathLst>
              <a:path w="126135" h="1380" extrusionOk="0">
                <a:moveTo>
                  <a:pt x="0" y="973"/>
                </a:moveTo>
                <a:cubicBezTo>
                  <a:pt x="29075" y="973"/>
                  <a:pt x="58158" y="273"/>
                  <a:pt x="87224" y="973"/>
                </a:cubicBezTo>
                <a:cubicBezTo>
                  <a:pt x="100195" y="1285"/>
                  <a:pt x="113312" y="1974"/>
                  <a:pt x="126135" y="0"/>
                </a:cubicBezTo>
              </a:path>
            </a:pathLst>
          </a:custGeom>
          <a:noFill/>
          <a:ln w="9525" cap="flat" cmpd="sng">
            <a:solidFill>
              <a:schemeClr val="dk2"/>
            </a:solidFill>
            <a:prstDash val="solid"/>
            <a:round/>
            <a:headEnd type="none" w="med" len="med"/>
            <a:tailEnd type="none" w="med" len="med"/>
          </a:ln>
        </p:spPr>
      </p:sp>
      <p:sp>
        <p:nvSpPr>
          <p:cNvPr id="409" name="Google Shape;409;p48"/>
          <p:cNvSpPr/>
          <p:nvPr/>
        </p:nvSpPr>
        <p:spPr>
          <a:xfrm>
            <a:off x="1382275" y="1402010"/>
            <a:ext cx="6283266" cy="31065"/>
          </a:xfrm>
          <a:custGeom>
            <a:avLst/>
            <a:gdLst/>
            <a:ahLst/>
            <a:cxnLst/>
            <a:rect l="l" t="t" r="r" b="b"/>
            <a:pathLst>
              <a:path w="127108" h="1657" extrusionOk="0">
                <a:moveTo>
                  <a:pt x="0" y="1657"/>
                </a:moveTo>
                <a:cubicBezTo>
                  <a:pt x="42250" y="-1532"/>
                  <a:pt x="84738" y="1008"/>
                  <a:pt x="127108" y="1008"/>
                </a:cubicBezTo>
              </a:path>
            </a:pathLst>
          </a:custGeom>
          <a:noFill/>
          <a:ln w="9525" cap="flat" cmpd="sng">
            <a:solidFill>
              <a:schemeClr val="dk2"/>
            </a:solidFill>
            <a:prstDash val="solid"/>
            <a:round/>
            <a:headEnd type="none" w="med" len="med"/>
            <a:tailEnd type="none" w="med" len="med"/>
          </a:ln>
        </p:spPr>
      </p:sp>
      <p:sp>
        <p:nvSpPr>
          <p:cNvPr id="410" name="Google Shape;410;p48"/>
          <p:cNvSpPr txBox="1"/>
          <p:nvPr/>
        </p:nvSpPr>
        <p:spPr>
          <a:xfrm>
            <a:off x="741825" y="2986375"/>
            <a:ext cx="32745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Varela Round"/>
                <a:ea typeface="Varela Round"/>
                <a:cs typeface="Varela Round"/>
                <a:sym typeface="Varela Round"/>
              </a:rPr>
              <a:t>Testing assumption: </a:t>
            </a:r>
            <a:r>
              <a:rPr lang="en" sz="1600">
                <a:solidFill>
                  <a:schemeClr val="accent3"/>
                </a:solidFill>
                <a:latin typeface="Varela Round"/>
                <a:ea typeface="Varela Round"/>
                <a:cs typeface="Varela Round"/>
                <a:sym typeface="Varela Round"/>
              </a:rPr>
              <a:t>People care about these mascots enough to be motivated to stay on a fitness routine</a:t>
            </a:r>
            <a:endParaRPr sz="1600">
              <a:latin typeface="Varela Round"/>
              <a:ea typeface="Varela Round"/>
              <a:cs typeface="Varela Round"/>
              <a:sym typeface="Varela Round"/>
            </a:endParaRPr>
          </a:p>
        </p:txBody>
      </p:sp>
      <p:pic>
        <p:nvPicPr>
          <p:cNvPr id="411" name="Google Shape;411;p48"/>
          <p:cNvPicPr preferRelativeResize="0"/>
          <p:nvPr/>
        </p:nvPicPr>
        <p:blipFill rotWithShape="1">
          <a:blip r:embed="rId3">
            <a:alphaModFix/>
          </a:blip>
          <a:srcRect l="20886"/>
          <a:stretch/>
        </p:blipFill>
        <p:spPr>
          <a:xfrm>
            <a:off x="4510075" y="1458575"/>
            <a:ext cx="4088573" cy="3201676"/>
          </a:xfrm>
          <a:prstGeom prst="rect">
            <a:avLst/>
          </a:prstGeom>
          <a:noFill/>
          <a:ln>
            <a:noFill/>
          </a:ln>
        </p:spPr>
      </p:pic>
      <p:sp>
        <p:nvSpPr>
          <p:cNvPr id="412" name="Google Shape;412;p48"/>
          <p:cNvSpPr txBox="1"/>
          <p:nvPr/>
        </p:nvSpPr>
        <p:spPr>
          <a:xfrm>
            <a:off x="789175" y="1593200"/>
            <a:ext cx="35589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Varela Round"/>
                <a:ea typeface="Varela Round"/>
                <a:cs typeface="Varela Round"/>
                <a:sym typeface="Varela Round"/>
              </a:rPr>
              <a:t>Interviewee: </a:t>
            </a:r>
            <a:r>
              <a:rPr lang="en" sz="2200">
                <a:solidFill>
                  <a:schemeClr val="accent3"/>
                </a:solidFill>
                <a:latin typeface="Varela Round"/>
                <a:ea typeface="Varela Round"/>
                <a:cs typeface="Varela Round"/>
                <a:sym typeface="Varela Round"/>
              </a:rPr>
              <a:t>Andrew</a:t>
            </a:r>
            <a:endParaRPr sz="2200">
              <a:solidFill>
                <a:schemeClr val="accent3"/>
              </a:solidFill>
              <a:latin typeface="Varela Round"/>
              <a:ea typeface="Varela Round"/>
              <a:cs typeface="Varela Round"/>
              <a:sym typeface="Varela Round"/>
            </a:endParaRPr>
          </a:p>
          <a:p>
            <a:pPr marL="0" lvl="0" indent="0" algn="l" rtl="0">
              <a:spcBef>
                <a:spcPts val="0"/>
              </a:spcBef>
              <a:spcAft>
                <a:spcPts val="0"/>
              </a:spcAft>
              <a:buNone/>
            </a:pPr>
            <a:r>
              <a:rPr lang="en" sz="1600">
                <a:solidFill>
                  <a:srgbClr val="B7B7B7"/>
                </a:solidFill>
                <a:latin typeface="Varela Round"/>
                <a:ea typeface="Varela Round"/>
                <a:cs typeface="Varela Round"/>
                <a:sym typeface="Varela Round"/>
              </a:rPr>
              <a:t>Software Engineer, not very active</a:t>
            </a:r>
            <a:endParaRPr sz="2200">
              <a:latin typeface="Varela Round"/>
              <a:ea typeface="Varela Round"/>
              <a:cs typeface="Varela Round"/>
              <a:sym typeface="Varela Round"/>
            </a:endParaRPr>
          </a:p>
        </p:txBody>
      </p:sp>
      <p:sp>
        <p:nvSpPr>
          <p:cNvPr id="413" name="Google Shape;413;p48"/>
          <p:cNvSpPr/>
          <p:nvPr/>
        </p:nvSpPr>
        <p:spPr>
          <a:xfrm>
            <a:off x="7799225" y="2616729"/>
            <a:ext cx="396900" cy="396900"/>
          </a:xfrm>
          <a:prstGeom prst="smileyFace">
            <a:avLst>
              <a:gd name="adj" fmla="val 4653"/>
            </a:avLst>
          </a:prstGeom>
          <a:solidFill>
            <a:srgbClr val="FCE5CD"/>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8"/>
          <p:cNvSpPr/>
          <p:nvPr/>
        </p:nvSpPr>
        <p:spPr>
          <a:xfrm>
            <a:off x="7688043" y="3181504"/>
            <a:ext cx="396900" cy="396900"/>
          </a:xfrm>
          <a:prstGeom prst="smileyFace">
            <a:avLst>
              <a:gd name="adj" fmla="val 4653"/>
            </a:avLst>
          </a:prstGeom>
          <a:solidFill>
            <a:srgbClr val="FCE5CD"/>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9"/>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38</a:t>
            </a:fld>
            <a:endParaRPr/>
          </a:p>
        </p:txBody>
      </p:sp>
      <p:sp>
        <p:nvSpPr>
          <p:cNvPr id="420" name="Google Shape;420;p49"/>
          <p:cNvSpPr txBox="1">
            <a:spLocks noGrp="1"/>
          </p:cNvSpPr>
          <p:nvPr>
            <p:ph type="title" idx="4294967295"/>
          </p:nvPr>
        </p:nvSpPr>
        <p:spPr>
          <a:xfrm>
            <a:off x="1027950" y="29992"/>
            <a:ext cx="7088100" cy="55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Prototype 2 Results</a:t>
            </a:r>
            <a:endParaRPr/>
          </a:p>
        </p:txBody>
      </p:sp>
      <p:sp>
        <p:nvSpPr>
          <p:cNvPr id="421" name="Google Shape;421;p49"/>
          <p:cNvSpPr txBox="1"/>
          <p:nvPr/>
        </p:nvSpPr>
        <p:spPr>
          <a:xfrm>
            <a:off x="4725475" y="2657800"/>
            <a:ext cx="3659400" cy="1431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u="sng">
                <a:solidFill>
                  <a:schemeClr val="accent3"/>
                </a:solidFill>
                <a:latin typeface="Varela Round"/>
                <a:ea typeface="Varela Round"/>
                <a:cs typeface="Varela Round"/>
                <a:sym typeface="Varela Round"/>
              </a:rPr>
              <a:t>New learnings</a:t>
            </a:r>
            <a:endParaRPr u="sng">
              <a:solidFill>
                <a:schemeClr val="accent3"/>
              </a:solidFill>
              <a:latin typeface="Varela Round"/>
              <a:ea typeface="Varela Round"/>
              <a:cs typeface="Varela Round"/>
              <a:sym typeface="Varela Round"/>
            </a:endParaRPr>
          </a:p>
          <a:p>
            <a:pPr marL="457200" marR="0" lvl="0" indent="-304800" algn="l" rtl="0">
              <a:lnSpc>
                <a:spcPct val="100000"/>
              </a:lnSpc>
              <a:spcBef>
                <a:spcPts val="60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Since he had full control over the process, it didn’t feel as rewarding or satisfying to click each time to see the reward</a:t>
            </a:r>
            <a:endParaRPr>
              <a:latin typeface="Varela Round"/>
              <a:ea typeface="Varela Round"/>
              <a:cs typeface="Varela Round"/>
              <a:sym typeface="Varela Round"/>
            </a:endParaRPr>
          </a:p>
        </p:txBody>
      </p:sp>
      <p:sp>
        <p:nvSpPr>
          <p:cNvPr id="422" name="Google Shape;422;p49"/>
          <p:cNvSpPr txBox="1"/>
          <p:nvPr/>
        </p:nvSpPr>
        <p:spPr>
          <a:xfrm>
            <a:off x="688675" y="2657800"/>
            <a:ext cx="38250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u="sng">
                <a:solidFill>
                  <a:schemeClr val="accent3"/>
                </a:solidFill>
                <a:latin typeface="Varela Round"/>
                <a:ea typeface="Varela Round"/>
                <a:cs typeface="Varela Round"/>
                <a:sym typeface="Varela Round"/>
              </a:rPr>
              <a:t>Surprises</a:t>
            </a:r>
            <a:endParaRPr u="sng">
              <a:solidFill>
                <a:schemeClr val="accent3"/>
              </a:solidFill>
              <a:latin typeface="Varela Round"/>
              <a:ea typeface="Varela Round"/>
              <a:cs typeface="Varela Round"/>
              <a:sym typeface="Varela Round"/>
            </a:endParaRPr>
          </a:p>
          <a:p>
            <a:pPr marL="457200" marR="0" lvl="0" indent="-304800" algn="l" rtl="0">
              <a:lnSpc>
                <a:spcPct val="100000"/>
              </a:lnSpc>
              <a:spcBef>
                <a:spcPts val="60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Enjoyed seeing the progression but “didn’t feel like I earned it” </a:t>
            </a:r>
            <a:endParaRPr>
              <a:latin typeface="Varela Round"/>
              <a:ea typeface="Varela Round"/>
              <a:cs typeface="Varela Round"/>
              <a:sym typeface="Varela Round"/>
            </a:endParaRPr>
          </a:p>
        </p:txBody>
      </p:sp>
      <p:sp>
        <p:nvSpPr>
          <p:cNvPr id="423" name="Google Shape;423;p49"/>
          <p:cNvSpPr txBox="1">
            <a:spLocks noGrp="1"/>
          </p:cNvSpPr>
          <p:nvPr>
            <p:ph type="body" idx="4294967295"/>
          </p:nvPr>
        </p:nvSpPr>
        <p:spPr>
          <a:xfrm>
            <a:off x="644175" y="486307"/>
            <a:ext cx="3825000" cy="20169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1600" u="sng">
                <a:solidFill>
                  <a:schemeClr val="accent3"/>
                </a:solidFill>
              </a:rPr>
              <a:t>Things that worked</a:t>
            </a:r>
            <a:endParaRPr sz="600" u="sng">
              <a:solidFill>
                <a:schemeClr val="accent3"/>
              </a:solidFill>
            </a:endParaRPr>
          </a:p>
          <a:p>
            <a:pPr marL="457200" lvl="0" indent="-304800" algn="l" rtl="0">
              <a:spcBef>
                <a:spcPts val="600"/>
              </a:spcBef>
              <a:spcAft>
                <a:spcPts val="0"/>
              </a:spcAft>
              <a:buClr>
                <a:schemeClr val="accent3"/>
              </a:buClr>
              <a:buSzPts val="1200"/>
              <a:buChar char="▧"/>
            </a:pPr>
            <a:r>
              <a:rPr lang="en" sz="1500"/>
              <a:t>“The mascot made it more motivational than if it wasn’t there”</a:t>
            </a:r>
            <a:br>
              <a:rPr lang="en" sz="1500"/>
            </a:br>
            <a:br>
              <a:rPr lang="en" sz="1500"/>
            </a:br>
            <a:endParaRPr sz="600"/>
          </a:p>
          <a:p>
            <a:pPr marL="457200" lvl="0" indent="-304800" algn="l" rtl="0">
              <a:spcBef>
                <a:spcPts val="0"/>
              </a:spcBef>
              <a:spcAft>
                <a:spcPts val="0"/>
              </a:spcAft>
              <a:buClr>
                <a:schemeClr val="accent3"/>
              </a:buClr>
              <a:buSzPts val="1200"/>
              <a:buChar char="▧"/>
            </a:pPr>
            <a:r>
              <a:rPr lang="en" sz="1500"/>
              <a:t>“I was hoping to see it </a:t>
            </a:r>
            <a:br>
              <a:rPr lang="en" sz="1500"/>
            </a:br>
            <a:r>
              <a:rPr lang="en" sz="1500"/>
              <a:t>grow more”</a:t>
            </a:r>
            <a:endParaRPr sz="1500"/>
          </a:p>
          <a:p>
            <a:pPr marL="0" lvl="0" indent="0" algn="l" rtl="0">
              <a:spcBef>
                <a:spcPts val="600"/>
              </a:spcBef>
              <a:spcAft>
                <a:spcPts val="0"/>
              </a:spcAft>
              <a:buNone/>
            </a:pPr>
            <a:endParaRPr sz="1600"/>
          </a:p>
        </p:txBody>
      </p:sp>
      <p:sp>
        <p:nvSpPr>
          <p:cNvPr id="424" name="Google Shape;424;p49"/>
          <p:cNvSpPr txBox="1">
            <a:spLocks noGrp="1"/>
          </p:cNvSpPr>
          <p:nvPr>
            <p:ph type="body" idx="4294967295"/>
          </p:nvPr>
        </p:nvSpPr>
        <p:spPr>
          <a:xfrm>
            <a:off x="4597639" y="486300"/>
            <a:ext cx="4005600" cy="20169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1600" u="sng">
                <a:solidFill>
                  <a:schemeClr val="accent3"/>
                </a:solidFill>
              </a:rPr>
              <a:t>Things that didn’t work</a:t>
            </a:r>
            <a:br>
              <a:rPr lang="en" sz="1600">
                <a:solidFill>
                  <a:schemeClr val="accent3"/>
                </a:solidFill>
              </a:rPr>
            </a:br>
            <a:endParaRPr sz="600">
              <a:solidFill>
                <a:schemeClr val="accent3"/>
              </a:solidFill>
            </a:endParaRPr>
          </a:p>
          <a:p>
            <a:pPr marL="457200" lvl="0" indent="-317500" algn="l" rtl="0">
              <a:spcBef>
                <a:spcPts val="0"/>
              </a:spcBef>
              <a:spcAft>
                <a:spcPts val="0"/>
              </a:spcAft>
              <a:buClr>
                <a:schemeClr val="accent3"/>
              </a:buClr>
              <a:buSzPts val="1400"/>
              <a:buChar char="▧"/>
            </a:pPr>
            <a:r>
              <a:rPr lang="en" sz="1500"/>
              <a:t>“What if I couldn’t physically do the amount it said?”</a:t>
            </a:r>
            <a:br>
              <a:rPr lang="en" sz="1500"/>
            </a:br>
            <a:br>
              <a:rPr lang="en" sz="1500"/>
            </a:br>
            <a:endParaRPr sz="600"/>
          </a:p>
          <a:p>
            <a:pPr marL="457200" lvl="0" indent="-317500" algn="l" rtl="0">
              <a:spcBef>
                <a:spcPts val="0"/>
              </a:spcBef>
              <a:spcAft>
                <a:spcPts val="0"/>
              </a:spcAft>
              <a:buClr>
                <a:schemeClr val="accent3"/>
              </a:buClr>
              <a:buSzPts val="1400"/>
              <a:buChar char="▧"/>
            </a:pPr>
            <a:r>
              <a:rPr lang="en" sz="1500"/>
              <a:t>Not enough exposure </a:t>
            </a:r>
            <a:br>
              <a:rPr lang="en" sz="1500"/>
            </a:br>
            <a:r>
              <a:rPr lang="en" sz="1500"/>
              <a:t>	↳ no deep personal </a:t>
            </a:r>
            <a:br>
              <a:rPr lang="en" sz="1500"/>
            </a:br>
            <a:r>
              <a:rPr lang="en" sz="1500"/>
              <a:t>	     connection </a:t>
            </a:r>
            <a:endParaRPr sz="1600"/>
          </a:p>
        </p:txBody>
      </p:sp>
      <p:pic>
        <p:nvPicPr>
          <p:cNvPr id="425" name="Google Shape;425;p49"/>
          <p:cNvPicPr preferRelativeResize="0"/>
          <p:nvPr/>
        </p:nvPicPr>
        <p:blipFill>
          <a:blip r:embed="rId3">
            <a:alphaModFix/>
          </a:blip>
          <a:stretch>
            <a:fillRect/>
          </a:stretch>
        </p:blipFill>
        <p:spPr>
          <a:xfrm>
            <a:off x="3821675" y="1911550"/>
            <a:ext cx="691993" cy="555000"/>
          </a:xfrm>
          <a:prstGeom prst="rect">
            <a:avLst/>
          </a:prstGeom>
          <a:noFill/>
          <a:ln>
            <a:noFill/>
          </a:ln>
        </p:spPr>
      </p:pic>
      <p:pic>
        <p:nvPicPr>
          <p:cNvPr id="426" name="Google Shape;426;p49"/>
          <p:cNvPicPr preferRelativeResize="0"/>
          <p:nvPr/>
        </p:nvPicPr>
        <p:blipFill>
          <a:blip r:embed="rId4">
            <a:alphaModFix/>
          </a:blip>
          <a:stretch>
            <a:fillRect/>
          </a:stretch>
        </p:blipFill>
        <p:spPr>
          <a:xfrm>
            <a:off x="7839125" y="1911538"/>
            <a:ext cx="599074" cy="599074"/>
          </a:xfrm>
          <a:prstGeom prst="rect">
            <a:avLst/>
          </a:prstGeom>
          <a:noFill/>
          <a:ln>
            <a:noFill/>
          </a:ln>
        </p:spPr>
      </p:pic>
      <p:pic>
        <p:nvPicPr>
          <p:cNvPr id="427" name="Google Shape;427;p49"/>
          <p:cNvPicPr preferRelativeResize="0"/>
          <p:nvPr/>
        </p:nvPicPr>
        <p:blipFill>
          <a:blip r:embed="rId5">
            <a:alphaModFix/>
          </a:blip>
          <a:stretch>
            <a:fillRect/>
          </a:stretch>
        </p:blipFill>
        <p:spPr>
          <a:xfrm>
            <a:off x="3895288" y="3976075"/>
            <a:ext cx="599075" cy="599075"/>
          </a:xfrm>
          <a:prstGeom prst="rect">
            <a:avLst/>
          </a:prstGeom>
          <a:noFill/>
          <a:ln>
            <a:noFill/>
          </a:ln>
        </p:spPr>
      </p:pic>
      <p:pic>
        <p:nvPicPr>
          <p:cNvPr id="428" name="Google Shape;428;p49"/>
          <p:cNvPicPr preferRelativeResize="0"/>
          <p:nvPr/>
        </p:nvPicPr>
        <p:blipFill>
          <a:blip r:embed="rId6">
            <a:alphaModFix/>
          </a:blip>
          <a:stretch>
            <a:fillRect/>
          </a:stretch>
        </p:blipFill>
        <p:spPr>
          <a:xfrm>
            <a:off x="7839125" y="3976076"/>
            <a:ext cx="599076" cy="5990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0"/>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39</a:t>
            </a:fld>
            <a:endParaRPr/>
          </a:p>
        </p:txBody>
      </p:sp>
      <p:sp>
        <p:nvSpPr>
          <p:cNvPr id="434" name="Google Shape;434;p50"/>
          <p:cNvSpPr txBox="1"/>
          <p:nvPr/>
        </p:nvSpPr>
        <p:spPr>
          <a:xfrm>
            <a:off x="1070425" y="725075"/>
            <a:ext cx="71040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B7B7B7"/>
                </a:solidFill>
                <a:latin typeface="Varela Round"/>
                <a:ea typeface="Varela Round"/>
                <a:cs typeface="Varela Round"/>
                <a:sym typeface="Varela Round"/>
              </a:rPr>
              <a:t>SOLUTION 3: Verified channel of fitness tips with links to scientific articles (Khan Academy-like)</a:t>
            </a:r>
            <a:endParaRPr sz="1700">
              <a:solidFill>
                <a:srgbClr val="B7B7B7"/>
              </a:solidFill>
              <a:latin typeface="Varela Round"/>
              <a:ea typeface="Varela Round"/>
              <a:cs typeface="Varela Round"/>
              <a:sym typeface="Varela Round"/>
            </a:endParaRPr>
          </a:p>
        </p:txBody>
      </p:sp>
      <p:sp>
        <p:nvSpPr>
          <p:cNvPr id="435" name="Google Shape;435;p50"/>
          <p:cNvSpPr txBox="1"/>
          <p:nvPr/>
        </p:nvSpPr>
        <p:spPr>
          <a:xfrm>
            <a:off x="1191600" y="1607725"/>
            <a:ext cx="6760800" cy="264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accent3"/>
                </a:solidFill>
                <a:latin typeface="Varela Round"/>
                <a:ea typeface="Varela Round"/>
                <a:cs typeface="Varela Round"/>
                <a:sym typeface="Varela Round"/>
              </a:rPr>
              <a:t>Prototype 3: Fitness Tips Sheet</a:t>
            </a:r>
            <a:endParaRPr sz="2000">
              <a:solidFill>
                <a:schemeClr val="accent3"/>
              </a:solidFill>
              <a:latin typeface="Varela Round"/>
              <a:ea typeface="Varela Round"/>
              <a:cs typeface="Varela Round"/>
              <a:sym typeface="Varela Round"/>
            </a:endParaRPr>
          </a:p>
          <a:p>
            <a:pPr marL="0" lvl="0" indent="0" algn="l" rtl="0">
              <a:spcBef>
                <a:spcPts val="0"/>
              </a:spcBef>
              <a:spcAft>
                <a:spcPts val="0"/>
              </a:spcAft>
              <a:buNone/>
            </a:pPr>
            <a:endParaRPr sz="1700">
              <a:latin typeface="Varela Round"/>
              <a:ea typeface="Varela Round"/>
              <a:cs typeface="Varela Round"/>
              <a:sym typeface="Varela Round"/>
            </a:endParaRPr>
          </a:p>
          <a:p>
            <a:pPr marL="457200" marR="0" lvl="0" indent="-336550" algn="l" rtl="0">
              <a:lnSpc>
                <a:spcPct val="100000"/>
              </a:lnSpc>
              <a:spcBef>
                <a:spcPts val="600"/>
              </a:spcBef>
              <a:spcAft>
                <a:spcPts val="0"/>
              </a:spcAft>
              <a:buClr>
                <a:schemeClr val="accent3"/>
              </a:buClr>
              <a:buSzPts val="1700"/>
              <a:buFont typeface="Varela Round"/>
              <a:buChar char="▧"/>
            </a:pPr>
            <a:r>
              <a:rPr lang="en" sz="1800">
                <a:solidFill>
                  <a:schemeClr val="dk1"/>
                </a:solidFill>
                <a:latin typeface="Varela Round"/>
                <a:ea typeface="Varela Round"/>
                <a:cs typeface="Varela Round"/>
                <a:sym typeface="Varela Round"/>
              </a:rPr>
              <a:t>List of fitness tips, cited with sources ranging from pseudoscience to science backed. Test interviewee’s sensitivity towards sources. </a:t>
            </a:r>
            <a:endParaRPr sz="1800">
              <a:solidFill>
                <a:schemeClr val="dk1"/>
              </a:solidFill>
              <a:latin typeface="Varela Round"/>
              <a:ea typeface="Varela Round"/>
              <a:cs typeface="Varela Round"/>
              <a:sym typeface="Varela Round"/>
            </a:endParaRPr>
          </a:p>
          <a:p>
            <a:pPr marL="457200" marR="0" lvl="0" indent="0" algn="l" rtl="0">
              <a:lnSpc>
                <a:spcPct val="100000"/>
              </a:lnSpc>
              <a:spcBef>
                <a:spcPts val="600"/>
              </a:spcBef>
              <a:spcAft>
                <a:spcPts val="0"/>
              </a:spcAft>
              <a:buNone/>
            </a:pPr>
            <a:endParaRPr sz="1800">
              <a:solidFill>
                <a:schemeClr val="dk1"/>
              </a:solidFill>
              <a:latin typeface="Varela Round"/>
              <a:ea typeface="Varela Round"/>
              <a:cs typeface="Varela Round"/>
              <a:sym typeface="Varela Round"/>
            </a:endParaRPr>
          </a:p>
          <a:p>
            <a:pPr marL="457200" marR="0" lvl="0" indent="-336550" algn="l" rtl="0">
              <a:lnSpc>
                <a:spcPct val="100000"/>
              </a:lnSpc>
              <a:spcBef>
                <a:spcPts val="600"/>
              </a:spcBef>
              <a:spcAft>
                <a:spcPts val="0"/>
              </a:spcAft>
              <a:buClr>
                <a:schemeClr val="accent3"/>
              </a:buClr>
              <a:buSzPts val="1700"/>
              <a:buFont typeface="Varela Round"/>
              <a:buChar char="▧"/>
            </a:pPr>
            <a:r>
              <a:rPr lang="en" sz="1800">
                <a:solidFill>
                  <a:schemeClr val="dk1"/>
                </a:solidFill>
                <a:latin typeface="Varela Round"/>
                <a:ea typeface="Varela Round"/>
                <a:cs typeface="Varela Round"/>
                <a:sym typeface="Varela Round"/>
              </a:rPr>
              <a:t>Testing assumption: </a:t>
            </a:r>
            <a:r>
              <a:rPr lang="en" sz="1800">
                <a:solidFill>
                  <a:schemeClr val="accent3"/>
                </a:solidFill>
                <a:latin typeface="Varela Round"/>
                <a:ea typeface="Varela Round"/>
                <a:cs typeface="Varela Round"/>
                <a:sym typeface="Varela Round"/>
              </a:rPr>
              <a:t>beginners would favor science-backed fitness tips over those that are not. </a:t>
            </a:r>
            <a:endParaRPr sz="1700">
              <a:solidFill>
                <a:schemeClr val="accent3"/>
              </a:solidFill>
              <a:latin typeface="Varela Round"/>
              <a:ea typeface="Varela Round"/>
              <a:cs typeface="Varela Round"/>
              <a:sym typeface="Varela Round"/>
            </a:endParaRPr>
          </a:p>
        </p:txBody>
      </p:sp>
      <p:sp>
        <p:nvSpPr>
          <p:cNvPr id="436" name="Google Shape;436;p50"/>
          <p:cNvSpPr/>
          <p:nvPr/>
        </p:nvSpPr>
        <p:spPr>
          <a:xfrm>
            <a:off x="1526567" y="1366200"/>
            <a:ext cx="6235168" cy="25872"/>
          </a:xfrm>
          <a:custGeom>
            <a:avLst/>
            <a:gdLst/>
            <a:ahLst/>
            <a:cxnLst/>
            <a:rect l="l" t="t" r="r" b="b"/>
            <a:pathLst>
              <a:path w="126135" h="1380" extrusionOk="0">
                <a:moveTo>
                  <a:pt x="0" y="973"/>
                </a:moveTo>
                <a:cubicBezTo>
                  <a:pt x="29075" y="973"/>
                  <a:pt x="58158" y="273"/>
                  <a:pt x="87224" y="973"/>
                </a:cubicBezTo>
                <a:cubicBezTo>
                  <a:pt x="100195" y="1285"/>
                  <a:pt x="113312" y="1974"/>
                  <a:pt x="126135" y="0"/>
                </a:cubicBezTo>
              </a:path>
            </a:pathLst>
          </a:custGeom>
          <a:noFill/>
          <a:ln w="9525" cap="flat" cmpd="sng">
            <a:solidFill>
              <a:schemeClr val="dk2"/>
            </a:solidFill>
            <a:prstDash val="solid"/>
            <a:round/>
            <a:headEnd type="none" w="med" len="med"/>
            <a:tailEnd type="none" w="med" len="med"/>
          </a:ln>
        </p:spPr>
      </p:sp>
      <p:sp>
        <p:nvSpPr>
          <p:cNvPr id="437" name="Google Shape;437;p50"/>
          <p:cNvSpPr/>
          <p:nvPr/>
        </p:nvSpPr>
        <p:spPr>
          <a:xfrm>
            <a:off x="1382275" y="1402010"/>
            <a:ext cx="6283266" cy="31065"/>
          </a:xfrm>
          <a:custGeom>
            <a:avLst/>
            <a:gdLst/>
            <a:ahLst/>
            <a:cxnLst/>
            <a:rect l="l" t="t" r="r" b="b"/>
            <a:pathLst>
              <a:path w="127108" h="1657" extrusionOk="0">
                <a:moveTo>
                  <a:pt x="0" y="1657"/>
                </a:moveTo>
                <a:cubicBezTo>
                  <a:pt x="42250" y="-1532"/>
                  <a:pt x="84738" y="1008"/>
                  <a:pt x="127108" y="1008"/>
                </a:cubicBezTo>
              </a:path>
            </a:pathLst>
          </a:custGeom>
          <a:noFill/>
          <a:ln w="9525" cap="flat" cmpd="sng">
            <a:solidFill>
              <a:schemeClr val="dk2"/>
            </a:solidFill>
            <a:prstDash val="solid"/>
            <a:round/>
            <a:headEnd type="none" w="med" len="med"/>
            <a:tailEnd type="none" w="med" len="med"/>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Recap</a:t>
            </a:r>
            <a:endParaRPr/>
          </a:p>
        </p:txBody>
      </p:sp>
      <p:sp>
        <p:nvSpPr>
          <p:cNvPr id="109" name="Google Shape;109;p15"/>
          <p:cNvSpPr txBox="1">
            <a:spLocks noGrp="1"/>
          </p:cNvSpPr>
          <p:nvPr>
            <p:ph type="body" idx="1"/>
          </p:nvPr>
        </p:nvSpPr>
        <p:spPr>
          <a:xfrm>
            <a:off x="1094275" y="2036392"/>
            <a:ext cx="7056300" cy="10707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a:t>How can we help beginners </a:t>
            </a:r>
            <a:r>
              <a:rPr lang="en" i="1"/>
              <a:t>start</a:t>
            </a:r>
            <a:r>
              <a:rPr lang="en"/>
              <a:t> a physical fitness regimen?</a:t>
            </a:r>
            <a:endParaRPr/>
          </a:p>
        </p:txBody>
      </p:sp>
      <p:sp>
        <p:nvSpPr>
          <p:cNvPr id="110" name="Google Shape;110;p15"/>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1"/>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40</a:t>
            </a:fld>
            <a:endParaRPr/>
          </a:p>
        </p:txBody>
      </p:sp>
      <p:sp>
        <p:nvSpPr>
          <p:cNvPr id="443" name="Google Shape;443;p51"/>
          <p:cNvSpPr txBox="1"/>
          <p:nvPr/>
        </p:nvSpPr>
        <p:spPr>
          <a:xfrm>
            <a:off x="1052125" y="820775"/>
            <a:ext cx="7140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B7B7B7"/>
                </a:solidFill>
                <a:latin typeface="Varela Round"/>
                <a:ea typeface="Varela Round"/>
                <a:cs typeface="Varela Round"/>
                <a:sym typeface="Varela Round"/>
              </a:rPr>
              <a:t>PROTOTYPE 3: Fitness Tips Sheet</a:t>
            </a:r>
            <a:endParaRPr sz="1700">
              <a:solidFill>
                <a:srgbClr val="B7B7B7"/>
              </a:solidFill>
              <a:latin typeface="Varela Round"/>
              <a:ea typeface="Varela Round"/>
              <a:cs typeface="Varela Round"/>
              <a:sym typeface="Varela Round"/>
            </a:endParaRPr>
          </a:p>
        </p:txBody>
      </p:sp>
      <p:sp>
        <p:nvSpPr>
          <p:cNvPr id="444" name="Google Shape;444;p51"/>
          <p:cNvSpPr/>
          <p:nvPr/>
        </p:nvSpPr>
        <p:spPr>
          <a:xfrm>
            <a:off x="1526567" y="1366200"/>
            <a:ext cx="6235168" cy="25872"/>
          </a:xfrm>
          <a:custGeom>
            <a:avLst/>
            <a:gdLst/>
            <a:ahLst/>
            <a:cxnLst/>
            <a:rect l="l" t="t" r="r" b="b"/>
            <a:pathLst>
              <a:path w="126135" h="1380" extrusionOk="0">
                <a:moveTo>
                  <a:pt x="0" y="973"/>
                </a:moveTo>
                <a:cubicBezTo>
                  <a:pt x="29075" y="973"/>
                  <a:pt x="58158" y="273"/>
                  <a:pt x="87224" y="973"/>
                </a:cubicBezTo>
                <a:cubicBezTo>
                  <a:pt x="100195" y="1285"/>
                  <a:pt x="113312" y="1974"/>
                  <a:pt x="126135" y="0"/>
                </a:cubicBezTo>
              </a:path>
            </a:pathLst>
          </a:custGeom>
          <a:noFill/>
          <a:ln w="9525" cap="flat" cmpd="sng">
            <a:solidFill>
              <a:schemeClr val="dk2"/>
            </a:solidFill>
            <a:prstDash val="solid"/>
            <a:round/>
            <a:headEnd type="none" w="med" len="med"/>
            <a:tailEnd type="none" w="med" len="med"/>
          </a:ln>
        </p:spPr>
      </p:sp>
      <p:sp>
        <p:nvSpPr>
          <p:cNvPr id="445" name="Google Shape;445;p51"/>
          <p:cNvSpPr/>
          <p:nvPr/>
        </p:nvSpPr>
        <p:spPr>
          <a:xfrm>
            <a:off x="1382275" y="1402010"/>
            <a:ext cx="6283266" cy="31065"/>
          </a:xfrm>
          <a:custGeom>
            <a:avLst/>
            <a:gdLst/>
            <a:ahLst/>
            <a:cxnLst/>
            <a:rect l="l" t="t" r="r" b="b"/>
            <a:pathLst>
              <a:path w="127108" h="1657" extrusionOk="0">
                <a:moveTo>
                  <a:pt x="0" y="1657"/>
                </a:moveTo>
                <a:cubicBezTo>
                  <a:pt x="42250" y="-1532"/>
                  <a:pt x="84738" y="1008"/>
                  <a:pt x="127108" y="1008"/>
                </a:cubicBezTo>
              </a:path>
            </a:pathLst>
          </a:custGeom>
          <a:noFill/>
          <a:ln w="9525" cap="flat" cmpd="sng">
            <a:solidFill>
              <a:schemeClr val="dk2"/>
            </a:solidFill>
            <a:prstDash val="solid"/>
            <a:round/>
            <a:headEnd type="none" w="med" len="med"/>
            <a:tailEnd type="none" w="med" len="med"/>
          </a:ln>
        </p:spPr>
      </p:sp>
      <p:pic>
        <p:nvPicPr>
          <p:cNvPr id="446" name="Google Shape;446;p51"/>
          <p:cNvPicPr preferRelativeResize="0"/>
          <p:nvPr/>
        </p:nvPicPr>
        <p:blipFill>
          <a:blip r:embed="rId3">
            <a:alphaModFix/>
          </a:blip>
          <a:stretch>
            <a:fillRect/>
          </a:stretch>
        </p:blipFill>
        <p:spPr>
          <a:xfrm>
            <a:off x="1700513" y="1678750"/>
            <a:ext cx="5887274" cy="2459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2"/>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41</a:t>
            </a:fld>
            <a:endParaRPr/>
          </a:p>
        </p:txBody>
      </p:sp>
      <p:sp>
        <p:nvSpPr>
          <p:cNvPr id="452" name="Google Shape;452;p52"/>
          <p:cNvSpPr/>
          <p:nvPr/>
        </p:nvSpPr>
        <p:spPr>
          <a:xfrm>
            <a:off x="1526567" y="1366200"/>
            <a:ext cx="6235168" cy="25872"/>
          </a:xfrm>
          <a:custGeom>
            <a:avLst/>
            <a:gdLst/>
            <a:ahLst/>
            <a:cxnLst/>
            <a:rect l="l" t="t" r="r" b="b"/>
            <a:pathLst>
              <a:path w="126135" h="1380" extrusionOk="0">
                <a:moveTo>
                  <a:pt x="0" y="973"/>
                </a:moveTo>
                <a:cubicBezTo>
                  <a:pt x="29075" y="973"/>
                  <a:pt x="58158" y="273"/>
                  <a:pt x="87224" y="973"/>
                </a:cubicBezTo>
                <a:cubicBezTo>
                  <a:pt x="100195" y="1285"/>
                  <a:pt x="113312" y="1974"/>
                  <a:pt x="126135" y="0"/>
                </a:cubicBezTo>
              </a:path>
            </a:pathLst>
          </a:custGeom>
          <a:noFill/>
          <a:ln w="9525" cap="flat" cmpd="sng">
            <a:solidFill>
              <a:schemeClr val="dk2"/>
            </a:solidFill>
            <a:prstDash val="solid"/>
            <a:round/>
            <a:headEnd type="none" w="med" len="med"/>
            <a:tailEnd type="none" w="med" len="med"/>
          </a:ln>
        </p:spPr>
      </p:sp>
      <p:sp>
        <p:nvSpPr>
          <p:cNvPr id="453" name="Google Shape;453;p52"/>
          <p:cNvSpPr/>
          <p:nvPr/>
        </p:nvSpPr>
        <p:spPr>
          <a:xfrm>
            <a:off x="1382275" y="1402010"/>
            <a:ext cx="6283266" cy="31065"/>
          </a:xfrm>
          <a:custGeom>
            <a:avLst/>
            <a:gdLst/>
            <a:ahLst/>
            <a:cxnLst/>
            <a:rect l="l" t="t" r="r" b="b"/>
            <a:pathLst>
              <a:path w="127108" h="1657" extrusionOk="0">
                <a:moveTo>
                  <a:pt x="0" y="1657"/>
                </a:moveTo>
                <a:cubicBezTo>
                  <a:pt x="42250" y="-1532"/>
                  <a:pt x="84738" y="1008"/>
                  <a:pt x="127108" y="1008"/>
                </a:cubicBezTo>
              </a:path>
            </a:pathLst>
          </a:custGeom>
          <a:noFill/>
          <a:ln w="9525" cap="flat" cmpd="sng">
            <a:solidFill>
              <a:schemeClr val="dk2"/>
            </a:solidFill>
            <a:prstDash val="solid"/>
            <a:round/>
            <a:headEnd type="none" w="med" len="med"/>
            <a:tailEnd type="none" w="med" len="med"/>
          </a:ln>
        </p:spPr>
      </p:sp>
      <p:pic>
        <p:nvPicPr>
          <p:cNvPr id="454" name="Google Shape;454;p52"/>
          <p:cNvPicPr preferRelativeResize="0"/>
          <p:nvPr/>
        </p:nvPicPr>
        <p:blipFill>
          <a:blip r:embed="rId3">
            <a:alphaModFix/>
          </a:blip>
          <a:stretch>
            <a:fillRect/>
          </a:stretch>
        </p:blipFill>
        <p:spPr>
          <a:xfrm>
            <a:off x="2833700" y="1550087"/>
            <a:ext cx="3577449" cy="2893759"/>
          </a:xfrm>
          <a:prstGeom prst="rect">
            <a:avLst/>
          </a:prstGeom>
          <a:noFill/>
          <a:ln>
            <a:noFill/>
          </a:ln>
        </p:spPr>
      </p:pic>
      <p:sp>
        <p:nvSpPr>
          <p:cNvPr id="455" name="Google Shape;455;p52"/>
          <p:cNvSpPr txBox="1"/>
          <p:nvPr/>
        </p:nvSpPr>
        <p:spPr>
          <a:xfrm>
            <a:off x="1052125" y="820775"/>
            <a:ext cx="7140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B7B7B7"/>
                </a:solidFill>
                <a:latin typeface="Varela Round"/>
                <a:ea typeface="Varela Round"/>
                <a:cs typeface="Varela Round"/>
                <a:sym typeface="Varela Round"/>
              </a:rPr>
              <a:t>PROTOTYPE 3: Fitness Tips Sheet</a:t>
            </a:r>
            <a:endParaRPr sz="1700">
              <a:solidFill>
                <a:srgbClr val="B7B7B7"/>
              </a:solidFill>
              <a:latin typeface="Varela Round"/>
              <a:ea typeface="Varela Round"/>
              <a:cs typeface="Varela Round"/>
              <a:sym typeface="Varela Roun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3"/>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42</a:t>
            </a:fld>
            <a:endParaRPr/>
          </a:p>
        </p:txBody>
      </p:sp>
      <p:sp>
        <p:nvSpPr>
          <p:cNvPr id="461" name="Google Shape;461;p53"/>
          <p:cNvSpPr txBox="1"/>
          <p:nvPr/>
        </p:nvSpPr>
        <p:spPr>
          <a:xfrm>
            <a:off x="1110325" y="795800"/>
            <a:ext cx="70242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dk2"/>
                </a:solidFill>
                <a:latin typeface="Varela Round"/>
                <a:ea typeface="Varela Round"/>
                <a:cs typeface="Varela Round"/>
                <a:sym typeface="Varela Round"/>
              </a:rPr>
              <a:t>PROTOTYPE 3: Fitness Tips Sheet</a:t>
            </a:r>
            <a:endParaRPr sz="1700">
              <a:solidFill>
                <a:schemeClr val="dk2"/>
              </a:solidFill>
              <a:latin typeface="Varela Round"/>
              <a:ea typeface="Varela Round"/>
              <a:cs typeface="Varela Round"/>
              <a:sym typeface="Varela Round"/>
            </a:endParaRPr>
          </a:p>
        </p:txBody>
      </p:sp>
      <p:sp>
        <p:nvSpPr>
          <p:cNvPr id="462" name="Google Shape;462;p53"/>
          <p:cNvSpPr/>
          <p:nvPr/>
        </p:nvSpPr>
        <p:spPr>
          <a:xfrm>
            <a:off x="1526567" y="1366200"/>
            <a:ext cx="6235168" cy="25872"/>
          </a:xfrm>
          <a:custGeom>
            <a:avLst/>
            <a:gdLst/>
            <a:ahLst/>
            <a:cxnLst/>
            <a:rect l="l" t="t" r="r" b="b"/>
            <a:pathLst>
              <a:path w="126135" h="1380" extrusionOk="0">
                <a:moveTo>
                  <a:pt x="0" y="973"/>
                </a:moveTo>
                <a:cubicBezTo>
                  <a:pt x="29075" y="973"/>
                  <a:pt x="58158" y="273"/>
                  <a:pt x="87224" y="973"/>
                </a:cubicBezTo>
                <a:cubicBezTo>
                  <a:pt x="100195" y="1285"/>
                  <a:pt x="113312" y="1974"/>
                  <a:pt x="126135" y="0"/>
                </a:cubicBezTo>
              </a:path>
            </a:pathLst>
          </a:custGeom>
          <a:noFill/>
          <a:ln w="9525" cap="flat" cmpd="sng">
            <a:solidFill>
              <a:schemeClr val="dk2"/>
            </a:solidFill>
            <a:prstDash val="solid"/>
            <a:round/>
            <a:headEnd type="none" w="med" len="med"/>
            <a:tailEnd type="none" w="med" len="med"/>
          </a:ln>
        </p:spPr>
      </p:sp>
      <p:sp>
        <p:nvSpPr>
          <p:cNvPr id="463" name="Google Shape;463;p53"/>
          <p:cNvSpPr/>
          <p:nvPr/>
        </p:nvSpPr>
        <p:spPr>
          <a:xfrm>
            <a:off x="1382275" y="1402010"/>
            <a:ext cx="6283266" cy="31065"/>
          </a:xfrm>
          <a:custGeom>
            <a:avLst/>
            <a:gdLst/>
            <a:ahLst/>
            <a:cxnLst/>
            <a:rect l="l" t="t" r="r" b="b"/>
            <a:pathLst>
              <a:path w="127108" h="1657" extrusionOk="0">
                <a:moveTo>
                  <a:pt x="0" y="1657"/>
                </a:moveTo>
                <a:cubicBezTo>
                  <a:pt x="42250" y="-1532"/>
                  <a:pt x="84738" y="1008"/>
                  <a:pt x="127108" y="1008"/>
                </a:cubicBezTo>
              </a:path>
            </a:pathLst>
          </a:custGeom>
          <a:noFill/>
          <a:ln w="9525" cap="flat" cmpd="sng">
            <a:solidFill>
              <a:schemeClr val="dk2"/>
            </a:solidFill>
            <a:prstDash val="solid"/>
            <a:round/>
            <a:headEnd type="none" w="med" len="med"/>
            <a:tailEnd type="none" w="med" len="med"/>
          </a:ln>
        </p:spPr>
      </p:sp>
      <p:sp>
        <p:nvSpPr>
          <p:cNvPr id="464" name="Google Shape;464;p53"/>
          <p:cNvSpPr txBox="1"/>
          <p:nvPr/>
        </p:nvSpPr>
        <p:spPr>
          <a:xfrm>
            <a:off x="741825" y="2986375"/>
            <a:ext cx="32745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Varela Round"/>
                <a:ea typeface="Varela Round"/>
                <a:cs typeface="Varela Round"/>
                <a:sym typeface="Varela Round"/>
              </a:rPr>
              <a:t>Testing assumption: </a:t>
            </a:r>
            <a:r>
              <a:rPr lang="en" sz="1700">
                <a:solidFill>
                  <a:schemeClr val="accent3"/>
                </a:solidFill>
                <a:latin typeface="Varela Round"/>
                <a:ea typeface="Varela Round"/>
                <a:cs typeface="Varela Round"/>
                <a:sym typeface="Varela Round"/>
              </a:rPr>
              <a:t>Beginners would favor science-backed fitness tips over those that are not. </a:t>
            </a:r>
            <a:endParaRPr sz="1600">
              <a:latin typeface="Varela Round"/>
              <a:ea typeface="Varela Round"/>
              <a:cs typeface="Varela Round"/>
              <a:sym typeface="Varela Round"/>
            </a:endParaRPr>
          </a:p>
        </p:txBody>
      </p:sp>
      <p:sp>
        <p:nvSpPr>
          <p:cNvPr id="465" name="Google Shape;465;p53"/>
          <p:cNvSpPr txBox="1"/>
          <p:nvPr/>
        </p:nvSpPr>
        <p:spPr>
          <a:xfrm>
            <a:off x="789175" y="1593200"/>
            <a:ext cx="35589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Varela Round"/>
                <a:ea typeface="Varela Round"/>
                <a:cs typeface="Varela Round"/>
                <a:sym typeface="Varela Round"/>
              </a:rPr>
              <a:t>Interviewee: </a:t>
            </a:r>
            <a:r>
              <a:rPr lang="en" sz="2200">
                <a:solidFill>
                  <a:schemeClr val="accent3"/>
                </a:solidFill>
                <a:latin typeface="Varela Round"/>
                <a:ea typeface="Varela Round"/>
                <a:cs typeface="Varela Round"/>
                <a:sym typeface="Varela Round"/>
              </a:rPr>
              <a:t>Cherie</a:t>
            </a:r>
            <a:endParaRPr sz="2200">
              <a:solidFill>
                <a:schemeClr val="accent3"/>
              </a:solidFill>
              <a:latin typeface="Varela Round"/>
              <a:ea typeface="Varela Round"/>
              <a:cs typeface="Varela Round"/>
              <a:sym typeface="Varela Round"/>
            </a:endParaRPr>
          </a:p>
          <a:p>
            <a:pPr marL="0" lvl="0" indent="0" algn="l" rtl="0">
              <a:spcBef>
                <a:spcPts val="0"/>
              </a:spcBef>
              <a:spcAft>
                <a:spcPts val="0"/>
              </a:spcAft>
              <a:buNone/>
            </a:pPr>
            <a:r>
              <a:rPr lang="en" sz="1600">
                <a:solidFill>
                  <a:srgbClr val="B7B7B7"/>
                </a:solidFill>
                <a:latin typeface="Varela Round"/>
                <a:ea typeface="Varela Round"/>
                <a:cs typeface="Varela Round"/>
                <a:sym typeface="Varela Round"/>
              </a:rPr>
              <a:t>Beginner trying to implement a more informed regime.</a:t>
            </a:r>
            <a:endParaRPr sz="1600">
              <a:solidFill>
                <a:srgbClr val="B7B7B7"/>
              </a:solidFill>
              <a:latin typeface="Varela Round"/>
              <a:ea typeface="Varela Round"/>
              <a:cs typeface="Varela Round"/>
              <a:sym typeface="Varela Round"/>
            </a:endParaRPr>
          </a:p>
        </p:txBody>
      </p:sp>
      <p:pic>
        <p:nvPicPr>
          <p:cNvPr id="466" name="Google Shape;466;p53"/>
          <p:cNvPicPr preferRelativeResize="0"/>
          <p:nvPr/>
        </p:nvPicPr>
        <p:blipFill rotWithShape="1">
          <a:blip r:embed="rId3">
            <a:alphaModFix/>
          </a:blip>
          <a:srcRect l="1244" t="2333" r="31138" b="11873"/>
          <a:stretch/>
        </p:blipFill>
        <p:spPr>
          <a:xfrm>
            <a:off x="4611400" y="1592863"/>
            <a:ext cx="3698720" cy="293311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4"/>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43</a:t>
            </a:fld>
            <a:endParaRPr/>
          </a:p>
        </p:txBody>
      </p:sp>
      <p:sp>
        <p:nvSpPr>
          <p:cNvPr id="472" name="Google Shape;472;p54"/>
          <p:cNvSpPr txBox="1"/>
          <p:nvPr/>
        </p:nvSpPr>
        <p:spPr>
          <a:xfrm>
            <a:off x="688675" y="515350"/>
            <a:ext cx="36594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u="sng">
                <a:solidFill>
                  <a:schemeClr val="accent3"/>
                </a:solidFill>
                <a:latin typeface="Varela Round"/>
                <a:ea typeface="Varela Round"/>
                <a:cs typeface="Varela Round"/>
                <a:sym typeface="Varela Round"/>
              </a:rPr>
              <a:t>Things that worked</a:t>
            </a:r>
            <a:endParaRPr>
              <a:solidFill>
                <a:schemeClr val="accent3"/>
              </a:solidFill>
              <a:latin typeface="Varela Round"/>
              <a:ea typeface="Varela Round"/>
              <a:cs typeface="Varela Round"/>
              <a:sym typeface="Varela Round"/>
            </a:endParaRPr>
          </a:p>
          <a:p>
            <a:pPr marL="457200" marR="0" lvl="0" indent="-304800" algn="l" rtl="0">
              <a:lnSpc>
                <a:spcPct val="100000"/>
              </a:lnSpc>
              <a:spcBef>
                <a:spcPts val="60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“Good to know the sources behind each tip.”</a:t>
            </a:r>
            <a:br>
              <a:rPr lang="en" sz="1500">
                <a:solidFill>
                  <a:schemeClr val="dk1"/>
                </a:solidFill>
                <a:latin typeface="Varela Round"/>
                <a:ea typeface="Varela Round"/>
                <a:cs typeface="Varela Round"/>
                <a:sym typeface="Varela Round"/>
              </a:rPr>
            </a:br>
            <a:endParaRPr sz="1500">
              <a:solidFill>
                <a:schemeClr val="dk1"/>
              </a:solidFill>
              <a:latin typeface="Varela Round"/>
              <a:ea typeface="Varela Round"/>
              <a:cs typeface="Varela Round"/>
              <a:sym typeface="Varela Round"/>
            </a:endParaRPr>
          </a:p>
          <a:p>
            <a:pPr marL="457200" marR="0" lvl="0" indent="-304800" algn="l" rtl="0">
              <a:lnSpc>
                <a:spcPct val="100000"/>
              </a:lnSpc>
              <a:spcBef>
                <a:spcPts val="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Wanted to learn the scientific explanation behind each tip </a:t>
            </a:r>
            <a:endParaRPr>
              <a:latin typeface="Varela Round"/>
              <a:ea typeface="Varela Round"/>
              <a:cs typeface="Varela Round"/>
              <a:sym typeface="Varela Round"/>
            </a:endParaRPr>
          </a:p>
        </p:txBody>
      </p:sp>
      <p:sp>
        <p:nvSpPr>
          <p:cNvPr id="473" name="Google Shape;473;p54"/>
          <p:cNvSpPr txBox="1">
            <a:spLocks noGrp="1"/>
          </p:cNvSpPr>
          <p:nvPr>
            <p:ph type="title" idx="4294967295"/>
          </p:nvPr>
        </p:nvSpPr>
        <p:spPr>
          <a:xfrm>
            <a:off x="1027950" y="29992"/>
            <a:ext cx="7088100" cy="55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Prototype 3 Results</a:t>
            </a:r>
            <a:endParaRPr/>
          </a:p>
        </p:txBody>
      </p:sp>
      <p:sp>
        <p:nvSpPr>
          <p:cNvPr id="474" name="Google Shape;474;p54"/>
          <p:cNvSpPr txBox="1"/>
          <p:nvPr/>
        </p:nvSpPr>
        <p:spPr>
          <a:xfrm>
            <a:off x="4725475" y="515350"/>
            <a:ext cx="37920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u="sng">
                <a:solidFill>
                  <a:schemeClr val="accent3"/>
                </a:solidFill>
                <a:latin typeface="Varela Round"/>
                <a:ea typeface="Varela Round"/>
                <a:cs typeface="Varela Round"/>
                <a:sym typeface="Varela Round"/>
              </a:rPr>
              <a:t>Things that didn’t work</a:t>
            </a:r>
            <a:endParaRPr>
              <a:solidFill>
                <a:schemeClr val="accent3"/>
              </a:solidFill>
              <a:latin typeface="Varela Round"/>
              <a:ea typeface="Varela Round"/>
              <a:cs typeface="Varela Round"/>
              <a:sym typeface="Varela Round"/>
            </a:endParaRPr>
          </a:p>
          <a:p>
            <a:pPr marL="457200" marR="0" lvl="0" indent="-304800" algn="l" rtl="0">
              <a:lnSpc>
                <a:spcPct val="100000"/>
              </a:lnSpc>
              <a:spcBef>
                <a:spcPts val="60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Didn’t understand the difference in credibility behind each source </a:t>
            </a:r>
            <a:br>
              <a:rPr lang="en" sz="1500">
                <a:solidFill>
                  <a:schemeClr val="dk1"/>
                </a:solidFill>
                <a:latin typeface="Varela Round"/>
                <a:ea typeface="Varela Round"/>
                <a:cs typeface="Varela Round"/>
                <a:sym typeface="Varela Round"/>
              </a:rPr>
            </a:br>
            <a:endParaRPr sz="1500">
              <a:solidFill>
                <a:schemeClr val="dk1"/>
              </a:solidFill>
              <a:latin typeface="Varela Round"/>
              <a:ea typeface="Varela Round"/>
              <a:cs typeface="Varela Round"/>
              <a:sym typeface="Varela Round"/>
            </a:endParaRPr>
          </a:p>
          <a:p>
            <a:pPr marL="457200" marR="0" lvl="0" indent="-304800" algn="l" rtl="0">
              <a:lnSpc>
                <a:spcPct val="100000"/>
              </a:lnSpc>
              <a:spcBef>
                <a:spcPts val="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She didn’t have a strong science background</a:t>
            </a:r>
            <a:endParaRPr>
              <a:latin typeface="Varela Round"/>
              <a:ea typeface="Varela Round"/>
              <a:cs typeface="Varela Round"/>
              <a:sym typeface="Varela Round"/>
            </a:endParaRPr>
          </a:p>
        </p:txBody>
      </p:sp>
      <p:sp>
        <p:nvSpPr>
          <p:cNvPr id="475" name="Google Shape;475;p54"/>
          <p:cNvSpPr txBox="1"/>
          <p:nvPr/>
        </p:nvSpPr>
        <p:spPr>
          <a:xfrm>
            <a:off x="4725475" y="2657800"/>
            <a:ext cx="3659400" cy="210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u="sng">
                <a:solidFill>
                  <a:schemeClr val="accent3"/>
                </a:solidFill>
                <a:latin typeface="Varela Round"/>
                <a:ea typeface="Varela Round"/>
                <a:cs typeface="Varela Round"/>
                <a:sym typeface="Varela Round"/>
              </a:rPr>
              <a:t>New learnings:</a:t>
            </a:r>
            <a:endParaRPr sz="1500">
              <a:solidFill>
                <a:schemeClr val="dk1"/>
              </a:solidFill>
              <a:latin typeface="Varela Round"/>
              <a:ea typeface="Varela Round"/>
              <a:cs typeface="Varela Round"/>
              <a:sym typeface="Varela Round"/>
            </a:endParaRPr>
          </a:p>
          <a:p>
            <a:pPr marL="457200" marR="0" lvl="0" indent="-304800" algn="l" rtl="0">
              <a:lnSpc>
                <a:spcPct val="100000"/>
              </a:lnSpc>
              <a:spcBef>
                <a:spcPts val="60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Need to explain science behind tip in an accessible manner </a:t>
            </a:r>
            <a:br>
              <a:rPr lang="en" sz="1500">
                <a:solidFill>
                  <a:schemeClr val="dk1"/>
                </a:solidFill>
                <a:latin typeface="Varela Round"/>
                <a:ea typeface="Varela Round"/>
                <a:cs typeface="Varela Round"/>
                <a:sym typeface="Varela Round"/>
              </a:rPr>
            </a:br>
            <a:endParaRPr sz="1500">
              <a:solidFill>
                <a:schemeClr val="dk1"/>
              </a:solidFill>
              <a:latin typeface="Varela Round"/>
              <a:ea typeface="Varela Round"/>
              <a:cs typeface="Varela Round"/>
              <a:sym typeface="Varela Round"/>
            </a:endParaRPr>
          </a:p>
          <a:p>
            <a:pPr marL="457200" marR="0" lvl="0" indent="-304800" algn="l" rtl="0">
              <a:lnSpc>
                <a:spcPct val="100000"/>
              </a:lnSpc>
              <a:spcBef>
                <a:spcPts val="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Next question: Would people read the explanation if it </a:t>
            </a:r>
            <a:br>
              <a:rPr lang="en" sz="1500">
                <a:solidFill>
                  <a:schemeClr val="dk1"/>
                </a:solidFill>
                <a:latin typeface="Varela Round"/>
                <a:ea typeface="Varela Round"/>
                <a:cs typeface="Varela Round"/>
                <a:sym typeface="Varela Round"/>
              </a:rPr>
            </a:br>
            <a:r>
              <a:rPr lang="en" sz="1500">
                <a:solidFill>
                  <a:schemeClr val="dk1"/>
                </a:solidFill>
                <a:latin typeface="Varela Round"/>
                <a:ea typeface="Varela Round"/>
                <a:cs typeface="Varela Round"/>
                <a:sym typeface="Varela Round"/>
              </a:rPr>
              <a:t>were there? </a:t>
            </a:r>
            <a:endParaRPr>
              <a:latin typeface="Varela Round"/>
              <a:ea typeface="Varela Round"/>
              <a:cs typeface="Varela Round"/>
              <a:sym typeface="Varela Round"/>
            </a:endParaRPr>
          </a:p>
          <a:p>
            <a:pPr marL="0" lvl="0" indent="0" algn="l" rtl="0">
              <a:spcBef>
                <a:spcPts val="0"/>
              </a:spcBef>
              <a:spcAft>
                <a:spcPts val="0"/>
              </a:spcAft>
              <a:buNone/>
            </a:pPr>
            <a:endParaRPr>
              <a:latin typeface="Varela Round"/>
              <a:ea typeface="Varela Round"/>
              <a:cs typeface="Varela Round"/>
              <a:sym typeface="Varela Round"/>
            </a:endParaRPr>
          </a:p>
        </p:txBody>
      </p:sp>
      <p:sp>
        <p:nvSpPr>
          <p:cNvPr id="476" name="Google Shape;476;p54"/>
          <p:cNvSpPr txBox="1"/>
          <p:nvPr/>
        </p:nvSpPr>
        <p:spPr>
          <a:xfrm>
            <a:off x="688675" y="2657800"/>
            <a:ext cx="3825000" cy="1877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u="sng">
                <a:solidFill>
                  <a:schemeClr val="accent3"/>
                </a:solidFill>
                <a:latin typeface="Varela Round"/>
                <a:ea typeface="Varela Round"/>
                <a:cs typeface="Varela Round"/>
                <a:sym typeface="Varela Round"/>
              </a:rPr>
              <a:t>Surprises</a:t>
            </a:r>
            <a:endParaRPr sz="1500">
              <a:solidFill>
                <a:schemeClr val="dk1"/>
              </a:solidFill>
              <a:latin typeface="Varela Round"/>
              <a:ea typeface="Varela Round"/>
              <a:cs typeface="Varela Round"/>
              <a:sym typeface="Varela Round"/>
            </a:endParaRPr>
          </a:p>
          <a:p>
            <a:pPr marL="457200" marR="0" lvl="0" indent="-304800" algn="l" rtl="0">
              <a:lnSpc>
                <a:spcPct val="100000"/>
              </a:lnSpc>
              <a:spcBef>
                <a:spcPts val="60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Chose to implement tip that was backed by the least credible source</a:t>
            </a:r>
            <a:br>
              <a:rPr lang="en" sz="1500">
                <a:solidFill>
                  <a:schemeClr val="dk1"/>
                </a:solidFill>
                <a:latin typeface="Varela Round"/>
                <a:ea typeface="Varela Round"/>
                <a:cs typeface="Varela Round"/>
                <a:sym typeface="Varela Round"/>
              </a:rPr>
            </a:br>
            <a:endParaRPr sz="1500">
              <a:solidFill>
                <a:schemeClr val="dk1"/>
              </a:solidFill>
              <a:latin typeface="Varela Round"/>
              <a:ea typeface="Varela Round"/>
              <a:cs typeface="Varela Round"/>
              <a:sym typeface="Varela Round"/>
            </a:endParaRPr>
          </a:p>
          <a:p>
            <a:pPr marL="457200" marR="0" lvl="0" indent="-304800" algn="l" rtl="0">
              <a:lnSpc>
                <a:spcPct val="100000"/>
              </a:lnSpc>
              <a:spcBef>
                <a:spcPts val="0"/>
              </a:spcBef>
              <a:spcAft>
                <a:spcPts val="0"/>
              </a:spcAft>
              <a:buClr>
                <a:schemeClr val="accent3"/>
              </a:buClr>
              <a:buSzPts val="1200"/>
              <a:buFont typeface="Varela Round"/>
              <a:buChar char="▧"/>
            </a:pPr>
            <a:r>
              <a:rPr lang="en" sz="1500">
                <a:solidFill>
                  <a:schemeClr val="dk1"/>
                </a:solidFill>
                <a:latin typeface="Varela Round"/>
                <a:ea typeface="Varela Round"/>
                <a:cs typeface="Varela Round"/>
                <a:sym typeface="Varela Round"/>
              </a:rPr>
              <a:t>“I heard it before everywhere; </a:t>
            </a:r>
            <a:br>
              <a:rPr lang="en" sz="1500">
                <a:solidFill>
                  <a:schemeClr val="dk1"/>
                </a:solidFill>
                <a:latin typeface="Varela Round"/>
                <a:ea typeface="Varela Round"/>
                <a:cs typeface="Varela Round"/>
                <a:sym typeface="Varela Round"/>
              </a:rPr>
            </a:br>
            <a:r>
              <a:rPr lang="en" sz="1500">
                <a:solidFill>
                  <a:schemeClr val="dk1"/>
                </a:solidFill>
                <a:latin typeface="Varela Round"/>
                <a:ea typeface="Varela Round"/>
                <a:cs typeface="Varela Round"/>
                <a:sym typeface="Varela Round"/>
              </a:rPr>
              <a:t>it’s common knowledge.”</a:t>
            </a:r>
            <a:endParaRPr>
              <a:latin typeface="Varela Round"/>
              <a:ea typeface="Varela Round"/>
              <a:cs typeface="Varela Round"/>
              <a:sym typeface="Varela Round"/>
            </a:endParaRPr>
          </a:p>
          <a:p>
            <a:pPr marL="0" lvl="0" indent="0" algn="l" rtl="0">
              <a:spcBef>
                <a:spcPts val="0"/>
              </a:spcBef>
              <a:spcAft>
                <a:spcPts val="0"/>
              </a:spcAft>
              <a:buNone/>
            </a:pPr>
            <a:endParaRPr>
              <a:latin typeface="Varela Round"/>
              <a:ea typeface="Varela Round"/>
              <a:cs typeface="Varela Round"/>
              <a:sym typeface="Varela Round"/>
            </a:endParaRPr>
          </a:p>
        </p:txBody>
      </p:sp>
      <p:pic>
        <p:nvPicPr>
          <p:cNvPr id="477" name="Google Shape;477;p54"/>
          <p:cNvPicPr preferRelativeResize="0"/>
          <p:nvPr/>
        </p:nvPicPr>
        <p:blipFill>
          <a:blip r:embed="rId3">
            <a:alphaModFix/>
          </a:blip>
          <a:stretch>
            <a:fillRect/>
          </a:stretch>
        </p:blipFill>
        <p:spPr>
          <a:xfrm>
            <a:off x="3821675" y="1911550"/>
            <a:ext cx="691993" cy="555000"/>
          </a:xfrm>
          <a:prstGeom prst="rect">
            <a:avLst/>
          </a:prstGeom>
          <a:noFill/>
          <a:ln>
            <a:noFill/>
          </a:ln>
        </p:spPr>
      </p:pic>
      <p:pic>
        <p:nvPicPr>
          <p:cNvPr id="478" name="Google Shape;478;p54"/>
          <p:cNvPicPr preferRelativeResize="0"/>
          <p:nvPr/>
        </p:nvPicPr>
        <p:blipFill>
          <a:blip r:embed="rId4">
            <a:alphaModFix/>
          </a:blip>
          <a:stretch>
            <a:fillRect/>
          </a:stretch>
        </p:blipFill>
        <p:spPr>
          <a:xfrm>
            <a:off x="7839125" y="1911538"/>
            <a:ext cx="599074" cy="599074"/>
          </a:xfrm>
          <a:prstGeom prst="rect">
            <a:avLst/>
          </a:prstGeom>
          <a:noFill/>
          <a:ln>
            <a:noFill/>
          </a:ln>
        </p:spPr>
      </p:pic>
      <p:pic>
        <p:nvPicPr>
          <p:cNvPr id="479" name="Google Shape;479;p54"/>
          <p:cNvPicPr preferRelativeResize="0"/>
          <p:nvPr/>
        </p:nvPicPr>
        <p:blipFill>
          <a:blip r:embed="rId5">
            <a:alphaModFix/>
          </a:blip>
          <a:stretch>
            <a:fillRect/>
          </a:stretch>
        </p:blipFill>
        <p:spPr>
          <a:xfrm>
            <a:off x="3914600" y="4019175"/>
            <a:ext cx="599075" cy="599075"/>
          </a:xfrm>
          <a:prstGeom prst="rect">
            <a:avLst/>
          </a:prstGeom>
          <a:noFill/>
          <a:ln>
            <a:noFill/>
          </a:ln>
        </p:spPr>
      </p:pic>
      <p:pic>
        <p:nvPicPr>
          <p:cNvPr id="480" name="Google Shape;480;p54"/>
          <p:cNvPicPr preferRelativeResize="0"/>
          <p:nvPr/>
        </p:nvPicPr>
        <p:blipFill>
          <a:blip r:embed="rId6">
            <a:alphaModFix/>
          </a:blip>
          <a:stretch>
            <a:fillRect/>
          </a:stretch>
        </p:blipFill>
        <p:spPr>
          <a:xfrm>
            <a:off x="7839125" y="3976076"/>
            <a:ext cx="599076" cy="5990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5"/>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Validity of Assumptions</a:t>
            </a:r>
            <a:endParaRPr/>
          </a:p>
        </p:txBody>
      </p:sp>
      <p:sp>
        <p:nvSpPr>
          <p:cNvPr id="486" name="Google Shape;486;p55"/>
          <p:cNvSpPr txBox="1">
            <a:spLocks noGrp="1"/>
          </p:cNvSpPr>
          <p:nvPr>
            <p:ph type="body" idx="1"/>
          </p:nvPr>
        </p:nvSpPr>
        <p:spPr>
          <a:xfrm>
            <a:off x="1527400" y="1200125"/>
            <a:ext cx="7088100" cy="306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100"/>
              <a:t>Gym Simulator for Helper:</a:t>
            </a:r>
            <a:r>
              <a:rPr lang="en" sz="1100"/>
              <a:t> </a:t>
            </a:r>
            <a:endParaRPr sz="1100"/>
          </a:p>
          <a:p>
            <a:pPr marL="457200" lvl="0" indent="0" algn="l" rtl="0">
              <a:lnSpc>
                <a:spcPct val="115000"/>
              </a:lnSpc>
              <a:spcBef>
                <a:spcPts val="600"/>
              </a:spcBef>
              <a:spcAft>
                <a:spcPts val="0"/>
              </a:spcAft>
              <a:buNone/>
            </a:pPr>
            <a:r>
              <a:rPr lang="en" sz="1600"/>
              <a:t>Validated - as long as there’s connection between helper and asker</a:t>
            </a:r>
            <a:endParaRPr sz="1600"/>
          </a:p>
          <a:p>
            <a:pPr marL="0" lvl="0" indent="0" algn="l" rtl="0">
              <a:spcBef>
                <a:spcPts val="600"/>
              </a:spcBef>
              <a:spcAft>
                <a:spcPts val="0"/>
              </a:spcAft>
              <a:buNone/>
            </a:pPr>
            <a:r>
              <a:rPr lang="en" sz="2100"/>
              <a:t>Gym Simulator for Asker: </a:t>
            </a:r>
            <a:endParaRPr sz="2100"/>
          </a:p>
          <a:p>
            <a:pPr marL="0" lvl="0" indent="457200" algn="l" rtl="0">
              <a:lnSpc>
                <a:spcPct val="115000"/>
              </a:lnSpc>
              <a:spcBef>
                <a:spcPts val="600"/>
              </a:spcBef>
              <a:spcAft>
                <a:spcPts val="0"/>
              </a:spcAft>
              <a:buNone/>
            </a:pPr>
            <a:r>
              <a:rPr lang="en" sz="1600"/>
              <a:t>Validated - as long as the beginner makes it to the gym</a:t>
            </a:r>
            <a:endParaRPr sz="2100"/>
          </a:p>
          <a:p>
            <a:pPr marL="0" lvl="0" indent="0" algn="l" rtl="0">
              <a:spcBef>
                <a:spcPts val="600"/>
              </a:spcBef>
              <a:spcAft>
                <a:spcPts val="0"/>
              </a:spcAft>
              <a:buNone/>
            </a:pPr>
            <a:r>
              <a:rPr lang="en" sz="2100"/>
              <a:t>Fitness Mascot: </a:t>
            </a:r>
            <a:endParaRPr sz="2100"/>
          </a:p>
          <a:p>
            <a:pPr marL="0" lvl="0" indent="457200" algn="l" rtl="0">
              <a:lnSpc>
                <a:spcPct val="115000"/>
              </a:lnSpc>
              <a:spcBef>
                <a:spcPts val="600"/>
              </a:spcBef>
              <a:spcAft>
                <a:spcPts val="0"/>
              </a:spcAft>
              <a:buNone/>
            </a:pPr>
            <a:r>
              <a:rPr lang="en" sz="1600"/>
              <a:t>Partially validated - but overall not very effective long-term</a:t>
            </a:r>
            <a:endParaRPr sz="2100"/>
          </a:p>
          <a:p>
            <a:pPr marL="0" lvl="0" indent="0" algn="l" rtl="0">
              <a:spcBef>
                <a:spcPts val="600"/>
              </a:spcBef>
              <a:spcAft>
                <a:spcPts val="0"/>
              </a:spcAft>
              <a:buNone/>
            </a:pPr>
            <a:r>
              <a:rPr lang="en" sz="2100"/>
              <a:t>Fitness Tips Sheet: </a:t>
            </a:r>
            <a:endParaRPr sz="2100"/>
          </a:p>
          <a:p>
            <a:pPr marL="0" lvl="0" indent="457200" algn="l" rtl="0">
              <a:spcBef>
                <a:spcPts val="600"/>
              </a:spcBef>
              <a:spcAft>
                <a:spcPts val="0"/>
              </a:spcAft>
              <a:buNone/>
            </a:pPr>
            <a:r>
              <a:rPr lang="en" sz="1600"/>
              <a:t>Not valid - difficult to change preconceived opinions</a:t>
            </a:r>
            <a:endParaRPr sz="1600"/>
          </a:p>
        </p:txBody>
      </p:sp>
      <p:sp>
        <p:nvSpPr>
          <p:cNvPr id="487" name="Google Shape;487;p55"/>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44</a:t>
            </a:fld>
            <a:endParaRPr/>
          </a:p>
        </p:txBody>
      </p:sp>
      <p:pic>
        <p:nvPicPr>
          <p:cNvPr id="488" name="Google Shape;488;p55"/>
          <p:cNvPicPr preferRelativeResize="0"/>
          <p:nvPr/>
        </p:nvPicPr>
        <p:blipFill>
          <a:blip r:embed="rId3">
            <a:alphaModFix/>
          </a:blip>
          <a:stretch>
            <a:fillRect/>
          </a:stretch>
        </p:blipFill>
        <p:spPr>
          <a:xfrm>
            <a:off x="930150" y="1288175"/>
            <a:ext cx="597250" cy="479000"/>
          </a:xfrm>
          <a:prstGeom prst="rect">
            <a:avLst/>
          </a:prstGeom>
          <a:noFill/>
          <a:ln>
            <a:noFill/>
          </a:ln>
        </p:spPr>
      </p:pic>
      <p:pic>
        <p:nvPicPr>
          <p:cNvPr id="489" name="Google Shape;489;p55"/>
          <p:cNvPicPr preferRelativeResize="0"/>
          <p:nvPr/>
        </p:nvPicPr>
        <p:blipFill>
          <a:blip r:embed="rId3">
            <a:alphaModFix/>
          </a:blip>
          <a:stretch>
            <a:fillRect/>
          </a:stretch>
        </p:blipFill>
        <p:spPr>
          <a:xfrm>
            <a:off x="930150" y="2065425"/>
            <a:ext cx="597250" cy="479000"/>
          </a:xfrm>
          <a:prstGeom prst="rect">
            <a:avLst/>
          </a:prstGeom>
          <a:noFill/>
          <a:ln>
            <a:noFill/>
          </a:ln>
        </p:spPr>
      </p:pic>
      <p:pic>
        <p:nvPicPr>
          <p:cNvPr id="490" name="Google Shape;490;p55"/>
          <p:cNvPicPr preferRelativeResize="0"/>
          <p:nvPr/>
        </p:nvPicPr>
        <p:blipFill>
          <a:blip r:embed="rId4">
            <a:alphaModFix/>
          </a:blip>
          <a:stretch>
            <a:fillRect/>
          </a:stretch>
        </p:blipFill>
        <p:spPr>
          <a:xfrm>
            <a:off x="930150" y="2770400"/>
            <a:ext cx="597250" cy="597251"/>
          </a:xfrm>
          <a:prstGeom prst="rect">
            <a:avLst/>
          </a:prstGeom>
          <a:noFill/>
          <a:ln>
            <a:noFill/>
          </a:ln>
        </p:spPr>
      </p:pic>
      <p:pic>
        <p:nvPicPr>
          <p:cNvPr id="491" name="Google Shape;491;p55"/>
          <p:cNvPicPr preferRelativeResize="0"/>
          <p:nvPr/>
        </p:nvPicPr>
        <p:blipFill>
          <a:blip r:embed="rId5">
            <a:alphaModFix/>
          </a:blip>
          <a:stretch>
            <a:fillRect/>
          </a:stretch>
        </p:blipFill>
        <p:spPr>
          <a:xfrm>
            <a:off x="930150" y="3593625"/>
            <a:ext cx="597250" cy="5972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6"/>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Which direction is the most promising?</a:t>
            </a:r>
            <a:endParaRPr/>
          </a:p>
        </p:txBody>
      </p:sp>
      <p:sp>
        <p:nvSpPr>
          <p:cNvPr id="497" name="Google Shape;497;p56"/>
          <p:cNvSpPr txBox="1">
            <a:spLocks noGrp="1"/>
          </p:cNvSpPr>
          <p:nvPr>
            <p:ph type="body" idx="1"/>
          </p:nvPr>
        </p:nvSpPr>
        <p:spPr>
          <a:xfrm>
            <a:off x="1043850" y="1200113"/>
            <a:ext cx="7056300" cy="306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ctr" rtl="0">
              <a:spcBef>
                <a:spcPts val="600"/>
              </a:spcBef>
              <a:spcAft>
                <a:spcPts val="0"/>
              </a:spcAft>
              <a:buNone/>
            </a:pPr>
            <a:r>
              <a:rPr lang="en"/>
              <a:t>Given validity of assumptions, </a:t>
            </a:r>
            <a:r>
              <a:rPr lang="en" b="1">
                <a:solidFill>
                  <a:schemeClr val="accent6"/>
                </a:solidFill>
              </a:rPr>
              <a:t>matching gym volunteers with gym beginners </a:t>
            </a:r>
            <a:r>
              <a:rPr lang="en"/>
              <a:t>appears to be the most promising. </a:t>
            </a:r>
            <a:endParaRPr/>
          </a:p>
        </p:txBody>
      </p:sp>
      <p:sp>
        <p:nvSpPr>
          <p:cNvPr id="498" name="Google Shape;498;p56"/>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02"/>
        <p:cNvGrpSpPr/>
        <p:nvPr/>
      </p:nvGrpSpPr>
      <p:grpSpPr>
        <a:xfrm>
          <a:off x="0" y="0"/>
          <a:ext cx="0" cy="0"/>
          <a:chOff x="0" y="0"/>
          <a:chExt cx="0" cy="0"/>
        </a:xfrm>
      </p:grpSpPr>
      <p:sp>
        <p:nvSpPr>
          <p:cNvPr id="503" name="Google Shape;503;p57"/>
          <p:cNvSpPr txBox="1">
            <a:spLocks noGrp="1"/>
          </p:cNvSpPr>
          <p:nvPr>
            <p:ph type="ctrTitle"/>
          </p:nvPr>
        </p:nvSpPr>
        <p:spPr>
          <a:xfrm>
            <a:off x="1630650" y="1991813"/>
            <a:ext cx="58827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Conclusion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8"/>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Key Learnings</a:t>
            </a:r>
            <a:endParaRPr/>
          </a:p>
        </p:txBody>
      </p:sp>
      <p:sp>
        <p:nvSpPr>
          <p:cNvPr id="509" name="Google Shape;509;p58"/>
          <p:cNvSpPr txBox="1">
            <a:spLocks noGrp="1"/>
          </p:cNvSpPr>
          <p:nvPr>
            <p:ph type="body" idx="1"/>
          </p:nvPr>
        </p:nvSpPr>
        <p:spPr>
          <a:xfrm>
            <a:off x="844950" y="1463250"/>
            <a:ext cx="7454100" cy="751200"/>
          </a:xfrm>
          <a:prstGeom prst="rect">
            <a:avLst/>
          </a:prstGeom>
        </p:spPr>
        <p:txBody>
          <a:bodyPr spcFirstLastPara="1" wrap="square" lIns="91425" tIns="91425" rIns="91425" bIns="91425" anchor="t" anchorCtr="0">
            <a:noAutofit/>
          </a:bodyPr>
          <a:lstStyle/>
          <a:p>
            <a:pPr marL="457200" lvl="0" indent="-355600" algn="l" rtl="0">
              <a:spcBef>
                <a:spcPts val="600"/>
              </a:spcBef>
              <a:spcAft>
                <a:spcPts val="0"/>
              </a:spcAft>
              <a:buSzPts val="2000"/>
              <a:buAutoNum type="arabicPeriod"/>
            </a:pPr>
            <a:r>
              <a:rPr lang="en" sz="2000"/>
              <a:t>Beginners harbor </a:t>
            </a:r>
            <a:r>
              <a:rPr lang="en" sz="2000" b="1"/>
              <a:t>irrational fear of judgment</a:t>
            </a:r>
            <a:r>
              <a:rPr lang="en" sz="2000"/>
              <a:t> at the gym. </a:t>
            </a:r>
            <a:br>
              <a:rPr lang="en" sz="2000"/>
            </a:br>
            <a:endParaRPr sz="2000"/>
          </a:p>
          <a:p>
            <a:pPr marL="457200" lvl="0" indent="-355600" algn="l" rtl="0">
              <a:spcBef>
                <a:spcPts val="0"/>
              </a:spcBef>
              <a:spcAft>
                <a:spcPts val="0"/>
              </a:spcAft>
              <a:buSzPts val="2000"/>
              <a:buAutoNum type="arabicPeriod"/>
            </a:pPr>
            <a:r>
              <a:rPr lang="en" sz="2000"/>
              <a:t>Beginners are </a:t>
            </a:r>
            <a:r>
              <a:rPr lang="en" sz="2000" b="1"/>
              <a:t>more willing to ask a more experienced gym-goer</a:t>
            </a:r>
            <a:r>
              <a:rPr lang="en" sz="2000"/>
              <a:t> for help. </a:t>
            </a:r>
            <a:br>
              <a:rPr lang="en" sz="2000"/>
            </a:br>
            <a:endParaRPr sz="2000"/>
          </a:p>
          <a:p>
            <a:pPr marL="457200" lvl="0" indent="-355600" algn="l" rtl="0">
              <a:spcBef>
                <a:spcPts val="0"/>
              </a:spcBef>
              <a:spcAft>
                <a:spcPts val="0"/>
              </a:spcAft>
              <a:buSzPts val="2000"/>
              <a:buAutoNum type="arabicPeriod"/>
            </a:pPr>
            <a:r>
              <a:rPr lang="en" sz="2000"/>
              <a:t>Experienced gym-goers are </a:t>
            </a:r>
            <a:r>
              <a:rPr lang="en" sz="2000" b="1"/>
              <a:t>willing to help</a:t>
            </a:r>
            <a:r>
              <a:rPr lang="en" sz="2000"/>
              <a:t>, as long as they are appropriately matched to beginner. </a:t>
            </a:r>
            <a:endParaRPr sz="20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59"/>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Next Step</a:t>
            </a:r>
            <a:endParaRPr/>
          </a:p>
        </p:txBody>
      </p:sp>
      <p:sp>
        <p:nvSpPr>
          <p:cNvPr id="515" name="Google Shape;515;p59"/>
          <p:cNvSpPr txBox="1">
            <a:spLocks noGrp="1"/>
          </p:cNvSpPr>
          <p:nvPr>
            <p:ph type="body" idx="1"/>
          </p:nvPr>
        </p:nvSpPr>
        <p:spPr>
          <a:xfrm>
            <a:off x="1043850" y="1945798"/>
            <a:ext cx="7056300" cy="12519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a:t>How should we </a:t>
            </a:r>
            <a:r>
              <a:rPr lang="en" b="1">
                <a:solidFill>
                  <a:schemeClr val="accent6"/>
                </a:solidFill>
              </a:rPr>
              <a:t>match</a:t>
            </a:r>
            <a:r>
              <a:rPr lang="en"/>
              <a:t> those who need help with those who are willing to give it?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19"/>
        <p:cNvGrpSpPr/>
        <p:nvPr/>
      </p:nvGrpSpPr>
      <p:grpSpPr>
        <a:xfrm>
          <a:off x="0" y="0"/>
          <a:ext cx="0" cy="0"/>
          <a:chOff x="0" y="0"/>
          <a:chExt cx="0" cy="0"/>
        </a:xfrm>
      </p:grpSpPr>
      <p:sp>
        <p:nvSpPr>
          <p:cNvPr id="520" name="Google Shape;520;p60"/>
          <p:cNvSpPr txBox="1">
            <a:spLocks noGrp="1"/>
          </p:cNvSpPr>
          <p:nvPr>
            <p:ph type="ctrTitle"/>
          </p:nvPr>
        </p:nvSpPr>
        <p:spPr>
          <a:xfrm>
            <a:off x="1630650" y="1991813"/>
            <a:ext cx="58827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Questions?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1027950" y="517331"/>
            <a:ext cx="70881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Initial POV </a:t>
            </a:r>
            <a:endParaRPr/>
          </a:p>
        </p:txBody>
      </p:sp>
      <p:sp>
        <p:nvSpPr>
          <p:cNvPr id="116" name="Google Shape;116;p16"/>
          <p:cNvSpPr txBox="1">
            <a:spLocks noGrp="1"/>
          </p:cNvSpPr>
          <p:nvPr>
            <p:ph type="body" idx="1"/>
          </p:nvPr>
        </p:nvSpPr>
        <p:spPr>
          <a:xfrm>
            <a:off x="846150" y="1284725"/>
            <a:ext cx="7451700" cy="306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900" b="1"/>
              <a:t>We met</a:t>
            </a:r>
            <a:r>
              <a:rPr lang="en" sz="1900"/>
              <a:t> Sherry, a young professional who is active on a daily basis and is cognizant of taking care of her health</a:t>
            </a:r>
            <a:endParaRPr sz="1900"/>
          </a:p>
          <a:p>
            <a:pPr marL="0" lvl="0" indent="0" algn="l" rtl="0">
              <a:spcBef>
                <a:spcPts val="600"/>
              </a:spcBef>
              <a:spcAft>
                <a:spcPts val="0"/>
              </a:spcAft>
              <a:buNone/>
            </a:pPr>
            <a:endParaRPr sz="1900"/>
          </a:p>
          <a:p>
            <a:pPr marL="0" lvl="0" indent="0" algn="l" rtl="0">
              <a:spcBef>
                <a:spcPts val="600"/>
              </a:spcBef>
              <a:spcAft>
                <a:spcPts val="0"/>
              </a:spcAft>
              <a:buNone/>
            </a:pPr>
            <a:r>
              <a:rPr lang="en" sz="1900" b="1"/>
              <a:t>We were amazed to realize</a:t>
            </a:r>
            <a:r>
              <a:rPr lang="en" sz="1900"/>
              <a:t> that although she was very physically involved with activities, she felt like she had to be physically qualified enough in order to ask for advice</a:t>
            </a:r>
            <a:endParaRPr sz="1900"/>
          </a:p>
          <a:p>
            <a:pPr marL="0" lvl="0" indent="0" algn="l" rtl="0">
              <a:spcBef>
                <a:spcPts val="600"/>
              </a:spcBef>
              <a:spcAft>
                <a:spcPts val="0"/>
              </a:spcAft>
              <a:buNone/>
            </a:pPr>
            <a:endParaRPr sz="1900"/>
          </a:p>
          <a:p>
            <a:pPr marL="0" lvl="0" indent="0" algn="l" rtl="0">
              <a:spcBef>
                <a:spcPts val="600"/>
              </a:spcBef>
              <a:spcAft>
                <a:spcPts val="0"/>
              </a:spcAft>
              <a:buNone/>
            </a:pPr>
            <a:r>
              <a:rPr lang="en" sz="1900" b="1"/>
              <a:t>It would be game changing if</a:t>
            </a:r>
            <a:r>
              <a:rPr lang="en" sz="1900"/>
              <a:t> users can get help without feeling inadequate and knowing where to find help/know what to ask</a:t>
            </a:r>
            <a:endParaRPr sz="19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24"/>
        <p:cNvGrpSpPr/>
        <p:nvPr/>
      </p:nvGrpSpPr>
      <p:grpSpPr>
        <a:xfrm>
          <a:off x="0" y="0"/>
          <a:ext cx="0" cy="0"/>
          <a:chOff x="0" y="0"/>
          <a:chExt cx="0" cy="0"/>
        </a:xfrm>
      </p:grpSpPr>
      <p:sp>
        <p:nvSpPr>
          <p:cNvPr id="525" name="Google Shape;525;p61"/>
          <p:cNvSpPr txBox="1">
            <a:spLocks noGrp="1"/>
          </p:cNvSpPr>
          <p:nvPr>
            <p:ph type="ctrTitle"/>
          </p:nvPr>
        </p:nvSpPr>
        <p:spPr>
          <a:xfrm>
            <a:off x="1630650" y="1991813"/>
            <a:ext cx="58827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Appendix</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62"/>
          <p:cNvSpPr txBox="1">
            <a:spLocks noGrp="1"/>
          </p:cNvSpPr>
          <p:nvPr>
            <p:ph type="title"/>
          </p:nvPr>
        </p:nvSpPr>
        <p:spPr>
          <a:xfrm>
            <a:off x="1027950" y="48001"/>
            <a:ext cx="7088100" cy="54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Top 3 POVs and HMW Brainstorming</a:t>
            </a:r>
            <a:endParaRPr/>
          </a:p>
        </p:txBody>
      </p:sp>
      <p:sp>
        <p:nvSpPr>
          <p:cNvPr id="531" name="Google Shape;531;p62"/>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51</a:t>
            </a:fld>
            <a:endParaRPr/>
          </a:p>
        </p:txBody>
      </p:sp>
      <p:pic>
        <p:nvPicPr>
          <p:cNvPr id="532" name="Google Shape;532;p62"/>
          <p:cNvPicPr preferRelativeResize="0"/>
          <p:nvPr/>
        </p:nvPicPr>
        <p:blipFill>
          <a:blip r:embed="rId3">
            <a:alphaModFix/>
          </a:blip>
          <a:stretch>
            <a:fillRect/>
          </a:stretch>
        </p:blipFill>
        <p:spPr>
          <a:xfrm>
            <a:off x="583457" y="592495"/>
            <a:ext cx="8007800" cy="399824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3"/>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52</a:t>
            </a:fld>
            <a:endParaRPr/>
          </a:p>
        </p:txBody>
      </p:sp>
      <p:pic>
        <p:nvPicPr>
          <p:cNvPr id="538" name="Google Shape;538;p63"/>
          <p:cNvPicPr preferRelativeResize="0"/>
          <p:nvPr/>
        </p:nvPicPr>
        <p:blipFill>
          <a:blip r:embed="rId3">
            <a:alphaModFix/>
          </a:blip>
          <a:stretch>
            <a:fillRect/>
          </a:stretch>
        </p:blipFill>
        <p:spPr>
          <a:xfrm>
            <a:off x="98600" y="541575"/>
            <a:ext cx="4338599" cy="4185176"/>
          </a:xfrm>
          <a:prstGeom prst="rect">
            <a:avLst/>
          </a:prstGeom>
          <a:noFill/>
          <a:ln>
            <a:noFill/>
          </a:ln>
        </p:spPr>
      </p:pic>
      <p:pic>
        <p:nvPicPr>
          <p:cNvPr id="539" name="Google Shape;539;p63"/>
          <p:cNvPicPr preferRelativeResize="0"/>
          <p:nvPr/>
        </p:nvPicPr>
        <p:blipFill>
          <a:blip r:embed="rId4">
            <a:alphaModFix/>
          </a:blip>
          <a:stretch>
            <a:fillRect/>
          </a:stretch>
        </p:blipFill>
        <p:spPr>
          <a:xfrm>
            <a:off x="4537000" y="2557975"/>
            <a:ext cx="4430602" cy="1902975"/>
          </a:xfrm>
          <a:prstGeom prst="rect">
            <a:avLst/>
          </a:prstGeom>
          <a:noFill/>
          <a:ln w="38100" cap="flat" cmpd="sng">
            <a:solidFill>
              <a:schemeClr val="accent5"/>
            </a:solidFill>
            <a:prstDash val="solid"/>
            <a:round/>
            <a:headEnd type="none" w="sm" len="sm"/>
            <a:tailEnd type="none" w="sm" len="sm"/>
          </a:ln>
        </p:spPr>
      </p:pic>
      <p:sp>
        <p:nvSpPr>
          <p:cNvPr id="540" name="Google Shape;540;p63"/>
          <p:cNvSpPr txBox="1">
            <a:spLocks noGrp="1"/>
          </p:cNvSpPr>
          <p:nvPr>
            <p:ph type="title" idx="4294967295"/>
          </p:nvPr>
        </p:nvSpPr>
        <p:spPr>
          <a:xfrm>
            <a:off x="1027950" y="48001"/>
            <a:ext cx="7088100" cy="54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HMW Selection Process</a:t>
            </a:r>
            <a:endParaRPr/>
          </a:p>
        </p:txBody>
      </p:sp>
      <p:sp>
        <p:nvSpPr>
          <p:cNvPr id="541" name="Google Shape;541;p63"/>
          <p:cNvSpPr/>
          <p:nvPr/>
        </p:nvSpPr>
        <p:spPr>
          <a:xfrm>
            <a:off x="998000" y="3792375"/>
            <a:ext cx="2425800" cy="9345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2" name="Google Shape;542;p63"/>
          <p:cNvCxnSpPr>
            <a:stCxn id="541" idx="3"/>
            <a:endCxn id="539" idx="1"/>
          </p:cNvCxnSpPr>
          <p:nvPr/>
        </p:nvCxnSpPr>
        <p:spPr>
          <a:xfrm rot="10800000" flipH="1">
            <a:off x="3423800" y="3509325"/>
            <a:ext cx="1113300" cy="750300"/>
          </a:xfrm>
          <a:prstGeom prst="straightConnector1">
            <a:avLst/>
          </a:prstGeom>
          <a:noFill/>
          <a:ln w="28575" cap="flat" cmpd="sng">
            <a:solidFill>
              <a:schemeClr val="accent5"/>
            </a:solidFill>
            <a:prstDash val="solid"/>
            <a:round/>
            <a:headEnd type="none" w="med" len="med"/>
            <a:tailEnd type="triangle" w="med" len="med"/>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64"/>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53</a:t>
            </a:fld>
            <a:endParaRPr/>
          </a:p>
        </p:txBody>
      </p:sp>
      <p:sp>
        <p:nvSpPr>
          <p:cNvPr id="548" name="Google Shape;548;p64"/>
          <p:cNvSpPr txBox="1">
            <a:spLocks noGrp="1"/>
          </p:cNvSpPr>
          <p:nvPr>
            <p:ph type="title" idx="4294967295"/>
          </p:nvPr>
        </p:nvSpPr>
        <p:spPr>
          <a:xfrm>
            <a:off x="1027950" y="48001"/>
            <a:ext cx="7088100" cy="54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Top 3 HMWs &amp; Solutions Brainstorming</a:t>
            </a:r>
            <a:endParaRPr/>
          </a:p>
        </p:txBody>
      </p:sp>
      <p:pic>
        <p:nvPicPr>
          <p:cNvPr id="549" name="Google Shape;549;p64"/>
          <p:cNvPicPr preferRelativeResize="0"/>
          <p:nvPr/>
        </p:nvPicPr>
        <p:blipFill rotWithShape="1">
          <a:blip r:embed="rId3">
            <a:alphaModFix/>
          </a:blip>
          <a:srcRect t="5882"/>
          <a:stretch/>
        </p:blipFill>
        <p:spPr>
          <a:xfrm>
            <a:off x="1848950" y="552725"/>
            <a:ext cx="5336518" cy="445034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65"/>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54</a:t>
            </a:fld>
            <a:endParaRPr/>
          </a:p>
        </p:txBody>
      </p:sp>
      <p:sp>
        <p:nvSpPr>
          <p:cNvPr id="555" name="Google Shape;555;p65"/>
          <p:cNvSpPr txBox="1">
            <a:spLocks noGrp="1"/>
          </p:cNvSpPr>
          <p:nvPr>
            <p:ph type="title" idx="4294967295"/>
          </p:nvPr>
        </p:nvSpPr>
        <p:spPr>
          <a:xfrm>
            <a:off x="1027950" y="48001"/>
            <a:ext cx="7088100" cy="54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Top 3 Solutions &amp; Assumptions</a:t>
            </a:r>
            <a:endParaRPr/>
          </a:p>
        </p:txBody>
      </p:sp>
      <p:pic>
        <p:nvPicPr>
          <p:cNvPr id="556" name="Google Shape;556;p65"/>
          <p:cNvPicPr preferRelativeResize="0"/>
          <p:nvPr/>
        </p:nvPicPr>
        <p:blipFill>
          <a:blip r:embed="rId3">
            <a:alphaModFix/>
          </a:blip>
          <a:stretch>
            <a:fillRect/>
          </a:stretch>
        </p:blipFill>
        <p:spPr>
          <a:xfrm>
            <a:off x="2393375" y="626325"/>
            <a:ext cx="4357247" cy="4002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20"/>
        <p:cNvGrpSpPr/>
        <p:nvPr/>
      </p:nvGrpSpPr>
      <p:grpSpPr>
        <a:xfrm>
          <a:off x="0" y="0"/>
          <a:ext cx="0" cy="0"/>
          <a:chOff x="0" y="0"/>
          <a:chExt cx="0" cy="0"/>
        </a:xfrm>
      </p:grpSpPr>
      <p:sp>
        <p:nvSpPr>
          <p:cNvPr id="121" name="Google Shape;121;p17"/>
          <p:cNvSpPr txBox="1">
            <a:spLocks noGrp="1"/>
          </p:cNvSpPr>
          <p:nvPr>
            <p:ph type="ctrTitle"/>
          </p:nvPr>
        </p:nvSpPr>
        <p:spPr>
          <a:xfrm>
            <a:off x="1548925" y="1633028"/>
            <a:ext cx="6119100" cy="14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Additional Needfinding</a:t>
            </a:r>
            <a:endParaRPr/>
          </a:p>
        </p:txBody>
      </p:sp>
      <p:sp>
        <p:nvSpPr>
          <p:cNvPr id="122" name="Google Shape;122;p17"/>
          <p:cNvSpPr/>
          <p:nvPr/>
        </p:nvSpPr>
        <p:spPr>
          <a:xfrm>
            <a:off x="3031800" y="3084744"/>
            <a:ext cx="3153375" cy="25875"/>
          </a:xfrm>
          <a:custGeom>
            <a:avLst/>
            <a:gdLst/>
            <a:ahLst/>
            <a:cxnLst/>
            <a:rect l="l" t="t" r="r" b="b"/>
            <a:pathLst>
              <a:path w="126135" h="1380" extrusionOk="0">
                <a:moveTo>
                  <a:pt x="0" y="973"/>
                </a:moveTo>
                <a:cubicBezTo>
                  <a:pt x="29075" y="973"/>
                  <a:pt x="58158" y="273"/>
                  <a:pt x="87224" y="973"/>
                </a:cubicBezTo>
                <a:cubicBezTo>
                  <a:pt x="100195" y="1285"/>
                  <a:pt x="113312" y="1974"/>
                  <a:pt x="126135" y="0"/>
                </a:cubicBezTo>
              </a:path>
            </a:pathLst>
          </a:custGeom>
          <a:noFill/>
          <a:ln w="9525" cap="flat" cmpd="sng">
            <a:solidFill>
              <a:srgbClr val="FFFFFF"/>
            </a:solidFill>
            <a:prstDash val="solid"/>
            <a:round/>
            <a:headEnd type="none" w="med" len="med"/>
            <a:tailEnd type="none" w="med" len="med"/>
          </a:ln>
        </p:spPr>
      </p:sp>
      <p:sp>
        <p:nvSpPr>
          <p:cNvPr id="123" name="Google Shape;123;p17"/>
          <p:cNvSpPr/>
          <p:nvPr/>
        </p:nvSpPr>
        <p:spPr>
          <a:xfrm>
            <a:off x="2958825" y="3120558"/>
            <a:ext cx="3177700" cy="31069"/>
          </a:xfrm>
          <a:custGeom>
            <a:avLst/>
            <a:gdLst/>
            <a:ahLst/>
            <a:cxnLst/>
            <a:rect l="l" t="t" r="r" b="b"/>
            <a:pathLst>
              <a:path w="127108" h="1657" extrusionOk="0">
                <a:moveTo>
                  <a:pt x="0" y="1657"/>
                </a:moveTo>
                <a:cubicBezTo>
                  <a:pt x="42250" y="-1532"/>
                  <a:pt x="84738" y="1008"/>
                  <a:pt x="127108" y="1008"/>
                </a:cubicBezTo>
              </a:path>
            </a:pathLst>
          </a:custGeom>
          <a:noFill/>
          <a:ln w="9525" cap="flat" cmpd="sng">
            <a:solidFill>
              <a:srgbClr val="FFFFFF"/>
            </a:solidFill>
            <a:prstDash val="solid"/>
            <a:round/>
            <a:headEnd type="none" w="med" len="med"/>
            <a:tailEnd type="none" w="med" len="med"/>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8"/>
          <p:cNvPicPr preferRelativeResize="0"/>
          <p:nvPr/>
        </p:nvPicPr>
        <p:blipFill rotWithShape="1">
          <a:blip r:embed="rId3">
            <a:alphaModFix/>
          </a:blip>
          <a:srcRect t="6550"/>
          <a:stretch/>
        </p:blipFill>
        <p:spPr>
          <a:xfrm>
            <a:off x="925325" y="691750"/>
            <a:ext cx="3121425" cy="3809476"/>
          </a:xfrm>
          <a:prstGeom prst="rect">
            <a:avLst/>
          </a:prstGeom>
          <a:noFill/>
          <a:ln>
            <a:noFill/>
          </a:ln>
        </p:spPr>
      </p:pic>
      <p:sp>
        <p:nvSpPr>
          <p:cNvPr id="129" name="Google Shape;129;p18"/>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a:t>
            </a:fld>
            <a:endParaRPr/>
          </a:p>
        </p:txBody>
      </p:sp>
      <p:sp>
        <p:nvSpPr>
          <p:cNvPr id="130" name="Google Shape;130;p18"/>
          <p:cNvSpPr txBox="1">
            <a:spLocks noGrp="1"/>
          </p:cNvSpPr>
          <p:nvPr>
            <p:ph type="title" idx="4294967295"/>
          </p:nvPr>
        </p:nvSpPr>
        <p:spPr>
          <a:xfrm>
            <a:off x="4663650" y="489800"/>
            <a:ext cx="34524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dk1"/>
                </a:solidFill>
              </a:rPr>
              <a:t>Jeanine, Consultant</a:t>
            </a:r>
            <a:endParaRPr>
              <a:solidFill>
                <a:schemeClr val="dk1"/>
              </a:solidFill>
            </a:endParaRPr>
          </a:p>
        </p:txBody>
      </p:sp>
      <p:sp>
        <p:nvSpPr>
          <p:cNvPr id="131" name="Google Shape;131;p18"/>
          <p:cNvSpPr txBox="1">
            <a:spLocks noGrp="1"/>
          </p:cNvSpPr>
          <p:nvPr>
            <p:ph type="body" idx="4294967295"/>
          </p:nvPr>
        </p:nvSpPr>
        <p:spPr>
          <a:xfrm>
            <a:off x="4674225" y="1393825"/>
            <a:ext cx="3452400" cy="3107400"/>
          </a:xfrm>
          <a:prstGeom prst="rect">
            <a:avLst/>
          </a:prstGeom>
        </p:spPr>
        <p:txBody>
          <a:bodyPr spcFirstLastPara="1" wrap="square" lIns="91425" tIns="91425" rIns="91425" bIns="91425" anchor="t" anchorCtr="0">
            <a:noAutofit/>
          </a:bodyPr>
          <a:lstStyle/>
          <a:p>
            <a:pPr marL="457200" lvl="0" indent="-355600" algn="l" rtl="0">
              <a:spcBef>
                <a:spcPts val="600"/>
              </a:spcBef>
              <a:spcAft>
                <a:spcPts val="0"/>
              </a:spcAft>
              <a:buSzPts val="2000"/>
              <a:buChar char="▧"/>
            </a:pPr>
            <a:r>
              <a:rPr lang="en" sz="2000"/>
              <a:t>Little to no physical activity</a:t>
            </a:r>
            <a:br>
              <a:rPr lang="en" sz="2000"/>
            </a:br>
            <a:endParaRPr sz="2000"/>
          </a:p>
          <a:p>
            <a:pPr marL="457200" lvl="0" indent="-355600" algn="l" rtl="0">
              <a:spcBef>
                <a:spcPts val="0"/>
              </a:spcBef>
              <a:spcAft>
                <a:spcPts val="0"/>
              </a:spcAft>
              <a:buSzPts val="2000"/>
              <a:buChar char="▧"/>
            </a:pPr>
            <a:r>
              <a:rPr lang="en" sz="2000"/>
              <a:t>WFH and overtime on weekends</a:t>
            </a:r>
            <a:br>
              <a:rPr lang="en" sz="2000"/>
            </a:br>
            <a:endParaRPr sz="2000"/>
          </a:p>
          <a:p>
            <a:pPr marL="457200" lvl="0" indent="-355600" algn="l" rtl="0">
              <a:spcBef>
                <a:spcPts val="0"/>
              </a:spcBef>
              <a:spcAft>
                <a:spcPts val="0"/>
              </a:spcAft>
              <a:buSzPts val="2000"/>
              <a:buChar char="▧"/>
            </a:pPr>
            <a:r>
              <a:rPr lang="en" sz="2000"/>
              <a:t>Enjoys leisurely walks and running errands</a:t>
            </a:r>
            <a:endParaRPr sz="2100"/>
          </a:p>
          <a:p>
            <a:pPr marL="0" lvl="0" indent="0" algn="l" rtl="0">
              <a:spcBef>
                <a:spcPts val="600"/>
              </a:spcBef>
              <a:spcAft>
                <a:spcPts val="0"/>
              </a:spcAft>
              <a:buNone/>
            </a:pPr>
            <a:endParaRPr sz="2100"/>
          </a:p>
          <a:p>
            <a:pPr marL="0" lvl="0" indent="0" algn="l" rtl="0">
              <a:spcBef>
                <a:spcPts val="600"/>
              </a:spcBef>
              <a:spcAft>
                <a:spcPts val="0"/>
              </a:spcAft>
              <a:buNone/>
            </a:pPr>
            <a:endParaRPr sz="2100"/>
          </a:p>
        </p:txBody>
      </p:sp>
      <p:sp>
        <p:nvSpPr>
          <p:cNvPr id="132" name="Google Shape;132;p18"/>
          <p:cNvSpPr/>
          <p:nvPr/>
        </p:nvSpPr>
        <p:spPr>
          <a:xfrm>
            <a:off x="4969750" y="1172594"/>
            <a:ext cx="3153375" cy="25875"/>
          </a:xfrm>
          <a:custGeom>
            <a:avLst/>
            <a:gdLst/>
            <a:ahLst/>
            <a:cxnLst/>
            <a:rect l="l" t="t" r="r" b="b"/>
            <a:pathLst>
              <a:path w="126135" h="1380" extrusionOk="0">
                <a:moveTo>
                  <a:pt x="0" y="973"/>
                </a:moveTo>
                <a:cubicBezTo>
                  <a:pt x="29075" y="973"/>
                  <a:pt x="58158" y="273"/>
                  <a:pt x="87224" y="973"/>
                </a:cubicBezTo>
                <a:cubicBezTo>
                  <a:pt x="100195" y="1285"/>
                  <a:pt x="113312" y="1974"/>
                  <a:pt x="126135" y="0"/>
                </a:cubicBezTo>
              </a:path>
            </a:pathLst>
          </a:custGeom>
          <a:noFill/>
          <a:ln w="9525" cap="flat" cmpd="sng">
            <a:solidFill>
              <a:schemeClr val="dk2"/>
            </a:solidFill>
            <a:prstDash val="solid"/>
            <a:round/>
            <a:headEnd type="none" w="med" len="med"/>
            <a:tailEnd type="none" w="med" len="med"/>
          </a:ln>
        </p:spPr>
      </p:sp>
      <p:sp>
        <p:nvSpPr>
          <p:cNvPr id="133" name="Google Shape;133;p18"/>
          <p:cNvSpPr/>
          <p:nvPr/>
        </p:nvSpPr>
        <p:spPr>
          <a:xfrm>
            <a:off x="4896775" y="1208408"/>
            <a:ext cx="3177700" cy="31069"/>
          </a:xfrm>
          <a:custGeom>
            <a:avLst/>
            <a:gdLst/>
            <a:ahLst/>
            <a:cxnLst/>
            <a:rect l="l" t="t" r="r" b="b"/>
            <a:pathLst>
              <a:path w="127108" h="1657" extrusionOk="0">
                <a:moveTo>
                  <a:pt x="0" y="1657"/>
                </a:moveTo>
                <a:cubicBezTo>
                  <a:pt x="42250" y="-1532"/>
                  <a:pt x="84738" y="1008"/>
                  <a:pt x="127108" y="1008"/>
                </a:cubicBezTo>
              </a:path>
            </a:pathLst>
          </a:custGeom>
          <a:noFill/>
          <a:ln w="9525" cap="flat" cmpd="sng">
            <a:solidFill>
              <a:schemeClr val="dk2"/>
            </a:solidFill>
            <a:prstDash val="solid"/>
            <a:round/>
            <a:headEnd type="none" w="med" len="med"/>
            <a:tailEnd type="none" w="med" len="med"/>
          </a:ln>
        </p:spPr>
      </p:sp>
      <p:sp>
        <p:nvSpPr>
          <p:cNvPr id="134" name="Google Shape;134;p18"/>
          <p:cNvSpPr/>
          <p:nvPr/>
        </p:nvSpPr>
        <p:spPr>
          <a:xfrm>
            <a:off x="2765425" y="1239474"/>
            <a:ext cx="466200" cy="466200"/>
          </a:xfrm>
          <a:prstGeom prst="smileyFace">
            <a:avLst>
              <a:gd name="adj" fmla="val 4653"/>
            </a:avLst>
          </a:prstGeom>
          <a:solidFill>
            <a:srgbClr val="FCE5CD"/>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a:t>
            </a:fld>
            <a:endParaRPr/>
          </a:p>
        </p:txBody>
      </p:sp>
      <p:sp>
        <p:nvSpPr>
          <p:cNvPr id="140" name="Google Shape;140;p19"/>
          <p:cNvSpPr txBox="1">
            <a:spLocks noGrp="1"/>
          </p:cNvSpPr>
          <p:nvPr>
            <p:ph type="title" idx="4294967295"/>
          </p:nvPr>
        </p:nvSpPr>
        <p:spPr>
          <a:xfrm>
            <a:off x="4663650" y="489800"/>
            <a:ext cx="34524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dk1"/>
                </a:solidFill>
              </a:rPr>
              <a:t>Insights/Contradictions</a:t>
            </a:r>
            <a:endParaRPr>
              <a:solidFill>
                <a:schemeClr val="dk1"/>
              </a:solidFill>
            </a:endParaRPr>
          </a:p>
        </p:txBody>
      </p:sp>
      <p:sp>
        <p:nvSpPr>
          <p:cNvPr id="141" name="Google Shape;141;p19"/>
          <p:cNvSpPr txBox="1">
            <a:spLocks noGrp="1"/>
          </p:cNvSpPr>
          <p:nvPr>
            <p:ph type="body" idx="4294967295"/>
          </p:nvPr>
        </p:nvSpPr>
        <p:spPr>
          <a:xfrm>
            <a:off x="4674225" y="1393825"/>
            <a:ext cx="3634500" cy="3107400"/>
          </a:xfrm>
          <a:prstGeom prst="rect">
            <a:avLst/>
          </a:prstGeom>
        </p:spPr>
        <p:txBody>
          <a:bodyPr spcFirstLastPara="1" wrap="square" lIns="91425" tIns="91425" rIns="91425" bIns="91425" anchor="t" anchorCtr="0">
            <a:noAutofit/>
          </a:bodyPr>
          <a:lstStyle/>
          <a:p>
            <a:pPr marL="457200" lvl="0" indent="-336550" algn="l" rtl="0">
              <a:spcBef>
                <a:spcPts val="600"/>
              </a:spcBef>
              <a:spcAft>
                <a:spcPts val="0"/>
              </a:spcAft>
              <a:buSzPts val="1700"/>
              <a:buChar char="▧"/>
            </a:pPr>
            <a:r>
              <a:rPr lang="en" sz="1800"/>
              <a:t>Seeing people on social media; compares herself</a:t>
            </a:r>
            <a:br>
              <a:rPr lang="en" sz="1800"/>
            </a:br>
            <a:endParaRPr sz="1800"/>
          </a:p>
          <a:p>
            <a:pPr marL="457200" lvl="0" indent="-342900" algn="l" rtl="0">
              <a:spcBef>
                <a:spcPts val="0"/>
              </a:spcBef>
              <a:spcAft>
                <a:spcPts val="0"/>
              </a:spcAft>
              <a:buSzPts val="1800"/>
              <a:buChar char="▧"/>
            </a:pPr>
            <a:r>
              <a:rPr lang="en" sz="1800"/>
              <a:t>“Back when I went to the gym, it felt like I </a:t>
            </a:r>
            <a:r>
              <a:rPr lang="en" sz="1800" b="1"/>
              <a:t>had</a:t>
            </a:r>
            <a:r>
              <a:rPr lang="en" sz="1800"/>
              <a:t> to enjoy what I was doing even though it felt like punishment”</a:t>
            </a:r>
            <a:endParaRPr sz="1800"/>
          </a:p>
          <a:p>
            <a:pPr marL="0" lvl="0" indent="0" algn="l" rtl="0">
              <a:spcBef>
                <a:spcPts val="600"/>
              </a:spcBef>
              <a:spcAft>
                <a:spcPts val="0"/>
              </a:spcAft>
              <a:buNone/>
            </a:pPr>
            <a:endParaRPr sz="2100"/>
          </a:p>
        </p:txBody>
      </p:sp>
      <p:sp>
        <p:nvSpPr>
          <p:cNvPr id="142" name="Google Shape;142;p19"/>
          <p:cNvSpPr/>
          <p:nvPr/>
        </p:nvSpPr>
        <p:spPr>
          <a:xfrm>
            <a:off x="4969750" y="1172594"/>
            <a:ext cx="3153375" cy="25875"/>
          </a:xfrm>
          <a:custGeom>
            <a:avLst/>
            <a:gdLst/>
            <a:ahLst/>
            <a:cxnLst/>
            <a:rect l="l" t="t" r="r" b="b"/>
            <a:pathLst>
              <a:path w="126135" h="1380" extrusionOk="0">
                <a:moveTo>
                  <a:pt x="0" y="973"/>
                </a:moveTo>
                <a:cubicBezTo>
                  <a:pt x="29075" y="973"/>
                  <a:pt x="58158" y="273"/>
                  <a:pt x="87224" y="973"/>
                </a:cubicBezTo>
                <a:cubicBezTo>
                  <a:pt x="100195" y="1285"/>
                  <a:pt x="113312" y="1974"/>
                  <a:pt x="126135" y="0"/>
                </a:cubicBezTo>
              </a:path>
            </a:pathLst>
          </a:custGeom>
          <a:noFill/>
          <a:ln w="9525" cap="flat" cmpd="sng">
            <a:solidFill>
              <a:schemeClr val="dk2"/>
            </a:solidFill>
            <a:prstDash val="solid"/>
            <a:round/>
            <a:headEnd type="none" w="med" len="med"/>
            <a:tailEnd type="none" w="med" len="med"/>
          </a:ln>
        </p:spPr>
      </p:sp>
      <p:sp>
        <p:nvSpPr>
          <p:cNvPr id="143" name="Google Shape;143;p19"/>
          <p:cNvSpPr/>
          <p:nvPr/>
        </p:nvSpPr>
        <p:spPr>
          <a:xfrm>
            <a:off x="4896775" y="1208408"/>
            <a:ext cx="3177700" cy="31069"/>
          </a:xfrm>
          <a:custGeom>
            <a:avLst/>
            <a:gdLst/>
            <a:ahLst/>
            <a:cxnLst/>
            <a:rect l="l" t="t" r="r" b="b"/>
            <a:pathLst>
              <a:path w="127108" h="1657" extrusionOk="0">
                <a:moveTo>
                  <a:pt x="0" y="1657"/>
                </a:moveTo>
                <a:cubicBezTo>
                  <a:pt x="42250" y="-1532"/>
                  <a:pt x="84738" y="1008"/>
                  <a:pt x="127108" y="1008"/>
                </a:cubicBezTo>
              </a:path>
            </a:pathLst>
          </a:custGeom>
          <a:noFill/>
          <a:ln w="9525" cap="flat" cmpd="sng">
            <a:solidFill>
              <a:schemeClr val="dk2"/>
            </a:solidFill>
            <a:prstDash val="solid"/>
            <a:round/>
            <a:headEnd type="none" w="med" len="med"/>
            <a:tailEnd type="none" w="med" len="med"/>
          </a:ln>
        </p:spPr>
      </p:sp>
      <p:pic>
        <p:nvPicPr>
          <p:cNvPr id="144" name="Google Shape;144;p19"/>
          <p:cNvPicPr preferRelativeResize="0"/>
          <p:nvPr/>
        </p:nvPicPr>
        <p:blipFill rotWithShape="1">
          <a:blip r:embed="rId3">
            <a:alphaModFix/>
          </a:blip>
          <a:srcRect t="6550"/>
          <a:stretch/>
        </p:blipFill>
        <p:spPr>
          <a:xfrm>
            <a:off x="925325" y="691750"/>
            <a:ext cx="3121425" cy="3809476"/>
          </a:xfrm>
          <a:prstGeom prst="rect">
            <a:avLst/>
          </a:prstGeom>
          <a:noFill/>
          <a:ln>
            <a:noFill/>
          </a:ln>
        </p:spPr>
      </p:pic>
      <p:sp>
        <p:nvSpPr>
          <p:cNvPr id="145" name="Google Shape;145;p19"/>
          <p:cNvSpPr/>
          <p:nvPr/>
        </p:nvSpPr>
        <p:spPr>
          <a:xfrm>
            <a:off x="2765425" y="1239474"/>
            <a:ext cx="466200" cy="466200"/>
          </a:xfrm>
          <a:prstGeom prst="smileyFace">
            <a:avLst>
              <a:gd name="adj" fmla="val 4653"/>
            </a:avLst>
          </a:prstGeom>
          <a:solidFill>
            <a:srgbClr val="FCE5CD"/>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0"/>
          <p:cNvSpPr txBox="1">
            <a:spLocks noGrp="1"/>
          </p:cNvSpPr>
          <p:nvPr>
            <p:ph type="sldNum" idx="12"/>
          </p:nvPr>
        </p:nvSpPr>
        <p:spPr>
          <a:xfrm>
            <a:off x="4348076" y="4726751"/>
            <a:ext cx="548700" cy="2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a:t>
            </a:fld>
            <a:endParaRPr/>
          </a:p>
        </p:txBody>
      </p:sp>
      <p:sp>
        <p:nvSpPr>
          <p:cNvPr id="151" name="Google Shape;151;p20"/>
          <p:cNvSpPr txBox="1">
            <a:spLocks noGrp="1"/>
          </p:cNvSpPr>
          <p:nvPr>
            <p:ph type="title" idx="4294967295"/>
          </p:nvPr>
        </p:nvSpPr>
        <p:spPr>
          <a:xfrm>
            <a:off x="4663650" y="489800"/>
            <a:ext cx="3452400" cy="68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dk1"/>
                </a:solidFill>
              </a:rPr>
              <a:t>Kevin, Regular Gym-goer</a:t>
            </a:r>
            <a:endParaRPr>
              <a:solidFill>
                <a:schemeClr val="dk1"/>
              </a:solidFill>
            </a:endParaRPr>
          </a:p>
        </p:txBody>
      </p:sp>
      <p:pic>
        <p:nvPicPr>
          <p:cNvPr id="152" name="Google Shape;152;p20"/>
          <p:cNvPicPr preferRelativeResize="0"/>
          <p:nvPr/>
        </p:nvPicPr>
        <p:blipFill>
          <a:blip r:embed="rId3">
            <a:alphaModFix/>
          </a:blip>
          <a:stretch>
            <a:fillRect/>
          </a:stretch>
        </p:blipFill>
        <p:spPr>
          <a:xfrm>
            <a:off x="796975" y="670700"/>
            <a:ext cx="3505099" cy="3830400"/>
          </a:xfrm>
          <a:prstGeom prst="rect">
            <a:avLst/>
          </a:prstGeom>
          <a:noFill/>
          <a:ln>
            <a:noFill/>
          </a:ln>
        </p:spPr>
      </p:pic>
      <p:sp>
        <p:nvSpPr>
          <p:cNvPr id="153" name="Google Shape;153;p20"/>
          <p:cNvSpPr txBox="1">
            <a:spLocks noGrp="1"/>
          </p:cNvSpPr>
          <p:nvPr>
            <p:ph type="body" idx="4294967295"/>
          </p:nvPr>
        </p:nvSpPr>
        <p:spPr>
          <a:xfrm>
            <a:off x="4674225" y="1393825"/>
            <a:ext cx="3634500" cy="3107400"/>
          </a:xfrm>
          <a:prstGeom prst="rect">
            <a:avLst/>
          </a:prstGeom>
        </p:spPr>
        <p:txBody>
          <a:bodyPr spcFirstLastPara="1" wrap="square" lIns="91425" tIns="91425" rIns="91425" bIns="91425" anchor="t" anchorCtr="0">
            <a:noAutofit/>
          </a:bodyPr>
          <a:lstStyle/>
          <a:p>
            <a:pPr marL="457200" lvl="0" indent="-361950" algn="l" rtl="0">
              <a:spcBef>
                <a:spcPts val="600"/>
              </a:spcBef>
              <a:spcAft>
                <a:spcPts val="0"/>
              </a:spcAft>
              <a:buSzPts val="2100"/>
              <a:buChar char="▧"/>
            </a:pPr>
            <a:r>
              <a:rPr lang="en" sz="2100"/>
              <a:t>Self-led fitness journey since middle school</a:t>
            </a:r>
            <a:endParaRPr sz="2100"/>
          </a:p>
          <a:p>
            <a:pPr marL="457200" lvl="0" indent="0" algn="l" rtl="0">
              <a:spcBef>
                <a:spcPts val="600"/>
              </a:spcBef>
              <a:spcAft>
                <a:spcPts val="0"/>
              </a:spcAft>
              <a:buNone/>
            </a:pPr>
            <a:endParaRPr sz="2100"/>
          </a:p>
          <a:p>
            <a:pPr marL="457200" lvl="0" indent="-361950" algn="l" rtl="0">
              <a:spcBef>
                <a:spcPts val="600"/>
              </a:spcBef>
              <a:spcAft>
                <a:spcPts val="0"/>
              </a:spcAft>
              <a:buSzPts val="2100"/>
              <a:buChar char="▧"/>
            </a:pPr>
            <a:r>
              <a:rPr lang="en" sz="2100"/>
              <a:t>Has been going to the gym regularly since high school</a:t>
            </a:r>
            <a:endParaRPr sz="2100"/>
          </a:p>
        </p:txBody>
      </p:sp>
      <p:sp>
        <p:nvSpPr>
          <p:cNvPr id="154" name="Google Shape;154;p20"/>
          <p:cNvSpPr/>
          <p:nvPr/>
        </p:nvSpPr>
        <p:spPr>
          <a:xfrm>
            <a:off x="4969750" y="1172594"/>
            <a:ext cx="3153375" cy="25875"/>
          </a:xfrm>
          <a:custGeom>
            <a:avLst/>
            <a:gdLst/>
            <a:ahLst/>
            <a:cxnLst/>
            <a:rect l="l" t="t" r="r" b="b"/>
            <a:pathLst>
              <a:path w="126135" h="1380" extrusionOk="0">
                <a:moveTo>
                  <a:pt x="0" y="973"/>
                </a:moveTo>
                <a:cubicBezTo>
                  <a:pt x="29075" y="973"/>
                  <a:pt x="58158" y="273"/>
                  <a:pt x="87224" y="973"/>
                </a:cubicBezTo>
                <a:cubicBezTo>
                  <a:pt x="100195" y="1285"/>
                  <a:pt x="113312" y="1974"/>
                  <a:pt x="126135" y="0"/>
                </a:cubicBezTo>
              </a:path>
            </a:pathLst>
          </a:custGeom>
          <a:noFill/>
          <a:ln w="9525" cap="flat" cmpd="sng">
            <a:solidFill>
              <a:schemeClr val="dk2"/>
            </a:solidFill>
            <a:prstDash val="solid"/>
            <a:round/>
            <a:headEnd type="none" w="med" len="med"/>
            <a:tailEnd type="none" w="med" len="med"/>
          </a:ln>
        </p:spPr>
      </p:sp>
      <p:sp>
        <p:nvSpPr>
          <p:cNvPr id="155" name="Google Shape;155;p20"/>
          <p:cNvSpPr/>
          <p:nvPr/>
        </p:nvSpPr>
        <p:spPr>
          <a:xfrm>
            <a:off x="4896775" y="1208408"/>
            <a:ext cx="3177700" cy="31069"/>
          </a:xfrm>
          <a:custGeom>
            <a:avLst/>
            <a:gdLst/>
            <a:ahLst/>
            <a:cxnLst/>
            <a:rect l="l" t="t" r="r" b="b"/>
            <a:pathLst>
              <a:path w="127108" h="1657" extrusionOk="0">
                <a:moveTo>
                  <a:pt x="0" y="1657"/>
                </a:moveTo>
                <a:cubicBezTo>
                  <a:pt x="42250" y="-1532"/>
                  <a:pt x="84738" y="1008"/>
                  <a:pt x="127108" y="1008"/>
                </a:cubicBezTo>
              </a:path>
            </a:pathLst>
          </a:custGeom>
          <a:noFill/>
          <a:ln w="9525" cap="flat" cmpd="sng">
            <a:solidFill>
              <a:schemeClr val="dk2"/>
            </a:solidFill>
            <a:prstDash val="solid"/>
            <a:round/>
            <a:headEnd type="none" w="med" len="med"/>
            <a:tailEnd type="none" w="med" len="med"/>
          </a:ln>
        </p:spPr>
      </p:sp>
      <p:pic>
        <p:nvPicPr>
          <p:cNvPr id="156" name="Google Shape;156;p20"/>
          <p:cNvPicPr preferRelativeResize="0"/>
          <p:nvPr/>
        </p:nvPicPr>
        <p:blipFill rotWithShape="1">
          <a:blip r:embed="rId4">
            <a:alphaModFix/>
          </a:blip>
          <a:srcRect l="3738" r="-1100"/>
          <a:stretch/>
        </p:blipFill>
        <p:spPr>
          <a:xfrm>
            <a:off x="673575" y="573075"/>
            <a:ext cx="3919176" cy="4025626"/>
          </a:xfrm>
          <a:prstGeom prst="rect">
            <a:avLst/>
          </a:prstGeom>
          <a:noFill/>
          <a:ln>
            <a:noFill/>
          </a:ln>
        </p:spPr>
      </p:pic>
    </p:spTree>
  </p:cSld>
  <p:clrMapOvr>
    <a:masterClrMapping/>
  </p:clrMapOvr>
</p:sld>
</file>

<file path=ppt/theme/theme1.xml><?xml version="1.0" encoding="utf-8"?>
<a:theme xmlns:a="http://schemas.openxmlformats.org/drawingml/2006/main" name="Trinculo template">
  <a:themeElements>
    <a:clrScheme name="Custom 347">
      <a:dk1>
        <a:srgbClr val="505670"/>
      </a:dk1>
      <a:lt1>
        <a:srgbClr val="FFFFFF"/>
      </a:lt1>
      <a:dk2>
        <a:srgbClr val="979CB8"/>
      </a:dk2>
      <a:lt2>
        <a:srgbClr val="EFF0F4"/>
      </a:lt2>
      <a:accent1>
        <a:srgbClr val="F9AC08"/>
      </a:accent1>
      <a:accent2>
        <a:srgbClr val="C48706"/>
      </a:accent2>
      <a:accent3>
        <a:srgbClr val="01ABCF"/>
      </a:accent3>
      <a:accent4>
        <a:srgbClr val="00839F"/>
      </a:accent4>
      <a:accent5>
        <a:srgbClr val="AACF20"/>
      </a:accent5>
      <a:accent6>
        <a:srgbClr val="EA3A68"/>
      </a:accent6>
      <a:hlink>
        <a:srgbClr val="50567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3553</Words>
  <Application>Microsoft Macintosh PowerPoint</Application>
  <PresentationFormat>On-screen Show (16:9)</PresentationFormat>
  <Paragraphs>452</Paragraphs>
  <Slides>54</Slides>
  <Notes>54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Varela Round</vt:lpstr>
      <vt:lpstr>Calibri</vt:lpstr>
      <vt:lpstr>Shadows Into Light</vt:lpstr>
      <vt:lpstr>Arial</vt:lpstr>
      <vt:lpstr>Lato</vt:lpstr>
      <vt:lpstr>Trinculo template</vt:lpstr>
      <vt:lpstr>POVs and Experience Prototyping</vt:lpstr>
      <vt:lpstr>Meet the Team</vt:lpstr>
      <vt:lpstr>Recap</vt:lpstr>
      <vt:lpstr>Recap</vt:lpstr>
      <vt:lpstr>Initial POV </vt:lpstr>
      <vt:lpstr>Additional Needfinding</vt:lpstr>
      <vt:lpstr>Jeanine, Consultant</vt:lpstr>
      <vt:lpstr>Insights/Contradictions</vt:lpstr>
      <vt:lpstr>Kevin, Regular Gym-goer</vt:lpstr>
      <vt:lpstr>Insights/Conclusions</vt:lpstr>
      <vt:lpstr>Yihui, Muscle Aspirer</vt:lpstr>
      <vt:lpstr>Insights/Conclusions</vt:lpstr>
      <vt:lpstr>SUmmary of Insights</vt:lpstr>
      <vt:lpstr>SUmmary of Insights</vt:lpstr>
      <vt:lpstr>SUmmary of Insights</vt:lpstr>
      <vt:lpstr>Revised POVs</vt:lpstr>
      <vt:lpstr>POV 1 </vt:lpstr>
      <vt:lpstr>POV 2 </vt:lpstr>
      <vt:lpstr>POV 3 </vt:lpstr>
      <vt:lpstr>Top 3 HMWs</vt:lpstr>
      <vt:lpstr>PowerPoint Presentation</vt:lpstr>
      <vt:lpstr>PowerPoint Presentation</vt:lpstr>
      <vt:lpstr>PowerPoint Presentation</vt:lpstr>
      <vt:lpstr>Best Solutions &amp; Assumptions</vt:lpstr>
      <vt:lpstr>PowerPoint Presentation</vt:lpstr>
      <vt:lpstr>PowerPoint Presentation</vt:lpstr>
      <vt:lpstr>PowerPoint Presentation</vt:lpstr>
      <vt:lpstr>Experience Prototypes</vt:lpstr>
      <vt:lpstr>PowerPoint Presentation</vt:lpstr>
      <vt:lpstr>PowerPoint Presentation</vt:lpstr>
      <vt:lpstr>Prototype 1a Results</vt:lpstr>
      <vt:lpstr>PowerPoint Presentation</vt:lpstr>
      <vt:lpstr>PowerPoint Presentation</vt:lpstr>
      <vt:lpstr>Prototype 1b Results</vt:lpstr>
      <vt:lpstr>PowerPoint Presentation</vt:lpstr>
      <vt:lpstr>PowerPoint Presentation</vt:lpstr>
      <vt:lpstr>PowerPoint Presentation</vt:lpstr>
      <vt:lpstr>Prototype 2 Results</vt:lpstr>
      <vt:lpstr>PowerPoint Presentation</vt:lpstr>
      <vt:lpstr>PowerPoint Presentation</vt:lpstr>
      <vt:lpstr>PowerPoint Presentation</vt:lpstr>
      <vt:lpstr>PowerPoint Presentation</vt:lpstr>
      <vt:lpstr>Prototype 3 Results</vt:lpstr>
      <vt:lpstr>Validity of Assumptions</vt:lpstr>
      <vt:lpstr>Which direction is the most promising?</vt:lpstr>
      <vt:lpstr>Conclusion</vt:lpstr>
      <vt:lpstr>Key Learnings</vt:lpstr>
      <vt:lpstr>Next Step</vt:lpstr>
      <vt:lpstr>Questions?</vt:lpstr>
      <vt:lpstr>Appendix</vt:lpstr>
      <vt:lpstr>Top 3 POVs and HMW Brainstorming</vt:lpstr>
      <vt:lpstr>HMW Selection Process</vt:lpstr>
      <vt:lpstr>Top 3 HMWs &amp; Solutions Brainstorming</vt:lpstr>
      <vt:lpstr>Top 3 Solutions &amp; Assumptions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POVs and Experience Prototyping</dc:title>
  <cp:lastModifiedBy>Microsoft Office User</cp:lastModifiedBy>
  <cp:revision>1</cp:revision>
  <dcterms:modified xsi:type="dcterms:W3CDTF">2021-03-08T17:52:33Z</dcterms:modified>
</cp:coreProperties>
</file>