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ssistant Regular" charset="1" panose="00000500000000000000"/>
      <p:regular r:id="rId10"/>
    </p:embeddedFont>
    <p:embeddedFont>
      <p:font typeface="Assistant Regular Bold" charset="1" panose="00000700000000000000"/>
      <p:regular r:id="rId11"/>
    </p:embeddedFont>
    <p:embeddedFont>
      <p:font typeface="Assistant Bold" charset="1" panose="00000800000000000000"/>
      <p:regular r:id="rId12"/>
    </p:embeddedFont>
    <p:embeddedFont>
      <p:font typeface="Assistant Bold Bold" charset="1" panose="00000900000000000000"/>
      <p:regular r:id="rId13"/>
    </p:embeddedFont>
    <p:embeddedFont>
      <p:font typeface="Halant Bold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viewProps.xml" Type="http://schemas.openxmlformats.org/officeDocument/2006/relationships/viewProps"/><Relationship Id="rId30" Target="slides/slide16.xml" Type="http://schemas.openxmlformats.org/officeDocument/2006/relationships/slide"/><Relationship Id="rId31" Target="slides/slide17.xml" Type="http://schemas.openxmlformats.org/officeDocument/2006/relationships/slide"/><Relationship Id="rId32" Target="slides/slide18.xml" Type="http://schemas.openxmlformats.org/officeDocument/2006/relationships/slide"/><Relationship Id="rId33" Target="slides/slide19.xml" Type="http://schemas.openxmlformats.org/officeDocument/2006/relationships/slide"/><Relationship Id="rId34" Target="slides/slide20.xml" Type="http://schemas.openxmlformats.org/officeDocument/2006/relationships/slide"/><Relationship Id="rId35" Target="slides/slide21.xml" Type="http://schemas.openxmlformats.org/officeDocument/2006/relationships/slide"/><Relationship Id="rId36" Target="slides/slide22.xml" Type="http://schemas.openxmlformats.org/officeDocument/2006/relationships/slide"/><Relationship Id="rId37" Target="slides/slide23.xml" Type="http://schemas.openxmlformats.org/officeDocument/2006/relationships/slide"/><Relationship Id="rId38" Target="slides/slide2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495CE6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143000" y="0"/>
            <a:ext cx="102870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90800" y="3733800"/>
            <a:ext cx="6553200" cy="65532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132285" y="2325704"/>
            <a:ext cx="7127015" cy="5635592"/>
            <a:chOff x="0" y="0"/>
            <a:chExt cx="9502686" cy="751412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95250"/>
              <a:ext cx="9502686" cy="36233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560"/>
                </a:lnSpc>
              </a:pPr>
              <a:r>
                <a:rPr lang="en-US" sz="9600">
                  <a:solidFill>
                    <a:srgbClr val="272727"/>
                  </a:solidFill>
                  <a:latin typeface="Halant Bold Bold"/>
                </a:rPr>
                <a:t>Health &amp; Wellness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339047"/>
              <a:ext cx="8192467" cy="3175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59"/>
                </a:lnSpc>
              </a:pPr>
            </a:p>
            <a:p>
              <a:pPr>
                <a:lnSpc>
                  <a:spcPts val="4759"/>
                </a:lnSpc>
              </a:pPr>
            </a:p>
            <a:p>
              <a:pPr>
                <a:lnSpc>
                  <a:spcPts val="4759"/>
                </a:lnSpc>
              </a:pPr>
              <a:r>
                <a:rPr lang="en-US" sz="3400">
                  <a:solidFill>
                    <a:srgbClr val="272727"/>
                  </a:solidFill>
                  <a:latin typeface="Assistant Regular Bold"/>
                </a:rPr>
                <a:t>Personalized Health Tracking</a:t>
              </a:r>
            </a:p>
            <a:p>
              <a:pPr>
                <a:lnSpc>
                  <a:spcPts val="4759"/>
                </a:lnSpc>
                <a:spcBef>
                  <a:spcPct val="0"/>
                </a:spcBef>
              </a:pPr>
              <a:r>
                <a:rPr lang="en-US" sz="3400">
                  <a:solidFill>
                    <a:srgbClr val="272727"/>
                  </a:solidFill>
                  <a:latin typeface="Assistant Regular"/>
                </a:rPr>
                <a:t>Caroline, Nick, Dylan, Cameron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495CE6"/>
          </a:solid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4499511" y="607744"/>
            <a:ext cx="9071511" cy="9071511"/>
            <a:chOff x="0" y="0"/>
            <a:chExt cx="1708150" cy="170815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DF2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822416" y="7216622"/>
            <a:ext cx="2462633" cy="2462633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8B33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86864" y="1977290"/>
            <a:ext cx="8370272" cy="4475404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0236859" y="2435766"/>
            <a:ext cx="7022441" cy="4413599"/>
            <a:chOff x="0" y="0"/>
            <a:chExt cx="9363255" cy="588479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9525"/>
              <a:ext cx="9363255" cy="2200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61"/>
                </a:lnSpc>
              </a:pPr>
              <a:r>
                <a:rPr lang="en-US" sz="3634">
                  <a:solidFill>
                    <a:srgbClr val="272727"/>
                  </a:solidFill>
                  <a:latin typeface="Assistant Bold"/>
                </a:rPr>
                <a:t>"Whoop is so </a:t>
              </a:r>
              <a:r>
                <a:rPr lang="en-US" sz="3634">
                  <a:solidFill>
                    <a:srgbClr val="272727"/>
                  </a:solidFill>
                  <a:latin typeface="Assistant Bold Bold"/>
                </a:rPr>
                <a:t>nice to use</a:t>
              </a:r>
              <a:r>
                <a:rPr lang="en-US" sz="3634">
                  <a:solidFill>
                    <a:srgbClr val="272727"/>
                  </a:solidFill>
                  <a:latin typeface="Assistant Bold"/>
                </a:rPr>
                <a:t> that I will check the app [even though] I like the Garmin data better."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288017"/>
              <a:ext cx="7843652" cy="25967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521"/>
                </a:lnSpc>
              </a:pPr>
              <a:r>
                <a:rPr lang="en-US" sz="6086">
                  <a:solidFill>
                    <a:srgbClr val="272727"/>
                  </a:solidFill>
                  <a:latin typeface="Assistant Regular Bold"/>
                </a:rPr>
                <a:t>Coach C </a:t>
              </a:r>
            </a:p>
            <a:p>
              <a:pPr>
                <a:lnSpc>
                  <a:spcPts val="3583"/>
                </a:lnSpc>
              </a:pPr>
              <a:r>
                <a:rPr lang="en-US" sz="2559">
                  <a:solidFill>
                    <a:srgbClr val="272727"/>
                  </a:solidFill>
                  <a:latin typeface="Assistant Regular"/>
                </a:rPr>
                <a:t>Collegiate Strength Coach and Ex-Athlete</a:t>
              </a:r>
            </a:p>
            <a:p>
              <a:pPr>
                <a:lnSpc>
                  <a:spcPts val="3583"/>
                </a:lnSpc>
                <a:spcBef>
                  <a:spcPct val="0"/>
                </a:spcBef>
              </a:pPr>
              <a:r>
                <a:rPr lang="en-US" sz="2559">
                  <a:solidFill>
                    <a:srgbClr val="272727"/>
                  </a:solidFill>
                  <a:latin typeface="Assistant Regular"/>
                </a:rPr>
                <a:t>(Extreme User)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495CE6"/>
          </a:solid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4499511" y="607744"/>
            <a:ext cx="9071511" cy="9071511"/>
            <a:chOff x="0" y="0"/>
            <a:chExt cx="1708150" cy="170815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DF2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822416" y="7216622"/>
            <a:ext cx="2462633" cy="2462633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8B33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746924" y="2367067"/>
            <a:ext cx="5768601" cy="6077421"/>
            <a:chOff x="0" y="0"/>
            <a:chExt cx="7691468" cy="810322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9525"/>
              <a:ext cx="7691468" cy="4886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72727"/>
                  </a:solidFill>
                  <a:latin typeface="Assistant Bold"/>
                </a:rPr>
                <a:t>"When you wake up in the morning and you're tired, you know what you've done before you go to bed. But </a:t>
              </a:r>
              <a:r>
                <a:rPr lang="en-US" sz="3000">
                  <a:solidFill>
                    <a:srgbClr val="272727"/>
                  </a:solidFill>
                  <a:latin typeface="Assistant Bold Bold"/>
                </a:rPr>
                <a:t>there's something else</a:t>
              </a:r>
              <a:r>
                <a:rPr lang="en-US" sz="3000">
                  <a:solidFill>
                    <a:srgbClr val="272727"/>
                  </a:solidFill>
                  <a:latin typeface="Assistant Bold"/>
                </a:rPr>
                <a:t> that clicks. When you see </a:t>
              </a:r>
              <a:r>
                <a:rPr lang="en-US" sz="3000">
                  <a:solidFill>
                    <a:srgbClr val="272727"/>
                  </a:solidFill>
                  <a:latin typeface="Assistant Bold Bold"/>
                </a:rPr>
                <a:t>the actual data behind it </a:t>
              </a:r>
              <a:r>
                <a:rPr lang="en-US" sz="3000">
                  <a:solidFill>
                    <a:srgbClr val="272727"/>
                  </a:solidFill>
                  <a:latin typeface="Assistant Bold"/>
                </a:rPr>
                <a:t>and you see yeah, I'm feeling tired today."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761146"/>
              <a:ext cx="6443186" cy="23420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272727"/>
                  </a:solidFill>
                  <a:latin typeface="Assistant Regular Bold"/>
                </a:rPr>
                <a:t>Jackson </a:t>
              </a:r>
            </a:p>
            <a:p>
              <a:pPr>
                <a:lnSpc>
                  <a:spcPts val="3588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272727"/>
                  </a:solidFill>
                  <a:latin typeface="Assistant Regular"/>
                </a:rPr>
                <a:t>Employee at Oura Ring, Healthcare Industry insider</a:t>
              </a: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949319" y="2367067"/>
            <a:ext cx="5245361" cy="52453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144000" y="0"/>
            <a:ext cx="9144000" cy="10287000"/>
          </a:xfrm>
          <a:prstGeom prst="rect">
            <a:avLst/>
          </a:prstGeom>
          <a:solidFill>
            <a:srgbClr val="48C5B7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144000" y="-18148"/>
            <a:ext cx="9144000" cy="10323297"/>
            <a:chOff x="0" y="0"/>
            <a:chExt cx="7044267" cy="7952762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7044267" cy="7952762"/>
            </a:xfrm>
            <a:custGeom>
              <a:avLst/>
              <a:gdLst/>
              <a:ahLst/>
              <a:cxnLst/>
              <a:rect r="r" b="b" t="t" l="l"/>
              <a:pathLst>
                <a:path h="7952762" w="7044267">
                  <a:moveTo>
                    <a:pt x="7044267" y="7952762"/>
                  </a:moveTo>
                  <a:lnTo>
                    <a:pt x="0" y="7952762"/>
                  </a:lnTo>
                  <a:lnTo>
                    <a:pt x="0" y="0"/>
                  </a:lnTo>
                  <a:lnTo>
                    <a:pt x="7044267" y="7952762"/>
                  </a:lnTo>
                  <a:close/>
                </a:path>
              </a:pathLst>
            </a:custGeom>
            <a:solidFill>
              <a:srgbClr val="FFDF2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54027" y="2986548"/>
            <a:ext cx="5841964" cy="4313903"/>
            <a:chOff x="0" y="0"/>
            <a:chExt cx="7789286" cy="575187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7789286" cy="2819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>
                  <a:solidFill>
                    <a:srgbClr val="272727"/>
                  </a:solidFill>
                  <a:latin typeface="Assistant Bold"/>
                </a:rPr>
                <a:t>Jackson Empathy Map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832394"/>
              <a:ext cx="7789286" cy="19194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272727"/>
                  </a:solidFill>
                  <a:latin typeface="Assistant Regular"/>
                </a:rPr>
                <a:t>Aspects of our interview that were most intriguing. From tensions to contradictions - here are the highlights.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13629" y="-2137168"/>
            <a:ext cx="13989484" cy="43535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8C5B7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5020299" y="972"/>
            <a:ext cx="313090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Assistant Bold"/>
              </a:rPr>
              <a:t>Say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600" y="620097"/>
            <a:ext cx="2908208" cy="290820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781531" y="965398"/>
            <a:ext cx="2456347" cy="216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272727"/>
                </a:solidFill>
                <a:latin typeface="Assistant Regular"/>
              </a:rPr>
              <a:t>Has realized taking more time for personal health has made him work better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2811" y="3985801"/>
            <a:ext cx="2908208" cy="290820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404127" y="4101088"/>
            <a:ext cx="2605578" cy="247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3"/>
              </a:lnSpc>
              <a:spcBef>
                <a:spcPct val="0"/>
              </a:spcBef>
            </a:pPr>
            <a:r>
              <a:rPr lang="en-US" sz="2373">
                <a:solidFill>
                  <a:srgbClr val="272727"/>
                </a:solidFill>
                <a:latin typeface="Assistant Regular"/>
              </a:rPr>
              <a:t>Biohackers are dedicated to getting everything out of themselves. They are passionate and growing.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29069" y="238153"/>
            <a:ext cx="2405742" cy="2405742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5580302" y="478364"/>
            <a:ext cx="1903275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200">
                <a:solidFill>
                  <a:srgbClr val="272727"/>
                </a:solidFill>
                <a:latin typeface="Assistant Regular"/>
              </a:rPr>
              <a:t>You should </a:t>
            </a:r>
            <a:r>
              <a:rPr lang="en-US" sz="2200">
                <a:solidFill>
                  <a:srgbClr val="272727"/>
                </a:solidFill>
                <a:latin typeface="Assistant Regular Bold"/>
              </a:rPr>
              <a:t>definitely consult doctors</a:t>
            </a:r>
            <a:r>
              <a:rPr lang="en-US" sz="2200">
                <a:solidFill>
                  <a:srgbClr val="272727"/>
                </a:solidFill>
                <a:latin typeface="Assistant Regular"/>
              </a:rPr>
              <a:t> to understand your data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271756" y="3781995"/>
            <a:ext cx="2908208" cy="2908208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4414666" y="3919126"/>
            <a:ext cx="2622386" cy="2382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2"/>
              </a:lnSpc>
              <a:spcBef>
                <a:spcPct val="0"/>
              </a:spcBef>
            </a:pPr>
            <a:r>
              <a:rPr lang="en-US" sz="3437">
                <a:solidFill>
                  <a:srgbClr val="272727"/>
                </a:solidFill>
                <a:latin typeface="Assistant Regular Bold"/>
              </a:rPr>
              <a:t>Data visualization</a:t>
            </a:r>
            <a:r>
              <a:rPr lang="en-US" sz="3437">
                <a:solidFill>
                  <a:srgbClr val="272727"/>
                </a:solidFill>
                <a:latin typeface="Assistant Regular"/>
              </a:rPr>
              <a:t> can trigger real action 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75811" y="2643895"/>
            <a:ext cx="2908208" cy="2908208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5043608" y="3145111"/>
            <a:ext cx="2405742" cy="181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1"/>
              </a:lnSpc>
              <a:spcBef>
                <a:spcPct val="0"/>
              </a:spcBef>
            </a:pPr>
            <a:r>
              <a:rPr lang="en-US" sz="2629">
                <a:solidFill>
                  <a:srgbClr val="272727"/>
                </a:solidFill>
                <a:latin typeface="Assistant Regular"/>
              </a:rPr>
              <a:t>Seeing the data associated with how you feel </a:t>
            </a:r>
            <a:r>
              <a:rPr lang="en-US" sz="2629">
                <a:solidFill>
                  <a:srgbClr val="272727"/>
                </a:solidFill>
                <a:latin typeface="Assistant Regular Bold"/>
              </a:rPr>
              <a:t>makes it click. 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31009" y="4414669"/>
            <a:ext cx="2908208" cy="2908208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1988304" y="4783360"/>
            <a:ext cx="2211031" cy="211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8"/>
              </a:lnSpc>
              <a:spcBef>
                <a:spcPct val="0"/>
              </a:spcBef>
            </a:pPr>
            <a:r>
              <a:rPr lang="en-US" sz="3048">
                <a:solidFill>
                  <a:srgbClr val="272727"/>
                </a:solidFill>
                <a:latin typeface="Assistant Regular"/>
              </a:rPr>
              <a:t>I </a:t>
            </a:r>
            <a:r>
              <a:rPr lang="en-US" sz="3048">
                <a:solidFill>
                  <a:srgbClr val="272727"/>
                </a:solidFill>
                <a:latin typeface="Assistant Regular Bold"/>
              </a:rPr>
              <a:t>just need to</a:t>
            </a:r>
            <a:r>
              <a:rPr lang="en-US" sz="3048">
                <a:solidFill>
                  <a:srgbClr val="272727"/>
                </a:solidFill>
                <a:latin typeface="Assistant Regular"/>
              </a:rPr>
              <a:t> carve out time from my schedule 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13657" y="6690203"/>
            <a:ext cx="2908208" cy="2908208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8529252" y="6997190"/>
            <a:ext cx="2477018" cy="2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2"/>
              </a:lnSpc>
              <a:spcBef>
                <a:spcPct val="0"/>
              </a:spcBef>
            </a:pPr>
            <a:r>
              <a:rPr lang="en-US" sz="2609">
                <a:solidFill>
                  <a:srgbClr val="272727"/>
                </a:solidFill>
                <a:latin typeface="Assistant Regular"/>
              </a:rPr>
              <a:t>Its one thing to have data and another thing to do something with it 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38444" y="7006207"/>
            <a:ext cx="2908208" cy="2908208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3536762" y="7265727"/>
            <a:ext cx="2711571" cy="255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3"/>
              </a:lnSpc>
            </a:pPr>
            <a:r>
              <a:rPr lang="en-US" sz="2438">
                <a:solidFill>
                  <a:srgbClr val="272727"/>
                </a:solidFill>
                <a:latin typeface="Assistant Regular"/>
              </a:rPr>
              <a:t>It's gotten very easy to be stagnant [during WFH], but we also have more freedom with time </a:t>
            </a:r>
          </a:p>
          <a:p>
            <a:pPr algn="ctr">
              <a:lnSpc>
                <a:spcPts val="3413"/>
              </a:lnSpc>
              <a:spcBef>
                <a:spcPct val="0"/>
              </a:spcBef>
            </a:pP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62424" y="2092325"/>
            <a:ext cx="2908208" cy="2908208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8313657" y="2471486"/>
            <a:ext cx="2405742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Associations in the small things in life can make a big difference 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73099" y="508041"/>
            <a:ext cx="2908208" cy="2908208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11631009" y="1006277"/>
            <a:ext cx="2592387" cy="2124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7"/>
              </a:lnSpc>
            </a:pPr>
            <a:r>
              <a:rPr lang="en-US" sz="2448">
                <a:solidFill>
                  <a:srgbClr val="272727"/>
                </a:solidFill>
                <a:latin typeface="Assistant Regular"/>
              </a:rPr>
              <a:t>You have no idea </a:t>
            </a:r>
            <a:r>
              <a:rPr lang="en-US" sz="2448">
                <a:solidFill>
                  <a:srgbClr val="272727"/>
                </a:solidFill>
                <a:latin typeface="Assistant Regular Bold"/>
              </a:rPr>
              <a:t>how hard you were working</a:t>
            </a:r>
            <a:r>
              <a:rPr lang="en-US" sz="2448">
                <a:solidFill>
                  <a:srgbClr val="272727"/>
                </a:solidFill>
                <a:latin typeface="Assistant Regular"/>
              </a:rPr>
              <a:t> when you were asleep </a:t>
            </a:r>
          </a:p>
          <a:p>
            <a:pPr algn="ctr">
              <a:lnSpc>
                <a:spcPts val="3427"/>
              </a:lnSpc>
              <a:spcBef>
                <a:spcPct val="0"/>
              </a:spcBef>
            </a:pP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41141" y="6690203"/>
            <a:ext cx="2908208" cy="2908208"/>
          </a:xfrm>
          <a:prstGeom prst="rect">
            <a:avLst/>
          </a:prstGeom>
        </p:spPr>
      </p:pic>
      <p:sp>
        <p:nvSpPr>
          <p:cNvPr name="TextBox 26" id="26"/>
          <p:cNvSpPr txBox="true"/>
          <p:nvPr/>
        </p:nvSpPr>
        <p:spPr>
          <a:xfrm rot="0">
            <a:off x="14775811" y="6754565"/>
            <a:ext cx="2405742" cy="2721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9"/>
              </a:lnSpc>
              <a:spcBef>
                <a:spcPct val="0"/>
              </a:spcBef>
            </a:pPr>
            <a:r>
              <a:rPr lang="en-US" sz="2613">
                <a:solidFill>
                  <a:srgbClr val="272727"/>
                </a:solidFill>
                <a:latin typeface="Assistant Regular"/>
              </a:rPr>
              <a:t>[Data tracking] Helps regular people with marginal improvements to improve the day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82913" y="-1928084"/>
            <a:ext cx="13989484" cy="43535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8C5B7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5157093" y="239155"/>
            <a:ext cx="313090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Assistant Bold"/>
              </a:rPr>
              <a:t>Do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86540"/>
            <a:ext cx="2908208" cy="290820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20601" y="3672473"/>
            <a:ext cx="2908208" cy="2908208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8502589" y="4070204"/>
            <a:ext cx="2524238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He has gotten a few other friends to wear Oura rings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42504" y="620097"/>
            <a:ext cx="2908208" cy="2908208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6223225" y="829390"/>
            <a:ext cx="2279364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Wore an Oura ring </a:t>
            </a:r>
            <a:r>
              <a:rPr lang="en-US" sz="2800">
                <a:solidFill>
                  <a:srgbClr val="272727"/>
                </a:solidFill>
                <a:latin typeface="Assistant Regular Bold"/>
              </a:rPr>
              <a:t>only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 because he works there 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88400" y="3689396"/>
            <a:ext cx="2908208" cy="2908208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4743986" y="3928448"/>
            <a:ext cx="2283596" cy="2329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3"/>
              </a:lnSpc>
              <a:spcBef>
                <a:spcPct val="0"/>
              </a:spcBef>
            </a:pPr>
            <a:r>
              <a:rPr lang="en-US" sz="3359">
                <a:solidFill>
                  <a:srgbClr val="272727"/>
                </a:solidFill>
                <a:latin typeface="Assistant Regular Bold"/>
              </a:rPr>
              <a:t>Mentally</a:t>
            </a:r>
            <a:r>
              <a:rPr lang="en-US" sz="3359">
                <a:solidFill>
                  <a:srgbClr val="272727"/>
                </a:solidFill>
                <a:latin typeface="Assistant Regular"/>
              </a:rPr>
              <a:t> tracks his sleep and its impact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41141" y="3689396"/>
            <a:ext cx="2908208" cy="290820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4761782" y="4297087"/>
            <a:ext cx="2466926" cy="1489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9"/>
              </a:lnSpc>
              <a:spcBef>
                <a:spcPct val="0"/>
              </a:spcBef>
            </a:pPr>
            <a:r>
              <a:rPr lang="en-US" sz="2871">
                <a:solidFill>
                  <a:srgbClr val="272727"/>
                </a:solidFill>
                <a:latin typeface="Assistant Regular"/>
              </a:rPr>
              <a:t>Doesn't check his Oura ring </a:t>
            </a:r>
            <a:r>
              <a:rPr lang="en-US" sz="2871">
                <a:solidFill>
                  <a:srgbClr val="272727"/>
                </a:solidFill>
                <a:latin typeface="Assistant Regular Bold"/>
              </a:rPr>
              <a:t>daily</a:t>
            </a:r>
            <a:r>
              <a:rPr lang="en-US" sz="2871">
                <a:solidFill>
                  <a:srgbClr val="272727"/>
                </a:solidFill>
                <a:latin typeface="Assistant Regular"/>
              </a:rPr>
              <a:t> 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57093" y="7103764"/>
            <a:ext cx="2498700" cy="24987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5454805" y="7375681"/>
            <a:ext cx="1994544" cy="153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  <a:spcBef>
                <a:spcPct val="0"/>
              </a:spcBef>
            </a:pPr>
            <a:r>
              <a:rPr lang="en-US" sz="2934">
                <a:solidFill>
                  <a:srgbClr val="272727"/>
                </a:solidFill>
                <a:latin typeface="Assistant Regular"/>
              </a:rPr>
              <a:t>Tries to change his sleep habits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27915" y="6139091"/>
            <a:ext cx="2908208" cy="2908208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1797644" y="6348384"/>
            <a:ext cx="2168750" cy="2432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Tries to at least take a walk or workout most days 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27915" y="764265"/>
            <a:ext cx="2908208" cy="290820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96608" y="6811848"/>
            <a:ext cx="2908208" cy="2908208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7746621" y="7046614"/>
            <a:ext cx="2208183" cy="2245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7"/>
              </a:lnSpc>
              <a:spcBef>
                <a:spcPct val="0"/>
              </a:spcBef>
            </a:pPr>
            <a:r>
              <a:rPr lang="en-US" sz="3248">
                <a:solidFill>
                  <a:srgbClr val="272727"/>
                </a:solidFill>
                <a:latin typeface="Assistant Regular"/>
              </a:rPr>
              <a:t>Often sits at his desk all day without any activity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6383735"/>
            <a:ext cx="2908208" cy="2908208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1243949" y="6764223"/>
            <a:ext cx="2477711" cy="2283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9"/>
              </a:lnSpc>
              <a:spcBef>
                <a:spcPct val="0"/>
              </a:spcBef>
            </a:pPr>
            <a:r>
              <a:rPr lang="en-US" sz="2635">
                <a:solidFill>
                  <a:srgbClr val="272727"/>
                </a:solidFill>
                <a:latin typeface="Assistant Regular"/>
              </a:rPr>
              <a:t>Has </a:t>
            </a:r>
            <a:r>
              <a:rPr lang="en-US" sz="2635">
                <a:solidFill>
                  <a:srgbClr val="272727"/>
                </a:solidFill>
                <a:latin typeface="Assistant Regular Bold"/>
              </a:rPr>
              <a:t>started</a:t>
            </a:r>
            <a:r>
              <a:rPr lang="en-US" sz="2635">
                <a:solidFill>
                  <a:srgbClr val="272727"/>
                </a:solidFill>
                <a:latin typeface="Assistant Regular"/>
              </a:rPr>
              <a:t> to be more conscious of his mental health and wellness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608926" y="971550"/>
            <a:ext cx="2546185" cy="2231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1"/>
              </a:lnSpc>
            </a:pPr>
            <a:r>
              <a:rPr lang="en-US" sz="2801">
                <a:solidFill>
                  <a:srgbClr val="000000"/>
                </a:solidFill>
                <a:latin typeface="Assistant Regular"/>
              </a:rPr>
              <a:t>Checks his sleep data only when he feels very tired </a:t>
            </a:r>
          </a:p>
          <a:p>
            <a:pPr algn="ctr">
              <a:lnSpc>
                <a:spcPts val="1995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127018" y="1496440"/>
            <a:ext cx="2711571" cy="181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272727"/>
                </a:solidFill>
                <a:latin typeface="Assistant Regular"/>
              </a:rPr>
              <a:t>Trying to take a health/fitness break in the middle of his work day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64745" y="-2279328"/>
            <a:ext cx="13989484" cy="43535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8C5B7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4903016" y="232022"/>
            <a:ext cx="313090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Assistant Bold"/>
              </a:rPr>
              <a:t>Think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1896" y="408670"/>
            <a:ext cx="2908208" cy="290820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724038"/>
            <a:ext cx="2294557" cy="207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  <a:spcBef>
                <a:spcPct val="0"/>
              </a:spcBef>
            </a:pPr>
            <a:r>
              <a:rPr lang="en-US" sz="2989">
                <a:solidFill>
                  <a:srgbClr val="272727"/>
                </a:solidFill>
                <a:latin typeface="Assistant Regular"/>
              </a:rPr>
              <a:t>He thinks people </a:t>
            </a:r>
            <a:r>
              <a:rPr lang="en-US" sz="2989">
                <a:solidFill>
                  <a:srgbClr val="272727"/>
                </a:solidFill>
                <a:latin typeface="Assistant Regular Bold"/>
              </a:rPr>
              <a:t>feel safer</a:t>
            </a:r>
            <a:r>
              <a:rPr lang="en-US" sz="2989">
                <a:solidFill>
                  <a:srgbClr val="272727"/>
                </a:solidFill>
                <a:latin typeface="Assistant Regular"/>
              </a:rPr>
              <a:t> if they have data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88400" y="620097"/>
            <a:ext cx="2908208" cy="290820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4739633" y="981075"/>
            <a:ext cx="2405742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300">
                <a:solidFill>
                  <a:srgbClr val="272727"/>
                </a:solidFill>
                <a:latin typeface="Assistant Regular"/>
              </a:rPr>
              <a:t>He seems to think that </a:t>
            </a:r>
            <a:r>
              <a:rPr lang="en-US" sz="2300">
                <a:solidFill>
                  <a:srgbClr val="272727"/>
                </a:solidFill>
                <a:latin typeface="Assistant Regular Bold"/>
              </a:rPr>
              <a:t>only athletes are truly justified</a:t>
            </a:r>
            <a:r>
              <a:rPr lang="en-US" sz="2300">
                <a:solidFill>
                  <a:srgbClr val="272727"/>
                </a:solidFill>
                <a:latin typeface="Assistant Regular"/>
              </a:rPr>
              <a:t> in health data tracking.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31337" y="3639053"/>
            <a:ext cx="2908208" cy="290820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658601" y="3444752"/>
            <a:ext cx="2375322" cy="2375322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5847785" y="3632246"/>
            <a:ext cx="1903275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Wishes to place more value in exercise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59510" y="6941325"/>
            <a:ext cx="2908208" cy="290820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5005776" y="7077488"/>
            <a:ext cx="2253524" cy="2432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People change their habits better </a:t>
            </a:r>
            <a:r>
              <a:rPr lang="en-US" sz="2800">
                <a:solidFill>
                  <a:srgbClr val="272727"/>
                </a:solidFill>
                <a:latin typeface="Assistant Regular Bold"/>
              </a:rPr>
              <a:t>if they have visual data 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031520" y="4018848"/>
            <a:ext cx="2908208" cy="2908208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1282753" y="4191979"/>
            <a:ext cx="2405742" cy="2504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9"/>
              </a:lnSpc>
              <a:spcBef>
                <a:spcPct val="0"/>
              </a:spcBef>
            </a:pPr>
            <a:r>
              <a:rPr lang="en-US" sz="2885">
                <a:solidFill>
                  <a:srgbClr val="272727"/>
                </a:solidFill>
                <a:latin typeface="Assistant Regular"/>
              </a:rPr>
              <a:t>Thinks he is 7/10 healthy, but not overly concerned with health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613868" y="7257994"/>
            <a:ext cx="2591538" cy="2591538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690757" y="7567157"/>
            <a:ext cx="2437759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It's important for people to </a:t>
            </a:r>
            <a:r>
              <a:rPr lang="en-US" sz="2800">
                <a:solidFill>
                  <a:srgbClr val="272727"/>
                </a:solidFill>
                <a:latin typeface="Assistant Regular Bold"/>
              </a:rPr>
              <a:t>understand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 their own data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82717" y="5093157"/>
            <a:ext cx="2531151" cy="2531151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8419234" y="5280651"/>
            <a:ext cx="1903275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Health is often individually motivated 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4308" y="5143500"/>
            <a:ext cx="2908208" cy="2908208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921158" y="5352793"/>
            <a:ext cx="2154509" cy="2432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Thinks trackers are </a:t>
            </a:r>
            <a:r>
              <a:rPr lang="en-US" sz="2800">
                <a:solidFill>
                  <a:srgbClr val="272727"/>
                </a:solidFill>
                <a:latin typeface="Assistant Regular Bold"/>
              </a:rPr>
              <a:t>only feasible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 for privileged people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34788" y="6927056"/>
            <a:ext cx="2908208" cy="2908208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4586021" y="7077488"/>
            <a:ext cx="2405742" cy="2921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Thinks Covid has made temperature tracking more important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94188" y="1340921"/>
            <a:ext cx="2908208" cy="2908208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8396655" y="1695869"/>
            <a:ext cx="1925854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He has a </a:t>
            </a:r>
            <a:r>
              <a:rPr lang="en-US" sz="2800">
                <a:solidFill>
                  <a:srgbClr val="272727"/>
                </a:solidFill>
                <a:latin typeface="Assistant Regular Bold"/>
              </a:rPr>
              <a:t>very humble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 outlook on his health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751302" y="781188"/>
            <a:ext cx="2908208" cy="2908208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12002535" y="1115606"/>
            <a:ext cx="2405742" cy="2201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9"/>
              </a:lnSpc>
              <a:spcBef>
                <a:spcPct val="0"/>
              </a:spcBef>
            </a:pPr>
            <a:r>
              <a:rPr lang="en-US" sz="2549">
                <a:solidFill>
                  <a:srgbClr val="272727"/>
                </a:solidFill>
                <a:latin typeface="Assistant Regular"/>
              </a:rPr>
              <a:t>Everyday people don't benefit much unless they know what to do with the data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334788" y="3848346"/>
            <a:ext cx="2253524" cy="2432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Data tracking is becoming increasingly popular and desired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65716" y="-1933972"/>
            <a:ext cx="13989484" cy="43535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8C5B7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3482589" y="409575"/>
            <a:ext cx="313090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Assistant Bold"/>
              </a:rPr>
              <a:t>Feel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4633" y="1187226"/>
            <a:ext cx="2908208" cy="290820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55866" y="1629377"/>
            <a:ext cx="2405742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He feels confident and </a:t>
            </a:r>
            <a:r>
              <a:rPr lang="en-US" sz="2800">
                <a:solidFill>
                  <a:srgbClr val="272727"/>
                </a:solidFill>
                <a:latin typeface="Assistant Regular Bold"/>
              </a:rPr>
              <a:t>knowledgeable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 about health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25838" y="781188"/>
            <a:ext cx="2908208" cy="290820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379642" y="1096537"/>
            <a:ext cx="2600600" cy="2229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2572">
                <a:solidFill>
                  <a:srgbClr val="272727"/>
                </a:solidFill>
                <a:latin typeface="Assistant Regular"/>
              </a:rPr>
              <a:t>Feels less justified using tracker as a non-athlete/biohacker </a:t>
            </a:r>
          </a:p>
          <a:p>
            <a:pPr algn="ctr">
              <a:lnSpc>
                <a:spcPts val="3601"/>
              </a:lnSpc>
              <a:spcBef>
                <a:spcPct val="0"/>
              </a:spcBef>
            </a:pP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37158" y="2641330"/>
            <a:ext cx="2908208" cy="2908208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4389157" y="2850623"/>
            <a:ext cx="2604209" cy="2432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 Bold"/>
              </a:rPr>
              <a:t>Fatigue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 from work and daily tasks detracts from thinking about wellness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59510" y="6394170"/>
            <a:ext cx="2908208" cy="2908208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5048042" y="6832336"/>
            <a:ext cx="2211258" cy="1529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2"/>
              </a:lnSpc>
              <a:spcBef>
                <a:spcPct val="0"/>
              </a:spcBef>
            </a:pPr>
            <a:r>
              <a:rPr lang="en-US" sz="2952">
                <a:solidFill>
                  <a:srgbClr val="272727"/>
                </a:solidFill>
                <a:latin typeface="Assistant Regular Bold"/>
              </a:rPr>
              <a:t>Embarrassed</a:t>
            </a:r>
            <a:r>
              <a:rPr lang="en-US" sz="2952">
                <a:solidFill>
                  <a:srgbClr val="272727"/>
                </a:solidFill>
                <a:latin typeface="Assistant Regular"/>
              </a:rPr>
              <a:t> at the lack of exercise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24571" y="2235292"/>
            <a:ext cx="2908208" cy="2908208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0501421" y="2507979"/>
            <a:ext cx="2154509" cy="226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272727"/>
                </a:solidFill>
                <a:latin typeface="Assistant Regular"/>
              </a:rPr>
              <a:t>He feels </a:t>
            </a:r>
            <a:r>
              <a:rPr lang="en-US" sz="2600">
                <a:solidFill>
                  <a:srgbClr val="272727"/>
                </a:solidFill>
                <a:latin typeface="Assistant Regular Bold"/>
              </a:rPr>
              <a:t>guilty</a:t>
            </a:r>
            <a:r>
              <a:rPr lang="en-US" sz="2600">
                <a:solidFill>
                  <a:srgbClr val="272727"/>
                </a:solidFill>
                <a:latin typeface="Assistant Regular"/>
              </a:rPr>
              <a:t> that understanding health data is difficult 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84985" y="6565684"/>
            <a:ext cx="2908208" cy="2908208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1076847" y="7070473"/>
            <a:ext cx="2405742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 Bold"/>
              </a:rPr>
              <a:t>Overwhelmed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 with many goals and areas of focus in life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84898" y="7003642"/>
            <a:ext cx="2858957" cy="2858957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6784898" y="7530709"/>
            <a:ext cx="2858957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Feels </a:t>
            </a:r>
            <a:r>
              <a:rPr lang="en-US" sz="2800">
                <a:solidFill>
                  <a:srgbClr val="272727"/>
                </a:solidFill>
                <a:latin typeface="Assistant Regular Bold"/>
              </a:rPr>
              <a:t>lazy and unmotivated 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in thinking about tracking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4362" y="6514354"/>
            <a:ext cx="2908208" cy="2908208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644092" y="6825828"/>
            <a:ext cx="2168750" cy="2432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He </a:t>
            </a:r>
            <a:r>
              <a:rPr lang="en-US" sz="2800">
                <a:solidFill>
                  <a:srgbClr val="272727"/>
                </a:solidFill>
                <a:latin typeface="Assistant Regular Bold"/>
              </a:rPr>
              <a:t>enjoys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 seeing the cause-and-effect of his decisions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02091" y="3981278"/>
            <a:ext cx="3022364" cy="3022364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4946604" y="4410783"/>
            <a:ext cx="2733338" cy="2229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2572">
                <a:solidFill>
                  <a:srgbClr val="272727"/>
                </a:solidFill>
                <a:latin typeface="Assistant Regular"/>
              </a:rPr>
              <a:t>Awareness of day-to-day health prompts </a:t>
            </a:r>
            <a:r>
              <a:rPr lang="en-US" sz="2572">
                <a:solidFill>
                  <a:srgbClr val="272727"/>
                </a:solidFill>
                <a:latin typeface="Assistant Regular Bold"/>
              </a:rPr>
              <a:t>feelings of security </a:t>
            </a:r>
          </a:p>
          <a:p>
            <a:pPr algn="ctr">
              <a:lnSpc>
                <a:spcPts val="36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FFDF2B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697482" y="4162593"/>
            <a:ext cx="5671648" cy="3049577"/>
            <a:chOff x="0" y="0"/>
            <a:chExt cx="7562197" cy="406610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7562197" cy="2438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>
                  <a:solidFill>
                    <a:srgbClr val="272727"/>
                  </a:solidFill>
                  <a:latin typeface="Assistant Bold"/>
                </a:rPr>
                <a:t>Insight and Need Analysis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451394"/>
              <a:ext cx="7562197" cy="614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6" id="6"/>
          <p:cNvSpPr/>
          <p:nvPr/>
        </p:nvSpPr>
        <p:spPr>
          <a:xfrm rot="0">
            <a:off x="0" y="7698760"/>
            <a:ext cx="2552700" cy="2588240"/>
          </a:xfrm>
          <a:prstGeom prst="rect">
            <a:avLst/>
          </a:prstGeom>
          <a:solidFill>
            <a:srgbClr val="495CE6"/>
          </a:solidFill>
        </p:spPr>
      </p:sp>
      <p:grpSp>
        <p:nvGrpSpPr>
          <p:cNvPr name="Group 7" id="7"/>
          <p:cNvGrpSpPr/>
          <p:nvPr/>
        </p:nvGrpSpPr>
        <p:grpSpPr>
          <a:xfrm rot="0">
            <a:off x="5443117" y="1238250"/>
            <a:ext cx="2462633" cy="2462633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8B33"/>
            </a:solid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86480" y="-1440860"/>
            <a:ext cx="13168720" cy="1316872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8C5B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2045808"/>
            <a:ext cx="817206" cy="817206"/>
            <a:chOff x="0" y="0"/>
            <a:chExt cx="1089608" cy="10896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95CE6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754119"/>
            <a:ext cx="641863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272727"/>
                </a:solidFill>
                <a:latin typeface="Assistant Bold"/>
              </a:rPr>
              <a:t>Insight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635049" y="2835412"/>
            <a:ext cx="4945268" cy="381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ssistant Bold"/>
              </a:rPr>
              <a:t>"People should consult doctors to talk about their health data"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1829" y="4740412"/>
            <a:ext cx="641863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272727"/>
                </a:solidFill>
                <a:latin typeface="Assistant Bold"/>
              </a:rPr>
              <a:t>Need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28700" y="6063563"/>
            <a:ext cx="817206" cy="817206"/>
            <a:chOff x="0" y="0"/>
            <a:chExt cx="1089608" cy="1089608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95CE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111380" y="1979133"/>
            <a:ext cx="6307537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2727"/>
                </a:solidFill>
                <a:latin typeface="Assistant Regular"/>
              </a:rPr>
              <a:t>An average user can't apply their health data without assistance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11380" y="5996888"/>
            <a:ext cx="6838485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2727"/>
                </a:solidFill>
                <a:latin typeface="Assistant Regular"/>
              </a:rPr>
              <a:t>Health data needs to be easily understandable with recommended actions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86480" y="-1440860"/>
            <a:ext cx="13168720" cy="1316872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8C5B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2045808"/>
            <a:ext cx="817206" cy="817206"/>
            <a:chOff x="0" y="0"/>
            <a:chExt cx="1089608" cy="10896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95CE6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754119"/>
            <a:ext cx="641863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272727"/>
                </a:solidFill>
                <a:latin typeface="Assistant Bold"/>
              </a:rPr>
              <a:t>Insight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1829" y="4740412"/>
            <a:ext cx="641863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272727"/>
                </a:solidFill>
                <a:latin typeface="Assistant Bold"/>
              </a:rPr>
              <a:t>Need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6063563"/>
            <a:ext cx="817206" cy="817206"/>
            <a:chOff x="0" y="0"/>
            <a:chExt cx="1089608" cy="108960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95CE6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111380" y="1979133"/>
            <a:ext cx="6307537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2727"/>
                </a:solidFill>
                <a:latin typeface="Assistant Regular"/>
              </a:rPr>
              <a:t>Although people care about their long-term health, most people only check in with their health when they feel tired or sick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11380" y="5996888"/>
            <a:ext cx="6838485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2727"/>
                </a:solidFill>
                <a:latin typeface="Assistant Regular"/>
              </a:rPr>
              <a:t>It would be game-changing to incentivize people to become more proactive with their health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112018" y="3257622"/>
            <a:ext cx="7681610" cy="37717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6871817"/>
          </a:xfrm>
          <a:prstGeom prst="rect">
            <a:avLst/>
          </a:prstGeom>
          <a:solidFill>
            <a:srgbClr val="48C5B7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7691447"/>
            <a:ext cx="12097714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272727"/>
                </a:solidFill>
                <a:latin typeface="Assistant Bold"/>
              </a:rPr>
              <a:t>Let's dive into our participants...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80784" y="1364601"/>
            <a:ext cx="5507216" cy="55072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2077333"/>
            <a:ext cx="8115300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60"/>
              </a:lnSpc>
            </a:pPr>
            <a:r>
              <a:rPr lang="en-US" sz="8800">
                <a:solidFill>
                  <a:srgbClr val="FFFFFF"/>
                </a:solidFill>
                <a:latin typeface="Halant Bold Bold"/>
              </a:rPr>
              <a:t>Need Finding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86480" y="-1440860"/>
            <a:ext cx="13168720" cy="1316872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8C5B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2045808"/>
            <a:ext cx="817206" cy="817206"/>
            <a:chOff x="0" y="0"/>
            <a:chExt cx="1089608" cy="10896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95CE6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754119"/>
            <a:ext cx="641863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272727"/>
                </a:solidFill>
                <a:latin typeface="Assistant Bold"/>
              </a:rPr>
              <a:t>Insight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1829" y="4740412"/>
            <a:ext cx="641863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272727"/>
                </a:solidFill>
                <a:latin typeface="Assistant Bold"/>
              </a:rPr>
              <a:t>Need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6063563"/>
            <a:ext cx="817206" cy="817206"/>
            <a:chOff x="0" y="0"/>
            <a:chExt cx="1089608" cy="108960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95CE6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111380" y="1979133"/>
            <a:ext cx="6307537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2727"/>
                </a:solidFill>
                <a:latin typeface="Assistant Regular"/>
              </a:rPr>
              <a:t>Health data is more available than ever before but people still prioritise how they feel qualitatively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11380" y="5996888"/>
            <a:ext cx="6838485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2727"/>
                </a:solidFill>
                <a:latin typeface="Assistant Regular"/>
              </a:rPr>
              <a:t>People need to be able to personalize health data with qualitative information for better insights.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952709" y="2644274"/>
            <a:ext cx="3975911" cy="51066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86480" y="-1440860"/>
            <a:ext cx="13168720" cy="1316872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8C5B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2045808"/>
            <a:ext cx="817206" cy="817206"/>
            <a:chOff x="0" y="0"/>
            <a:chExt cx="1089608" cy="10896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95CE6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6063563"/>
            <a:ext cx="817206" cy="817206"/>
            <a:chOff x="0" y="0"/>
            <a:chExt cx="1089608" cy="108960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95CE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21618" t="12572" r="23228" b="11639"/>
          <a:stretch>
            <a:fillRect/>
          </a:stretch>
        </p:blipFill>
        <p:spPr>
          <a:xfrm flipH="false" flipV="false" rot="0">
            <a:off x="11305761" y="2325423"/>
            <a:ext cx="6152322" cy="5636154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028700" y="754119"/>
            <a:ext cx="641863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272727"/>
                </a:solidFill>
                <a:latin typeface="Assistant Bold"/>
              </a:rPr>
              <a:t>Insight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1829" y="4740412"/>
            <a:ext cx="641863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272727"/>
                </a:solidFill>
                <a:latin typeface="Assistant Bold"/>
              </a:rPr>
              <a:t>Need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11380" y="1979133"/>
            <a:ext cx="6307537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2727"/>
                </a:solidFill>
                <a:latin typeface="Assistant Regular"/>
              </a:rPr>
              <a:t>Health data focuses on physical performance. However, people care equally as much about their mental performance and health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11380" y="5996888"/>
            <a:ext cx="6838485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2727"/>
                </a:solidFill>
                <a:latin typeface="Assistant Regular"/>
              </a:rPr>
              <a:t>It would be transformative to track information related to mental performance and health in addition to physical performance and health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86480" y="-1440860"/>
            <a:ext cx="13168720" cy="1316872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8C5B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6688537"/>
            <a:ext cx="817206" cy="817206"/>
            <a:chOff x="0" y="0"/>
            <a:chExt cx="1089608" cy="10896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95CE6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5465546"/>
            <a:ext cx="641863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272727"/>
                </a:solidFill>
                <a:latin typeface="Assistant Bold"/>
              </a:rPr>
              <a:t>Need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68268" y="6067425"/>
            <a:ext cx="6975732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272727"/>
                </a:solidFill>
                <a:latin typeface="Assistant Regular"/>
              </a:rPr>
              <a:t>People need structure and environment to balance their work and life and to improve their health and wellbeing</a:t>
            </a:r>
          </a:p>
          <a:p>
            <a:pPr>
              <a:lnSpc>
                <a:spcPts val="42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54119"/>
            <a:ext cx="641863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>
                <a:solidFill>
                  <a:srgbClr val="272727"/>
                </a:solidFill>
                <a:latin typeface="Assistant Bold"/>
              </a:rPr>
              <a:t>Insight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28700" y="2045808"/>
            <a:ext cx="817206" cy="817206"/>
            <a:chOff x="0" y="0"/>
            <a:chExt cx="1089608" cy="1089608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95CE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180004" y="2156116"/>
            <a:ext cx="6307537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2727"/>
                </a:solidFill>
                <a:latin typeface="Assistant Regular"/>
              </a:rPr>
              <a:t>COVID has permanently disrupted people's environment and structure which are pivotal to maintaining their health and wellness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399878" y="3791512"/>
            <a:ext cx="5469427" cy="2562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726"/>
              </a:lnSpc>
            </a:pPr>
            <a:r>
              <a:rPr lang="en-US" sz="5605">
                <a:solidFill>
                  <a:srgbClr val="FFFFFF"/>
                </a:solidFill>
                <a:latin typeface="Assistant Bold"/>
              </a:rPr>
              <a:t>"My work desk and bed are 1 metre apart"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011085" cy="10287000"/>
          </a:xfrm>
          <a:prstGeom prst="rect">
            <a:avLst/>
          </a:prstGeom>
          <a:solidFill>
            <a:srgbClr val="48C5B7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611583" y="2193070"/>
            <a:ext cx="12799004" cy="2013702"/>
            <a:chOff x="0" y="0"/>
            <a:chExt cx="17065338" cy="268493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7065338" cy="1787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560"/>
                </a:lnSpc>
              </a:pPr>
              <a:r>
                <a:rPr lang="en-US" sz="8800">
                  <a:solidFill>
                    <a:srgbClr val="FFFFFF"/>
                  </a:solidFill>
                  <a:latin typeface="Halant Bold Bold"/>
                </a:rPr>
                <a:t>Summary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037236"/>
              <a:ext cx="17065338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FFFFFF"/>
                  </a:solidFill>
                  <a:latin typeface="Assistant Regular Bold"/>
                </a:rPr>
                <a:t>What did our need finding show us?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35124" y="1028700"/>
            <a:ext cx="5146176" cy="2528608"/>
            <a:chOff x="0" y="0"/>
            <a:chExt cx="6861568" cy="337147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795873" cy="795873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08B33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0" y="1963569"/>
              <a:ext cx="6861568" cy="14079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63"/>
                </a:lnSpc>
                <a:spcBef>
                  <a:spcPct val="0"/>
                </a:spcBef>
              </a:pPr>
              <a:r>
                <a:rPr lang="en-US" sz="2045">
                  <a:solidFill>
                    <a:srgbClr val="272727"/>
                  </a:solidFill>
                  <a:latin typeface="Assistant Regular"/>
                </a:rPr>
                <a:t>COVID has fundamentally changed people's environments and structure strongly affecting their health and wellbeing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242863"/>
              <a:ext cx="6861568" cy="4730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4"/>
                </a:lnSpc>
              </a:pPr>
              <a:r>
                <a:rPr lang="en-US" sz="2337">
                  <a:solidFill>
                    <a:srgbClr val="272727"/>
                  </a:solidFill>
                  <a:latin typeface="Halant Bold Bold"/>
                </a:rPr>
                <a:t>COVID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9484" y="187651"/>
              <a:ext cx="596905" cy="5333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21"/>
                </a:lnSpc>
              </a:pPr>
              <a:r>
                <a:rPr lang="en-US" sz="2921">
                  <a:solidFill>
                    <a:srgbClr val="FFFFFF"/>
                  </a:solidFill>
                  <a:latin typeface="Halant Bold Bold"/>
                </a:rPr>
                <a:t>1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235124" y="3841354"/>
            <a:ext cx="5300206" cy="2604291"/>
            <a:chOff x="0" y="0"/>
            <a:chExt cx="7066941" cy="3472388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2033291"/>
              <a:ext cx="7066941" cy="1439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8"/>
                </a:lnSpc>
                <a:spcBef>
                  <a:spcPct val="0"/>
                </a:spcBef>
              </a:pPr>
              <a:r>
                <a:rPr lang="en-US" sz="2106">
                  <a:solidFill>
                    <a:srgbClr val="272727"/>
                  </a:solidFill>
                  <a:latin typeface="Assistant Regular"/>
                </a:rPr>
                <a:t>Health and wellbeing changes are deeply personal and generic advice is insufficient to change habits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280063"/>
              <a:ext cx="7066941" cy="487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88"/>
                </a:lnSpc>
              </a:pPr>
              <a:r>
                <a:rPr lang="en-US" sz="2407">
                  <a:solidFill>
                    <a:srgbClr val="272727"/>
                  </a:solidFill>
                  <a:latin typeface="Halant Bold Bold"/>
                </a:rPr>
                <a:t>PERSONALIZED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0" y="0"/>
              <a:ext cx="819694" cy="819694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08B33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02462" y="182032"/>
              <a:ext cx="614770" cy="560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9"/>
                </a:lnSpc>
              </a:pPr>
              <a:r>
                <a:rPr lang="en-US" sz="3009">
                  <a:solidFill>
                    <a:srgbClr val="FFFFFF"/>
                  </a:solidFill>
                  <a:latin typeface="Halant Bold Bold"/>
                </a:rPr>
                <a:t>2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811515" y="8026983"/>
            <a:ext cx="2462633" cy="2462633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8B3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235124" y="6672837"/>
            <a:ext cx="5146176" cy="2528608"/>
            <a:chOff x="0" y="0"/>
            <a:chExt cx="6861568" cy="3371477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1963569"/>
              <a:ext cx="6861568" cy="14079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63"/>
                </a:lnSpc>
                <a:spcBef>
                  <a:spcPct val="0"/>
                </a:spcBef>
              </a:pPr>
              <a:r>
                <a:rPr lang="en-US" sz="2045">
                  <a:solidFill>
                    <a:srgbClr val="272727"/>
                  </a:solidFill>
                  <a:latin typeface="Assistant Regular"/>
                </a:rPr>
                <a:t>Health and wellbeing products are time-intensive, to get users on board there is a premium on positive engagement and design 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242863"/>
              <a:ext cx="6861568" cy="4730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4"/>
                </a:lnSpc>
              </a:pPr>
              <a:r>
                <a:rPr lang="en-US" sz="2337">
                  <a:solidFill>
                    <a:srgbClr val="272727"/>
                  </a:solidFill>
                  <a:latin typeface="Halant Bold Bold"/>
                </a:rPr>
                <a:t>APPEALING AND ENJOYABLE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0" y="0"/>
              <a:ext cx="795873" cy="795873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08B33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99484" y="187651"/>
              <a:ext cx="596905" cy="5333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21"/>
                </a:lnSpc>
              </a:pPr>
              <a:r>
                <a:rPr lang="en-US" sz="2921">
                  <a:solidFill>
                    <a:srgbClr val="FFFFFF"/>
                  </a:solidFill>
                  <a:latin typeface="Halant Bold Bold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011085" cy="10287000"/>
          </a:xfrm>
          <a:prstGeom prst="rect">
            <a:avLst/>
          </a:prstGeom>
          <a:solidFill>
            <a:srgbClr val="48C5B7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-811515" y="8026983"/>
            <a:ext cx="2462633" cy="2462633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8B33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143000" y="2132915"/>
            <a:ext cx="8154085" cy="8154085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495CE6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143000" y="0"/>
            <a:ext cx="10287000" cy="10287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90800" y="3733800"/>
            <a:ext cx="6553200" cy="65532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0551385" y="3733800"/>
            <a:ext cx="7127015" cy="3697677"/>
            <a:chOff x="0" y="0"/>
            <a:chExt cx="9502686" cy="4930235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95250"/>
              <a:ext cx="9502686" cy="18453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560"/>
                </a:lnSpc>
              </a:pPr>
              <a:r>
                <a:rPr lang="en-US" sz="9600">
                  <a:solidFill>
                    <a:srgbClr val="272727"/>
                  </a:solidFill>
                  <a:latin typeface="Halant Bold Bold"/>
                </a:rPr>
                <a:t>Questions?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561047"/>
              <a:ext cx="8192467" cy="2369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59"/>
                </a:lnSpc>
              </a:pPr>
            </a:p>
            <a:p>
              <a:pPr>
                <a:lnSpc>
                  <a:spcPts val="4759"/>
                </a:lnSpc>
              </a:pPr>
            </a:p>
            <a:p>
              <a:pPr>
                <a:lnSpc>
                  <a:spcPts val="47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81200" y="6593355"/>
            <a:ext cx="5279070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 Bold"/>
              </a:rPr>
              <a:t>Types of Circles: 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We intentionally reached out beyond our own circles. 5 different time zones, 4 different countries. 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81200" y="1975773"/>
            <a:ext cx="5279070" cy="1453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 Bold"/>
              </a:rPr>
              <a:t>Balance: 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Average users, Extreme users, industry insiders and healthcare professionals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4024720" y="-1440860"/>
            <a:ext cx="13168720" cy="1316872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8B33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3420143"/>
            <a:ext cx="6418637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Assistant Bold"/>
              </a:rPr>
              <a:t>Choosing Participants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314605" y="2032923"/>
            <a:ext cx="817206" cy="817206"/>
            <a:chOff x="0" y="0"/>
            <a:chExt cx="1089608" cy="108960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8C5B7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4000">
                  <a:solidFill>
                    <a:srgbClr val="FFFFFF"/>
                  </a:solidFill>
                  <a:latin typeface="Halant Bold Bold"/>
                </a:rPr>
                <a:t>1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314605" y="6776315"/>
            <a:ext cx="817206" cy="817206"/>
            <a:chOff x="0" y="0"/>
            <a:chExt cx="1089608" cy="1089608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1089608" cy="1089608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8C5B7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36201" y="254865"/>
              <a:ext cx="817206" cy="732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4000">
                  <a:solidFill>
                    <a:srgbClr val="FFFFFF"/>
                  </a:solidFill>
                  <a:latin typeface="Halant Bold Bold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727888" y="3672261"/>
            <a:ext cx="6832224" cy="3167672"/>
          </a:xfrm>
          <a:prstGeom prst="rect">
            <a:avLst/>
          </a:prstGeom>
          <a:solidFill>
            <a:srgbClr val="495CE6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377403"/>
            <a:ext cx="699340" cy="69934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3114421" y="6084410"/>
            <a:ext cx="4313318" cy="1453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Te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ll me what aspects of your own health you track? Why? [Users]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09630" y="679030"/>
            <a:ext cx="699340" cy="69934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549691" y="4579822"/>
            <a:ext cx="5188618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60"/>
              </a:lnSpc>
            </a:pPr>
            <a:r>
              <a:rPr lang="en-US" sz="8800">
                <a:solidFill>
                  <a:srgbClr val="FFFFFF"/>
                </a:solidFill>
                <a:latin typeface="Halant Bold Bold"/>
              </a:rPr>
              <a:t>Questions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95574" y="726906"/>
            <a:ext cx="6170156" cy="1453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C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an you tell me about the most recent health goal you’ve had? [Users]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714422" y="1425278"/>
            <a:ext cx="5279070" cy="1453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How has COVID impacted the health tracking industry? [Industry insider]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7829" y="6093935"/>
            <a:ext cx="5417392" cy="138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24"/>
              </a:lnSpc>
              <a:spcBef>
                <a:spcPct val="0"/>
              </a:spcBef>
            </a:pPr>
            <a:r>
              <a:rPr lang="en-US" sz="2660">
                <a:solidFill>
                  <a:srgbClr val="272727"/>
                </a:solidFill>
                <a:latin typeface="Assistant Regular"/>
              </a:rPr>
              <a:t>Hav</a:t>
            </a:r>
            <a:r>
              <a:rPr lang="en-US" sz="2660">
                <a:solidFill>
                  <a:srgbClr val="272727"/>
                </a:solidFill>
                <a:latin typeface="Assistant Regular"/>
              </a:rPr>
              <a:t>e you recommended friends and family to track their health? Why? [Everyone]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39290" y="3126020"/>
            <a:ext cx="4863580" cy="201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74"/>
              </a:lnSpc>
              <a:spcBef>
                <a:spcPct val="0"/>
              </a:spcBef>
            </a:pPr>
            <a:r>
              <a:rPr lang="en-US" sz="2910">
                <a:solidFill>
                  <a:srgbClr val="272727"/>
                </a:solidFill>
                <a:latin typeface="Assistant Regular"/>
              </a:rPr>
              <a:t>Wh</a:t>
            </a:r>
            <a:r>
              <a:rPr lang="en-US" sz="2910">
                <a:solidFill>
                  <a:srgbClr val="272727"/>
                </a:solidFill>
                <a:latin typeface="Assistant Regular"/>
              </a:rPr>
              <a:t>at do you recommend to patients regarding taking care of their health on their own? Why so? [Doctor]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0496" y="2822023"/>
            <a:ext cx="5012059" cy="1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72727"/>
                </a:solidFill>
                <a:latin typeface="Assistant Regular"/>
              </a:rPr>
              <a:t>Over the last year, can you tell </a:t>
            </a:r>
            <a:r>
              <a:rPr lang="en-US" sz="2800">
                <a:solidFill>
                  <a:srgbClr val="272727"/>
                </a:solidFill>
                <a:latin typeface="Assistant Regular"/>
              </a:rPr>
              <a:t>what action you took that was the most productive for your health and wellness? [Users]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65729" y="7982423"/>
            <a:ext cx="6235175" cy="1689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80"/>
              </a:lnSpc>
              <a:spcBef>
                <a:spcPct val="0"/>
              </a:spcBef>
            </a:pPr>
            <a:r>
              <a:rPr lang="en-US" sz="3271">
                <a:solidFill>
                  <a:srgbClr val="272727"/>
                </a:solidFill>
                <a:latin typeface="Assistant Regular"/>
              </a:rPr>
              <a:t>Walk me through your day today, what have you done that would improve your health? [Users]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59960" y="9332259"/>
            <a:ext cx="699340" cy="69934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900756" y="8328744"/>
            <a:ext cx="6170156" cy="1353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Assistant Regular"/>
              </a:rPr>
              <a:t>From waking up to going to bed, can you tell me about the activities that trigger you to think about health? [Users]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5507216"/>
          </a:xfrm>
          <a:prstGeom prst="rect">
            <a:avLst/>
          </a:prstGeom>
          <a:solidFill>
            <a:srgbClr val="495CE6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6871817"/>
            <a:ext cx="12097714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272727"/>
                </a:solidFill>
                <a:latin typeface="Assistant Bold"/>
              </a:rPr>
              <a:t>Let's dive into some of our interviews...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80784" y="0"/>
            <a:ext cx="5507216" cy="55072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2077333"/>
            <a:ext cx="10138762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60"/>
              </a:lnSpc>
            </a:pPr>
            <a:r>
              <a:rPr lang="en-US" sz="8800">
                <a:solidFill>
                  <a:srgbClr val="FFFFFF"/>
                </a:solidFill>
                <a:latin typeface="Halant Bold Bold"/>
              </a:rPr>
              <a:t>Interview Insights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495CE6"/>
          </a:solid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4499511" y="607744"/>
            <a:ext cx="9071511" cy="9071511"/>
            <a:chOff x="0" y="0"/>
            <a:chExt cx="1708150" cy="170815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DF2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822416" y="7216622"/>
            <a:ext cx="2462633" cy="2462633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8B33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746924" y="2476605"/>
            <a:ext cx="5768601" cy="5858346"/>
            <a:chOff x="0" y="0"/>
            <a:chExt cx="7691468" cy="781112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7691468" cy="5181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72727"/>
                  </a:solidFill>
                  <a:latin typeface="Assistant Bold"/>
                </a:rPr>
                <a:t>"[Garmin]  gives you a rough amount of recovery you need after every activity. </a:t>
              </a:r>
              <a:r>
                <a:rPr lang="en-US" sz="3200">
                  <a:solidFill>
                    <a:srgbClr val="272727"/>
                  </a:solidFill>
                  <a:latin typeface="Assistant Bold Bold"/>
                </a:rPr>
                <a:t>I rarely listen</a:t>
              </a:r>
              <a:r>
                <a:rPr lang="en-US" sz="3200">
                  <a:solidFill>
                    <a:srgbClr val="272727"/>
                  </a:solidFill>
                  <a:latin typeface="Assistant Bold"/>
                </a:rPr>
                <a:t>, but </a:t>
              </a:r>
              <a:r>
                <a:rPr lang="en-US" sz="3200">
                  <a:solidFill>
                    <a:srgbClr val="272727"/>
                  </a:solidFill>
                  <a:latin typeface="Assistant Bold Bold"/>
                </a:rPr>
                <a:t>it is nice</a:t>
              </a:r>
              <a:r>
                <a:rPr lang="en-US" sz="3200">
                  <a:solidFill>
                    <a:srgbClr val="272727"/>
                  </a:solidFill>
                  <a:latin typeface="Assistant Bold"/>
                </a:rPr>
                <a:t> if you do a nine-hour day and you look at it and it tells you to take 56 hours off. You don't go and do a </a:t>
              </a:r>
              <a:r>
                <a:rPr lang="en-US" sz="3200">
                  <a:solidFill>
                    <a:srgbClr val="272727"/>
                  </a:solidFill>
                  <a:latin typeface="Assistant Bold Bold"/>
                </a:rPr>
                <a:t>huge day the next day</a:t>
              </a:r>
              <a:r>
                <a:rPr lang="en-US" sz="3200">
                  <a:solidFill>
                    <a:srgbClr val="272727"/>
                  </a:solidFill>
                  <a:latin typeface="Assistant Bold"/>
                </a:rPr>
                <a:t>."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6065946"/>
              <a:ext cx="6443186" cy="17451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272727"/>
                  </a:solidFill>
                  <a:latin typeface="Assistant Regular Bold"/>
                </a:rPr>
                <a:t>Andrew</a:t>
              </a:r>
            </a:p>
            <a:p>
              <a:pPr>
                <a:lnSpc>
                  <a:spcPts val="3588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272727"/>
                  </a:solidFill>
                  <a:latin typeface="Assistant Regular"/>
                </a:rPr>
                <a:t>Biohacker </a:t>
              </a: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905192" y="1597423"/>
            <a:ext cx="5333616" cy="68505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495CE6"/>
          </a:solid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4499511" y="607744"/>
            <a:ext cx="9071511" cy="9071511"/>
            <a:chOff x="0" y="0"/>
            <a:chExt cx="1708150" cy="170815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DF2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822416" y="7216622"/>
            <a:ext cx="2462633" cy="2462633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8B33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664822" y="1186891"/>
            <a:ext cx="6784777" cy="6744693"/>
            <a:chOff x="0" y="0"/>
            <a:chExt cx="9046369" cy="899292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"/>
              <a:ext cx="9046369" cy="51886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762"/>
                </a:lnSpc>
              </a:pPr>
              <a:r>
                <a:rPr lang="en-US" sz="6468">
                  <a:solidFill>
                    <a:srgbClr val="272727"/>
                  </a:solidFill>
                  <a:latin typeface="Assistant Bold"/>
                </a:rPr>
                <a:t>"I've reconfigured the meaning of what health </a:t>
              </a:r>
              <a:r>
                <a:rPr lang="en-US" sz="6468">
                  <a:solidFill>
                    <a:srgbClr val="272727"/>
                  </a:solidFill>
                  <a:latin typeface="Assistant Bold Bold"/>
                </a:rPr>
                <a:t>means to me</a:t>
              </a:r>
              <a:r>
                <a:rPr lang="en-US" sz="6468">
                  <a:solidFill>
                    <a:srgbClr val="272727"/>
                  </a:solidFill>
                  <a:latin typeface="Assistant Bold"/>
                </a:rPr>
                <a:t>"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6235999"/>
              <a:ext cx="7578195" cy="2756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233"/>
                </a:lnSpc>
              </a:pPr>
              <a:r>
                <a:rPr lang="en-US" sz="5880">
                  <a:solidFill>
                    <a:srgbClr val="272727"/>
                  </a:solidFill>
                  <a:latin typeface="Assistant Regular Bold"/>
                </a:rPr>
                <a:t>Hannah  </a:t>
              </a:r>
            </a:p>
            <a:p>
              <a:pPr>
                <a:lnSpc>
                  <a:spcPts val="4220"/>
                </a:lnSpc>
              </a:pPr>
              <a:r>
                <a:rPr lang="en-US" sz="5880">
                  <a:solidFill>
                    <a:srgbClr val="272727"/>
                  </a:solidFill>
                  <a:latin typeface="Assistant Regular"/>
                </a:rPr>
                <a:t>Freelance Journalist, Toronto   </a:t>
              </a:r>
            </a:p>
            <a:p>
              <a:pPr>
                <a:lnSpc>
                  <a:spcPts val="4220"/>
                </a:lnSpc>
                <a:spcBef>
                  <a:spcPct val="0"/>
                </a:spcBef>
              </a:pPr>
              <a:r>
                <a:rPr lang="en-US" sz="3014">
                  <a:solidFill>
                    <a:srgbClr val="272727"/>
                  </a:solidFill>
                  <a:latin typeface="Assistant Regular"/>
                </a:rPr>
                <a:t>(Average user)</a:t>
              </a: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15889"/>
          <a:stretch>
            <a:fillRect/>
          </a:stretch>
        </p:blipFill>
        <p:spPr>
          <a:xfrm flipH="false" flipV="false" rot="0">
            <a:off x="2159596" y="1360359"/>
            <a:ext cx="5325639" cy="75662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495CE6"/>
          </a:solid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4499511" y="607744"/>
            <a:ext cx="9071511" cy="9071511"/>
            <a:chOff x="0" y="0"/>
            <a:chExt cx="1708150" cy="170815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DF2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822416" y="7216622"/>
            <a:ext cx="2462633" cy="2462633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8B33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057861" y="1028700"/>
            <a:ext cx="5529109" cy="7359879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0389917" y="1037754"/>
            <a:ext cx="6869383" cy="8220546"/>
            <a:chOff x="0" y="0"/>
            <a:chExt cx="9159178" cy="1096072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9525"/>
              <a:ext cx="9159178" cy="7724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599"/>
                </a:lnSpc>
              </a:pPr>
              <a:r>
                <a:rPr lang="en-US" sz="5499">
                  <a:solidFill>
                    <a:srgbClr val="272727"/>
                  </a:solidFill>
                  <a:latin typeface="Assistant Bold"/>
                </a:rPr>
                <a:t>"</a:t>
              </a:r>
              <a:r>
                <a:rPr lang="en-US" sz="5499">
                  <a:solidFill>
                    <a:srgbClr val="272727"/>
                  </a:solidFill>
                  <a:latin typeface="Assistant Bold Bold"/>
                </a:rPr>
                <a:t>carving out time</a:t>
              </a:r>
              <a:r>
                <a:rPr lang="en-US" sz="5499">
                  <a:solidFill>
                    <a:srgbClr val="272727"/>
                  </a:solidFill>
                  <a:latin typeface="Assistant Bold"/>
                </a:rPr>
                <a:t> in my schedule is the biggest obstacle - there's so much to be concerned about, I don't make an effort to track my health"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8618646"/>
              <a:ext cx="7672696" cy="23420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272727"/>
                  </a:solidFill>
                  <a:latin typeface="Assistant Regular Bold"/>
                </a:rPr>
                <a:t>Dr. H</a:t>
              </a:r>
            </a:p>
            <a:p>
              <a:pPr>
                <a:lnSpc>
                  <a:spcPts val="3588"/>
                </a:lnSpc>
              </a:pPr>
              <a:r>
                <a:rPr lang="en-US" sz="5000">
                  <a:solidFill>
                    <a:srgbClr val="272727"/>
                  </a:solidFill>
                  <a:latin typeface="Assistant Regular"/>
                </a:rPr>
                <a:t>Doctor in Toronto, Canada</a:t>
              </a:r>
            </a:p>
            <a:p>
              <a:pPr>
                <a:lnSpc>
                  <a:spcPts val="3588"/>
                </a:lnSpc>
                <a:spcBef>
                  <a:spcPct val="0"/>
                </a:spcBef>
              </a:pPr>
              <a:r>
                <a:rPr lang="en-US" sz="2563">
                  <a:solidFill>
                    <a:srgbClr val="272727"/>
                  </a:solidFill>
                  <a:latin typeface="Assistant Regular"/>
                </a:rPr>
                <a:t>(Health care professional and user)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495CE6"/>
          </a:solid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4499511" y="607744"/>
            <a:ext cx="9071511" cy="9071511"/>
            <a:chOff x="0" y="0"/>
            <a:chExt cx="1708150" cy="170815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DF2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822416" y="7216622"/>
            <a:ext cx="2462633" cy="2462633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8B33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696683" y="804862"/>
            <a:ext cx="6562617" cy="4077171"/>
            <a:chOff x="0" y="0"/>
            <a:chExt cx="8750157" cy="543622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"/>
              <a:ext cx="8750157" cy="2200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599"/>
                </a:lnSpc>
              </a:pPr>
              <a:r>
                <a:rPr lang="en-US" sz="5499">
                  <a:solidFill>
                    <a:srgbClr val="272727"/>
                  </a:solidFill>
                  <a:latin typeface="Assistant Bold"/>
                </a:rPr>
                <a:t>"WFH means work is </a:t>
              </a:r>
              <a:r>
                <a:rPr lang="en-US" sz="5499">
                  <a:solidFill>
                    <a:srgbClr val="272727"/>
                  </a:solidFill>
                  <a:latin typeface="Assistant Bold Bold"/>
                </a:rPr>
                <a:t>always</a:t>
              </a:r>
              <a:r>
                <a:rPr lang="en-US" sz="5499">
                  <a:solidFill>
                    <a:srgbClr val="272727"/>
                  </a:solidFill>
                  <a:latin typeface="Assistant Bold"/>
                </a:rPr>
                <a:t> there 24/7"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94146"/>
              <a:ext cx="7330056" cy="23420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272727"/>
                  </a:solidFill>
                  <a:latin typeface="Assistant Regular Bold"/>
                </a:rPr>
                <a:t>Toby </a:t>
              </a:r>
            </a:p>
            <a:p>
              <a:pPr>
                <a:lnSpc>
                  <a:spcPts val="3588"/>
                </a:lnSpc>
                <a:spcBef>
                  <a:spcPct val="0"/>
                </a:spcBef>
              </a:pPr>
              <a:r>
                <a:rPr lang="en-US" sz="2563">
                  <a:solidFill>
                    <a:srgbClr val="272727"/>
                  </a:solidFill>
                  <a:latin typeface="Assistant Regular"/>
                </a:rPr>
                <a:t>(Young Professional in London, who is a biker and rower)</a:t>
              </a: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199735" y="2520819"/>
            <a:ext cx="5245361" cy="52453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DAETy9-E1tI</dc:identifier>
  <dcterms:modified xsi:type="dcterms:W3CDTF">2011-08-01T06:04:30Z</dcterms:modified>
  <cp:revision>1</cp:revision>
  <dc:title>Health &amp; Wellness</dc:title>
</cp:coreProperties>
</file>