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embeddedFontLst>
    <p:embeddedFont>
      <p:font typeface="Amatic SC"/>
      <p:regular r:id="rId52"/>
      <p:bold r:id="rId53"/>
    </p:embeddedFont>
    <p:embeddedFont>
      <p:font typeface="Merriweather"/>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AmaticSC-bold.fntdata"/><Relationship Id="rId52" Type="http://schemas.openxmlformats.org/officeDocument/2006/relationships/font" Target="fonts/AmaticSC-regular.fntdata"/><Relationship Id="rId11" Type="http://schemas.openxmlformats.org/officeDocument/2006/relationships/slide" Target="slides/slide7.xml"/><Relationship Id="rId55" Type="http://schemas.openxmlformats.org/officeDocument/2006/relationships/font" Target="fonts/Merriweather-bold.fntdata"/><Relationship Id="rId10" Type="http://schemas.openxmlformats.org/officeDocument/2006/relationships/slide" Target="slides/slide6.xml"/><Relationship Id="rId54" Type="http://schemas.openxmlformats.org/officeDocument/2006/relationships/font" Target="fonts/Merriweather-regular.fntdata"/><Relationship Id="rId13" Type="http://schemas.openxmlformats.org/officeDocument/2006/relationships/slide" Target="slides/slide9.xml"/><Relationship Id="rId57" Type="http://schemas.openxmlformats.org/officeDocument/2006/relationships/font" Target="fonts/Merriweather-boldItalic.fntdata"/><Relationship Id="rId12" Type="http://schemas.openxmlformats.org/officeDocument/2006/relationships/slide" Target="slides/slide8.xml"/><Relationship Id="rId56"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5" name="Google Shape;182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b91ed066e4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b91ed066e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7977781461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797778146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600">
                <a:solidFill>
                  <a:schemeClr val="dk1"/>
                </a:solidFill>
              </a:rPr>
              <a:t>Selected HMWs for Notes:</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rPr lang="en" sz="600">
                <a:solidFill>
                  <a:schemeClr val="dk1"/>
                </a:solidFill>
              </a:rPr>
              <a:t>HMW help employees advocate for their own personal health without appearing to shirk work responsibilities?</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rPr lang="en" sz="600">
                <a:solidFill>
                  <a:schemeClr val="dk1"/>
                </a:solidFill>
              </a:rPr>
              <a:t>HMW separate work space and home space with WFH?</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rPr lang="en" sz="600">
                <a:solidFill>
                  <a:schemeClr val="dk1"/>
                </a:solidFill>
              </a:rPr>
              <a:t>HMW help people to build an environment around them that prioritizes their health and wellness?</a:t>
            </a:r>
            <a:endParaRPr>
              <a:solidFill>
                <a:srgbClr val="2C3E50"/>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gafe61ce94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afe61ce9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66700" lvl="0" marL="914400" rtl="0" algn="l">
              <a:lnSpc>
                <a:spcPct val="115000"/>
              </a:lnSpc>
              <a:spcBef>
                <a:spcPts val="0"/>
              </a:spcBef>
              <a:spcAft>
                <a:spcPts val="0"/>
              </a:spcAft>
              <a:buClr>
                <a:schemeClr val="dk1"/>
              </a:buClr>
              <a:buSzPts val="600"/>
              <a:buChar char="●"/>
            </a:pPr>
            <a:r>
              <a:t/>
            </a:r>
            <a:endParaRPr>
              <a:solidFill>
                <a:srgbClr val="2C3E50"/>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g7977781461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1" name="Google Shape;1941;g797778146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t/>
            </a:r>
            <a:endParaRPr sz="600">
              <a:solidFill>
                <a:schemeClr val="dk1"/>
              </a:solidFill>
            </a:endParaRPr>
          </a:p>
          <a:p>
            <a:pPr indent="0" lvl="0" marL="0" rtl="0" algn="l">
              <a:lnSpc>
                <a:spcPct val="115000"/>
              </a:lnSpc>
              <a:spcBef>
                <a:spcPts val="0"/>
              </a:spcBef>
              <a:spcAft>
                <a:spcPts val="0"/>
              </a:spcAft>
              <a:buNone/>
            </a:pPr>
            <a:r>
              <a:t/>
            </a:r>
            <a:endParaRPr sz="600">
              <a:solidFill>
                <a:schemeClr val="dk1"/>
              </a:solidFill>
            </a:endParaRPr>
          </a:p>
          <a:p>
            <a:pPr indent="0" lvl="0" marL="0" rtl="0" algn="l">
              <a:lnSpc>
                <a:spcPct val="115000"/>
              </a:lnSpc>
              <a:spcBef>
                <a:spcPts val="0"/>
              </a:spcBef>
              <a:spcAft>
                <a:spcPts val="0"/>
              </a:spcAft>
              <a:buNone/>
            </a:pPr>
            <a:r>
              <a:t/>
            </a:r>
            <a:endParaRPr sz="600">
              <a:solidFill>
                <a:schemeClr val="dk1"/>
              </a:solidFill>
            </a:endParaRPr>
          </a:p>
          <a:p>
            <a:pPr indent="0" lvl="0" marL="0" rtl="0" algn="l">
              <a:spcBef>
                <a:spcPts val="600"/>
              </a:spcBef>
              <a:spcAft>
                <a:spcPts val="0"/>
              </a:spcAft>
              <a:buNone/>
            </a:pPr>
            <a:r>
              <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t/>
            </a:r>
            <a:endParaRPr sz="1800">
              <a:solidFill>
                <a:srgbClr val="2C3E50"/>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6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0" name="Shape 1950"/>
        <p:cNvGrpSpPr/>
        <p:nvPr/>
      </p:nvGrpSpPr>
      <p:grpSpPr>
        <a:xfrm>
          <a:off x="0" y="0"/>
          <a:ext cx="0" cy="0"/>
          <a:chOff x="0" y="0"/>
          <a:chExt cx="0" cy="0"/>
        </a:xfrm>
      </p:grpSpPr>
      <p:sp>
        <p:nvSpPr>
          <p:cNvPr id="1951" name="Google Shape;1951;gafe61ce941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2" name="Google Shape;1952;gafe61ce9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600">
                <a:solidFill>
                  <a:schemeClr val="dk1"/>
                </a:solidFill>
              </a:rPr>
              <a:t>Selected HMWs for Notes:</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t/>
            </a:r>
            <a:endParaRPr>
              <a:solidFill>
                <a:srgbClr val="2C3E50"/>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7977781461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2" name="Google Shape;1962;g797778146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t/>
            </a:r>
            <a:endParaRPr sz="1800">
              <a:solidFill>
                <a:srgbClr val="2C3E50"/>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6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afe61ce941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3" name="Google Shape;1973;gafe61ce94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600">
                <a:solidFill>
                  <a:schemeClr val="dk1"/>
                </a:solidFill>
              </a:rPr>
              <a:t>Selected HMWs for Notes:</a:t>
            </a:r>
            <a:endParaRPr sz="600">
              <a:solidFill>
                <a:schemeClr val="dk1"/>
              </a:solidFill>
            </a:endParaRPr>
          </a:p>
          <a:p>
            <a:pPr indent="-266700" lvl="0" marL="914400" rtl="0" algn="l">
              <a:lnSpc>
                <a:spcPct val="115000"/>
              </a:lnSpc>
              <a:spcBef>
                <a:spcPts val="0"/>
              </a:spcBef>
              <a:spcAft>
                <a:spcPts val="0"/>
              </a:spcAft>
              <a:buClr>
                <a:schemeClr val="dk1"/>
              </a:buClr>
              <a:buSzPts val="600"/>
              <a:buChar char="●"/>
            </a:pPr>
            <a:r>
              <a:t/>
            </a:r>
            <a:endParaRPr>
              <a:solidFill>
                <a:srgbClr val="2C3E50"/>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b91ed066e4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b91ed066e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gb91ed066e4_0_1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9" name="Google Shape;1989;gb91ed066e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7" name="Shape 1997"/>
        <p:cNvGrpSpPr/>
        <p:nvPr/>
      </p:nvGrpSpPr>
      <p:grpSpPr>
        <a:xfrm>
          <a:off x="0" y="0"/>
          <a:ext cx="0" cy="0"/>
          <a:chOff x="0" y="0"/>
          <a:chExt cx="0" cy="0"/>
        </a:xfrm>
      </p:grpSpPr>
      <p:sp>
        <p:nvSpPr>
          <p:cNvPr id="1998" name="Google Shape;1998;gb91ed066e4_0_1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9" name="Google Shape;1999;gb91ed066e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0" name="Google Shape;18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b91ed066e4_0_1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0" name="Google Shape;2010;gb91ed066e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gb91ed066e4_0_1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0" name="Google Shape;2020;gb91ed066e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b967f6296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b967f629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b91ed066e4_0_2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4" name="Google Shape;2034;gb91ed066e4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5" name="Google Shape;204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3" name="Google Shape;205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0" name="Shape 2060"/>
        <p:cNvGrpSpPr/>
        <p:nvPr/>
      </p:nvGrpSpPr>
      <p:grpSpPr>
        <a:xfrm>
          <a:off x="0" y="0"/>
          <a:ext cx="0" cy="0"/>
          <a:chOff x="0" y="0"/>
          <a:chExt cx="0" cy="0"/>
        </a:xfrm>
      </p:grpSpPr>
      <p:sp>
        <p:nvSpPr>
          <p:cNvPr id="2061" name="Google Shape;2061;gb91ed066e4_0_4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2" name="Google Shape;2062;gb91ed066e4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b967f62967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6" name="Google Shape;2086;gb967f6296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9" name="Shape 2109"/>
        <p:cNvGrpSpPr/>
        <p:nvPr/>
      </p:nvGrpSpPr>
      <p:grpSpPr>
        <a:xfrm>
          <a:off x="0" y="0"/>
          <a:ext cx="0" cy="0"/>
          <a:chOff x="0" y="0"/>
          <a:chExt cx="0" cy="0"/>
        </a:xfrm>
      </p:grpSpPr>
      <p:sp>
        <p:nvSpPr>
          <p:cNvPr id="2110" name="Google Shape;2110;gb967f62967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1" name="Google Shape;2111;gb967f6296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4" name="Shape 2114"/>
        <p:cNvGrpSpPr/>
        <p:nvPr/>
      </p:nvGrpSpPr>
      <p:grpSpPr>
        <a:xfrm>
          <a:off x="0" y="0"/>
          <a:ext cx="0" cy="0"/>
          <a:chOff x="0" y="0"/>
          <a:chExt cx="0" cy="0"/>
        </a:xfrm>
      </p:grpSpPr>
      <p:sp>
        <p:nvSpPr>
          <p:cNvPr id="2115" name="Google Shape;2115;gb967f62967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6" name="Google Shape;2116;gb967f6296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0" name="Shape 1840"/>
        <p:cNvGrpSpPr/>
        <p:nvPr/>
      </p:nvGrpSpPr>
      <p:grpSpPr>
        <a:xfrm>
          <a:off x="0" y="0"/>
          <a:ext cx="0" cy="0"/>
          <a:chOff x="0" y="0"/>
          <a:chExt cx="0" cy="0"/>
        </a:xfrm>
      </p:grpSpPr>
      <p:sp>
        <p:nvSpPr>
          <p:cNvPr id="1841" name="Google Shape;184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2" name="Google Shape;184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3" name="Shape 2123"/>
        <p:cNvGrpSpPr/>
        <p:nvPr/>
      </p:nvGrpSpPr>
      <p:grpSpPr>
        <a:xfrm>
          <a:off x="0" y="0"/>
          <a:ext cx="0" cy="0"/>
          <a:chOff x="0" y="0"/>
          <a:chExt cx="0" cy="0"/>
        </a:xfrm>
      </p:grpSpPr>
      <p:sp>
        <p:nvSpPr>
          <p:cNvPr id="2124" name="Google Shape;2124;gb91ed066e4_0_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5" name="Google Shape;2125;gb91ed066e4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b91ed066e4_0_2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b91ed066e4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9" name="Shape 2149"/>
        <p:cNvGrpSpPr/>
        <p:nvPr/>
      </p:nvGrpSpPr>
      <p:grpSpPr>
        <a:xfrm>
          <a:off x="0" y="0"/>
          <a:ext cx="0" cy="0"/>
          <a:chOff x="0" y="0"/>
          <a:chExt cx="0" cy="0"/>
        </a:xfrm>
      </p:grpSpPr>
      <p:sp>
        <p:nvSpPr>
          <p:cNvPr id="2150" name="Google Shape;2150;gb91ed066e4_0_2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b91ed066e4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gb91ed066e4_0_4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0" name="Google Shape;2160;gb91ed066e4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2" name="Shape 2182"/>
        <p:cNvGrpSpPr/>
        <p:nvPr/>
      </p:nvGrpSpPr>
      <p:grpSpPr>
        <a:xfrm>
          <a:off x="0" y="0"/>
          <a:ext cx="0" cy="0"/>
          <a:chOff x="0" y="0"/>
          <a:chExt cx="0" cy="0"/>
        </a:xfrm>
      </p:grpSpPr>
      <p:sp>
        <p:nvSpPr>
          <p:cNvPr id="2183" name="Google Shape;2183;gb967f62967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4" name="Google Shape;2184;gb967f6296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7" name="Shape 2207"/>
        <p:cNvGrpSpPr/>
        <p:nvPr/>
      </p:nvGrpSpPr>
      <p:grpSpPr>
        <a:xfrm>
          <a:off x="0" y="0"/>
          <a:ext cx="0" cy="0"/>
          <a:chOff x="0" y="0"/>
          <a:chExt cx="0" cy="0"/>
        </a:xfrm>
      </p:grpSpPr>
      <p:sp>
        <p:nvSpPr>
          <p:cNvPr id="2208" name="Google Shape;2208;gb967f62967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9" name="Google Shape;2209;gb967f6296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b967f62967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gb967f6296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b91ed066e4_0_2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b91ed066e4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b91ed066e4_0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3" name="Google Shape;2233;gb91ed066e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9" name="Shape 2239"/>
        <p:cNvGrpSpPr/>
        <p:nvPr/>
      </p:nvGrpSpPr>
      <p:grpSpPr>
        <a:xfrm>
          <a:off x="0" y="0"/>
          <a:ext cx="0" cy="0"/>
          <a:chOff x="0" y="0"/>
          <a:chExt cx="0" cy="0"/>
        </a:xfrm>
      </p:grpSpPr>
      <p:sp>
        <p:nvSpPr>
          <p:cNvPr id="2240" name="Google Shape;2240;gb91ed066e4_0_2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1" name="Google Shape;2241;gb91ed066e4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8" name="Google Shape;18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gb91ed066e4_0_4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0" name="Google Shape;2250;gb91ed066e4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9" name="Shape 2269"/>
        <p:cNvGrpSpPr/>
        <p:nvPr/>
      </p:nvGrpSpPr>
      <p:grpSpPr>
        <a:xfrm>
          <a:off x="0" y="0"/>
          <a:ext cx="0" cy="0"/>
          <a:chOff x="0" y="0"/>
          <a:chExt cx="0" cy="0"/>
        </a:xfrm>
      </p:grpSpPr>
      <p:sp>
        <p:nvSpPr>
          <p:cNvPr id="2270" name="Google Shape;2270;gb967f62967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1" name="Google Shape;2271;gb967f6296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b91ed066e4_0_3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b91ed066e4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7" name="Shape 2297"/>
        <p:cNvGrpSpPr/>
        <p:nvPr/>
      </p:nvGrpSpPr>
      <p:grpSpPr>
        <a:xfrm>
          <a:off x="0" y="0"/>
          <a:ext cx="0" cy="0"/>
          <a:chOff x="0" y="0"/>
          <a:chExt cx="0" cy="0"/>
        </a:xfrm>
      </p:grpSpPr>
      <p:sp>
        <p:nvSpPr>
          <p:cNvPr id="2298" name="Google Shape;2298;gb91ed066e4_0_3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9" name="Google Shape;2299;gb91ed066e4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Creating a social game to promote health and wellness tracking for yourself and your community </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Gamification increases motivation to do exercise --- allows people to explore local areas, interesting APIs if we go down this route</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Well-regulated health social communities for exercise are hard to discover for nonathletes, 40+ years olds - tend to be very competitive and intimidating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gb91ed066e4_0_4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1" name="Google Shape;2311;gb91ed066e4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5" name="Shape 2315"/>
        <p:cNvGrpSpPr/>
        <p:nvPr/>
      </p:nvGrpSpPr>
      <p:grpSpPr>
        <a:xfrm>
          <a:off x="0" y="0"/>
          <a:ext cx="0" cy="0"/>
          <a:chOff x="0" y="0"/>
          <a:chExt cx="0" cy="0"/>
        </a:xfrm>
      </p:grpSpPr>
      <p:sp>
        <p:nvSpPr>
          <p:cNvPr id="2316" name="Google Shape;2316;gb91ed066e4_0_5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7" name="Google Shape;2317;gb91ed066e4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7" name="Shape 2327"/>
        <p:cNvGrpSpPr/>
        <p:nvPr/>
      </p:nvGrpSpPr>
      <p:grpSpPr>
        <a:xfrm>
          <a:off x="0" y="0"/>
          <a:ext cx="0" cy="0"/>
          <a:chOff x="0" y="0"/>
          <a:chExt cx="0" cy="0"/>
        </a:xfrm>
      </p:grpSpPr>
      <p:sp>
        <p:nvSpPr>
          <p:cNvPr id="2328" name="Google Shape;232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9" name="Google Shape;232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4" name="Shape 2334"/>
        <p:cNvGrpSpPr/>
        <p:nvPr/>
      </p:nvGrpSpPr>
      <p:grpSpPr>
        <a:xfrm>
          <a:off x="0" y="0"/>
          <a:ext cx="0" cy="0"/>
          <a:chOff x="0" y="0"/>
          <a:chExt cx="0" cy="0"/>
        </a:xfrm>
      </p:grpSpPr>
      <p:sp>
        <p:nvSpPr>
          <p:cNvPr id="2335" name="Google Shape;2335;gb91ed066e4_0_4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6" name="Google Shape;2336;gb91ed066e4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7977781461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797778146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b91ed066e4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b91ed066e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b91ed066e4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2" name="Google Shape;1872;gb91ed066e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b91ed066e4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9" name="Google Shape;1889;gb91ed066e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b91ed066e4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6" name="Google Shape;1906;gb91ed066e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2444861" y="3871736"/>
            <a:ext cx="2459622" cy="1079998"/>
            <a:chOff x="1573057" y="5173288"/>
            <a:chExt cx="3285190" cy="1442497"/>
          </a:xfrm>
        </p:grpSpPr>
        <p:sp>
          <p:nvSpPr>
            <p:cNvPr id="57" name="Google Shape;57;p2"/>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2"/>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2"/>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93" name="Google Shape;193;p2"/>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800"/>
              <a:buNone/>
              <a:defRPr b="0" sz="6800">
                <a:solidFill>
                  <a:schemeClr val="lt1"/>
                </a:solidFill>
              </a:defRPr>
            </a:lvl1pPr>
            <a:lvl2pPr lvl="1" algn="ctr">
              <a:spcBef>
                <a:spcPts val="0"/>
              </a:spcBef>
              <a:spcAft>
                <a:spcPts val="0"/>
              </a:spcAft>
              <a:buClr>
                <a:schemeClr val="lt1"/>
              </a:buClr>
              <a:buSzPts val="6800"/>
              <a:buNone/>
              <a:defRPr b="0" sz="6800">
                <a:solidFill>
                  <a:schemeClr val="lt1"/>
                </a:solidFill>
              </a:defRPr>
            </a:lvl2pPr>
            <a:lvl3pPr lvl="2" algn="ctr">
              <a:spcBef>
                <a:spcPts val="0"/>
              </a:spcBef>
              <a:spcAft>
                <a:spcPts val="0"/>
              </a:spcAft>
              <a:buClr>
                <a:schemeClr val="lt1"/>
              </a:buClr>
              <a:buSzPts val="6800"/>
              <a:buNone/>
              <a:defRPr b="0" sz="6800">
                <a:solidFill>
                  <a:schemeClr val="lt1"/>
                </a:solidFill>
              </a:defRPr>
            </a:lvl3pPr>
            <a:lvl4pPr lvl="3" algn="ctr">
              <a:spcBef>
                <a:spcPts val="0"/>
              </a:spcBef>
              <a:spcAft>
                <a:spcPts val="0"/>
              </a:spcAft>
              <a:buClr>
                <a:schemeClr val="lt1"/>
              </a:buClr>
              <a:buSzPts val="6800"/>
              <a:buNone/>
              <a:defRPr b="0" sz="6800">
                <a:solidFill>
                  <a:schemeClr val="lt1"/>
                </a:solidFill>
              </a:defRPr>
            </a:lvl4pPr>
            <a:lvl5pPr lvl="4" algn="ctr">
              <a:spcBef>
                <a:spcPts val="0"/>
              </a:spcBef>
              <a:spcAft>
                <a:spcPts val="0"/>
              </a:spcAft>
              <a:buClr>
                <a:schemeClr val="lt1"/>
              </a:buClr>
              <a:buSzPts val="6800"/>
              <a:buNone/>
              <a:defRPr b="0" sz="6800">
                <a:solidFill>
                  <a:schemeClr val="lt1"/>
                </a:solidFill>
              </a:defRPr>
            </a:lvl5pPr>
            <a:lvl6pPr lvl="5" algn="ctr">
              <a:spcBef>
                <a:spcPts val="0"/>
              </a:spcBef>
              <a:spcAft>
                <a:spcPts val="0"/>
              </a:spcAft>
              <a:buClr>
                <a:schemeClr val="lt1"/>
              </a:buClr>
              <a:buSzPts val="6800"/>
              <a:buNone/>
              <a:defRPr b="0" sz="6800">
                <a:solidFill>
                  <a:schemeClr val="lt1"/>
                </a:solidFill>
              </a:defRPr>
            </a:lvl6pPr>
            <a:lvl7pPr lvl="6" algn="ctr">
              <a:spcBef>
                <a:spcPts val="0"/>
              </a:spcBef>
              <a:spcAft>
                <a:spcPts val="0"/>
              </a:spcAft>
              <a:buClr>
                <a:schemeClr val="lt1"/>
              </a:buClr>
              <a:buSzPts val="6800"/>
              <a:buNone/>
              <a:defRPr b="0" sz="6800">
                <a:solidFill>
                  <a:schemeClr val="lt1"/>
                </a:solidFill>
              </a:defRPr>
            </a:lvl7pPr>
            <a:lvl8pPr lvl="7" algn="ctr">
              <a:spcBef>
                <a:spcPts val="0"/>
              </a:spcBef>
              <a:spcAft>
                <a:spcPts val="0"/>
              </a:spcAft>
              <a:buClr>
                <a:schemeClr val="lt1"/>
              </a:buClr>
              <a:buSzPts val="6800"/>
              <a:buNone/>
              <a:defRPr b="0" sz="6800">
                <a:solidFill>
                  <a:schemeClr val="lt1"/>
                </a:solidFill>
              </a:defRPr>
            </a:lvl8pPr>
            <a:lvl9pPr lvl="8" algn="ctr">
              <a:spcBef>
                <a:spcPts val="0"/>
              </a:spcBef>
              <a:spcAft>
                <a:spcPts val="0"/>
              </a:spcAft>
              <a:buClr>
                <a:schemeClr val="lt1"/>
              </a:buClr>
              <a:buSzPts val="6800"/>
              <a:buNone/>
              <a:defRPr b="0" sz="6800">
                <a:solidFill>
                  <a:schemeClr val="lt1"/>
                </a:solidFill>
              </a:defRPr>
            </a:lvl9pPr>
          </a:lstStyle>
          <a:p/>
        </p:txBody>
      </p:sp>
      <p:grpSp>
        <p:nvGrpSpPr>
          <p:cNvPr id="194" name="Google Shape;194;p2"/>
          <p:cNvGrpSpPr/>
          <p:nvPr/>
        </p:nvGrpSpPr>
        <p:grpSpPr>
          <a:xfrm rot="10800000">
            <a:off x="464648" y="-24474"/>
            <a:ext cx="366930" cy="1514545"/>
            <a:chOff x="135698" y="3632076"/>
            <a:chExt cx="366930" cy="1514545"/>
          </a:xfrm>
        </p:grpSpPr>
        <p:sp>
          <p:nvSpPr>
            <p:cNvPr id="195" name="Google Shape;195;p2"/>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2"/>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2"/>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2"/>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2"/>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2"/>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accent5"/>
        </a:solidFill>
      </p:bgPr>
    </p:bg>
    <p:spTree>
      <p:nvGrpSpPr>
        <p:cNvPr id="1618" name="Shape 1618"/>
        <p:cNvGrpSpPr/>
        <p:nvPr/>
      </p:nvGrpSpPr>
      <p:grpSpPr>
        <a:xfrm>
          <a:off x="0" y="0"/>
          <a:ext cx="0" cy="0"/>
          <a:chOff x="0" y="0"/>
          <a:chExt cx="0" cy="0"/>
        </a:xfrm>
      </p:grpSpPr>
      <p:grpSp>
        <p:nvGrpSpPr>
          <p:cNvPr id="1619" name="Google Shape;1619;p11"/>
          <p:cNvGrpSpPr/>
          <p:nvPr/>
        </p:nvGrpSpPr>
        <p:grpSpPr>
          <a:xfrm>
            <a:off x="3" y="1362853"/>
            <a:ext cx="830992" cy="1847937"/>
            <a:chOff x="3" y="1439053"/>
            <a:chExt cx="830992" cy="1847937"/>
          </a:xfrm>
        </p:grpSpPr>
        <p:sp>
          <p:nvSpPr>
            <p:cNvPr id="1620" name="Google Shape;1620;p11"/>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1"/>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1"/>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623" name="Google Shape;1623;p11"/>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624" name="Google Shape;1624;p11"/>
          <p:cNvGrpSpPr/>
          <p:nvPr/>
        </p:nvGrpSpPr>
        <p:grpSpPr>
          <a:xfrm>
            <a:off x="1390437" y="-6"/>
            <a:ext cx="1603317" cy="405444"/>
            <a:chOff x="448987" y="-6"/>
            <a:chExt cx="1603317" cy="405444"/>
          </a:xfrm>
        </p:grpSpPr>
        <p:sp>
          <p:nvSpPr>
            <p:cNvPr id="1625" name="Google Shape;1625;p11"/>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1"/>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1"/>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1"/>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1"/>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1"/>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1"/>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1"/>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1"/>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34" name="Google Shape;1634;p11"/>
          <p:cNvGrpSpPr/>
          <p:nvPr/>
        </p:nvGrpSpPr>
        <p:grpSpPr>
          <a:xfrm>
            <a:off x="7935832" y="2436515"/>
            <a:ext cx="1207974" cy="1445876"/>
            <a:chOff x="5654182" y="1903115"/>
            <a:chExt cx="1207974" cy="1445876"/>
          </a:xfrm>
        </p:grpSpPr>
        <p:sp>
          <p:nvSpPr>
            <p:cNvPr id="1635" name="Google Shape;1635;p11"/>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1"/>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1"/>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1"/>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1"/>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1"/>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1"/>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1"/>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1"/>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1"/>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1"/>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1"/>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7" name="Google Shape;1647;p11"/>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8" name="Google Shape;1648;p11"/>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49" name="Google Shape;1649;p11"/>
          <p:cNvGrpSpPr/>
          <p:nvPr/>
        </p:nvGrpSpPr>
        <p:grpSpPr>
          <a:xfrm>
            <a:off x="3462913" y="4724358"/>
            <a:ext cx="2218152" cy="422263"/>
            <a:chOff x="2330363" y="4724358"/>
            <a:chExt cx="2218152" cy="422263"/>
          </a:xfrm>
        </p:grpSpPr>
        <p:sp>
          <p:nvSpPr>
            <p:cNvPr id="1650" name="Google Shape;1650;p11"/>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1"/>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1"/>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1"/>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1"/>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1"/>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1"/>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1"/>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1"/>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1"/>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1"/>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1"/>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1"/>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3" name="Google Shape;1663;p11"/>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4" name="Google Shape;1664;p11"/>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5" name="Google Shape;1665;p11"/>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8" name="Google Shape;1668;p11"/>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9" name="Google Shape;1669;p11"/>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0" name="Google Shape;1670;p11"/>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9" name="Google Shape;1679;p11"/>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0" name="Google Shape;1680;p11"/>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4" name="Google Shape;1694;p11"/>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5" name="Google Shape;1695;p11"/>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8" name="Google Shape;1698;p11"/>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9" name="Google Shape;1699;p11"/>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0" name="Google Shape;1700;p11"/>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1"/>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1"/>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1"/>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1"/>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1"/>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1"/>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7" name="Google Shape;1707;p11"/>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8" name="Google Shape;1708;p11"/>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09" name="Google Shape;1709;p11"/>
          <p:cNvGrpSpPr/>
          <p:nvPr/>
        </p:nvGrpSpPr>
        <p:grpSpPr>
          <a:xfrm>
            <a:off x="669098" y="3632076"/>
            <a:ext cx="366930" cy="1514545"/>
            <a:chOff x="135698" y="3632076"/>
            <a:chExt cx="366930" cy="1514545"/>
          </a:xfrm>
        </p:grpSpPr>
        <p:sp>
          <p:nvSpPr>
            <p:cNvPr id="1710" name="Google Shape;1710;p11"/>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1"/>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1"/>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1"/>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1"/>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1"/>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1"/>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1"/>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1"/>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1"/>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1"/>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1"/>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1"/>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1"/>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1"/>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25" name="Google Shape;1725;p1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_1">
    <p:bg>
      <p:bgPr>
        <a:solidFill>
          <a:schemeClr val="accent1"/>
        </a:solidFill>
      </p:bgPr>
    </p:bg>
    <p:spTree>
      <p:nvGrpSpPr>
        <p:cNvPr id="1726" name="Shape 1726"/>
        <p:cNvGrpSpPr/>
        <p:nvPr/>
      </p:nvGrpSpPr>
      <p:grpSpPr>
        <a:xfrm>
          <a:off x="0" y="0"/>
          <a:ext cx="0" cy="0"/>
          <a:chOff x="0" y="0"/>
          <a:chExt cx="0" cy="0"/>
        </a:xfrm>
      </p:grpSpPr>
      <p:grpSp>
        <p:nvGrpSpPr>
          <p:cNvPr id="1727" name="Google Shape;1727;p12"/>
          <p:cNvGrpSpPr/>
          <p:nvPr/>
        </p:nvGrpSpPr>
        <p:grpSpPr>
          <a:xfrm flipH="1" rot="-9239282">
            <a:off x="228303" y="-121196"/>
            <a:ext cx="846986" cy="1847966"/>
            <a:chOff x="3" y="1439053"/>
            <a:chExt cx="830992" cy="1847937"/>
          </a:xfrm>
        </p:grpSpPr>
        <p:sp>
          <p:nvSpPr>
            <p:cNvPr id="1728" name="Google Shape;1728;p12"/>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2"/>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2"/>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31" name="Google Shape;1731;p12"/>
          <p:cNvGrpSpPr/>
          <p:nvPr/>
        </p:nvGrpSpPr>
        <p:grpSpPr>
          <a:xfrm>
            <a:off x="7935832" y="836315"/>
            <a:ext cx="1207974" cy="1445876"/>
            <a:chOff x="5654182" y="1903115"/>
            <a:chExt cx="1207974" cy="1445876"/>
          </a:xfrm>
        </p:grpSpPr>
        <p:sp>
          <p:nvSpPr>
            <p:cNvPr id="1732" name="Google Shape;1732;p12"/>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2"/>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2"/>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2"/>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2"/>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2"/>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2"/>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2"/>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2"/>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2"/>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2"/>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2"/>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2"/>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2"/>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46" name="Google Shape;1746;p12"/>
          <p:cNvGrpSpPr/>
          <p:nvPr/>
        </p:nvGrpSpPr>
        <p:grpSpPr>
          <a:xfrm>
            <a:off x="3462913" y="4724358"/>
            <a:ext cx="2218152" cy="422263"/>
            <a:chOff x="2330363" y="4724358"/>
            <a:chExt cx="2218152" cy="422263"/>
          </a:xfrm>
        </p:grpSpPr>
        <p:sp>
          <p:nvSpPr>
            <p:cNvPr id="1747" name="Google Shape;1747;p12"/>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2"/>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2"/>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2"/>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2"/>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2"/>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2"/>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2"/>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2"/>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2"/>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2"/>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8" name="Google Shape;1758;p12"/>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9" name="Google Shape;1759;p12"/>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2"/>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2"/>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2"/>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2"/>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2"/>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2"/>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2"/>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2"/>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2"/>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2"/>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2"/>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2"/>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2"/>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2"/>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4" name="Google Shape;1774;p12"/>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5" name="Google Shape;1775;p12"/>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6" name="Google Shape;1776;p12"/>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7" name="Google Shape;1777;p12"/>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0" name="Google Shape;1780;p12"/>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1" name="Google Shape;1781;p12"/>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2" name="Google Shape;1782;p12"/>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1" name="Google Shape;1791;p12"/>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2" name="Google Shape;1792;p12"/>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4" name="Google Shape;1804;p12"/>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5" name="Google Shape;1805;p12"/>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06" name="Google Shape;1806;p12"/>
          <p:cNvGrpSpPr/>
          <p:nvPr/>
        </p:nvGrpSpPr>
        <p:grpSpPr>
          <a:xfrm>
            <a:off x="669098" y="3632076"/>
            <a:ext cx="366930" cy="1514545"/>
            <a:chOff x="135698" y="3632076"/>
            <a:chExt cx="366930" cy="1514545"/>
          </a:xfrm>
        </p:grpSpPr>
        <p:sp>
          <p:nvSpPr>
            <p:cNvPr id="1807" name="Google Shape;1807;p12"/>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8" name="Google Shape;1808;p12"/>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9" name="Google Shape;1809;p12"/>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0" name="Google Shape;1810;p12"/>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1" name="Google Shape;1811;p12"/>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2" name="Google Shape;1812;p12"/>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3" name="Google Shape;1813;p12"/>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4" name="Google Shape;1814;p12"/>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5" name="Google Shape;1815;p12"/>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6" name="Google Shape;1816;p12"/>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7" name="Google Shape;1817;p12"/>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8" name="Google Shape;1818;p12"/>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9" name="Google Shape;1819;p12"/>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0" name="Google Shape;1820;p12"/>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1" name="Google Shape;1821;p12"/>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822" name="Google Shape;1822;p1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5"/>
        </a:solidFill>
      </p:bgPr>
    </p:bg>
    <p:spTree>
      <p:nvGrpSpPr>
        <p:cNvPr id="210" name="Shape 210"/>
        <p:cNvGrpSpPr/>
        <p:nvPr/>
      </p:nvGrpSpPr>
      <p:grpSpPr>
        <a:xfrm>
          <a:off x="0" y="0"/>
          <a:ext cx="0" cy="0"/>
          <a:chOff x="0" y="0"/>
          <a:chExt cx="0" cy="0"/>
        </a:xfrm>
      </p:grpSpPr>
      <p:grpSp>
        <p:nvGrpSpPr>
          <p:cNvPr id="211" name="Google Shape;211;p3"/>
          <p:cNvGrpSpPr/>
          <p:nvPr/>
        </p:nvGrpSpPr>
        <p:grpSpPr>
          <a:xfrm>
            <a:off x="6696046" y="-1"/>
            <a:ext cx="1938143" cy="1277000"/>
            <a:chOff x="4793246" y="-1"/>
            <a:chExt cx="1938143" cy="1277000"/>
          </a:xfrm>
        </p:grpSpPr>
        <p:sp>
          <p:nvSpPr>
            <p:cNvPr id="212" name="Google Shape;212;p3"/>
            <p:cNvSpPr/>
            <p:nvPr/>
          </p:nvSpPr>
          <p:spPr>
            <a:xfrm>
              <a:off x="4793246" y="-1"/>
              <a:ext cx="1938143" cy="1277000"/>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3"/>
            <p:cNvSpPr/>
            <p:nvPr/>
          </p:nvSpPr>
          <p:spPr>
            <a:xfrm>
              <a:off x="6045142" y="860231"/>
              <a:ext cx="107175" cy="100464"/>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3"/>
            <p:cNvSpPr/>
            <p:nvPr/>
          </p:nvSpPr>
          <p:spPr>
            <a:xfrm>
              <a:off x="6071936" y="890355"/>
              <a:ext cx="51947" cy="4021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3"/>
            <p:cNvSpPr/>
            <p:nvPr/>
          </p:nvSpPr>
          <p:spPr>
            <a:xfrm>
              <a:off x="4974041" y="-1"/>
              <a:ext cx="1611747" cy="1119668"/>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16" name="Google Shape;216;p3"/>
          <p:cNvGrpSpPr/>
          <p:nvPr/>
        </p:nvGrpSpPr>
        <p:grpSpPr>
          <a:xfrm>
            <a:off x="7378198" y="3737197"/>
            <a:ext cx="1034366" cy="1228533"/>
            <a:chOff x="5482823" y="3737197"/>
            <a:chExt cx="1034366" cy="1228533"/>
          </a:xfrm>
        </p:grpSpPr>
        <p:sp>
          <p:nvSpPr>
            <p:cNvPr id="217" name="Google Shape;217;p3"/>
            <p:cNvSpPr/>
            <p:nvPr/>
          </p:nvSpPr>
          <p:spPr>
            <a:xfrm>
              <a:off x="5996626" y="3790784"/>
              <a:ext cx="222651" cy="138939"/>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5482823" y="3737197"/>
              <a:ext cx="1034366" cy="1228533"/>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3"/>
            <p:cNvSpPr/>
            <p:nvPr/>
          </p:nvSpPr>
          <p:spPr>
            <a:xfrm>
              <a:off x="6189103" y="4557312"/>
              <a:ext cx="148981" cy="220961"/>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3"/>
            <p:cNvSpPr/>
            <p:nvPr/>
          </p:nvSpPr>
          <p:spPr>
            <a:xfrm>
              <a:off x="5571506" y="3882797"/>
              <a:ext cx="659453" cy="175824"/>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6379890" y="4691181"/>
              <a:ext cx="31814" cy="16802"/>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378199" y="4674429"/>
              <a:ext cx="23463" cy="15112"/>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6327992" y="4632623"/>
              <a:ext cx="120547" cy="10881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6229268" y="3896219"/>
              <a:ext cx="71980" cy="234333"/>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5559774" y="3927984"/>
              <a:ext cx="333107" cy="88782"/>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5650197" y="3956468"/>
              <a:ext cx="562369" cy="262817"/>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5568175" y="4056882"/>
              <a:ext cx="61939" cy="241044"/>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5625093" y="4127172"/>
              <a:ext cx="664474" cy="175775"/>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5804148" y="4471960"/>
              <a:ext cx="30174" cy="48567"/>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6302889" y="4356434"/>
              <a:ext cx="15112" cy="11781"/>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6329683" y="4455208"/>
              <a:ext cx="30174" cy="55278"/>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6287827" y="4418373"/>
              <a:ext cx="117216" cy="113886"/>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130495" y="4349773"/>
              <a:ext cx="125567" cy="10881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6013328" y="4376517"/>
              <a:ext cx="125617" cy="115576"/>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6311240" y="4351414"/>
              <a:ext cx="25153" cy="61988"/>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6080287" y="4512126"/>
              <a:ext cx="31864" cy="55278"/>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6035101" y="4478621"/>
              <a:ext cx="125567" cy="11050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341364" y="4378207"/>
              <a:ext cx="11781" cy="13422"/>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6205805" y="4490353"/>
              <a:ext cx="28534" cy="16802"/>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6304579" y="4530519"/>
              <a:ext cx="120547" cy="10881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5787396" y="4540560"/>
              <a:ext cx="128948" cy="107175"/>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5772334" y="4428414"/>
              <a:ext cx="115526" cy="115526"/>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5867727" y="4679450"/>
              <a:ext cx="23513" cy="48616"/>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5819211" y="4644305"/>
              <a:ext cx="123877" cy="115526"/>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6252682" y="4322979"/>
              <a:ext cx="128898" cy="115526"/>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6063585" y="4589077"/>
              <a:ext cx="112146" cy="11219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5837603" y="4572375"/>
              <a:ext cx="33554" cy="46877"/>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5916294" y="4512126"/>
              <a:ext cx="118857" cy="10712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5932997" y="4433435"/>
              <a:ext cx="30174" cy="58658"/>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6244330" y="4645995"/>
              <a:ext cx="55278" cy="45236"/>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5896211" y="4405001"/>
              <a:ext cx="110505" cy="11050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6105391" y="4620892"/>
              <a:ext cx="30174" cy="48567"/>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5961481" y="4545581"/>
              <a:ext cx="28484" cy="43546"/>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5712085" y="4771513"/>
              <a:ext cx="132278" cy="118906"/>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5979873" y="4640974"/>
              <a:ext cx="48567" cy="43546"/>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5829252" y="4748099"/>
              <a:ext cx="132278" cy="105485"/>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5676941" y="4572375"/>
              <a:ext cx="115526" cy="97084"/>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5760652" y="4811678"/>
              <a:ext cx="38525" cy="48616"/>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5690362" y="4667768"/>
              <a:ext cx="123877" cy="113836"/>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5891191" y="4783244"/>
              <a:ext cx="28484" cy="46926"/>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6142226" y="4756451"/>
              <a:ext cx="11781" cy="10091"/>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6083668" y="4687851"/>
              <a:ext cx="117166" cy="10712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5966501" y="4714595"/>
              <a:ext cx="127258" cy="110555"/>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5948059" y="4619201"/>
              <a:ext cx="112195" cy="11050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003287" y="4741389"/>
              <a:ext cx="51947" cy="58608"/>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6235929" y="4237627"/>
              <a:ext cx="125567" cy="83712"/>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6162309" y="4450187"/>
              <a:ext cx="122237" cy="115526"/>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113792" y="4267752"/>
              <a:ext cx="120547" cy="78691"/>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5658548" y="4369856"/>
              <a:ext cx="174084" cy="87092"/>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5986584" y="4289525"/>
              <a:ext cx="135609" cy="100464"/>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5645176" y="4466940"/>
              <a:ext cx="120547" cy="103794"/>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5866087" y="4324670"/>
              <a:ext cx="122187" cy="93753"/>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73" name="Google Shape;273;p3"/>
          <p:cNvGrpSpPr/>
          <p:nvPr/>
        </p:nvGrpSpPr>
        <p:grpSpPr>
          <a:xfrm>
            <a:off x="8181406" y="1685317"/>
            <a:ext cx="962386" cy="1290422"/>
            <a:chOff x="5892831" y="1685317"/>
            <a:chExt cx="962386" cy="1290422"/>
          </a:xfrm>
        </p:grpSpPr>
        <p:sp>
          <p:nvSpPr>
            <p:cNvPr id="274" name="Google Shape;274;p3"/>
            <p:cNvSpPr/>
            <p:nvPr/>
          </p:nvSpPr>
          <p:spPr>
            <a:xfrm>
              <a:off x="6453510" y="2518805"/>
              <a:ext cx="227672" cy="334797"/>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6123833" y="2363163"/>
              <a:ext cx="138939" cy="435161"/>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3"/>
            <p:cNvSpPr/>
            <p:nvPr/>
          </p:nvSpPr>
          <p:spPr>
            <a:xfrm>
              <a:off x="6354786" y="2451845"/>
              <a:ext cx="313024" cy="39504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3"/>
            <p:cNvSpPr/>
            <p:nvPr/>
          </p:nvSpPr>
          <p:spPr>
            <a:xfrm>
              <a:off x="5892831" y="1685317"/>
              <a:ext cx="962386" cy="1166594"/>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5968142" y="2078623"/>
              <a:ext cx="50" cy="50"/>
            </a:xfrm>
            <a:custGeom>
              <a:rect b="b" l="l" r="r" t="t"/>
              <a:pathLst>
                <a:path extrusionOk="0" h="1" w="1">
                  <a:moveTo>
                    <a:pt x="1" y="1"/>
                  </a:moveTo>
                  <a:lnTo>
                    <a:pt x="1" y="1"/>
                  </a:lnTo>
                  <a:lnTo>
                    <a:pt x="1" y="1"/>
                  </a:lnTo>
                  <a:lnTo>
                    <a:pt x="1" y="1"/>
                  </a:lnTo>
                  <a:lnTo>
                    <a:pt x="1" y="1"/>
                  </a:lnTo>
                  <a:lnTo>
                    <a:pt x="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460221" y="2456866"/>
              <a:ext cx="394996" cy="518873"/>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0" name="Google Shape;280;p3"/>
          <p:cNvGrpSpPr/>
          <p:nvPr/>
        </p:nvGrpSpPr>
        <p:grpSpPr>
          <a:xfrm>
            <a:off x="155601" y="102054"/>
            <a:ext cx="1395857" cy="1191698"/>
            <a:chOff x="155601" y="102054"/>
            <a:chExt cx="1395857" cy="1191698"/>
          </a:xfrm>
        </p:grpSpPr>
        <p:sp>
          <p:nvSpPr>
            <p:cNvPr id="281" name="Google Shape;281;p3"/>
            <p:cNvSpPr/>
            <p:nvPr/>
          </p:nvSpPr>
          <p:spPr>
            <a:xfrm>
              <a:off x="155601" y="768168"/>
              <a:ext cx="1151532" cy="525584"/>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528824" y="133868"/>
              <a:ext cx="425170" cy="400066"/>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3"/>
            <p:cNvSpPr/>
            <p:nvPr/>
          </p:nvSpPr>
          <p:spPr>
            <a:xfrm>
              <a:off x="498700" y="102054"/>
              <a:ext cx="1052758" cy="9942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4" name="Google Shape;284;p3"/>
          <p:cNvGrpSpPr/>
          <p:nvPr/>
        </p:nvGrpSpPr>
        <p:grpSpPr>
          <a:xfrm>
            <a:off x="-41" y="2235955"/>
            <a:ext cx="855310" cy="1044407"/>
            <a:chOff x="-41" y="2235955"/>
            <a:chExt cx="855310" cy="1044407"/>
          </a:xfrm>
        </p:grpSpPr>
        <p:sp>
          <p:nvSpPr>
            <p:cNvPr id="285" name="Google Shape;285;p3"/>
            <p:cNvSpPr/>
            <p:nvPr/>
          </p:nvSpPr>
          <p:spPr>
            <a:xfrm>
              <a:off x="23422" y="2476949"/>
              <a:ext cx="569080" cy="579122"/>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41" y="2235955"/>
              <a:ext cx="855310" cy="1044407"/>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3"/>
            <p:cNvSpPr/>
            <p:nvPr/>
          </p:nvSpPr>
          <p:spPr>
            <a:xfrm>
              <a:off x="-41" y="2426742"/>
              <a:ext cx="805103" cy="684556"/>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8" name="Google Shape;288;p3"/>
          <p:cNvGrpSpPr/>
          <p:nvPr/>
        </p:nvGrpSpPr>
        <p:grpSpPr>
          <a:xfrm>
            <a:off x="2245156" y="3236816"/>
            <a:ext cx="3792525" cy="1904639"/>
            <a:chOff x="1112916" y="3236816"/>
            <a:chExt cx="3792525" cy="1904639"/>
          </a:xfrm>
        </p:grpSpPr>
        <p:sp>
          <p:nvSpPr>
            <p:cNvPr id="289" name="Google Shape;289;p3"/>
            <p:cNvSpPr/>
            <p:nvPr/>
          </p:nvSpPr>
          <p:spPr>
            <a:xfrm>
              <a:off x="2108757" y="3363974"/>
              <a:ext cx="2639352" cy="629329"/>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3417522" y="3312127"/>
              <a:ext cx="30174" cy="30174"/>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1" name="Google Shape;291;p3"/>
            <p:cNvSpPr/>
            <p:nvPr/>
          </p:nvSpPr>
          <p:spPr>
            <a:xfrm>
              <a:off x="2599146" y="4053551"/>
              <a:ext cx="1665285" cy="15112"/>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2" name="Google Shape;292;p3"/>
            <p:cNvSpPr/>
            <p:nvPr/>
          </p:nvSpPr>
          <p:spPr>
            <a:xfrm>
              <a:off x="3020885" y="5056053"/>
              <a:ext cx="856951" cy="85402"/>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1456015" y="4207503"/>
              <a:ext cx="649461" cy="933951"/>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1979908" y="3236816"/>
              <a:ext cx="2925533" cy="30174"/>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1410828" y="5004156"/>
              <a:ext cx="257796" cy="137299"/>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3536378" y="4478621"/>
              <a:ext cx="41856" cy="35195"/>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3492832"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3559792"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3499543" y="4756451"/>
              <a:ext cx="38525" cy="33505"/>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3452667"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3566502" y="4614181"/>
              <a:ext cx="28484" cy="4021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3345591"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3350612"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3375715" y="4568994"/>
              <a:ext cx="128898" cy="123927"/>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3429253" y="4620892"/>
              <a:ext cx="40215" cy="3852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3278632" y="4614181"/>
              <a:ext cx="50257" cy="48616"/>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3415881"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3467729" y="4358124"/>
              <a:ext cx="23513" cy="36885"/>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3402459" y="4476981"/>
              <a:ext cx="31864" cy="3683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3325508" y="4358124"/>
              <a:ext cx="28484" cy="36885"/>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3307066" y="4195772"/>
              <a:ext cx="135609" cy="83761"/>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3521316"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3451026" y="4190751"/>
              <a:ext cx="137249" cy="93803"/>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3616710" y="4358124"/>
              <a:ext cx="23463" cy="4021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3686999" y="4476981"/>
              <a:ext cx="11781" cy="35195"/>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3757289" y="4356434"/>
              <a:ext cx="31864" cy="35195"/>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3569833"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3024216" y="4714595"/>
              <a:ext cx="15112" cy="120596"/>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3636792"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3350612" y="4749740"/>
              <a:ext cx="38525" cy="45236"/>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3702062" y="4287835"/>
              <a:ext cx="128898" cy="123877"/>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3310446" y="4707934"/>
              <a:ext cx="125567" cy="135609"/>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3166486" y="4709574"/>
              <a:ext cx="128948" cy="123927"/>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3216693" y="4751430"/>
              <a:ext cx="36885" cy="33505"/>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3745558" y="4851844"/>
              <a:ext cx="138989" cy="16802"/>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4061912"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3235136" y="4570684"/>
              <a:ext cx="115526" cy="123877"/>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3988242"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9" name="Google Shape;329;p3"/>
            <p:cNvSpPr/>
            <p:nvPr/>
          </p:nvSpPr>
          <p:spPr>
            <a:xfrm>
              <a:off x="3845972" y="4286144"/>
              <a:ext cx="125567" cy="135659"/>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0" name="Google Shape;330;p3"/>
            <p:cNvSpPr/>
            <p:nvPr/>
          </p:nvSpPr>
          <p:spPr>
            <a:xfrm>
              <a:off x="3064382" y="4433435"/>
              <a:ext cx="15112" cy="120547"/>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3206652"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3089485"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3251838" y="4476981"/>
              <a:ext cx="43596" cy="35195"/>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3034257" y="4711264"/>
              <a:ext cx="113886" cy="123927"/>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3139692" y="4614181"/>
              <a:ext cx="36885" cy="53637"/>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3271921"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3072783" y="4754761"/>
              <a:ext cx="33505" cy="31864"/>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3074423"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3116279" y="4475291"/>
              <a:ext cx="28484" cy="43546"/>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3633462" y="4751430"/>
              <a:ext cx="46877" cy="41906"/>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2990761" y="4610850"/>
              <a:ext cx="38525" cy="53587"/>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2736345"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3596627"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2948905" y="4567354"/>
              <a:ext cx="125567" cy="135609"/>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2784912" y="4751430"/>
              <a:ext cx="38525" cy="45236"/>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2413380" y="4709574"/>
              <a:ext cx="162353" cy="133968"/>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2415020" y="4568994"/>
              <a:ext cx="232693" cy="130588"/>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2555600" y="4289525"/>
              <a:ext cx="127258" cy="122187"/>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2594125" y="4707934"/>
              <a:ext cx="125567" cy="135609"/>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2696180" y="4851844"/>
              <a:ext cx="127258" cy="142320"/>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3740537" y="4714595"/>
              <a:ext cx="15112" cy="120596"/>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3902890" y="4863576"/>
              <a:ext cx="15112" cy="135609"/>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4113760" y="4942217"/>
              <a:ext cx="23513" cy="35195"/>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4065243" y="4915473"/>
              <a:ext cx="128898" cy="87042"/>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4189070" y="4190751"/>
              <a:ext cx="137299" cy="93803"/>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3712103" y="4615871"/>
              <a:ext cx="41906" cy="45236"/>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4307927" y="3266940"/>
              <a:ext cx="590853" cy="1874514"/>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2634291"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3665227" y="4567354"/>
              <a:ext cx="125567" cy="135609"/>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3882807" y="4709574"/>
              <a:ext cx="128898" cy="123927"/>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3926303" y="4734678"/>
              <a:ext cx="33554" cy="33554"/>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2856892" y="4195772"/>
              <a:ext cx="135609" cy="83761"/>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2821747" y="4478621"/>
              <a:ext cx="48567" cy="35195"/>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2776561" y="4430105"/>
              <a:ext cx="127208" cy="122237"/>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2716263" y="4609160"/>
              <a:ext cx="30174" cy="46926"/>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2804995"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2853512" y="4617561"/>
              <a:ext cx="31864" cy="43546"/>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2659394" y="4568994"/>
              <a:ext cx="128898" cy="123927"/>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2927182" y="4754761"/>
              <a:ext cx="40215" cy="38575"/>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2985741" y="4287835"/>
              <a:ext cx="128898" cy="123877"/>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3129651" y="4286144"/>
              <a:ext cx="125617" cy="135659"/>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2880306"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2751408" y="4346393"/>
              <a:ext cx="38575" cy="45236"/>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2853512"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2893678" y="4346393"/>
              <a:ext cx="36885" cy="53637"/>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2843471"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2709601" y="4190751"/>
              <a:ext cx="137299" cy="93803"/>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2677787" y="4468580"/>
              <a:ext cx="40215" cy="51947"/>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2979030" y="4476981"/>
              <a:ext cx="28534" cy="8401"/>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2920471"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2970678" y="4478621"/>
              <a:ext cx="33505" cy="4021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3029237" y="4349773"/>
              <a:ext cx="40215" cy="45236"/>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3176528" y="4354794"/>
              <a:ext cx="36885" cy="48567"/>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3896179" y="4359815"/>
              <a:ext cx="31864" cy="3683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1973198" y="3258539"/>
              <a:ext cx="2344821" cy="1882915"/>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2021714" y="4870287"/>
              <a:ext cx="13471" cy="18442"/>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1112916" y="4369856"/>
              <a:ext cx="286280" cy="771599"/>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1151442" y="4383228"/>
              <a:ext cx="35195" cy="115526"/>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2031756" y="4922134"/>
              <a:ext cx="31864" cy="102154"/>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4336361" y="4195772"/>
              <a:ext cx="135609" cy="83761"/>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2413380" y="4286144"/>
              <a:ext cx="125567" cy="135659"/>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4132202"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4041829" y="4192441"/>
              <a:ext cx="127208" cy="88732"/>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4209153"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4237637"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3896179" y="4195772"/>
              <a:ext cx="132278" cy="80381"/>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2699560"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3005823" y="4195772"/>
              <a:ext cx="137299" cy="80381"/>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4092037" y="4568994"/>
              <a:ext cx="128898" cy="123927"/>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3608358" y="4192441"/>
              <a:ext cx="127208" cy="88732"/>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3154755" y="4195772"/>
              <a:ext cx="137299" cy="80381"/>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2562311" y="4192441"/>
              <a:ext cx="127258" cy="88732"/>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3748938" y="4195772"/>
              <a:ext cx="133919" cy="80381"/>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3790744"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3822559" y="4476981"/>
              <a:ext cx="38525" cy="4021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3750579" y="4711264"/>
              <a:ext cx="113886" cy="123927"/>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3859394" y="4615871"/>
              <a:ext cx="36835" cy="43546"/>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3780703" y="443343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3805806"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4066933" y="4426774"/>
              <a:ext cx="125567" cy="135609"/>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3951407" y="4570684"/>
              <a:ext cx="115576" cy="123877"/>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3961448" y="4473601"/>
              <a:ext cx="45236" cy="36885"/>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3922973"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4247679" y="4873617"/>
              <a:ext cx="45236" cy="30174"/>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4386568" y="4353104"/>
              <a:ext cx="56968" cy="4021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4165657" y="4704553"/>
              <a:ext cx="309693" cy="138989"/>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3779062" y="4736368"/>
              <a:ext cx="45236" cy="26843"/>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4348093" y="4920494"/>
              <a:ext cx="127258" cy="82021"/>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4204133" y="4851844"/>
              <a:ext cx="123927" cy="149031"/>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4344713" y="4932176"/>
              <a:ext cx="8451" cy="70340"/>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4394920" y="4942217"/>
              <a:ext cx="28534" cy="38575"/>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4399940" y="4500394"/>
              <a:ext cx="55327" cy="45236"/>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4269402" y="4289525"/>
              <a:ext cx="202568" cy="125567"/>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4348093" y="4430105"/>
              <a:ext cx="132278" cy="262817"/>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4252699" y="4947238"/>
              <a:ext cx="41856" cy="25153"/>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2443504" y="4492043"/>
              <a:ext cx="56918" cy="46877"/>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4026767" y="4707934"/>
              <a:ext cx="125567" cy="135609"/>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2553959" y="4848514"/>
              <a:ext cx="125567" cy="155692"/>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2409999" y="4426774"/>
              <a:ext cx="205899" cy="130588"/>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2416710" y="4195772"/>
              <a:ext cx="132278" cy="80381"/>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2409999" y="4850204"/>
              <a:ext cx="128948" cy="14396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3735516" y="4850204"/>
              <a:ext cx="160712" cy="14396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3912931" y="4850204"/>
              <a:ext cx="130588" cy="150671"/>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3022576" y="4850204"/>
              <a:ext cx="697928" cy="155692"/>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2843471" y="4845183"/>
              <a:ext cx="169113" cy="157332"/>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36" name="Google Shape;436;p3"/>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5200"/>
              <a:buNone/>
              <a:defRPr b="0" sz="5200">
                <a:solidFill>
                  <a:schemeClr val="lt1"/>
                </a:solidFill>
              </a:defRPr>
            </a:lvl1pPr>
            <a:lvl2pPr lvl="1" rtl="0" algn="ctr">
              <a:spcBef>
                <a:spcPts val="0"/>
              </a:spcBef>
              <a:spcAft>
                <a:spcPts val="0"/>
              </a:spcAft>
              <a:buClr>
                <a:schemeClr val="lt1"/>
              </a:buClr>
              <a:buSzPts val="5200"/>
              <a:buNone/>
              <a:defRPr b="0" sz="5200">
                <a:solidFill>
                  <a:schemeClr val="lt1"/>
                </a:solidFill>
              </a:defRPr>
            </a:lvl2pPr>
            <a:lvl3pPr lvl="2" rtl="0" algn="ctr">
              <a:spcBef>
                <a:spcPts val="0"/>
              </a:spcBef>
              <a:spcAft>
                <a:spcPts val="0"/>
              </a:spcAft>
              <a:buClr>
                <a:schemeClr val="lt1"/>
              </a:buClr>
              <a:buSzPts val="5200"/>
              <a:buNone/>
              <a:defRPr b="0" sz="5200">
                <a:solidFill>
                  <a:schemeClr val="lt1"/>
                </a:solidFill>
              </a:defRPr>
            </a:lvl3pPr>
            <a:lvl4pPr lvl="3" rtl="0" algn="ctr">
              <a:spcBef>
                <a:spcPts val="0"/>
              </a:spcBef>
              <a:spcAft>
                <a:spcPts val="0"/>
              </a:spcAft>
              <a:buClr>
                <a:schemeClr val="lt1"/>
              </a:buClr>
              <a:buSzPts val="5200"/>
              <a:buNone/>
              <a:defRPr b="0" sz="5200">
                <a:solidFill>
                  <a:schemeClr val="lt1"/>
                </a:solidFill>
              </a:defRPr>
            </a:lvl4pPr>
            <a:lvl5pPr lvl="4" rtl="0" algn="ctr">
              <a:spcBef>
                <a:spcPts val="0"/>
              </a:spcBef>
              <a:spcAft>
                <a:spcPts val="0"/>
              </a:spcAft>
              <a:buClr>
                <a:schemeClr val="lt1"/>
              </a:buClr>
              <a:buSzPts val="5200"/>
              <a:buNone/>
              <a:defRPr b="0" sz="5200">
                <a:solidFill>
                  <a:schemeClr val="lt1"/>
                </a:solidFill>
              </a:defRPr>
            </a:lvl5pPr>
            <a:lvl6pPr lvl="5" rtl="0" algn="ctr">
              <a:spcBef>
                <a:spcPts val="0"/>
              </a:spcBef>
              <a:spcAft>
                <a:spcPts val="0"/>
              </a:spcAft>
              <a:buClr>
                <a:schemeClr val="lt1"/>
              </a:buClr>
              <a:buSzPts val="5200"/>
              <a:buNone/>
              <a:defRPr b="0" sz="5200">
                <a:solidFill>
                  <a:schemeClr val="lt1"/>
                </a:solidFill>
              </a:defRPr>
            </a:lvl6pPr>
            <a:lvl7pPr lvl="6" rtl="0" algn="ctr">
              <a:spcBef>
                <a:spcPts val="0"/>
              </a:spcBef>
              <a:spcAft>
                <a:spcPts val="0"/>
              </a:spcAft>
              <a:buClr>
                <a:schemeClr val="lt1"/>
              </a:buClr>
              <a:buSzPts val="5200"/>
              <a:buNone/>
              <a:defRPr b="0" sz="5200">
                <a:solidFill>
                  <a:schemeClr val="lt1"/>
                </a:solidFill>
              </a:defRPr>
            </a:lvl7pPr>
            <a:lvl8pPr lvl="7" rtl="0" algn="ctr">
              <a:spcBef>
                <a:spcPts val="0"/>
              </a:spcBef>
              <a:spcAft>
                <a:spcPts val="0"/>
              </a:spcAft>
              <a:buClr>
                <a:schemeClr val="lt1"/>
              </a:buClr>
              <a:buSzPts val="5200"/>
              <a:buNone/>
              <a:defRPr b="0" sz="5200">
                <a:solidFill>
                  <a:schemeClr val="lt1"/>
                </a:solidFill>
              </a:defRPr>
            </a:lvl8pPr>
            <a:lvl9pPr lvl="8" rtl="0" algn="ctr">
              <a:spcBef>
                <a:spcPts val="0"/>
              </a:spcBef>
              <a:spcAft>
                <a:spcPts val="0"/>
              </a:spcAft>
              <a:buClr>
                <a:schemeClr val="lt1"/>
              </a:buClr>
              <a:buSzPts val="5200"/>
              <a:buNone/>
              <a:defRPr b="0" sz="5200">
                <a:solidFill>
                  <a:schemeClr val="lt1"/>
                </a:solidFill>
              </a:defRPr>
            </a:lvl9pPr>
          </a:lstStyle>
          <a:p/>
        </p:txBody>
      </p:sp>
      <p:sp>
        <p:nvSpPr>
          <p:cNvPr id="437" name="Google Shape;437;p3"/>
          <p:cNvSpPr txBox="1"/>
          <p:nvPr>
            <p:ph idx="1" type="subTitle"/>
          </p:nvPr>
        </p:nvSpPr>
        <p:spPr>
          <a:xfrm>
            <a:off x="1557875" y="2497163"/>
            <a:ext cx="6028200" cy="795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lgn="ctr">
              <a:spcBef>
                <a:spcPts val="0"/>
              </a:spcBef>
              <a:spcAft>
                <a:spcPts val="0"/>
              </a:spcAft>
              <a:buClr>
                <a:schemeClr val="dk1"/>
              </a:buClr>
              <a:buSzPts val="1600"/>
              <a:buNone/>
              <a:defRPr sz="1600"/>
            </a:lvl2pPr>
            <a:lvl3pPr lvl="2" rtl="0" algn="ctr">
              <a:spcBef>
                <a:spcPts val="0"/>
              </a:spcBef>
              <a:spcAft>
                <a:spcPts val="0"/>
              </a:spcAft>
              <a:buClr>
                <a:schemeClr val="dk1"/>
              </a:buClr>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438" name="Google Shape;438;p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439" name="Google Shape;439;p3"/>
          <p:cNvGrpSpPr/>
          <p:nvPr/>
        </p:nvGrpSpPr>
        <p:grpSpPr>
          <a:xfrm>
            <a:off x="537698" y="3670388"/>
            <a:ext cx="366930" cy="1514545"/>
            <a:chOff x="135698" y="3632076"/>
            <a:chExt cx="366930" cy="1514545"/>
          </a:xfrm>
        </p:grpSpPr>
        <p:sp>
          <p:nvSpPr>
            <p:cNvPr id="440" name="Google Shape;440;p3"/>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55" name="Shape 455"/>
        <p:cNvGrpSpPr/>
        <p:nvPr/>
      </p:nvGrpSpPr>
      <p:grpSpPr>
        <a:xfrm>
          <a:off x="0" y="0"/>
          <a:ext cx="0" cy="0"/>
          <a:chOff x="0" y="0"/>
          <a:chExt cx="0" cy="0"/>
        </a:xfrm>
      </p:grpSpPr>
      <p:sp>
        <p:nvSpPr>
          <p:cNvPr id="456" name="Google Shape;456;p4"/>
          <p:cNvSpPr txBox="1"/>
          <p:nvPr>
            <p:ph idx="1" type="body"/>
          </p:nvPr>
        </p:nvSpPr>
        <p:spPr>
          <a:xfrm>
            <a:off x="2442000" y="2066550"/>
            <a:ext cx="5479200" cy="8199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Char char="✖"/>
              <a:defRPr i="1" sz="2000">
                <a:solidFill>
                  <a:schemeClr val="accent1"/>
                </a:solidFill>
              </a:defRPr>
            </a:lvl1pPr>
            <a:lvl2pPr indent="-355600" lvl="1" marL="914400" rtl="0" algn="ctr">
              <a:spcBef>
                <a:spcPts val="0"/>
              </a:spcBef>
              <a:spcAft>
                <a:spcPts val="0"/>
              </a:spcAft>
              <a:buSzPts val="2000"/>
              <a:buChar char="○"/>
              <a:defRPr i="1" sz="2000">
                <a:solidFill>
                  <a:schemeClr val="accent1"/>
                </a:solidFill>
              </a:defRPr>
            </a:lvl2pPr>
            <a:lvl3pPr indent="-355600" lvl="2" marL="1371600" rtl="0" algn="ctr">
              <a:spcBef>
                <a:spcPts val="0"/>
              </a:spcBef>
              <a:spcAft>
                <a:spcPts val="0"/>
              </a:spcAft>
              <a:buSzPts val="2000"/>
              <a:buChar char="■"/>
              <a:defRPr i="1" sz="2000">
                <a:solidFill>
                  <a:schemeClr val="accent1"/>
                </a:solidFill>
              </a:defRPr>
            </a:lvl3pPr>
            <a:lvl4pPr indent="-355600" lvl="3" marL="1828800" rtl="0" algn="ctr">
              <a:spcBef>
                <a:spcPts val="0"/>
              </a:spcBef>
              <a:spcAft>
                <a:spcPts val="0"/>
              </a:spcAft>
              <a:buClr>
                <a:schemeClr val="accent1"/>
              </a:buClr>
              <a:buSzPts val="2000"/>
              <a:buChar char="●"/>
              <a:defRPr i="1" sz="2000">
                <a:solidFill>
                  <a:schemeClr val="accent1"/>
                </a:solidFill>
              </a:defRPr>
            </a:lvl4pPr>
            <a:lvl5pPr indent="-355600" lvl="4" marL="2286000" rtl="0" algn="ctr">
              <a:spcBef>
                <a:spcPts val="0"/>
              </a:spcBef>
              <a:spcAft>
                <a:spcPts val="0"/>
              </a:spcAft>
              <a:buClr>
                <a:schemeClr val="accent1"/>
              </a:buClr>
              <a:buSzPts val="2000"/>
              <a:buChar char="○"/>
              <a:defRPr i="1" sz="2000">
                <a:solidFill>
                  <a:schemeClr val="accent1"/>
                </a:solidFill>
              </a:defRPr>
            </a:lvl5pPr>
            <a:lvl6pPr indent="-355600" lvl="5" marL="2743200" rtl="0" algn="ctr">
              <a:spcBef>
                <a:spcPts val="0"/>
              </a:spcBef>
              <a:spcAft>
                <a:spcPts val="0"/>
              </a:spcAft>
              <a:buClr>
                <a:schemeClr val="accent1"/>
              </a:buClr>
              <a:buSzPts val="2000"/>
              <a:buChar char="■"/>
              <a:defRPr i="1" sz="2000">
                <a:solidFill>
                  <a:schemeClr val="accent1"/>
                </a:solidFill>
              </a:defRPr>
            </a:lvl6pPr>
            <a:lvl7pPr indent="-355600" lvl="6" marL="3200400" rtl="0" algn="ctr">
              <a:spcBef>
                <a:spcPts val="0"/>
              </a:spcBef>
              <a:spcAft>
                <a:spcPts val="0"/>
              </a:spcAft>
              <a:buClr>
                <a:schemeClr val="accent1"/>
              </a:buClr>
              <a:buSzPts val="2000"/>
              <a:buChar char="●"/>
              <a:defRPr i="1" sz="2000">
                <a:solidFill>
                  <a:schemeClr val="accent1"/>
                </a:solidFill>
              </a:defRPr>
            </a:lvl7pPr>
            <a:lvl8pPr indent="-355600" lvl="7" marL="3657600" rtl="0" algn="ctr">
              <a:spcBef>
                <a:spcPts val="0"/>
              </a:spcBef>
              <a:spcAft>
                <a:spcPts val="0"/>
              </a:spcAft>
              <a:buClr>
                <a:schemeClr val="accent1"/>
              </a:buClr>
              <a:buSzPts val="2000"/>
              <a:buChar char="○"/>
              <a:defRPr i="1" sz="2000">
                <a:solidFill>
                  <a:schemeClr val="accent1"/>
                </a:solidFill>
              </a:defRPr>
            </a:lvl8pPr>
            <a:lvl9pPr indent="-355600" lvl="8" marL="4114800" algn="ctr">
              <a:spcBef>
                <a:spcPts val="0"/>
              </a:spcBef>
              <a:spcAft>
                <a:spcPts val="0"/>
              </a:spcAft>
              <a:buClr>
                <a:schemeClr val="accent1"/>
              </a:buClr>
              <a:buSzPts val="2000"/>
              <a:buChar char="■"/>
              <a:defRPr i="1" sz="2000">
                <a:solidFill>
                  <a:schemeClr val="accent1"/>
                </a:solidFill>
              </a:defRPr>
            </a:lvl9pPr>
          </a:lstStyle>
          <a:p/>
        </p:txBody>
      </p:sp>
      <p:sp>
        <p:nvSpPr>
          <p:cNvPr id="457" name="Google Shape;457;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indent="0" lvl="0" marL="0" rtl="0" algn="r">
              <a:spcBef>
                <a:spcPts val="0"/>
              </a:spcBef>
              <a:spcAft>
                <a:spcPts val="0"/>
              </a:spcAft>
              <a:buNone/>
            </a:pPr>
            <a:fld id="{00000000-1234-1234-1234-123412341234}" type="slidenum">
              <a:rPr lang="en"/>
              <a:t>‹#›</a:t>
            </a:fld>
            <a:endParaRPr/>
          </a:p>
        </p:txBody>
      </p:sp>
      <p:grpSp>
        <p:nvGrpSpPr>
          <p:cNvPr id="458" name="Google Shape;458;p4"/>
          <p:cNvGrpSpPr/>
          <p:nvPr/>
        </p:nvGrpSpPr>
        <p:grpSpPr>
          <a:xfrm>
            <a:off x="1907265" y="-310802"/>
            <a:ext cx="5329471" cy="1572280"/>
            <a:chOff x="1045264" y="-6007"/>
            <a:chExt cx="7118300" cy="2100014"/>
          </a:xfrm>
        </p:grpSpPr>
        <p:sp>
          <p:nvSpPr>
            <p:cNvPr id="459" name="Google Shape;459;p4"/>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4"/>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4"/>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62" name="Google Shape;462;p4"/>
          <p:cNvGrpSpPr/>
          <p:nvPr/>
        </p:nvGrpSpPr>
        <p:grpSpPr>
          <a:xfrm>
            <a:off x="-388999" y="2430147"/>
            <a:ext cx="1642550" cy="1505293"/>
            <a:chOff x="-7997" y="3247832"/>
            <a:chExt cx="2193869" cy="2010543"/>
          </a:xfrm>
        </p:grpSpPr>
        <p:sp>
          <p:nvSpPr>
            <p:cNvPr id="463" name="Google Shape;463;p4"/>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4"/>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5" name="Google Shape;465;p4"/>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6" name="Google Shape;466;p4"/>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7" name="Google Shape;467;p4"/>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8" name="Google Shape;468;p4"/>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9" name="Google Shape;469;p4"/>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0" name="Google Shape;470;p4"/>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1" name="Google Shape;471;p4"/>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4"/>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4"/>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4"/>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4"/>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4"/>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7" name="Google Shape;477;p4"/>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8" name="Google Shape;478;p4"/>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9" name="Google Shape;479;p4"/>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0" name="Google Shape;480;p4"/>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1" name="Google Shape;481;p4"/>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2" name="Google Shape;482;p4"/>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83" name="Google Shape;483;p4"/>
          <p:cNvGrpSpPr/>
          <p:nvPr/>
        </p:nvGrpSpPr>
        <p:grpSpPr>
          <a:xfrm>
            <a:off x="8420990" y="2153894"/>
            <a:ext cx="515755" cy="910864"/>
            <a:chOff x="8443004" y="2878855"/>
            <a:chExt cx="688868" cy="1216595"/>
          </a:xfrm>
        </p:grpSpPr>
        <p:sp>
          <p:nvSpPr>
            <p:cNvPr id="484" name="Google Shape;484;p4"/>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7" name="Google Shape;487;p4"/>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8" name="Google Shape;488;p4"/>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90" name="Google Shape;490;p4"/>
          <p:cNvGrpSpPr/>
          <p:nvPr/>
        </p:nvGrpSpPr>
        <p:grpSpPr>
          <a:xfrm>
            <a:off x="4894386" y="4432286"/>
            <a:ext cx="2459622" cy="1079998"/>
            <a:chOff x="1573057" y="5173288"/>
            <a:chExt cx="3285190" cy="1442497"/>
          </a:xfrm>
        </p:grpSpPr>
        <p:sp>
          <p:nvSpPr>
            <p:cNvPr id="491" name="Google Shape;491;p4"/>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8" name="Google Shape;508;p4"/>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9" name="Google Shape;509;p4"/>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5" name="Google Shape;515;p4"/>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6" name="Google Shape;516;p4"/>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9" name="Google Shape;529;p4"/>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0" name="Google Shape;530;p4"/>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7" name="Google Shape;547;p4"/>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8" name="Google Shape;548;p4"/>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27" name="Google Shape;627;p4"/>
          <p:cNvGrpSpPr/>
          <p:nvPr/>
        </p:nvGrpSpPr>
        <p:grpSpPr>
          <a:xfrm rot="10800000">
            <a:off x="464648" y="-24474"/>
            <a:ext cx="366930" cy="1514545"/>
            <a:chOff x="135698" y="3632076"/>
            <a:chExt cx="366930" cy="1514545"/>
          </a:xfrm>
        </p:grpSpPr>
        <p:sp>
          <p:nvSpPr>
            <p:cNvPr id="628" name="Google Shape;628;p4"/>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43" name="Shape 643"/>
        <p:cNvGrpSpPr/>
        <p:nvPr/>
      </p:nvGrpSpPr>
      <p:grpSpPr>
        <a:xfrm>
          <a:off x="0" y="0"/>
          <a:ext cx="0" cy="0"/>
          <a:chOff x="0" y="0"/>
          <a:chExt cx="0" cy="0"/>
        </a:xfrm>
      </p:grpSpPr>
      <p:grpSp>
        <p:nvGrpSpPr>
          <p:cNvPr id="644" name="Google Shape;644;p5"/>
          <p:cNvGrpSpPr/>
          <p:nvPr/>
        </p:nvGrpSpPr>
        <p:grpSpPr>
          <a:xfrm>
            <a:off x="1841376" y="4540815"/>
            <a:ext cx="1110494" cy="612269"/>
            <a:chOff x="1003176" y="4540815"/>
            <a:chExt cx="1110494" cy="612269"/>
          </a:xfrm>
        </p:grpSpPr>
        <p:sp>
          <p:nvSpPr>
            <p:cNvPr id="645" name="Google Shape;645;p5"/>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5"/>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5"/>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48" name="Google Shape;648;p5"/>
          <p:cNvGrpSpPr/>
          <p:nvPr/>
        </p:nvGrpSpPr>
        <p:grpSpPr>
          <a:xfrm>
            <a:off x="342281" y="4183488"/>
            <a:ext cx="369035" cy="728056"/>
            <a:chOff x="342281" y="4183488"/>
            <a:chExt cx="369035" cy="728056"/>
          </a:xfrm>
        </p:grpSpPr>
        <p:sp>
          <p:nvSpPr>
            <p:cNvPr id="649" name="Google Shape;649;p5"/>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5"/>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5"/>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52" name="Google Shape;652;p5"/>
          <p:cNvGrpSpPr/>
          <p:nvPr/>
        </p:nvGrpSpPr>
        <p:grpSpPr>
          <a:xfrm>
            <a:off x="50" y="1232900"/>
            <a:ext cx="454630" cy="816989"/>
            <a:chOff x="50" y="1232900"/>
            <a:chExt cx="454630" cy="816989"/>
          </a:xfrm>
        </p:grpSpPr>
        <p:sp>
          <p:nvSpPr>
            <p:cNvPr id="653" name="Google Shape;653;p5"/>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5"/>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5"/>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56" name="Google Shape;656;p5"/>
          <p:cNvGrpSpPr/>
          <p:nvPr/>
        </p:nvGrpSpPr>
        <p:grpSpPr>
          <a:xfrm>
            <a:off x="50" y="3073044"/>
            <a:ext cx="729750" cy="1046771"/>
            <a:chOff x="50" y="3073044"/>
            <a:chExt cx="729750" cy="1046771"/>
          </a:xfrm>
        </p:grpSpPr>
        <p:sp>
          <p:nvSpPr>
            <p:cNvPr id="657" name="Google Shape;657;p5"/>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5"/>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5"/>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60" name="Google Shape;660;p5"/>
          <p:cNvGrpSpPr/>
          <p:nvPr/>
        </p:nvGrpSpPr>
        <p:grpSpPr>
          <a:xfrm>
            <a:off x="5944880" y="-7"/>
            <a:ext cx="2524606" cy="759943"/>
            <a:chOff x="4012455" y="-7"/>
            <a:chExt cx="2524606" cy="759943"/>
          </a:xfrm>
        </p:grpSpPr>
        <p:sp>
          <p:nvSpPr>
            <p:cNvPr id="661" name="Google Shape;661;p5"/>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5"/>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5"/>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4" name="Google Shape;664;p5"/>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5" name="Google Shape;665;p5"/>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6" name="Google Shape;666;p5"/>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7" name="Google Shape;667;p5"/>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8" name="Google Shape;668;p5"/>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69" name="Google Shape;669;p5"/>
          <p:cNvGrpSpPr/>
          <p:nvPr/>
        </p:nvGrpSpPr>
        <p:grpSpPr>
          <a:xfrm>
            <a:off x="8506368" y="1564091"/>
            <a:ext cx="637429" cy="1130622"/>
            <a:chOff x="6233393" y="2021291"/>
            <a:chExt cx="637429" cy="1130622"/>
          </a:xfrm>
        </p:grpSpPr>
        <p:sp>
          <p:nvSpPr>
            <p:cNvPr id="670" name="Google Shape;670;p5"/>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5"/>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5"/>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5"/>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5"/>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5"/>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5"/>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5"/>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78" name="Google Shape;678;p5"/>
          <p:cNvGrpSpPr/>
          <p:nvPr/>
        </p:nvGrpSpPr>
        <p:grpSpPr>
          <a:xfrm>
            <a:off x="7464679" y="3618202"/>
            <a:ext cx="1679118" cy="1534882"/>
            <a:chOff x="5191704" y="3618202"/>
            <a:chExt cx="1679118" cy="1534882"/>
          </a:xfrm>
        </p:grpSpPr>
        <p:sp>
          <p:nvSpPr>
            <p:cNvPr id="679" name="Google Shape;679;p5"/>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5"/>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5"/>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5"/>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5"/>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4" name="Google Shape;684;p5"/>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5" name="Google Shape;685;p5"/>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6" name="Google Shape;686;p5"/>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89" name="Google Shape;689;p5"/>
          <p:cNvGrpSpPr/>
          <p:nvPr/>
        </p:nvGrpSpPr>
        <p:grpSpPr>
          <a:xfrm>
            <a:off x="7847220" y="3073038"/>
            <a:ext cx="598866" cy="595528"/>
            <a:chOff x="5944870" y="3341438"/>
            <a:chExt cx="598866" cy="595528"/>
          </a:xfrm>
        </p:grpSpPr>
        <p:sp>
          <p:nvSpPr>
            <p:cNvPr id="690" name="Google Shape;690;p5"/>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2" name="Google Shape;692;p5"/>
          <p:cNvGrpSpPr/>
          <p:nvPr/>
        </p:nvGrpSpPr>
        <p:grpSpPr>
          <a:xfrm>
            <a:off x="2204197" y="105666"/>
            <a:ext cx="546902" cy="236607"/>
            <a:chOff x="2204197" y="105666"/>
            <a:chExt cx="546902" cy="236607"/>
          </a:xfrm>
        </p:grpSpPr>
        <p:sp>
          <p:nvSpPr>
            <p:cNvPr id="693" name="Google Shape;693;p5"/>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4" name="Google Shape;694;p5"/>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7" name="Google Shape;697;p5"/>
          <p:cNvGrpSpPr/>
          <p:nvPr/>
        </p:nvGrpSpPr>
        <p:grpSpPr>
          <a:xfrm>
            <a:off x="50" y="-7"/>
            <a:ext cx="2049897" cy="773345"/>
            <a:chOff x="50" y="-7"/>
            <a:chExt cx="2049897" cy="773345"/>
          </a:xfrm>
        </p:grpSpPr>
        <p:sp>
          <p:nvSpPr>
            <p:cNvPr id="698" name="Google Shape;698;p5"/>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1" name="Google Shape;701;p5"/>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2" name="Google Shape;702;p5"/>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0" name="Google Shape;710;p5"/>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1" name="Google Shape;711;p5"/>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9" name="Google Shape;719;p5"/>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0" name="Google Shape;720;p5"/>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0" name="Google Shape;730;p5"/>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1" name="Google Shape;731;p5"/>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3" name="Google Shape;733;p5"/>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4" name="Google Shape;734;p5"/>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8" name="Google Shape;738;p5"/>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9" name="Google Shape;739;p5"/>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28" name="Google Shape;828;p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29" name="Google Shape;829;p5"/>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830" name="Google Shape;830;p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31" name="Shape 831"/>
        <p:cNvGrpSpPr/>
        <p:nvPr/>
      </p:nvGrpSpPr>
      <p:grpSpPr>
        <a:xfrm>
          <a:off x="0" y="0"/>
          <a:ext cx="0" cy="0"/>
          <a:chOff x="0" y="0"/>
          <a:chExt cx="0" cy="0"/>
        </a:xfrm>
      </p:grpSpPr>
      <p:grpSp>
        <p:nvGrpSpPr>
          <p:cNvPr id="832" name="Google Shape;832;p6"/>
          <p:cNvGrpSpPr/>
          <p:nvPr/>
        </p:nvGrpSpPr>
        <p:grpSpPr>
          <a:xfrm>
            <a:off x="1841376" y="4540815"/>
            <a:ext cx="1110494" cy="612269"/>
            <a:chOff x="1003176" y="4540815"/>
            <a:chExt cx="1110494" cy="612269"/>
          </a:xfrm>
        </p:grpSpPr>
        <p:sp>
          <p:nvSpPr>
            <p:cNvPr id="833" name="Google Shape;833;p6"/>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6"/>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6"/>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36" name="Google Shape;836;p6"/>
          <p:cNvGrpSpPr/>
          <p:nvPr/>
        </p:nvGrpSpPr>
        <p:grpSpPr>
          <a:xfrm>
            <a:off x="342281" y="4183488"/>
            <a:ext cx="369035" cy="728056"/>
            <a:chOff x="342281" y="4183488"/>
            <a:chExt cx="369035" cy="728056"/>
          </a:xfrm>
        </p:grpSpPr>
        <p:sp>
          <p:nvSpPr>
            <p:cNvPr id="837" name="Google Shape;837;p6"/>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6"/>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6"/>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40" name="Google Shape;840;p6"/>
          <p:cNvGrpSpPr/>
          <p:nvPr/>
        </p:nvGrpSpPr>
        <p:grpSpPr>
          <a:xfrm>
            <a:off x="50" y="1232900"/>
            <a:ext cx="454630" cy="816989"/>
            <a:chOff x="50" y="1232900"/>
            <a:chExt cx="454630" cy="816989"/>
          </a:xfrm>
        </p:grpSpPr>
        <p:sp>
          <p:nvSpPr>
            <p:cNvPr id="841" name="Google Shape;841;p6"/>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2" name="Google Shape;842;p6"/>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3" name="Google Shape;843;p6"/>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44" name="Google Shape;844;p6"/>
          <p:cNvGrpSpPr/>
          <p:nvPr/>
        </p:nvGrpSpPr>
        <p:grpSpPr>
          <a:xfrm>
            <a:off x="50" y="3073044"/>
            <a:ext cx="729750" cy="1046771"/>
            <a:chOff x="50" y="3073044"/>
            <a:chExt cx="729750" cy="1046771"/>
          </a:xfrm>
        </p:grpSpPr>
        <p:sp>
          <p:nvSpPr>
            <p:cNvPr id="845" name="Google Shape;845;p6"/>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6" name="Google Shape;846;p6"/>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7" name="Google Shape;847;p6"/>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48" name="Google Shape;848;p6"/>
          <p:cNvGrpSpPr/>
          <p:nvPr/>
        </p:nvGrpSpPr>
        <p:grpSpPr>
          <a:xfrm>
            <a:off x="5944880" y="-7"/>
            <a:ext cx="2524606" cy="759943"/>
            <a:chOff x="4012455" y="-7"/>
            <a:chExt cx="2524606" cy="759943"/>
          </a:xfrm>
        </p:grpSpPr>
        <p:sp>
          <p:nvSpPr>
            <p:cNvPr id="849" name="Google Shape;849;p6"/>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6"/>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6"/>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6"/>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6"/>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6"/>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6"/>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6"/>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57" name="Google Shape;857;p6"/>
          <p:cNvGrpSpPr/>
          <p:nvPr/>
        </p:nvGrpSpPr>
        <p:grpSpPr>
          <a:xfrm>
            <a:off x="8506368" y="1564091"/>
            <a:ext cx="637429" cy="1130622"/>
            <a:chOff x="6233393" y="2021291"/>
            <a:chExt cx="637429" cy="1130622"/>
          </a:xfrm>
        </p:grpSpPr>
        <p:sp>
          <p:nvSpPr>
            <p:cNvPr id="858" name="Google Shape;858;p6"/>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6"/>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6"/>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6"/>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6"/>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6"/>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6"/>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6"/>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66" name="Google Shape;866;p6"/>
          <p:cNvGrpSpPr/>
          <p:nvPr/>
        </p:nvGrpSpPr>
        <p:grpSpPr>
          <a:xfrm>
            <a:off x="7464679" y="3618202"/>
            <a:ext cx="1679118" cy="1534882"/>
            <a:chOff x="5191704" y="3618202"/>
            <a:chExt cx="1679118" cy="1534882"/>
          </a:xfrm>
        </p:grpSpPr>
        <p:sp>
          <p:nvSpPr>
            <p:cNvPr id="867" name="Google Shape;867;p6"/>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6"/>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9" name="Google Shape;869;p6"/>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0" name="Google Shape;870;p6"/>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1" name="Google Shape;871;p6"/>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2" name="Google Shape;872;p6"/>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3" name="Google Shape;873;p6"/>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4" name="Google Shape;874;p6"/>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77" name="Google Shape;877;p6"/>
          <p:cNvGrpSpPr/>
          <p:nvPr/>
        </p:nvGrpSpPr>
        <p:grpSpPr>
          <a:xfrm>
            <a:off x="7847220" y="3073038"/>
            <a:ext cx="598866" cy="595528"/>
            <a:chOff x="5944870" y="3341438"/>
            <a:chExt cx="598866" cy="595528"/>
          </a:xfrm>
        </p:grpSpPr>
        <p:sp>
          <p:nvSpPr>
            <p:cNvPr id="878" name="Google Shape;878;p6"/>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0" name="Google Shape;880;p6"/>
          <p:cNvGrpSpPr/>
          <p:nvPr/>
        </p:nvGrpSpPr>
        <p:grpSpPr>
          <a:xfrm>
            <a:off x="2204197" y="105666"/>
            <a:ext cx="546902" cy="236607"/>
            <a:chOff x="2204197" y="105666"/>
            <a:chExt cx="546902" cy="236607"/>
          </a:xfrm>
        </p:grpSpPr>
        <p:sp>
          <p:nvSpPr>
            <p:cNvPr id="881" name="Google Shape;881;p6"/>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2" name="Google Shape;882;p6"/>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5" name="Google Shape;885;p6"/>
          <p:cNvGrpSpPr/>
          <p:nvPr/>
        </p:nvGrpSpPr>
        <p:grpSpPr>
          <a:xfrm>
            <a:off x="50" y="-7"/>
            <a:ext cx="2049897" cy="773345"/>
            <a:chOff x="50" y="-7"/>
            <a:chExt cx="2049897" cy="773345"/>
          </a:xfrm>
        </p:grpSpPr>
        <p:sp>
          <p:nvSpPr>
            <p:cNvPr id="886" name="Google Shape;886;p6"/>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9" name="Google Shape;889;p6"/>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0" name="Google Shape;890;p6"/>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8" name="Google Shape;898;p6"/>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9" name="Google Shape;899;p6"/>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7" name="Google Shape;907;p6"/>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8" name="Google Shape;908;p6"/>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8" name="Google Shape;918;p6"/>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9" name="Google Shape;919;p6"/>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1" name="Google Shape;921;p6"/>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2" name="Google Shape;922;p6"/>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6" name="Google Shape;926;p6"/>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7" name="Google Shape;927;p6"/>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16" name="Google Shape;1016;p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017" name="Google Shape;1017;p6"/>
          <p:cNvSpPr txBox="1"/>
          <p:nvPr>
            <p:ph idx="1" type="body"/>
          </p:nvPr>
        </p:nvSpPr>
        <p:spPr>
          <a:xfrm>
            <a:off x="1131725"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18" name="Google Shape;1018;p6"/>
          <p:cNvSpPr txBox="1"/>
          <p:nvPr>
            <p:ph idx="2" type="body"/>
          </p:nvPr>
        </p:nvSpPr>
        <p:spPr>
          <a:xfrm>
            <a:off x="4672553"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19" name="Google Shape;1019;p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20" name="Shape 1020"/>
        <p:cNvGrpSpPr/>
        <p:nvPr/>
      </p:nvGrpSpPr>
      <p:grpSpPr>
        <a:xfrm>
          <a:off x="0" y="0"/>
          <a:ext cx="0" cy="0"/>
          <a:chOff x="0" y="0"/>
          <a:chExt cx="0" cy="0"/>
        </a:xfrm>
      </p:grpSpPr>
      <p:grpSp>
        <p:nvGrpSpPr>
          <p:cNvPr id="1021" name="Google Shape;1021;p7"/>
          <p:cNvGrpSpPr/>
          <p:nvPr/>
        </p:nvGrpSpPr>
        <p:grpSpPr>
          <a:xfrm>
            <a:off x="1841376" y="4540815"/>
            <a:ext cx="1110494" cy="612269"/>
            <a:chOff x="1003176" y="4540815"/>
            <a:chExt cx="1110494" cy="612269"/>
          </a:xfrm>
        </p:grpSpPr>
        <p:sp>
          <p:nvSpPr>
            <p:cNvPr id="1022" name="Google Shape;1022;p7"/>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3" name="Google Shape;1023;p7"/>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4" name="Google Shape;1024;p7"/>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25" name="Google Shape;1025;p7"/>
          <p:cNvGrpSpPr/>
          <p:nvPr/>
        </p:nvGrpSpPr>
        <p:grpSpPr>
          <a:xfrm>
            <a:off x="342281" y="4183488"/>
            <a:ext cx="369035" cy="728056"/>
            <a:chOff x="342281" y="4183488"/>
            <a:chExt cx="369035" cy="728056"/>
          </a:xfrm>
        </p:grpSpPr>
        <p:sp>
          <p:nvSpPr>
            <p:cNvPr id="1026" name="Google Shape;1026;p7"/>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7" name="Google Shape;1027;p7"/>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8" name="Google Shape;1028;p7"/>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29" name="Google Shape;1029;p7"/>
          <p:cNvGrpSpPr/>
          <p:nvPr/>
        </p:nvGrpSpPr>
        <p:grpSpPr>
          <a:xfrm>
            <a:off x="50" y="1232900"/>
            <a:ext cx="454630" cy="816989"/>
            <a:chOff x="50" y="1232900"/>
            <a:chExt cx="454630" cy="816989"/>
          </a:xfrm>
        </p:grpSpPr>
        <p:sp>
          <p:nvSpPr>
            <p:cNvPr id="1030" name="Google Shape;1030;p7"/>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7"/>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7"/>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33" name="Google Shape;1033;p7"/>
          <p:cNvGrpSpPr/>
          <p:nvPr/>
        </p:nvGrpSpPr>
        <p:grpSpPr>
          <a:xfrm>
            <a:off x="50" y="3073044"/>
            <a:ext cx="729750" cy="1046771"/>
            <a:chOff x="50" y="3073044"/>
            <a:chExt cx="729750" cy="1046771"/>
          </a:xfrm>
        </p:grpSpPr>
        <p:sp>
          <p:nvSpPr>
            <p:cNvPr id="1034" name="Google Shape;1034;p7"/>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7"/>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7"/>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37" name="Google Shape;1037;p7"/>
          <p:cNvGrpSpPr/>
          <p:nvPr/>
        </p:nvGrpSpPr>
        <p:grpSpPr>
          <a:xfrm>
            <a:off x="5944880" y="-7"/>
            <a:ext cx="2524606" cy="759943"/>
            <a:chOff x="4012455" y="-7"/>
            <a:chExt cx="2524606" cy="759943"/>
          </a:xfrm>
        </p:grpSpPr>
        <p:sp>
          <p:nvSpPr>
            <p:cNvPr id="1038" name="Google Shape;1038;p7"/>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7"/>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7"/>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7"/>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7"/>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7"/>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7"/>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7"/>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46" name="Google Shape;1046;p7"/>
          <p:cNvGrpSpPr/>
          <p:nvPr/>
        </p:nvGrpSpPr>
        <p:grpSpPr>
          <a:xfrm>
            <a:off x="8506368" y="1564091"/>
            <a:ext cx="637429" cy="1130622"/>
            <a:chOff x="6233393" y="2021291"/>
            <a:chExt cx="637429" cy="1130622"/>
          </a:xfrm>
        </p:grpSpPr>
        <p:sp>
          <p:nvSpPr>
            <p:cNvPr id="1047" name="Google Shape;1047;p7"/>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7"/>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7"/>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7"/>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7"/>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7"/>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7"/>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7"/>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55" name="Google Shape;1055;p7"/>
          <p:cNvGrpSpPr/>
          <p:nvPr/>
        </p:nvGrpSpPr>
        <p:grpSpPr>
          <a:xfrm>
            <a:off x="7464679" y="3618202"/>
            <a:ext cx="1679118" cy="1534882"/>
            <a:chOff x="5191704" y="3618202"/>
            <a:chExt cx="1679118" cy="1534882"/>
          </a:xfrm>
        </p:grpSpPr>
        <p:sp>
          <p:nvSpPr>
            <p:cNvPr id="1056" name="Google Shape;1056;p7"/>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7" name="Google Shape;1057;p7"/>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8" name="Google Shape;1058;p7"/>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9" name="Google Shape;1059;p7"/>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0" name="Google Shape;1060;p7"/>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1" name="Google Shape;1061;p7"/>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2" name="Google Shape;1062;p7"/>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3" name="Google Shape;1063;p7"/>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66" name="Google Shape;1066;p7"/>
          <p:cNvGrpSpPr/>
          <p:nvPr/>
        </p:nvGrpSpPr>
        <p:grpSpPr>
          <a:xfrm>
            <a:off x="7847220" y="3073038"/>
            <a:ext cx="598866" cy="595528"/>
            <a:chOff x="5944870" y="3341438"/>
            <a:chExt cx="598866" cy="595528"/>
          </a:xfrm>
        </p:grpSpPr>
        <p:sp>
          <p:nvSpPr>
            <p:cNvPr id="1067" name="Google Shape;1067;p7"/>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69" name="Google Shape;1069;p7"/>
          <p:cNvGrpSpPr/>
          <p:nvPr/>
        </p:nvGrpSpPr>
        <p:grpSpPr>
          <a:xfrm>
            <a:off x="2204197" y="105666"/>
            <a:ext cx="546902" cy="236607"/>
            <a:chOff x="2204197" y="105666"/>
            <a:chExt cx="546902" cy="236607"/>
          </a:xfrm>
        </p:grpSpPr>
        <p:sp>
          <p:nvSpPr>
            <p:cNvPr id="1070" name="Google Shape;1070;p7"/>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1" name="Google Shape;1071;p7"/>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4" name="Google Shape;1074;p7"/>
          <p:cNvGrpSpPr/>
          <p:nvPr/>
        </p:nvGrpSpPr>
        <p:grpSpPr>
          <a:xfrm>
            <a:off x="50" y="-7"/>
            <a:ext cx="2049897" cy="773345"/>
            <a:chOff x="50" y="-7"/>
            <a:chExt cx="2049897" cy="773345"/>
          </a:xfrm>
        </p:grpSpPr>
        <p:sp>
          <p:nvSpPr>
            <p:cNvPr id="1075" name="Google Shape;1075;p7"/>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8" name="Google Shape;1078;p7"/>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9" name="Google Shape;1079;p7"/>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7" name="Google Shape;1087;p7"/>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8" name="Google Shape;1088;p7"/>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6" name="Google Shape;1096;p7"/>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7" name="Google Shape;1097;p7"/>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7" name="Google Shape;1107;p7"/>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8" name="Google Shape;1108;p7"/>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0" name="Google Shape;1110;p7"/>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1" name="Google Shape;1111;p7"/>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5" name="Google Shape;1115;p7"/>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6" name="Google Shape;1116;p7"/>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8" name="Google Shape;1198;p7"/>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9" name="Google Shape;1199;p7"/>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0" name="Google Shape;1200;p7"/>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1" name="Google Shape;1201;p7"/>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2" name="Google Shape;1202;p7"/>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3" name="Google Shape;1203;p7"/>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4" name="Google Shape;1204;p7"/>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205" name="Google Shape;1205;p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206" name="Google Shape;1206;p7"/>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07" name="Google Shape;1207;p7"/>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08" name="Google Shape;1208;p7"/>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09" name="Google Shape;1209;p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0" name="Shape 1210"/>
        <p:cNvGrpSpPr/>
        <p:nvPr/>
      </p:nvGrpSpPr>
      <p:grpSpPr>
        <a:xfrm>
          <a:off x="0" y="0"/>
          <a:ext cx="0" cy="0"/>
          <a:chOff x="0" y="0"/>
          <a:chExt cx="0" cy="0"/>
        </a:xfrm>
      </p:grpSpPr>
      <p:grpSp>
        <p:nvGrpSpPr>
          <p:cNvPr id="1211" name="Google Shape;1211;p8"/>
          <p:cNvGrpSpPr/>
          <p:nvPr/>
        </p:nvGrpSpPr>
        <p:grpSpPr>
          <a:xfrm>
            <a:off x="1841376" y="4540815"/>
            <a:ext cx="1110494" cy="612269"/>
            <a:chOff x="1003176" y="4540815"/>
            <a:chExt cx="1110494" cy="612269"/>
          </a:xfrm>
        </p:grpSpPr>
        <p:sp>
          <p:nvSpPr>
            <p:cNvPr id="1212" name="Google Shape;1212;p8"/>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8"/>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8"/>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15" name="Google Shape;1215;p8"/>
          <p:cNvGrpSpPr/>
          <p:nvPr/>
        </p:nvGrpSpPr>
        <p:grpSpPr>
          <a:xfrm>
            <a:off x="342281" y="4183488"/>
            <a:ext cx="369035" cy="728056"/>
            <a:chOff x="342281" y="4183488"/>
            <a:chExt cx="369035" cy="728056"/>
          </a:xfrm>
        </p:grpSpPr>
        <p:sp>
          <p:nvSpPr>
            <p:cNvPr id="1216" name="Google Shape;1216;p8"/>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8"/>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8"/>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19" name="Google Shape;1219;p8"/>
          <p:cNvGrpSpPr/>
          <p:nvPr/>
        </p:nvGrpSpPr>
        <p:grpSpPr>
          <a:xfrm>
            <a:off x="50" y="1232900"/>
            <a:ext cx="454630" cy="816989"/>
            <a:chOff x="50" y="1232900"/>
            <a:chExt cx="454630" cy="816989"/>
          </a:xfrm>
        </p:grpSpPr>
        <p:sp>
          <p:nvSpPr>
            <p:cNvPr id="1220" name="Google Shape;1220;p8"/>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8"/>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8"/>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23" name="Google Shape;1223;p8"/>
          <p:cNvGrpSpPr/>
          <p:nvPr/>
        </p:nvGrpSpPr>
        <p:grpSpPr>
          <a:xfrm>
            <a:off x="50" y="3073044"/>
            <a:ext cx="729750" cy="1046771"/>
            <a:chOff x="50" y="3073044"/>
            <a:chExt cx="729750" cy="1046771"/>
          </a:xfrm>
        </p:grpSpPr>
        <p:sp>
          <p:nvSpPr>
            <p:cNvPr id="1224" name="Google Shape;1224;p8"/>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8"/>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8"/>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27" name="Google Shape;1227;p8"/>
          <p:cNvGrpSpPr/>
          <p:nvPr/>
        </p:nvGrpSpPr>
        <p:grpSpPr>
          <a:xfrm>
            <a:off x="5944880" y="-7"/>
            <a:ext cx="2524606" cy="759943"/>
            <a:chOff x="4012455" y="-7"/>
            <a:chExt cx="2524606" cy="759943"/>
          </a:xfrm>
        </p:grpSpPr>
        <p:sp>
          <p:nvSpPr>
            <p:cNvPr id="1228" name="Google Shape;1228;p8"/>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8"/>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8"/>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8"/>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8"/>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8"/>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8"/>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8"/>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36" name="Google Shape;1236;p8"/>
          <p:cNvGrpSpPr/>
          <p:nvPr/>
        </p:nvGrpSpPr>
        <p:grpSpPr>
          <a:xfrm>
            <a:off x="8506368" y="1564091"/>
            <a:ext cx="637429" cy="1130622"/>
            <a:chOff x="6233393" y="2021291"/>
            <a:chExt cx="637429" cy="1130622"/>
          </a:xfrm>
        </p:grpSpPr>
        <p:sp>
          <p:nvSpPr>
            <p:cNvPr id="1237" name="Google Shape;1237;p8"/>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8"/>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8"/>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8"/>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8"/>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8"/>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8"/>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8"/>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45" name="Google Shape;1245;p8"/>
          <p:cNvGrpSpPr/>
          <p:nvPr/>
        </p:nvGrpSpPr>
        <p:grpSpPr>
          <a:xfrm>
            <a:off x="7464679" y="3618202"/>
            <a:ext cx="1679118" cy="1534882"/>
            <a:chOff x="5191704" y="3618202"/>
            <a:chExt cx="1679118" cy="1534882"/>
          </a:xfrm>
        </p:grpSpPr>
        <p:sp>
          <p:nvSpPr>
            <p:cNvPr id="1246" name="Google Shape;1246;p8"/>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7" name="Google Shape;1247;p8"/>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8" name="Google Shape;1248;p8"/>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9" name="Google Shape;1249;p8"/>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0" name="Google Shape;1250;p8"/>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1" name="Google Shape;1251;p8"/>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2" name="Google Shape;1252;p8"/>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3" name="Google Shape;1253;p8"/>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56" name="Google Shape;1256;p8"/>
          <p:cNvGrpSpPr/>
          <p:nvPr/>
        </p:nvGrpSpPr>
        <p:grpSpPr>
          <a:xfrm>
            <a:off x="7847220" y="3073038"/>
            <a:ext cx="598866" cy="595528"/>
            <a:chOff x="5944870" y="3341438"/>
            <a:chExt cx="598866" cy="595528"/>
          </a:xfrm>
        </p:grpSpPr>
        <p:sp>
          <p:nvSpPr>
            <p:cNvPr id="1257" name="Google Shape;1257;p8"/>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59" name="Google Shape;1259;p8"/>
          <p:cNvGrpSpPr/>
          <p:nvPr/>
        </p:nvGrpSpPr>
        <p:grpSpPr>
          <a:xfrm>
            <a:off x="2204197" y="105666"/>
            <a:ext cx="546902" cy="236607"/>
            <a:chOff x="2204197" y="105666"/>
            <a:chExt cx="546902" cy="236607"/>
          </a:xfrm>
        </p:grpSpPr>
        <p:sp>
          <p:nvSpPr>
            <p:cNvPr id="1260" name="Google Shape;1260;p8"/>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1" name="Google Shape;1261;p8"/>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4" name="Google Shape;1264;p8"/>
          <p:cNvGrpSpPr/>
          <p:nvPr/>
        </p:nvGrpSpPr>
        <p:grpSpPr>
          <a:xfrm>
            <a:off x="50" y="-7"/>
            <a:ext cx="2049897" cy="773345"/>
            <a:chOff x="50" y="-7"/>
            <a:chExt cx="2049897" cy="773345"/>
          </a:xfrm>
        </p:grpSpPr>
        <p:sp>
          <p:nvSpPr>
            <p:cNvPr id="1265" name="Google Shape;1265;p8"/>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8" name="Google Shape;1268;p8"/>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9" name="Google Shape;1269;p8"/>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7" name="Google Shape;1277;p8"/>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8" name="Google Shape;1278;p8"/>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6" name="Google Shape;1286;p8"/>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7" name="Google Shape;1287;p8"/>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7" name="Google Shape;1297;p8"/>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8" name="Google Shape;1298;p8"/>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0" name="Google Shape;1300;p8"/>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1" name="Google Shape;1301;p8"/>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5" name="Google Shape;1305;p8"/>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6" name="Google Shape;1306;p8"/>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8" name="Google Shape;1378;p8"/>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9" name="Google Shape;1379;p8"/>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0" name="Google Shape;1380;p8"/>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1" name="Google Shape;1381;p8"/>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8"/>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8"/>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4" name="Google Shape;1384;p8"/>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5" name="Google Shape;1385;p8"/>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6" name="Google Shape;1386;p8"/>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7" name="Google Shape;1387;p8"/>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8" name="Google Shape;1388;p8"/>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8"/>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8"/>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8"/>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8"/>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8"/>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8"/>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395" name="Google Shape;1395;p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396" name="Google Shape;1396;p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7" name="Shape 1397"/>
        <p:cNvGrpSpPr/>
        <p:nvPr/>
      </p:nvGrpSpPr>
      <p:grpSpPr>
        <a:xfrm>
          <a:off x="0" y="0"/>
          <a:ext cx="0" cy="0"/>
          <a:chOff x="0" y="0"/>
          <a:chExt cx="0" cy="0"/>
        </a:xfrm>
      </p:grpSpPr>
      <p:grpSp>
        <p:nvGrpSpPr>
          <p:cNvPr id="1398" name="Google Shape;1398;p9"/>
          <p:cNvGrpSpPr/>
          <p:nvPr/>
        </p:nvGrpSpPr>
        <p:grpSpPr>
          <a:xfrm>
            <a:off x="3" y="1362853"/>
            <a:ext cx="830992" cy="1847937"/>
            <a:chOff x="3" y="1439053"/>
            <a:chExt cx="830992" cy="1847937"/>
          </a:xfrm>
        </p:grpSpPr>
        <p:sp>
          <p:nvSpPr>
            <p:cNvPr id="1399" name="Google Shape;1399;p9"/>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9"/>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9"/>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02" name="Google Shape;1402;p9"/>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403" name="Google Shape;1403;p9"/>
          <p:cNvGrpSpPr/>
          <p:nvPr/>
        </p:nvGrpSpPr>
        <p:grpSpPr>
          <a:xfrm>
            <a:off x="1390437" y="-6"/>
            <a:ext cx="1603317" cy="405444"/>
            <a:chOff x="448987" y="-6"/>
            <a:chExt cx="1603317" cy="405444"/>
          </a:xfrm>
        </p:grpSpPr>
        <p:sp>
          <p:nvSpPr>
            <p:cNvPr id="1404" name="Google Shape;1404;p9"/>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9"/>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9"/>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9"/>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9"/>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9"/>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9"/>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9"/>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9"/>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13" name="Google Shape;1413;p9"/>
          <p:cNvGrpSpPr/>
          <p:nvPr/>
        </p:nvGrpSpPr>
        <p:grpSpPr>
          <a:xfrm>
            <a:off x="7935832" y="1674515"/>
            <a:ext cx="1207974" cy="1445876"/>
            <a:chOff x="5654182" y="1903115"/>
            <a:chExt cx="1207974" cy="1445876"/>
          </a:xfrm>
        </p:grpSpPr>
        <p:sp>
          <p:nvSpPr>
            <p:cNvPr id="1414" name="Google Shape;1414;p9"/>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9"/>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9"/>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9"/>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9"/>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9"/>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9"/>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9"/>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9"/>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9"/>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9"/>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9"/>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9"/>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9"/>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28" name="Google Shape;1428;p9"/>
          <p:cNvGrpSpPr/>
          <p:nvPr/>
        </p:nvGrpSpPr>
        <p:grpSpPr>
          <a:xfrm>
            <a:off x="8106707" y="3508074"/>
            <a:ext cx="1037098" cy="1476031"/>
            <a:chOff x="5825057" y="3508074"/>
            <a:chExt cx="1037098" cy="1476031"/>
          </a:xfrm>
        </p:grpSpPr>
        <p:sp>
          <p:nvSpPr>
            <p:cNvPr id="1429" name="Google Shape;1429;p9"/>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9"/>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9"/>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32" name="Google Shape;1432;p9"/>
          <p:cNvGrpSpPr/>
          <p:nvPr/>
        </p:nvGrpSpPr>
        <p:grpSpPr>
          <a:xfrm>
            <a:off x="3462913" y="4724358"/>
            <a:ext cx="2218152" cy="422263"/>
            <a:chOff x="2330363" y="4724358"/>
            <a:chExt cx="2218152" cy="422263"/>
          </a:xfrm>
        </p:grpSpPr>
        <p:sp>
          <p:nvSpPr>
            <p:cNvPr id="1433" name="Google Shape;1433;p9"/>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9"/>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9"/>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6" name="Google Shape;1436;p9"/>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7" name="Google Shape;1437;p9"/>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8" name="Google Shape;1438;p9"/>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9" name="Google Shape;1439;p9"/>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0" name="Google Shape;1440;p9"/>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3" name="Google Shape;1443;p9"/>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4" name="Google Shape;1444;p9"/>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5" name="Google Shape;1445;p9"/>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4" name="Google Shape;1454;p9"/>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5" name="Google Shape;1455;p9"/>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9" name="Google Shape;1469;p9"/>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0" name="Google Shape;1470;p9"/>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3" name="Google Shape;1473;p9"/>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4" name="Google Shape;1474;p9"/>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5" name="Google Shape;1485;p9"/>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6" name="Google Shape;1486;p9"/>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7" name="Google Shape;1487;p9"/>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8" name="Google Shape;1488;p9"/>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9"/>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9"/>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9"/>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92" name="Google Shape;1492;p9"/>
          <p:cNvGrpSpPr/>
          <p:nvPr/>
        </p:nvGrpSpPr>
        <p:grpSpPr>
          <a:xfrm>
            <a:off x="669098" y="3632076"/>
            <a:ext cx="366930" cy="1514545"/>
            <a:chOff x="135698" y="3632076"/>
            <a:chExt cx="366930" cy="1514545"/>
          </a:xfrm>
        </p:grpSpPr>
        <p:sp>
          <p:nvSpPr>
            <p:cNvPr id="1493" name="Google Shape;1493;p9"/>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4" name="Google Shape;1494;p9"/>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5" name="Google Shape;1495;p9"/>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6" name="Google Shape;1496;p9"/>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9"/>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9"/>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9"/>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9"/>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9"/>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9"/>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9"/>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9"/>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9"/>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9"/>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9"/>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08" name="Google Shape;1508;p9"/>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
        <p:nvSpPr>
          <p:cNvPr id="1509" name="Google Shape;1509;p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0" name="Shape 1510"/>
        <p:cNvGrpSpPr/>
        <p:nvPr/>
      </p:nvGrpSpPr>
      <p:grpSpPr>
        <a:xfrm>
          <a:off x="0" y="0"/>
          <a:ext cx="0" cy="0"/>
          <a:chOff x="0" y="0"/>
          <a:chExt cx="0" cy="0"/>
        </a:xfrm>
      </p:grpSpPr>
      <p:sp>
        <p:nvSpPr>
          <p:cNvPr id="1511" name="Google Shape;1511;p1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12" name="Google Shape;1512;p10"/>
          <p:cNvGrpSpPr/>
          <p:nvPr/>
        </p:nvGrpSpPr>
        <p:grpSpPr>
          <a:xfrm>
            <a:off x="3" y="1362853"/>
            <a:ext cx="830992" cy="1847937"/>
            <a:chOff x="3" y="1439053"/>
            <a:chExt cx="830992" cy="1847937"/>
          </a:xfrm>
        </p:grpSpPr>
        <p:sp>
          <p:nvSpPr>
            <p:cNvPr id="1513" name="Google Shape;1513;p10"/>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10"/>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10"/>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16" name="Google Shape;1516;p10"/>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517" name="Google Shape;1517;p10"/>
          <p:cNvGrpSpPr/>
          <p:nvPr/>
        </p:nvGrpSpPr>
        <p:grpSpPr>
          <a:xfrm>
            <a:off x="1390437" y="-6"/>
            <a:ext cx="1603317" cy="405444"/>
            <a:chOff x="448987" y="-6"/>
            <a:chExt cx="1603317" cy="405444"/>
          </a:xfrm>
        </p:grpSpPr>
        <p:sp>
          <p:nvSpPr>
            <p:cNvPr id="1518" name="Google Shape;1518;p10"/>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10"/>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10"/>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10"/>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10"/>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10"/>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10"/>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10"/>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10"/>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27" name="Google Shape;1527;p10"/>
          <p:cNvGrpSpPr/>
          <p:nvPr/>
        </p:nvGrpSpPr>
        <p:grpSpPr>
          <a:xfrm>
            <a:off x="7935832" y="2512715"/>
            <a:ext cx="1207974" cy="1445876"/>
            <a:chOff x="5654182" y="1903115"/>
            <a:chExt cx="1207974" cy="1445876"/>
          </a:xfrm>
        </p:grpSpPr>
        <p:sp>
          <p:nvSpPr>
            <p:cNvPr id="1528" name="Google Shape;1528;p10"/>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10"/>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10"/>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10"/>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10"/>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3" name="Google Shape;1533;p10"/>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4" name="Google Shape;1534;p10"/>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10"/>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10"/>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10"/>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10"/>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10"/>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10"/>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10"/>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42" name="Google Shape;1542;p10"/>
          <p:cNvGrpSpPr/>
          <p:nvPr/>
        </p:nvGrpSpPr>
        <p:grpSpPr>
          <a:xfrm>
            <a:off x="3462913" y="4724358"/>
            <a:ext cx="2218152" cy="422263"/>
            <a:chOff x="2330363" y="4724358"/>
            <a:chExt cx="2218152" cy="422263"/>
          </a:xfrm>
        </p:grpSpPr>
        <p:sp>
          <p:nvSpPr>
            <p:cNvPr id="1543" name="Google Shape;1543;p10"/>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10"/>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10"/>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10"/>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10"/>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10"/>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9" name="Google Shape;1549;p10"/>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0" name="Google Shape;1550;p10"/>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1" name="Google Shape;1551;p10"/>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2" name="Google Shape;1552;p10"/>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3" name="Google Shape;1553;p10"/>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4" name="Google Shape;1554;p10"/>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7" name="Google Shape;1557;p10"/>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8" name="Google Shape;1558;p10"/>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9" name="Google Shape;1559;p10"/>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8" name="Google Shape;1568;p10"/>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9" name="Google Shape;1569;p10"/>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3" name="Google Shape;1583;p10"/>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4" name="Google Shape;1584;p10"/>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7" name="Google Shape;1587;p10"/>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8" name="Google Shape;1588;p10"/>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2" name="Google Shape;1592;p10"/>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3" name="Google Shape;1593;p10"/>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4" name="Google Shape;1594;p10"/>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0"/>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0"/>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0"/>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0"/>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0"/>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0" name="Google Shape;1600;p10"/>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1" name="Google Shape;1601;p10"/>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02" name="Google Shape;1602;p10"/>
          <p:cNvGrpSpPr/>
          <p:nvPr/>
        </p:nvGrpSpPr>
        <p:grpSpPr>
          <a:xfrm>
            <a:off x="669098" y="3632076"/>
            <a:ext cx="366930" cy="1514545"/>
            <a:chOff x="135698" y="3632076"/>
            <a:chExt cx="366930" cy="1514545"/>
          </a:xfrm>
        </p:grpSpPr>
        <p:sp>
          <p:nvSpPr>
            <p:cNvPr id="1603" name="Google Shape;1603;p10"/>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0"/>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0"/>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0"/>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0"/>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0"/>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0"/>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0"/>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0"/>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0"/>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0"/>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0"/>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0"/>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0"/>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0"/>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737325"/>
            <a:ext cx="6880500" cy="5829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1131750" y="1427100"/>
            <a:ext cx="6880500" cy="34986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indent="-381000" lvl="1" marL="9144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indent="-381000" lvl="2" marL="13716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indent="-381000" lvl="3" marL="1828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indent="-381000" lvl="4" marL="2286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indent="-381000" lvl="5" marL="27432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indent="-381000" lvl="6" marL="32004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indent="-381000" lvl="7" marL="36576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indent="-381000" lvl="8" marL="4114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p:txBody>
      </p:sp>
      <p:sp>
        <p:nvSpPr>
          <p:cNvPr id="8" name="Google Shape;8;p1"/>
          <p:cNvSpPr txBox="1"/>
          <p:nvPr>
            <p:ph idx="12" type="sldNum"/>
          </p:nvPr>
        </p:nvSpPr>
        <p:spPr>
          <a:xfrm>
            <a:off x="8749000" y="0"/>
            <a:ext cx="394800" cy="321600"/>
          </a:xfrm>
          <a:prstGeom prst="rect">
            <a:avLst/>
          </a:prstGeom>
          <a:noFill/>
          <a:ln>
            <a:noFill/>
          </a:ln>
        </p:spPr>
        <p:txBody>
          <a:bodyPr anchorCtr="0" anchor="t" bIns="91425" lIns="91425" spcFirstLastPara="1" rIns="91425" wrap="square" tIns="91425">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hyperlink" Target="http://www.slidescarnival.com/copyright-and-legal-inform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13"/>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Personal Health Tracking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22"/>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Revised POVs</a:t>
            </a:r>
            <a:endParaRPr/>
          </a:p>
        </p:txBody>
      </p:sp>
      <p:sp>
        <p:nvSpPr>
          <p:cNvPr id="1917" name="Google Shape;1917;p2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2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3" name="Google Shape;1923;p23"/>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1924" name="Google Shape;1924;p23"/>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25" name="Google Shape;1925;p23"/>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3"/>
          <p:cNvSpPr txBox="1"/>
          <p:nvPr>
            <p:ph idx="4294967295" type="subTitle"/>
          </p:nvPr>
        </p:nvSpPr>
        <p:spPr>
          <a:xfrm>
            <a:off x="867800" y="1798848"/>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met </a:t>
            </a:r>
            <a:r>
              <a:rPr b="1" lang="en" sz="1800"/>
              <a:t>Toby</a:t>
            </a:r>
            <a:r>
              <a:rPr lang="en" sz="1800"/>
              <a:t>, a 24 year old in finance who has been working from home for nearly a year.</a:t>
            </a:r>
            <a:endParaRPr sz="1800"/>
          </a:p>
        </p:txBody>
      </p:sp>
      <p:sp>
        <p:nvSpPr>
          <p:cNvPr id="1927" name="Google Shape;1927;p23"/>
          <p:cNvSpPr txBox="1"/>
          <p:nvPr>
            <p:ph idx="4294967295" type="subTitle"/>
          </p:nvPr>
        </p:nvSpPr>
        <p:spPr>
          <a:xfrm>
            <a:off x="2078025" y="3478375"/>
            <a:ext cx="62151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It would be game changing if Toby did not need the </a:t>
            </a:r>
            <a:r>
              <a:rPr b="1" lang="en" sz="1800"/>
              <a:t>structure or environment from a physical space </a:t>
            </a:r>
            <a:r>
              <a:rPr lang="en" sz="1800"/>
              <a:t>to improve his health and wellness.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p:txBody>
      </p:sp>
      <p:sp>
        <p:nvSpPr>
          <p:cNvPr id="1928" name="Google Shape;1928;p23"/>
          <p:cNvSpPr txBox="1"/>
          <p:nvPr>
            <p:ph idx="4294967295" type="subTitle"/>
          </p:nvPr>
        </p:nvSpPr>
        <p:spPr>
          <a:xfrm>
            <a:off x="1426700" y="2498573"/>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were amazed to realize </a:t>
            </a:r>
            <a:r>
              <a:rPr b="1" lang="en" sz="1800"/>
              <a:t>he missed the structure that office life and a gym provided</a:t>
            </a:r>
            <a:r>
              <a:rPr lang="en" sz="1800"/>
              <a:t> and work now seeped into every aspect of his life.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32" name="Shape 1932"/>
        <p:cNvGrpSpPr/>
        <p:nvPr/>
      </p:nvGrpSpPr>
      <p:grpSpPr>
        <a:xfrm>
          <a:off x="0" y="0"/>
          <a:ext cx="0" cy="0"/>
          <a:chOff x="0" y="0"/>
          <a:chExt cx="0" cy="0"/>
        </a:xfrm>
      </p:grpSpPr>
      <p:sp>
        <p:nvSpPr>
          <p:cNvPr id="1933" name="Google Shape;1933;p2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34" name="Google Shape;1934;p24"/>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1935" name="Google Shape;1935;p24"/>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36" name="Google Shape;1936;p24"/>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4"/>
          <p:cNvSpPr txBox="1"/>
          <p:nvPr>
            <p:ph idx="4294967295" type="subTitle"/>
          </p:nvPr>
        </p:nvSpPr>
        <p:spPr>
          <a:xfrm>
            <a:off x="919325" y="837048"/>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Sample of HMWs</a:t>
            </a:r>
            <a:endParaRPr/>
          </a:p>
        </p:txBody>
      </p:sp>
      <p:sp>
        <p:nvSpPr>
          <p:cNvPr id="1938" name="Google Shape;1938;p24"/>
          <p:cNvSpPr txBox="1"/>
          <p:nvPr>
            <p:ph idx="4294967295" type="subTitle"/>
          </p:nvPr>
        </p:nvSpPr>
        <p:spPr>
          <a:xfrm>
            <a:off x="1426700" y="1812773"/>
            <a:ext cx="6395700" cy="9798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Merriweather"/>
              <a:buChar char="●"/>
            </a:pPr>
            <a:r>
              <a:rPr lang="en" sz="2000"/>
              <a:t>HMW help employees advocate for their own personal health without appearing to shirk work responsibilities?</a:t>
            </a:r>
            <a:endParaRPr sz="2000"/>
          </a:p>
          <a:p>
            <a:pPr indent="-355600" lvl="0" marL="457200" rtl="0" algn="l">
              <a:lnSpc>
                <a:spcPct val="115000"/>
              </a:lnSpc>
              <a:spcBef>
                <a:spcPts val="0"/>
              </a:spcBef>
              <a:spcAft>
                <a:spcPts val="0"/>
              </a:spcAft>
              <a:buClr>
                <a:schemeClr val="dk1"/>
              </a:buClr>
              <a:buSzPts val="2000"/>
              <a:buFont typeface="Merriweather"/>
              <a:buChar char="●"/>
            </a:pPr>
            <a:r>
              <a:rPr lang="en" sz="2000"/>
              <a:t>HMW separate work space and home space with WFH?</a:t>
            </a:r>
            <a:endParaRPr sz="2000"/>
          </a:p>
          <a:p>
            <a:pPr indent="-355600" lvl="0" marL="457200" rtl="0" algn="l">
              <a:lnSpc>
                <a:spcPct val="115000"/>
              </a:lnSpc>
              <a:spcBef>
                <a:spcPts val="0"/>
              </a:spcBef>
              <a:spcAft>
                <a:spcPts val="0"/>
              </a:spcAft>
              <a:buClr>
                <a:schemeClr val="dk1"/>
              </a:buClr>
              <a:buSzPts val="2000"/>
              <a:buFont typeface="Merriweather"/>
              <a:buChar char="●"/>
            </a:pPr>
            <a:r>
              <a:rPr lang="en" sz="2000"/>
              <a:t>HMW help people to build an environment around them that prioritizes their health and wellness?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2" name="Shape 1942"/>
        <p:cNvGrpSpPr/>
        <p:nvPr/>
      </p:nvGrpSpPr>
      <p:grpSpPr>
        <a:xfrm>
          <a:off x="0" y="0"/>
          <a:ext cx="0" cy="0"/>
          <a:chOff x="0" y="0"/>
          <a:chExt cx="0" cy="0"/>
        </a:xfrm>
      </p:grpSpPr>
      <p:sp>
        <p:nvSpPr>
          <p:cNvPr id="1943" name="Google Shape;1943;p2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44" name="Google Shape;1944;p25"/>
          <p:cNvPicPr preferRelativeResize="0"/>
          <p:nvPr/>
        </p:nvPicPr>
        <p:blipFill rotWithShape="1">
          <a:blip r:embed="rId3">
            <a:alphaModFix/>
          </a:blip>
          <a:srcRect b="5555" l="0" r="0" t="5563"/>
          <a:stretch/>
        </p:blipFill>
        <p:spPr>
          <a:xfrm>
            <a:off x="3816650" y="321598"/>
            <a:ext cx="1515300" cy="1553400"/>
          </a:xfrm>
          <a:prstGeom prst="ellipse">
            <a:avLst/>
          </a:prstGeom>
          <a:noFill/>
          <a:ln>
            <a:noFill/>
          </a:ln>
        </p:spPr>
      </p:pic>
      <p:sp>
        <p:nvSpPr>
          <p:cNvPr id="1945" name="Google Shape;1945;p25"/>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46" name="Google Shape;1946;p25"/>
          <p:cNvSpPr txBox="1"/>
          <p:nvPr>
            <p:ph idx="4294967295" type="subTitle"/>
          </p:nvPr>
        </p:nvSpPr>
        <p:spPr>
          <a:xfrm>
            <a:off x="867800" y="1798848"/>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met </a:t>
            </a:r>
            <a:r>
              <a:rPr b="1" lang="en" sz="1800"/>
              <a:t>Liz</a:t>
            </a:r>
            <a:r>
              <a:rPr lang="en" sz="1800"/>
              <a:t>, a humble mom who wants to continue to fit in her non-stretch all-cotton jeans.</a:t>
            </a:r>
            <a:endParaRPr sz="1800"/>
          </a:p>
        </p:txBody>
      </p:sp>
      <p:sp>
        <p:nvSpPr>
          <p:cNvPr id="1947" name="Google Shape;1947;p25"/>
          <p:cNvSpPr txBox="1"/>
          <p:nvPr>
            <p:ph idx="4294967295" type="subTitle"/>
          </p:nvPr>
        </p:nvSpPr>
        <p:spPr>
          <a:xfrm>
            <a:off x="2078025" y="3478375"/>
            <a:ext cx="62151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It would be game ch</a:t>
            </a:r>
            <a:r>
              <a:rPr lang="en" sz="1800"/>
              <a:t>anging to motivate people like Liz without numbers and track their progress qualitatively.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p:txBody>
      </p:sp>
      <p:sp>
        <p:nvSpPr>
          <p:cNvPr id="1948" name="Google Shape;1948;p25"/>
          <p:cNvSpPr txBox="1"/>
          <p:nvPr>
            <p:ph idx="4294967295" type="subTitle"/>
          </p:nvPr>
        </p:nvSpPr>
        <p:spPr>
          <a:xfrm>
            <a:off x="1426700" y="2498573"/>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were amazed </a:t>
            </a:r>
            <a:r>
              <a:rPr lang="en" sz="1800"/>
              <a:t>that although Liz scoffs at creating numeric fitness goals, she still seeks motivation to feel good and wants to make sure she is staying on track.</a:t>
            </a:r>
            <a:endParaRPr b="1" sz="1800"/>
          </a:p>
        </p:txBody>
      </p:sp>
      <p:sp>
        <p:nvSpPr>
          <p:cNvPr id="1949" name="Google Shape;1949;p25"/>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3" name="Shape 1953"/>
        <p:cNvGrpSpPr/>
        <p:nvPr/>
      </p:nvGrpSpPr>
      <p:grpSpPr>
        <a:xfrm>
          <a:off x="0" y="0"/>
          <a:ext cx="0" cy="0"/>
          <a:chOff x="0" y="0"/>
          <a:chExt cx="0" cy="0"/>
        </a:xfrm>
      </p:grpSpPr>
      <p:sp>
        <p:nvSpPr>
          <p:cNvPr id="1954" name="Google Shape;1954;p2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5" name="Google Shape;1955;p26"/>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56" name="Google Shape;1956;p26"/>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6"/>
          <p:cNvSpPr txBox="1"/>
          <p:nvPr>
            <p:ph idx="4294967295" type="subTitle"/>
          </p:nvPr>
        </p:nvSpPr>
        <p:spPr>
          <a:xfrm>
            <a:off x="919325" y="837048"/>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Sample of HMWs</a:t>
            </a:r>
            <a:endParaRPr/>
          </a:p>
          <a:p>
            <a:pPr indent="0" lvl="0" marL="0" rtl="0" algn="l">
              <a:spcBef>
                <a:spcPts val="600"/>
              </a:spcBef>
              <a:spcAft>
                <a:spcPts val="0"/>
              </a:spcAft>
              <a:buNone/>
            </a:pPr>
            <a:r>
              <a:t/>
            </a:r>
            <a:endParaRPr sz="2600"/>
          </a:p>
        </p:txBody>
      </p:sp>
      <p:sp>
        <p:nvSpPr>
          <p:cNvPr id="1958" name="Google Shape;1958;p26"/>
          <p:cNvSpPr txBox="1"/>
          <p:nvPr>
            <p:ph idx="4294967295" type="subTitle"/>
          </p:nvPr>
        </p:nvSpPr>
        <p:spPr>
          <a:xfrm>
            <a:off x="1426700" y="1812773"/>
            <a:ext cx="6395700" cy="9798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chemeClr val="dk1"/>
              </a:buClr>
              <a:buSzPts val="2000"/>
              <a:buFont typeface="Merriweather"/>
              <a:buChar char="●"/>
            </a:pPr>
            <a:r>
              <a:rPr lang="en" sz="2000"/>
              <a:t>HMW illustrate how the data relates to subjective feelings?</a:t>
            </a:r>
            <a:endParaRPr sz="2000"/>
          </a:p>
          <a:p>
            <a:pPr indent="-355600" lvl="0" marL="457200" marR="0" rtl="0" algn="l">
              <a:lnSpc>
                <a:spcPct val="115000"/>
              </a:lnSpc>
              <a:spcBef>
                <a:spcPts val="0"/>
              </a:spcBef>
              <a:spcAft>
                <a:spcPts val="0"/>
              </a:spcAft>
              <a:buClr>
                <a:schemeClr val="dk1"/>
              </a:buClr>
              <a:buSzPts val="2000"/>
              <a:buFont typeface="Merriweather"/>
              <a:buChar char="●"/>
            </a:pPr>
            <a:r>
              <a:rPr lang="en" sz="2000"/>
              <a:t>HMW make health data feel like it's not just for biohackers?</a:t>
            </a:r>
            <a:endParaRPr sz="2000"/>
          </a:p>
          <a:p>
            <a:pPr indent="-355600" lvl="0" marL="457200" marR="0" rtl="0" algn="l">
              <a:lnSpc>
                <a:spcPct val="115000"/>
              </a:lnSpc>
              <a:spcBef>
                <a:spcPts val="0"/>
              </a:spcBef>
              <a:spcAft>
                <a:spcPts val="0"/>
              </a:spcAft>
              <a:buClr>
                <a:schemeClr val="dk1"/>
              </a:buClr>
              <a:buSzPts val="2000"/>
              <a:buFont typeface="Merriweather"/>
              <a:buChar char="●"/>
            </a:pPr>
            <a:r>
              <a:rPr lang="en" sz="2000"/>
              <a:t>HMW provide and highlight the data that truly matters?</a:t>
            </a:r>
            <a:endParaRPr sz="2000"/>
          </a:p>
        </p:txBody>
      </p:sp>
      <p:pic>
        <p:nvPicPr>
          <p:cNvPr id="1959" name="Google Shape;1959;p26"/>
          <p:cNvPicPr preferRelativeResize="0"/>
          <p:nvPr/>
        </p:nvPicPr>
        <p:blipFill rotWithShape="1">
          <a:blip r:embed="rId3">
            <a:alphaModFix/>
          </a:blip>
          <a:srcRect b="5555" l="0" r="0" t="5563"/>
          <a:stretch/>
        </p:blipFill>
        <p:spPr>
          <a:xfrm>
            <a:off x="3816650" y="321598"/>
            <a:ext cx="1515300" cy="15534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2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65" name="Google Shape;1965;p27"/>
          <p:cNvPicPr preferRelativeResize="0"/>
          <p:nvPr/>
        </p:nvPicPr>
        <p:blipFill rotWithShape="1">
          <a:blip r:embed="rId3">
            <a:alphaModFix/>
          </a:blip>
          <a:srcRect b="9539" l="3546" r="33009" t="-9540"/>
          <a:stretch/>
        </p:blipFill>
        <p:spPr>
          <a:xfrm>
            <a:off x="3816650" y="321598"/>
            <a:ext cx="1515300" cy="1553400"/>
          </a:xfrm>
          <a:prstGeom prst="ellipse">
            <a:avLst/>
          </a:prstGeom>
          <a:noFill/>
          <a:ln>
            <a:noFill/>
          </a:ln>
        </p:spPr>
      </p:pic>
      <p:sp>
        <p:nvSpPr>
          <p:cNvPr id="1966" name="Google Shape;1966;p27"/>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67" name="Google Shape;1967;p27"/>
          <p:cNvSpPr txBox="1"/>
          <p:nvPr>
            <p:ph idx="4294967295" type="subTitle"/>
          </p:nvPr>
        </p:nvSpPr>
        <p:spPr>
          <a:xfrm>
            <a:off x="867800" y="1798850"/>
            <a:ext cx="68580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a:t>
            </a:r>
            <a:r>
              <a:rPr lang="en" sz="1800"/>
              <a:t>e met </a:t>
            </a:r>
            <a:r>
              <a:rPr b="1" lang="en" sz="1800"/>
              <a:t>Coach C</a:t>
            </a:r>
            <a:r>
              <a:rPr lang="en" sz="1800"/>
              <a:t>, a Millenial strength coach and </a:t>
            </a:r>
            <a:r>
              <a:rPr b="1" lang="en" sz="1800"/>
              <a:t>ex-athlete</a:t>
            </a:r>
            <a:r>
              <a:rPr lang="en" sz="1800"/>
              <a:t> who is an extreme user of wearable tracking tech.</a:t>
            </a:r>
            <a:endParaRPr sz="1800"/>
          </a:p>
        </p:txBody>
      </p:sp>
      <p:sp>
        <p:nvSpPr>
          <p:cNvPr id="1968" name="Google Shape;1968;p27"/>
          <p:cNvSpPr txBox="1"/>
          <p:nvPr>
            <p:ph idx="4294967295" type="subTitle"/>
          </p:nvPr>
        </p:nvSpPr>
        <p:spPr>
          <a:xfrm>
            <a:off x="2078025" y="3478375"/>
            <a:ext cx="62151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It would be game changi</a:t>
            </a:r>
            <a:r>
              <a:rPr lang="en" sz="1800"/>
              <a:t>ng to combine Coach C’s most important data with enjoyable, </a:t>
            </a:r>
            <a:r>
              <a:rPr b="1" lang="en" sz="1800"/>
              <a:t>inspiring design.</a:t>
            </a:r>
            <a:endParaRPr b="1"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p:txBody>
      </p:sp>
      <p:sp>
        <p:nvSpPr>
          <p:cNvPr id="1969" name="Google Shape;1969;p27"/>
          <p:cNvSpPr txBox="1"/>
          <p:nvPr>
            <p:ph idx="4294967295" type="subTitle"/>
          </p:nvPr>
        </p:nvSpPr>
        <p:spPr>
          <a:xfrm>
            <a:off x="1426700" y="2498575"/>
            <a:ext cx="70806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We were amazed to re</a:t>
            </a:r>
            <a:r>
              <a:rPr lang="en" sz="1800"/>
              <a:t>alize even though she has deep knowledge about the data, she gravitated toward the tech with the </a:t>
            </a:r>
            <a:r>
              <a:rPr b="1" lang="en" sz="1800"/>
              <a:t>sleekest</a:t>
            </a:r>
            <a:r>
              <a:rPr lang="en" sz="1800"/>
              <a:t> design and most enjoyable user experience.</a:t>
            </a:r>
            <a:endParaRPr sz="1800"/>
          </a:p>
        </p:txBody>
      </p:sp>
      <p:sp>
        <p:nvSpPr>
          <p:cNvPr id="1970" name="Google Shape;1970;p27"/>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4" name="Shape 1974"/>
        <p:cNvGrpSpPr/>
        <p:nvPr/>
      </p:nvGrpSpPr>
      <p:grpSpPr>
        <a:xfrm>
          <a:off x="0" y="0"/>
          <a:ext cx="0" cy="0"/>
          <a:chOff x="0" y="0"/>
          <a:chExt cx="0" cy="0"/>
        </a:xfrm>
      </p:grpSpPr>
      <p:sp>
        <p:nvSpPr>
          <p:cNvPr id="1975" name="Google Shape;1975;p2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6" name="Google Shape;1976;p28"/>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77" name="Google Shape;1977;p28"/>
          <p:cNvSpPr/>
          <p:nvPr/>
        </p:nvSpPr>
        <p:spPr>
          <a:xfrm rot="903081">
            <a:off x="5402750" y="120075"/>
            <a:ext cx="579240" cy="621707"/>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8"/>
          <p:cNvSpPr txBox="1"/>
          <p:nvPr>
            <p:ph idx="4294967295" type="subTitle"/>
          </p:nvPr>
        </p:nvSpPr>
        <p:spPr>
          <a:xfrm>
            <a:off x="919325" y="837048"/>
            <a:ext cx="6395700" cy="97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Sample of HMWs</a:t>
            </a:r>
            <a:endParaRPr/>
          </a:p>
          <a:p>
            <a:pPr indent="0" lvl="0" marL="0" rtl="0" algn="l">
              <a:spcBef>
                <a:spcPts val="600"/>
              </a:spcBef>
              <a:spcAft>
                <a:spcPts val="0"/>
              </a:spcAft>
              <a:buNone/>
            </a:pPr>
            <a:r>
              <a:t/>
            </a:r>
            <a:endParaRPr sz="2600"/>
          </a:p>
        </p:txBody>
      </p:sp>
      <p:sp>
        <p:nvSpPr>
          <p:cNvPr id="1979" name="Google Shape;1979;p28"/>
          <p:cNvSpPr txBox="1"/>
          <p:nvPr>
            <p:ph idx="4294967295" type="subTitle"/>
          </p:nvPr>
        </p:nvSpPr>
        <p:spPr>
          <a:xfrm>
            <a:off x="1426700" y="1812773"/>
            <a:ext cx="6395700" cy="9798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chemeClr val="dk1"/>
              </a:buClr>
              <a:buSzPts val="2000"/>
              <a:buFont typeface="Merriweather"/>
              <a:buChar char="●"/>
            </a:pPr>
            <a:r>
              <a:rPr lang="en" sz="2000"/>
              <a:t>HMW create an interface that people will use for sheer enjoyment?</a:t>
            </a:r>
            <a:endParaRPr sz="2000"/>
          </a:p>
          <a:p>
            <a:pPr indent="-355600" lvl="0" marL="457200" marR="0" rtl="0" algn="l">
              <a:lnSpc>
                <a:spcPct val="115000"/>
              </a:lnSpc>
              <a:spcBef>
                <a:spcPts val="0"/>
              </a:spcBef>
              <a:spcAft>
                <a:spcPts val="0"/>
              </a:spcAft>
              <a:buClr>
                <a:schemeClr val="dk1"/>
              </a:buClr>
              <a:buSzPts val="2000"/>
              <a:buFont typeface="Merriweather"/>
              <a:buChar char="●"/>
            </a:pPr>
            <a:r>
              <a:rPr lang="en" sz="2000"/>
              <a:t>HMW give nonathletes a goal-oriented, health-focused community that encourages wellness?</a:t>
            </a:r>
            <a:endParaRPr sz="2000"/>
          </a:p>
          <a:p>
            <a:pPr indent="-355600" lvl="0" marL="457200" marR="0" rtl="0" algn="l">
              <a:lnSpc>
                <a:spcPct val="115000"/>
              </a:lnSpc>
              <a:spcBef>
                <a:spcPts val="0"/>
              </a:spcBef>
              <a:spcAft>
                <a:spcPts val="0"/>
              </a:spcAft>
              <a:buClr>
                <a:schemeClr val="dk1"/>
              </a:buClr>
              <a:buSzPts val="2000"/>
              <a:buFont typeface="Merriweather"/>
              <a:buChar char="●"/>
            </a:pPr>
            <a:r>
              <a:rPr lang="en" sz="2000"/>
              <a:t>HMW make complex health data applicable for everyone?</a:t>
            </a:r>
            <a:endParaRPr sz="2000"/>
          </a:p>
        </p:txBody>
      </p:sp>
      <p:pic>
        <p:nvPicPr>
          <p:cNvPr id="1980" name="Google Shape;1980;p28"/>
          <p:cNvPicPr preferRelativeResize="0"/>
          <p:nvPr/>
        </p:nvPicPr>
        <p:blipFill rotWithShape="1">
          <a:blip r:embed="rId3">
            <a:alphaModFix/>
          </a:blip>
          <a:srcRect b="9539" l="3546" r="33009" t="-9540"/>
          <a:stretch/>
        </p:blipFill>
        <p:spPr>
          <a:xfrm>
            <a:off x="3816650" y="321598"/>
            <a:ext cx="1515300" cy="15534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29"/>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HMWs</a:t>
            </a:r>
            <a:endParaRPr/>
          </a:p>
        </p:txBody>
      </p:sp>
      <p:sp>
        <p:nvSpPr>
          <p:cNvPr id="1986" name="Google Shape;1986;p2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0" name="Shape 1990"/>
        <p:cNvGrpSpPr/>
        <p:nvPr/>
      </p:nvGrpSpPr>
      <p:grpSpPr>
        <a:xfrm>
          <a:off x="0" y="0"/>
          <a:ext cx="0" cy="0"/>
          <a:chOff x="0" y="0"/>
          <a:chExt cx="0" cy="0"/>
        </a:xfrm>
      </p:grpSpPr>
      <p:sp>
        <p:nvSpPr>
          <p:cNvPr id="1991" name="Google Shape;1991;p30"/>
          <p:cNvSpPr txBox="1"/>
          <p:nvPr>
            <p:ph idx="1" type="body"/>
          </p:nvPr>
        </p:nvSpPr>
        <p:spPr>
          <a:xfrm>
            <a:off x="1131738" y="1513948"/>
            <a:ext cx="3339600" cy="29364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400"/>
              <a:t>We met </a:t>
            </a:r>
            <a:r>
              <a:rPr b="1" lang="en" sz="1400"/>
              <a:t>Toby</a:t>
            </a:r>
            <a:r>
              <a:rPr lang="en" sz="1400"/>
              <a:t>, a 24 year old in finance who has been working from home for nearly a year. We were amazed to realize he missed the structure that office life and a gym provided and work now seeped into every aspect of his life. It would be game changing if Toby did not need the structure or environment from a physical space to improve his health and wellness.</a:t>
            </a:r>
            <a:endParaRPr sz="1400"/>
          </a:p>
        </p:txBody>
      </p:sp>
      <p:sp>
        <p:nvSpPr>
          <p:cNvPr id="1992" name="Google Shape;1992;p30"/>
          <p:cNvSpPr txBox="1"/>
          <p:nvPr>
            <p:ph type="title"/>
          </p:nvPr>
        </p:nvSpPr>
        <p:spPr>
          <a:xfrm>
            <a:off x="1131750" y="599850"/>
            <a:ext cx="6880500" cy="99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POV 1</a:t>
            </a:r>
            <a:endParaRPr sz="6000"/>
          </a:p>
        </p:txBody>
      </p:sp>
      <p:sp>
        <p:nvSpPr>
          <p:cNvPr id="1993" name="Google Shape;1993;p30"/>
          <p:cNvSpPr txBox="1"/>
          <p:nvPr>
            <p:ph idx="2" type="body"/>
          </p:nvPr>
        </p:nvSpPr>
        <p:spPr>
          <a:xfrm>
            <a:off x="4672663" y="15139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HMW help people to </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create an environment and community</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around them</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that prioritizes health and wellness?</a:t>
            </a:r>
            <a:endParaRPr>
              <a:solidFill>
                <a:schemeClr val="lt2"/>
              </a:solidFill>
            </a:endParaRPr>
          </a:p>
        </p:txBody>
      </p:sp>
      <p:sp>
        <p:nvSpPr>
          <p:cNvPr id="1994" name="Google Shape;1994;p3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95" name="Google Shape;1995;p30"/>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1996" name="Google Shape;1996;p30"/>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0" name="Shape 2000"/>
        <p:cNvGrpSpPr/>
        <p:nvPr/>
      </p:nvGrpSpPr>
      <p:grpSpPr>
        <a:xfrm>
          <a:off x="0" y="0"/>
          <a:ext cx="0" cy="0"/>
          <a:chOff x="0" y="0"/>
          <a:chExt cx="0" cy="0"/>
        </a:xfrm>
      </p:grpSpPr>
      <p:sp>
        <p:nvSpPr>
          <p:cNvPr id="2001" name="Google Shape;2001;p31"/>
          <p:cNvSpPr txBox="1"/>
          <p:nvPr>
            <p:ph idx="1" type="body"/>
          </p:nvPr>
        </p:nvSpPr>
        <p:spPr>
          <a:xfrm>
            <a:off x="1131738" y="1513948"/>
            <a:ext cx="3339600" cy="293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600"/>
              </a:spcBef>
              <a:spcAft>
                <a:spcPts val="0"/>
              </a:spcAft>
              <a:buNone/>
            </a:pPr>
            <a:r>
              <a:rPr lang="en" sz="1400"/>
              <a:t>We met </a:t>
            </a:r>
            <a:r>
              <a:rPr b="1" lang="en" sz="1400"/>
              <a:t>Liz</a:t>
            </a:r>
            <a:r>
              <a:rPr lang="en" sz="1400"/>
              <a:t>, a humble mom who wants to continue to fit in her non-stretch all-cotton jeans. We were amazed that although Liz scoffs at creating numeric fitness goals, she still seeks motivation to feel good and wants to make sure she is staying on track. It would be game changing to motivate people like Liz without numbers and track their progress qualitatively. </a:t>
            </a:r>
            <a:endParaRPr sz="1400"/>
          </a:p>
        </p:txBody>
      </p:sp>
      <p:sp>
        <p:nvSpPr>
          <p:cNvPr id="2002" name="Google Shape;2002;p31"/>
          <p:cNvSpPr txBox="1"/>
          <p:nvPr>
            <p:ph type="title"/>
          </p:nvPr>
        </p:nvSpPr>
        <p:spPr>
          <a:xfrm>
            <a:off x="1131750" y="599850"/>
            <a:ext cx="6880500" cy="99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POV 2</a:t>
            </a:r>
            <a:endParaRPr sz="6000"/>
          </a:p>
        </p:txBody>
      </p:sp>
      <p:sp>
        <p:nvSpPr>
          <p:cNvPr id="2003" name="Google Shape;2003;p31"/>
          <p:cNvSpPr txBox="1"/>
          <p:nvPr>
            <p:ph idx="2" type="body"/>
          </p:nvPr>
        </p:nvSpPr>
        <p:spPr>
          <a:xfrm>
            <a:off x="4672663" y="15139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a:t>
            </a:r>
            <a:r>
              <a:rPr b="1" lang="en">
                <a:solidFill>
                  <a:schemeClr val="lt2"/>
                </a:solidFill>
              </a:rPr>
              <a:t>W make personal health data approachable and actionable for non-athletes?</a:t>
            </a:r>
            <a:endParaRPr>
              <a:solidFill>
                <a:schemeClr val="lt2"/>
              </a:solidFill>
            </a:endParaRPr>
          </a:p>
        </p:txBody>
      </p:sp>
      <p:sp>
        <p:nvSpPr>
          <p:cNvPr id="2004" name="Google Shape;2004;p3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5" name="Google Shape;2005;p31"/>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2006" name="Google Shape;2006;p31"/>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pic>
        <p:nvPicPr>
          <p:cNvPr id="2007" name="Google Shape;2007;p31"/>
          <p:cNvPicPr preferRelativeResize="0"/>
          <p:nvPr/>
        </p:nvPicPr>
        <p:blipFill rotWithShape="1">
          <a:blip r:embed="rId4">
            <a:alphaModFix/>
          </a:blip>
          <a:srcRect b="5555" l="0" r="0" t="5563"/>
          <a:stretch/>
        </p:blipFill>
        <p:spPr>
          <a:xfrm>
            <a:off x="3816650" y="321598"/>
            <a:ext cx="1515300" cy="15534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14"/>
          <p:cNvSpPr txBox="1"/>
          <p:nvPr>
            <p:ph idx="4294967295" type="ctrTitle"/>
          </p:nvPr>
        </p:nvSpPr>
        <p:spPr>
          <a:xfrm>
            <a:off x="1715250" y="595719"/>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Hello!</a:t>
            </a:r>
            <a:endParaRPr sz="4800"/>
          </a:p>
        </p:txBody>
      </p:sp>
      <p:pic>
        <p:nvPicPr>
          <p:cNvPr id="1833" name="Google Shape;1833;p14"/>
          <p:cNvPicPr preferRelativeResize="0"/>
          <p:nvPr/>
        </p:nvPicPr>
        <p:blipFill rotWithShape="1">
          <a:blip r:embed="rId3">
            <a:alphaModFix/>
          </a:blip>
          <a:srcRect b="0" l="0" r="0" t="0"/>
          <a:stretch/>
        </p:blipFill>
        <p:spPr>
          <a:xfrm>
            <a:off x="1538875" y="1576625"/>
            <a:ext cx="1851300" cy="1851300"/>
          </a:xfrm>
          <a:prstGeom prst="ellipse">
            <a:avLst/>
          </a:prstGeom>
          <a:noFill/>
          <a:ln>
            <a:noFill/>
          </a:ln>
        </p:spPr>
      </p:pic>
      <p:sp>
        <p:nvSpPr>
          <p:cNvPr id="1834" name="Google Shape;1834;p1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35" name="Google Shape;1835;p14"/>
          <p:cNvPicPr preferRelativeResize="0"/>
          <p:nvPr/>
        </p:nvPicPr>
        <p:blipFill rotWithShape="1">
          <a:blip r:embed="rId4">
            <a:alphaModFix/>
          </a:blip>
          <a:srcRect b="0" l="0" r="0" t="0"/>
          <a:stretch/>
        </p:blipFill>
        <p:spPr>
          <a:xfrm>
            <a:off x="3646350" y="1576625"/>
            <a:ext cx="1851300" cy="1851300"/>
          </a:xfrm>
          <a:prstGeom prst="ellipse">
            <a:avLst/>
          </a:prstGeom>
          <a:noFill/>
          <a:ln>
            <a:noFill/>
          </a:ln>
        </p:spPr>
      </p:pic>
      <p:pic>
        <p:nvPicPr>
          <p:cNvPr id="1836" name="Google Shape;1836;p14"/>
          <p:cNvPicPr preferRelativeResize="0"/>
          <p:nvPr/>
        </p:nvPicPr>
        <p:blipFill rotWithShape="1">
          <a:blip r:embed="rId5">
            <a:alphaModFix/>
          </a:blip>
          <a:srcRect b="0" l="0" r="0" t="0"/>
          <a:stretch/>
        </p:blipFill>
        <p:spPr>
          <a:xfrm>
            <a:off x="5753825" y="1576625"/>
            <a:ext cx="1851300" cy="1851300"/>
          </a:xfrm>
          <a:prstGeom prst="ellipse">
            <a:avLst/>
          </a:prstGeom>
          <a:noFill/>
          <a:ln>
            <a:noFill/>
          </a:ln>
        </p:spPr>
      </p:pic>
      <p:sp>
        <p:nvSpPr>
          <p:cNvPr id="1837" name="Google Shape;1837;p14"/>
          <p:cNvSpPr txBox="1"/>
          <p:nvPr>
            <p:ph idx="4294967295" type="subTitle"/>
          </p:nvPr>
        </p:nvSpPr>
        <p:spPr>
          <a:xfrm>
            <a:off x="1685575" y="3388725"/>
            <a:ext cx="1557900" cy="795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Nick M.</a:t>
            </a:r>
            <a:endParaRPr/>
          </a:p>
        </p:txBody>
      </p:sp>
      <p:sp>
        <p:nvSpPr>
          <p:cNvPr id="1838" name="Google Shape;1838;p14"/>
          <p:cNvSpPr txBox="1"/>
          <p:nvPr>
            <p:ph idx="4294967295" type="subTitle"/>
          </p:nvPr>
        </p:nvSpPr>
        <p:spPr>
          <a:xfrm>
            <a:off x="3846800" y="3388725"/>
            <a:ext cx="1557900" cy="795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Dylan P.</a:t>
            </a:r>
            <a:endParaRPr/>
          </a:p>
        </p:txBody>
      </p:sp>
      <p:sp>
        <p:nvSpPr>
          <p:cNvPr id="1839" name="Google Shape;1839;p14"/>
          <p:cNvSpPr txBox="1"/>
          <p:nvPr>
            <p:ph idx="4294967295" type="subTitle"/>
          </p:nvPr>
        </p:nvSpPr>
        <p:spPr>
          <a:xfrm>
            <a:off x="5753825" y="3388725"/>
            <a:ext cx="1851300" cy="795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Caroline 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pic>
        <p:nvPicPr>
          <p:cNvPr id="2012" name="Google Shape;2012;p32"/>
          <p:cNvPicPr preferRelativeResize="0"/>
          <p:nvPr/>
        </p:nvPicPr>
        <p:blipFill rotWithShape="1">
          <a:blip r:embed="rId3">
            <a:alphaModFix/>
          </a:blip>
          <a:srcRect b="9539" l="3546" r="33009" t="-9540"/>
          <a:stretch/>
        </p:blipFill>
        <p:spPr>
          <a:xfrm>
            <a:off x="3816650" y="321598"/>
            <a:ext cx="1515300" cy="1553400"/>
          </a:xfrm>
          <a:prstGeom prst="ellipse">
            <a:avLst/>
          </a:prstGeom>
          <a:noFill/>
          <a:ln>
            <a:noFill/>
          </a:ln>
        </p:spPr>
      </p:pic>
      <p:sp>
        <p:nvSpPr>
          <p:cNvPr id="2013" name="Google Shape;2013;p32"/>
          <p:cNvSpPr txBox="1"/>
          <p:nvPr>
            <p:ph idx="1" type="body"/>
          </p:nvPr>
        </p:nvSpPr>
        <p:spPr>
          <a:xfrm>
            <a:off x="1131738" y="1513948"/>
            <a:ext cx="3339600" cy="29364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400"/>
              <a:t>We met </a:t>
            </a:r>
            <a:r>
              <a:rPr b="1" lang="en" sz="1400"/>
              <a:t>Coach C</a:t>
            </a:r>
            <a:r>
              <a:rPr lang="en" sz="1400"/>
              <a:t>, a Millenial strength coach and ex-athlete who is an extreme user of wearable tracking tech. We were amazed to realize even though she has deep knowledge about the data, she gravitated toward the tech with the sleekest design and most enjoyable user experience.It would be game changing to combine data with enjoyable, inspiring design.</a:t>
            </a:r>
            <a:endParaRPr sz="1400"/>
          </a:p>
        </p:txBody>
      </p:sp>
      <p:sp>
        <p:nvSpPr>
          <p:cNvPr id="2014" name="Google Shape;2014;p32"/>
          <p:cNvSpPr txBox="1"/>
          <p:nvPr>
            <p:ph type="title"/>
          </p:nvPr>
        </p:nvSpPr>
        <p:spPr>
          <a:xfrm>
            <a:off x="1131750" y="599850"/>
            <a:ext cx="6880500" cy="99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POV 3</a:t>
            </a:r>
            <a:endParaRPr sz="6000"/>
          </a:p>
        </p:txBody>
      </p:sp>
      <p:sp>
        <p:nvSpPr>
          <p:cNvPr id="2015" name="Google Shape;2015;p32"/>
          <p:cNvSpPr txBox="1"/>
          <p:nvPr>
            <p:ph idx="2" type="body"/>
          </p:nvPr>
        </p:nvSpPr>
        <p:spPr>
          <a:xfrm>
            <a:off x="4672663" y="15139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a:t>
            </a:r>
            <a:r>
              <a:rPr b="1" lang="en">
                <a:solidFill>
                  <a:schemeClr val="lt2"/>
                </a:solidFill>
              </a:rPr>
              <a:t>W redesign personal health data to be enjoyable and inspiring?</a:t>
            </a:r>
            <a:endParaRPr b="1">
              <a:solidFill>
                <a:schemeClr val="lt2"/>
              </a:solidFill>
            </a:endParaRPr>
          </a:p>
        </p:txBody>
      </p:sp>
      <p:sp>
        <p:nvSpPr>
          <p:cNvPr id="2016" name="Google Shape;2016;p3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17" name="Google Shape;2017;p32"/>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1" name="Shape 2021"/>
        <p:cNvGrpSpPr/>
        <p:nvPr/>
      </p:nvGrpSpPr>
      <p:grpSpPr>
        <a:xfrm>
          <a:off x="0" y="0"/>
          <a:ext cx="0" cy="0"/>
          <a:chOff x="0" y="0"/>
          <a:chExt cx="0" cy="0"/>
        </a:xfrm>
      </p:grpSpPr>
      <p:sp>
        <p:nvSpPr>
          <p:cNvPr id="2022" name="Google Shape;2022;p33"/>
          <p:cNvSpPr txBox="1"/>
          <p:nvPr>
            <p:ph type="ctrTitle"/>
          </p:nvPr>
        </p:nvSpPr>
        <p:spPr>
          <a:xfrm>
            <a:off x="1557875" y="20214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Solutions &amp; </a:t>
            </a:r>
            <a:endParaRPr/>
          </a:p>
          <a:p>
            <a:pPr indent="0" lvl="0" marL="0" rtl="0" algn="ctr">
              <a:spcBef>
                <a:spcPts val="0"/>
              </a:spcBef>
              <a:spcAft>
                <a:spcPts val="0"/>
              </a:spcAft>
              <a:buNone/>
            </a:pPr>
            <a:r>
              <a:rPr lang="en"/>
              <a:t>Experience Prototypes</a:t>
            </a:r>
            <a:endParaRPr/>
          </a:p>
        </p:txBody>
      </p:sp>
      <p:sp>
        <p:nvSpPr>
          <p:cNvPr id="2023" name="Google Shape;2023;p3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sp>
        <p:nvSpPr>
          <p:cNvPr id="2028" name="Google Shape;2028;p34"/>
          <p:cNvSpPr txBox="1"/>
          <p:nvPr>
            <p:ph idx="2" type="body"/>
          </p:nvPr>
        </p:nvSpPr>
        <p:spPr>
          <a:xfrm>
            <a:off x="1046850" y="2181725"/>
            <a:ext cx="7050300" cy="195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HMW help people to </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create an environment and community</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around them</a:t>
            </a:r>
            <a:endParaRPr b="1">
              <a:solidFill>
                <a:schemeClr val="lt2"/>
              </a:solidFill>
            </a:endParaRPr>
          </a:p>
          <a:p>
            <a:pPr indent="0" lvl="0" marL="0" rtl="0" algn="ctr">
              <a:lnSpc>
                <a:spcPct val="115000"/>
              </a:lnSpc>
              <a:spcBef>
                <a:spcPts val="0"/>
              </a:spcBef>
              <a:spcAft>
                <a:spcPts val="0"/>
              </a:spcAft>
              <a:buNone/>
            </a:pPr>
            <a:r>
              <a:rPr b="1" lang="en">
                <a:solidFill>
                  <a:schemeClr val="lt2"/>
                </a:solidFill>
              </a:rPr>
              <a:t>that prioritizes health and wellness?</a:t>
            </a:r>
            <a:endParaRPr>
              <a:solidFill>
                <a:schemeClr val="lt2"/>
              </a:solidFill>
            </a:endParaRPr>
          </a:p>
        </p:txBody>
      </p:sp>
      <p:sp>
        <p:nvSpPr>
          <p:cNvPr id="2029" name="Google Shape;2029;p3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30" name="Google Shape;2030;p34"/>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2031" name="Google Shape;2031;p34"/>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sp>
        <p:nvSpPr>
          <p:cNvPr id="2036" name="Google Shape;2036;p35"/>
          <p:cNvSpPr txBox="1"/>
          <p:nvPr>
            <p:ph idx="1" type="body"/>
          </p:nvPr>
        </p:nvSpPr>
        <p:spPr>
          <a:xfrm>
            <a:off x="1131738" y="1590148"/>
            <a:ext cx="3339600" cy="29364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600"/>
              </a:spcBef>
              <a:spcAft>
                <a:spcPts val="0"/>
              </a:spcAft>
              <a:buNone/>
            </a:pPr>
            <a:r>
              <a:rPr lang="en" sz="1800"/>
              <a:t>Create a personal health tracking system which businesses can provide to employees that aims for long-term wellness and productivity.</a:t>
            </a:r>
            <a:endParaRPr sz="1800"/>
          </a:p>
        </p:txBody>
      </p:sp>
      <p:sp>
        <p:nvSpPr>
          <p:cNvPr id="2037" name="Google Shape;2037;p35"/>
          <p:cNvSpPr txBox="1"/>
          <p:nvPr>
            <p:ph type="title"/>
          </p:nvPr>
        </p:nvSpPr>
        <p:spPr>
          <a:xfrm>
            <a:off x="1131750" y="593250"/>
            <a:ext cx="29778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Solution</a:t>
            </a:r>
            <a:endParaRPr sz="6000"/>
          </a:p>
        </p:txBody>
      </p:sp>
      <p:sp>
        <p:nvSpPr>
          <p:cNvPr id="2038" name="Google Shape;2038;p35"/>
          <p:cNvSpPr txBox="1"/>
          <p:nvPr>
            <p:ph idx="2" type="body"/>
          </p:nvPr>
        </p:nvSpPr>
        <p:spPr>
          <a:xfrm>
            <a:off x="4672663" y="15901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800">
                <a:solidFill>
                  <a:schemeClr val="lt2"/>
                </a:solidFill>
              </a:rPr>
              <a:t>Businesses are willing to pay for personal health tracking app that might sometimes suggest long-term health outcomes at the expense of short-term work deadlines.</a:t>
            </a:r>
            <a:endParaRPr sz="1800">
              <a:solidFill>
                <a:schemeClr val="lt2"/>
              </a:solidFill>
            </a:endParaRPr>
          </a:p>
        </p:txBody>
      </p:sp>
      <p:sp>
        <p:nvSpPr>
          <p:cNvPr id="2039" name="Google Shape;2039;p3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40" name="Google Shape;2040;p35"/>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2041" name="Google Shape;2041;p35"/>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
        <p:nvSpPr>
          <p:cNvPr id="2042" name="Google Shape;2042;p35"/>
          <p:cNvSpPr txBox="1"/>
          <p:nvPr>
            <p:ph type="title"/>
          </p:nvPr>
        </p:nvSpPr>
        <p:spPr>
          <a:xfrm>
            <a:off x="5331950" y="593250"/>
            <a:ext cx="28326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Assumption</a:t>
            </a:r>
            <a:endParaRPr sz="6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36"/>
          <p:cNvSpPr txBox="1"/>
          <p:nvPr>
            <p:ph type="title"/>
          </p:nvPr>
        </p:nvSpPr>
        <p:spPr>
          <a:xfrm>
            <a:off x="1051400" y="3407725"/>
            <a:ext cx="70413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1</a:t>
            </a:r>
            <a:endParaRPr/>
          </a:p>
        </p:txBody>
      </p:sp>
      <p:sp>
        <p:nvSpPr>
          <p:cNvPr id="2048" name="Google Shape;2048;p36"/>
          <p:cNvSpPr txBox="1"/>
          <p:nvPr>
            <p:ph idx="1" type="body"/>
          </p:nvPr>
        </p:nvSpPr>
        <p:spPr>
          <a:xfrm>
            <a:off x="1051400" y="3809223"/>
            <a:ext cx="7041300" cy="1212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600"/>
              <a:t>We created an interactive slide deck where the user could click between slides to understand how they may solve their health problem, and we pitched it to a business owner.</a:t>
            </a:r>
            <a:endParaRPr sz="1600"/>
          </a:p>
        </p:txBody>
      </p:sp>
      <p:sp>
        <p:nvSpPr>
          <p:cNvPr id="2049" name="Google Shape;2049;p3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50" name="Google Shape;2050;p36"/>
          <p:cNvPicPr preferRelativeResize="0"/>
          <p:nvPr/>
        </p:nvPicPr>
        <p:blipFill>
          <a:blip r:embed="rId3">
            <a:alphaModFix/>
          </a:blip>
          <a:stretch>
            <a:fillRect/>
          </a:stretch>
        </p:blipFill>
        <p:spPr>
          <a:xfrm>
            <a:off x="1600250" y="321600"/>
            <a:ext cx="5943600" cy="3095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3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2056" name="Google Shape;2056;p37"/>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worked</a:t>
            </a:r>
            <a:endParaRPr b="1"/>
          </a:p>
          <a:p>
            <a:pPr indent="0" lvl="0" marL="0" rtl="0" algn="l">
              <a:spcBef>
                <a:spcPts val="600"/>
              </a:spcBef>
              <a:spcAft>
                <a:spcPts val="0"/>
              </a:spcAft>
              <a:buNone/>
            </a:pPr>
            <a:r>
              <a:rPr lang="en" sz="1600"/>
              <a:t>The interface prompted more grounded conversation, especially for someone less experienced with technology.</a:t>
            </a:r>
            <a:endParaRPr sz="1600"/>
          </a:p>
        </p:txBody>
      </p:sp>
      <p:sp>
        <p:nvSpPr>
          <p:cNvPr id="2057" name="Google Shape;2057;p37"/>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didn’t</a:t>
            </a:r>
            <a:endParaRPr b="1"/>
          </a:p>
          <a:p>
            <a:pPr indent="0" lvl="0" marL="0" rtl="0" algn="l">
              <a:spcBef>
                <a:spcPts val="600"/>
              </a:spcBef>
              <a:spcAft>
                <a:spcPts val="0"/>
              </a:spcAft>
              <a:buNone/>
            </a:pPr>
            <a:r>
              <a:rPr lang="en" sz="1600"/>
              <a:t>The linked-slides interface was confusing for the user.</a:t>
            </a:r>
            <a:endParaRPr sz="1600"/>
          </a:p>
        </p:txBody>
      </p:sp>
      <p:sp>
        <p:nvSpPr>
          <p:cNvPr id="2058" name="Google Shape;2058;p37"/>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Surprises</a:t>
            </a:r>
            <a:endParaRPr b="1"/>
          </a:p>
          <a:p>
            <a:pPr indent="0" lvl="0" marL="0" marR="0" rtl="0" algn="l">
              <a:lnSpc>
                <a:spcPct val="100000"/>
              </a:lnSpc>
              <a:spcBef>
                <a:spcPts val="600"/>
              </a:spcBef>
              <a:spcAft>
                <a:spcPts val="0"/>
              </a:spcAft>
              <a:buNone/>
            </a:pPr>
            <a:r>
              <a:rPr lang="en" sz="1600"/>
              <a:t>The Employer would see value in anonymised overview of employee health!</a:t>
            </a:r>
            <a:endParaRPr sz="1600"/>
          </a:p>
          <a:p>
            <a:pPr indent="0" lvl="0" marL="0" marR="0" rtl="0" algn="l">
              <a:lnSpc>
                <a:spcPct val="100000"/>
              </a:lnSpc>
              <a:spcBef>
                <a:spcPts val="600"/>
              </a:spcBef>
              <a:spcAft>
                <a:spcPts val="0"/>
              </a:spcAft>
              <a:buNone/>
            </a:pPr>
            <a:r>
              <a:t/>
            </a:r>
            <a:endParaRPr sz="1600"/>
          </a:p>
          <a:p>
            <a:pPr indent="0" lvl="0" marL="0" marR="0" rtl="0" algn="l">
              <a:lnSpc>
                <a:spcPct val="100000"/>
              </a:lnSpc>
              <a:spcBef>
                <a:spcPts val="600"/>
              </a:spcBef>
              <a:spcAft>
                <a:spcPts val="0"/>
              </a:spcAft>
              <a:buNone/>
            </a:pPr>
            <a:r>
              <a:rPr lang="en" sz="1600"/>
              <a:t>We would need to provide not just data but how to use data (self-help systems etc..).</a:t>
            </a:r>
            <a:endParaRPr sz="1600"/>
          </a:p>
          <a:p>
            <a:pPr indent="0" lvl="0" marL="0" marR="0" rtl="0" algn="l">
              <a:lnSpc>
                <a:spcPct val="100000"/>
              </a:lnSpc>
              <a:spcBef>
                <a:spcPts val="600"/>
              </a:spcBef>
              <a:spcAft>
                <a:spcPts val="0"/>
              </a:spcAft>
              <a:buNone/>
            </a:pPr>
            <a:r>
              <a:t/>
            </a:r>
            <a:endParaRPr/>
          </a:p>
        </p:txBody>
      </p:sp>
      <p:sp>
        <p:nvSpPr>
          <p:cNvPr id="2059" name="Google Shape;2059;p3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sp>
        <p:nvSpPr>
          <p:cNvPr id="2064" name="Google Shape;2064;p38"/>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065" name="Google Shape;2065;p38"/>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066" name="Google Shape;2066;p38"/>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067" name="Google Shape;2067;p3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068" name="Google Shape;2068;p38"/>
          <p:cNvGrpSpPr/>
          <p:nvPr/>
        </p:nvGrpSpPr>
        <p:grpSpPr>
          <a:xfrm>
            <a:off x="6081594" y="2068591"/>
            <a:ext cx="2440200" cy="2440200"/>
            <a:chOff x="4447194" y="1815766"/>
            <a:chExt cx="2440200" cy="2440200"/>
          </a:xfrm>
        </p:grpSpPr>
        <p:sp>
          <p:nvSpPr>
            <p:cNvPr id="2069" name="Google Shape;2069;p38"/>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70" name="Google Shape;2070;p38"/>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Employees desire personal health tracking app from their employer</a:t>
              </a:r>
              <a:endParaRPr>
                <a:solidFill>
                  <a:schemeClr val="lt2"/>
                </a:solidFill>
                <a:latin typeface="Merriweather"/>
                <a:ea typeface="Merriweather"/>
                <a:cs typeface="Merriweather"/>
                <a:sym typeface="Merriweather"/>
              </a:endParaRPr>
            </a:p>
          </p:txBody>
        </p:sp>
      </p:grpSp>
      <p:grpSp>
        <p:nvGrpSpPr>
          <p:cNvPr id="2071" name="Google Shape;2071;p38"/>
          <p:cNvGrpSpPr/>
          <p:nvPr/>
        </p:nvGrpSpPr>
        <p:grpSpPr>
          <a:xfrm>
            <a:off x="7584862" y="1348478"/>
            <a:ext cx="1423800" cy="1423800"/>
            <a:chOff x="3490737" y="1374053"/>
            <a:chExt cx="1423800" cy="1423800"/>
          </a:xfrm>
        </p:grpSpPr>
        <p:sp>
          <p:nvSpPr>
            <p:cNvPr id="2072" name="Google Shape;2072;p38"/>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73" name="Google Shape;2073;p38"/>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Merriweather"/>
                  <a:ea typeface="Merriweather"/>
                  <a:cs typeface="Merriweather"/>
                  <a:sym typeface="Merriweather"/>
                </a:rPr>
                <a:t>Employees don’t mind being tracked by employer</a:t>
              </a:r>
              <a:endParaRPr sz="1000">
                <a:solidFill>
                  <a:schemeClr val="lt1"/>
                </a:solidFill>
                <a:latin typeface="Merriweather"/>
                <a:ea typeface="Merriweather"/>
                <a:cs typeface="Merriweather"/>
                <a:sym typeface="Merriweather"/>
              </a:endParaRPr>
            </a:p>
          </p:txBody>
        </p:sp>
      </p:grpSp>
      <p:grpSp>
        <p:nvGrpSpPr>
          <p:cNvPr id="2074" name="Google Shape;2074;p38"/>
          <p:cNvGrpSpPr/>
          <p:nvPr/>
        </p:nvGrpSpPr>
        <p:grpSpPr>
          <a:xfrm>
            <a:off x="891194" y="1204191"/>
            <a:ext cx="2440200" cy="2440200"/>
            <a:chOff x="2328169" y="1924191"/>
            <a:chExt cx="2440200" cy="2440200"/>
          </a:xfrm>
        </p:grpSpPr>
        <p:sp>
          <p:nvSpPr>
            <p:cNvPr id="2075" name="Google Shape;2075;p38"/>
            <p:cNvSpPr/>
            <p:nvPr/>
          </p:nvSpPr>
          <p:spPr>
            <a:xfrm>
              <a:off x="2328169" y="19241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76" name="Google Shape;2076;p38"/>
            <p:cNvSpPr txBox="1"/>
            <p:nvPr/>
          </p:nvSpPr>
          <p:spPr>
            <a:xfrm>
              <a:off x="2616925" y="2612700"/>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Even within best businesses, some middle managers won’t be responsive to employees</a:t>
              </a:r>
              <a:endParaRPr>
                <a:solidFill>
                  <a:schemeClr val="lt2"/>
                </a:solidFill>
                <a:latin typeface="Merriweather"/>
                <a:ea typeface="Merriweather"/>
                <a:cs typeface="Merriweather"/>
                <a:sym typeface="Merriweather"/>
              </a:endParaRPr>
            </a:p>
          </p:txBody>
        </p:sp>
      </p:grpSp>
      <p:sp>
        <p:nvSpPr>
          <p:cNvPr id="2077" name="Google Shape;2077;p38"/>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8"/>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8"/>
          <p:cNvSpPr txBox="1"/>
          <p:nvPr/>
        </p:nvSpPr>
        <p:spPr>
          <a:xfrm>
            <a:off x="3495150" y="1828625"/>
            <a:ext cx="2153700" cy="1143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Businesses are willing to pay for an employee using a health tracking app</a:t>
            </a:r>
            <a:endParaRPr>
              <a:solidFill>
                <a:schemeClr val="dk1"/>
              </a:solidFill>
              <a:latin typeface="Merriweather"/>
              <a:ea typeface="Merriweather"/>
              <a:cs typeface="Merriweather"/>
              <a:sym typeface="Merriweather"/>
            </a:endParaRPr>
          </a:p>
        </p:txBody>
      </p:sp>
      <p:sp>
        <p:nvSpPr>
          <p:cNvPr id="2080" name="Google Shape;2080;p38"/>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1" name="Google Shape;2081;p38"/>
          <p:cNvGrpSpPr/>
          <p:nvPr/>
        </p:nvGrpSpPr>
        <p:grpSpPr>
          <a:xfrm>
            <a:off x="252154" y="2942573"/>
            <a:ext cx="1503390" cy="1423800"/>
            <a:chOff x="3490737" y="1374053"/>
            <a:chExt cx="1423800" cy="1423800"/>
          </a:xfrm>
        </p:grpSpPr>
        <p:sp>
          <p:nvSpPr>
            <p:cNvPr id="2082" name="Google Shape;2082;p38"/>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83" name="Google Shape;2083;p38"/>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Merriweather"/>
                  <a:ea typeface="Merriweather"/>
                  <a:cs typeface="Merriweather"/>
                  <a:sym typeface="Merriweather"/>
                </a:rPr>
                <a:t>A </a:t>
              </a:r>
              <a:r>
                <a:rPr lang="en" sz="1200">
                  <a:solidFill>
                    <a:schemeClr val="lt1"/>
                  </a:solidFill>
                  <a:latin typeface="Merriweather"/>
                  <a:ea typeface="Merriweather"/>
                  <a:cs typeface="Merriweather"/>
                  <a:sym typeface="Merriweather"/>
                </a:rPr>
                <a:t>self-help system is useful for smaller companies</a:t>
              </a:r>
              <a:endParaRPr sz="1200">
                <a:solidFill>
                  <a:schemeClr val="lt1"/>
                </a:solidFill>
                <a:latin typeface="Merriweather"/>
                <a:ea typeface="Merriweather"/>
                <a:cs typeface="Merriweather"/>
                <a:sym typeface="Merriweather"/>
              </a:endParaRPr>
            </a:p>
          </p:txBody>
        </p:sp>
      </p:gr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sp>
        <p:nvSpPr>
          <p:cNvPr id="2088" name="Google Shape;2088;p39"/>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089" name="Google Shape;2089;p39"/>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090" name="Google Shape;2090;p39"/>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091" name="Google Shape;2091;p3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092" name="Google Shape;2092;p39"/>
          <p:cNvGrpSpPr/>
          <p:nvPr/>
        </p:nvGrpSpPr>
        <p:grpSpPr>
          <a:xfrm>
            <a:off x="6081594" y="2068591"/>
            <a:ext cx="2440200" cy="2440200"/>
            <a:chOff x="4447194" y="1815766"/>
            <a:chExt cx="2440200" cy="2440200"/>
          </a:xfrm>
        </p:grpSpPr>
        <p:sp>
          <p:nvSpPr>
            <p:cNvPr id="2093" name="Google Shape;2093;p39"/>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94" name="Google Shape;2094;p39"/>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Employees desire personal health tracking app from their employer</a:t>
              </a:r>
              <a:endParaRPr>
                <a:solidFill>
                  <a:schemeClr val="lt2"/>
                </a:solidFill>
                <a:latin typeface="Merriweather"/>
                <a:ea typeface="Merriweather"/>
                <a:cs typeface="Merriweather"/>
                <a:sym typeface="Merriweather"/>
              </a:endParaRPr>
            </a:p>
          </p:txBody>
        </p:sp>
      </p:grpSp>
      <p:grpSp>
        <p:nvGrpSpPr>
          <p:cNvPr id="2095" name="Google Shape;2095;p39"/>
          <p:cNvGrpSpPr/>
          <p:nvPr/>
        </p:nvGrpSpPr>
        <p:grpSpPr>
          <a:xfrm>
            <a:off x="7584862" y="1348478"/>
            <a:ext cx="1423800" cy="1423800"/>
            <a:chOff x="3490737" y="1374053"/>
            <a:chExt cx="1423800" cy="1423800"/>
          </a:xfrm>
        </p:grpSpPr>
        <p:sp>
          <p:nvSpPr>
            <p:cNvPr id="2096" name="Google Shape;2096;p39"/>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097" name="Google Shape;2097;p39"/>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Merriweather"/>
                  <a:ea typeface="Merriweather"/>
                  <a:cs typeface="Merriweather"/>
                  <a:sym typeface="Merriweather"/>
                </a:rPr>
                <a:t>Employees don’t mind being tracked by employer</a:t>
              </a:r>
              <a:endParaRPr sz="1000">
                <a:solidFill>
                  <a:schemeClr val="lt1"/>
                </a:solidFill>
                <a:latin typeface="Merriweather"/>
                <a:ea typeface="Merriweather"/>
                <a:cs typeface="Merriweather"/>
                <a:sym typeface="Merriweather"/>
              </a:endParaRPr>
            </a:p>
          </p:txBody>
        </p:sp>
      </p:grpSp>
      <p:sp>
        <p:nvSpPr>
          <p:cNvPr id="2098" name="Google Shape;2098;p39"/>
          <p:cNvSpPr txBox="1"/>
          <p:nvPr/>
        </p:nvSpPr>
        <p:spPr>
          <a:xfrm rot="-1699775">
            <a:off x="4498241" y="3022784"/>
            <a:ext cx="1211271" cy="615571"/>
          </a:xfrm>
          <a:prstGeom prst="rect">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latin typeface="Merriweather"/>
                <a:ea typeface="Merriweather"/>
                <a:cs typeface="Merriweather"/>
                <a:sym typeface="Merriweather"/>
              </a:rPr>
              <a:t>VALID...ish</a:t>
            </a:r>
            <a:endParaRPr b="1">
              <a:solidFill>
                <a:srgbClr val="6AA84F"/>
              </a:solidFill>
              <a:latin typeface="Merriweather"/>
              <a:ea typeface="Merriweather"/>
              <a:cs typeface="Merriweather"/>
              <a:sym typeface="Merriweather"/>
            </a:endParaRPr>
          </a:p>
        </p:txBody>
      </p:sp>
      <p:grpSp>
        <p:nvGrpSpPr>
          <p:cNvPr id="2099" name="Google Shape;2099;p39"/>
          <p:cNvGrpSpPr/>
          <p:nvPr/>
        </p:nvGrpSpPr>
        <p:grpSpPr>
          <a:xfrm>
            <a:off x="891194" y="1204191"/>
            <a:ext cx="2440200" cy="2440200"/>
            <a:chOff x="2328169" y="1924191"/>
            <a:chExt cx="2440200" cy="2440200"/>
          </a:xfrm>
        </p:grpSpPr>
        <p:sp>
          <p:nvSpPr>
            <p:cNvPr id="2100" name="Google Shape;2100;p39"/>
            <p:cNvSpPr/>
            <p:nvPr/>
          </p:nvSpPr>
          <p:spPr>
            <a:xfrm>
              <a:off x="2328169" y="19241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01" name="Google Shape;2101;p39"/>
            <p:cNvSpPr txBox="1"/>
            <p:nvPr/>
          </p:nvSpPr>
          <p:spPr>
            <a:xfrm>
              <a:off x="2616925" y="2612700"/>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Even within best businesses, some middle managers won’t be responsive to employees</a:t>
              </a:r>
              <a:endParaRPr>
                <a:solidFill>
                  <a:schemeClr val="lt2"/>
                </a:solidFill>
                <a:latin typeface="Merriweather"/>
                <a:ea typeface="Merriweather"/>
                <a:cs typeface="Merriweather"/>
                <a:sym typeface="Merriweather"/>
              </a:endParaRPr>
            </a:p>
          </p:txBody>
        </p:sp>
      </p:grpSp>
      <p:sp>
        <p:nvSpPr>
          <p:cNvPr id="2102" name="Google Shape;2102;p39"/>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9"/>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9"/>
          <p:cNvSpPr txBox="1"/>
          <p:nvPr/>
        </p:nvSpPr>
        <p:spPr>
          <a:xfrm>
            <a:off x="3495150" y="1828625"/>
            <a:ext cx="2153700" cy="1143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Businesses are willing to pay for an employee using a health tracking app</a:t>
            </a:r>
            <a:endParaRPr>
              <a:solidFill>
                <a:schemeClr val="dk1"/>
              </a:solidFill>
              <a:latin typeface="Merriweather"/>
              <a:ea typeface="Merriweather"/>
              <a:cs typeface="Merriweather"/>
              <a:sym typeface="Merriweather"/>
            </a:endParaRPr>
          </a:p>
        </p:txBody>
      </p:sp>
      <p:sp>
        <p:nvSpPr>
          <p:cNvPr id="2105" name="Google Shape;2105;p39"/>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6" name="Google Shape;2106;p39"/>
          <p:cNvGrpSpPr/>
          <p:nvPr/>
        </p:nvGrpSpPr>
        <p:grpSpPr>
          <a:xfrm>
            <a:off x="252154" y="2942573"/>
            <a:ext cx="1503390" cy="1423800"/>
            <a:chOff x="3490737" y="1374053"/>
            <a:chExt cx="1423800" cy="1423800"/>
          </a:xfrm>
        </p:grpSpPr>
        <p:sp>
          <p:nvSpPr>
            <p:cNvPr id="2107" name="Google Shape;2107;p39"/>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08" name="Google Shape;2108;p39"/>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Merriweather"/>
                  <a:ea typeface="Merriweather"/>
                  <a:cs typeface="Merriweather"/>
                  <a:sym typeface="Merriweather"/>
                </a:rPr>
                <a:t>A self-help system is useful for smaller companies</a:t>
              </a:r>
              <a:endParaRPr sz="1200">
                <a:solidFill>
                  <a:schemeClr val="lt1"/>
                </a:solidFill>
                <a:latin typeface="Merriweather"/>
                <a:ea typeface="Merriweather"/>
                <a:cs typeface="Merriweather"/>
                <a:sym typeface="Merriweathe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2" name="Shape 2112"/>
        <p:cNvGrpSpPr/>
        <p:nvPr/>
      </p:nvGrpSpPr>
      <p:grpSpPr>
        <a:xfrm>
          <a:off x="0" y="0"/>
          <a:ext cx="0" cy="0"/>
          <a:chOff x="0" y="0"/>
          <a:chExt cx="0" cy="0"/>
        </a:xfrm>
      </p:grpSpPr>
      <p:sp>
        <p:nvSpPr>
          <p:cNvPr id="2113" name="Google Shape;2113;p4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7" name="Shape 2117"/>
        <p:cNvGrpSpPr/>
        <p:nvPr/>
      </p:nvGrpSpPr>
      <p:grpSpPr>
        <a:xfrm>
          <a:off x="0" y="0"/>
          <a:ext cx="0" cy="0"/>
          <a:chOff x="0" y="0"/>
          <a:chExt cx="0" cy="0"/>
        </a:xfrm>
      </p:grpSpPr>
      <p:sp>
        <p:nvSpPr>
          <p:cNvPr id="2118" name="Google Shape;2118;p41"/>
          <p:cNvSpPr txBox="1"/>
          <p:nvPr>
            <p:ph idx="2" type="body"/>
          </p:nvPr>
        </p:nvSpPr>
        <p:spPr>
          <a:xfrm>
            <a:off x="1046850" y="2181725"/>
            <a:ext cx="7050300" cy="195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HMW make personal health data approachable and actionable for non-athletes?</a:t>
            </a:r>
            <a:endParaRPr>
              <a:solidFill>
                <a:schemeClr val="lt2"/>
              </a:solidFill>
            </a:endParaRPr>
          </a:p>
        </p:txBody>
      </p:sp>
      <p:sp>
        <p:nvSpPr>
          <p:cNvPr id="2119" name="Google Shape;2119;p4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20" name="Google Shape;2120;p41"/>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2121" name="Google Shape;2121;p41"/>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pic>
        <p:nvPicPr>
          <p:cNvPr id="2122" name="Google Shape;2122;p41"/>
          <p:cNvPicPr preferRelativeResize="0"/>
          <p:nvPr/>
        </p:nvPicPr>
        <p:blipFill rotWithShape="1">
          <a:blip r:embed="rId4">
            <a:alphaModFix/>
          </a:blip>
          <a:srcRect b="5555" l="0" r="0" t="5563"/>
          <a:stretch/>
        </p:blipFill>
        <p:spPr>
          <a:xfrm>
            <a:off x="3816650" y="321598"/>
            <a:ext cx="1515300" cy="15534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3" name="Shape 1843"/>
        <p:cNvGrpSpPr/>
        <p:nvPr/>
      </p:nvGrpSpPr>
      <p:grpSpPr>
        <a:xfrm>
          <a:off x="0" y="0"/>
          <a:ext cx="0" cy="0"/>
          <a:chOff x="0" y="0"/>
          <a:chExt cx="0" cy="0"/>
        </a:xfrm>
      </p:grpSpPr>
      <p:sp>
        <p:nvSpPr>
          <p:cNvPr id="1844" name="Google Shape;1844;p15"/>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WEEK 1 POV</a:t>
            </a:r>
            <a:endParaRPr/>
          </a:p>
        </p:txBody>
      </p:sp>
      <p:sp>
        <p:nvSpPr>
          <p:cNvPr id="1845" name="Google Shape;1845;p1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6" name="Shape 2126"/>
        <p:cNvGrpSpPr/>
        <p:nvPr/>
      </p:nvGrpSpPr>
      <p:grpSpPr>
        <a:xfrm>
          <a:off x="0" y="0"/>
          <a:ext cx="0" cy="0"/>
          <a:chOff x="0" y="0"/>
          <a:chExt cx="0" cy="0"/>
        </a:xfrm>
      </p:grpSpPr>
      <p:sp>
        <p:nvSpPr>
          <p:cNvPr id="2127" name="Google Shape;2127;p42"/>
          <p:cNvSpPr txBox="1"/>
          <p:nvPr>
            <p:ph idx="1" type="body"/>
          </p:nvPr>
        </p:nvSpPr>
        <p:spPr>
          <a:xfrm>
            <a:off x="1131738" y="1590148"/>
            <a:ext cx="3339600" cy="29364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600"/>
              </a:spcBef>
              <a:spcAft>
                <a:spcPts val="0"/>
              </a:spcAft>
              <a:buNone/>
            </a:pPr>
            <a:r>
              <a:rPr lang="en" sz="1800"/>
              <a:t>Gamify tracking health and wellness for yourself and your personal community</a:t>
            </a:r>
            <a:endParaRPr sz="1800"/>
          </a:p>
        </p:txBody>
      </p:sp>
      <p:sp>
        <p:nvSpPr>
          <p:cNvPr id="2128" name="Google Shape;2128;p42"/>
          <p:cNvSpPr txBox="1"/>
          <p:nvPr>
            <p:ph type="title"/>
          </p:nvPr>
        </p:nvSpPr>
        <p:spPr>
          <a:xfrm>
            <a:off x="1131750" y="593250"/>
            <a:ext cx="29778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Solution</a:t>
            </a:r>
            <a:endParaRPr sz="6000"/>
          </a:p>
        </p:txBody>
      </p:sp>
      <p:sp>
        <p:nvSpPr>
          <p:cNvPr id="2129" name="Google Shape;2129;p42"/>
          <p:cNvSpPr txBox="1"/>
          <p:nvPr>
            <p:ph idx="2" type="body"/>
          </p:nvPr>
        </p:nvSpPr>
        <p:spPr>
          <a:xfrm>
            <a:off x="4672663" y="15901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800">
                <a:solidFill>
                  <a:schemeClr val="lt2"/>
                </a:solidFill>
              </a:rPr>
              <a:t>People won’t consider their mobile gaming time as onerous health-tracking</a:t>
            </a:r>
            <a:endParaRPr sz="1800">
              <a:solidFill>
                <a:schemeClr val="lt2"/>
              </a:solidFill>
            </a:endParaRPr>
          </a:p>
        </p:txBody>
      </p:sp>
      <p:sp>
        <p:nvSpPr>
          <p:cNvPr id="2130" name="Google Shape;2130;p4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31" name="Google Shape;2131;p42"/>
          <p:cNvPicPr preferRelativeResize="0"/>
          <p:nvPr/>
        </p:nvPicPr>
        <p:blipFill rotWithShape="1">
          <a:blip r:embed="rId3">
            <a:alphaModFix/>
          </a:blip>
          <a:srcRect b="0" l="980" r="980" t="0"/>
          <a:stretch/>
        </p:blipFill>
        <p:spPr>
          <a:xfrm>
            <a:off x="3816650" y="321598"/>
            <a:ext cx="1515300" cy="1553400"/>
          </a:xfrm>
          <a:prstGeom prst="ellipse">
            <a:avLst/>
          </a:prstGeom>
          <a:noFill/>
          <a:ln>
            <a:noFill/>
          </a:ln>
        </p:spPr>
      </p:pic>
      <p:sp>
        <p:nvSpPr>
          <p:cNvPr id="2132" name="Google Shape;2132;p42"/>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
        <p:nvSpPr>
          <p:cNvPr id="2133" name="Google Shape;2133;p42"/>
          <p:cNvSpPr txBox="1"/>
          <p:nvPr>
            <p:ph type="title"/>
          </p:nvPr>
        </p:nvSpPr>
        <p:spPr>
          <a:xfrm>
            <a:off x="5331950" y="593250"/>
            <a:ext cx="28326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Assumption</a:t>
            </a:r>
            <a:endParaRPr sz="6000"/>
          </a:p>
        </p:txBody>
      </p:sp>
      <p:pic>
        <p:nvPicPr>
          <p:cNvPr id="2134" name="Google Shape;2134;p42"/>
          <p:cNvPicPr preferRelativeResize="0"/>
          <p:nvPr/>
        </p:nvPicPr>
        <p:blipFill rotWithShape="1">
          <a:blip r:embed="rId4">
            <a:alphaModFix/>
          </a:blip>
          <a:srcRect b="5555" l="0" r="0" t="5563"/>
          <a:stretch/>
        </p:blipFill>
        <p:spPr>
          <a:xfrm>
            <a:off x="3816650" y="321598"/>
            <a:ext cx="1515300" cy="1553400"/>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pic>
        <p:nvPicPr>
          <p:cNvPr id="2139" name="Google Shape;2139;p43"/>
          <p:cNvPicPr preferRelativeResize="0"/>
          <p:nvPr/>
        </p:nvPicPr>
        <p:blipFill rotWithShape="1">
          <a:blip r:embed="rId3">
            <a:alphaModFix/>
          </a:blip>
          <a:srcRect b="20090" l="12267" r="12657" t="4834"/>
          <a:stretch/>
        </p:blipFill>
        <p:spPr>
          <a:xfrm>
            <a:off x="3189150" y="618244"/>
            <a:ext cx="2765700" cy="2765700"/>
          </a:xfrm>
          <a:prstGeom prst="ellipse">
            <a:avLst/>
          </a:prstGeom>
          <a:noFill/>
          <a:ln cap="flat" cmpd="sng" w="228600">
            <a:solidFill>
              <a:srgbClr val="FFFFFF"/>
            </a:solidFill>
            <a:prstDash val="solid"/>
            <a:round/>
            <a:headEnd len="sm" w="sm" type="none"/>
            <a:tailEnd len="sm" w="sm" type="none"/>
          </a:ln>
        </p:spPr>
      </p:pic>
      <p:sp>
        <p:nvSpPr>
          <p:cNvPr id="2140" name="Google Shape;2140;p43"/>
          <p:cNvSpPr txBox="1"/>
          <p:nvPr>
            <p:ph type="title"/>
          </p:nvPr>
        </p:nvSpPr>
        <p:spPr>
          <a:xfrm>
            <a:off x="1051400" y="3407725"/>
            <a:ext cx="70413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2</a:t>
            </a:r>
            <a:endParaRPr/>
          </a:p>
        </p:txBody>
      </p:sp>
      <p:sp>
        <p:nvSpPr>
          <p:cNvPr id="2141" name="Google Shape;2141;p43"/>
          <p:cNvSpPr txBox="1"/>
          <p:nvPr>
            <p:ph idx="1" type="body"/>
          </p:nvPr>
        </p:nvSpPr>
        <p:spPr>
          <a:xfrm>
            <a:off x="1051400" y="3809223"/>
            <a:ext cx="7041300" cy="1212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600"/>
              <a:t>We played a role-playing game via phone with our interviewee by telling him to imagine he was part of a story in which he had decided to trying to run more and eat more vegetables.</a:t>
            </a:r>
            <a:endParaRPr sz="1600"/>
          </a:p>
        </p:txBody>
      </p:sp>
      <p:sp>
        <p:nvSpPr>
          <p:cNvPr id="2142" name="Google Shape;2142;p4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43" name="Google Shape;2143;p43"/>
          <p:cNvSpPr/>
          <p:nvPr/>
        </p:nvSpPr>
        <p:spPr>
          <a:xfrm rot="-951912">
            <a:off x="1905872" y="1265037"/>
            <a:ext cx="1203910" cy="2016532"/>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3"/>
          <p:cNvSpPr/>
          <p:nvPr/>
        </p:nvSpPr>
        <p:spPr>
          <a:xfrm rot="-5598690">
            <a:off x="1199787" y="1238676"/>
            <a:ext cx="753057" cy="582969"/>
          </a:xfrm>
          <a:prstGeom prst="arc">
            <a:avLst>
              <a:gd fmla="val 16200000" name="adj1"/>
              <a:gd fmla="val 0"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3"/>
          <p:cNvSpPr/>
          <p:nvPr/>
        </p:nvSpPr>
        <p:spPr>
          <a:xfrm rot="-5598690">
            <a:off x="1372112" y="1314876"/>
            <a:ext cx="753057" cy="582969"/>
          </a:xfrm>
          <a:prstGeom prst="arc">
            <a:avLst>
              <a:gd fmla="val 16200000" name="adj1"/>
              <a:gd fmla="val 0"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3"/>
          <p:cNvSpPr/>
          <p:nvPr/>
        </p:nvSpPr>
        <p:spPr>
          <a:xfrm rot="-5598690">
            <a:off x="1047387" y="1162476"/>
            <a:ext cx="753057" cy="582969"/>
          </a:xfrm>
          <a:prstGeom prst="arc">
            <a:avLst>
              <a:gd fmla="val 16200000" name="adj1"/>
              <a:gd fmla="val 0"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3"/>
          <p:cNvSpPr/>
          <p:nvPr/>
        </p:nvSpPr>
        <p:spPr>
          <a:xfrm>
            <a:off x="5573450" y="368550"/>
            <a:ext cx="2188800" cy="1554300"/>
          </a:xfrm>
          <a:prstGeom prst="cloudCallout">
            <a:avLst>
              <a:gd fmla="val -58948" name="adj1"/>
              <a:gd fmla="val 988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8" name="Google Shape;2148;p43"/>
          <p:cNvPicPr preferRelativeResize="0"/>
          <p:nvPr/>
        </p:nvPicPr>
        <p:blipFill rotWithShape="1">
          <a:blip r:embed="rId4">
            <a:alphaModFix/>
          </a:blip>
          <a:srcRect b="23515" l="24941" r="30295" t="12773"/>
          <a:stretch/>
        </p:blipFill>
        <p:spPr>
          <a:xfrm rot="-511304">
            <a:off x="6038763" y="523828"/>
            <a:ext cx="1199375" cy="9937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44"/>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Results</a:t>
            </a:r>
            <a:endParaRPr sz="4000"/>
          </a:p>
        </p:txBody>
      </p:sp>
      <p:sp>
        <p:nvSpPr>
          <p:cNvPr id="2154" name="Google Shape;2154;p44"/>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worked</a:t>
            </a:r>
            <a:endParaRPr b="1"/>
          </a:p>
          <a:p>
            <a:pPr indent="0" lvl="0" marL="0" rtl="0" algn="l">
              <a:lnSpc>
                <a:spcPct val="115000"/>
              </a:lnSpc>
              <a:spcBef>
                <a:spcPts val="1200"/>
              </a:spcBef>
              <a:spcAft>
                <a:spcPts val="0"/>
              </a:spcAft>
              <a:buNone/>
            </a:pPr>
            <a:r>
              <a:rPr lang="en" sz="1400"/>
              <a:t>A treasure chest was novel enough to get an unmotivated person out of bed and tracking a workout!</a:t>
            </a:r>
            <a:endParaRPr sz="1400"/>
          </a:p>
          <a:p>
            <a:pPr indent="0" lvl="0" marL="0" rtl="0" algn="l">
              <a:lnSpc>
                <a:spcPct val="115000"/>
              </a:lnSpc>
              <a:spcBef>
                <a:spcPts val="1200"/>
              </a:spcBef>
              <a:spcAft>
                <a:spcPts val="1200"/>
              </a:spcAft>
              <a:buNone/>
            </a:pPr>
            <a:r>
              <a:rPr lang="en" sz="1400"/>
              <a:t>The social and teams component made it feel more compelling.</a:t>
            </a:r>
            <a:endParaRPr sz="1400"/>
          </a:p>
        </p:txBody>
      </p:sp>
      <p:sp>
        <p:nvSpPr>
          <p:cNvPr id="2155" name="Google Shape;2155;p44"/>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didn’t</a:t>
            </a:r>
            <a:endParaRPr b="1"/>
          </a:p>
          <a:p>
            <a:pPr indent="0" lvl="0" marL="0" marR="0" rtl="0" algn="l">
              <a:lnSpc>
                <a:spcPct val="115000"/>
              </a:lnSpc>
              <a:spcBef>
                <a:spcPts val="1200"/>
              </a:spcBef>
              <a:spcAft>
                <a:spcPts val="0"/>
              </a:spcAft>
              <a:buNone/>
            </a:pPr>
            <a:r>
              <a:rPr lang="en" sz="1400"/>
              <a:t>Our interviewee was not interested in inputting anything related to his diet, at least how we structured it. It still felt like work. </a:t>
            </a:r>
            <a:endParaRPr sz="1400"/>
          </a:p>
          <a:p>
            <a:pPr indent="0" lvl="0" marL="0" marR="0" rtl="0" algn="l">
              <a:lnSpc>
                <a:spcPct val="115000"/>
              </a:lnSpc>
              <a:spcBef>
                <a:spcPts val="1200"/>
              </a:spcBef>
              <a:spcAft>
                <a:spcPts val="1200"/>
              </a:spcAft>
              <a:buNone/>
            </a:pPr>
            <a:r>
              <a:rPr lang="en" sz="1400"/>
              <a:t>He didn’t like the idea of competing with people fitter than him.</a:t>
            </a:r>
            <a:endParaRPr sz="1400"/>
          </a:p>
        </p:txBody>
      </p:sp>
      <p:sp>
        <p:nvSpPr>
          <p:cNvPr id="2156" name="Google Shape;2156;p44"/>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b="1" lang="en"/>
              <a:t>Surprises</a:t>
            </a:r>
            <a:endParaRPr b="1"/>
          </a:p>
          <a:p>
            <a:pPr indent="0" lvl="0" marL="0" rtl="0" algn="l">
              <a:spcBef>
                <a:spcPts val="1000"/>
              </a:spcBef>
              <a:spcAft>
                <a:spcPts val="0"/>
              </a:spcAft>
              <a:buNone/>
            </a:pPr>
            <a:r>
              <a:rPr lang="en" sz="1400"/>
              <a:t>The possibility of meeting new, random people similar to you is fun and interesting and a reward in itself.</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The interviewee did not consider the running game to be a health tracking application </a:t>
            </a:r>
            <a:r>
              <a:rPr i="1" lang="en" sz="1400"/>
              <a:t>at all</a:t>
            </a:r>
            <a:r>
              <a:rPr lang="en" sz="1400"/>
              <a:t>. </a:t>
            </a:r>
            <a:endParaRPr sz="1400"/>
          </a:p>
          <a:p>
            <a:pPr indent="0" lvl="0" marL="0" rtl="0" algn="l">
              <a:spcBef>
                <a:spcPts val="600"/>
              </a:spcBef>
              <a:spcAft>
                <a:spcPts val="0"/>
              </a:spcAft>
              <a:buNone/>
            </a:pPr>
            <a:r>
              <a:t/>
            </a:r>
            <a:endParaRPr/>
          </a:p>
        </p:txBody>
      </p:sp>
      <p:sp>
        <p:nvSpPr>
          <p:cNvPr id="2157" name="Google Shape;2157;p4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45"/>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163" name="Google Shape;2163;p45"/>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164" name="Google Shape;2164;p45"/>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165" name="Google Shape;2165;p4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166" name="Google Shape;2166;p45"/>
          <p:cNvGrpSpPr/>
          <p:nvPr/>
        </p:nvGrpSpPr>
        <p:grpSpPr>
          <a:xfrm>
            <a:off x="6081594" y="2068591"/>
            <a:ext cx="2440200" cy="2440200"/>
            <a:chOff x="4447194" y="1815766"/>
            <a:chExt cx="2440200" cy="2440200"/>
          </a:xfrm>
        </p:grpSpPr>
        <p:sp>
          <p:nvSpPr>
            <p:cNvPr id="2167" name="Google Shape;2167;p45"/>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68" name="Google Shape;2168;p45"/>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People can be motivated to track their </a:t>
              </a:r>
              <a:r>
                <a:rPr b="1" lang="en">
                  <a:solidFill>
                    <a:schemeClr val="lt2"/>
                  </a:solidFill>
                  <a:latin typeface="Merriweather"/>
                  <a:ea typeface="Merriweather"/>
                  <a:cs typeface="Merriweather"/>
                  <a:sym typeface="Merriweather"/>
                </a:rPr>
                <a:t>exercise</a:t>
              </a:r>
              <a:r>
                <a:rPr lang="en">
                  <a:solidFill>
                    <a:schemeClr val="lt2"/>
                  </a:solidFill>
                  <a:latin typeface="Merriweather"/>
                  <a:ea typeface="Merriweather"/>
                  <a:cs typeface="Merriweather"/>
                  <a:sym typeface="Merriweather"/>
                </a:rPr>
                <a:t> with gamification.</a:t>
              </a:r>
              <a:endParaRPr>
                <a:solidFill>
                  <a:schemeClr val="lt2"/>
                </a:solidFill>
                <a:latin typeface="Merriweather"/>
                <a:ea typeface="Merriweather"/>
                <a:cs typeface="Merriweather"/>
                <a:sym typeface="Merriweather"/>
              </a:endParaRPr>
            </a:p>
          </p:txBody>
        </p:sp>
      </p:grpSp>
      <p:grpSp>
        <p:nvGrpSpPr>
          <p:cNvPr id="2169" name="Google Shape;2169;p45"/>
          <p:cNvGrpSpPr/>
          <p:nvPr/>
        </p:nvGrpSpPr>
        <p:grpSpPr>
          <a:xfrm>
            <a:off x="7584862" y="1348478"/>
            <a:ext cx="1423800" cy="1423800"/>
            <a:chOff x="3490737" y="1374053"/>
            <a:chExt cx="1423800" cy="1423800"/>
          </a:xfrm>
        </p:grpSpPr>
        <p:sp>
          <p:nvSpPr>
            <p:cNvPr id="2170" name="Google Shape;2170;p45"/>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71" name="Google Shape;2171;p45"/>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Merriweather"/>
                  <a:ea typeface="Merriweather"/>
                  <a:cs typeface="Merriweather"/>
                  <a:sym typeface="Merriweather"/>
                </a:rPr>
                <a:t>People want to compete when there’s a chance they can win</a:t>
              </a:r>
              <a:endParaRPr sz="1000">
                <a:solidFill>
                  <a:schemeClr val="lt1"/>
                </a:solidFill>
                <a:latin typeface="Merriweather"/>
                <a:ea typeface="Merriweather"/>
                <a:cs typeface="Merriweather"/>
                <a:sym typeface="Merriweather"/>
              </a:endParaRPr>
            </a:p>
          </p:txBody>
        </p:sp>
      </p:grpSp>
      <p:grpSp>
        <p:nvGrpSpPr>
          <p:cNvPr id="2172" name="Google Shape;2172;p45"/>
          <p:cNvGrpSpPr/>
          <p:nvPr/>
        </p:nvGrpSpPr>
        <p:grpSpPr>
          <a:xfrm>
            <a:off x="803244" y="1180316"/>
            <a:ext cx="2440200" cy="2440200"/>
            <a:chOff x="2251969" y="2076591"/>
            <a:chExt cx="2440200" cy="2440200"/>
          </a:xfrm>
        </p:grpSpPr>
        <p:sp>
          <p:nvSpPr>
            <p:cNvPr id="2173" name="Google Shape;2173;p45"/>
            <p:cNvSpPr/>
            <p:nvPr/>
          </p:nvSpPr>
          <p:spPr>
            <a:xfrm>
              <a:off x="2251969" y="20765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74" name="Google Shape;2174;p45"/>
            <p:cNvSpPr txBox="1"/>
            <p:nvPr/>
          </p:nvSpPr>
          <p:spPr>
            <a:xfrm>
              <a:off x="2540725" y="2765100"/>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We successfully gamified exercise, but not with diet</a:t>
              </a:r>
              <a:endParaRPr>
                <a:solidFill>
                  <a:schemeClr val="lt2"/>
                </a:solidFill>
                <a:latin typeface="Merriweather"/>
                <a:ea typeface="Merriweather"/>
                <a:cs typeface="Merriweather"/>
                <a:sym typeface="Merriweather"/>
              </a:endParaRPr>
            </a:p>
          </p:txBody>
        </p:sp>
      </p:grpSp>
      <p:sp>
        <p:nvSpPr>
          <p:cNvPr id="2175" name="Google Shape;2175;p45"/>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5"/>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5"/>
          <p:cNvSpPr txBox="1"/>
          <p:nvPr/>
        </p:nvSpPr>
        <p:spPr>
          <a:xfrm>
            <a:off x="3495150" y="1342650"/>
            <a:ext cx="2153700" cy="13914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People won’t consider their mobile gaming time as onerous health-tracking</a:t>
            </a:r>
            <a:endParaRPr>
              <a:solidFill>
                <a:schemeClr val="dk1"/>
              </a:solidFill>
            </a:endParaRPr>
          </a:p>
        </p:txBody>
      </p:sp>
      <p:sp>
        <p:nvSpPr>
          <p:cNvPr id="2178" name="Google Shape;2178;p45"/>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9" name="Google Shape;2179;p45"/>
          <p:cNvGrpSpPr/>
          <p:nvPr/>
        </p:nvGrpSpPr>
        <p:grpSpPr>
          <a:xfrm>
            <a:off x="240404" y="2766298"/>
            <a:ext cx="1503390" cy="1423800"/>
            <a:chOff x="3490737" y="1374053"/>
            <a:chExt cx="1423800" cy="1423800"/>
          </a:xfrm>
        </p:grpSpPr>
        <p:sp>
          <p:nvSpPr>
            <p:cNvPr id="2180" name="Google Shape;2180;p45"/>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81" name="Google Shape;2181;p45"/>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Merriweather"/>
                  <a:ea typeface="Merriweather"/>
                  <a:cs typeface="Merriweather"/>
                  <a:sym typeface="Merriweather"/>
                </a:rPr>
                <a:t>He wanted to exercise with people like him</a:t>
              </a:r>
              <a:endParaRPr sz="1200">
                <a:solidFill>
                  <a:schemeClr val="lt1"/>
                </a:solidFill>
                <a:latin typeface="Merriweather"/>
                <a:ea typeface="Merriweather"/>
                <a:cs typeface="Merriweather"/>
                <a:sym typeface="Merriweathe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5" name="Shape 2185"/>
        <p:cNvGrpSpPr/>
        <p:nvPr/>
      </p:nvGrpSpPr>
      <p:grpSpPr>
        <a:xfrm>
          <a:off x="0" y="0"/>
          <a:ext cx="0" cy="0"/>
          <a:chOff x="0" y="0"/>
          <a:chExt cx="0" cy="0"/>
        </a:xfrm>
      </p:grpSpPr>
      <p:sp>
        <p:nvSpPr>
          <p:cNvPr id="2186" name="Google Shape;2186;p46"/>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187" name="Google Shape;2187;p46"/>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188" name="Google Shape;2188;p46"/>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189" name="Google Shape;2189;p4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190" name="Google Shape;2190;p46"/>
          <p:cNvGrpSpPr/>
          <p:nvPr/>
        </p:nvGrpSpPr>
        <p:grpSpPr>
          <a:xfrm>
            <a:off x="6081594" y="2068591"/>
            <a:ext cx="2440200" cy="2440200"/>
            <a:chOff x="4447194" y="1815766"/>
            <a:chExt cx="2440200" cy="2440200"/>
          </a:xfrm>
        </p:grpSpPr>
        <p:sp>
          <p:nvSpPr>
            <p:cNvPr id="2191" name="Google Shape;2191;p46"/>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92" name="Google Shape;2192;p46"/>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People can be motivated to track their </a:t>
              </a:r>
              <a:r>
                <a:rPr b="1" lang="en">
                  <a:solidFill>
                    <a:schemeClr val="lt2"/>
                  </a:solidFill>
                  <a:latin typeface="Merriweather"/>
                  <a:ea typeface="Merriweather"/>
                  <a:cs typeface="Merriweather"/>
                  <a:sym typeface="Merriweather"/>
                </a:rPr>
                <a:t>exercise</a:t>
              </a:r>
              <a:r>
                <a:rPr lang="en">
                  <a:solidFill>
                    <a:schemeClr val="lt2"/>
                  </a:solidFill>
                  <a:latin typeface="Merriweather"/>
                  <a:ea typeface="Merriweather"/>
                  <a:cs typeface="Merriweather"/>
                  <a:sym typeface="Merriweather"/>
                </a:rPr>
                <a:t> with gamification.</a:t>
              </a:r>
              <a:endParaRPr>
                <a:solidFill>
                  <a:schemeClr val="lt2"/>
                </a:solidFill>
                <a:latin typeface="Merriweather"/>
                <a:ea typeface="Merriweather"/>
                <a:cs typeface="Merriweather"/>
                <a:sym typeface="Merriweather"/>
              </a:endParaRPr>
            </a:p>
          </p:txBody>
        </p:sp>
      </p:grpSp>
      <p:grpSp>
        <p:nvGrpSpPr>
          <p:cNvPr id="2193" name="Google Shape;2193;p46"/>
          <p:cNvGrpSpPr/>
          <p:nvPr/>
        </p:nvGrpSpPr>
        <p:grpSpPr>
          <a:xfrm>
            <a:off x="7584862" y="1348478"/>
            <a:ext cx="1423800" cy="1423800"/>
            <a:chOff x="3490737" y="1374053"/>
            <a:chExt cx="1423800" cy="1423800"/>
          </a:xfrm>
        </p:grpSpPr>
        <p:sp>
          <p:nvSpPr>
            <p:cNvPr id="2194" name="Google Shape;2194;p46"/>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95" name="Google Shape;2195;p46"/>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Merriweather"/>
                  <a:ea typeface="Merriweather"/>
                  <a:cs typeface="Merriweather"/>
                  <a:sym typeface="Merriweather"/>
                </a:rPr>
                <a:t>People want to compete when there’s a chance they can win</a:t>
              </a:r>
              <a:endParaRPr sz="1000">
                <a:solidFill>
                  <a:schemeClr val="lt1"/>
                </a:solidFill>
                <a:latin typeface="Merriweather"/>
                <a:ea typeface="Merriweather"/>
                <a:cs typeface="Merriweather"/>
                <a:sym typeface="Merriweather"/>
              </a:endParaRPr>
            </a:p>
          </p:txBody>
        </p:sp>
      </p:grpSp>
      <p:sp>
        <p:nvSpPr>
          <p:cNvPr id="2196" name="Google Shape;2196;p46"/>
          <p:cNvSpPr txBox="1"/>
          <p:nvPr/>
        </p:nvSpPr>
        <p:spPr>
          <a:xfrm rot="-1699775">
            <a:off x="4514266" y="2717984"/>
            <a:ext cx="1211271" cy="615571"/>
          </a:xfrm>
          <a:prstGeom prst="rect">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latin typeface="Merriweather"/>
                <a:ea typeface="Merriweather"/>
                <a:cs typeface="Merriweather"/>
                <a:sym typeface="Merriweather"/>
              </a:rPr>
              <a:t>VALID...ish</a:t>
            </a:r>
            <a:endParaRPr b="1">
              <a:solidFill>
                <a:srgbClr val="6AA84F"/>
              </a:solidFill>
              <a:latin typeface="Merriweather"/>
              <a:ea typeface="Merriweather"/>
              <a:cs typeface="Merriweather"/>
              <a:sym typeface="Merriweather"/>
            </a:endParaRPr>
          </a:p>
        </p:txBody>
      </p:sp>
      <p:grpSp>
        <p:nvGrpSpPr>
          <p:cNvPr id="2197" name="Google Shape;2197;p46"/>
          <p:cNvGrpSpPr/>
          <p:nvPr/>
        </p:nvGrpSpPr>
        <p:grpSpPr>
          <a:xfrm>
            <a:off x="803244" y="1180316"/>
            <a:ext cx="2440200" cy="2440200"/>
            <a:chOff x="2251969" y="2076591"/>
            <a:chExt cx="2440200" cy="2440200"/>
          </a:xfrm>
        </p:grpSpPr>
        <p:sp>
          <p:nvSpPr>
            <p:cNvPr id="2198" name="Google Shape;2198;p46"/>
            <p:cNvSpPr/>
            <p:nvPr/>
          </p:nvSpPr>
          <p:spPr>
            <a:xfrm>
              <a:off x="2251969" y="20765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199" name="Google Shape;2199;p46"/>
            <p:cNvSpPr txBox="1"/>
            <p:nvPr/>
          </p:nvSpPr>
          <p:spPr>
            <a:xfrm>
              <a:off x="2540725" y="2765100"/>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We successfully gamified exercise, but not with diet</a:t>
              </a:r>
              <a:endParaRPr>
                <a:solidFill>
                  <a:schemeClr val="lt2"/>
                </a:solidFill>
                <a:latin typeface="Merriweather"/>
                <a:ea typeface="Merriweather"/>
                <a:cs typeface="Merriweather"/>
                <a:sym typeface="Merriweather"/>
              </a:endParaRPr>
            </a:p>
          </p:txBody>
        </p:sp>
      </p:grpSp>
      <p:sp>
        <p:nvSpPr>
          <p:cNvPr id="2200" name="Google Shape;2200;p46"/>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6"/>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6"/>
          <p:cNvSpPr txBox="1"/>
          <p:nvPr/>
        </p:nvSpPr>
        <p:spPr>
          <a:xfrm>
            <a:off x="3495150" y="1342650"/>
            <a:ext cx="2153700" cy="13914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People won’t consider their mobile gaming time as onerous health-tracking</a:t>
            </a:r>
            <a:endParaRPr>
              <a:solidFill>
                <a:schemeClr val="dk1"/>
              </a:solidFill>
            </a:endParaRPr>
          </a:p>
        </p:txBody>
      </p:sp>
      <p:sp>
        <p:nvSpPr>
          <p:cNvPr id="2203" name="Google Shape;2203;p46"/>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4" name="Google Shape;2204;p46"/>
          <p:cNvGrpSpPr/>
          <p:nvPr/>
        </p:nvGrpSpPr>
        <p:grpSpPr>
          <a:xfrm>
            <a:off x="240404" y="2766298"/>
            <a:ext cx="1503390" cy="1423800"/>
            <a:chOff x="3490737" y="1374053"/>
            <a:chExt cx="1423800" cy="1423800"/>
          </a:xfrm>
        </p:grpSpPr>
        <p:sp>
          <p:nvSpPr>
            <p:cNvPr id="2205" name="Google Shape;2205;p46"/>
            <p:cNvSpPr/>
            <p:nvPr/>
          </p:nvSpPr>
          <p:spPr>
            <a:xfrm>
              <a:off x="3490737" y="1374053"/>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06" name="Google Shape;2206;p46"/>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Merriweather"/>
                  <a:ea typeface="Merriweather"/>
                  <a:cs typeface="Merriweather"/>
                  <a:sym typeface="Merriweather"/>
                </a:rPr>
                <a:t>He wanted to exercise with people like him</a:t>
              </a:r>
              <a:endParaRPr sz="1200">
                <a:solidFill>
                  <a:schemeClr val="lt1"/>
                </a:solidFill>
                <a:latin typeface="Merriweather"/>
                <a:ea typeface="Merriweather"/>
                <a:cs typeface="Merriweather"/>
                <a:sym typeface="Merriweathe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0" name="Shape 2210"/>
        <p:cNvGrpSpPr/>
        <p:nvPr/>
      </p:nvGrpSpPr>
      <p:grpSpPr>
        <a:xfrm>
          <a:off x="0" y="0"/>
          <a:ext cx="0" cy="0"/>
          <a:chOff x="0" y="0"/>
          <a:chExt cx="0" cy="0"/>
        </a:xfrm>
      </p:grpSpPr>
      <p:sp>
        <p:nvSpPr>
          <p:cNvPr id="2211" name="Google Shape;2211;p4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pic>
        <p:nvPicPr>
          <p:cNvPr id="2216" name="Google Shape;2216;p48"/>
          <p:cNvPicPr preferRelativeResize="0"/>
          <p:nvPr/>
        </p:nvPicPr>
        <p:blipFill rotWithShape="1">
          <a:blip r:embed="rId3">
            <a:alphaModFix/>
          </a:blip>
          <a:srcRect b="9539" l="3546" r="33009" t="-9540"/>
          <a:stretch/>
        </p:blipFill>
        <p:spPr>
          <a:xfrm>
            <a:off x="3816650" y="321598"/>
            <a:ext cx="1515300" cy="1553400"/>
          </a:xfrm>
          <a:prstGeom prst="ellipse">
            <a:avLst/>
          </a:prstGeom>
          <a:noFill/>
          <a:ln>
            <a:noFill/>
          </a:ln>
        </p:spPr>
      </p:pic>
      <p:sp>
        <p:nvSpPr>
          <p:cNvPr id="2217" name="Google Shape;2217;p48"/>
          <p:cNvSpPr txBox="1"/>
          <p:nvPr>
            <p:ph idx="2" type="body"/>
          </p:nvPr>
        </p:nvSpPr>
        <p:spPr>
          <a:xfrm>
            <a:off x="1046850" y="2181725"/>
            <a:ext cx="7050300" cy="195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lt2"/>
                </a:solidFill>
              </a:rPr>
              <a:t>HMW redesign personal health data to be enjoyable and inspiring?</a:t>
            </a:r>
            <a:endParaRPr b="1">
              <a:solidFill>
                <a:schemeClr val="lt2"/>
              </a:solidFill>
            </a:endParaRPr>
          </a:p>
        </p:txBody>
      </p:sp>
      <p:sp>
        <p:nvSpPr>
          <p:cNvPr id="2218" name="Google Shape;2218;p4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19" name="Google Shape;2219;p48"/>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pic>
        <p:nvPicPr>
          <p:cNvPr id="2224" name="Google Shape;2224;p49"/>
          <p:cNvPicPr preferRelativeResize="0"/>
          <p:nvPr/>
        </p:nvPicPr>
        <p:blipFill rotWithShape="1">
          <a:blip r:embed="rId3">
            <a:alphaModFix/>
          </a:blip>
          <a:srcRect b="9539" l="3546" r="33009" t="-9540"/>
          <a:stretch/>
        </p:blipFill>
        <p:spPr>
          <a:xfrm>
            <a:off x="3816650" y="321598"/>
            <a:ext cx="1515300" cy="1553400"/>
          </a:xfrm>
          <a:prstGeom prst="ellipse">
            <a:avLst/>
          </a:prstGeom>
          <a:noFill/>
          <a:ln>
            <a:noFill/>
          </a:ln>
        </p:spPr>
      </p:pic>
      <p:sp>
        <p:nvSpPr>
          <p:cNvPr id="2225" name="Google Shape;2225;p49"/>
          <p:cNvSpPr txBox="1"/>
          <p:nvPr>
            <p:ph idx="1" type="body"/>
          </p:nvPr>
        </p:nvSpPr>
        <p:spPr>
          <a:xfrm>
            <a:off x="1131738" y="1590148"/>
            <a:ext cx="3339600" cy="2936400"/>
          </a:xfrm>
          <a:prstGeom prst="rect">
            <a:avLst/>
          </a:prstGeom>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Create a personal health app for non-biohackers to improve wellness and functional ability over the long term. Include specific benchmarks for all user ages and abilities with the goal of improving quality of life as they age.</a:t>
            </a:r>
            <a:endParaRPr sz="1800"/>
          </a:p>
        </p:txBody>
      </p:sp>
      <p:sp>
        <p:nvSpPr>
          <p:cNvPr id="2226" name="Google Shape;2226;p49"/>
          <p:cNvSpPr txBox="1"/>
          <p:nvPr>
            <p:ph type="title"/>
          </p:nvPr>
        </p:nvSpPr>
        <p:spPr>
          <a:xfrm>
            <a:off x="1131750" y="593250"/>
            <a:ext cx="29778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Solution</a:t>
            </a:r>
            <a:endParaRPr sz="6000"/>
          </a:p>
        </p:txBody>
      </p:sp>
      <p:sp>
        <p:nvSpPr>
          <p:cNvPr id="2227" name="Google Shape;2227;p49"/>
          <p:cNvSpPr txBox="1"/>
          <p:nvPr>
            <p:ph idx="2" type="body"/>
          </p:nvPr>
        </p:nvSpPr>
        <p:spPr>
          <a:xfrm>
            <a:off x="4672663" y="1590148"/>
            <a:ext cx="3339600" cy="293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lt1"/>
                </a:solidFill>
              </a:rPr>
              <a:t>People who aren't biohackers would be more dedicated to their wellness if they had individualized benchmarks and long-term goals to pursue, with guidance on how to get there.</a:t>
            </a:r>
            <a:endParaRPr sz="1800">
              <a:solidFill>
                <a:schemeClr val="lt1"/>
              </a:solidFill>
            </a:endParaRPr>
          </a:p>
        </p:txBody>
      </p:sp>
      <p:sp>
        <p:nvSpPr>
          <p:cNvPr id="2228" name="Google Shape;2228;p4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29" name="Google Shape;2229;p49"/>
          <p:cNvSpPr/>
          <p:nvPr/>
        </p:nvSpPr>
        <p:spPr>
          <a:xfrm>
            <a:off x="3655823" y="321652"/>
            <a:ext cx="1832368" cy="1553389"/>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chemeClr val="accent5"/>
            </a:solidFill>
            <a:prstDash val="solid"/>
            <a:round/>
            <a:headEnd len="med" w="med" type="none"/>
            <a:tailEnd len="med" w="med" type="none"/>
          </a:ln>
        </p:spPr>
      </p:sp>
      <p:sp>
        <p:nvSpPr>
          <p:cNvPr id="2230" name="Google Shape;2230;p49"/>
          <p:cNvSpPr txBox="1"/>
          <p:nvPr>
            <p:ph type="title"/>
          </p:nvPr>
        </p:nvSpPr>
        <p:spPr>
          <a:xfrm>
            <a:off x="5331950" y="593250"/>
            <a:ext cx="2832600" cy="99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Assumption</a:t>
            </a:r>
            <a:endParaRPr sz="6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50"/>
          <p:cNvSpPr txBox="1"/>
          <p:nvPr>
            <p:ph type="title"/>
          </p:nvPr>
        </p:nvSpPr>
        <p:spPr>
          <a:xfrm>
            <a:off x="1051400" y="3407725"/>
            <a:ext cx="70413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 Prototype 3</a:t>
            </a:r>
            <a:endParaRPr/>
          </a:p>
        </p:txBody>
      </p:sp>
      <p:sp>
        <p:nvSpPr>
          <p:cNvPr id="2236" name="Google Shape;2236;p50"/>
          <p:cNvSpPr txBox="1"/>
          <p:nvPr>
            <p:ph idx="1" type="body"/>
          </p:nvPr>
        </p:nvSpPr>
        <p:spPr>
          <a:xfrm>
            <a:off x="1051400" y="3809223"/>
            <a:ext cx="7041300" cy="1212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600"/>
              <a:t>We created a set of "screenshots" that provide the user with customized wellness goals and plans for how to get there.</a:t>
            </a:r>
            <a:endParaRPr sz="1600"/>
          </a:p>
        </p:txBody>
      </p:sp>
      <p:sp>
        <p:nvSpPr>
          <p:cNvPr id="2237" name="Google Shape;2237;p5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38" name="Google Shape;2238;p50"/>
          <p:cNvPicPr preferRelativeResize="0"/>
          <p:nvPr/>
        </p:nvPicPr>
        <p:blipFill rotWithShape="1">
          <a:blip r:embed="rId3">
            <a:alphaModFix/>
          </a:blip>
          <a:srcRect b="-6217" l="-1727" r="-1738" t="-6217"/>
          <a:stretch/>
        </p:blipFill>
        <p:spPr>
          <a:xfrm>
            <a:off x="2925738" y="321600"/>
            <a:ext cx="3292525" cy="2753150"/>
          </a:xfrm>
          <a:prstGeom prst="rect">
            <a:avLst/>
          </a:prstGeom>
          <a:noFill/>
          <a:ln cap="flat" cmpd="sng" w="228600">
            <a:solidFill>
              <a:srgbClr val="FFFFFF"/>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2" name="Shape 2242"/>
        <p:cNvGrpSpPr/>
        <p:nvPr/>
      </p:nvGrpSpPr>
      <p:grpSpPr>
        <a:xfrm>
          <a:off x="0" y="0"/>
          <a:ext cx="0" cy="0"/>
          <a:chOff x="0" y="0"/>
          <a:chExt cx="0" cy="0"/>
        </a:xfrm>
      </p:grpSpPr>
      <p:sp>
        <p:nvSpPr>
          <p:cNvPr id="2243" name="Google Shape;2243;p51"/>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2244" name="Google Shape;2244;p51"/>
          <p:cNvSpPr txBox="1"/>
          <p:nvPr>
            <p:ph idx="1" type="body"/>
          </p:nvPr>
        </p:nvSpPr>
        <p:spPr>
          <a:xfrm>
            <a:off x="977300" y="1279075"/>
            <a:ext cx="21162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worked</a:t>
            </a:r>
            <a:endParaRPr b="1"/>
          </a:p>
          <a:p>
            <a:pPr indent="0" lvl="0" marL="0" rtl="0" algn="l">
              <a:lnSpc>
                <a:spcPct val="115000"/>
              </a:lnSpc>
              <a:spcBef>
                <a:spcPts val="1000"/>
              </a:spcBef>
              <a:spcAft>
                <a:spcPts val="0"/>
              </a:spcAft>
              <a:buNone/>
            </a:pPr>
            <a:r>
              <a:rPr lang="en" sz="1700"/>
              <a:t>They liked having an individualized plan to follow that they didn't have to think about.</a:t>
            </a:r>
            <a:endParaRPr sz="1700"/>
          </a:p>
          <a:p>
            <a:pPr indent="0" lvl="0" marL="0" rtl="0" algn="l">
              <a:spcBef>
                <a:spcPts val="1200"/>
              </a:spcBef>
              <a:spcAft>
                <a:spcPts val="0"/>
              </a:spcAft>
              <a:buNone/>
            </a:pPr>
            <a:r>
              <a:t/>
            </a:r>
            <a:endParaRPr/>
          </a:p>
        </p:txBody>
      </p:sp>
      <p:sp>
        <p:nvSpPr>
          <p:cNvPr id="2245" name="Google Shape;2245;p51"/>
          <p:cNvSpPr txBox="1"/>
          <p:nvPr>
            <p:ph idx="2" type="body"/>
          </p:nvPr>
        </p:nvSpPr>
        <p:spPr>
          <a:xfrm>
            <a:off x="3391600" y="1279075"/>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What didn’t</a:t>
            </a:r>
            <a:endParaRPr b="1"/>
          </a:p>
          <a:p>
            <a:pPr indent="0" lvl="0" marL="0" rtl="0" algn="l">
              <a:lnSpc>
                <a:spcPct val="115000"/>
              </a:lnSpc>
              <a:spcBef>
                <a:spcPts val="1000"/>
              </a:spcBef>
              <a:spcAft>
                <a:spcPts val="0"/>
              </a:spcAft>
              <a:buNone/>
            </a:pPr>
            <a:r>
              <a:rPr lang="en" sz="1700"/>
              <a:t>They wanted to be sure the specifics of their age and ability would be reflected. They also wanted markers for short term progress shared.</a:t>
            </a:r>
            <a:endParaRPr sz="1700"/>
          </a:p>
          <a:p>
            <a:pPr indent="0" lvl="0" marL="0" rtl="0" algn="l">
              <a:spcBef>
                <a:spcPts val="1200"/>
              </a:spcBef>
              <a:spcAft>
                <a:spcPts val="0"/>
              </a:spcAft>
              <a:buNone/>
            </a:pPr>
            <a:r>
              <a:t/>
            </a:r>
            <a:endParaRPr/>
          </a:p>
        </p:txBody>
      </p:sp>
      <p:sp>
        <p:nvSpPr>
          <p:cNvPr id="2246" name="Google Shape;2246;p51"/>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Surprises</a:t>
            </a:r>
            <a:endParaRPr/>
          </a:p>
          <a:p>
            <a:pPr indent="0" lvl="0" marL="0" rtl="0" algn="l">
              <a:lnSpc>
                <a:spcPct val="115000"/>
              </a:lnSpc>
              <a:spcBef>
                <a:spcPts val="1000"/>
              </a:spcBef>
              <a:spcAft>
                <a:spcPts val="0"/>
              </a:spcAft>
              <a:buNone/>
            </a:pPr>
            <a:r>
              <a:rPr lang="en" sz="1700"/>
              <a:t>Most people in the non-athlete demographic aren't actively seeking fitness apps, and often think they're fit enough for their current life.</a:t>
            </a:r>
            <a:endParaRPr sz="1700"/>
          </a:p>
          <a:p>
            <a:pPr indent="0" lvl="0" marL="0" rtl="0" algn="l">
              <a:spcBef>
                <a:spcPts val="1200"/>
              </a:spcBef>
              <a:spcAft>
                <a:spcPts val="0"/>
              </a:spcAft>
              <a:buNone/>
            </a:pPr>
            <a:r>
              <a:t/>
            </a:r>
            <a:endParaRPr/>
          </a:p>
        </p:txBody>
      </p:sp>
      <p:sp>
        <p:nvSpPr>
          <p:cNvPr id="2247" name="Google Shape;2247;p5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16"/>
          <p:cNvSpPr txBox="1"/>
          <p:nvPr>
            <p:ph idx="1" type="body"/>
          </p:nvPr>
        </p:nvSpPr>
        <p:spPr>
          <a:xfrm>
            <a:off x="861450" y="2572650"/>
            <a:ext cx="7421100" cy="1438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600"/>
              </a:spcBef>
              <a:spcAft>
                <a:spcPts val="0"/>
              </a:spcAft>
              <a:buNone/>
            </a:pPr>
            <a:r>
              <a:rPr b="1" lang="en" sz="1600">
                <a:solidFill>
                  <a:schemeClr val="accent1"/>
                </a:solidFill>
              </a:rPr>
              <a:t>We were amazed to realize</a:t>
            </a:r>
            <a:r>
              <a:rPr lang="en" sz="1600"/>
              <a:t> that although his health data was more available to him than ever before, he still prioritized how he felt qualitatively. </a:t>
            </a:r>
            <a:r>
              <a:rPr b="1" lang="en" sz="1600">
                <a:solidFill>
                  <a:schemeClr val="accent1"/>
                </a:solidFill>
              </a:rPr>
              <a:t>It would be game changing</a:t>
            </a:r>
            <a:r>
              <a:rPr lang="en" sz="1600"/>
              <a:t> to provide Jackson a way to personalize health data with qualitative information for better insights.</a:t>
            </a:r>
            <a:endParaRPr sz="1600"/>
          </a:p>
        </p:txBody>
      </p:sp>
      <p:sp>
        <p:nvSpPr>
          <p:cNvPr id="1851" name="Google Shape;1851;p1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52" name="Google Shape;1852;p16"/>
          <p:cNvPicPr preferRelativeResize="0"/>
          <p:nvPr/>
        </p:nvPicPr>
        <p:blipFill rotWithShape="1">
          <a:blip r:embed="rId3">
            <a:alphaModFix/>
          </a:blip>
          <a:srcRect b="0" l="0" r="0" t="0"/>
          <a:stretch/>
        </p:blipFill>
        <p:spPr>
          <a:xfrm>
            <a:off x="6728250" y="780850"/>
            <a:ext cx="1851300" cy="1851300"/>
          </a:xfrm>
          <a:prstGeom prst="ellipse">
            <a:avLst/>
          </a:prstGeom>
          <a:noFill/>
          <a:ln>
            <a:noFill/>
          </a:ln>
        </p:spPr>
      </p:pic>
      <p:sp>
        <p:nvSpPr>
          <p:cNvPr id="1853" name="Google Shape;1853;p16"/>
          <p:cNvSpPr txBox="1"/>
          <p:nvPr>
            <p:ph idx="1" type="body"/>
          </p:nvPr>
        </p:nvSpPr>
        <p:spPr>
          <a:xfrm>
            <a:off x="861450" y="1062550"/>
            <a:ext cx="5866800" cy="1287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600"/>
              </a:spcBef>
              <a:spcAft>
                <a:spcPts val="0"/>
              </a:spcAft>
              <a:buNone/>
            </a:pPr>
            <a:r>
              <a:rPr b="1" lang="en" sz="1600">
                <a:solidFill>
                  <a:schemeClr val="accent1"/>
                </a:solidFill>
              </a:rPr>
              <a:t>We met</a:t>
            </a:r>
            <a:r>
              <a:rPr lang="en" sz="1600"/>
              <a:t> Jackson, a scientific 20-something man and employee at a health-tracking wearable company, who feels guilty and sheepish that quantitative health data is generally uninterpretable and inactionable.</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1" name="Shape 2251"/>
        <p:cNvGrpSpPr/>
        <p:nvPr/>
      </p:nvGrpSpPr>
      <p:grpSpPr>
        <a:xfrm>
          <a:off x="0" y="0"/>
          <a:ext cx="0" cy="0"/>
          <a:chOff x="0" y="0"/>
          <a:chExt cx="0" cy="0"/>
        </a:xfrm>
      </p:grpSpPr>
      <p:sp>
        <p:nvSpPr>
          <p:cNvPr id="2252" name="Google Shape;2252;p52"/>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253" name="Google Shape;2253;p52"/>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254" name="Google Shape;2254;p52"/>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255" name="Google Shape;2255;p5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256" name="Google Shape;2256;p52"/>
          <p:cNvGrpSpPr/>
          <p:nvPr/>
        </p:nvGrpSpPr>
        <p:grpSpPr>
          <a:xfrm>
            <a:off x="6081594" y="2068591"/>
            <a:ext cx="2440200" cy="2440200"/>
            <a:chOff x="4447194" y="1815766"/>
            <a:chExt cx="2440200" cy="2440200"/>
          </a:xfrm>
        </p:grpSpPr>
        <p:sp>
          <p:nvSpPr>
            <p:cNvPr id="2257" name="Google Shape;2257;p52"/>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58" name="Google Shape;2258;p52"/>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1"/>
                  </a:solidFill>
                  <a:latin typeface="Merriweather"/>
                  <a:ea typeface="Merriweather"/>
                  <a:cs typeface="Merriweather"/>
                  <a:sym typeface="Merriweather"/>
                </a:rPr>
                <a:t>People will only be satisfied with very personalized recommendations</a:t>
              </a:r>
              <a:endParaRPr>
                <a:solidFill>
                  <a:schemeClr val="lt2"/>
                </a:solidFill>
                <a:latin typeface="Merriweather"/>
                <a:ea typeface="Merriweather"/>
                <a:cs typeface="Merriweather"/>
                <a:sym typeface="Merriweather"/>
              </a:endParaRPr>
            </a:p>
          </p:txBody>
        </p:sp>
      </p:grpSp>
      <p:grpSp>
        <p:nvGrpSpPr>
          <p:cNvPr id="2259" name="Google Shape;2259;p52"/>
          <p:cNvGrpSpPr/>
          <p:nvPr/>
        </p:nvGrpSpPr>
        <p:grpSpPr>
          <a:xfrm>
            <a:off x="7318732" y="1094068"/>
            <a:ext cx="1721944" cy="1721944"/>
            <a:chOff x="3490737" y="1311047"/>
            <a:chExt cx="1423800" cy="1423800"/>
          </a:xfrm>
        </p:grpSpPr>
        <p:sp>
          <p:nvSpPr>
            <p:cNvPr id="2260" name="Google Shape;2260;p52"/>
            <p:cNvSpPr/>
            <p:nvPr/>
          </p:nvSpPr>
          <p:spPr>
            <a:xfrm>
              <a:off x="3490737" y="1311047"/>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61" name="Google Shape;2261;p52"/>
            <p:cNvSpPr txBox="1"/>
            <p:nvPr/>
          </p:nvSpPr>
          <p:spPr>
            <a:xfrm>
              <a:off x="3718754" y="1550597"/>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solidFill>
                    <a:schemeClr val="lt2"/>
                  </a:solidFill>
                  <a:latin typeface="Merriweather"/>
                  <a:ea typeface="Merriweather"/>
                  <a:cs typeface="Merriweather"/>
                  <a:sym typeface="Merriweather"/>
                </a:rPr>
                <a:t>People aren’t aware they need a health tracking app </a:t>
              </a:r>
              <a:endParaRPr sz="1200">
                <a:solidFill>
                  <a:schemeClr val="lt1"/>
                </a:solidFill>
                <a:latin typeface="Merriweather"/>
                <a:ea typeface="Merriweather"/>
                <a:cs typeface="Merriweather"/>
                <a:sym typeface="Merriweather"/>
              </a:endParaRPr>
            </a:p>
          </p:txBody>
        </p:sp>
      </p:grpSp>
      <p:grpSp>
        <p:nvGrpSpPr>
          <p:cNvPr id="2262" name="Google Shape;2262;p52"/>
          <p:cNvGrpSpPr/>
          <p:nvPr/>
        </p:nvGrpSpPr>
        <p:grpSpPr>
          <a:xfrm>
            <a:off x="571669" y="1437741"/>
            <a:ext cx="2440200" cy="2440200"/>
            <a:chOff x="2251969" y="2305191"/>
            <a:chExt cx="2440200" cy="2440200"/>
          </a:xfrm>
        </p:grpSpPr>
        <p:sp>
          <p:nvSpPr>
            <p:cNvPr id="2263" name="Google Shape;2263;p52"/>
            <p:cNvSpPr/>
            <p:nvPr/>
          </p:nvSpPr>
          <p:spPr>
            <a:xfrm>
              <a:off x="2251969" y="23051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64" name="Google Shape;2264;p52"/>
            <p:cNvSpPr txBox="1"/>
            <p:nvPr/>
          </p:nvSpPr>
          <p:spPr>
            <a:xfrm>
              <a:off x="2540725" y="2982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This solution is valid, but it must marketed very well to create interest in the non-biohacker demographic. </a:t>
              </a:r>
              <a:endParaRPr>
                <a:solidFill>
                  <a:schemeClr val="lt2"/>
                </a:solidFill>
                <a:latin typeface="Merriweather"/>
                <a:ea typeface="Merriweather"/>
                <a:cs typeface="Merriweather"/>
                <a:sym typeface="Merriweather"/>
              </a:endParaRPr>
            </a:p>
          </p:txBody>
        </p:sp>
      </p:grpSp>
      <p:sp>
        <p:nvSpPr>
          <p:cNvPr id="2265" name="Google Shape;2265;p52"/>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2"/>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2"/>
          <p:cNvSpPr txBox="1"/>
          <p:nvPr/>
        </p:nvSpPr>
        <p:spPr>
          <a:xfrm>
            <a:off x="3495150" y="1342650"/>
            <a:ext cx="2153700" cy="26304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People who aren't biohackers would be more dedicated to their wellness if they had individualized benchmarks and long-term goals to pursue, with guidance on how to get there.</a:t>
            </a:r>
            <a:endParaRPr>
              <a:solidFill>
                <a:schemeClr val="dk1"/>
              </a:solidFill>
              <a:latin typeface="Merriweather"/>
              <a:ea typeface="Merriweather"/>
              <a:cs typeface="Merriweather"/>
              <a:sym typeface="Merriweather"/>
            </a:endParaRPr>
          </a:p>
        </p:txBody>
      </p:sp>
      <p:sp>
        <p:nvSpPr>
          <p:cNvPr id="2268" name="Google Shape;2268;p52"/>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2" name="Shape 2272"/>
        <p:cNvGrpSpPr/>
        <p:nvPr/>
      </p:nvGrpSpPr>
      <p:grpSpPr>
        <a:xfrm>
          <a:off x="0" y="0"/>
          <a:ext cx="0" cy="0"/>
          <a:chOff x="0" y="0"/>
          <a:chExt cx="0" cy="0"/>
        </a:xfrm>
      </p:grpSpPr>
      <p:sp>
        <p:nvSpPr>
          <p:cNvPr id="2273" name="Google Shape;2273;p53"/>
          <p:cNvSpPr txBox="1"/>
          <p:nvPr/>
        </p:nvSpPr>
        <p:spPr>
          <a:xfrm>
            <a:off x="6334788"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New Assumptions</a:t>
            </a:r>
            <a:endParaRPr b="1">
              <a:solidFill>
                <a:schemeClr val="dk1"/>
              </a:solidFill>
              <a:latin typeface="Merriweather"/>
              <a:ea typeface="Merriweather"/>
              <a:cs typeface="Merriweather"/>
              <a:sym typeface="Merriweather"/>
            </a:endParaRPr>
          </a:p>
        </p:txBody>
      </p:sp>
      <p:sp>
        <p:nvSpPr>
          <p:cNvPr id="2274" name="Google Shape;2274;p53"/>
          <p:cNvSpPr txBox="1"/>
          <p:nvPr/>
        </p:nvSpPr>
        <p:spPr>
          <a:xfrm>
            <a:off x="3554550" y="650125"/>
            <a:ext cx="20349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500">
                <a:solidFill>
                  <a:schemeClr val="accent1"/>
                </a:solidFill>
                <a:latin typeface="Amatic SC"/>
                <a:ea typeface="Amatic SC"/>
                <a:cs typeface="Amatic SC"/>
                <a:sym typeface="Amatic SC"/>
              </a:rPr>
              <a:t>Validity</a:t>
            </a:r>
            <a:endParaRPr b="1">
              <a:solidFill>
                <a:schemeClr val="dk1"/>
              </a:solidFill>
              <a:latin typeface="Merriweather"/>
              <a:ea typeface="Merriweather"/>
              <a:cs typeface="Merriweather"/>
              <a:sym typeface="Merriweather"/>
            </a:endParaRPr>
          </a:p>
        </p:txBody>
      </p:sp>
      <p:sp>
        <p:nvSpPr>
          <p:cNvPr id="2275" name="Google Shape;2275;p53"/>
          <p:cNvSpPr txBox="1"/>
          <p:nvPr/>
        </p:nvSpPr>
        <p:spPr>
          <a:xfrm>
            <a:off x="774313" y="650125"/>
            <a:ext cx="20349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1"/>
                </a:solidFill>
                <a:latin typeface="Amatic SC"/>
                <a:ea typeface="Amatic SC"/>
                <a:cs typeface="Amatic SC"/>
                <a:sym typeface="Amatic SC"/>
              </a:rPr>
              <a:t>Learnings</a:t>
            </a:r>
            <a:endParaRPr b="1" sz="2500">
              <a:solidFill>
                <a:schemeClr val="accent1"/>
              </a:solidFill>
              <a:latin typeface="Amatic SC"/>
              <a:ea typeface="Amatic SC"/>
              <a:cs typeface="Amatic SC"/>
              <a:sym typeface="Amatic SC"/>
            </a:endParaRPr>
          </a:p>
        </p:txBody>
      </p:sp>
      <p:sp>
        <p:nvSpPr>
          <p:cNvPr id="2276" name="Google Shape;2276;p5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277" name="Google Shape;2277;p53"/>
          <p:cNvGrpSpPr/>
          <p:nvPr/>
        </p:nvGrpSpPr>
        <p:grpSpPr>
          <a:xfrm>
            <a:off x="6081594" y="2068591"/>
            <a:ext cx="2440200" cy="2440200"/>
            <a:chOff x="4447194" y="1815766"/>
            <a:chExt cx="2440200" cy="2440200"/>
          </a:xfrm>
        </p:grpSpPr>
        <p:sp>
          <p:nvSpPr>
            <p:cNvPr id="2278" name="Google Shape;2278;p53"/>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79" name="Google Shape;2279;p53"/>
            <p:cNvSpPr txBox="1"/>
            <p:nvPr/>
          </p:nvSpPr>
          <p:spPr>
            <a:xfrm>
              <a:off x="4735950" y="2513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1"/>
                  </a:solidFill>
                  <a:latin typeface="Merriweather"/>
                  <a:ea typeface="Merriweather"/>
                  <a:cs typeface="Merriweather"/>
                  <a:sym typeface="Merriweather"/>
                </a:rPr>
                <a:t>People will only be satisfied with very personalized recommendations</a:t>
              </a:r>
              <a:endParaRPr>
                <a:solidFill>
                  <a:schemeClr val="lt2"/>
                </a:solidFill>
                <a:latin typeface="Merriweather"/>
                <a:ea typeface="Merriweather"/>
                <a:cs typeface="Merriweather"/>
                <a:sym typeface="Merriweather"/>
              </a:endParaRPr>
            </a:p>
          </p:txBody>
        </p:sp>
      </p:grpSp>
      <p:grpSp>
        <p:nvGrpSpPr>
          <p:cNvPr id="2280" name="Google Shape;2280;p53"/>
          <p:cNvGrpSpPr/>
          <p:nvPr/>
        </p:nvGrpSpPr>
        <p:grpSpPr>
          <a:xfrm>
            <a:off x="7318732" y="1094068"/>
            <a:ext cx="1721944" cy="1721944"/>
            <a:chOff x="3490737" y="1311047"/>
            <a:chExt cx="1423800" cy="1423800"/>
          </a:xfrm>
        </p:grpSpPr>
        <p:sp>
          <p:nvSpPr>
            <p:cNvPr id="2281" name="Google Shape;2281;p53"/>
            <p:cNvSpPr/>
            <p:nvPr/>
          </p:nvSpPr>
          <p:spPr>
            <a:xfrm>
              <a:off x="3490737" y="1311047"/>
              <a:ext cx="1423800" cy="1423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82" name="Google Shape;2282;p53"/>
            <p:cNvSpPr txBox="1"/>
            <p:nvPr/>
          </p:nvSpPr>
          <p:spPr>
            <a:xfrm>
              <a:off x="3718754" y="1550597"/>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solidFill>
                    <a:schemeClr val="lt2"/>
                  </a:solidFill>
                  <a:latin typeface="Merriweather"/>
                  <a:ea typeface="Merriweather"/>
                  <a:cs typeface="Merriweather"/>
                  <a:sym typeface="Merriweather"/>
                </a:rPr>
                <a:t>People aren’t aware they need a health tracking app </a:t>
              </a:r>
              <a:endParaRPr sz="1200">
                <a:solidFill>
                  <a:schemeClr val="lt1"/>
                </a:solidFill>
                <a:latin typeface="Merriweather"/>
                <a:ea typeface="Merriweather"/>
                <a:cs typeface="Merriweather"/>
                <a:sym typeface="Merriweather"/>
              </a:endParaRPr>
            </a:p>
          </p:txBody>
        </p:sp>
      </p:grpSp>
      <p:sp>
        <p:nvSpPr>
          <p:cNvPr id="2283" name="Google Shape;2283;p53"/>
          <p:cNvSpPr txBox="1"/>
          <p:nvPr/>
        </p:nvSpPr>
        <p:spPr>
          <a:xfrm rot="-1699775">
            <a:off x="4514266" y="3860984"/>
            <a:ext cx="1211271" cy="615571"/>
          </a:xfrm>
          <a:prstGeom prst="rect">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latin typeface="Merriweather"/>
                <a:ea typeface="Merriweather"/>
                <a:cs typeface="Merriweather"/>
                <a:sym typeface="Merriweather"/>
              </a:rPr>
              <a:t>VALID</a:t>
            </a:r>
            <a:endParaRPr b="1">
              <a:solidFill>
                <a:srgbClr val="6AA84F"/>
              </a:solidFill>
              <a:latin typeface="Merriweather"/>
              <a:ea typeface="Merriweather"/>
              <a:cs typeface="Merriweather"/>
              <a:sym typeface="Merriweather"/>
            </a:endParaRPr>
          </a:p>
        </p:txBody>
      </p:sp>
      <p:grpSp>
        <p:nvGrpSpPr>
          <p:cNvPr id="2284" name="Google Shape;2284;p53"/>
          <p:cNvGrpSpPr/>
          <p:nvPr/>
        </p:nvGrpSpPr>
        <p:grpSpPr>
          <a:xfrm>
            <a:off x="571669" y="1437741"/>
            <a:ext cx="2440200" cy="2440200"/>
            <a:chOff x="2251969" y="2305191"/>
            <a:chExt cx="2440200" cy="2440200"/>
          </a:xfrm>
        </p:grpSpPr>
        <p:sp>
          <p:nvSpPr>
            <p:cNvPr id="2285" name="Google Shape;2285;p53"/>
            <p:cNvSpPr/>
            <p:nvPr/>
          </p:nvSpPr>
          <p:spPr>
            <a:xfrm>
              <a:off x="2251969" y="2305191"/>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2286" name="Google Shape;2286;p53"/>
            <p:cNvSpPr txBox="1"/>
            <p:nvPr/>
          </p:nvSpPr>
          <p:spPr>
            <a:xfrm>
              <a:off x="2540725" y="29824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solidFill>
                    <a:schemeClr val="lt2"/>
                  </a:solidFill>
                  <a:latin typeface="Merriweather"/>
                  <a:ea typeface="Merriweather"/>
                  <a:cs typeface="Merriweather"/>
                  <a:sym typeface="Merriweather"/>
                </a:rPr>
                <a:t>This solution is valid, but it must marketed very well to create interest in the non-biohacker demographic. </a:t>
              </a:r>
              <a:endParaRPr>
                <a:solidFill>
                  <a:schemeClr val="lt2"/>
                </a:solidFill>
                <a:latin typeface="Merriweather"/>
                <a:ea typeface="Merriweather"/>
                <a:cs typeface="Merriweather"/>
                <a:sym typeface="Merriweather"/>
              </a:endParaRPr>
            </a:p>
          </p:txBody>
        </p:sp>
      </p:grpSp>
      <p:sp>
        <p:nvSpPr>
          <p:cNvPr id="2287" name="Google Shape;2287;p53"/>
          <p:cNvSpPr/>
          <p:nvPr/>
        </p:nvSpPr>
        <p:spPr>
          <a:xfrm>
            <a:off x="855176" y="554159"/>
            <a:ext cx="394792" cy="473766"/>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3"/>
          <p:cNvSpPr/>
          <p:nvPr/>
        </p:nvSpPr>
        <p:spPr>
          <a:xfrm>
            <a:off x="6100277" y="643474"/>
            <a:ext cx="394789" cy="40022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3"/>
          <p:cNvSpPr txBox="1"/>
          <p:nvPr/>
        </p:nvSpPr>
        <p:spPr>
          <a:xfrm>
            <a:off x="3495150" y="1342650"/>
            <a:ext cx="2153700" cy="26304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en">
                <a:solidFill>
                  <a:schemeClr val="dk1"/>
                </a:solidFill>
                <a:latin typeface="Merriweather"/>
                <a:ea typeface="Merriweather"/>
                <a:cs typeface="Merriweather"/>
                <a:sym typeface="Merriweather"/>
              </a:rPr>
              <a:t>People who aren't biohackers would be more dedicated to their wellness if they had individualized benchmarks and long-term goals to pursue, with guidance on how to get there.</a:t>
            </a:r>
            <a:endParaRPr>
              <a:solidFill>
                <a:schemeClr val="dk1"/>
              </a:solidFill>
              <a:latin typeface="Merriweather"/>
              <a:ea typeface="Merriweather"/>
              <a:cs typeface="Merriweather"/>
              <a:sym typeface="Merriweather"/>
            </a:endParaRPr>
          </a:p>
        </p:txBody>
      </p:sp>
      <p:sp>
        <p:nvSpPr>
          <p:cNvPr id="2290" name="Google Shape;2290;p53"/>
          <p:cNvSpPr/>
          <p:nvPr/>
        </p:nvSpPr>
        <p:spPr>
          <a:xfrm>
            <a:off x="3638831" y="643278"/>
            <a:ext cx="494690" cy="400197"/>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p54"/>
          <p:cNvSpPr txBox="1"/>
          <p:nvPr>
            <p:ph type="ctrTitle"/>
          </p:nvPr>
        </p:nvSpPr>
        <p:spPr>
          <a:xfrm>
            <a:off x="1557875" y="16404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a:t>
            </a:r>
            <a:endParaRPr/>
          </a:p>
        </p:txBody>
      </p:sp>
      <p:sp>
        <p:nvSpPr>
          <p:cNvPr id="2296" name="Google Shape;2296;p5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0" name="Shape 2300"/>
        <p:cNvGrpSpPr/>
        <p:nvPr/>
      </p:nvGrpSpPr>
      <p:grpSpPr>
        <a:xfrm>
          <a:off x="0" y="0"/>
          <a:ext cx="0" cy="0"/>
          <a:chOff x="0" y="0"/>
          <a:chExt cx="0" cy="0"/>
        </a:xfrm>
      </p:grpSpPr>
      <p:pic>
        <p:nvPicPr>
          <p:cNvPr descr="mapa_esbozo_n_50-01.png" id="2301" name="Google Shape;2301;p55"/>
          <p:cNvPicPr preferRelativeResize="0"/>
          <p:nvPr/>
        </p:nvPicPr>
        <p:blipFill>
          <a:blip r:embed="rId3">
            <a:alphaModFix/>
          </a:blip>
          <a:stretch>
            <a:fillRect/>
          </a:stretch>
        </p:blipFill>
        <p:spPr>
          <a:xfrm>
            <a:off x="929352" y="1156424"/>
            <a:ext cx="7285297" cy="3681500"/>
          </a:xfrm>
          <a:prstGeom prst="rect">
            <a:avLst/>
          </a:prstGeom>
          <a:noFill/>
          <a:ln>
            <a:noFill/>
          </a:ln>
        </p:spPr>
      </p:pic>
      <p:sp>
        <p:nvSpPr>
          <p:cNvPr id="2302" name="Google Shape;2302;p5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Solution</a:t>
            </a:r>
            <a:endParaRPr sz="4000"/>
          </a:p>
        </p:txBody>
      </p:sp>
      <p:grpSp>
        <p:nvGrpSpPr>
          <p:cNvPr id="2303" name="Google Shape;2303;p55"/>
          <p:cNvGrpSpPr/>
          <p:nvPr/>
        </p:nvGrpSpPr>
        <p:grpSpPr>
          <a:xfrm>
            <a:off x="1633114" y="2405424"/>
            <a:ext cx="190252" cy="171538"/>
            <a:chOff x="2898281" y="1033551"/>
            <a:chExt cx="426000" cy="512208"/>
          </a:xfrm>
        </p:grpSpPr>
        <p:sp>
          <p:nvSpPr>
            <p:cNvPr id="2304" name="Google Shape;2304;p55"/>
            <p:cNvSpPr/>
            <p:nvPr/>
          </p:nvSpPr>
          <p:spPr>
            <a:xfrm>
              <a:off x="2898281" y="1060984"/>
              <a:ext cx="426000" cy="484775"/>
            </a:xfrm>
            <a:custGeom>
              <a:rect b="b" l="l" r="r" t="t"/>
              <a:pathLst>
                <a:path extrusionOk="0" h="19391" w="17040">
                  <a:moveTo>
                    <a:pt x="152" y="17224"/>
                  </a:moveTo>
                  <a:cubicBezTo>
                    <a:pt x="6800" y="9766"/>
                    <a:pt x="6827" y="9791"/>
                    <a:pt x="13447" y="2308"/>
                  </a:cubicBezTo>
                  <a:cubicBezTo>
                    <a:pt x="14286" y="1360"/>
                    <a:pt x="15634" y="1495"/>
                    <a:pt x="15068" y="363"/>
                  </a:cubicBezTo>
                  <a:cubicBezTo>
                    <a:pt x="14545" y="-682"/>
                    <a:pt x="13950" y="833"/>
                    <a:pt x="13123" y="1660"/>
                  </a:cubicBezTo>
                  <a:cubicBezTo>
                    <a:pt x="9515" y="5268"/>
                    <a:pt x="6845" y="9717"/>
                    <a:pt x="4043" y="13981"/>
                  </a:cubicBezTo>
                  <a:cubicBezTo>
                    <a:pt x="2890" y="15735"/>
                    <a:pt x="-1202" y="20429"/>
                    <a:pt x="477" y="19170"/>
                  </a:cubicBezTo>
                  <a:cubicBezTo>
                    <a:pt x="4145" y="16418"/>
                    <a:pt x="7050" y="12771"/>
                    <a:pt x="10204" y="9442"/>
                  </a:cubicBezTo>
                  <a:cubicBezTo>
                    <a:pt x="12807" y="6694"/>
                    <a:pt x="12853" y="6737"/>
                    <a:pt x="15392" y="3930"/>
                  </a:cubicBezTo>
                  <a:cubicBezTo>
                    <a:pt x="15936" y="3329"/>
                    <a:pt x="17040" y="2182"/>
                    <a:pt x="16365" y="2632"/>
                  </a:cubicBezTo>
                  <a:cubicBezTo>
                    <a:pt x="11977" y="5558"/>
                    <a:pt x="8555" y="9746"/>
                    <a:pt x="5016" y="13657"/>
                  </a:cubicBezTo>
                  <a:cubicBezTo>
                    <a:pt x="3928" y="14859"/>
                    <a:pt x="1925" y="17397"/>
                    <a:pt x="3071" y="16251"/>
                  </a:cubicBezTo>
                  <a:cubicBezTo>
                    <a:pt x="7572" y="11750"/>
                    <a:pt x="12545" y="7354"/>
                    <a:pt x="15392" y="1660"/>
                  </a:cubicBezTo>
                  <a:cubicBezTo>
                    <a:pt x="16367" y="-291"/>
                    <a:pt x="13692" y="3036"/>
                    <a:pt x="12150" y="4578"/>
                  </a:cubicBezTo>
                  <a:cubicBezTo>
                    <a:pt x="8469" y="8259"/>
                    <a:pt x="1774" y="11045"/>
                    <a:pt x="1774" y="16251"/>
                  </a:cubicBezTo>
                  <a:cubicBezTo>
                    <a:pt x="1774" y="18316"/>
                    <a:pt x="4608" y="13247"/>
                    <a:pt x="5989" y="11712"/>
                  </a:cubicBezTo>
                  <a:cubicBezTo>
                    <a:pt x="8601" y="8810"/>
                    <a:pt x="12825" y="6745"/>
                    <a:pt x="13771" y="2957"/>
                  </a:cubicBezTo>
                  <a:cubicBezTo>
                    <a:pt x="14000" y="2040"/>
                    <a:pt x="12911" y="3369"/>
                    <a:pt x="12150" y="3930"/>
                  </a:cubicBezTo>
                  <a:cubicBezTo>
                    <a:pt x="9826" y="5642"/>
                    <a:pt x="9651" y="5455"/>
                    <a:pt x="7610" y="7496"/>
                  </a:cubicBezTo>
                  <a:cubicBezTo>
                    <a:pt x="4721" y="10385"/>
                    <a:pt x="1443" y="13347"/>
                    <a:pt x="152" y="17224"/>
                  </a:cubicBezTo>
                  <a:cubicBezTo>
                    <a:pt x="-432" y="18978"/>
                    <a:pt x="1228" y="15717"/>
                    <a:pt x="2422" y="14306"/>
                  </a:cubicBezTo>
                  <a:cubicBezTo>
                    <a:pt x="5484" y="10687"/>
                    <a:pt x="8717" y="7200"/>
                    <a:pt x="12150" y="3930"/>
                  </a:cubicBezTo>
                  <a:cubicBezTo>
                    <a:pt x="13036" y="3086"/>
                    <a:pt x="15838" y="788"/>
                    <a:pt x="14744" y="1335"/>
                  </a:cubicBezTo>
                  <a:cubicBezTo>
                    <a:pt x="8863" y="4275"/>
                    <a:pt x="4773" y="10133"/>
                    <a:pt x="1125" y="15603"/>
                  </a:cubicBezTo>
                </a:path>
              </a:pathLst>
            </a:custGeom>
            <a:noFill/>
            <a:ln cap="flat" cmpd="sng" w="9525">
              <a:solidFill>
                <a:schemeClr val="accent1"/>
              </a:solidFill>
              <a:prstDash val="solid"/>
              <a:round/>
              <a:headEnd len="med" w="med" type="none"/>
              <a:tailEnd len="med" w="med" type="none"/>
            </a:ln>
          </p:spPr>
        </p:sp>
        <p:sp>
          <p:nvSpPr>
            <p:cNvPr id="2305" name="Google Shape;2305;p55"/>
            <p:cNvSpPr/>
            <p:nvPr/>
          </p:nvSpPr>
          <p:spPr>
            <a:xfrm>
              <a:off x="2907167" y="1033551"/>
              <a:ext cx="384425" cy="497825"/>
            </a:xfrm>
            <a:custGeom>
              <a:rect b="b" l="l" r="r" t="t"/>
              <a:pathLst>
                <a:path extrusionOk="0" h="19913" w="15377">
                  <a:moveTo>
                    <a:pt x="769" y="4054"/>
                  </a:moveTo>
                  <a:cubicBezTo>
                    <a:pt x="5633" y="10539"/>
                    <a:pt x="5597" y="10566"/>
                    <a:pt x="10497" y="17024"/>
                  </a:cubicBezTo>
                  <a:cubicBezTo>
                    <a:pt x="11830" y="18781"/>
                    <a:pt x="9226" y="15221"/>
                    <a:pt x="7903" y="13457"/>
                  </a:cubicBezTo>
                  <a:cubicBezTo>
                    <a:pt x="7871" y="13414"/>
                    <a:pt x="1093" y="5682"/>
                    <a:pt x="1093" y="5351"/>
                  </a:cubicBezTo>
                  <a:cubicBezTo>
                    <a:pt x="1093" y="535"/>
                    <a:pt x="8441" y="11742"/>
                    <a:pt x="11145" y="15727"/>
                  </a:cubicBezTo>
                  <a:cubicBezTo>
                    <a:pt x="12286" y="17408"/>
                    <a:pt x="14677" y="20563"/>
                    <a:pt x="13091" y="19294"/>
                  </a:cubicBezTo>
                  <a:cubicBezTo>
                    <a:pt x="8886" y="15930"/>
                    <a:pt x="6441" y="10822"/>
                    <a:pt x="3039" y="6648"/>
                  </a:cubicBezTo>
                  <a:cubicBezTo>
                    <a:pt x="2069" y="5457"/>
                    <a:pt x="-364" y="4538"/>
                    <a:pt x="121" y="3081"/>
                  </a:cubicBezTo>
                  <a:cubicBezTo>
                    <a:pt x="1999" y="-2559"/>
                    <a:pt x="9656" y="11519"/>
                    <a:pt x="10821" y="17348"/>
                  </a:cubicBezTo>
                  <a:cubicBezTo>
                    <a:pt x="10980" y="18143"/>
                    <a:pt x="10200" y="16781"/>
                    <a:pt x="9848" y="16051"/>
                  </a:cubicBezTo>
                  <a:cubicBezTo>
                    <a:pt x="8679" y="13623"/>
                    <a:pt x="4722" y="3579"/>
                    <a:pt x="4012" y="2432"/>
                  </a:cubicBezTo>
                  <a:cubicBezTo>
                    <a:pt x="3552" y="1689"/>
                    <a:pt x="1952" y="1028"/>
                    <a:pt x="2390" y="1784"/>
                  </a:cubicBezTo>
                  <a:cubicBezTo>
                    <a:pt x="4047" y="4647"/>
                    <a:pt x="10698" y="12841"/>
                    <a:pt x="11794" y="14430"/>
                  </a:cubicBezTo>
                  <a:cubicBezTo>
                    <a:pt x="12994" y="16170"/>
                    <a:pt x="14958" y="19913"/>
                    <a:pt x="14064" y="17997"/>
                  </a:cubicBezTo>
                  <a:cubicBezTo>
                    <a:pt x="11540" y="12588"/>
                    <a:pt x="8790" y="7067"/>
                    <a:pt x="4660" y="2757"/>
                  </a:cubicBezTo>
                  <a:cubicBezTo>
                    <a:pt x="3702" y="1757"/>
                    <a:pt x="1730" y="440"/>
                    <a:pt x="2066" y="1784"/>
                  </a:cubicBezTo>
                  <a:cubicBezTo>
                    <a:pt x="3143" y="6087"/>
                    <a:pt x="8768" y="7620"/>
                    <a:pt x="11794" y="10863"/>
                  </a:cubicBezTo>
                  <a:cubicBezTo>
                    <a:pt x="13483" y="12672"/>
                    <a:pt x="16447" y="13705"/>
                    <a:pt x="14388" y="15078"/>
                  </a:cubicBezTo>
                  <a:cubicBezTo>
                    <a:pt x="12290" y="16477"/>
                    <a:pt x="12537" y="13360"/>
                    <a:pt x="10821" y="11512"/>
                  </a:cubicBezTo>
                  <a:cubicBezTo>
                    <a:pt x="8064" y="8543"/>
                    <a:pt x="5452" y="5410"/>
                    <a:pt x="2390" y="2757"/>
                  </a:cubicBezTo>
                  <a:cubicBezTo>
                    <a:pt x="1777" y="2226"/>
                    <a:pt x="792" y="1031"/>
                    <a:pt x="1093" y="1784"/>
                  </a:cubicBezTo>
                  <a:cubicBezTo>
                    <a:pt x="3344" y="7412"/>
                    <a:pt x="7379" y="12150"/>
                    <a:pt x="10497" y="17348"/>
                  </a:cubicBezTo>
                  <a:cubicBezTo>
                    <a:pt x="10983" y="18159"/>
                    <a:pt x="1255" y="0"/>
                    <a:pt x="1742" y="487"/>
                  </a:cubicBezTo>
                  <a:cubicBezTo>
                    <a:pt x="6916" y="5658"/>
                    <a:pt x="19228" y="13465"/>
                    <a:pt x="14064" y="18645"/>
                  </a:cubicBezTo>
                  <a:cubicBezTo>
                    <a:pt x="13340" y="19371"/>
                    <a:pt x="13901" y="17603"/>
                    <a:pt x="13415" y="16700"/>
                  </a:cubicBezTo>
                  <a:cubicBezTo>
                    <a:pt x="11125" y="12447"/>
                    <a:pt x="8748" y="6622"/>
                    <a:pt x="4012" y="5675"/>
                  </a:cubicBezTo>
                  <a:cubicBezTo>
                    <a:pt x="3535" y="5580"/>
                    <a:pt x="3771" y="6226"/>
                    <a:pt x="4012" y="6648"/>
                  </a:cubicBezTo>
                  <a:cubicBezTo>
                    <a:pt x="6661" y="11284"/>
                    <a:pt x="8349" y="17931"/>
                    <a:pt x="13415" y="19618"/>
                  </a:cubicBezTo>
                  <a:cubicBezTo>
                    <a:pt x="14922" y="20120"/>
                    <a:pt x="4448" y="8918"/>
                    <a:pt x="7254" y="8918"/>
                  </a:cubicBezTo>
                  <a:cubicBezTo>
                    <a:pt x="11426" y="8918"/>
                    <a:pt x="13701" y="14921"/>
                    <a:pt x="14712" y="18969"/>
                  </a:cubicBezTo>
                </a:path>
              </a:pathLst>
            </a:custGeom>
            <a:noFill/>
            <a:ln cap="flat" cmpd="sng" w="9525">
              <a:solidFill>
                <a:schemeClr val="accent1"/>
              </a:solidFill>
              <a:prstDash val="solid"/>
              <a:round/>
              <a:headEnd len="med" w="med" type="none"/>
              <a:tailEnd len="med" w="med" type="none"/>
            </a:ln>
          </p:spPr>
        </p:sp>
      </p:grpSp>
      <p:sp>
        <p:nvSpPr>
          <p:cNvPr id="2306" name="Google Shape;2306;p5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07" name="Google Shape;2307;p55"/>
          <p:cNvSpPr txBox="1"/>
          <p:nvPr/>
        </p:nvSpPr>
        <p:spPr>
          <a:xfrm>
            <a:off x="2718300" y="1598725"/>
            <a:ext cx="3707400" cy="23397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Merriweather"/>
                <a:ea typeface="Merriweather"/>
                <a:cs typeface="Merriweather"/>
                <a:sym typeface="Merriweather"/>
              </a:rPr>
              <a:t>We want to create an inspiring system to improve the health and wellness of those who aren't in targeted populations, like athletes or biohackers. </a:t>
            </a:r>
            <a:endParaRPr>
              <a:solidFill>
                <a:schemeClr val="lt2"/>
              </a:solidFill>
              <a:latin typeface="Merriweather"/>
              <a:ea typeface="Merriweather"/>
              <a:cs typeface="Merriweather"/>
              <a:sym typeface="Merriweather"/>
            </a:endParaRPr>
          </a:p>
          <a:p>
            <a:pPr indent="0" lvl="0" marL="0" rtl="0" algn="ctr">
              <a:spcBef>
                <a:spcPts val="0"/>
              </a:spcBef>
              <a:spcAft>
                <a:spcPts val="0"/>
              </a:spcAft>
              <a:buNone/>
            </a:pPr>
            <a:r>
              <a:t/>
            </a:r>
            <a:endParaRPr>
              <a:solidFill>
                <a:schemeClr val="lt2"/>
              </a:solidFill>
              <a:latin typeface="Merriweather"/>
              <a:ea typeface="Merriweather"/>
              <a:cs typeface="Merriweather"/>
              <a:sym typeface="Merriweather"/>
            </a:endParaRPr>
          </a:p>
          <a:p>
            <a:pPr indent="0" lvl="0" marL="0" rtl="0" algn="ctr">
              <a:spcBef>
                <a:spcPts val="0"/>
              </a:spcBef>
              <a:spcAft>
                <a:spcPts val="0"/>
              </a:spcAft>
              <a:buNone/>
            </a:pPr>
            <a:r>
              <a:rPr lang="en">
                <a:solidFill>
                  <a:schemeClr val="lt2"/>
                </a:solidFill>
                <a:latin typeface="Merriweather"/>
                <a:ea typeface="Merriweather"/>
                <a:cs typeface="Merriweather"/>
                <a:sym typeface="Merriweather"/>
              </a:rPr>
              <a:t>We want to build a game that includes community and lifestyle-based goals to motivate action for real people, improving real lives.</a:t>
            </a:r>
            <a:endParaRPr>
              <a:solidFill>
                <a:schemeClr val="lt2"/>
              </a:solidFill>
              <a:latin typeface="Merriweather"/>
              <a:ea typeface="Merriweather"/>
              <a:cs typeface="Merriweather"/>
              <a:sym typeface="Merriweather"/>
            </a:endParaRPr>
          </a:p>
        </p:txBody>
      </p:sp>
      <p:pic>
        <p:nvPicPr>
          <p:cNvPr id="2308" name="Google Shape;2308;p55"/>
          <p:cNvPicPr preferRelativeResize="0"/>
          <p:nvPr/>
        </p:nvPicPr>
        <p:blipFill rotWithShape="1">
          <a:blip r:embed="rId4">
            <a:alphaModFix/>
          </a:blip>
          <a:srcRect b="23515" l="24941" r="30295" t="12773"/>
          <a:stretch/>
        </p:blipFill>
        <p:spPr>
          <a:xfrm rot="-623520">
            <a:off x="1084817" y="2390241"/>
            <a:ext cx="523842" cy="43401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sp>
        <p:nvSpPr>
          <p:cNvPr id="2313" name="Google Shape;2313;p56"/>
          <p:cNvSpPr txBox="1"/>
          <p:nvPr>
            <p:ph type="ctrTitle"/>
          </p:nvPr>
        </p:nvSpPr>
        <p:spPr>
          <a:xfrm>
            <a:off x="1557875" y="16404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314" name="Google Shape;2314;p5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18" name="Shape 2318"/>
        <p:cNvGrpSpPr/>
        <p:nvPr/>
      </p:nvGrpSpPr>
      <p:grpSpPr>
        <a:xfrm>
          <a:off x="0" y="0"/>
          <a:ext cx="0" cy="0"/>
          <a:chOff x="0" y="0"/>
          <a:chExt cx="0" cy="0"/>
        </a:xfrm>
      </p:grpSpPr>
      <p:sp>
        <p:nvSpPr>
          <p:cNvPr id="2319" name="Google Shape;2319;p57"/>
          <p:cNvSpPr txBox="1"/>
          <p:nvPr>
            <p:ph idx="1" type="body"/>
          </p:nvPr>
        </p:nvSpPr>
        <p:spPr>
          <a:xfrm>
            <a:off x="977300" y="917849"/>
            <a:ext cx="2296500" cy="353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lt2"/>
                </a:solidFill>
              </a:rPr>
              <a:t>Key learnings</a:t>
            </a:r>
            <a:endParaRPr b="1" sz="1200">
              <a:solidFill>
                <a:schemeClr val="lt2"/>
              </a:solidFill>
            </a:endParaRPr>
          </a:p>
          <a:p>
            <a:pPr indent="0" lvl="0" marL="0" rtl="0" algn="l">
              <a:spcBef>
                <a:spcPts val="600"/>
              </a:spcBef>
              <a:spcAft>
                <a:spcPts val="0"/>
              </a:spcAft>
              <a:buNone/>
            </a:pPr>
            <a:r>
              <a:rPr b="1" lang="en" sz="1500">
                <a:solidFill>
                  <a:schemeClr val="lt2"/>
                </a:solidFill>
              </a:rPr>
              <a:t>&gt;</a:t>
            </a:r>
            <a:r>
              <a:rPr lang="en" sz="1200">
                <a:solidFill>
                  <a:schemeClr val="lt2"/>
                </a:solidFill>
              </a:rPr>
              <a:t> Gamifying a difficult task can make it feel more like fun and less like work.</a:t>
            </a:r>
            <a:endParaRPr sz="1200">
              <a:solidFill>
                <a:schemeClr val="lt2"/>
              </a:solidFill>
            </a:endParaRPr>
          </a:p>
          <a:p>
            <a:pPr indent="0" lvl="0" marL="0" rtl="0" algn="l">
              <a:spcBef>
                <a:spcPts val="600"/>
              </a:spcBef>
              <a:spcAft>
                <a:spcPts val="0"/>
              </a:spcAft>
              <a:buNone/>
            </a:pPr>
            <a:r>
              <a:rPr b="1" lang="en" sz="1500">
                <a:solidFill>
                  <a:schemeClr val="lt2"/>
                </a:solidFill>
              </a:rPr>
              <a:t>&gt;</a:t>
            </a:r>
            <a:r>
              <a:rPr lang="en" sz="1400">
                <a:solidFill>
                  <a:schemeClr val="lt2"/>
                </a:solidFill>
              </a:rPr>
              <a:t> </a:t>
            </a:r>
            <a:r>
              <a:rPr lang="en" sz="1200">
                <a:solidFill>
                  <a:schemeClr val="lt2"/>
                </a:solidFill>
              </a:rPr>
              <a:t>Non-athletes aren't motivated by the same things as usual users of wearable tech. The tech must be enjoyable, inspiring and inclusive. They also have different goals.</a:t>
            </a:r>
            <a:endParaRPr sz="1200">
              <a:solidFill>
                <a:schemeClr val="lt2"/>
              </a:solidFill>
            </a:endParaRPr>
          </a:p>
          <a:p>
            <a:pPr indent="0" lvl="0" marL="0" rtl="0" algn="l">
              <a:spcBef>
                <a:spcPts val="600"/>
              </a:spcBef>
              <a:spcAft>
                <a:spcPts val="0"/>
              </a:spcAft>
              <a:buNone/>
            </a:pPr>
            <a:r>
              <a:rPr b="1" lang="en" sz="1500">
                <a:solidFill>
                  <a:schemeClr val="lt2"/>
                </a:solidFill>
              </a:rPr>
              <a:t>&gt; </a:t>
            </a:r>
            <a:r>
              <a:rPr lang="en" sz="1200">
                <a:solidFill>
                  <a:schemeClr val="lt2"/>
                </a:solidFill>
              </a:rPr>
              <a:t>The feeling of belonging to a community is motivating, especially in health and wellness.</a:t>
            </a:r>
            <a:endParaRPr sz="1200">
              <a:solidFill>
                <a:schemeClr val="lt2"/>
              </a:solidFill>
            </a:endParaRPr>
          </a:p>
        </p:txBody>
      </p:sp>
      <p:sp>
        <p:nvSpPr>
          <p:cNvPr id="2320" name="Google Shape;2320;p57"/>
          <p:cNvSpPr txBox="1"/>
          <p:nvPr>
            <p:ph idx="2" type="body"/>
          </p:nvPr>
        </p:nvSpPr>
        <p:spPr>
          <a:xfrm>
            <a:off x="3391600" y="917855"/>
            <a:ext cx="2296500" cy="353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FFFFFF"/>
                </a:solidFill>
              </a:rPr>
              <a:t>Next steps</a:t>
            </a:r>
            <a:endParaRPr b="1" sz="1200">
              <a:solidFill>
                <a:srgbClr val="FFFFFF"/>
              </a:solidFill>
            </a:endParaRPr>
          </a:p>
          <a:p>
            <a:pPr indent="-304800" lvl="0" marL="457200" rtl="0" algn="l">
              <a:spcBef>
                <a:spcPts val="600"/>
              </a:spcBef>
              <a:spcAft>
                <a:spcPts val="0"/>
              </a:spcAft>
              <a:buClr>
                <a:srgbClr val="FFFFFF"/>
              </a:buClr>
              <a:buSzPts val="1200"/>
              <a:buAutoNum type="arabicPeriod"/>
            </a:pPr>
            <a:r>
              <a:rPr lang="en" sz="1200">
                <a:solidFill>
                  <a:srgbClr val="FFFFFF"/>
                </a:solidFill>
              </a:rPr>
              <a:t>Research on other apps around the gamification of exercise</a:t>
            </a:r>
            <a:endParaRPr sz="1200">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Brainstorming more innovative ways to reward movement</a:t>
            </a:r>
            <a:endParaRPr sz="1200">
              <a:solidFill>
                <a:srgbClr val="FFFFFF"/>
              </a:solidFill>
            </a:endParaRPr>
          </a:p>
        </p:txBody>
      </p:sp>
      <p:sp>
        <p:nvSpPr>
          <p:cNvPr id="2321" name="Google Shape;2321;p57"/>
          <p:cNvSpPr txBox="1"/>
          <p:nvPr>
            <p:ph idx="3" type="body"/>
          </p:nvPr>
        </p:nvSpPr>
        <p:spPr>
          <a:xfrm>
            <a:off x="5805900" y="917850"/>
            <a:ext cx="2206500" cy="379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FFFFFF"/>
                </a:solidFill>
              </a:rPr>
              <a:t>Motivation</a:t>
            </a:r>
            <a:endParaRPr b="1" sz="1200">
              <a:solidFill>
                <a:srgbClr val="FFFFFF"/>
              </a:solidFill>
            </a:endParaRPr>
          </a:p>
          <a:p>
            <a:pPr indent="0" lvl="0" marL="0" rtl="0" algn="l">
              <a:spcBef>
                <a:spcPts val="600"/>
              </a:spcBef>
              <a:spcAft>
                <a:spcPts val="0"/>
              </a:spcAft>
              <a:buNone/>
            </a:pPr>
            <a:r>
              <a:rPr lang="en" sz="1200">
                <a:solidFill>
                  <a:srgbClr val="FFFFFF"/>
                </a:solidFill>
              </a:rPr>
              <a:t>The possibility of making people healthier through exercise is an incredibly worthy goal.</a:t>
            </a:r>
            <a:endParaRPr sz="1200">
              <a:solidFill>
                <a:srgbClr val="FFFFFF"/>
              </a:solidFill>
            </a:endParaRPr>
          </a:p>
          <a:p>
            <a:pPr indent="0" lvl="0" marL="0" rtl="0" algn="l">
              <a:spcBef>
                <a:spcPts val="600"/>
              </a:spcBef>
              <a:spcAft>
                <a:spcPts val="0"/>
              </a:spcAft>
              <a:buNone/>
            </a:pPr>
            <a:r>
              <a:rPr lang="en" sz="1200">
                <a:solidFill>
                  <a:srgbClr val="FFFFFF"/>
                </a:solidFill>
              </a:rPr>
              <a:t>We want to focus on how to help people move more without having to obsess over numbers. </a:t>
            </a:r>
            <a:endParaRPr sz="1200">
              <a:solidFill>
                <a:srgbClr val="FFFFFF"/>
              </a:solidFill>
            </a:endParaRPr>
          </a:p>
          <a:p>
            <a:pPr indent="0" lvl="0" marL="0" rtl="0" algn="l">
              <a:spcBef>
                <a:spcPts val="600"/>
              </a:spcBef>
              <a:spcAft>
                <a:spcPts val="0"/>
              </a:spcAft>
              <a:buNone/>
            </a:pPr>
            <a:r>
              <a:rPr lang="en" sz="1200">
                <a:solidFill>
                  <a:srgbClr val="FFFFFF"/>
                </a:solidFill>
              </a:rPr>
              <a:t>Gamification for the sake of gamification won’t work: we need truly innovative and inspiring ways to make exercise </a:t>
            </a:r>
            <a:r>
              <a:rPr i="1" lang="en" sz="1200">
                <a:solidFill>
                  <a:srgbClr val="FFFFFF"/>
                </a:solidFill>
              </a:rPr>
              <a:t>not feel like exercise.</a:t>
            </a:r>
            <a:endParaRPr sz="1200">
              <a:solidFill>
                <a:srgbClr val="FFFFFF"/>
              </a:solidFill>
            </a:endParaRPr>
          </a:p>
          <a:p>
            <a:pPr indent="0" lvl="0" marL="0" rtl="0" algn="l">
              <a:spcBef>
                <a:spcPts val="600"/>
              </a:spcBef>
              <a:spcAft>
                <a:spcPts val="0"/>
              </a:spcAft>
              <a:buNone/>
            </a:pPr>
            <a:r>
              <a:t/>
            </a:r>
            <a:endParaRPr sz="1200">
              <a:solidFill>
                <a:srgbClr val="FFFFFF"/>
              </a:solidFill>
            </a:endParaRPr>
          </a:p>
        </p:txBody>
      </p:sp>
      <p:sp>
        <p:nvSpPr>
          <p:cNvPr id="2322" name="Google Shape;2322;p57"/>
          <p:cNvSpPr txBox="1"/>
          <p:nvPr>
            <p:ph type="title"/>
          </p:nvPr>
        </p:nvSpPr>
        <p:spPr>
          <a:xfrm>
            <a:off x="1131750" y="3182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Summary</a:t>
            </a:r>
            <a:endParaRPr>
              <a:solidFill>
                <a:srgbClr val="FFFFFF"/>
              </a:solidFill>
            </a:endParaRPr>
          </a:p>
        </p:txBody>
      </p:sp>
      <p:sp>
        <p:nvSpPr>
          <p:cNvPr id="2323" name="Google Shape;2323;p57"/>
          <p:cNvSpPr/>
          <p:nvPr/>
        </p:nvSpPr>
        <p:spPr>
          <a:xfrm>
            <a:off x="4388519" y="1036745"/>
            <a:ext cx="337079" cy="233885"/>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7"/>
          <p:cNvSpPr/>
          <p:nvPr/>
        </p:nvSpPr>
        <p:spPr>
          <a:xfrm>
            <a:off x="6828275" y="1036750"/>
            <a:ext cx="235536" cy="233881"/>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7"/>
          <p:cNvSpPr/>
          <p:nvPr/>
        </p:nvSpPr>
        <p:spPr>
          <a:xfrm>
            <a:off x="2230500" y="1017945"/>
            <a:ext cx="235515" cy="25752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0" name="Shape 2330"/>
        <p:cNvGrpSpPr/>
        <p:nvPr/>
      </p:nvGrpSpPr>
      <p:grpSpPr>
        <a:xfrm>
          <a:off x="0" y="0"/>
          <a:ext cx="0" cy="0"/>
          <a:chOff x="0" y="0"/>
          <a:chExt cx="0" cy="0"/>
        </a:xfrm>
      </p:grpSpPr>
      <p:sp>
        <p:nvSpPr>
          <p:cNvPr id="2331" name="Google Shape;2331;p58"/>
          <p:cNvSpPr txBox="1"/>
          <p:nvPr>
            <p:ph idx="4294967295" type="ctrTitle"/>
          </p:nvPr>
        </p:nvSpPr>
        <p:spPr>
          <a:xfrm>
            <a:off x="1715250" y="1115044"/>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chemeClr val="lt1"/>
                </a:solidFill>
              </a:rPr>
              <a:t>Thanks!</a:t>
            </a:r>
            <a:endParaRPr sz="4800">
              <a:solidFill>
                <a:schemeClr val="lt1"/>
              </a:solidFill>
            </a:endParaRPr>
          </a:p>
        </p:txBody>
      </p:sp>
      <p:sp>
        <p:nvSpPr>
          <p:cNvPr id="2332" name="Google Shape;2332;p58"/>
          <p:cNvSpPr txBox="1"/>
          <p:nvPr>
            <p:ph idx="4294967295" type="subTitle"/>
          </p:nvPr>
        </p:nvSpPr>
        <p:spPr>
          <a:xfrm>
            <a:off x="1715250" y="1811363"/>
            <a:ext cx="57135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Any questions?</a:t>
            </a:r>
            <a:endParaRPr b="1" sz="3600"/>
          </a:p>
        </p:txBody>
      </p:sp>
      <p:sp>
        <p:nvSpPr>
          <p:cNvPr id="2333" name="Google Shape;2333;p5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p59"/>
          <p:cNvSpPr txBox="1"/>
          <p:nvPr>
            <p:ph idx="4294967295" type="ctrTitle"/>
          </p:nvPr>
        </p:nvSpPr>
        <p:spPr>
          <a:xfrm>
            <a:off x="1715250" y="1115044"/>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chemeClr val="lt1"/>
                </a:solidFill>
              </a:rPr>
              <a:t>Credits</a:t>
            </a:r>
            <a:endParaRPr sz="4800">
              <a:solidFill>
                <a:schemeClr val="lt1"/>
              </a:solidFill>
            </a:endParaRPr>
          </a:p>
        </p:txBody>
      </p:sp>
      <p:sp>
        <p:nvSpPr>
          <p:cNvPr id="2339" name="Google Shape;2339;p59"/>
          <p:cNvSpPr txBox="1"/>
          <p:nvPr>
            <p:ph idx="4294967295" type="subTitle"/>
          </p:nvPr>
        </p:nvSpPr>
        <p:spPr>
          <a:xfrm>
            <a:off x="1715250" y="1811384"/>
            <a:ext cx="5713500" cy="1330800"/>
          </a:xfrm>
          <a:prstGeom prst="rect">
            <a:avLst/>
          </a:prstGeom>
          <a:noFill/>
        </p:spPr>
        <p:txBody>
          <a:bodyPr anchorCtr="0" anchor="t" bIns="91425" lIns="91425" spcFirstLastPara="1" rIns="91425" wrap="square" tIns="91425">
            <a:noAutofit/>
          </a:bodyPr>
          <a:lstStyle/>
          <a:p>
            <a:pPr indent="-304800" lvl="0" marL="457200" rtl="0" algn="l">
              <a:spcBef>
                <a:spcPts val="1000"/>
              </a:spcBef>
              <a:spcAft>
                <a:spcPts val="0"/>
              </a:spcAft>
              <a:buClr>
                <a:schemeClr val="lt2"/>
              </a:buClr>
              <a:buSzPts val="1200"/>
              <a:buChar char="✖"/>
            </a:pPr>
            <a:r>
              <a:rPr lang="en" sz="1200">
                <a:solidFill>
                  <a:schemeClr val="lt2"/>
                </a:solidFill>
              </a:rPr>
              <a:t>Our great and very patient  interviewees who really emotionally opened up about a very sensitive topic: personal health. </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Slide Carnival for the starter formatting for the deck,, used under the </a:t>
            </a:r>
            <a:r>
              <a:rPr lang="en" sz="1200" u="sng">
                <a:solidFill>
                  <a:schemeClr val="lt2"/>
                </a:solidFill>
                <a:hlinkClick r:id="rId3">
                  <a:extLst>
                    <a:ext uri="{A12FA001-AC4F-418D-AE19-62706E023703}">
                      <ahyp:hlinkClr val="tx"/>
                    </a:ext>
                  </a:extLst>
                </a:hlinkClick>
              </a:rPr>
              <a:t>Creative Commons Attribution license</a:t>
            </a:r>
            <a:endParaRPr b="1" sz="1200">
              <a:solidFill>
                <a:schemeClr val="lt2"/>
              </a:solidFill>
            </a:endParaRPr>
          </a:p>
        </p:txBody>
      </p:sp>
      <p:sp>
        <p:nvSpPr>
          <p:cNvPr id="2340" name="Google Shape;2340;p5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17"/>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Additional Needfinding</a:t>
            </a:r>
            <a:endParaRPr/>
          </a:p>
        </p:txBody>
      </p:sp>
      <p:sp>
        <p:nvSpPr>
          <p:cNvPr id="1859" name="Google Shape;1859;p1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18"/>
          <p:cNvSpPr txBox="1"/>
          <p:nvPr>
            <p:ph idx="4294967295" type="ctrTitle"/>
          </p:nvPr>
        </p:nvSpPr>
        <p:spPr>
          <a:xfrm>
            <a:off x="1715250" y="595719"/>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Focus on Interview Diversity</a:t>
            </a:r>
            <a:endParaRPr sz="4800"/>
          </a:p>
        </p:txBody>
      </p:sp>
      <p:sp>
        <p:nvSpPr>
          <p:cNvPr id="1865" name="Google Shape;1865;p1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66" name="Google Shape;1866;p18"/>
          <p:cNvSpPr txBox="1"/>
          <p:nvPr>
            <p:ph idx="4294967295" type="subTitle"/>
          </p:nvPr>
        </p:nvSpPr>
        <p:spPr>
          <a:xfrm>
            <a:off x="2088125" y="3388725"/>
            <a:ext cx="2137800" cy="7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Bree</a:t>
            </a:r>
            <a:endParaRPr b="1"/>
          </a:p>
          <a:p>
            <a:pPr indent="0" lvl="0" marL="0" rtl="0" algn="ctr">
              <a:spcBef>
                <a:spcPts val="0"/>
              </a:spcBef>
              <a:spcAft>
                <a:spcPts val="0"/>
              </a:spcAft>
              <a:buNone/>
            </a:pPr>
            <a:r>
              <a:rPr lang="en" sz="1600"/>
              <a:t>Budget-conscious vegan</a:t>
            </a:r>
            <a:endParaRPr sz="1600"/>
          </a:p>
        </p:txBody>
      </p:sp>
      <p:pic>
        <p:nvPicPr>
          <p:cNvPr id="1867" name="Google Shape;1867;p18"/>
          <p:cNvPicPr preferRelativeResize="0"/>
          <p:nvPr/>
        </p:nvPicPr>
        <p:blipFill rotWithShape="1">
          <a:blip r:embed="rId3">
            <a:alphaModFix/>
          </a:blip>
          <a:srcRect b="0" l="1399" r="1390" t="0"/>
          <a:stretch/>
        </p:blipFill>
        <p:spPr>
          <a:xfrm>
            <a:off x="2231363" y="1556775"/>
            <a:ext cx="1851300" cy="1851300"/>
          </a:xfrm>
          <a:prstGeom prst="ellipse">
            <a:avLst/>
          </a:prstGeom>
          <a:noFill/>
          <a:ln>
            <a:noFill/>
          </a:ln>
        </p:spPr>
      </p:pic>
      <p:pic>
        <p:nvPicPr>
          <p:cNvPr id="1868" name="Google Shape;1868;p18"/>
          <p:cNvPicPr preferRelativeResize="0"/>
          <p:nvPr/>
        </p:nvPicPr>
        <p:blipFill rotWithShape="1">
          <a:blip r:embed="rId4">
            <a:alphaModFix/>
          </a:blip>
          <a:srcRect b="6649" l="0" r="0" t="6649"/>
          <a:stretch/>
        </p:blipFill>
        <p:spPr>
          <a:xfrm>
            <a:off x="5061338" y="1556775"/>
            <a:ext cx="1851300" cy="1851300"/>
          </a:xfrm>
          <a:prstGeom prst="ellipse">
            <a:avLst/>
          </a:prstGeom>
          <a:noFill/>
          <a:ln>
            <a:noFill/>
          </a:ln>
        </p:spPr>
      </p:pic>
      <p:sp>
        <p:nvSpPr>
          <p:cNvPr id="1869" name="Google Shape;1869;p18"/>
          <p:cNvSpPr txBox="1"/>
          <p:nvPr>
            <p:ph idx="4294967295" type="subTitle"/>
          </p:nvPr>
        </p:nvSpPr>
        <p:spPr>
          <a:xfrm>
            <a:off x="4918100" y="3388725"/>
            <a:ext cx="2137800" cy="7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Liz</a:t>
            </a:r>
            <a:endParaRPr b="1"/>
          </a:p>
          <a:p>
            <a:pPr indent="0" lvl="0" marL="0" rtl="0" algn="ctr">
              <a:spcBef>
                <a:spcPts val="0"/>
              </a:spcBef>
              <a:spcAft>
                <a:spcPts val="0"/>
              </a:spcAft>
              <a:buNone/>
            </a:pPr>
            <a:r>
              <a:rPr lang="en" sz="1600"/>
              <a:t>60-something woman</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pic>
        <p:nvPicPr>
          <p:cNvPr id="1874" name="Google Shape;1874;p19"/>
          <p:cNvPicPr preferRelativeResize="0"/>
          <p:nvPr/>
        </p:nvPicPr>
        <p:blipFill rotWithShape="1">
          <a:blip r:embed="rId3">
            <a:alphaModFix/>
          </a:blip>
          <a:srcRect b="0" l="1399" r="1390" t="0"/>
          <a:stretch/>
        </p:blipFill>
        <p:spPr>
          <a:xfrm>
            <a:off x="399425" y="474000"/>
            <a:ext cx="1851300" cy="1851300"/>
          </a:xfrm>
          <a:prstGeom prst="ellipse">
            <a:avLst/>
          </a:prstGeom>
          <a:noFill/>
          <a:ln>
            <a:noFill/>
          </a:ln>
        </p:spPr>
      </p:pic>
      <p:sp>
        <p:nvSpPr>
          <p:cNvPr id="1875" name="Google Shape;1875;p1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76" name="Google Shape;1876;p19"/>
          <p:cNvSpPr txBox="1"/>
          <p:nvPr>
            <p:ph idx="4294967295" type="ctrTitle"/>
          </p:nvPr>
        </p:nvSpPr>
        <p:spPr>
          <a:xfrm>
            <a:off x="2330400" y="628756"/>
            <a:ext cx="5713500" cy="8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Bree</a:t>
            </a:r>
            <a:endParaRPr sz="4800"/>
          </a:p>
        </p:txBody>
      </p:sp>
      <p:sp>
        <p:nvSpPr>
          <p:cNvPr id="1877" name="Google Shape;1877;p19"/>
          <p:cNvSpPr txBox="1"/>
          <p:nvPr>
            <p:ph idx="1" type="body"/>
          </p:nvPr>
        </p:nvSpPr>
        <p:spPr>
          <a:xfrm>
            <a:off x="2330400" y="1321363"/>
            <a:ext cx="5866800" cy="8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accent1"/>
                </a:solidFill>
              </a:rPr>
              <a:t>&gt;</a:t>
            </a:r>
            <a:r>
              <a:rPr lang="en" sz="1400"/>
              <a:t> </a:t>
            </a:r>
            <a:r>
              <a:rPr lang="en" sz="1400"/>
              <a:t>A</a:t>
            </a:r>
            <a:r>
              <a:rPr lang="en" sz="1400"/>
              <a:t>dventurous</a:t>
            </a:r>
            <a:endParaRPr sz="1400"/>
          </a:p>
          <a:p>
            <a:pPr indent="0" lvl="0" marL="0" rtl="0" algn="l">
              <a:spcBef>
                <a:spcPts val="0"/>
              </a:spcBef>
              <a:spcAft>
                <a:spcPts val="0"/>
              </a:spcAft>
              <a:buNone/>
            </a:pPr>
            <a:r>
              <a:rPr b="1" lang="en" sz="1400">
                <a:solidFill>
                  <a:schemeClr val="accent1"/>
                </a:solidFill>
              </a:rPr>
              <a:t>&gt;</a:t>
            </a:r>
            <a:r>
              <a:rPr lang="en" sz="1400"/>
              <a:t> Budget-conscious</a:t>
            </a:r>
            <a:endParaRPr sz="1400"/>
          </a:p>
          <a:p>
            <a:pPr indent="0" lvl="0" marL="0" rtl="0" algn="l">
              <a:spcBef>
                <a:spcPts val="0"/>
              </a:spcBef>
              <a:spcAft>
                <a:spcPts val="0"/>
              </a:spcAft>
              <a:buNone/>
            </a:pPr>
            <a:r>
              <a:rPr b="1" lang="en" sz="1400">
                <a:solidFill>
                  <a:schemeClr val="accent1"/>
                </a:solidFill>
              </a:rPr>
              <a:t>&gt;</a:t>
            </a:r>
            <a:r>
              <a:rPr lang="en" sz="1400"/>
              <a:t> Vegan</a:t>
            </a:r>
            <a:endParaRPr b="1" sz="1400">
              <a:solidFill>
                <a:schemeClr val="accent1"/>
              </a:solidFill>
            </a:endParaRPr>
          </a:p>
        </p:txBody>
      </p:sp>
      <p:grpSp>
        <p:nvGrpSpPr>
          <p:cNvPr id="1878" name="Google Shape;1878;p19"/>
          <p:cNvGrpSpPr/>
          <p:nvPr/>
        </p:nvGrpSpPr>
        <p:grpSpPr>
          <a:xfrm>
            <a:off x="4292669" y="1377616"/>
            <a:ext cx="2440200" cy="2440200"/>
            <a:chOff x="4447194" y="1815766"/>
            <a:chExt cx="2440200" cy="2440200"/>
          </a:xfrm>
        </p:grpSpPr>
        <p:sp>
          <p:nvSpPr>
            <p:cNvPr id="1879" name="Google Shape;1879;p19"/>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880" name="Google Shape;1880;p19"/>
            <p:cNvSpPr txBox="1"/>
            <p:nvPr/>
          </p:nvSpPr>
          <p:spPr>
            <a:xfrm>
              <a:off x="4735950" y="25042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erriweather"/>
                  <a:ea typeface="Merriweather"/>
                  <a:cs typeface="Merriweather"/>
                  <a:sym typeface="Merriweather"/>
                </a:rPr>
                <a:t>Frightened</a:t>
              </a:r>
              <a:r>
                <a:rPr lang="en" sz="1200">
                  <a:solidFill>
                    <a:schemeClr val="lt1"/>
                  </a:solidFill>
                  <a:latin typeface="Merriweather"/>
                  <a:ea typeface="Merriweather"/>
                  <a:cs typeface="Merriweather"/>
                  <a:sym typeface="Merriweather"/>
                </a:rPr>
                <a:t> that she may </a:t>
              </a:r>
              <a:r>
                <a:rPr lang="en" sz="1200">
                  <a:solidFill>
                    <a:schemeClr val="lt1"/>
                  </a:solidFill>
                  <a:latin typeface="Merriweather"/>
                  <a:ea typeface="Merriweather"/>
                  <a:cs typeface="Merriweather"/>
                  <a:sym typeface="Merriweather"/>
                </a:rPr>
                <a:t>revert to obsessively focusing on body image</a:t>
              </a:r>
              <a:endParaRPr sz="1200">
                <a:solidFill>
                  <a:schemeClr val="lt1"/>
                </a:solidFill>
                <a:latin typeface="Merriweather"/>
                <a:ea typeface="Merriweather"/>
                <a:cs typeface="Merriweather"/>
                <a:sym typeface="Merriweather"/>
              </a:endParaRPr>
            </a:p>
          </p:txBody>
        </p:sp>
      </p:grpSp>
      <p:grpSp>
        <p:nvGrpSpPr>
          <p:cNvPr id="1881" name="Google Shape;1881;p19"/>
          <p:cNvGrpSpPr/>
          <p:nvPr/>
        </p:nvGrpSpPr>
        <p:grpSpPr>
          <a:xfrm>
            <a:off x="6291167" y="2661062"/>
            <a:ext cx="2008839" cy="2008839"/>
            <a:chOff x="3490737" y="1374053"/>
            <a:chExt cx="1423800" cy="1423800"/>
          </a:xfrm>
        </p:grpSpPr>
        <p:sp>
          <p:nvSpPr>
            <p:cNvPr id="1882" name="Google Shape;1882;p19"/>
            <p:cNvSpPr/>
            <p:nvPr/>
          </p:nvSpPr>
          <p:spPr>
            <a:xfrm>
              <a:off x="3490737" y="1374053"/>
              <a:ext cx="1423800" cy="1423800"/>
            </a:xfrm>
            <a:prstGeom prst="ellipse">
              <a:avLst/>
            </a:prstGeom>
            <a:solidFill>
              <a:schemeClr val="accent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883" name="Google Shape;1883;p19"/>
            <p:cNvSpPr txBox="1"/>
            <p:nvPr/>
          </p:nvSpPr>
          <p:spPr>
            <a:xfrm>
              <a:off x="3718754" y="1613603"/>
              <a:ext cx="967800" cy="944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Merriweather"/>
                  <a:ea typeface="Merriweather"/>
                  <a:cs typeface="Merriweather"/>
                  <a:sym typeface="Merriweather"/>
                </a:rPr>
                <a:t>Feels</a:t>
              </a:r>
              <a:r>
                <a:rPr b="1" lang="en" sz="1100">
                  <a:solidFill>
                    <a:schemeClr val="lt1"/>
                  </a:solidFill>
                  <a:latin typeface="Merriweather"/>
                  <a:ea typeface="Merriweather"/>
                  <a:cs typeface="Merriweather"/>
                  <a:sym typeface="Merriweather"/>
                </a:rPr>
                <a:t> powerful</a:t>
              </a:r>
              <a:r>
                <a:rPr lang="en" sz="1100">
                  <a:solidFill>
                    <a:schemeClr val="lt1"/>
                  </a:solidFill>
                  <a:latin typeface="Merriweather"/>
                  <a:ea typeface="Merriweather"/>
                  <a:cs typeface="Merriweather"/>
                  <a:sym typeface="Merriweather"/>
                </a:rPr>
                <a:t> during </a:t>
              </a:r>
              <a:r>
                <a:rPr lang="en" sz="1100">
                  <a:solidFill>
                    <a:schemeClr val="lt1"/>
                  </a:solidFill>
                  <a:latin typeface="Merriweather"/>
                  <a:ea typeface="Merriweather"/>
                  <a:cs typeface="Merriweather"/>
                  <a:sym typeface="Merriweather"/>
                </a:rPr>
                <a:t>unstructured, outdoor exercise</a:t>
              </a:r>
              <a:endParaRPr sz="1100">
                <a:solidFill>
                  <a:schemeClr val="lt1"/>
                </a:solidFill>
                <a:latin typeface="Merriweather"/>
                <a:ea typeface="Merriweather"/>
                <a:cs typeface="Merriweather"/>
                <a:sym typeface="Merriweather"/>
              </a:endParaRPr>
            </a:p>
          </p:txBody>
        </p:sp>
      </p:grpSp>
      <p:grpSp>
        <p:nvGrpSpPr>
          <p:cNvPr id="1884" name="Google Shape;1884;p19"/>
          <p:cNvGrpSpPr/>
          <p:nvPr/>
        </p:nvGrpSpPr>
        <p:grpSpPr>
          <a:xfrm>
            <a:off x="2403125" y="2443934"/>
            <a:ext cx="2353684" cy="2353684"/>
            <a:chOff x="3490737" y="1374053"/>
            <a:chExt cx="1423800" cy="1423800"/>
          </a:xfrm>
        </p:grpSpPr>
        <p:sp>
          <p:nvSpPr>
            <p:cNvPr id="1885" name="Google Shape;1885;p19"/>
            <p:cNvSpPr/>
            <p:nvPr/>
          </p:nvSpPr>
          <p:spPr>
            <a:xfrm>
              <a:off x="3490737" y="1374053"/>
              <a:ext cx="1423800" cy="1423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886" name="Google Shape;1886;p19"/>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Merriweather"/>
                  <a:ea typeface="Merriweather"/>
                  <a:cs typeface="Merriweather"/>
                  <a:sym typeface="Merriweather"/>
                </a:rPr>
                <a:t>Finds </a:t>
              </a:r>
              <a:r>
                <a:rPr b="1" lang="en" sz="1100">
                  <a:solidFill>
                    <a:schemeClr val="lt1"/>
                  </a:solidFill>
                  <a:latin typeface="Merriweather"/>
                  <a:ea typeface="Merriweather"/>
                  <a:cs typeface="Merriweather"/>
                  <a:sym typeface="Merriweather"/>
                </a:rPr>
                <a:t>comfort </a:t>
              </a:r>
              <a:r>
                <a:rPr lang="en" sz="1100">
                  <a:solidFill>
                    <a:schemeClr val="lt1"/>
                  </a:solidFill>
                  <a:latin typeface="Merriweather"/>
                  <a:ea typeface="Merriweather"/>
                  <a:cs typeface="Merriweather"/>
                  <a:sym typeface="Merriweather"/>
                </a:rPr>
                <a:t>in </a:t>
              </a:r>
              <a:r>
                <a:rPr lang="en" sz="1100">
                  <a:solidFill>
                    <a:schemeClr val="lt1"/>
                  </a:solidFill>
                  <a:latin typeface="Merriweather"/>
                  <a:ea typeface="Merriweather"/>
                  <a:cs typeface="Merriweather"/>
                  <a:sym typeface="Merriweather"/>
                </a:rPr>
                <a:t> the community of Crossfit culture.</a:t>
              </a:r>
              <a:endParaRPr sz="1100">
                <a:solidFill>
                  <a:schemeClr val="lt1"/>
                </a:solidFill>
                <a:latin typeface="Merriweather"/>
                <a:ea typeface="Merriweather"/>
                <a:cs typeface="Merriweather"/>
                <a:sym typeface="Merriweathe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pic>
        <p:nvPicPr>
          <p:cNvPr id="1891" name="Google Shape;1891;p20"/>
          <p:cNvPicPr preferRelativeResize="0"/>
          <p:nvPr/>
        </p:nvPicPr>
        <p:blipFill rotWithShape="1">
          <a:blip r:embed="rId3">
            <a:alphaModFix/>
          </a:blip>
          <a:srcRect b="6649" l="0" r="0" t="6649"/>
          <a:stretch/>
        </p:blipFill>
        <p:spPr>
          <a:xfrm>
            <a:off x="399425" y="474000"/>
            <a:ext cx="1851300" cy="1851300"/>
          </a:xfrm>
          <a:prstGeom prst="ellipse">
            <a:avLst/>
          </a:prstGeom>
          <a:noFill/>
          <a:ln>
            <a:noFill/>
          </a:ln>
        </p:spPr>
      </p:pic>
      <p:sp>
        <p:nvSpPr>
          <p:cNvPr id="1892" name="Google Shape;1892;p2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93" name="Google Shape;1893;p20"/>
          <p:cNvSpPr txBox="1"/>
          <p:nvPr>
            <p:ph idx="4294967295" type="ctrTitle"/>
          </p:nvPr>
        </p:nvSpPr>
        <p:spPr>
          <a:xfrm>
            <a:off x="2330400" y="628756"/>
            <a:ext cx="5713500" cy="8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Liz</a:t>
            </a:r>
            <a:endParaRPr sz="4800"/>
          </a:p>
        </p:txBody>
      </p:sp>
      <p:sp>
        <p:nvSpPr>
          <p:cNvPr id="1894" name="Google Shape;1894;p20"/>
          <p:cNvSpPr txBox="1"/>
          <p:nvPr>
            <p:ph idx="1" type="body"/>
          </p:nvPr>
        </p:nvSpPr>
        <p:spPr>
          <a:xfrm>
            <a:off x="2330400" y="1321363"/>
            <a:ext cx="5866800" cy="8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accent1"/>
                </a:solidFill>
              </a:rPr>
              <a:t>&gt;</a:t>
            </a:r>
            <a:r>
              <a:rPr lang="en" sz="1400"/>
              <a:t> Humble &amp; honest</a:t>
            </a:r>
            <a:endParaRPr sz="1400"/>
          </a:p>
          <a:p>
            <a:pPr indent="0" lvl="0" marL="0" rtl="0" algn="l">
              <a:spcBef>
                <a:spcPts val="0"/>
              </a:spcBef>
              <a:spcAft>
                <a:spcPts val="0"/>
              </a:spcAft>
              <a:buNone/>
            </a:pPr>
            <a:r>
              <a:rPr b="1" lang="en" sz="1400">
                <a:solidFill>
                  <a:schemeClr val="accent1"/>
                </a:solidFill>
              </a:rPr>
              <a:t>&gt;</a:t>
            </a:r>
            <a:r>
              <a:rPr lang="en" sz="1400"/>
              <a:t> Irish</a:t>
            </a:r>
            <a:endParaRPr sz="1400"/>
          </a:p>
          <a:p>
            <a:pPr indent="0" lvl="0" marL="0" rtl="0" algn="l">
              <a:spcBef>
                <a:spcPts val="0"/>
              </a:spcBef>
              <a:spcAft>
                <a:spcPts val="0"/>
              </a:spcAft>
              <a:buNone/>
            </a:pPr>
            <a:r>
              <a:rPr b="1" lang="en" sz="1400">
                <a:solidFill>
                  <a:schemeClr val="accent1"/>
                </a:solidFill>
              </a:rPr>
              <a:t>&gt;</a:t>
            </a:r>
            <a:r>
              <a:rPr lang="en" sz="1400"/>
              <a:t> Middle-aged mom</a:t>
            </a:r>
            <a:endParaRPr sz="1400"/>
          </a:p>
        </p:txBody>
      </p:sp>
      <p:grpSp>
        <p:nvGrpSpPr>
          <p:cNvPr id="1895" name="Google Shape;1895;p20"/>
          <p:cNvGrpSpPr/>
          <p:nvPr/>
        </p:nvGrpSpPr>
        <p:grpSpPr>
          <a:xfrm>
            <a:off x="4292669" y="1377616"/>
            <a:ext cx="2440200" cy="2440200"/>
            <a:chOff x="4447194" y="1815766"/>
            <a:chExt cx="2440200" cy="2440200"/>
          </a:xfrm>
        </p:grpSpPr>
        <p:sp>
          <p:nvSpPr>
            <p:cNvPr id="1896" name="Google Shape;1896;p20"/>
            <p:cNvSpPr/>
            <p:nvPr/>
          </p:nvSpPr>
          <p:spPr>
            <a:xfrm>
              <a:off x="4447194" y="1815766"/>
              <a:ext cx="2440200" cy="2440200"/>
            </a:xfrm>
            <a:prstGeom prst="ellipse">
              <a:avLst/>
            </a:prstGeom>
            <a:solidFill>
              <a:schemeClr val="accent2"/>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897" name="Google Shape;1897;p20"/>
            <p:cNvSpPr txBox="1"/>
            <p:nvPr/>
          </p:nvSpPr>
          <p:spPr>
            <a:xfrm>
              <a:off x="4735950" y="2504275"/>
              <a:ext cx="1862700" cy="116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Merriweather"/>
                  <a:ea typeface="Merriweather"/>
                  <a:cs typeface="Merriweather"/>
                  <a:sym typeface="Merriweather"/>
                </a:rPr>
                <a:t>Wants to continue to fit into her non-stretch all-cotton jeans</a:t>
              </a:r>
              <a:endParaRPr sz="1200">
                <a:solidFill>
                  <a:schemeClr val="lt1"/>
                </a:solidFill>
                <a:latin typeface="Merriweather"/>
                <a:ea typeface="Merriweather"/>
                <a:cs typeface="Merriweather"/>
                <a:sym typeface="Merriweather"/>
              </a:endParaRPr>
            </a:p>
          </p:txBody>
        </p:sp>
      </p:grpSp>
      <p:grpSp>
        <p:nvGrpSpPr>
          <p:cNvPr id="1898" name="Google Shape;1898;p20"/>
          <p:cNvGrpSpPr/>
          <p:nvPr/>
        </p:nvGrpSpPr>
        <p:grpSpPr>
          <a:xfrm>
            <a:off x="6291167" y="2661062"/>
            <a:ext cx="2008839" cy="2008839"/>
            <a:chOff x="3490737" y="1374053"/>
            <a:chExt cx="1423800" cy="1423800"/>
          </a:xfrm>
        </p:grpSpPr>
        <p:sp>
          <p:nvSpPr>
            <p:cNvPr id="1899" name="Google Shape;1899;p20"/>
            <p:cNvSpPr/>
            <p:nvPr/>
          </p:nvSpPr>
          <p:spPr>
            <a:xfrm>
              <a:off x="3490737" y="1374053"/>
              <a:ext cx="1423800" cy="1423800"/>
            </a:xfrm>
            <a:prstGeom prst="ellipse">
              <a:avLst/>
            </a:prstGeom>
            <a:solidFill>
              <a:schemeClr val="accent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900" name="Google Shape;1900;p20"/>
            <p:cNvSpPr txBox="1"/>
            <p:nvPr/>
          </p:nvSpPr>
          <p:spPr>
            <a:xfrm>
              <a:off x="3718754" y="1613603"/>
              <a:ext cx="967800" cy="944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Merriweather"/>
                  <a:ea typeface="Merriweather"/>
                  <a:cs typeface="Merriweather"/>
                  <a:sym typeface="Merriweather"/>
                </a:rPr>
                <a:t>Is decidedly not motivated by numbers</a:t>
              </a:r>
              <a:endParaRPr sz="1100">
                <a:solidFill>
                  <a:schemeClr val="lt1"/>
                </a:solidFill>
                <a:latin typeface="Merriweather"/>
                <a:ea typeface="Merriweather"/>
                <a:cs typeface="Merriweather"/>
                <a:sym typeface="Merriweather"/>
              </a:endParaRPr>
            </a:p>
          </p:txBody>
        </p:sp>
      </p:grpSp>
      <p:grpSp>
        <p:nvGrpSpPr>
          <p:cNvPr id="1901" name="Google Shape;1901;p20"/>
          <p:cNvGrpSpPr/>
          <p:nvPr/>
        </p:nvGrpSpPr>
        <p:grpSpPr>
          <a:xfrm>
            <a:off x="2403125" y="2443934"/>
            <a:ext cx="2353684" cy="2353684"/>
            <a:chOff x="3490737" y="1374053"/>
            <a:chExt cx="1423800" cy="1423800"/>
          </a:xfrm>
        </p:grpSpPr>
        <p:sp>
          <p:nvSpPr>
            <p:cNvPr id="1902" name="Google Shape;1902;p20"/>
            <p:cNvSpPr/>
            <p:nvPr/>
          </p:nvSpPr>
          <p:spPr>
            <a:xfrm>
              <a:off x="3490737" y="1374053"/>
              <a:ext cx="1423800" cy="1423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erriweather"/>
                <a:ea typeface="Merriweather"/>
                <a:cs typeface="Merriweather"/>
                <a:sym typeface="Merriweather"/>
              </a:endParaRPr>
            </a:p>
          </p:txBody>
        </p:sp>
        <p:sp>
          <p:nvSpPr>
            <p:cNvPr id="1903" name="Google Shape;1903;p20"/>
            <p:cNvSpPr txBox="1"/>
            <p:nvPr/>
          </p:nvSpPr>
          <p:spPr>
            <a:xfrm>
              <a:off x="3718754" y="1613603"/>
              <a:ext cx="967800" cy="9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Merriweather"/>
                  <a:ea typeface="Merriweather"/>
                  <a:cs typeface="Merriweather"/>
                  <a:sym typeface="Merriweather"/>
                </a:rPr>
                <a:t>Feels</a:t>
              </a:r>
              <a:r>
                <a:rPr b="1" lang="en" sz="1100">
                  <a:solidFill>
                    <a:schemeClr val="lt1"/>
                  </a:solidFill>
                  <a:latin typeface="Merriweather"/>
                  <a:ea typeface="Merriweather"/>
                  <a:cs typeface="Merriweather"/>
                  <a:sym typeface="Merriweather"/>
                </a:rPr>
                <a:t> disappointed </a:t>
              </a:r>
              <a:r>
                <a:rPr lang="en" sz="1100">
                  <a:solidFill>
                    <a:schemeClr val="lt1"/>
                  </a:solidFill>
                  <a:latin typeface="Merriweather"/>
                  <a:ea typeface="Merriweather"/>
                  <a:cs typeface="Merriweather"/>
                  <a:sym typeface="Merriweather"/>
                </a:rPr>
                <a:t>that gyms do not cater to her demographic</a:t>
              </a:r>
              <a:endParaRPr sz="1100">
                <a:solidFill>
                  <a:schemeClr val="lt1"/>
                </a:solidFill>
                <a:latin typeface="Merriweather"/>
                <a:ea typeface="Merriweather"/>
                <a:cs typeface="Merriweather"/>
                <a:sym typeface="Merriweathe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07" name="Shape 1907"/>
        <p:cNvGrpSpPr/>
        <p:nvPr/>
      </p:nvGrpSpPr>
      <p:grpSpPr>
        <a:xfrm>
          <a:off x="0" y="0"/>
          <a:ext cx="0" cy="0"/>
          <a:chOff x="0" y="0"/>
          <a:chExt cx="0" cy="0"/>
        </a:xfrm>
      </p:grpSpPr>
      <p:sp>
        <p:nvSpPr>
          <p:cNvPr id="1908" name="Google Shape;1908;p2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9" name="Google Shape;1909;p21"/>
          <p:cNvSpPr txBox="1"/>
          <p:nvPr>
            <p:ph idx="4294967295" type="subTitle"/>
          </p:nvPr>
        </p:nvSpPr>
        <p:spPr>
          <a:xfrm>
            <a:off x="1640400" y="1849025"/>
            <a:ext cx="6625200" cy="979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300">
                <a:solidFill>
                  <a:schemeClr val="accent1"/>
                </a:solidFill>
              </a:rPr>
              <a:t>Running a 5k in x amount of time means </a:t>
            </a:r>
            <a:r>
              <a:rPr b="1" i="1" lang="en" sz="2300">
                <a:solidFill>
                  <a:schemeClr val="accent1"/>
                </a:solidFill>
              </a:rPr>
              <a:t>nothing</a:t>
            </a:r>
            <a:r>
              <a:rPr b="1" lang="en" sz="2300">
                <a:solidFill>
                  <a:schemeClr val="accent1"/>
                </a:solidFill>
              </a:rPr>
              <a:t> to me.</a:t>
            </a:r>
            <a:endParaRPr b="1" sz="2300">
              <a:solidFill>
                <a:schemeClr val="accent1"/>
              </a:solidFill>
            </a:endParaRPr>
          </a:p>
        </p:txBody>
      </p:sp>
      <p:sp>
        <p:nvSpPr>
          <p:cNvPr id="1910" name="Google Shape;1910;p21"/>
          <p:cNvSpPr txBox="1"/>
          <p:nvPr/>
        </p:nvSpPr>
        <p:spPr>
          <a:xfrm>
            <a:off x="544425" y="1173050"/>
            <a:ext cx="20001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0">
                <a:solidFill>
                  <a:schemeClr val="accent1"/>
                </a:solidFill>
                <a:latin typeface="Merriweather"/>
                <a:ea typeface="Merriweather"/>
                <a:cs typeface="Merriweather"/>
                <a:sym typeface="Merriweather"/>
              </a:rPr>
              <a:t>“</a:t>
            </a:r>
            <a:endParaRPr b="1" sz="15000">
              <a:solidFill>
                <a:schemeClr val="accent1"/>
              </a:solidFill>
              <a:latin typeface="Merriweather"/>
              <a:ea typeface="Merriweather"/>
              <a:cs typeface="Merriweather"/>
              <a:sym typeface="Merriweather"/>
            </a:endParaRPr>
          </a:p>
        </p:txBody>
      </p:sp>
      <p:sp>
        <p:nvSpPr>
          <p:cNvPr id="1911" name="Google Shape;1911;p21"/>
          <p:cNvSpPr txBox="1"/>
          <p:nvPr>
            <p:ph idx="4294967295" type="ctrTitle"/>
          </p:nvPr>
        </p:nvSpPr>
        <p:spPr>
          <a:xfrm>
            <a:off x="6997650" y="3666650"/>
            <a:ext cx="768900" cy="8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Liz</a:t>
            </a:r>
            <a:endParaRPr sz="4800"/>
          </a:p>
        </p:txBody>
      </p:sp>
    </p:spTree>
  </p:cSld>
  <p:clrMapOvr>
    <a:masterClrMapping/>
  </p:clrMapOvr>
</p:sld>
</file>

<file path=ppt/theme/theme1.xml><?xml version="1.0" encoding="utf-8"?>
<a:theme xmlns:a="http://schemas.openxmlformats.org/drawingml/2006/main" xmlns:r="http://schemas.openxmlformats.org/officeDocument/2006/relationships"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