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roxima Nova"/>
      <p:regular r:id="rId24"/>
      <p:bold r:id="rId25"/>
      <p:italic r:id="rId26"/>
      <p:boldItalic r:id="rId27"/>
    </p:embeddedFont>
    <p:embeddedFont>
      <p:font typeface="Alfa Slab On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AlfaSlabOne-regular.fntdata"/><Relationship Id="rId27" Type="http://schemas.openxmlformats.org/officeDocument/2006/relationships/font" Target="fonts/ProximaNov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ba749117f2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ba749117f2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Coins on the map are </a:t>
            </a:r>
            <a:r>
              <a:rPr lang="en"/>
              <a:t>similarly</a:t>
            </a:r>
            <a:r>
              <a:rPr lang="en"/>
              <a:t> interactive. Different sized stacks of coins contain different numbers of coins. The basic coins are populated individually for each user based on location.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ba749117f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ba749117f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be able to converse with a stranger and see their name/location you would have to be accepted as a friend by the other user.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a749117f2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a749117f2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a749117f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ba749117f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a749117f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ba749117f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ba749117f2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ba749117f2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ba749117f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ba749117f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02aa26c9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02aa26c9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c02aa26c9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c02aa26c9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ba749117f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ba749117f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ba749117f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ba749117f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a749117f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a749117f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ba749117f2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ba749117f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ba749117f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ba749117f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ba749117f2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ba749117f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a749117f2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a749117f2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ba749117f2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ba749117f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figma.com/proto/3clRPZwJQ9btxqjFdXxltL/Fitcoin%3A-Medium-Fi-Prototype?node-id=1%3A9&amp;scaling=min-zoom" TargetMode="External"/><Relationship Id="rId4" Type="http://schemas.openxmlformats.org/officeDocument/2006/relationships/hyperlink" Target="https://www.figma.com/file/3clRPZwJQ9btxqjFdXxltL/Fitcoin-Medium-Fi-Prototype?node-id=0%3A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Fitcoin</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Medium-Fi Prototype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Simple Task: Find a Fitcoin</a:t>
            </a:r>
            <a:endParaRPr/>
          </a:p>
        </p:txBody>
      </p:sp>
      <p:pic>
        <p:nvPicPr>
          <p:cNvPr id="123" name="Google Shape;123;p22"/>
          <p:cNvPicPr preferRelativeResize="0"/>
          <p:nvPr/>
        </p:nvPicPr>
        <p:blipFill>
          <a:blip r:embed="rId3">
            <a:alphaModFix/>
          </a:blip>
          <a:stretch>
            <a:fillRect/>
          </a:stretch>
        </p:blipFill>
        <p:spPr>
          <a:xfrm>
            <a:off x="1737500" y="1224350"/>
            <a:ext cx="1906106" cy="3820975"/>
          </a:xfrm>
          <a:prstGeom prst="rect">
            <a:avLst/>
          </a:prstGeom>
          <a:noFill/>
          <a:ln>
            <a:noFill/>
          </a:ln>
        </p:spPr>
      </p:pic>
      <p:pic>
        <p:nvPicPr>
          <p:cNvPr id="124" name="Google Shape;124;p22"/>
          <p:cNvPicPr preferRelativeResize="0"/>
          <p:nvPr/>
        </p:nvPicPr>
        <p:blipFill>
          <a:blip r:embed="rId4">
            <a:alphaModFix/>
          </a:blip>
          <a:stretch>
            <a:fillRect/>
          </a:stretch>
        </p:blipFill>
        <p:spPr>
          <a:xfrm>
            <a:off x="4694606" y="1224350"/>
            <a:ext cx="1906106" cy="3820975"/>
          </a:xfrm>
          <a:prstGeom prst="rect">
            <a:avLst/>
          </a:prstGeom>
          <a:noFill/>
          <a:ln>
            <a:noFill/>
          </a:ln>
        </p:spPr>
      </p:pic>
      <p:sp>
        <p:nvSpPr>
          <p:cNvPr id="125" name="Google Shape;125;p22"/>
          <p:cNvSpPr/>
          <p:nvPr/>
        </p:nvSpPr>
        <p:spPr>
          <a:xfrm>
            <a:off x="2606125" y="2137200"/>
            <a:ext cx="438900" cy="464400"/>
          </a:xfrm>
          <a:prstGeom prst="ellipse">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2"/>
          <p:cNvSpPr/>
          <p:nvPr/>
        </p:nvSpPr>
        <p:spPr>
          <a:xfrm>
            <a:off x="5311500" y="3790700"/>
            <a:ext cx="672300" cy="464400"/>
          </a:xfrm>
          <a:prstGeom prst="ellipse">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 name="Google Shape;127;p22"/>
          <p:cNvCxnSpPr>
            <a:stCxn id="125" idx="5"/>
          </p:cNvCxnSpPr>
          <p:nvPr/>
        </p:nvCxnSpPr>
        <p:spPr>
          <a:xfrm>
            <a:off x="2980750" y="2533590"/>
            <a:ext cx="1756200" cy="40080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Moderate Task: Connect With Community</a:t>
            </a:r>
            <a:endParaRPr/>
          </a:p>
        </p:txBody>
      </p:sp>
      <p:pic>
        <p:nvPicPr>
          <p:cNvPr id="133" name="Google Shape;133;p23"/>
          <p:cNvPicPr preferRelativeResize="0"/>
          <p:nvPr/>
        </p:nvPicPr>
        <p:blipFill>
          <a:blip r:embed="rId3">
            <a:alphaModFix/>
          </a:blip>
          <a:stretch>
            <a:fillRect/>
          </a:stretch>
        </p:blipFill>
        <p:spPr>
          <a:xfrm>
            <a:off x="539575" y="1232650"/>
            <a:ext cx="1906106" cy="3820975"/>
          </a:xfrm>
          <a:prstGeom prst="rect">
            <a:avLst/>
          </a:prstGeom>
          <a:noFill/>
          <a:ln>
            <a:noFill/>
          </a:ln>
        </p:spPr>
      </p:pic>
      <p:pic>
        <p:nvPicPr>
          <p:cNvPr id="134" name="Google Shape;134;p23"/>
          <p:cNvPicPr preferRelativeResize="0"/>
          <p:nvPr/>
        </p:nvPicPr>
        <p:blipFill>
          <a:blip r:embed="rId4">
            <a:alphaModFix/>
          </a:blip>
          <a:stretch>
            <a:fillRect/>
          </a:stretch>
        </p:blipFill>
        <p:spPr>
          <a:xfrm>
            <a:off x="3618956" y="1232650"/>
            <a:ext cx="1906106" cy="3820975"/>
          </a:xfrm>
          <a:prstGeom prst="rect">
            <a:avLst/>
          </a:prstGeom>
          <a:noFill/>
          <a:ln>
            <a:noFill/>
          </a:ln>
        </p:spPr>
      </p:pic>
      <p:pic>
        <p:nvPicPr>
          <p:cNvPr id="135" name="Google Shape;135;p23"/>
          <p:cNvPicPr preferRelativeResize="0"/>
          <p:nvPr/>
        </p:nvPicPr>
        <p:blipFill>
          <a:blip r:embed="rId5">
            <a:alphaModFix/>
          </a:blip>
          <a:stretch>
            <a:fillRect/>
          </a:stretch>
        </p:blipFill>
        <p:spPr>
          <a:xfrm>
            <a:off x="6698337" y="1232650"/>
            <a:ext cx="2133962" cy="3820975"/>
          </a:xfrm>
          <a:prstGeom prst="rect">
            <a:avLst/>
          </a:prstGeom>
          <a:noFill/>
          <a:ln>
            <a:noFill/>
          </a:ln>
        </p:spPr>
      </p:pic>
      <p:cxnSp>
        <p:nvCxnSpPr>
          <p:cNvPr id="136" name="Google Shape;136;p23"/>
          <p:cNvCxnSpPr/>
          <p:nvPr/>
        </p:nvCxnSpPr>
        <p:spPr>
          <a:xfrm>
            <a:off x="2229650" y="2373610"/>
            <a:ext cx="1417500" cy="228000"/>
          </a:xfrm>
          <a:prstGeom prst="straightConnector1">
            <a:avLst/>
          </a:prstGeom>
          <a:noFill/>
          <a:ln cap="flat" cmpd="sng" w="76200">
            <a:solidFill>
              <a:schemeClr val="dk1"/>
            </a:solidFill>
            <a:prstDash val="solid"/>
            <a:round/>
            <a:headEnd len="med" w="med" type="none"/>
            <a:tailEnd len="med" w="med" type="none"/>
          </a:ln>
        </p:spPr>
      </p:cxnSp>
      <p:cxnSp>
        <p:nvCxnSpPr>
          <p:cNvPr id="137" name="Google Shape;137;p23"/>
          <p:cNvCxnSpPr/>
          <p:nvPr/>
        </p:nvCxnSpPr>
        <p:spPr>
          <a:xfrm flipH="1" rot="10800000">
            <a:off x="4800250" y="3333760"/>
            <a:ext cx="1933800" cy="773100"/>
          </a:xfrm>
          <a:prstGeom prst="straightConnector1">
            <a:avLst/>
          </a:prstGeom>
          <a:noFill/>
          <a:ln cap="flat" cmpd="sng" w="76200">
            <a:solidFill>
              <a:schemeClr val="dk1"/>
            </a:solidFill>
            <a:prstDash val="solid"/>
            <a:round/>
            <a:headEnd len="med" w="med" type="none"/>
            <a:tailEnd len="med" w="med" type="none"/>
          </a:ln>
        </p:spPr>
      </p:cxnSp>
      <p:sp>
        <p:nvSpPr>
          <p:cNvPr id="138" name="Google Shape;138;p23"/>
          <p:cNvSpPr/>
          <p:nvPr/>
        </p:nvSpPr>
        <p:spPr>
          <a:xfrm>
            <a:off x="4266450" y="3986275"/>
            <a:ext cx="611100" cy="464400"/>
          </a:xfrm>
          <a:prstGeom prst="ellipse">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1790750" y="2107350"/>
            <a:ext cx="438900" cy="464400"/>
          </a:xfrm>
          <a:prstGeom prst="ellipse">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Complex Task: Spend Coins on a Reward</a:t>
            </a:r>
            <a:endParaRPr/>
          </a:p>
        </p:txBody>
      </p:sp>
      <p:pic>
        <p:nvPicPr>
          <p:cNvPr id="145" name="Google Shape;145;p24"/>
          <p:cNvPicPr preferRelativeResize="0"/>
          <p:nvPr/>
        </p:nvPicPr>
        <p:blipFill>
          <a:blip r:embed="rId3">
            <a:alphaModFix/>
          </a:blip>
          <a:stretch>
            <a:fillRect/>
          </a:stretch>
        </p:blipFill>
        <p:spPr>
          <a:xfrm>
            <a:off x="2159350" y="1170125"/>
            <a:ext cx="1906106" cy="3820975"/>
          </a:xfrm>
          <a:prstGeom prst="rect">
            <a:avLst/>
          </a:prstGeom>
          <a:noFill/>
          <a:ln>
            <a:noFill/>
          </a:ln>
        </p:spPr>
      </p:pic>
      <p:pic>
        <p:nvPicPr>
          <p:cNvPr id="146" name="Google Shape;146;p24"/>
          <p:cNvPicPr preferRelativeResize="0"/>
          <p:nvPr/>
        </p:nvPicPr>
        <p:blipFill rotWithShape="1">
          <a:blip r:embed="rId4">
            <a:alphaModFix/>
          </a:blip>
          <a:srcRect b="0" l="56442" r="0" t="0"/>
          <a:stretch/>
        </p:blipFill>
        <p:spPr>
          <a:xfrm>
            <a:off x="5129025" y="1170125"/>
            <a:ext cx="1906099" cy="3820975"/>
          </a:xfrm>
          <a:prstGeom prst="rect">
            <a:avLst/>
          </a:prstGeom>
          <a:noFill/>
          <a:ln>
            <a:noFill/>
          </a:ln>
        </p:spPr>
      </p:pic>
      <p:sp>
        <p:nvSpPr>
          <p:cNvPr id="147" name="Google Shape;147;p24"/>
          <p:cNvSpPr/>
          <p:nvPr/>
        </p:nvSpPr>
        <p:spPr>
          <a:xfrm>
            <a:off x="2534300" y="4427275"/>
            <a:ext cx="438900" cy="464400"/>
          </a:xfrm>
          <a:prstGeom prst="ellipse">
            <a:avLst/>
          </a:prstGeom>
          <a:no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 name="Google Shape;148;p24"/>
          <p:cNvCxnSpPr/>
          <p:nvPr/>
        </p:nvCxnSpPr>
        <p:spPr>
          <a:xfrm flipH="1" rot="10800000">
            <a:off x="2908925" y="3624735"/>
            <a:ext cx="2252400" cy="895500"/>
          </a:xfrm>
          <a:prstGeom prst="straightConnector1">
            <a:avLst/>
          </a:prstGeom>
          <a:noFill/>
          <a:ln cap="flat" cmpd="sng" w="76200">
            <a:solidFill>
              <a:schemeClr val="dk1"/>
            </a:solidFill>
            <a:prstDash val="solid"/>
            <a:round/>
            <a:headEnd len="med" w="med" type="none"/>
            <a:tailEnd len="med" w="med" type="none"/>
          </a:ln>
        </p:spPr>
      </p:cxnSp>
      <p:sp>
        <p:nvSpPr>
          <p:cNvPr id="149" name="Google Shape;149;p24"/>
          <p:cNvSpPr/>
          <p:nvPr/>
        </p:nvSpPr>
        <p:spPr>
          <a:xfrm>
            <a:off x="5607125" y="3550000"/>
            <a:ext cx="438900" cy="2832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311700" y="1581750"/>
            <a:ext cx="8520600" cy="1980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000"/>
              <a:t>Prototype Overview</a:t>
            </a:r>
            <a:endParaRPr sz="4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a:t>
            </a:r>
            <a:endParaRPr/>
          </a:p>
        </p:txBody>
      </p:sp>
      <p:sp>
        <p:nvSpPr>
          <p:cNvPr id="160" name="Google Shape;160;p26"/>
          <p:cNvSpPr txBox="1"/>
          <p:nvPr/>
        </p:nvSpPr>
        <p:spPr>
          <a:xfrm>
            <a:off x="311700" y="1017725"/>
            <a:ext cx="8520600" cy="1154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Proxima Nova"/>
              <a:buChar char="●"/>
            </a:pPr>
            <a:r>
              <a:rPr lang="en" sz="2100">
                <a:latin typeface="Proxima Nova"/>
                <a:ea typeface="Proxima Nova"/>
                <a:cs typeface="Proxima Nova"/>
                <a:sym typeface="Proxima Nova"/>
              </a:rPr>
              <a:t>Sketch to iterate on designs of symbols, icons and pages</a:t>
            </a:r>
            <a:endParaRPr sz="2100">
              <a:latin typeface="Proxima Nova"/>
              <a:ea typeface="Proxima Nova"/>
              <a:cs typeface="Proxima Nova"/>
              <a:sym typeface="Proxima Nova"/>
            </a:endParaRPr>
          </a:p>
          <a:p>
            <a:pPr indent="-361950" lvl="0" marL="457200" rtl="0" algn="l">
              <a:spcBef>
                <a:spcPts val="0"/>
              </a:spcBef>
              <a:spcAft>
                <a:spcPts val="0"/>
              </a:spcAft>
              <a:buSzPts val="2100"/>
              <a:buFont typeface="Proxima Nova"/>
              <a:buChar char="●"/>
            </a:pPr>
            <a:r>
              <a:rPr lang="en" sz="2100">
                <a:latin typeface="Proxima Nova"/>
                <a:ea typeface="Proxima Nova"/>
                <a:cs typeface="Proxima Nova"/>
                <a:sym typeface="Proxima Nova"/>
              </a:rPr>
              <a:t>Figma to present the linked prototype</a:t>
            </a:r>
            <a:endParaRPr sz="2100">
              <a:latin typeface="Proxima Nova"/>
              <a:ea typeface="Proxima Nova"/>
              <a:cs typeface="Proxima Nova"/>
              <a:sym typeface="Proxima Nova"/>
            </a:endParaRPr>
          </a:p>
          <a:p>
            <a:pPr indent="-361950" lvl="0" marL="457200" rtl="0" algn="l">
              <a:spcBef>
                <a:spcPts val="0"/>
              </a:spcBef>
              <a:spcAft>
                <a:spcPts val="0"/>
              </a:spcAft>
              <a:buSzPts val="2100"/>
              <a:buFont typeface="Proxima Nova"/>
              <a:buChar char="●"/>
            </a:pPr>
            <a:r>
              <a:rPr lang="en" sz="2100">
                <a:latin typeface="Proxima Nova"/>
                <a:ea typeface="Proxima Nova"/>
                <a:cs typeface="Proxima Nova"/>
                <a:sym typeface="Proxima Nova"/>
              </a:rPr>
              <a:t>Slack to share and critique designs</a:t>
            </a:r>
            <a:endParaRPr sz="2100">
              <a:latin typeface="Proxima Nova"/>
              <a:ea typeface="Proxima Nova"/>
              <a:cs typeface="Proxima Nova"/>
              <a:sym typeface="Proxima Nova"/>
            </a:endParaRPr>
          </a:p>
        </p:txBody>
      </p:sp>
      <p:sp>
        <p:nvSpPr>
          <p:cNvPr id="161" name="Google Shape;161;p26"/>
          <p:cNvSpPr txBox="1"/>
          <p:nvPr/>
        </p:nvSpPr>
        <p:spPr>
          <a:xfrm>
            <a:off x="307200" y="2445563"/>
            <a:ext cx="4188600" cy="20778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lang="en" sz="1800">
                <a:solidFill>
                  <a:schemeClr val="accent3"/>
                </a:solidFill>
                <a:latin typeface="Alfa Slab One"/>
                <a:ea typeface="Alfa Slab One"/>
                <a:cs typeface="Alfa Slab One"/>
                <a:sym typeface="Alfa Slab One"/>
              </a:rPr>
              <a:t>Pros</a:t>
            </a:r>
            <a:endParaRPr b="1" sz="1800">
              <a:solidFill>
                <a:schemeClr val="accent4"/>
              </a:solidFill>
              <a:latin typeface="Proxima Nova"/>
              <a:ea typeface="Proxima Nova"/>
              <a:cs typeface="Proxima Nova"/>
              <a:sym typeface="Proxima Nova"/>
            </a:endParaRPr>
          </a:p>
          <a:p>
            <a:pPr indent="-323850" lvl="0" marL="457200" rtl="0" algn="l">
              <a:spcBef>
                <a:spcPts val="0"/>
              </a:spcBef>
              <a:spcAft>
                <a:spcPts val="0"/>
              </a:spcAft>
              <a:buSzPts val="1500"/>
              <a:buFont typeface="Proxima Nova"/>
              <a:buChar char="●"/>
            </a:pPr>
            <a:r>
              <a:rPr lang="en" sz="1500">
                <a:latin typeface="Proxima Nova"/>
                <a:ea typeface="Proxima Nova"/>
                <a:cs typeface="Proxima Nova"/>
                <a:sym typeface="Proxima Nova"/>
              </a:rPr>
              <a:t>Sketch was easily to download and install</a:t>
            </a:r>
            <a:endParaRPr sz="1500">
              <a:latin typeface="Proxima Nova"/>
              <a:ea typeface="Proxima Nova"/>
              <a:cs typeface="Proxima Nova"/>
              <a:sym typeface="Proxima Nova"/>
            </a:endParaRPr>
          </a:p>
          <a:p>
            <a:pPr indent="-323850" lvl="0" marL="457200" rtl="0" algn="l">
              <a:spcBef>
                <a:spcPts val="0"/>
              </a:spcBef>
              <a:spcAft>
                <a:spcPts val="0"/>
              </a:spcAft>
              <a:buSzPts val="1500"/>
              <a:buFont typeface="Proxima Nova"/>
              <a:buChar char="●"/>
            </a:pPr>
            <a:r>
              <a:rPr lang="en" sz="1500">
                <a:latin typeface="Proxima Nova"/>
                <a:ea typeface="Proxima Nova"/>
                <a:cs typeface="Proxima Nova"/>
                <a:sym typeface="Proxima Nova"/>
              </a:rPr>
              <a:t>Sketch responds quickly to moving around large pieces of media</a:t>
            </a:r>
            <a:endParaRPr sz="1500">
              <a:latin typeface="Proxima Nova"/>
              <a:ea typeface="Proxima Nova"/>
              <a:cs typeface="Proxima Nova"/>
              <a:sym typeface="Proxima Nova"/>
            </a:endParaRPr>
          </a:p>
          <a:p>
            <a:pPr indent="-323850" lvl="0" marL="457200" rtl="0" algn="l">
              <a:spcBef>
                <a:spcPts val="0"/>
              </a:spcBef>
              <a:spcAft>
                <a:spcPts val="0"/>
              </a:spcAft>
              <a:buSzPts val="1500"/>
              <a:buFont typeface="Proxima Nova"/>
              <a:buChar char="●"/>
            </a:pPr>
            <a:r>
              <a:rPr lang="en" sz="1500">
                <a:latin typeface="Proxima Nova"/>
                <a:ea typeface="Proxima Nova"/>
                <a:cs typeface="Proxima Nova"/>
                <a:sym typeface="Proxima Nova"/>
              </a:rPr>
              <a:t>Sketch is relatively intuitive</a:t>
            </a:r>
            <a:endParaRPr sz="1500">
              <a:latin typeface="Proxima Nova"/>
              <a:ea typeface="Proxima Nova"/>
              <a:cs typeface="Proxima Nova"/>
              <a:sym typeface="Proxima Nova"/>
            </a:endParaRPr>
          </a:p>
          <a:p>
            <a:pPr indent="-323850" lvl="0" marL="457200" rtl="0" algn="l">
              <a:spcBef>
                <a:spcPts val="0"/>
              </a:spcBef>
              <a:spcAft>
                <a:spcPts val="0"/>
              </a:spcAft>
              <a:buSzPts val="1500"/>
              <a:buFont typeface="Proxima Nova"/>
              <a:buChar char="●"/>
            </a:pPr>
            <a:r>
              <a:rPr lang="en" sz="1500">
                <a:latin typeface="Proxima Nova"/>
                <a:ea typeface="Proxima Nova"/>
                <a:cs typeface="Proxima Nova"/>
                <a:sym typeface="Proxima Nova"/>
              </a:rPr>
              <a:t>Previously used Sketch</a:t>
            </a:r>
            <a:endParaRPr sz="1500">
              <a:latin typeface="Proxima Nova"/>
              <a:ea typeface="Proxima Nova"/>
              <a:cs typeface="Proxima Nova"/>
              <a:sym typeface="Proxima Nova"/>
            </a:endParaRPr>
          </a:p>
          <a:p>
            <a:pPr indent="-323850" lvl="0" marL="457200" rtl="0" algn="l">
              <a:spcBef>
                <a:spcPts val="0"/>
              </a:spcBef>
              <a:spcAft>
                <a:spcPts val="0"/>
              </a:spcAft>
              <a:buSzPts val="1500"/>
              <a:buFont typeface="Proxima Nova"/>
              <a:buChar char="●"/>
            </a:pPr>
            <a:r>
              <a:rPr lang="en" sz="1500">
                <a:latin typeface="Proxima Nova"/>
                <a:ea typeface="Proxima Nova"/>
                <a:cs typeface="Proxima Nova"/>
                <a:sym typeface="Proxima Nova"/>
              </a:rPr>
              <a:t>Figma was </a:t>
            </a:r>
            <a:r>
              <a:rPr lang="en" sz="1500">
                <a:latin typeface="Proxima Nova"/>
                <a:ea typeface="Proxima Nova"/>
                <a:cs typeface="Proxima Nova"/>
                <a:sym typeface="Proxima Nova"/>
              </a:rPr>
              <a:t>intuitive</a:t>
            </a:r>
            <a:r>
              <a:rPr lang="en" sz="1500">
                <a:latin typeface="Proxima Nova"/>
                <a:ea typeface="Proxima Nova"/>
                <a:cs typeface="Proxima Nova"/>
                <a:sym typeface="Proxima Nova"/>
              </a:rPr>
              <a:t> and more flexible than Invision</a:t>
            </a:r>
            <a:endParaRPr sz="1500">
              <a:latin typeface="Proxima Nova"/>
              <a:ea typeface="Proxima Nova"/>
              <a:cs typeface="Proxima Nova"/>
              <a:sym typeface="Proxima Nova"/>
            </a:endParaRPr>
          </a:p>
        </p:txBody>
      </p:sp>
      <p:sp>
        <p:nvSpPr>
          <p:cNvPr id="162" name="Google Shape;162;p26"/>
          <p:cNvSpPr txBox="1"/>
          <p:nvPr/>
        </p:nvSpPr>
        <p:spPr>
          <a:xfrm>
            <a:off x="4648100" y="2445563"/>
            <a:ext cx="4188600" cy="207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3"/>
                </a:solidFill>
                <a:latin typeface="Alfa Slab One"/>
                <a:ea typeface="Alfa Slab One"/>
                <a:cs typeface="Alfa Slab One"/>
                <a:sym typeface="Alfa Slab One"/>
              </a:rPr>
              <a:t>Cons</a:t>
            </a:r>
            <a:endParaRPr b="1" sz="1800">
              <a:latin typeface="Proxima Nova"/>
              <a:ea typeface="Proxima Nova"/>
              <a:cs typeface="Proxima Nova"/>
              <a:sym typeface="Proxima Nova"/>
            </a:endParaRPr>
          </a:p>
          <a:p>
            <a:pPr indent="-323850" lvl="0" marL="457200" rtl="0" algn="l">
              <a:spcBef>
                <a:spcPts val="0"/>
              </a:spcBef>
              <a:spcAft>
                <a:spcPts val="0"/>
              </a:spcAft>
              <a:buSzPts val="1500"/>
              <a:buFont typeface="Proxima Nova"/>
              <a:buChar char="●"/>
            </a:pPr>
            <a:r>
              <a:rPr lang="en" sz="1500">
                <a:latin typeface="Proxima Nova"/>
                <a:ea typeface="Proxima Nova"/>
                <a:cs typeface="Proxima Nova"/>
                <a:sym typeface="Proxima Nova"/>
              </a:rPr>
              <a:t>Sketch is difficult to share and get feedback on different designs since it is desktop based</a:t>
            </a:r>
            <a:endParaRPr sz="1500">
              <a:latin typeface="Proxima Nova"/>
              <a:ea typeface="Proxima Nova"/>
              <a:cs typeface="Proxima Nova"/>
              <a:sym typeface="Proxima Nova"/>
            </a:endParaRPr>
          </a:p>
          <a:p>
            <a:pPr indent="-323850" lvl="0" marL="457200" rtl="0" algn="l">
              <a:spcBef>
                <a:spcPts val="0"/>
              </a:spcBef>
              <a:spcAft>
                <a:spcPts val="0"/>
              </a:spcAft>
              <a:buSzPts val="1500"/>
              <a:buFont typeface="Proxima Nova"/>
              <a:buChar char="●"/>
            </a:pPr>
            <a:r>
              <a:rPr lang="en" sz="1500">
                <a:latin typeface="Proxima Nova"/>
                <a:ea typeface="Proxima Nova"/>
                <a:cs typeface="Proxima Nova"/>
                <a:sym typeface="Proxima Nova"/>
              </a:rPr>
              <a:t>If previously tested Sketch, difficult to test it out again due to 30 day policy</a:t>
            </a:r>
            <a:endParaRPr sz="1500">
              <a:latin typeface="Proxima Nova"/>
              <a:ea typeface="Proxima Nova"/>
              <a:cs typeface="Proxima Nova"/>
              <a:sym typeface="Proxima Nova"/>
            </a:endParaRPr>
          </a:p>
          <a:p>
            <a:pPr indent="-323850" lvl="0" marL="457200" rtl="0" algn="l">
              <a:spcBef>
                <a:spcPts val="0"/>
              </a:spcBef>
              <a:spcAft>
                <a:spcPts val="0"/>
              </a:spcAft>
              <a:buSzPts val="1500"/>
              <a:buFont typeface="Proxima Nova"/>
              <a:buChar char="●"/>
            </a:pPr>
            <a:r>
              <a:rPr lang="en" sz="1500">
                <a:latin typeface="Proxima Nova"/>
                <a:ea typeface="Proxima Nova"/>
                <a:cs typeface="Proxima Nova"/>
                <a:sym typeface="Proxima Nova"/>
              </a:rPr>
              <a:t>Invision’s presentation was more impressive-looking than Figma’s</a:t>
            </a:r>
            <a:endParaRPr sz="1500">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 &amp; Tradeoffs</a:t>
            </a:r>
            <a:endParaRPr/>
          </a:p>
        </p:txBody>
      </p:sp>
      <p:sp>
        <p:nvSpPr>
          <p:cNvPr id="168" name="Google Shape;168;p27"/>
          <p:cNvSpPr txBox="1"/>
          <p:nvPr>
            <p:ph idx="1" type="body"/>
          </p:nvPr>
        </p:nvSpPr>
        <p:spPr>
          <a:xfrm>
            <a:off x="311700" y="11441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a:t>
            </a:r>
            <a:r>
              <a:rPr lang="en" sz="1600"/>
              <a:t>e don’t know where our tester is, so we had to hardcode the map and location. We believe this could be a potential place for confusion, since we rely heavily on the user understanding it is an augmented reality game. We pretend the user knows to walk to the coins, without our map depicting that they are walking to the coins.</a:t>
            </a:r>
            <a:endParaRPr sz="1600"/>
          </a:p>
          <a:p>
            <a:pPr indent="0" lvl="0" marL="0" rtl="0" algn="l">
              <a:spcBef>
                <a:spcPts val="1200"/>
              </a:spcBef>
              <a:spcAft>
                <a:spcPts val="0"/>
              </a:spcAft>
              <a:buNone/>
            </a:pPr>
            <a:r>
              <a:rPr lang="en" sz="1600"/>
              <a:t>Hitting the back button doesn’t always go back to the page the user was previously on, since we don’t really know where the user is coming from. For example, using the back button in a chat with an individual will always bring you back to the Messages screen.</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Some parts of the application, like the Rewards or Messages, may look scrollable; although we didn’t implement scrolling, we think the tester can imagine the continuation of the list on the page.</a:t>
            </a:r>
            <a:endParaRPr sz="1600"/>
          </a:p>
          <a:p>
            <a:pPr indent="0" lvl="0" marL="0" rtl="0" algn="l">
              <a:spcBef>
                <a:spcPts val="0"/>
              </a:spcBef>
              <a:spcAft>
                <a:spcPts val="0"/>
              </a:spcAft>
              <a:buNone/>
            </a:pPr>
            <a:r>
              <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Wizard of Oz Techniques &amp; Hardcoding</a:t>
            </a:r>
            <a:endParaRPr/>
          </a:p>
        </p:txBody>
      </p:sp>
      <p:sp>
        <p:nvSpPr>
          <p:cNvPr id="174" name="Google Shape;174;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only Wizard of Oz techniques we used involved hardcoding the Map/Location features and Messages.</a:t>
            </a:r>
            <a:endParaRPr/>
          </a:p>
          <a:p>
            <a:pPr indent="0" lvl="0" marL="0" rtl="0" algn="l">
              <a:spcBef>
                <a:spcPts val="1200"/>
              </a:spcBef>
              <a:spcAft>
                <a:spcPts val="1200"/>
              </a:spcAft>
              <a:buNone/>
            </a:pPr>
            <a:r>
              <a:rPr lang="en"/>
              <a:t>Hardcoding: The user location and map were hardcoded to replicate our tracking functionality. Messages were hardcoded in to show design and function.</a:t>
            </a:r>
            <a:endParaRPr/>
          </a:p>
        </p:txBody>
      </p:sp>
      <p:pic>
        <p:nvPicPr>
          <p:cNvPr id="175" name="Google Shape;175;p28"/>
          <p:cNvPicPr preferRelativeResize="0"/>
          <p:nvPr/>
        </p:nvPicPr>
        <p:blipFill>
          <a:blip r:embed="rId3">
            <a:alphaModFix/>
          </a:blip>
          <a:stretch>
            <a:fillRect/>
          </a:stretch>
        </p:blipFill>
        <p:spPr>
          <a:xfrm>
            <a:off x="3421425" y="2792850"/>
            <a:ext cx="1150575" cy="2306401"/>
          </a:xfrm>
          <a:prstGeom prst="rect">
            <a:avLst/>
          </a:prstGeom>
          <a:noFill/>
          <a:ln>
            <a:noFill/>
          </a:ln>
        </p:spPr>
      </p:pic>
      <p:pic>
        <p:nvPicPr>
          <p:cNvPr id="176" name="Google Shape;176;p28"/>
          <p:cNvPicPr preferRelativeResize="0"/>
          <p:nvPr/>
        </p:nvPicPr>
        <p:blipFill>
          <a:blip r:embed="rId4">
            <a:alphaModFix/>
          </a:blip>
          <a:stretch>
            <a:fillRect/>
          </a:stretch>
        </p:blipFill>
        <p:spPr>
          <a:xfrm>
            <a:off x="4761825" y="2792850"/>
            <a:ext cx="1288092" cy="2306401"/>
          </a:xfrm>
          <a:prstGeom prst="rect">
            <a:avLst/>
          </a:prstGeom>
          <a:noFill/>
          <a:ln>
            <a:noFill/>
          </a:ln>
        </p:spPr>
      </p:pic>
      <p:pic>
        <p:nvPicPr>
          <p:cNvPr id="177" name="Google Shape;177;p28"/>
          <p:cNvPicPr preferRelativeResize="0"/>
          <p:nvPr/>
        </p:nvPicPr>
        <p:blipFill>
          <a:blip r:embed="rId5">
            <a:alphaModFix/>
          </a:blip>
          <a:stretch>
            <a:fillRect/>
          </a:stretch>
        </p:blipFill>
        <p:spPr>
          <a:xfrm>
            <a:off x="2103800" y="2815663"/>
            <a:ext cx="1127792" cy="22607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170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Appendix: Other Prototype Screenshots</a:t>
            </a:r>
            <a:endParaRPr/>
          </a:p>
        </p:txBody>
      </p:sp>
      <p:pic>
        <p:nvPicPr>
          <p:cNvPr id="183" name="Google Shape;183;p29"/>
          <p:cNvPicPr preferRelativeResize="0"/>
          <p:nvPr/>
        </p:nvPicPr>
        <p:blipFill>
          <a:blip r:embed="rId3">
            <a:alphaModFix/>
          </a:blip>
          <a:stretch>
            <a:fillRect/>
          </a:stretch>
        </p:blipFill>
        <p:spPr>
          <a:xfrm>
            <a:off x="144075" y="978750"/>
            <a:ext cx="1906106" cy="3820975"/>
          </a:xfrm>
          <a:prstGeom prst="rect">
            <a:avLst/>
          </a:prstGeom>
          <a:noFill/>
          <a:ln>
            <a:noFill/>
          </a:ln>
        </p:spPr>
      </p:pic>
      <p:pic>
        <p:nvPicPr>
          <p:cNvPr id="184" name="Google Shape;184;p29"/>
          <p:cNvPicPr preferRelativeResize="0"/>
          <p:nvPr/>
        </p:nvPicPr>
        <p:blipFill>
          <a:blip r:embed="rId4">
            <a:alphaModFix/>
          </a:blip>
          <a:stretch>
            <a:fillRect/>
          </a:stretch>
        </p:blipFill>
        <p:spPr>
          <a:xfrm>
            <a:off x="2210906" y="978750"/>
            <a:ext cx="1906106" cy="3820975"/>
          </a:xfrm>
          <a:prstGeom prst="rect">
            <a:avLst/>
          </a:prstGeom>
          <a:noFill/>
          <a:ln>
            <a:noFill/>
          </a:ln>
        </p:spPr>
      </p:pic>
      <p:pic>
        <p:nvPicPr>
          <p:cNvPr id="185" name="Google Shape;185;p29"/>
          <p:cNvPicPr preferRelativeResize="0"/>
          <p:nvPr/>
        </p:nvPicPr>
        <p:blipFill>
          <a:blip r:embed="rId5">
            <a:alphaModFix/>
          </a:blip>
          <a:stretch>
            <a:fillRect/>
          </a:stretch>
        </p:blipFill>
        <p:spPr>
          <a:xfrm>
            <a:off x="4352612" y="978750"/>
            <a:ext cx="2133962" cy="3820975"/>
          </a:xfrm>
          <a:prstGeom prst="rect">
            <a:avLst/>
          </a:prstGeom>
          <a:noFill/>
          <a:ln>
            <a:noFill/>
          </a:ln>
        </p:spPr>
      </p:pic>
      <p:pic>
        <p:nvPicPr>
          <p:cNvPr id="186" name="Google Shape;186;p29"/>
          <p:cNvPicPr preferRelativeResize="0"/>
          <p:nvPr/>
        </p:nvPicPr>
        <p:blipFill>
          <a:blip r:embed="rId6">
            <a:alphaModFix/>
          </a:blip>
          <a:stretch>
            <a:fillRect/>
          </a:stretch>
        </p:blipFill>
        <p:spPr>
          <a:xfrm>
            <a:off x="6486574" y="978750"/>
            <a:ext cx="1906106" cy="3820975"/>
          </a:xfrm>
          <a:prstGeom prst="rect">
            <a:avLst/>
          </a:prstGeom>
          <a:noFill/>
          <a:ln>
            <a:noFill/>
          </a:ln>
        </p:spPr>
      </p:pic>
      <p:sp>
        <p:nvSpPr>
          <p:cNvPr id="187" name="Google Shape;187;p29"/>
          <p:cNvSpPr txBox="1"/>
          <p:nvPr/>
        </p:nvSpPr>
        <p:spPr>
          <a:xfrm>
            <a:off x="666625" y="4743300"/>
            <a:ext cx="86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Settings</a:t>
            </a:r>
            <a:endParaRPr>
              <a:latin typeface="Proxima Nova"/>
              <a:ea typeface="Proxima Nova"/>
              <a:cs typeface="Proxima Nova"/>
              <a:sym typeface="Proxima Nova"/>
            </a:endParaRPr>
          </a:p>
        </p:txBody>
      </p:sp>
      <p:sp>
        <p:nvSpPr>
          <p:cNvPr id="188" name="Google Shape;188;p29"/>
          <p:cNvSpPr txBox="1"/>
          <p:nvPr/>
        </p:nvSpPr>
        <p:spPr>
          <a:xfrm>
            <a:off x="2661388" y="4743300"/>
            <a:ext cx="108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Messages</a:t>
            </a:r>
            <a:endParaRPr>
              <a:latin typeface="Proxima Nova"/>
              <a:ea typeface="Proxima Nova"/>
              <a:cs typeface="Proxima Nova"/>
              <a:sym typeface="Proxima Nova"/>
            </a:endParaRPr>
          </a:p>
        </p:txBody>
      </p:sp>
      <p:sp>
        <p:nvSpPr>
          <p:cNvPr id="189" name="Google Shape;189;p29"/>
          <p:cNvSpPr txBox="1"/>
          <p:nvPr/>
        </p:nvSpPr>
        <p:spPr>
          <a:xfrm>
            <a:off x="4800287" y="4708200"/>
            <a:ext cx="112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Group Chat</a:t>
            </a:r>
            <a:endParaRPr>
              <a:latin typeface="Proxima Nova"/>
              <a:ea typeface="Proxima Nova"/>
              <a:cs typeface="Proxima Nova"/>
              <a:sym typeface="Proxima Nova"/>
            </a:endParaRPr>
          </a:p>
        </p:txBody>
      </p:sp>
      <p:sp>
        <p:nvSpPr>
          <p:cNvPr id="190" name="Google Shape;190;p29"/>
          <p:cNvSpPr txBox="1"/>
          <p:nvPr/>
        </p:nvSpPr>
        <p:spPr>
          <a:xfrm>
            <a:off x="6604350" y="4743300"/>
            <a:ext cx="173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Profile &amp; Progress</a:t>
            </a:r>
            <a:endParaRPr>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Appendix</a:t>
            </a:r>
            <a:endParaRPr/>
          </a:p>
        </p:txBody>
      </p:sp>
      <p:sp>
        <p:nvSpPr>
          <p:cNvPr id="196" name="Google Shape;196;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800"/>
              </a:spcBef>
              <a:spcAft>
                <a:spcPts val="0"/>
              </a:spcAft>
              <a:buNone/>
            </a:pPr>
            <a:r>
              <a:rPr lang="en" sz="1600">
                <a:solidFill>
                  <a:srgbClr val="000000"/>
                </a:solidFill>
                <a:latin typeface="Arial"/>
                <a:ea typeface="Arial"/>
                <a:cs typeface="Arial"/>
                <a:sym typeface="Arial"/>
              </a:rPr>
              <a:t>Medium-fi prototype link</a:t>
            </a:r>
            <a:endParaRPr sz="1600">
              <a:solidFill>
                <a:srgbClr val="000000"/>
              </a:solidFill>
              <a:latin typeface="Arial"/>
              <a:ea typeface="Arial"/>
              <a:cs typeface="Arial"/>
              <a:sym typeface="Arial"/>
            </a:endParaRPr>
          </a:p>
          <a:p>
            <a:pPr indent="0" lvl="0" marL="0" rtl="0" algn="l">
              <a:spcBef>
                <a:spcPts val="600"/>
              </a:spcBef>
              <a:spcAft>
                <a:spcPts val="0"/>
              </a:spcAft>
              <a:buNone/>
            </a:pPr>
            <a:r>
              <a:rPr lang="en" sz="1100">
                <a:solidFill>
                  <a:srgbClr val="000000"/>
                </a:solidFill>
                <a:latin typeface="Arial"/>
                <a:ea typeface="Arial"/>
                <a:cs typeface="Arial"/>
                <a:sym typeface="Arial"/>
              </a:rPr>
              <a:t>Figma in application presentation mode: </a:t>
            </a:r>
            <a:r>
              <a:rPr lang="en" sz="1100" u="sng">
                <a:solidFill>
                  <a:srgbClr val="1155CC"/>
                </a:solidFill>
                <a:latin typeface="Arial"/>
                <a:ea typeface="Arial"/>
                <a:cs typeface="Arial"/>
                <a:sym typeface="Arial"/>
                <a:hlinkClick r:id="rId3">
                  <a:extLst>
                    <a:ext uri="{A12FA001-AC4F-418D-AE19-62706E023703}">
                      <ahyp:hlinkClr val="tx"/>
                    </a:ext>
                  </a:extLst>
                </a:hlinkClick>
              </a:rPr>
              <a:t>https://www.figma.com/proto/3clRPZwJQ9btxqjFdXxltL/Fitcoin%3A-Medium-Fi-Prototype?node-id=1%3A9&amp;scaling=min-zoom</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Figma in map mode: </a:t>
            </a:r>
            <a:r>
              <a:rPr lang="en" sz="1100" u="sng">
                <a:solidFill>
                  <a:srgbClr val="1155CC"/>
                </a:solidFill>
                <a:latin typeface="Arial"/>
                <a:ea typeface="Arial"/>
                <a:cs typeface="Arial"/>
                <a:sym typeface="Arial"/>
                <a:hlinkClick r:id="rId4">
                  <a:extLst>
                    <a:ext uri="{A12FA001-AC4F-418D-AE19-62706E023703}">
                      <ahyp:hlinkClr val="tx"/>
                    </a:ext>
                  </a:extLst>
                </a:hlinkClick>
              </a:rPr>
              <a:t>https://www.figma.com/file/3clRPZwJQ9btxqjFdXxltL/Fitcoin-Medium-Fi-Prototype?node-id=0%3A1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People</a:t>
            </a:r>
            <a:endParaRPr/>
          </a:p>
        </p:txBody>
      </p:sp>
      <p:pic>
        <p:nvPicPr>
          <p:cNvPr id="63" name="Google Shape;63;p14"/>
          <p:cNvPicPr preferRelativeResize="0"/>
          <p:nvPr/>
        </p:nvPicPr>
        <p:blipFill rotWithShape="1">
          <a:blip r:embed="rId3">
            <a:alphaModFix/>
          </a:blip>
          <a:srcRect b="0" l="0" r="0" t="0"/>
          <a:stretch/>
        </p:blipFill>
        <p:spPr>
          <a:xfrm>
            <a:off x="1177025" y="1320200"/>
            <a:ext cx="2086800" cy="2086800"/>
          </a:xfrm>
          <a:prstGeom prst="ellipse">
            <a:avLst/>
          </a:prstGeom>
          <a:noFill/>
          <a:ln>
            <a:noFill/>
          </a:ln>
        </p:spPr>
      </p:pic>
      <p:pic>
        <p:nvPicPr>
          <p:cNvPr id="64" name="Google Shape;64;p14"/>
          <p:cNvPicPr preferRelativeResize="0"/>
          <p:nvPr/>
        </p:nvPicPr>
        <p:blipFill rotWithShape="1">
          <a:blip r:embed="rId4">
            <a:alphaModFix/>
          </a:blip>
          <a:srcRect b="0" l="0" r="0" t="0"/>
          <a:stretch/>
        </p:blipFill>
        <p:spPr>
          <a:xfrm>
            <a:off x="3552400" y="1320200"/>
            <a:ext cx="2086800" cy="2086800"/>
          </a:xfrm>
          <a:prstGeom prst="ellipse">
            <a:avLst/>
          </a:prstGeom>
          <a:noFill/>
          <a:ln>
            <a:noFill/>
          </a:ln>
        </p:spPr>
      </p:pic>
      <p:pic>
        <p:nvPicPr>
          <p:cNvPr id="65" name="Google Shape;65;p14"/>
          <p:cNvPicPr preferRelativeResize="0"/>
          <p:nvPr/>
        </p:nvPicPr>
        <p:blipFill rotWithShape="1">
          <a:blip r:embed="rId5">
            <a:alphaModFix/>
          </a:blip>
          <a:srcRect b="0" l="0" r="0" t="0"/>
          <a:stretch/>
        </p:blipFill>
        <p:spPr>
          <a:xfrm>
            <a:off x="5927775" y="1320200"/>
            <a:ext cx="2086800" cy="2086800"/>
          </a:xfrm>
          <a:prstGeom prst="ellipse">
            <a:avLst/>
          </a:prstGeom>
          <a:noFill/>
          <a:ln>
            <a:noFill/>
          </a:ln>
        </p:spPr>
      </p:pic>
      <p:sp>
        <p:nvSpPr>
          <p:cNvPr id="66" name="Google Shape;66;p14"/>
          <p:cNvSpPr txBox="1"/>
          <p:nvPr/>
        </p:nvSpPr>
        <p:spPr>
          <a:xfrm>
            <a:off x="1342373" y="3362573"/>
            <a:ext cx="1756200" cy="897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2400">
                <a:solidFill>
                  <a:srgbClr val="2C3E50"/>
                </a:solidFill>
                <a:latin typeface="Proxima Nova"/>
                <a:ea typeface="Proxima Nova"/>
                <a:cs typeface="Proxima Nova"/>
                <a:sym typeface="Proxima Nova"/>
              </a:rPr>
              <a:t>Nick M.</a:t>
            </a:r>
            <a:endParaRPr sz="2400">
              <a:solidFill>
                <a:srgbClr val="2C3E50"/>
              </a:solidFill>
              <a:latin typeface="Proxima Nova"/>
              <a:ea typeface="Proxima Nova"/>
              <a:cs typeface="Proxima Nova"/>
              <a:sym typeface="Proxima Nova"/>
            </a:endParaRPr>
          </a:p>
        </p:txBody>
      </p:sp>
      <p:sp>
        <p:nvSpPr>
          <p:cNvPr id="67" name="Google Shape;67;p14"/>
          <p:cNvSpPr txBox="1"/>
          <p:nvPr/>
        </p:nvSpPr>
        <p:spPr>
          <a:xfrm>
            <a:off x="3778331" y="3362573"/>
            <a:ext cx="1756200" cy="897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2400">
                <a:solidFill>
                  <a:srgbClr val="2C3E50"/>
                </a:solidFill>
                <a:latin typeface="Proxima Nova"/>
                <a:ea typeface="Proxima Nova"/>
                <a:cs typeface="Proxima Nova"/>
                <a:sym typeface="Proxima Nova"/>
              </a:rPr>
              <a:t>Dylan P.</a:t>
            </a:r>
            <a:endParaRPr sz="2400">
              <a:solidFill>
                <a:srgbClr val="2C3E50"/>
              </a:solidFill>
              <a:latin typeface="Proxima Nova"/>
              <a:ea typeface="Proxima Nova"/>
              <a:cs typeface="Proxima Nova"/>
              <a:sym typeface="Proxima Nova"/>
            </a:endParaRPr>
          </a:p>
        </p:txBody>
      </p:sp>
      <p:sp>
        <p:nvSpPr>
          <p:cNvPr id="68" name="Google Shape;68;p14"/>
          <p:cNvSpPr txBox="1"/>
          <p:nvPr/>
        </p:nvSpPr>
        <p:spPr>
          <a:xfrm>
            <a:off x="5927775" y="3362573"/>
            <a:ext cx="2086800" cy="897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2400">
                <a:solidFill>
                  <a:srgbClr val="2C3E50"/>
                </a:solidFill>
                <a:latin typeface="Proxima Nova"/>
                <a:ea typeface="Proxima Nova"/>
                <a:cs typeface="Proxima Nova"/>
                <a:sym typeface="Proxima Nova"/>
              </a:rPr>
              <a:t>Caroline F.</a:t>
            </a:r>
            <a:endParaRPr sz="2400">
              <a:solidFill>
                <a:srgbClr val="2C3E50"/>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idx="1" type="body"/>
          </p:nvPr>
        </p:nvSpPr>
        <p:spPr>
          <a:xfrm>
            <a:off x="311700" y="287950"/>
            <a:ext cx="8520600" cy="5419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700">
                <a:solidFill>
                  <a:schemeClr val="accent3"/>
                </a:solidFill>
                <a:latin typeface="Alfa Slab One"/>
                <a:ea typeface="Alfa Slab One"/>
                <a:cs typeface="Alfa Slab One"/>
                <a:sym typeface="Alfa Slab One"/>
              </a:rPr>
              <a:t>Value Proposition: </a:t>
            </a:r>
            <a:endParaRPr sz="2700">
              <a:solidFill>
                <a:schemeClr val="accent3"/>
              </a:solidFill>
              <a:latin typeface="Alfa Slab One"/>
              <a:ea typeface="Alfa Slab One"/>
              <a:cs typeface="Alfa Slab One"/>
              <a:sym typeface="Alfa Slab One"/>
            </a:endParaRPr>
          </a:p>
          <a:p>
            <a:pPr indent="0" lvl="0" marL="0" rtl="0" algn="l">
              <a:lnSpc>
                <a:spcPct val="100000"/>
              </a:lnSpc>
              <a:spcBef>
                <a:spcPts val="1200"/>
              </a:spcBef>
              <a:spcAft>
                <a:spcPts val="0"/>
              </a:spcAft>
              <a:buNone/>
            </a:pPr>
            <a:r>
              <a:rPr lang="en"/>
              <a:t>Fun Fitness for All!</a:t>
            </a:r>
            <a:endParaRPr/>
          </a:p>
          <a:p>
            <a:pPr indent="0" lvl="0" marL="0" rtl="0" algn="l">
              <a:lnSpc>
                <a:spcPct val="100000"/>
              </a:lnSpc>
              <a:spcBef>
                <a:spcPts val="1200"/>
              </a:spcBef>
              <a:spcAft>
                <a:spcPts val="0"/>
              </a:spcAft>
              <a:buNone/>
            </a:pPr>
            <a:r>
              <a:t/>
            </a:r>
            <a:endParaRPr sz="1000"/>
          </a:p>
          <a:p>
            <a:pPr indent="0" lvl="0" marL="0" rtl="0" algn="l">
              <a:lnSpc>
                <a:spcPct val="100000"/>
              </a:lnSpc>
              <a:spcBef>
                <a:spcPts val="1200"/>
              </a:spcBef>
              <a:spcAft>
                <a:spcPts val="0"/>
              </a:spcAft>
              <a:buNone/>
            </a:pPr>
            <a:r>
              <a:rPr lang="en" sz="2700">
                <a:solidFill>
                  <a:schemeClr val="accent3"/>
                </a:solidFill>
                <a:latin typeface="Alfa Slab One"/>
                <a:ea typeface="Alfa Slab One"/>
                <a:cs typeface="Alfa Slab One"/>
                <a:sym typeface="Alfa Slab One"/>
              </a:rPr>
              <a:t>Problem:</a:t>
            </a:r>
            <a:endParaRPr sz="2700">
              <a:solidFill>
                <a:schemeClr val="accent3"/>
              </a:solidFill>
              <a:latin typeface="Alfa Slab One"/>
              <a:ea typeface="Alfa Slab One"/>
              <a:cs typeface="Alfa Slab One"/>
              <a:sym typeface="Alfa Slab One"/>
            </a:endParaRPr>
          </a:p>
          <a:p>
            <a:pPr indent="0" lvl="0" marL="0" rtl="0" algn="l">
              <a:lnSpc>
                <a:spcPct val="100000"/>
              </a:lnSpc>
              <a:spcBef>
                <a:spcPts val="1200"/>
              </a:spcBef>
              <a:spcAft>
                <a:spcPts val="0"/>
              </a:spcAft>
              <a:buNone/>
            </a:pPr>
            <a:r>
              <a:rPr lang="en"/>
              <a:t>People can’t sustain their healthy exercise habits. Unmotivated by arbitrary health goals, people find exercise monotonous and chore-like. </a:t>
            </a:r>
            <a:endParaRPr/>
          </a:p>
          <a:p>
            <a:pPr indent="0" lvl="0" marL="0" rtl="0" algn="l">
              <a:lnSpc>
                <a:spcPct val="100000"/>
              </a:lnSpc>
              <a:spcBef>
                <a:spcPts val="1200"/>
              </a:spcBef>
              <a:spcAft>
                <a:spcPts val="0"/>
              </a:spcAft>
              <a:buNone/>
            </a:pPr>
            <a:r>
              <a:t/>
            </a:r>
            <a:endParaRPr/>
          </a:p>
          <a:p>
            <a:pPr indent="0" lvl="0" marL="0" rtl="0" algn="l">
              <a:lnSpc>
                <a:spcPct val="100000"/>
              </a:lnSpc>
              <a:spcBef>
                <a:spcPts val="0"/>
              </a:spcBef>
              <a:spcAft>
                <a:spcPts val="0"/>
              </a:spcAft>
              <a:buNone/>
            </a:pPr>
            <a:r>
              <a:rPr lang="en" sz="2700">
                <a:solidFill>
                  <a:schemeClr val="accent3"/>
                </a:solidFill>
                <a:latin typeface="Alfa Slab One"/>
                <a:ea typeface="Alfa Slab One"/>
                <a:cs typeface="Alfa Slab One"/>
                <a:sym typeface="Alfa Slab One"/>
              </a:rPr>
              <a:t>Solution:</a:t>
            </a:r>
            <a:endParaRPr sz="2700">
              <a:solidFill>
                <a:schemeClr val="accent3"/>
              </a:solidFill>
              <a:latin typeface="Alfa Slab One"/>
              <a:ea typeface="Alfa Slab One"/>
              <a:cs typeface="Alfa Slab One"/>
              <a:sym typeface="Alfa Slab One"/>
            </a:endParaRPr>
          </a:p>
          <a:p>
            <a:pPr indent="0" lvl="0" marL="0" rtl="0" algn="l">
              <a:lnSpc>
                <a:spcPct val="100000"/>
              </a:lnSpc>
              <a:spcBef>
                <a:spcPts val="0"/>
              </a:spcBef>
              <a:spcAft>
                <a:spcPts val="0"/>
              </a:spcAft>
              <a:buNone/>
            </a:pPr>
            <a:r>
              <a:t/>
            </a:r>
            <a:endParaRPr>
              <a:solidFill>
                <a:schemeClr val="accent3"/>
              </a:solidFill>
              <a:latin typeface="Alfa Slab One"/>
              <a:ea typeface="Alfa Slab One"/>
              <a:cs typeface="Alfa Slab One"/>
              <a:sym typeface="Alfa Slab One"/>
            </a:endParaRPr>
          </a:p>
          <a:p>
            <a:pPr indent="0" lvl="0" marL="0" rtl="0" algn="l">
              <a:lnSpc>
                <a:spcPct val="100000"/>
              </a:lnSpc>
              <a:spcBef>
                <a:spcPts val="0"/>
              </a:spcBef>
              <a:spcAft>
                <a:spcPts val="0"/>
              </a:spcAft>
              <a:buNone/>
            </a:pPr>
            <a:r>
              <a:rPr lang="en"/>
              <a:t>Our solution is to gamify fitness so it’s accessible and sustainable for all people by providing communities and fun activities.</a:t>
            </a:r>
            <a:endParaRPr/>
          </a:p>
          <a:p>
            <a:pPr indent="0" lvl="0" marL="0" rtl="0" algn="l">
              <a:lnSpc>
                <a:spcPct val="100000"/>
              </a:lnSpc>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Tasks</a:t>
            </a:r>
            <a:endParaRPr/>
          </a:p>
        </p:txBody>
      </p:sp>
      <p:sp>
        <p:nvSpPr>
          <p:cNvPr id="79" name="Google Shape;79;p16"/>
          <p:cNvSpPr txBox="1"/>
          <p:nvPr>
            <p:ph idx="1" type="body"/>
          </p:nvPr>
        </p:nvSpPr>
        <p:spPr>
          <a:xfrm>
            <a:off x="311700" y="1310550"/>
            <a:ext cx="8520600" cy="3416400"/>
          </a:xfrm>
          <a:prstGeom prst="rect">
            <a:avLst/>
          </a:prstGeom>
        </p:spPr>
        <p:txBody>
          <a:bodyPr anchorCtr="0" anchor="t" bIns="91425" lIns="91425" spcFirstLastPara="1" rIns="91425" wrap="square" tIns="91425">
            <a:normAutofit/>
          </a:bodyPr>
          <a:lstStyle/>
          <a:p>
            <a:pPr indent="0" lvl="0" marL="0" rtl="0" algn="l">
              <a:lnSpc>
                <a:spcPct val="200000"/>
              </a:lnSpc>
              <a:spcBef>
                <a:spcPts val="0"/>
              </a:spcBef>
              <a:spcAft>
                <a:spcPts val="0"/>
              </a:spcAft>
              <a:buNone/>
            </a:pPr>
            <a:r>
              <a:rPr b="1" lang="en" sz="2400">
                <a:solidFill>
                  <a:schemeClr val="dk1"/>
                </a:solidFill>
              </a:rPr>
              <a:t>Simple Task: Find a Fitcoin</a:t>
            </a:r>
            <a:endParaRPr b="1" sz="2400">
              <a:solidFill>
                <a:schemeClr val="dk1"/>
              </a:solidFill>
            </a:endParaRPr>
          </a:p>
          <a:p>
            <a:pPr indent="0" lvl="0" marL="0" rtl="0" algn="l">
              <a:lnSpc>
                <a:spcPct val="200000"/>
              </a:lnSpc>
              <a:spcBef>
                <a:spcPts val="1200"/>
              </a:spcBef>
              <a:spcAft>
                <a:spcPts val="0"/>
              </a:spcAft>
              <a:buNone/>
            </a:pPr>
            <a:r>
              <a:rPr b="1" lang="en" sz="2400">
                <a:solidFill>
                  <a:schemeClr val="dk1"/>
                </a:solidFill>
              </a:rPr>
              <a:t>Medium Task: Connect with your Community</a:t>
            </a:r>
            <a:endParaRPr b="1" sz="2400">
              <a:solidFill>
                <a:schemeClr val="dk1"/>
              </a:solidFill>
            </a:endParaRPr>
          </a:p>
          <a:p>
            <a:pPr indent="0" lvl="0" marL="0" rtl="0" algn="l">
              <a:lnSpc>
                <a:spcPct val="200000"/>
              </a:lnSpc>
              <a:spcBef>
                <a:spcPts val="1200"/>
              </a:spcBef>
              <a:spcAft>
                <a:spcPts val="1200"/>
              </a:spcAft>
              <a:buNone/>
            </a:pPr>
            <a:r>
              <a:rPr b="1" lang="en" sz="2400">
                <a:solidFill>
                  <a:schemeClr val="dk1"/>
                </a:solidFill>
              </a:rPr>
              <a:t>Complex Task: Spend Coins on a Reward</a:t>
            </a:r>
            <a:endParaRPr b="1" sz="2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1581750"/>
            <a:ext cx="8520600" cy="1980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000"/>
              <a:t>Design Changes</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Centering the User on the Map</a:t>
            </a:r>
            <a:endParaRPr/>
          </a:p>
        </p:txBody>
      </p:sp>
      <p:pic>
        <p:nvPicPr>
          <p:cNvPr id="90" name="Google Shape;90;p18"/>
          <p:cNvPicPr preferRelativeResize="0"/>
          <p:nvPr/>
        </p:nvPicPr>
        <p:blipFill>
          <a:blip r:embed="rId3">
            <a:alphaModFix/>
          </a:blip>
          <a:stretch>
            <a:fillRect/>
          </a:stretch>
        </p:blipFill>
        <p:spPr>
          <a:xfrm>
            <a:off x="6054950" y="1326813"/>
            <a:ext cx="2949150" cy="3414199"/>
          </a:xfrm>
          <a:prstGeom prst="rect">
            <a:avLst/>
          </a:prstGeom>
          <a:noFill/>
          <a:ln>
            <a:noFill/>
          </a:ln>
        </p:spPr>
      </p:pic>
      <p:pic>
        <p:nvPicPr>
          <p:cNvPr id="91" name="Google Shape;91;p18"/>
          <p:cNvPicPr preferRelativeResize="0"/>
          <p:nvPr/>
        </p:nvPicPr>
        <p:blipFill>
          <a:blip r:embed="rId4">
            <a:alphaModFix/>
          </a:blip>
          <a:stretch>
            <a:fillRect/>
          </a:stretch>
        </p:blipFill>
        <p:spPr>
          <a:xfrm>
            <a:off x="3179000" y="1326825"/>
            <a:ext cx="2729015" cy="3414175"/>
          </a:xfrm>
          <a:prstGeom prst="rect">
            <a:avLst/>
          </a:prstGeom>
          <a:noFill/>
          <a:ln>
            <a:noFill/>
          </a:ln>
        </p:spPr>
      </p:pic>
      <p:sp>
        <p:nvSpPr>
          <p:cNvPr id="92" name="Google Shape;92;p18"/>
          <p:cNvSpPr/>
          <p:nvPr/>
        </p:nvSpPr>
        <p:spPr>
          <a:xfrm>
            <a:off x="4339788" y="2979525"/>
            <a:ext cx="464400" cy="4644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p:nvPr/>
        </p:nvSpPr>
        <p:spPr>
          <a:xfrm>
            <a:off x="7111550" y="3256375"/>
            <a:ext cx="972600" cy="10983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txBox="1"/>
          <p:nvPr/>
        </p:nvSpPr>
        <p:spPr>
          <a:xfrm>
            <a:off x="260375" y="1179975"/>
            <a:ext cx="27717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In the past, the characters on the map were only other people, and the user itself wasn't shown on the map. Now the user is centered on the map.</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Rationale: We wanted to </a:t>
            </a:r>
            <a:r>
              <a:rPr lang="en" sz="1800">
                <a:solidFill>
                  <a:schemeClr val="dk2"/>
                </a:solidFill>
                <a:latin typeface="Proxima Nova"/>
                <a:ea typeface="Proxima Nova"/>
                <a:cs typeface="Proxima Nova"/>
                <a:sym typeface="Proxima Nova"/>
              </a:rPr>
              <a:t>emphasize</a:t>
            </a:r>
            <a:r>
              <a:rPr lang="en" sz="1800">
                <a:solidFill>
                  <a:schemeClr val="dk2"/>
                </a:solidFill>
                <a:latin typeface="Proxima Nova"/>
                <a:ea typeface="Proxima Nova"/>
                <a:cs typeface="Proxima Nova"/>
                <a:sym typeface="Proxima Nova"/>
              </a:rPr>
              <a:t> the importance of the user's location on the map and make clear who is the user and who are other characters.</a:t>
            </a:r>
            <a:endParaRPr sz="1800">
              <a:solidFill>
                <a:schemeClr val="dk2"/>
              </a:solidFill>
              <a:latin typeface="Proxima Nova"/>
              <a:ea typeface="Proxima Nova"/>
              <a:cs typeface="Proxima Nova"/>
              <a:sym typeface="Proxima Nova"/>
            </a:endParaRPr>
          </a:p>
        </p:txBody>
      </p:sp>
      <p:sp>
        <p:nvSpPr>
          <p:cNvPr id="95" name="Google Shape;95;p18"/>
          <p:cNvSpPr txBox="1"/>
          <p:nvPr/>
        </p:nvSpPr>
        <p:spPr>
          <a:xfrm>
            <a:off x="3288150" y="4741000"/>
            <a:ext cx="256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OLD (Random Person Circled)</a:t>
            </a:r>
            <a:endParaRPr>
              <a:latin typeface="Proxima Nova"/>
              <a:ea typeface="Proxima Nova"/>
              <a:cs typeface="Proxima Nova"/>
              <a:sym typeface="Proxima Nova"/>
            </a:endParaRPr>
          </a:p>
        </p:txBody>
      </p:sp>
      <p:sp>
        <p:nvSpPr>
          <p:cNvPr id="96" name="Google Shape;96;p18"/>
          <p:cNvSpPr txBox="1"/>
          <p:nvPr/>
        </p:nvSpPr>
        <p:spPr>
          <a:xfrm>
            <a:off x="6695075" y="4741000"/>
            <a:ext cx="166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New</a:t>
            </a:r>
            <a:r>
              <a:rPr lang="en">
                <a:latin typeface="Proxima Nova"/>
                <a:ea typeface="Proxima Nova"/>
                <a:cs typeface="Proxima Nova"/>
                <a:sym typeface="Proxima Nova"/>
              </a:rPr>
              <a:t> (User Circled)</a:t>
            </a:r>
            <a:endParaRPr>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Home/Map Icon</a:t>
            </a:r>
            <a:endParaRPr/>
          </a:p>
        </p:txBody>
      </p:sp>
      <p:pic>
        <p:nvPicPr>
          <p:cNvPr id="102" name="Google Shape;102;p19"/>
          <p:cNvPicPr preferRelativeResize="0"/>
          <p:nvPr/>
        </p:nvPicPr>
        <p:blipFill rotWithShape="1">
          <a:blip r:embed="rId3">
            <a:alphaModFix/>
          </a:blip>
          <a:srcRect b="12379" l="0" r="0" t="14930"/>
          <a:stretch/>
        </p:blipFill>
        <p:spPr>
          <a:xfrm>
            <a:off x="4415950" y="3363500"/>
            <a:ext cx="4586025" cy="1571625"/>
          </a:xfrm>
          <a:prstGeom prst="rect">
            <a:avLst/>
          </a:prstGeom>
          <a:noFill/>
          <a:ln>
            <a:noFill/>
          </a:ln>
        </p:spPr>
      </p:pic>
      <p:pic>
        <p:nvPicPr>
          <p:cNvPr id="103" name="Google Shape;103;p19"/>
          <p:cNvPicPr preferRelativeResize="0"/>
          <p:nvPr/>
        </p:nvPicPr>
        <p:blipFill>
          <a:blip r:embed="rId4">
            <a:alphaModFix/>
          </a:blip>
          <a:stretch>
            <a:fillRect/>
          </a:stretch>
        </p:blipFill>
        <p:spPr>
          <a:xfrm>
            <a:off x="4415950" y="1589650"/>
            <a:ext cx="4586025" cy="1201925"/>
          </a:xfrm>
          <a:prstGeom prst="rect">
            <a:avLst/>
          </a:prstGeom>
          <a:noFill/>
          <a:ln>
            <a:noFill/>
          </a:ln>
        </p:spPr>
      </p:pic>
      <p:sp>
        <p:nvSpPr>
          <p:cNvPr id="104" name="Google Shape;104;p19"/>
          <p:cNvSpPr/>
          <p:nvPr/>
        </p:nvSpPr>
        <p:spPr>
          <a:xfrm>
            <a:off x="6503800" y="2845600"/>
            <a:ext cx="393000" cy="4734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9"/>
          <p:cNvSpPr txBox="1"/>
          <p:nvPr/>
        </p:nvSpPr>
        <p:spPr>
          <a:xfrm>
            <a:off x="428225" y="1315075"/>
            <a:ext cx="32355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The center icon that navigates to the home map was changed from a location arrow to a world icon.</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Rationale: Previous users had assumed the icon was for directions, leading to confusion over the purpose of the page. The world represents the map without the implied direction function.</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Onboarding</a:t>
            </a:r>
            <a:endParaRPr/>
          </a:p>
        </p:txBody>
      </p:sp>
      <p:pic>
        <p:nvPicPr>
          <p:cNvPr id="111" name="Google Shape;111;p20"/>
          <p:cNvPicPr preferRelativeResize="0"/>
          <p:nvPr/>
        </p:nvPicPr>
        <p:blipFill>
          <a:blip r:embed="rId3">
            <a:alphaModFix/>
          </a:blip>
          <a:stretch>
            <a:fillRect/>
          </a:stretch>
        </p:blipFill>
        <p:spPr>
          <a:xfrm>
            <a:off x="5749150" y="525275"/>
            <a:ext cx="2806374" cy="4358049"/>
          </a:xfrm>
          <a:prstGeom prst="rect">
            <a:avLst/>
          </a:prstGeom>
          <a:noFill/>
          <a:ln>
            <a:noFill/>
          </a:ln>
        </p:spPr>
      </p:pic>
      <p:sp>
        <p:nvSpPr>
          <p:cNvPr id="112" name="Google Shape;112;p20"/>
          <p:cNvSpPr txBox="1"/>
          <p:nvPr/>
        </p:nvSpPr>
        <p:spPr>
          <a:xfrm>
            <a:off x="311700" y="1176750"/>
            <a:ext cx="50577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We added a completely new onboarding screen when the user first downloads the app to explain the functionality and some of the complex parts of the app, like augmented reality and rewards.</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We didn't have an old interface to compare - we just would've opened to the map in the past.</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a:p>
            <a:pPr indent="0" lvl="0" marL="0" rtl="0" algn="l">
              <a:spcBef>
                <a:spcPts val="0"/>
              </a:spcBef>
              <a:spcAft>
                <a:spcPts val="0"/>
              </a:spcAft>
              <a:buNone/>
            </a:pPr>
            <a:r>
              <a:rPr lang="en" sz="1800">
                <a:solidFill>
                  <a:schemeClr val="dk2"/>
                </a:solidFill>
                <a:latin typeface="Proxima Nova"/>
                <a:ea typeface="Proxima Nova"/>
                <a:cs typeface="Proxima Nova"/>
                <a:sym typeface="Proxima Nova"/>
              </a:rPr>
              <a:t>Rationale: The conceptual basis of our app was confusing to some users, so by walking through onboarding we remove this barrier to entry.</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1581750"/>
            <a:ext cx="8520600" cy="1980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000"/>
              <a:t>Medium-Fi Task Flows</a:t>
            </a:r>
            <a:endParaRPr sz="4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