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Proxima Nova"/>
      <p:regular r:id="rId25"/>
      <p:bold r:id="rId26"/>
      <p:italic r:id="rId27"/>
      <p:boldItalic r:id="rId28"/>
    </p:embeddedFont>
    <p:embeddedFont>
      <p:font typeface="Roboto"/>
      <p:regular r:id="rId29"/>
      <p:bold r:id="rId30"/>
      <p:italic r:id="rId31"/>
      <p:boldItalic r:id="rId32"/>
    </p:embeddedFont>
    <p:embeddedFont>
      <p:font typeface="Lato"/>
      <p:regular r:id="rId33"/>
      <p:bold r:id="rId34"/>
      <p:italic r:id="rId35"/>
      <p:boldItalic r:id="rId36"/>
    </p:embeddedFont>
    <p:embeddedFont>
      <p:font typeface="EB Garamond"/>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5" name="Kally Zheng"/>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BGaramond-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ProximaNova-bold.fntdata"/><Relationship Id="rId25" Type="http://schemas.openxmlformats.org/officeDocument/2006/relationships/font" Target="fonts/ProximaNova-regular.fntdata"/><Relationship Id="rId28" Type="http://schemas.openxmlformats.org/officeDocument/2006/relationships/font" Target="fonts/ProximaNova-boldItalic.fntdata"/><Relationship Id="rId27" Type="http://schemas.openxmlformats.org/officeDocument/2006/relationships/font" Target="fonts/ProximaNova-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5.xml"/><Relationship Id="rId33" Type="http://schemas.openxmlformats.org/officeDocument/2006/relationships/font" Target="fonts/Lato-regular.fntdata"/><Relationship Id="rId10" Type="http://schemas.openxmlformats.org/officeDocument/2006/relationships/slide" Target="slides/slide4.xml"/><Relationship Id="rId32" Type="http://schemas.openxmlformats.org/officeDocument/2006/relationships/font" Target="fonts/Roboto-boldItalic.fntdata"/><Relationship Id="rId13" Type="http://schemas.openxmlformats.org/officeDocument/2006/relationships/slide" Target="slides/slide7.xml"/><Relationship Id="rId35" Type="http://schemas.openxmlformats.org/officeDocument/2006/relationships/font" Target="fonts/Lato-italic.fntdata"/><Relationship Id="rId12" Type="http://schemas.openxmlformats.org/officeDocument/2006/relationships/slide" Target="slides/slide6.xml"/><Relationship Id="rId34" Type="http://schemas.openxmlformats.org/officeDocument/2006/relationships/font" Target="fonts/Lato-bold.fntdata"/><Relationship Id="rId15" Type="http://schemas.openxmlformats.org/officeDocument/2006/relationships/slide" Target="slides/slide9.xml"/><Relationship Id="rId37" Type="http://schemas.openxmlformats.org/officeDocument/2006/relationships/font" Target="fonts/EBGaramond-regular.fntdata"/><Relationship Id="rId14" Type="http://schemas.openxmlformats.org/officeDocument/2006/relationships/slide" Target="slides/slide8.xml"/><Relationship Id="rId36" Type="http://schemas.openxmlformats.org/officeDocument/2006/relationships/font" Target="fonts/Lato-boldItalic.fntdata"/><Relationship Id="rId17" Type="http://schemas.openxmlformats.org/officeDocument/2006/relationships/slide" Target="slides/slide11.xml"/><Relationship Id="rId39" Type="http://schemas.openxmlformats.org/officeDocument/2006/relationships/font" Target="fonts/EBGaramond-italic.fntdata"/><Relationship Id="rId16" Type="http://schemas.openxmlformats.org/officeDocument/2006/relationships/slide" Target="slides/slide10.xml"/><Relationship Id="rId38" Type="http://schemas.openxmlformats.org/officeDocument/2006/relationships/font" Target="fonts/EBGaramond-bold.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1-25T03:45:23.887">
    <p:pos x="6000" y="0"/>
    <p:text>Generally the Title of the slide has a different font weight and size than the main points/headers within the slide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01-25T03:44:48.013">
    <p:pos x="6000" y="0"/>
    <p:text>It would make the slide less busy and easier to understand if the test was aligned horizontally.</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1-01-25T03:53:50.757">
    <p:pos x="6000" y="0"/>
    <p:text>The white space around the text on the right is inconsistent within the slide and also int he following slides. The design could be improved by adding a consistent margin.</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1-01-25T03:52:56.488">
    <p:pos x="6000" y="0"/>
    <p:text>The group b and c slides are a little text heavy. It would be nice if you had an overall transition slide titled group b and then had a slide per interviewee.</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1-01-25T04:07:20.472">
    <p:pos x="6000" y="0"/>
    <p:text>The empathy map slides could be visually improved by removing the shapes around the content and centering the spacing of each text section. In addition, it would be nice to summarize in 3's it makes content much more memorable.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b7a040e9e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b7a040e9e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b7a040e9e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b7a040e9e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b7a040e9e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b7a040e9e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b75862c70c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b75862c70c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b7a0502f77_0_19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b7a0502f77_0_19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b7a0502f77_0_19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b7a0502f77_0_19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b7a0502f77_0_19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b7a0502f77_0_19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b7a0502f77_0_18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b7a0502f77_0_18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b75862c70c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b75862c70c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b75862c70c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b75862c70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b75862c70c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b75862c70c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Who? </a:t>
            </a:r>
            <a:endParaRPr/>
          </a:p>
          <a:p>
            <a:pPr indent="-298450" lvl="1" marL="914400" rtl="0" algn="l">
              <a:spcBef>
                <a:spcPts val="0"/>
              </a:spcBef>
              <a:spcAft>
                <a:spcPts val="0"/>
              </a:spcAft>
              <a:buSzPts val="1100"/>
              <a:buChar char="○"/>
            </a:pPr>
            <a:r>
              <a:rPr lang="en"/>
              <a:t>We tried to interview a group of people with diverse backgrounds with respect to investing and saving: people who have never considered doing it to people who consider investing a routine and a no-brainer.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Why?</a:t>
            </a:r>
            <a:endParaRPr/>
          </a:p>
          <a:p>
            <a:pPr indent="-298450" lvl="1" marL="914400" rtl="0" algn="l">
              <a:spcBef>
                <a:spcPts val="0"/>
              </a:spcBef>
              <a:spcAft>
                <a:spcPts val="0"/>
              </a:spcAft>
              <a:buSzPts val="1100"/>
              <a:buChar char="○"/>
            </a:pPr>
            <a:r>
              <a:rPr lang="en"/>
              <a:t>We wanted to be able to compare the perspectives and habits of these different groups of people, as we believed this would yield insights on how to get people more comfortable with investing.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How?</a:t>
            </a:r>
            <a:endParaRPr/>
          </a:p>
          <a:p>
            <a:pPr indent="-298450" lvl="1" marL="914400" rtl="0" algn="l">
              <a:spcBef>
                <a:spcPts val="0"/>
              </a:spcBef>
              <a:spcAft>
                <a:spcPts val="0"/>
              </a:spcAft>
              <a:buSzPts val="1100"/>
              <a:buChar char="○"/>
            </a:pPr>
            <a:r>
              <a:rPr lang="en"/>
              <a:t>Reaching out to friends</a:t>
            </a:r>
            <a:endParaRPr/>
          </a:p>
          <a:p>
            <a:pPr indent="-298450" lvl="1" marL="914400" rtl="0" algn="l">
              <a:spcBef>
                <a:spcPts val="0"/>
              </a:spcBef>
              <a:spcAft>
                <a:spcPts val="0"/>
              </a:spcAft>
              <a:buSzPts val="1100"/>
              <a:buChar char="○"/>
            </a:pPr>
            <a:r>
              <a:rPr lang="en"/>
              <a:t>People on the street</a:t>
            </a:r>
            <a:endParaRPr/>
          </a:p>
          <a:p>
            <a:pPr indent="-298450" lvl="1" marL="914400" rtl="0" algn="l">
              <a:spcBef>
                <a:spcPts val="0"/>
              </a:spcBef>
              <a:spcAft>
                <a:spcPts val="0"/>
              </a:spcAft>
              <a:buSzPts val="1100"/>
              <a:buChar char="○"/>
            </a:pPr>
            <a:r>
              <a:rPr lang="en"/>
              <a:t>DMs on Reddit and TikTok</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b75862c70c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b75862c70c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EB Garamond"/>
              <a:buChar char="●"/>
            </a:pPr>
            <a:r>
              <a:rPr lang="en">
                <a:solidFill>
                  <a:schemeClr val="dk1"/>
                </a:solidFill>
                <a:latin typeface="EB Garamond"/>
                <a:ea typeface="EB Garamond"/>
                <a:cs typeface="EB Garamond"/>
                <a:sym typeface="EB Garamond"/>
              </a:rPr>
              <a:t>How people save</a:t>
            </a:r>
            <a:endParaRPr>
              <a:solidFill>
                <a:schemeClr val="dk1"/>
              </a:solidFill>
              <a:latin typeface="EB Garamond"/>
              <a:ea typeface="EB Garamond"/>
              <a:cs typeface="EB Garamond"/>
              <a:sym typeface="EB Garamond"/>
            </a:endParaRPr>
          </a:p>
          <a:p>
            <a:pPr indent="-298450" lvl="1" marL="914400" rtl="0" algn="l">
              <a:lnSpc>
                <a:spcPct val="115000"/>
              </a:lnSpc>
              <a:spcBef>
                <a:spcPts val="0"/>
              </a:spcBef>
              <a:spcAft>
                <a:spcPts val="0"/>
              </a:spcAft>
              <a:buClr>
                <a:schemeClr val="dk1"/>
              </a:buClr>
              <a:buSzPts val="1100"/>
              <a:buFont typeface="EB Garamond"/>
              <a:buChar char="○"/>
            </a:pPr>
            <a:r>
              <a:rPr lang="en">
                <a:solidFill>
                  <a:schemeClr val="dk1"/>
                </a:solidFill>
                <a:latin typeface="EB Garamond"/>
                <a:ea typeface="EB Garamond"/>
                <a:cs typeface="EB Garamond"/>
                <a:sym typeface="EB Garamond"/>
              </a:rPr>
              <a:t>Would you consider yourself financially responsible?</a:t>
            </a:r>
            <a:endParaRPr>
              <a:solidFill>
                <a:schemeClr val="dk1"/>
              </a:solidFill>
              <a:latin typeface="EB Garamond"/>
              <a:ea typeface="EB Garamond"/>
              <a:cs typeface="EB Garamond"/>
              <a:sym typeface="EB Garamond"/>
            </a:endParaRPr>
          </a:p>
          <a:p>
            <a:pPr indent="-298450" lvl="1" marL="914400" rtl="0" algn="l">
              <a:lnSpc>
                <a:spcPct val="115000"/>
              </a:lnSpc>
              <a:spcBef>
                <a:spcPts val="0"/>
              </a:spcBef>
              <a:spcAft>
                <a:spcPts val="0"/>
              </a:spcAft>
              <a:buClr>
                <a:schemeClr val="dk1"/>
              </a:buClr>
              <a:buSzPts val="1100"/>
              <a:buFont typeface="EB Garamond"/>
              <a:buChar char="○"/>
            </a:pPr>
            <a:r>
              <a:rPr lang="en">
                <a:solidFill>
                  <a:schemeClr val="dk1"/>
                </a:solidFill>
                <a:latin typeface="EB Garamond"/>
                <a:ea typeface="EB Garamond"/>
                <a:cs typeface="EB Garamond"/>
                <a:sym typeface="EB Garamond"/>
              </a:rPr>
              <a:t>What was the last personal purchase you made?</a:t>
            </a:r>
            <a:endParaRPr>
              <a:solidFill>
                <a:schemeClr val="dk1"/>
              </a:solidFill>
              <a:latin typeface="EB Garamond"/>
              <a:ea typeface="EB Garamond"/>
              <a:cs typeface="EB Garamond"/>
              <a:sym typeface="EB Garamond"/>
            </a:endParaRPr>
          </a:p>
          <a:p>
            <a:pPr indent="-298450" lvl="1" marL="914400" rtl="0" algn="l">
              <a:lnSpc>
                <a:spcPct val="115000"/>
              </a:lnSpc>
              <a:spcBef>
                <a:spcPts val="0"/>
              </a:spcBef>
              <a:spcAft>
                <a:spcPts val="0"/>
              </a:spcAft>
              <a:buClr>
                <a:schemeClr val="dk1"/>
              </a:buClr>
              <a:buSzPts val="1100"/>
              <a:buFont typeface="EB Garamond"/>
              <a:buChar char="○"/>
            </a:pPr>
            <a:r>
              <a:rPr lang="en">
                <a:solidFill>
                  <a:schemeClr val="dk1"/>
                </a:solidFill>
                <a:latin typeface="EB Garamond"/>
                <a:ea typeface="EB Garamond"/>
                <a:cs typeface="EB Garamond"/>
                <a:sym typeface="EB Garamond"/>
              </a:rPr>
              <a:t>What was the last thing you actively saved for?</a:t>
            </a:r>
            <a:endParaRPr>
              <a:solidFill>
                <a:schemeClr val="dk1"/>
              </a:solidFill>
              <a:latin typeface="EB Garamond"/>
              <a:ea typeface="EB Garamond"/>
              <a:cs typeface="EB Garamond"/>
              <a:sym typeface="EB Garamond"/>
            </a:endParaRPr>
          </a:p>
          <a:p>
            <a:pPr indent="-298450" lvl="0" marL="457200" rtl="0" algn="l">
              <a:lnSpc>
                <a:spcPct val="115000"/>
              </a:lnSpc>
              <a:spcBef>
                <a:spcPts val="0"/>
              </a:spcBef>
              <a:spcAft>
                <a:spcPts val="0"/>
              </a:spcAft>
              <a:buClr>
                <a:schemeClr val="dk1"/>
              </a:buClr>
              <a:buSzPts val="1100"/>
              <a:buFont typeface="EB Garamond"/>
              <a:buChar char="●"/>
            </a:pPr>
            <a:r>
              <a:rPr lang="en">
                <a:solidFill>
                  <a:schemeClr val="dk1"/>
                </a:solidFill>
                <a:latin typeface="EB Garamond"/>
                <a:ea typeface="EB Garamond"/>
                <a:cs typeface="EB Garamond"/>
                <a:sym typeface="EB Garamond"/>
              </a:rPr>
              <a:t>People’s experience in investing</a:t>
            </a:r>
            <a:endParaRPr>
              <a:solidFill>
                <a:schemeClr val="dk1"/>
              </a:solidFill>
              <a:latin typeface="EB Garamond"/>
              <a:ea typeface="EB Garamond"/>
              <a:cs typeface="EB Garamond"/>
              <a:sym typeface="EB Garamond"/>
            </a:endParaRPr>
          </a:p>
          <a:p>
            <a:pPr indent="-298450" lvl="1" marL="914400" rtl="0" algn="l">
              <a:lnSpc>
                <a:spcPct val="115000"/>
              </a:lnSpc>
              <a:spcBef>
                <a:spcPts val="0"/>
              </a:spcBef>
              <a:spcAft>
                <a:spcPts val="0"/>
              </a:spcAft>
              <a:buClr>
                <a:schemeClr val="dk1"/>
              </a:buClr>
              <a:buSzPts val="1100"/>
              <a:buFont typeface="EB Garamond"/>
              <a:buChar char="○"/>
            </a:pPr>
            <a:r>
              <a:rPr lang="en">
                <a:solidFill>
                  <a:schemeClr val="dk1"/>
                </a:solidFill>
                <a:latin typeface="EB Garamond"/>
                <a:ea typeface="EB Garamond"/>
                <a:cs typeface="EB Garamond"/>
                <a:sym typeface="EB Garamond"/>
              </a:rPr>
              <a:t>What’s the riskiest investment you’ve ever made?</a:t>
            </a:r>
            <a:endParaRPr>
              <a:solidFill>
                <a:schemeClr val="dk1"/>
              </a:solidFill>
              <a:latin typeface="EB Garamond"/>
              <a:ea typeface="EB Garamond"/>
              <a:cs typeface="EB Garamond"/>
              <a:sym typeface="EB Garamond"/>
            </a:endParaRPr>
          </a:p>
          <a:p>
            <a:pPr indent="-298450" lvl="1" marL="914400" rtl="0" algn="l">
              <a:lnSpc>
                <a:spcPct val="115000"/>
              </a:lnSpc>
              <a:spcBef>
                <a:spcPts val="0"/>
              </a:spcBef>
              <a:spcAft>
                <a:spcPts val="0"/>
              </a:spcAft>
              <a:buClr>
                <a:schemeClr val="dk1"/>
              </a:buClr>
              <a:buSzPts val="1100"/>
              <a:buFont typeface="EB Garamond"/>
              <a:buChar char="○"/>
            </a:pPr>
            <a:r>
              <a:rPr lang="en">
                <a:solidFill>
                  <a:schemeClr val="dk1"/>
                </a:solidFill>
                <a:latin typeface="EB Garamond"/>
                <a:ea typeface="EB Garamond"/>
                <a:cs typeface="EB Garamond"/>
                <a:sym typeface="EB Garamond"/>
              </a:rPr>
              <a:t>Tell me about your biggest regret investing-wise?</a:t>
            </a:r>
            <a:endParaRPr>
              <a:solidFill>
                <a:schemeClr val="dk1"/>
              </a:solidFill>
              <a:latin typeface="EB Garamond"/>
              <a:ea typeface="EB Garamond"/>
              <a:cs typeface="EB Garamond"/>
              <a:sym typeface="EB Garamond"/>
            </a:endParaRPr>
          </a:p>
          <a:p>
            <a:pPr indent="-298450" lvl="1" marL="914400" rtl="0" algn="l">
              <a:lnSpc>
                <a:spcPct val="115000"/>
              </a:lnSpc>
              <a:spcBef>
                <a:spcPts val="0"/>
              </a:spcBef>
              <a:spcAft>
                <a:spcPts val="0"/>
              </a:spcAft>
              <a:buClr>
                <a:schemeClr val="dk1"/>
              </a:buClr>
              <a:buSzPts val="1100"/>
              <a:buFont typeface="EB Garamond"/>
              <a:buChar char="○"/>
            </a:pPr>
            <a:r>
              <a:rPr lang="en">
                <a:solidFill>
                  <a:schemeClr val="dk1"/>
                </a:solidFill>
                <a:latin typeface="EB Garamond"/>
                <a:ea typeface="EB Garamond"/>
                <a:cs typeface="EB Garamond"/>
                <a:sym typeface="EB Garamond"/>
              </a:rPr>
              <a:t>What kind of experience do you have with investing tools?</a:t>
            </a:r>
            <a:endParaRPr>
              <a:solidFill>
                <a:schemeClr val="dk1"/>
              </a:solidFill>
              <a:latin typeface="EB Garamond"/>
              <a:ea typeface="EB Garamond"/>
              <a:cs typeface="EB Garamond"/>
              <a:sym typeface="EB Garamond"/>
            </a:endParaRPr>
          </a:p>
          <a:p>
            <a:pPr indent="-298450" lvl="2" marL="1371600" rtl="0" algn="l">
              <a:lnSpc>
                <a:spcPct val="115000"/>
              </a:lnSpc>
              <a:spcBef>
                <a:spcPts val="0"/>
              </a:spcBef>
              <a:spcAft>
                <a:spcPts val="0"/>
              </a:spcAft>
              <a:buClr>
                <a:schemeClr val="dk1"/>
              </a:buClr>
              <a:buSzPts val="1100"/>
              <a:buFont typeface="EB Garamond"/>
              <a:buChar char="■"/>
            </a:pPr>
            <a:r>
              <a:rPr lang="en">
                <a:solidFill>
                  <a:schemeClr val="dk1"/>
                </a:solidFill>
                <a:latin typeface="EB Garamond"/>
                <a:ea typeface="EB Garamond"/>
                <a:cs typeface="EB Garamond"/>
                <a:sym typeface="EB Garamond"/>
              </a:rPr>
              <a:t>Could you tell me about an experience?</a:t>
            </a:r>
            <a:endParaRPr>
              <a:solidFill>
                <a:schemeClr val="dk1"/>
              </a:solidFill>
              <a:latin typeface="EB Garamond"/>
              <a:ea typeface="EB Garamond"/>
              <a:cs typeface="EB Garamond"/>
              <a:sym typeface="EB Garamond"/>
            </a:endParaRPr>
          </a:p>
          <a:p>
            <a:pPr indent="-298450" lvl="0" marL="457200" rtl="0" algn="l">
              <a:lnSpc>
                <a:spcPct val="115000"/>
              </a:lnSpc>
              <a:spcBef>
                <a:spcPts val="0"/>
              </a:spcBef>
              <a:spcAft>
                <a:spcPts val="0"/>
              </a:spcAft>
              <a:buClr>
                <a:schemeClr val="dk1"/>
              </a:buClr>
              <a:buSzPts val="1100"/>
              <a:buFont typeface="EB Garamond"/>
              <a:buChar char="●"/>
            </a:pPr>
            <a:r>
              <a:rPr lang="en">
                <a:solidFill>
                  <a:schemeClr val="dk1"/>
                </a:solidFill>
                <a:latin typeface="EB Garamond"/>
                <a:ea typeface="EB Garamond"/>
                <a:cs typeface="EB Garamond"/>
                <a:sym typeface="EB Garamond"/>
              </a:rPr>
              <a:t>How people do research</a:t>
            </a:r>
            <a:endParaRPr>
              <a:solidFill>
                <a:schemeClr val="dk1"/>
              </a:solidFill>
              <a:latin typeface="EB Garamond"/>
              <a:ea typeface="EB Garamond"/>
              <a:cs typeface="EB Garamond"/>
              <a:sym typeface="EB Garamond"/>
            </a:endParaRPr>
          </a:p>
          <a:p>
            <a:pPr indent="-298450" lvl="1" marL="914400" rtl="0" algn="l">
              <a:lnSpc>
                <a:spcPct val="115000"/>
              </a:lnSpc>
              <a:spcBef>
                <a:spcPts val="0"/>
              </a:spcBef>
              <a:spcAft>
                <a:spcPts val="0"/>
              </a:spcAft>
              <a:buClr>
                <a:schemeClr val="dk1"/>
              </a:buClr>
              <a:buSzPts val="1100"/>
              <a:buFont typeface="EB Garamond"/>
              <a:buChar char="○"/>
            </a:pPr>
            <a:r>
              <a:rPr lang="en">
                <a:solidFill>
                  <a:schemeClr val="dk1"/>
                </a:solidFill>
                <a:latin typeface="EB Garamond"/>
                <a:ea typeface="EB Garamond"/>
                <a:cs typeface="EB Garamond"/>
                <a:sym typeface="EB Garamond"/>
              </a:rPr>
              <a:t>What’s your favorite source of investment news?</a:t>
            </a:r>
            <a:endParaRPr>
              <a:solidFill>
                <a:schemeClr val="dk1"/>
              </a:solidFill>
              <a:latin typeface="EB Garamond"/>
              <a:ea typeface="EB Garamond"/>
              <a:cs typeface="EB Garamond"/>
              <a:sym typeface="EB Garamond"/>
            </a:endParaRPr>
          </a:p>
          <a:p>
            <a:pPr indent="-298450" lvl="1" marL="914400" rtl="0" algn="l">
              <a:lnSpc>
                <a:spcPct val="115000"/>
              </a:lnSpc>
              <a:spcBef>
                <a:spcPts val="0"/>
              </a:spcBef>
              <a:spcAft>
                <a:spcPts val="0"/>
              </a:spcAft>
              <a:buClr>
                <a:schemeClr val="dk1"/>
              </a:buClr>
              <a:buSzPts val="1100"/>
              <a:buFont typeface="EB Garamond"/>
              <a:buChar char="○"/>
            </a:pPr>
            <a:r>
              <a:rPr lang="en">
                <a:solidFill>
                  <a:schemeClr val="dk1"/>
                </a:solidFill>
                <a:latin typeface="EB Garamond"/>
                <a:ea typeface="EB Garamond"/>
                <a:cs typeface="EB Garamond"/>
                <a:sym typeface="EB Garamond"/>
              </a:rPr>
              <a:t>Is there anyone/anywhere you don’t trust for investment advice?</a:t>
            </a:r>
            <a:endParaRPr>
              <a:solidFill>
                <a:schemeClr val="dk1"/>
              </a:solidFill>
              <a:latin typeface="EB Garamond"/>
              <a:ea typeface="EB Garamond"/>
              <a:cs typeface="EB Garamond"/>
              <a:sym typeface="EB Garamond"/>
            </a:endParaRPr>
          </a:p>
          <a:p>
            <a:pPr indent="-298450" lvl="0" marL="457200" rtl="0" algn="l">
              <a:lnSpc>
                <a:spcPct val="115000"/>
              </a:lnSpc>
              <a:spcBef>
                <a:spcPts val="0"/>
              </a:spcBef>
              <a:spcAft>
                <a:spcPts val="0"/>
              </a:spcAft>
              <a:buClr>
                <a:schemeClr val="dk1"/>
              </a:buClr>
              <a:buSzPts val="1100"/>
              <a:buFont typeface="EB Garamond"/>
              <a:buChar char="●"/>
            </a:pPr>
            <a:r>
              <a:rPr lang="en">
                <a:solidFill>
                  <a:schemeClr val="dk1"/>
                </a:solidFill>
                <a:latin typeface="EB Garamond"/>
                <a:ea typeface="EB Garamond"/>
                <a:cs typeface="EB Garamond"/>
                <a:sym typeface="EB Garamond"/>
              </a:rPr>
              <a:t>People’s trust in various institutions, tools (i.e RobinHood, Fox News, pundits, analysts)</a:t>
            </a:r>
            <a:endParaRPr>
              <a:solidFill>
                <a:schemeClr val="dk1"/>
              </a:solidFill>
              <a:latin typeface="EB Garamond"/>
              <a:ea typeface="EB Garamond"/>
              <a:cs typeface="EB Garamond"/>
              <a:sym typeface="EB Garamond"/>
            </a:endParaRPr>
          </a:p>
          <a:p>
            <a:pPr indent="-298450" lvl="1" marL="914400" rtl="0" algn="l">
              <a:lnSpc>
                <a:spcPct val="115000"/>
              </a:lnSpc>
              <a:spcBef>
                <a:spcPts val="0"/>
              </a:spcBef>
              <a:spcAft>
                <a:spcPts val="0"/>
              </a:spcAft>
              <a:buClr>
                <a:schemeClr val="dk1"/>
              </a:buClr>
              <a:buSzPts val="1100"/>
              <a:buFont typeface="EB Garamond"/>
              <a:buChar char="○"/>
            </a:pPr>
            <a:r>
              <a:rPr lang="en">
                <a:solidFill>
                  <a:schemeClr val="dk1"/>
                </a:solidFill>
                <a:latin typeface="EB Garamond"/>
                <a:ea typeface="EB Garamond"/>
                <a:cs typeface="EB Garamond"/>
                <a:sym typeface="EB Garamond"/>
              </a:rPr>
              <a:t>Who or what do you trust when it comes to how to manage money?</a:t>
            </a:r>
            <a:endParaRPr>
              <a:solidFill>
                <a:schemeClr val="dk1"/>
              </a:solidFill>
              <a:latin typeface="EB Garamond"/>
              <a:ea typeface="EB Garamond"/>
              <a:cs typeface="EB Garamond"/>
              <a:sym typeface="EB Garamond"/>
            </a:endParaRPr>
          </a:p>
          <a:p>
            <a:pPr indent="-298450" lvl="1" marL="914400" rtl="0" algn="l">
              <a:lnSpc>
                <a:spcPct val="115000"/>
              </a:lnSpc>
              <a:spcBef>
                <a:spcPts val="0"/>
              </a:spcBef>
              <a:spcAft>
                <a:spcPts val="0"/>
              </a:spcAft>
              <a:buClr>
                <a:schemeClr val="dk1"/>
              </a:buClr>
              <a:buSzPts val="1100"/>
              <a:buFont typeface="EB Garamond"/>
              <a:buChar char="○"/>
            </a:pPr>
            <a:r>
              <a:rPr lang="en">
                <a:solidFill>
                  <a:schemeClr val="dk1"/>
                </a:solidFill>
                <a:latin typeface="EB Garamond"/>
                <a:ea typeface="EB Garamond"/>
                <a:cs typeface="EB Garamond"/>
                <a:sym typeface="EB Garamond"/>
              </a:rPr>
              <a:t>Tell me about a time when you trusted or didn’t trust someone or something when it came to saving, investing, or making tools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b75862c70c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b75862c70c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b75862c70c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b75862c70c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b75862c70c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b75862c70c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b75862c70c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b75862c70c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b7a040e9e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b7a040e9e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comments" Target="../comments/comment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comments" Target="../comments/commen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comments" Target="../comments/comment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2957600" y="1309013"/>
            <a:ext cx="4255500" cy="1872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Getting people INVESTED in investing</a:t>
            </a:r>
            <a:endParaRPr/>
          </a:p>
        </p:txBody>
      </p:sp>
      <p:sp>
        <p:nvSpPr>
          <p:cNvPr id="60" name="Google Shape;60;p13"/>
          <p:cNvSpPr txBox="1"/>
          <p:nvPr>
            <p:ph idx="1" type="subTitle"/>
          </p:nvPr>
        </p:nvSpPr>
        <p:spPr>
          <a:xfrm>
            <a:off x="2957600" y="3125650"/>
            <a:ext cx="6047400" cy="6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Jestin Ma, Eric Zhou, Leonardo Jimenez</a:t>
            </a:r>
            <a:endParaRPr/>
          </a:p>
        </p:txBody>
      </p:sp>
      <p:pic>
        <p:nvPicPr>
          <p:cNvPr id="61" name="Google Shape;61;p13"/>
          <p:cNvPicPr preferRelativeResize="0"/>
          <p:nvPr/>
        </p:nvPicPr>
        <p:blipFill>
          <a:blip r:embed="rId3">
            <a:alphaModFix/>
          </a:blip>
          <a:stretch>
            <a:fillRect/>
          </a:stretch>
        </p:blipFill>
        <p:spPr>
          <a:xfrm>
            <a:off x="682800" y="787400"/>
            <a:ext cx="2208300" cy="2208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490250" y="526350"/>
            <a:ext cx="1960200" cy="40908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Think</a:t>
            </a:r>
            <a:endParaRPr>
              <a:solidFill>
                <a:srgbClr val="FFFFFF"/>
              </a:solidFill>
            </a:endParaRPr>
          </a:p>
        </p:txBody>
      </p:sp>
      <p:sp>
        <p:nvSpPr>
          <p:cNvPr id="132" name="Google Shape;132;p22"/>
          <p:cNvSpPr/>
          <p:nvPr/>
        </p:nvSpPr>
        <p:spPr>
          <a:xfrm>
            <a:off x="2450450" y="229950"/>
            <a:ext cx="1915500" cy="1378800"/>
          </a:xfrm>
          <a:prstGeom prst="cloudCallout">
            <a:avLst>
              <a:gd fmla="val -20833" name="adj1"/>
              <a:gd fmla="val 6250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You </a:t>
            </a:r>
            <a:r>
              <a:rPr lang="en">
                <a:solidFill>
                  <a:srgbClr val="FFFFFF"/>
                </a:solidFill>
              </a:rPr>
              <a:t>need a lot of money for traditional investing</a:t>
            </a:r>
            <a:endParaRPr>
              <a:solidFill>
                <a:srgbClr val="FFFFFF"/>
              </a:solidFill>
            </a:endParaRPr>
          </a:p>
        </p:txBody>
      </p:sp>
      <p:sp>
        <p:nvSpPr>
          <p:cNvPr id="133" name="Google Shape;133;p22"/>
          <p:cNvSpPr/>
          <p:nvPr/>
        </p:nvSpPr>
        <p:spPr>
          <a:xfrm>
            <a:off x="2450450" y="3411700"/>
            <a:ext cx="1915500" cy="1378800"/>
          </a:xfrm>
          <a:prstGeom prst="cloudCallout">
            <a:avLst>
              <a:gd fmla="val -20833" name="adj1"/>
              <a:gd fmla="val 6250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It’</a:t>
            </a:r>
            <a:r>
              <a:rPr lang="en">
                <a:solidFill>
                  <a:srgbClr val="FFFFFF"/>
                </a:solidFill>
              </a:rPr>
              <a:t>s smarter to save money and live modestly</a:t>
            </a:r>
            <a:endParaRPr>
              <a:solidFill>
                <a:srgbClr val="FFFFFF"/>
              </a:solidFill>
            </a:endParaRPr>
          </a:p>
        </p:txBody>
      </p:sp>
      <p:sp>
        <p:nvSpPr>
          <p:cNvPr id="134" name="Google Shape;134;p22"/>
          <p:cNvSpPr/>
          <p:nvPr/>
        </p:nvSpPr>
        <p:spPr>
          <a:xfrm>
            <a:off x="4572000" y="124925"/>
            <a:ext cx="2907000" cy="1378800"/>
          </a:xfrm>
          <a:prstGeom prst="cloudCallout">
            <a:avLst>
              <a:gd fmla="val -20833" name="adj1"/>
              <a:gd fmla="val 6250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You h</a:t>
            </a:r>
            <a:r>
              <a:rPr lang="en">
                <a:solidFill>
                  <a:srgbClr val="FFFFFF"/>
                </a:solidFill>
              </a:rPr>
              <a:t>ave to know someone for many years to trust them with your money</a:t>
            </a:r>
            <a:endParaRPr>
              <a:solidFill>
                <a:srgbClr val="FFFFFF"/>
              </a:solidFill>
            </a:endParaRPr>
          </a:p>
        </p:txBody>
      </p:sp>
      <p:sp>
        <p:nvSpPr>
          <p:cNvPr id="135" name="Google Shape;135;p22"/>
          <p:cNvSpPr/>
          <p:nvPr/>
        </p:nvSpPr>
        <p:spPr>
          <a:xfrm>
            <a:off x="4668175" y="3411700"/>
            <a:ext cx="3115500" cy="1378800"/>
          </a:xfrm>
          <a:prstGeom prst="cloudCallout">
            <a:avLst>
              <a:gd fmla="val -20833" name="adj1"/>
              <a:gd fmla="val 6250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Y</a:t>
            </a:r>
            <a:r>
              <a:rPr lang="en">
                <a:solidFill>
                  <a:srgbClr val="FFFFFF"/>
                </a:solidFill>
              </a:rPr>
              <a:t>ou should only borrow money in extreme situations</a:t>
            </a:r>
            <a:endParaRPr>
              <a:solidFill>
                <a:srgbClr val="FFFFFF"/>
              </a:solidFill>
            </a:endParaRPr>
          </a:p>
        </p:txBody>
      </p:sp>
      <p:sp>
        <p:nvSpPr>
          <p:cNvPr id="136" name="Google Shape;136;p22"/>
          <p:cNvSpPr/>
          <p:nvPr/>
        </p:nvSpPr>
        <p:spPr>
          <a:xfrm>
            <a:off x="2565300" y="2015375"/>
            <a:ext cx="2006700" cy="989700"/>
          </a:xfrm>
          <a:prstGeom prst="cloudCallout">
            <a:avLst>
              <a:gd fmla="val -20833" name="adj1"/>
              <a:gd fmla="val 6250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you can start really small with investing</a:t>
            </a:r>
            <a:endParaRPr>
              <a:solidFill>
                <a:srgbClr val="FFFFFF"/>
              </a:solidFill>
            </a:endParaRPr>
          </a:p>
        </p:txBody>
      </p:sp>
      <p:sp>
        <p:nvSpPr>
          <p:cNvPr id="137" name="Google Shape;137;p22"/>
          <p:cNvSpPr/>
          <p:nvPr/>
        </p:nvSpPr>
        <p:spPr>
          <a:xfrm>
            <a:off x="5100800" y="1693925"/>
            <a:ext cx="2429700" cy="1279500"/>
          </a:xfrm>
          <a:prstGeom prst="cloudCallout">
            <a:avLst>
              <a:gd fmla="val -20833" name="adj1"/>
              <a:gd fmla="val 6250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Learning from people's experiences is helpful</a:t>
            </a:r>
            <a:endParaRPr>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490250" y="526350"/>
            <a:ext cx="5797500" cy="40908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Do</a:t>
            </a:r>
            <a:endParaRPr>
              <a:solidFill>
                <a:srgbClr val="FFFFFF"/>
              </a:solidFill>
            </a:endParaRPr>
          </a:p>
        </p:txBody>
      </p:sp>
      <p:sp>
        <p:nvSpPr>
          <p:cNvPr id="143" name="Google Shape;143;p23"/>
          <p:cNvSpPr/>
          <p:nvPr/>
        </p:nvSpPr>
        <p:spPr>
          <a:xfrm>
            <a:off x="1708325" y="354825"/>
            <a:ext cx="2512200" cy="1146600"/>
          </a:xfrm>
          <a:prstGeom prst="homePlat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No experience with investing tools</a:t>
            </a:r>
            <a:endParaRPr>
              <a:solidFill>
                <a:srgbClr val="FFFFFF"/>
              </a:solidFill>
            </a:endParaRPr>
          </a:p>
        </p:txBody>
      </p:sp>
      <p:sp>
        <p:nvSpPr>
          <p:cNvPr id="144" name="Google Shape;144;p23"/>
          <p:cNvSpPr/>
          <p:nvPr/>
        </p:nvSpPr>
        <p:spPr>
          <a:xfrm>
            <a:off x="1708325" y="1935550"/>
            <a:ext cx="2512200" cy="1146600"/>
          </a:xfrm>
          <a:prstGeom prst="homePlat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Formed a concrete investment plan</a:t>
            </a:r>
            <a:endParaRPr>
              <a:solidFill>
                <a:srgbClr val="FFFFFF"/>
              </a:solidFill>
            </a:endParaRPr>
          </a:p>
        </p:txBody>
      </p:sp>
      <p:sp>
        <p:nvSpPr>
          <p:cNvPr id="145" name="Google Shape;145;p23"/>
          <p:cNvSpPr/>
          <p:nvPr/>
        </p:nvSpPr>
        <p:spPr>
          <a:xfrm>
            <a:off x="1708325" y="3381950"/>
            <a:ext cx="2962800" cy="1376700"/>
          </a:xfrm>
          <a:prstGeom prst="homePlat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loaned money to cousin and was happy to get the return (not huge, but helped out family)</a:t>
            </a:r>
            <a:endParaRPr>
              <a:solidFill>
                <a:srgbClr val="FFFFFF"/>
              </a:solidFill>
            </a:endParaRPr>
          </a:p>
        </p:txBody>
      </p:sp>
      <p:sp>
        <p:nvSpPr>
          <p:cNvPr id="146" name="Google Shape;146;p23"/>
          <p:cNvSpPr/>
          <p:nvPr/>
        </p:nvSpPr>
        <p:spPr>
          <a:xfrm>
            <a:off x="4909675" y="3653750"/>
            <a:ext cx="2512200" cy="1067100"/>
          </a:xfrm>
          <a:prstGeom prst="homePlat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looked for free services when starting</a:t>
            </a:r>
            <a:endParaRPr>
              <a:solidFill>
                <a:srgbClr val="FFFFFF"/>
              </a:solidFill>
            </a:endParaRPr>
          </a:p>
        </p:txBody>
      </p:sp>
      <p:sp>
        <p:nvSpPr>
          <p:cNvPr id="147" name="Google Shape;147;p23"/>
          <p:cNvSpPr/>
          <p:nvPr/>
        </p:nvSpPr>
        <p:spPr>
          <a:xfrm>
            <a:off x="4572000" y="354825"/>
            <a:ext cx="2512200" cy="1146600"/>
          </a:xfrm>
          <a:prstGeom prst="homePlat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Reads Canadian personal finance subreddit</a:t>
            </a:r>
            <a:endParaRPr>
              <a:solidFill>
                <a:srgbClr val="FFFFFF"/>
              </a:solidFill>
            </a:endParaRPr>
          </a:p>
        </p:txBody>
      </p:sp>
      <p:sp>
        <p:nvSpPr>
          <p:cNvPr id="148" name="Google Shape;148;p23"/>
          <p:cNvSpPr/>
          <p:nvPr/>
        </p:nvSpPr>
        <p:spPr>
          <a:xfrm>
            <a:off x="4821500" y="1998450"/>
            <a:ext cx="2512200" cy="1146600"/>
          </a:xfrm>
          <a:prstGeom prst="homePlat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Downloaded Yahoo News and Morningstar but doesn't really read it</a:t>
            </a: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4"/>
          <p:cNvSpPr txBox="1"/>
          <p:nvPr>
            <p:ph type="title"/>
          </p:nvPr>
        </p:nvSpPr>
        <p:spPr>
          <a:xfrm>
            <a:off x="490250" y="526350"/>
            <a:ext cx="1446600" cy="40908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Feel</a:t>
            </a:r>
            <a:endParaRPr>
              <a:solidFill>
                <a:srgbClr val="FFFFFF"/>
              </a:solidFill>
            </a:endParaRPr>
          </a:p>
        </p:txBody>
      </p:sp>
      <p:sp>
        <p:nvSpPr>
          <p:cNvPr id="154" name="Google Shape;154;p24"/>
          <p:cNvSpPr/>
          <p:nvPr/>
        </p:nvSpPr>
        <p:spPr>
          <a:xfrm>
            <a:off x="1880975" y="82475"/>
            <a:ext cx="3057048" cy="1740366"/>
          </a:xfrm>
          <a:prstGeom prst="irregularSeal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Intimidated by learning about finance and investment</a:t>
            </a:r>
            <a:endParaRPr>
              <a:solidFill>
                <a:schemeClr val="lt1"/>
              </a:solidFill>
            </a:endParaRPr>
          </a:p>
        </p:txBody>
      </p:sp>
      <p:sp>
        <p:nvSpPr>
          <p:cNvPr id="155" name="Google Shape;155;p24"/>
          <p:cNvSpPr/>
          <p:nvPr/>
        </p:nvSpPr>
        <p:spPr>
          <a:xfrm rot="-62">
            <a:off x="5378825" y="82504"/>
            <a:ext cx="2988198" cy="1577772"/>
          </a:xfrm>
          <a:prstGeom prst="irregularSeal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feels excited to hear friends talking</a:t>
            </a:r>
            <a:endParaRPr>
              <a:solidFill>
                <a:schemeClr val="lt1"/>
              </a:solidFill>
            </a:endParaRPr>
          </a:p>
        </p:txBody>
      </p:sp>
      <p:sp>
        <p:nvSpPr>
          <p:cNvPr id="156" name="Google Shape;156;p24"/>
          <p:cNvSpPr/>
          <p:nvPr/>
        </p:nvSpPr>
        <p:spPr>
          <a:xfrm rot="-70">
            <a:off x="2276750" y="3026314"/>
            <a:ext cx="2642652" cy="1535598"/>
          </a:xfrm>
          <a:prstGeom prst="irregularSeal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It’s too late to start investing</a:t>
            </a:r>
            <a:endParaRPr>
              <a:solidFill>
                <a:schemeClr val="lt1"/>
              </a:solidFill>
            </a:endParaRPr>
          </a:p>
        </p:txBody>
      </p:sp>
      <p:sp>
        <p:nvSpPr>
          <p:cNvPr id="157" name="Google Shape;157;p24"/>
          <p:cNvSpPr/>
          <p:nvPr/>
        </p:nvSpPr>
        <p:spPr>
          <a:xfrm rot="-63">
            <a:off x="5305375" y="3047615"/>
            <a:ext cx="2942136" cy="1492992"/>
          </a:xfrm>
          <a:prstGeom prst="irregularSeal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fear of losing money when investing</a:t>
            </a:r>
            <a:endParaRPr>
              <a:solidFill>
                <a:schemeClr val="lt1"/>
              </a:solidFill>
            </a:endParaRPr>
          </a:p>
        </p:txBody>
      </p:sp>
      <p:sp>
        <p:nvSpPr>
          <p:cNvPr id="158" name="Google Shape;158;p24"/>
          <p:cNvSpPr/>
          <p:nvPr/>
        </p:nvSpPr>
        <p:spPr>
          <a:xfrm rot="-62">
            <a:off x="2199350" y="1582954"/>
            <a:ext cx="2988198" cy="1577772"/>
          </a:xfrm>
          <a:prstGeom prst="irregularSeal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feels safety when talking to advisors</a:t>
            </a:r>
            <a:endParaRPr>
              <a:solidFill>
                <a:schemeClr val="lt1"/>
              </a:solidFill>
            </a:endParaRPr>
          </a:p>
        </p:txBody>
      </p:sp>
      <p:sp>
        <p:nvSpPr>
          <p:cNvPr id="159" name="Google Shape;159;p24"/>
          <p:cNvSpPr/>
          <p:nvPr/>
        </p:nvSpPr>
        <p:spPr>
          <a:xfrm rot="-54">
            <a:off x="5259300" y="1582930"/>
            <a:ext cx="3436452" cy="1492992"/>
          </a:xfrm>
          <a:prstGeom prst="irregularSeal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unsure of following bank advisor's advice</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ph idx="1" type="subTitle"/>
          </p:nvPr>
        </p:nvSpPr>
        <p:spPr>
          <a:xfrm>
            <a:off x="1744963" y="1217700"/>
            <a:ext cx="2629800" cy="52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INSIGHT</a:t>
            </a:r>
            <a:endParaRPr sz="2500"/>
          </a:p>
        </p:txBody>
      </p:sp>
      <p:sp>
        <p:nvSpPr>
          <p:cNvPr id="165" name="Google Shape;165;p25"/>
          <p:cNvSpPr txBox="1"/>
          <p:nvPr>
            <p:ph idx="2" type="body"/>
          </p:nvPr>
        </p:nvSpPr>
        <p:spPr>
          <a:xfrm>
            <a:off x="4939500" y="905400"/>
            <a:ext cx="3837000" cy="13002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2400"/>
              <a:t>People don’t invest due to physical (money) and mental barriers (preconceptions)</a:t>
            </a:r>
            <a:endParaRPr sz="2400"/>
          </a:p>
        </p:txBody>
      </p:sp>
      <p:pic>
        <p:nvPicPr>
          <p:cNvPr id="166" name="Google Shape;166;p25"/>
          <p:cNvPicPr preferRelativeResize="0"/>
          <p:nvPr/>
        </p:nvPicPr>
        <p:blipFill>
          <a:blip r:embed="rId3">
            <a:alphaModFix/>
          </a:blip>
          <a:stretch>
            <a:fillRect/>
          </a:stretch>
        </p:blipFill>
        <p:spPr>
          <a:xfrm>
            <a:off x="478150" y="799350"/>
            <a:ext cx="1116100" cy="1116100"/>
          </a:xfrm>
          <a:prstGeom prst="rect">
            <a:avLst/>
          </a:prstGeom>
          <a:noFill/>
          <a:ln>
            <a:noFill/>
          </a:ln>
        </p:spPr>
      </p:pic>
      <p:pic>
        <p:nvPicPr>
          <p:cNvPr id="167" name="Google Shape;167;p25"/>
          <p:cNvPicPr preferRelativeResize="0"/>
          <p:nvPr/>
        </p:nvPicPr>
        <p:blipFill>
          <a:blip r:embed="rId4">
            <a:alphaModFix/>
          </a:blip>
          <a:stretch>
            <a:fillRect/>
          </a:stretch>
        </p:blipFill>
        <p:spPr>
          <a:xfrm>
            <a:off x="543138" y="3092825"/>
            <a:ext cx="986125" cy="986125"/>
          </a:xfrm>
          <a:prstGeom prst="rect">
            <a:avLst/>
          </a:prstGeom>
          <a:noFill/>
          <a:ln>
            <a:noFill/>
          </a:ln>
        </p:spPr>
      </p:pic>
      <p:sp>
        <p:nvSpPr>
          <p:cNvPr id="168" name="Google Shape;168;p25"/>
          <p:cNvSpPr txBox="1"/>
          <p:nvPr>
            <p:ph idx="1" type="subTitle"/>
          </p:nvPr>
        </p:nvSpPr>
        <p:spPr>
          <a:xfrm>
            <a:off x="1744963" y="3369225"/>
            <a:ext cx="2629800" cy="52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NEED</a:t>
            </a:r>
            <a:endParaRPr sz="2500"/>
          </a:p>
        </p:txBody>
      </p:sp>
      <p:sp>
        <p:nvSpPr>
          <p:cNvPr id="169" name="Google Shape;169;p25"/>
          <p:cNvSpPr txBox="1"/>
          <p:nvPr>
            <p:ph idx="2" type="body"/>
          </p:nvPr>
        </p:nvSpPr>
        <p:spPr>
          <a:xfrm>
            <a:off x="4939500" y="2980725"/>
            <a:ext cx="3837000" cy="13002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2400"/>
              <a:t>To remove preconceptions of when to invest</a:t>
            </a:r>
            <a:endParaRPr sz="2400"/>
          </a:p>
        </p:txBody>
      </p:sp>
      <p:sp>
        <p:nvSpPr>
          <p:cNvPr id="170" name="Google Shape;170;p25"/>
          <p:cNvSpPr txBox="1"/>
          <p:nvPr/>
        </p:nvSpPr>
        <p:spPr>
          <a:xfrm>
            <a:off x="278850" y="89675"/>
            <a:ext cx="492900" cy="5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Proxima Nova"/>
                <a:ea typeface="Proxima Nova"/>
                <a:cs typeface="Proxima Nova"/>
                <a:sym typeface="Proxima Nova"/>
              </a:rPr>
              <a:t>1</a:t>
            </a:r>
            <a:endParaRPr b="1" sz="3000">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txBox="1"/>
          <p:nvPr>
            <p:ph idx="1" type="subTitle"/>
          </p:nvPr>
        </p:nvSpPr>
        <p:spPr>
          <a:xfrm>
            <a:off x="1744963" y="1217700"/>
            <a:ext cx="2629800" cy="52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INSIGHT</a:t>
            </a:r>
            <a:endParaRPr sz="2500"/>
          </a:p>
        </p:txBody>
      </p:sp>
      <p:sp>
        <p:nvSpPr>
          <p:cNvPr id="176" name="Google Shape;176;p26"/>
          <p:cNvSpPr txBox="1"/>
          <p:nvPr>
            <p:ph idx="2" type="body"/>
          </p:nvPr>
        </p:nvSpPr>
        <p:spPr>
          <a:xfrm>
            <a:off x="4939500" y="905400"/>
            <a:ext cx="3837000" cy="13002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2400"/>
              <a:t>Trust and knowledge combats stigma</a:t>
            </a:r>
            <a:endParaRPr sz="2400"/>
          </a:p>
        </p:txBody>
      </p:sp>
      <p:pic>
        <p:nvPicPr>
          <p:cNvPr id="177" name="Google Shape;177;p26"/>
          <p:cNvPicPr preferRelativeResize="0"/>
          <p:nvPr/>
        </p:nvPicPr>
        <p:blipFill>
          <a:blip r:embed="rId3">
            <a:alphaModFix/>
          </a:blip>
          <a:stretch>
            <a:fillRect/>
          </a:stretch>
        </p:blipFill>
        <p:spPr>
          <a:xfrm>
            <a:off x="478150" y="799350"/>
            <a:ext cx="1116100" cy="1116100"/>
          </a:xfrm>
          <a:prstGeom prst="rect">
            <a:avLst/>
          </a:prstGeom>
          <a:noFill/>
          <a:ln>
            <a:noFill/>
          </a:ln>
        </p:spPr>
      </p:pic>
      <p:pic>
        <p:nvPicPr>
          <p:cNvPr id="178" name="Google Shape;178;p26"/>
          <p:cNvPicPr preferRelativeResize="0"/>
          <p:nvPr/>
        </p:nvPicPr>
        <p:blipFill>
          <a:blip r:embed="rId4">
            <a:alphaModFix/>
          </a:blip>
          <a:stretch>
            <a:fillRect/>
          </a:stretch>
        </p:blipFill>
        <p:spPr>
          <a:xfrm>
            <a:off x="543138" y="3092825"/>
            <a:ext cx="986125" cy="986125"/>
          </a:xfrm>
          <a:prstGeom prst="rect">
            <a:avLst/>
          </a:prstGeom>
          <a:noFill/>
          <a:ln>
            <a:noFill/>
          </a:ln>
        </p:spPr>
      </p:pic>
      <p:sp>
        <p:nvSpPr>
          <p:cNvPr id="179" name="Google Shape;179;p26"/>
          <p:cNvSpPr txBox="1"/>
          <p:nvPr>
            <p:ph idx="1" type="subTitle"/>
          </p:nvPr>
        </p:nvSpPr>
        <p:spPr>
          <a:xfrm>
            <a:off x="1744963" y="3369225"/>
            <a:ext cx="2629800" cy="52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NEED</a:t>
            </a:r>
            <a:endParaRPr sz="2500"/>
          </a:p>
        </p:txBody>
      </p:sp>
      <p:sp>
        <p:nvSpPr>
          <p:cNvPr id="180" name="Google Shape;180;p26"/>
          <p:cNvSpPr txBox="1"/>
          <p:nvPr>
            <p:ph idx="2" type="body"/>
          </p:nvPr>
        </p:nvSpPr>
        <p:spPr>
          <a:xfrm>
            <a:off x="4939500" y="2980725"/>
            <a:ext cx="3837000" cy="13002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2400"/>
              <a:t>To provide a trusted source of knowledge for investing</a:t>
            </a:r>
            <a:endParaRPr sz="2400"/>
          </a:p>
        </p:txBody>
      </p:sp>
      <p:sp>
        <p:nvSpPr>
          <p:cNvPr id="181" name="Google Shape;181;p26"/>
          <p:cNvSpPr txBox="1"/>
          <p:nvPr/>
        </p:nvSpPr>
        <p:spPr>
          <a:xfrm>
            <a:off x="278850" y="89675"/>
            <a:ext cx="492900" cy="5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Proxima Nova"/>
                <a:ea typeface="Proxima Nova"/>
                <a:cs typeface="Proxima Nova"/>
                <a:sym typeface="Proxima Nova"/>
              </a:rPr>
              <a:t>2</a:t>
            </a:r>
            <a:endParaRPr b="1" sz="3000">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ph idx="1" type="subTitle"/>
          </p:nvPr>
        </p:nvSpPr>
        <p:spPr>
          <a:xfrm>
            <a:off x="1744963" y="1217700"/>
            <a:ext cx="2629800" cy="52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INSIGHT</a:t>
            </a:r>
            <a:endParaRPr sz="2500"/>
          </a:p>
        </p:txBody>
      </p:sp>
      <p:sp>
        <p:nvSpPr>
          <p:cNvPr id="187" name="Google Shape;187;p27"/>
          <p:cNvSpPr txBox="1"/>
          <p:nvPr>
            <p:ph idx="2" type="body"/>
          </p:nvPr>
        </p:nvSpPr>
        <p:spPr>
          <a:xfrm>
            <a:off x="4939500" y="905400"/>
            <a:ext cx="3837000" cy="13002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2400"/>
              <a:t>People trust wildly different sources of news and opinion</a:t>
            </a:r>
            <a:endParaRPr sz="2400"/>
          </a:p>
        </p:txBody>
      </p:sp>
      <p:pic>
        <p:nvPicPr>
          <p:cNvPr id="188" name="Google Shape;188;p27"/>
          <p:cNvPicPr preferRelativeResize="0"/>
          <p:nvPr/>
        </p:nvPicPr>
        <p:blipFill>
          <a:blip r:embed="rId3">
            <a:alphaModFix/>
          </a:blip>
          <a:stretch>
            <a:fillRect/>
          </a:stretch>
        </p:blipFill>
        <p:spPr>
          <a:xfrm>
            <a:off x="478150" y="799350"/>
            <a:ext cx="1116100" cy="1116100"/>
          </a:xfrm>
          <a:prstGeom prst="rect">
            <a:avLst/>
          </a:prstGeom>
          <a:noFill/>
          <a:ln>
            <a:noFill/>
          </a:ln>
        </p:spPr>
      </p:pic>
      <p:pic>
        <p:nvPicPr>
          <p:cNvPr id="189" name="Google Shape;189;p27"/>
          <p:cNvPicPr preferRelativeResize="0"/>
          <p:nvPr/>
        </p:nvPicPr>
        <p:blipFill>
          <a:blip r:embed="rId4">
            <a:alphaModFix/>
          </a:blip>
          <a:stretch>
            <a:fillRect/>
          </a:stretch>
        </p:blipFill>
        <p:spPr>
          <a:xfrm>
            <a:off x="543138" y="3092825"/>
            <a:ext cx="986125" cy="986125"/>
          </a:xfrm>
          <a:prstGeom prst="rect">
            <a:avLst/>
          </a:prstGeom>
          <a:noFill/>
          <a:ln>
            <a:noFill/>
          </a:ln>
        </p:spPr>
      </p:pic>
      <p:sp>
        <p:nvSpPr>
          <p:cNvPr id="190" name="Google Shape;190;p27"/>
          <p:cNvSpPr txBox="1"/>
          <p:nvPr>
            <p:ph idx="1" type="subTitle"/>
          </p:nvPr>
        </p:nvSpPr>
        <p:spPr>
          <a:xfrm>
            <a:off x="1744963" y="3369225"/>
            <a:ext cx="2629800" cy="52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NEED</a:t>
            </a:r>
            <a:endParaRPr sz="2500"/>
          </a:p>
        </p:txBody>
      </p:sp>
      <p:sp>
        <p:nvSpPr>
          <p:cNvPr id="191" name="Google Shape;191;p27"/>
          <p:cNvSpPr txBox="1"/>
          <p:nvPr>
            <p:ph idx="2" type="body"/>
          </p:nvPr>
        </p:nvSpPr>
        <p:spPr>
          <a:xfrm>
            <a:off x="4939500" y="2980725"/>
            <a:ext cx="3837000" cy="13002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2400"/>
              <a:t>To use each person’s source(s) of trust</a:t>
            </a:r>
            <a:endParaRPr sz="2400"/>
          </a:p>
        </p:txBody>
      </p:sp>
      <p:sp>
        <p:nvSpPr>
          <p:cNvPr id="192" name="Google Shape;192;p27"/>
          <p:cNvSpPr txBox="1"/>
          <p:nvPr/>
        </p:nvSpPr>
        <p:spPr>
          <a:xfrm>
            <a:off x="278850" y="89675"/>
            <a:ext cx="492900" cy="5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Proxima Nova"/>
                <a:ea typeface="Proxima Nova"/>
                <a:cs typeface="Proxima Nova"/>
                <a:sym typeface="Proxima Nova"/>
              </a:rPr>
              <a:t>3</a:t>
            </a:r>
            <a:endParaRPr b="1" sz="3000">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8"/>
          <p:cNvSpPr txBox="1"/>
          <p:nvPr>
            <p:ph idx="1" type="subTitle"/>
          </p:nvPr>
        </p:nvSpPr>
        <p:spPr>
          <a:xfrm>
            <a:off x="1744963" y="1217700"/>
            <a:ext cx="2629800" cy="52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INSIGHT</a:t>
            </a:r>
            <a:endParaRPr sz="2500"/>
          </a:p>
        </p:txBody>
      </p:sp>
      <p:sp>
        <p:nvSpPr>
          <p:cNvPr id="198" name="Google Shape;198;p28"/>
          <p:cNvSpPr txBox="1"/>
          <p:nvPr>
            <p:ph idx="2" type="body"/>
          </p:nvPr>
        </p:nvSpPr>
        <p:spPr>
          <a:xfrm>
            <a:off x="4939500" y="905400"/>
            <a:ext cx="4010400" cy="13002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2400"/>
              <a:t>Investing for the sake of family can be motivating</a:t>
            </a:r>
            <a:endParaRPr sz="2400"/>
          </a:p>
        </p:txBody>
      </p:sp>
      <p:pic>
        <p:nvPicPr>
          <p:cNvPr id="199" name="Google Shape;199;p28"/>
          <p:cNvPicPr preferRelativeResize="0"/>
          <p:nvPr/>
        </p:nvPicPr>
        <p:blipFill>
          <a:blip r:embed="rId3">
            <a:alphaModFix/>
          </a:blip>
          <a:stretch>
            <a:fillRect/>
          </a:stretch>
        </p:blipFill>
        <p:spPr>
          <a:xfrm>
            <a:off x="478150" y="799350"/>
            <a:ext cx="1116100" cy="1116100"/>
          </a:xfrm>
          <a:prstGeom prst="rect">
            <a:avLst/>
          </a:prstGeom>
          <a:noFill/>
          <a:ln>
            <a:noFill/>
          </a:ln>
        </p:spPr>
      </p:pic>
      <p:pic>
        <p:nvPicPr>
          <p:cNvPr id="200" name="Google Shape;200;p28"/>
          <p:cNvPicPr preferRelativeResize="0"/>
          <p:nvPr/>
        </p:nvPicPr>
        <p:blipFill>
          <a:blip r:embed="rId4">
            <a:alphaModFix/>
          </a:blip>
          <a:stretch>
            <a:fillRect/>
          </a:stretch>
        </p:blipFill>
        <p:spPr>
          <a:xfrm>
            <a:off x="543138" y="3092825"/>
            <a:ext cx="986125" cy="986125"/>
          </a:xfrm>
          <a:prstGeom prst="rect">
            <a:avLst/>
          </a:prstGeom>
          <a:noFill/>
          <a:ln>
            <a:noFill/>
          </a:ln>
        </p:spPr>
      </p:pic>
      <p:sp>
        <p:nvSpPr>
          <p:cNvPr id="201" name="Google Shape;201;p28"/>
          <p:cNvSpPr txBox="1"/>
          <p:nvPr>
            <p:ph idx="1" type="subTitle"/>
          </p:nvPr>
        </p:nvSpPr>
        <p:spPr>
          <a:xfrm>
            <a:off x="1744963" y="3369225"/>
            <a:ext cx="2629800" cy="52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NEED</a:t>
            </a:r>
            <a:endParaRPr sz="2500"/>
          </a:p>
        </p:txBody>
      </p:sp>
      <p:sp>
        <p:nvSpPr>
          <p:cNvPr id="202" name="Google Shape;202;p28"/>
          <p:cNvSpPr txBox="1"/>
          <p:nvPr>
            <p:ph idx="2" type="body"/>
          </p:nvPr>
        </p:nvSpPr>
        <p:spPr>
          <a:xfrm>
            <a:off x="4939500" y="2980725"/>
            <a:ext cx="3837000" cy="13002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2400"/>
              <a:t>To connect investing to helping others</a:t>
            </a:r>
            <a:endParaRPr sz="2400"/>
          </a:p>
        </p:txBody>
      </p:sp>
      <p:sp>
        <p:nvSpPr>
          <p:cNvPr id="203" name="Google Shape;203;p28"/>
          <p:cNvSpPr txBox="1"/>
          <p:nvPr/>
        </p:nvSpPr>
        <p:spPr>
          <a:xfrm>
            <a:off x="278850" y="89675"/>
            <a:ext cx="492900" cy="5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Proxima Nova"/>
                <a:ea typeface="Proxima Nova"/>
                <a:cs typeface="Proxima Nova"/>
                <a:sym typeface="Proxima Nova"/>
              </a:rPr>
              <a:t>4</a:t>
            </a:r>
            <a:endParaRPr b="1" sz="3000">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9"/>
          <p:cNvSpPr txBox="1"/>
          <p:nvPr>
            <p:ph idx="1" type="subTitle"/>
          </p:nvPr>
        </p:nvSpPr>
        <p:spPr>
          <a:xfrm>
            <a:off x="1744963" y="1217700"/>
            <a:ext cx="2629800" cy="52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INSIGHT</a:t>
            </a:r>
            <a:endParaRPr sz="2500"/>
          </a:p>
        </p:txBody>
      </p:sp>
      <p:sp>
        <p:nvSpPr>
          <p:cNvPr id="209" name="Google Shape;209;p29"/>
          <p:cNvSpPr txBox="1"/>
          <p:nvPr>
            <p:ph idx="2" type="body"/>
          </p:nvPr>
        </p:nvSpPr>
        <p:spPr>
          <a:xfrm>
            <a:off x="4939500" y="905400"/>
            <a:ext cx="3837000" cy="13002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2400"/>
              <a:t>Learning about investing requires different modalities and educational approaches.</a:t>
            </a:r>
            <a:endParaRPr sz="2400"/>
          </a:p>
        </p:txBody>
      </p:sp>
      <p:pic>
        <p:nvPicPr>
          <p:cNvPr id="210" name="Google Shape;210;p29"/>
          <p:cNvPicPr preferRelativeResize="0"/>
          <p:nvPr/>
        </p:nvPicPr>
        <p:blipFill>
          <a:blip r:embed="rId3">
            <a:alphaModFix/>
          </a:blip>
          <a:stretch>
            <a:fillRect/>
          </a:stretch>
        </p:blipFill>
        <p:spPr>
          <a:xfrm>
            <a:off x="478150" y="799350"/>
            <a:ext cx="1116100" cy="1116100"/>
          </a:xfrm>
          <a:prstGeom prst="rect">
            <a:avLst/>
          </a:prstGeom>
          <a:noFill/>
          <a:ln>
            <a:noFill/>
          </a:ln>
        </p:spPr>
      </p:pic>
      <p:pic>
        <p:nvPicPr>
          <p:cNvPr id="211" name="Google Shape;211;p29"/>
          <p:cNvPicPr preferRelativeResize="0"/>
          <p:nvPr/>
        </p:nvPicPr>
        <p:blipFill>
          <a:blip r:embed="rId4">
            <a:alphaModFix/>
          </a:blip>
          <a:stretch>
            <a:fillRect/>
          </a:stretch>
        </p:blipFill>
        <p:spPr>
          <a:xfrm>
            <a:off x="543138" y="3092825"/>
            <a:ext cx="986125" cy="986125"/>
          </a:xfrm>
          <a:prstGeom prst="rect">
            <a:avLst/>
          </a:prstGeom>
          <a:noFill/>
          <a:ln>
            <a:noFill/>
          </a:ln>
        </p:spPr>
      </p:pic>
      <p:sp>
        <p:nvSpPr>
          <p:cNvPr id="212" name="Google Shape;212;p29"/>
          <p:cNvSpPr txBox="1"/>
          <p:nvPr>
            <p:ph idx="1" type="subTitle"/>
          </p:nvPr>
        </p:nvSpPr>
        <p:spPr>
          <a:xfrm>
            <a:off x="1744963" y="3369225"/>
            <a:ext cx="2629800" cy="52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NEED</a:t>
            </a:r>
            <a:endParaRPr sz="2500"/>
          </a:p>
        </p:txBody>
      </p:sp>
      <p:sp>
        <p:nvSpPr>
          <p:cNvPr id="213" name="Google Shape;213;p29"/>
          <p:cNvSpPr txBox="1"/>
          <p:nvPr>
            <p:ph idx="2" type="body"/>
          </p:nvPr>
        </p:nvSpPr>
        <p:spPr>
          <a:xfrm>
            <a:off x="4939500" y="2980725"/>
            <a:ext cx="3837000" cy="13002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2400"/>
              <a:t>If people could easily </a:t>
            </a:r>
            <a:r>
              <a:rPr lang="en" sz="2400"/>
              <a:t>learn about investing in different ways</a:t>
            </a:r>
            <a:endParaRPr sz="2400"/>
          </a:p>
        </p:txBody>
      </p:sp>
      <p:sp>
        <p:nvSpPr>
          <p:cNvPr id="214" name="Google Shape;214;p29"/>
          <p:cNvSpPr txBox="1"/>
          <p:nvPr/>
        </p:nvSpPr>
        <p:spPr>
          <a:xfrm>
            <a:off x="278850" y="89675"/>
            <a:ext cx="492900" cy="5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Proxima Nova"/>
                <a:ea typeface="Proxima Nova"/>
                <a:cs typeface="Proxima Nova"/>
                <a:sym typeface="Proxima Nova"/>
              </a:rPr>
              <a:t>5</a:t>
            </a:r>
            <a:endParaRPr b="1" sz="3000">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0"/>
          <p:cNvSpPr/>
          <p:nvPr/>
        </p:nvSpPr>
        <p:spPr>
          <a:xfrm>
            <a:off x="3481250" y="265925"/>
            <a:ext cx="4568100" cy="2423400"/>
          </a:xfrm>
          <a:prstGeom prst="cloudCallout">
            <a:avLst>
              <a:gd fmla="val -20833" name="adj1"/>
              <a:gd fmla="val 625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0" name="Google Shape;220;p30"/>
          <p:cNvGrpSpPr/>
          <p:nvPr/>
        </p:nvGrpSpPr>
        <p:grpSpPr>
          <a:xfrm>
            <a:off x="311589" y="1154931"/>
            <a:ext cx="4143962" cy="3795738"/>
            <a:chOff x="2991269" y="1153325"/>
            <a:chExt cx="3514811" cy="3252003"/>
          </a:xfrm>
        </p:grpSpPr>
        <p:sp>
          <p:nvSpPr>
            <p:cNvPr id="221" name="Google Shape;221;p30"/>
            <p:cNvSpPr/>
            <p:nvPr/>
          </p:nvSpPr>
          <p:spPr>
            <a:xfrm>
              <a:off x="3477586" y="2585458"/>
              <a:ext cx="2541910" cy="950456"/>
            </a:xfrm>
            <a:custGeom>
              <a:rect b="b" l="l" r="r" t="t"/>
              <a:pathLst>
                <a:path extrusionOk="0" h="43529" w="126826">
                  <a:moveTo>
                    <a:pt x="0" y="20002"/>
                  </a:moveTo>
                  <a:lnTo>
                    <a:pt x="63389" y="43529"/>
                  </a:lnTo>
                  <a:lnTo>
                    <a:pt x="126826" y="19907"/>
                  </a:lnTo>
                  <a:lnTo>
                    <a:pt x="63580" y="0"/>
                  </a:lnTo>
                  <a:close/>
                </a:path>
              </a:pathLst>
            </a:custGeom>
            <a:solidFill>
              <a:srgbClr val="D9D9D9"/>
            </a:solidFill>
            <a:ln>
              <a:noFill/>
            </a:ln>
          </p:spPr>
        </p:sp>
        <p:sp>
          <p:nvSpPr>
            <p:cNvPr id="222" name="Google Shape;222;p30"/>
            <p:cNvSpPr/>
            <p:nvPr/>
          </p:nvSpPr>
          <p:spPr>
            <a:xfrm>
              <a:off x="2991269"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0B7140"/>
            </a:solidFill>
            <a:ln>
              <a:noFill/>
            </a:ln>
          </p:spPr>
        </p:sp>
        <p:sp>
          <p:nvSpPr>
            <p:cNvPr id="223" name="Google Shape;223;p30"/>
            <p:cNvSpPr/>
            <p:nvPr/>
          </p:nvSpPr>
          <p:spPr>
            <a:xfrm flipH="1">
              <a:off x="4747852"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chemeClr val="lt2"/>
            </a:solidFill>
            <a:ln>
              <a:noFill/>
            </a:ln>
          </p:spPr>
        </p:sp>
        <p:sp>
          <p:nvSpPr>
            <p:cNvPr id="224" name="Google Shape;224;p30"/>
            <p:cNvSpPr/>
            <p:nvPr/>
          </p:nvSpPr>
          <p:spPr>
            <a:xfrm>
              <a:off x="3969199" y="2001324"/>
              <a:ext cx="1565850" cy="585863"/>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225" name="Google Shape;225;p30"/>
            <p:cNvSpPr/>
            <p:nvPr/>
          </p:nvSpPr>
          <p:spPr>
            <a:xfrm>
              <a:off x="356325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0B7140"/>
            </a:solidFill>
            <a:ln>
              <a:noFill/>
            </a:ln>
          </p:spPr>
        </p:sp>
        <p:sp>
          <p:nvSpPr>
            <p:cNvPr id="226" name="Google Shape;226;p30"/>
            <p:cNvSpPr/>
            <p:nvPr/>
          </p:nvSpPr>
          <p:spPr>
            <a:xfrm flipH="1">
              <a:off x="4749365" y="2275837"/>
              <a:ext cx="1189300" cy="1015326"/>
            </a:xfrm>
            <a:custGeom>
              <a:rect b="b" l="l" r="r" t="t"/>
              <a:pathLst>
                <a:path extrusionOk="0" h="14114" w="18238">
                  <a:moveTo>
                    <a:pt x="6262" y="0"/>
                  </a:moveTo>
                  <a:lnTo>
                    <a:pt x="18238" y="4324"/>
                  </a:lnTo>
                  <a:lnTo>
                    <a:pt x="18238" y="14114"/>
                  </a:lnTo>
                  <a:lnTo>
                    <a:pt x="0" y="7554"/>
                  </a:lnTo>
                  <a:close/>
                </a:path>
              </a:pathLst>
            </a:custGeom>
            <a:solidFill>
              <a:schemeClr val="lt2"/>
            </a:solidFill>
            <a:ln>
              <a:noFill/>
            </a:ln>
          </p:spPr>
        </p:sp>
        <p:sp>
          <p:nvSpPr>
            <p:cNvPr id="227" name="Google Shape;227;p30"/>
            <p:cNvSpPr/>
            <p:nvPr/>
          </p:nvSpPr>
          <p:spPr>
            <a:xfrm>
              <a:off x="4059061" y="1153325"/>
              <a:ext cx="693508" cy="1201140"/>
            </a:xfrm>
            <a:custGeom>
              <a:rect b="b" l="l" r="r" t="t"/>
              <a:pathLst>
                <a:path extrusionOk="0" h="16697" w="10635">
                  <a:moveTo>
                    <a:pt x="10635" y="0"/>
                  </a:moveTo>
                  <a:lnTo>
                    <a:pt x="0" y="12722"/>
                  </a:lnTo>
                  <a:lnTo>
                    <a:pt x="10635" y="16697"/>
                  </a:lnTo>
                  <a:close/>
                </a:path>
              </a:pathLst>
            </a:custGeom>
            <a:solidFill>
              <a:srgbClr val="0B7140"/>
            </a:solidFill>
            <a:ln>
              <a:noFill/>
            </a:ln>
          </p:spPr>
        </p:sp>
        <p:sp>
          <p:nvSpPr>
            <p:cNvPr id="228" name="Google Shape;228;p30"/>
            <p:cNvSpPr/>
            <p:nvPr/>
          </p:nvSpPr>
          <p:spPr>
            <a:xfrm flipH="1">
              <a:off x="4749350" y="1153325"/>
              <a:ext cx="693508" cy="1201140"/>
            </a:xfrm>
            <a:custGeom>
              <a:rect b="b" l="l" r="r" t="t"/>
              <a:pathLst>
                <a:path extrusionOk="0" h="16697" w="10635">
                  <a:moveTo>
                    <a:pt x="10635" y="0"/>
                  </a:moveTo>
                  <a:lnTo>
                    <a:pt x="0" y="12722"/>
                  </a:lnTo>
                  <a:lnTo>
                    <a:pt x="10635" y="16697"/>
                  </a:lnTo>
                  <a:close/>
                </a:path>
              </a:pathLst>
            </a:custGeom>
            <a:solidFill>
              <a:schemeClr val="lt2"/>
            </a:solidFill>
            <a:ln>
              <a:noFill/>
            </a:ln>
          </p:spPr>
        </p:sp>
      </p:grpSp>
      <p:sp>
        <p:nvSpPr>
          <p:cNvPr id="229" name="Google Shape;229;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a diagram...</a:t>
            </a:r>
            <a:endParaRPr/>
          </a:p>
        </p:txBody>
      </p:sp>
      <p:sp>
        <p:nvSpPr>
          <p:cNvPr id="230" name="Google Shape;230;p30"/>
          <p:cNvSpPr txBox="1"/>
          <p:nvPr/>
        </p:nvSpPr>
        <p:spPr>
          <a:xfrm rot="-1264756">
            <a:off x="2502719" y="2902872"/>
            <a:ext cx="1418844" cy="59564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600"/>
              </a:spcAft>
              <a:buNone/>
            </a:pPr>
            <a:r>
              <a:rPr b="1" lang="en" sz="1800">
                <a:latin typeface="Roboto"/>
                <a:ea typeface="Roboto"/>
                <a:cs typeface="Roboto"/>
                <a:sym typeface="Roboto"/>
              </a:rPr>
              <a:t>Beginner</a:t>
            </a:r>
            <a:endParaRPr b="1" sz="1800">
              <a:latin typeface="Roboto"/>
              <a:ea typeface="Roboto"/>
              <a:cs typeface="Roboto"/>
              <a:sym typeface="Roboto"/>
            </a:endParaRPr>
          </a:p>
        </p:txBody>
      </p:sp>
      <p:sp>
        <p:nvSpPr>
          <p:cNvPr id="231" name="Google Shape;231;p30"/>
          <p:cNvSpPr txBox="1"/>
          <p:nvPr/>
        </p:nvSpPr>
        <p:spPr>
          <a:xfrm rot="-1264756">
            <a:off x="2383811" y="1920552"/>
            <a:ext cx="1418844" cy="59564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600"/>
              </a:spcAft>
              <a:buNone/>
            </a:pPr>
            <a:r>
              <a:rPr b="1" lang="en" sz="1600">
                <a:latin typeface="Roboto"/>
                <a:ea typeface="Roboto"/>
                <a:cs typeface="Roboto"/>
                <a:sym typeface="Roboto"/>
              </a:rPr>
              <a:t>Expert</a:t>
            </a:r>
            <a:endParaRPr b="1" sz="1600">
              <a:latin typeface="Roboto"/>
              <a:ea typeface="Roboto"/>
              <a:cs typeface="Roboto"/>
              <a:sym typeface="Roboto"/>
            </a:endParaRPr>
          </a:p>
        </p:txBody>
      </p:sp>
      <p:sp>
        <p:nvSpPr>
          <p:cNvPr id="232" name="Google Shape;232;p30"/>
          <p:cNvSpPr txBox="1"/>
          <p:nvPr/>
        </p:nvSpPr>
        <p:spPr>
          <a:xfrm rot="-1281801">
            <a:off x="2569372" y="4020198"/>
            <a:ext cx="2295206" cy="59574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600"/>
              </a:spcAft>
              <a:buNone/>
            </a:pPr>
            <a:r>
              <a:rPr b="1" lang="en" sz="1800">
                <a:latin typeface="Roboto"/>
                <a:ea typeface="Roboto"/>
                <a:cs typeface="Roboto"/>
                <a:sym typeface="Roboto"/>
              </a:rPr>
              <a:t>Unexperienced</a:t>
            </a:r>
            <a:endParaRPr b="1" sz="1800">
              <a:latin typeface="Roboto"/>
              <a:ea typeface="Roboto"/>
              <a:cs typeface="Roboto"/>
              <a:sym typeface="Roboto"/>
            </a:endParaRPr>
          </a:p>
        </p:txBody>
      </p:sp>
      <p:pic>
        <p:nvPicPr>
          <p:cNvPr id="233" name="Google Shape;233;p30"/>
          <p:cNvPicPr preferRelativeResize="0"/>
          <p:nvPr/>
        </p:nvPicPr>
        <p:blipFill>
          <a:blip r:embed="rId3">
            <a:alphaModFix/>
          </a:blip>
          <a:stretch>
            <a:fillRect/>
          </a:stretch>
        </p:blipFill>
        <p:spPr>
          <a:xfrm>
            <a:off x="6019175" y="596188"/>
            <a:ext cx="795174" cy="795174"/>
          </a:xfrm>
          <a:prstGeom prst="rect">
            <a:avLst/>
          </a:prstGeom>
          <a:noFill/>
          <a:ln>
            <a:noFill/>
          </a:ln>
        </p:spPr>
      </p:pic>
      <p:pic>
        <p:nvPicPr>
          <p:cNvPr id="234" name="Google Shape;234;p30"/>
          <p:cNvPicPr preferRelativeResize="0"/>
          <p:nvPr/>
        </p:nvPicPr>
        <p:blipFill>
          <a:blip r:embed="rId4">
            <a:alphaModFix/>
          </a:blip>
          <a:stretch>
            <a:fillRect/>
          </a:stretch>
        </p:blipFill>
        <p:spPr>
          <a:xfrm>
            <a:off x="4774674" y="596199"/>
            <a:ext cx="855675" cy="855675"/>
          </a:xfrm>
          <a:prstGeom prst="rect">
            <a:avLst/>
          </a:prstGeom>
          <a:noFill/>
          <a:ln>
            <a:noFill/>
          </a:ln>
        </p:spPr>
      </p:pic>
      <p:cxnSp>
        <p:nvCxnSpPr>
          <p:cNvPr id="235" name="Google Shape;235;p30"/>
          <p:cNvCxnSpPr/>
          <p:nvPr/>
        </p:nvCxnSpPr>
        <p:spPr>
          <a:xfrm flipH="1" rot="5400000">
            <a:off x="3463541" y="2983796"/>
            <a:ext cx="836700" cy="538200"/>
          </a:xfrm>
          <a:prstGeom prst="curvedConnector3">
            <a:avLst>
              <a:gd fmla="val 113191" name="adj1"/>
            </a:avLst>
          </a:prstGeom>
          <a:noFill/>
          <a:ln cap="flat" cmpd="sng" w="9525">
            <a:solidFill>
              <a:schemeClr val="dk2"/>
            </a:solidFill>
            <a:prstDash val="solid"/>
            <a:round/>
            <a:headEnd len="med" w="med" type="none"/>
            <a:tailEnd len="med" w="med" type="triangle"/>
          </a:ln>
        </p:spPr>
      </p:cxnSp>
      <p:cxnSp>
        <p:nvCxnSpPr>
          <p:cNvPr id="236" name="Google Shape;236;p30"/>
          <p:cNvCxnSpPr/>
          <p:nvPr/>
        </p:nvCxnSpPr>
        <p:spPr>
          <a:xfrm flipH="1" rot="5400000">
            <a:off x="2793791" y="1980371"/>
            <a:ext cx="836700" cy="538200"/>
          </a:xfrm>
          <a:prstGeom prst="curvedConnector3">
            <a:avLst>
              <a:gd fmla="val 113191" name="adj1"/>
            </a:avLst>
          </a:prstGeom>
          <a:noFill/>
          <a:ln cap="flat" cmpd="sng" w="9525">
            <a:solidFill>
              <a:schemeClr val="dk2"/>
            </a:solidFill>
            <a:prstDash val="solid"/>
            <a:round/>
            <a:headEnd len="med" w="med" type="none"/>
            <a:tailEnd len="med" w="med" type="triangle"/>
          </a:ln>
        </p:spPr>
      </p:cxnSp>
      <p:pic>
        <p:nvPicPr>
          <p:cNvPr id="237" name="Google Shape;237;p30"/>
          <p:cNvPicPr preferRelativeResize="0"/>
          <p:nvPr/>
        </p:nvPicPr>
        <p:blipFill>
          <a:blip r:embed="rId5">
            <a:alphaModFix/>
          </a:blip>
          <a:stretch>
            <a:fillRect/>
          </a:stretch>
        </p:blipFill>
        <p:spPr>
          <a:xfrm>
            <a:off x="4617828" y="1432913"/>
            <a:ext cx="795174" cy="795174"/>
          </a:xfrm>
          <a:prstGeom prst="rect">
            <a:avLst/>
          </a:prstGeom>
          <a:noFill/>
          <a:ln>
            <a:noFill/>
          </a:ln>
        </p:spPr>
      </p:pic>
      <p:pic>
        <p:nvPicPr>
          <p:cNvPr id="238" name="Google Shape;238;p30"/>
          <p:cNvPicPr preferRelativeResize="0"/>
          <p:nvPr/>
        </p:nvPicPr>
        <p:blipFill>
          <a:blip r:embed="rId6">
            <a:alphaModFix/>
          </a:blip>
          <a:stretch>
            <a:fillRect/>
          </a:stretch>
        </p:blipFill>
        <p:spPr>
          <a:xfrm>
            <a:off x="5630353" y="1601888"/>
            <a:ext cx="729626" cy="7296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2644050" y="2209800"/>
            <a:ext cx="8123100" cy="77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Needfinding Methodology</a:t>
            </a:r>
            <a:endParaRPr/>
          </a:p>
        </p:txBody>
      </p:sp>
      <p:pic>
        <p:nvPicPr>
          <p:cNvPr id="67" name="Google Shape;67;p14"/>
          <p:cNvPicPr preferRelativeResize="0"/>
          <p:nvPr/>
        </p:nvPicPr>
        <p:blipFill>
          <a:blip r:embed="rId3">
            <a:alphaModFix/>
          </a:blip>
          <a:stretch>
            <a:fillRect/>
          </a:stretch>
        </p:blipFill>
        <p:spPr>
          <a:xfrm>
            <a:off x="490075" y="833700"/>
            <a:ext cx="2002500" cy="2002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 Interviewees</a:t>
            </a:r>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93700" lvl="0" marL="457200" rtl="0" algn="l">
              <a:lnSpc>
                <a:spcPct val="150000"/>
              </a:lnSpc>
              <a:spcBef>
                <a:spcPts val="0"/>
              </a:spcBef>
              <a:spcAft>
                <a:spcPts val="0"/>
              </a:spcAft>
              <a:buSzPts val="2600"/>
              <a:buChar char="●"/>
            </a:pPr>
            <a:r>
              <a:rPr lang="en" sz="2600"/>
              <a:t>Who?</a:t>
            </a:r>
            <a:endParaRPr sz="2600"/>
          </a:p>
          <a:p>
            <a:pPr indent="-368300" lvl="1" marL="914400" rtl="0" algn="l">
              <a:lnSpc>
                <a:spcPct val="150000"/>
              </a:lnSpc>
              <a:spcBef>
                <a:spcPts val="0"/>
              </a:spcBef>
              <a:spcAft>
                <a:spcPts val="0"/>
              </a:spcAft>
              <a:buSzPts val="2200"/>
              <a:buChar char="○"/>
            </a:pPr>
            <a:r>
              <a:rPr lang="en" sz="2200"/>
              <a:t>Undergraduates to graduates to young professionals to neighborhood gardener</a:t>
            </a:r>
            <a:endParaRPr sz="2200"/>
          </a:p>
          <a:p>
            <a:pPr indent="-393700" lvl="0" marL="457200" rtl="0" algn="l">
              <a:lnSpc>
                <a:spcPct val="150000"/>
              </a:lnSpc>
              <a:spcBef>
                <a:spcPts val="0"/>
              </a:spcBef>
              <a:spcAft>
                <a:spcPts val="0"/>
              </a:spcAft>
              <a:buSzPts val="2600"/>
              <a:buChar char="●"/>
            </a:pPr>
            <a:r>
              <a:rPr lang="en" sz="2600"/>
              <a:t>Why?</a:t>
            </a:r>
            <a:endParaRPr sz="2600"/>
          </a:p>
          <a:p>
            <a:pPr indent="-381000" lvl="1" marL="914400" rtl="0" algn="l">
              <a:lnSpc>
                <a:spcPct val="150000"/>
              </a:lnSpc>
              <a:spcBef>
                <a:spcPts val="0"/>
              </a:spcBef>
              <a:spcAft>
                <a:spcPts val="0"/>
              </a:spcAft>
              <a:buSzPts val="2400"/>
              <a:buChar char="○"/>
            </a:pPr>
            <a:r>
              <a:rPr lang="en" sz="2400"/>
              <a:t>Compare different perspectives and habits</a:t>
            </a:r>
            <a:endParaRPr sz="2400"/>
          </a:p>
          <a:p>
            <a:pPr indent="-393700" lvl="0" marL="457200" rtl="0" algn="l">
              <a:lnSpc>
                <a:spcPct val="150000"/>
              </a:lnSpc>
              <a:spcBef>
                <a:spcPts val="0"/>
              </a:spcBef>
              <a:spcAft>
                <a:spcPts val="0"/>
              </a:spcAft>
              <a:buSzPts val="2600"/>
              <a:buChar char="●"/>
            </a:pPr>
            <a:r>
              <a:rPr lang="en" sz="2600"/>
              <a:t>How?</a:t>
            </a:r>
            <a:endParaRPr sz="2600"/>
          </a:p>
        </p:txBody>
      </p:sp>
      <p:pic>
        <p:nvPicPr>
          <p:cNvPr id="74" name="Google Shape;74;p15"/>
          <p:cNvPicPr preferRelativeResize="0"/>
          <p:nvPr/>
        </p:nvPicPr>
        <p:blipFill>
          <a:blip r:embed="rId4">
            <a:alphaModFix/>
          </a:blip>
          <a:stretch>
            <a:fillRect/>
          </a:stretch>
        </p:blipFill>
        <p:spPr>
          <a:xfrm>
            <a:off x="6051750" y="4008412"/>
            <a:ext cx="814075" cy="814075"/>
          </a:xfrm>
          <a:prstGeom prst="rect">
            <a:avLst/>
          </a:prstGeom>
          <a:noFill/>
          <a:ln>
            <a:noFill/>
          </a:ln>
        </p:spPr>
      </p:pic>
      <p:pic>
        <p:nvPicPr>
          <p:cNvPr id="75" name="Google Shape;75;p15"/>
          <p:cNvPicPr preferRelativeResize="0"/>
          <p:nvPr/>
        </p:nvPicPr>
        <p:blipFill>
          <a:blip r:embed="rId5">
            <a:alphaModFix/>
          </a:blip>
          <a:stretch>
            <a:fillRect/>
          </a:stretch>
        </p:blipFill>
        <p:spPr>
          <a:xfrm>
            <a:off x="3327189" y="4008400"/>
            <a:ext cx="814075" cy="814093"/>
          </a:xfrm>
          <a:prstGeom prst="rect">
            <a:avLst/>
          </a:prstGeom>
          <a:noFill/>
          <a:ln>
            <a:noFill/>
          </a:ln>
        </p:spPr>
      </p:pic>
      <p:pic>
        <p:nvPicPr>
          <p:cNvPr id="76" name="Google Shape;76;p15"/>
          <p:cNvPicPr preferRelativeResize="0"/>
          <p:nvPr/>
        </p:nvPicPr>
        <p:blipFill>
          <a:blip r:embed="rId6">
            <a:alphaModFix/>
          </a:blip>
          <a:stretch>
            <a:fillRect/>
          </a:stretch>
        </p:blipFill>
        <p:spPr>
          <a:xfrm>
            <a:off x="4639988" y="4008413"/>
            <a:ext cx="814075" cy="814075"/>
          </a:xfrm>
          <a:prstGeom prst="rect">
            <a:avLst/>
          </a:prstGeom>
          <a:noFill/>
          <a:ln>
            <a:noFill/>
          </a:ln>
        </p:spPr>
      </p:pic>
      <p:pic>
        <p:nvPicPr>
          <p:cNvPr id="77" name="Google Shape;77;p15"/>
          <p:cNvPicPr preferRelativeResize="0"/>
          <p:nvPr/>
        </p:nvPicPr>
        <p:blipFill>
          <a:blip r:embed="rId7">
            <a:alphaModFix/>
          </a:blip>
          <a:stretch>
            <a:fillRect/>
          </a:stretch>
        </p:blipFill>
        <p:spPr>
          <a:xfrm>
            <a:off x="2169800" y="4008413"/>
            <a:ext cx="814075" cy="814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83" name="Google Shape;83;p16"/>
          <p:cNvSpPr txBox="1"/>
          <p:nvPr/>
        </p:nvSpPr>
        <p:spPr>
          <a:xfrm rot="-533170">
            <a:off x="3361341" y="619420"/>
            <a:ext cx="2790797" cy="137431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Lato"/>
                <a:ea typeface="Lato"/>
                <a:cs typeface="Lato"/>
                <a:sym typeface="Lato"/>
              </a:rPr>
              <a:t>Tell me about your biggest regret investing-wise.</a:t>
            </a:r>
            <a:endParaRPr sz="2400">
              <a:solidFill>
                <a:srgbClr val="FFFFFF"/>
              </a:solidFill>
              <a:latin typeface="Lato"/>
              <a:ea typeface="Lato"/>
              <a:cs typeface="Lato"/>
              <a:sym typeface="Lato"/>
            </a:endParaRPr>
          </a:p>
        </p:txBody>
      </p:sp>
      <p:sp>
        <p:nvSpPr>
          <p:cNvPr id="84" name="Google Shape;84;p16"/>
          <p:cNvSpPr txBox="1"/>
          <p:nvPr/>
        </p:nvSpPr>
        <p:spPr>
          <a:xfrm rot="297480">
            <a:off x="3535271" y="2571790"/>
            <a:ext cx="2790842" cy="1374344"/>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FFFFFF"/>
                </a:solidFill>
                <a:latin typeface="Lato"/>
                <a:ea typeface="Lato"/>
                <a:cs typeface="Lato"/>
                <a:sym typeface="Lato"/>
              </a:rPr>
              <a:t>What’s your favorite source of investment news?</a:t>
            </a:r>
            <a:endParaRPr sz="2200">
              <a:solidFill>
                <a:srgbClr val="FFFFFF"/>
              </a:solidFill>
              <a:latin typeface="Lato"/>
              <a:ea typeface="Lato"/>
              <a:cs typeface="Lato"/>
              <a:sym typeface="Lato"/>
            </a:endParaRPr>
          </a:p>
        </p:txBody>
      </p:sp>
      <p:sp>
        <p:nvSpPr>
          <p:cNvPr id="85" name="Google Shape;85;p16"/>
          <p:cNvSpPr txBox="1"/>
          <p:nvPr/>
        </p:nvSpPr>
        <p:spPr>
          <a:xfrm rot="584128">
            <a:off x="6425115" y="1266043"/>
            <a:ext cx="2513903" cy="137430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Lato"/>
                <a:ea typeface="Lato"/>
                <a:cs typeface="Lato"/>
                <a:sym typeface="Lato"/>
              </a:rPr>
              <a:t>Who or what do you trust when it comes to how to manage money?</a:t>
            </a:r>
            <a:endParaRPr sz="2400">
              <a:solidFill>
                <a:srgbClr val="FFFFFF"/>
              </a:solidFill>
              <a:latin typeface="Lato"/>
              <a:ea typeface="Lato"/>
              <a:cs typeface="Lato"/>
              <a:sym typeface="Lato"/>
            </a:endParaRPr>
          </a:p>
        </p:txBody>
      </p:sp>
      <p:sp>
        <p:nvSpPr>
          <p:cNvPr id="86" name="Google Shape;86;p16"/>
          <p:cNvSpPr txBox="1"/>
          <p:nvPr/>
        </p:nvSpPr>
        <p:spPr>
          <a:xfrm rot="-1012715">
            <a:off x="6286664" y="3216058"/>
            <a:ext cx="2790823" cy="149007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Lato"/>
                <a:ea typeface="Lato"/>
                <a:cs typeface="Lato"/>
                <a:sym typeface="Lato"/>
              </a:rPr>
              <a:t>What kind of investing tools have you tried?</a:t>
            </a:r>
            <a:endParaRPr sz="2400">
              <a:solidFill>
                <a:srgbClr val="FFFFFF"/>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Interview Results: In Groups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243075" y="321300"/>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Group A</a:t>
            </a:r>
            <a:endParaRPr/>
          </a:p>
        </p:txBody>
      </p:sp>
      <p:sp>
        <p:nvSpPr>
          <p:cNvPr id="97" name="Google Shape;97;p18"/>
          <p:cNvSpPr txBox="1"/>
          <p:nvPr>
            <p:ph idx="1" type="subTitle"/>
          </p:nvPr>
        </p:nvSpPr>
        <p:spPr>
          <a:xfrm>
            <a:off x="243075" y="1884476"/>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No experience investing</a:t>
            </a:r>
            <a:endParaRPr/>
          </a:p>
        </p:txBody>
      </p:sp>
      <p:sp>
        <p:nvSpPr>
          <p:cNvPr id="98" name="Google Shape;98;p18"/>
          <p:cNvSpPr txBox="1"/>
          <p:nvPr>
            <p:ph idx="2" type="body"/>
          </p:nvPr>
        </p:nvSpPr>
        <p:spPr>
          <a:xfrm>
            <a:off x="4580975" y="724200"/>
            <a:ext cx="44799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#1</a:t>
            </a:r>
            <a:r>
              <a:rPr lang="en" sz="2000"/>
              <a:t> – Gardener/Landscaper:</a:t>
            </a:r>
            <a:endParaRPr sz="2000"/>
          </a:p>
          <a:p>
            <a:pPr indent="-355600" lvl="0" marL="457200" rtl="0" algn="l">
              <a:lnSpc>
                <a:spcPct val="150000"/>
              </a:lnSpc>
              <a:spcBef>
                <a:spcPts val="1600"/>
              </a:spcBef>
              <a:spcAft>
                <a:spcPts val="0"/>
              </a:spcAft>
              <a:buSzPts val="2000"/>
              <a:buChar char="●"/>
            </a:pPr>
            <a:r>
              <a:rPr lang="en" sz="2000"/>
              <a:t>Prefers to live a modest lifestyle</a:t>
            </a:r>
            <a:endParaRPr sz="2000"/>
          </a:p>
          <a:p>
            <a:pPr indent="-355600" lvl="0" marL="457200" rtl="0" algn="l">
              <a:lnSpc>
                <a:spcPct val="150000"/>
              </a:lnSpc>
              <a:spcBef>
                <a:spcPts val="0"/>
              </a:spcBef>
              <a:spcAft>
                <a:spcPts val="0"/>
              </a:spcAft>
              <a:buSzPts val="2000"/>
              <a:buChar char="●"/>
            </a:pPr>
            <a:r>
              <a:rPr lang="en" sz="2000"/>
              <a:t>Riskiest investment was loaning his cousin $2000 to open a store</a:t>
            </a:r>
            <a:endParaRPr sz="2000"/>
          </a:p>
          <a:p>
            <a:pPr indent="-355600" lvl="0" marL="457200" rtl="0" algn="l">
              <a:lnSpc>
                <a:spcPct val="150000"/>
              </a:lnSpc>
              <a:spcBef>
                <a:spcPts val="0"/>
              </a:spcBef>
              <a:spcAft>
                <a:spcPts val="0"/>
              </a:spcAft>
              <a:buSzPts val="2000"/>
              <a:buChar char="●"/>
            </a:pPr>
            <a:r>
              <a:rPr lang="en" sz="2000"/>
              <a:t>Regrets not learning about finance and the stock market</a:t>
            </a:r>
            <a:endParaRPr sz="2000"/>
          </a:p>
          <a:p>
            <a:pPr indent="-355600" lvl="0" marL="457200" rtl="0" algn="l">
              <a:lnSpc>
                <a:spcPct val="150000"/>
              </a:lnSpc>
              <a:spcBef>
                <a:spcPts val="0"/>
              </a:spcBef>
              <a:spcAft>
                <a:spcPts val="0"/>
              </a:spcAft>
              <a:buSzPts val="2000"/>
              <a:buChar char="●"/>
            </a:pPr>
            <a:r>
              <a:rPr lang="en" sz="2000"/>
              <a:t>‘Usual’ investing is for rich people</a:t>
            </a:r>
            <a:endParaRPr sz="2000"/>
          </a:p>
        </p:txBody>
      </p:sp>
      <p:pic>
        <p:nvPicPr>
          <p:cNvPr id="99" name="Google Shape;99;p18"/>
          <p:cNvPicPr preferRelativeResize="0"/>
          <p:nvPr/>
        </p:nvPicPr>
        <p:blipFill>
          <a:blip r:embed="rId4">
            <a:alphaModFix/>
          </a:blip>
          <a:stretch>
            <a:fillRect/>
          </a:stretch>
        </p:blipFill>
        <p:spPr>
          <a:xfrm>
            <a:off x="1210825" y="2468275"/>
            <a:ext cx="2109700" cy="2109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272975" y="242100"/>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Group B</a:t>
            </a:r>
            <a:endParaRPr/>
          </a:p>
        </p:txBody>
      </p:sp>
      <p:sp>
        <p:nvSpPr>
          <p:cNvPr id="105" name="Google Shape;105;p19"/>
          <p:cNvSpPr txBox="1"/>
          <p:nvPr>
            <p:ph idx="1" type="subTitle"/>
          </p:nvPr>
        </p:nvSpPr>
        <p:spPr>
          <a:xfrm>
            <a:off x="272975" y="1805276"/>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Some knowledge/experience investing</a:t>
            </a:r>
            <a:endParaRPr/>
          </a:p>
        </p:txBody>
      </p:sp>
      <p:sp>
        <p:nvSpPr>
          <p:cNvPr id="106" name="Google Shape;106;p19"/>
          <p:cNvSpPr txBox="1"/>
          <p:nvPr>
            <p:ph idx="2" type="body"/>
          </p:nvPr>
        </p:nvSpPr>
        <p:spPr>
          <a:xfrm>
            <a:off x="4646700" y="724200"/>
            <a:ext cx="43254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#2</a:t>
            </a:r>
            <a:r>
              <a:rPr lang="en" sz="2000"/>
              <a:t> – Graduate Student:</a:t>
            </a:r>
            <a:endParaRPr sz="2000"/>
          </a:p>
          <a:p>
            <a:pPr indent="-355600" lvl="0" marL="457200" rtl="0" algn="l">
              <a:spcBef>
                <a:spcPts val="1600"/>
              </a:spcBef>
              <a:spcAft>
                <a:spcPts val="0"/>
              </a:spcAft>
              <a:buSzPts val="2000"/>
              <a:buChar char="●"/>
            </a:pPr>
            <a:r>
              <a:rPr lang="en" sz="2000"/>
              <a:t>Recently overcame fear of investing and has started on a small scale</a:t>
            </a:r>
            <a:endParaRPr sz="2000"/>
          </a:p>
          <a:p>
            <a:pPr indent="0" lvl="0" marL="0" rtl="0" algn="l">
              <a:spcBef>
                <a:spcPts val="1600"/>
              </a:spcBef>
              <a:spcAft>
                <a:spcPts val="0"/>
              </a:spcAft>
              <a:buNone/>
            </a:pPr>
            <a:r>
              <a:rPr lang="en" sz="2000"/>
              <a:t>#3</a:t>
            </a:r>
            <a:r>
              <a:rPr lang="en" sz="2000"/>
              <a:t> – College Student:</a:t>
            </a:r>
            <a:endParaRPr sz="2000"/>
          </a:p>
          <a:p>
            <a:pPr indent="-355600" lvl="0" marL="457200" rtl="0" algn="l">
              <a:spcBef>
                <a:spcPts val="1600"/>
              </a:spcBef>
              <a:spcAft>
                <a:spcPts val="0"/>
              </a:spcAft>
              <a:buSzPts val="2000"/>
              <a:buChar char="●"/>
            </a:pPr>
            <a:r>
              <a:rPr lang="en" sz="2000"/>
              <a:t>Feels “FOMO” from not participating in super hot stocks</a:t>
            </a:r>
            <a:endParaRPr sz="2000"/>
          </a:p>
          <a:p>
            <a:pPr indent="0" lvl="0" marL="0" rtl="0" algn="l">
              <a:spcBef>
                <a:spcPts val="1600"/>
              </a:spcBef>
              <a:spcAft>
                <a:spcPts val="0"/>
              </a:spcAft>
              <a:buNone/>
            </a:pPr>
            <a:r>
              <a:rPr lang="en" sz="2000"/>
              <a:t>#4 – Dental Student:</a:t>
            </a:r>
            <a:endParaRPr sz="2000"/>
          </a:p>
          <a:p>
            <a:pPr indent="-355600" lvl="0" marL="457200" rtl="0" algn="l">
              <a:spcBef>
                <a:spcPts val="1600"/>
              </a:spcBef>
              <a:spcAft>
                <a:spcPts val="0"/>
              </a:spcAft>
              <a:buSzPts val="2000"/>
              <a:buChar char="●"/>
            </a:pPr>
            <a:r>
              <a:rPr lang="en" sz="2000"/>
              <a:t>Knows finance terms but has not invested due to lack of money</a:t>
            </a:r>
            <a:endParaRPr sz="2000"/>
          </a:p>
        </p:txBody>
      </p:sp>
      <p:pic>
        <p:nvPicPr>
          <p:cNvPr id="107" name="Google Shape;107;p19"/>
          <p:cNvPicPr preferRelativeResize="0"/>
          <p:nvPr/>
        </p:nvPicPr>
        <p:blipFill>
          <a:blip r:embed="rId4">
            <a:alphaModFix/>
          </a:blip>
          <a:stretch>
            <a:fillRect/>
          </a:stretch>
        </p:blipFill>
        <p:spPr>
          <a:xfrm>
            <a:off x="1397600" y="2681900"/>
            <a:ext cx="1795950" cy="1795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280425" y="279475"/>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Group C</a:t>
            </a:r>
            <a:endParaRPr/>
          </a:p>
        </p:txBody>
      </p:sp>
      <p:sp>
        <p:nvSpPr>
          <p:cNvPr id="113" name="Google Shape;113;p20"/>
          <p:cNvSpPr txBox="1"/>
          <p:nvPr>
            <p:ph idx="1" type="subTitle"/>
          </p:nvPr>
        </p:nvSpPr>
        <p:spPr>
          <a:xfrm>
            <a:off x="280425" y="184265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Experienced investors</a:t>
            </a:r>
            <a:endParaRPr/>
          </a:p>
        </p:txBody>
      </p:sp>
      <p:sp>
        <p:nvSpPr>
          <p:cNvPr id="114" name="Google Shape;114;p20"/>
          <p:cNvSpPr txBox="1"/>
          <p:nvPr>
            <p:ph idx="2" type="body"/>
          </p:nvPr>
        </p:nvSpPr>
        <p:spPr>
          <a:xfrm>
            <a:off x="4939500" y="724200"/>
            <a:ext cx="40452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#5</a:t>
            </a:r>
            <a:r>
              <a:rPr lang="en" sz="2000"/>
              <a:t> </a:t>
            </a:r>
            <a:r>
              <a:rPr lang="en" sz="2000"/>
              <a:t>– Software Engineer:</a:t>
            </a:r>
            <a:endParaRPr sz="2000"/>
          </a:p>
          <a:p>
            <a:pPr indent="-355600" lvl="0" marL="457200" rtl="0" algn="l">
              <a:spcBef>
                <a:spcPts val="1600"/>
              </a:spcBef>
              <a:spcAft>
                <a:spcPts val="0"/>
              </a:spcAft>
              <a:buSzPts val="2000"/>
              <a:buChar char="●"/>
            </a:pPr>
            <a:r>
              <a:rPr lang="en" sz="2000"/>
              <a:t>Has a 401k and actively manages a stock portfolio</a:t>
            </a:r>
            <a:endParaRPr sz="2000"/>
          </a:p>
          <a:p>
            <a:pPr indent="-355600" lvl="0" marL="457200" rtl="0" algn="l">
              <a:spcBef>
                <a:spcPts val="0"/>
              </a:spcBef>
              <a:spcAft>
                <a:spcPts val="0"/>
              </a:spcAft>
              <a:buSzPts val="2000"/>
              <a:buChar char="●"/>
            </a:pPr>
            <a:r>
              <a:rPr lang="en" sz="2000"/>
              <a:t>Google searches “good travel stocks to invest in”</a:t>
            </a:r>
            <a:endParaRPr sz="2000"/>
          </a:p>
          <a:p>
            <a:pPr indent="0" lvl="0" marL="0" rtl="0" algn="l">
              <a:spcBef>
                <a:spcPts val="1600"/>
              </a:spcBef>
              <a:spcAft>
                <a:spcPts val="0"/>
              </a:spcAft>
              <a:buNone/>
            </a:pPr>
            <a:r>
              <a:rPr lang="en" sz="2000"/>
              <a:t>#</a:t>
            </a:r>
            <a:r>
              <a:rPr lang="en" sz="2000"/>
              <a:t>6 – </a:t>
            </a:r>
            <a:r>
              <a:rPr lang="en" sz="2000"/>
              <a:t>Middle Office Banker:</a:t>
            </a:r>
            <a:endParaRPr sz="2000"/>
          </a:p>
          <a:p>
            <a:pPr indent="-355600" lvl="0" marL="457200" rtl="0" algn="l">
              <a:spcBef>
                <a:spcPts val="1600"/>
              </a:spcBef>
              <a:spcAft>
                <a:spcPts val="0"/>
              </a:spcAft>
              <a:buSzPts val="2000"/>
              <a:buChar char="●"/>
            </a:pPr>
            <a:r>
              <a:rPr lang="en" sz="2000"/>
              <a:t>Began investing in CDs and now actively manages a stock portfolio</a:t>
            </a:r>
            <a:endParaRPr sz="2000"/>
          </a:p>
        </p:txBody>
      </p:sp>
      <p:pic>
        <p:nvPicPr>
          <p:cNvPr id="115" name="Google Shape;115;p20"/>
          <p:cNvPicPr preferRelativeResize="0"/>
          <p:nvPr/>
        </p:nvPicPr>
        <p:blipFill>
          <a:blip r:embed="rId3">
            <a:alphaModFix/>
          </a:blip>
          <a:stretch>
            <a:fillRect/>
          </a:stretch>
        </p:blipFill>
        <p:spPr>
          <a:xfrm>
            <a:off x="1154813" y="2338300"/>
            <a:ext cx="2296425" cy="2296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490250" y="526350"/>
            <a:ext cx="1302600" cy="41130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Say</a:t>
            </a:r>
            <a:endParaRPr>
              <a:solidFill>
                <a:srgbClr val="FFFFFF"/>
              </a:solidFill>
            </a:endParaRPr>
          </a:p>
        </p:txBody>
      </p:sp>
      <p:sp>
        <p:nvSpPr>
          <p:cNvPr id="121" name="Google Shape;121;p21"/>
          <p:cNvSpPr/>
          <p:nvPr/>
        </p:nvSpPr>
        <p:spPr>
          <a:xfrm>
            <a:off x="1899600" y="689850"/>
            <a:ext cx="2147400" cy="768900"/>
          </a:xfrm>
          <a:prstGeom prst="wedgeRectCallout">
            <a:avLst>
              <a:gd fmla="val -21024" name="adj1"/>
              <a:gd fmla="val 84478"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Investing is "really scary gambling behavior"</a:t>
            </a:r>
            <a:endParaRPr>
              <a:solidFill>
                <a:srgbClr val="FFFFFF"/>
              </a:solidFill>
            </a:endParaRPr>
          </a:p>
        </p:txBody>
      </p:sp>
      <p:sp>
        <p:nvSpPr>
          <p:cNvPr id="122" name="Google Shape;122;p21"/>
          <p:cNvSpPr/>
          <p:nvPr/>
        </p:nvSpPr>
        <p:spPr>
          <a:xfrm>
            <a:off x="4347900" y="3333975"/>
            <a:ext cx="2147400" cy="1285800"/>
          </a:xfrm>
          <a:prstGeom prst="wedgeRectCallout">
            <a:avLst>
              <a:gd fmla="val -20405" name="adj1"/>
              <a:gd fmla="val 71656"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Biggest regret in investing was not exploring 'rich people' investing at a younger age</a:t>
            </a:r>
            <a:endParaRPr>
              <a:solidFill>
                <a:srgbClr val="FFFFFF"/>
              </a:solidFill>
            </a:endParaRPr>
          </a:p>
        </p:txBody>
      </p:sp>
      <p:sp>
        <p:nvSpPr>
          <p:cNvPr id="123" name="Google Shape;123;p21"/>
          <p:cNvSpPr/>
          <p:nvPr/>
        </p:nvSpPr>
        <p:spPr>
          <a:xfrm>
            <a:off x="1899600" y="3333975"/>
            <a:ext cx="2147400" cy="768900"/>
          </a:xfrm>
          <a:prstGeom prst="wedgeRectCallout">
            <a:avLst>
              <a:gd fmla="val -21024" name="adj1"/>
              <a:gd fmla="val 84478"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'usual' investing is for rich people</a:t>
            </a:r>
            <a:endParaRPr>
              <a:solidFill>
                <a:srgbClr val="FFFFFF"/>
              </a:solidFill>
            </a:endParaRPr>
          </a:p>
        </p:txBody>
      </p:sp>
      <p:sp>
        <p:nvSpPr>
          <p:cNvPr id="124" name="Google Shape;124;p21"/>
          <p:cNvSpPr/>
          <p:nvPr/>
        </p:nvSpPr>
        <p:spPr>
          <a:xfrm>
            <a:off x="4385225" y="1983725"/>
            <a:ext cx="2147400" cy="861600"/>
          </a:xfrm>
          <a:prstGeom prst="wedgeRectCallout">
            <a:avLst>
              <a:gd fmla="val -21024" name="adj1"/>
              <a:gd fmla="val 84478"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Bank explaining things was really confusing</a:t>
            </a:r>
            <a:endParaRPr>
              <a:solidFill>
                <a:srgbClr val="FFFFFF"/>
              </a:solidFill>
            </a:endParaRPr>
          </a:p>
        </p:txBody>
      </p:sp>
      <p:sp>
        <p:nvSpPr>
          <p:cNvPr id="125" name="Google Shape;125;p21"/>
          <p:cNvSpPr/>
          <p:nvPr/>
        </p:nvSpPr>
        <p:spPr>
          <a:xfrm>
            <a:off x="1899600" y="2030075"/>
            <a:ext cx="2147400" cy="768900"/>
          </a:xfrm>
          <a:prstGeom prst="wedgeRectCallout">
            <a:avLst>
              <a:gd fmla="val -21024" name="adj1"/>
              <a:gd fmla="val 84478"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“personally don't have money right now to invest”</a:t>
            </a:r>
            <a:endParaRPr>
              <a:solidFill>
                <a:srgbClr val="FFFFFF"/>
              </a:solidFill>
            </a:endParaRPr>
          </a:p>
        </p:txBody>
      </p:sp>
      <p:sp>
        <p:nvSpPr>
          <p:cNvPr id="126" name="Google Shape;126;p21"/>
          <p:cNvSpPr/>
          <p:nvPr/>
        </p:nvSpPr>
        <p:spPr>
          <a:xfrm>
            <a:off x="4385225" y="689850"/>
            <a:ext cx="2147400" cy="861600"/>
          </a:xfrm>
          <a:prstGeom prst="wedgeRectCallout">
            <a:avLst>
              <a:gd fmla="val -21024" name="adj1"/>
              <a:gd fmla="val 84478"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Doesn't trust groups that promise things "too good to be true"</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