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Proxima Nova"/>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roximaNova-bold.fntdata"/><Relationship Id="rId23" Type="http://schemas.openxmlformats.org/officeDocument/2006/relationships/font" Target="fonts/ProximaNov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boldItalic.fntdata"/><Relationship Id="rId25" Type="http://schemas.openxmlformats.org/officeDocument/2006/relationships/font" Target="fonts/ProximaNova-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c6de5f02ae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c6de5f02ae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c6de5f02ae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c6de5f02ae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c6de5f02ae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c6de5f02ae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c6de5f02ae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c6de5f02ae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c6de5f02ae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c6de5f02ae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c6de5f02ae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c6de5f02ae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c6de5f02ae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c6de5f02ae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c6de5f02ae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c6de5f02ae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c6de5f02ae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c6de5f02ae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c6de5f02ae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c6de5f02ae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6de5f02ae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6de5f02ae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c6de5f02ae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c6de5f02ae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c6de5f02ae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c6de5f02ae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c6de5f02ae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c6de5f02ae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c6de5f02ae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c6de5f02ae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c6de5f02ae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c6de5f02ae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hyperlink" Target="http://drive.google.com/file/d/1YPrPyPOnHFjNHJ98WOBMXu14TgEEmvHn/view" TargetMode="Externa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InvestEd – Prototype Midway Milestone</a:t>
            </a:r>
            <a:endParaRPr/>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Leonardo Jimenez, Eric Zhou, Jestin Ma, Godsfavour Simon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490250" y="526350"/>
            <a:ext cx="81843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Prototype Implementation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Prototype Overview</a:t>
            </a:r>
            <a:endParaRPr/>
          </a:p>
        </p:txBody>
      </p:sp>
      <p:sp>
        <p:nvSpPr>
          <p:cNvPr id="149" name="Google Shape;149;p23"/>
          <p:cNvSpPr txBox="1"/>
          <p:nvPr>
            <p:ph idx="1" type="body"/>
          </p:nvPr>
        </p:nvSpPr>
        <p:spPr>
          <a:xfrm>
            <a:off x="311700" y="1152475"/>
            <a:ext cx="8520600" cy="35661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Tools we are using:</a:t>
            </a:r>
            <a:endParaRPr/>
          </a:p>
          <a:p>
            <a:pPr indent="-342900" lvl="1" marL="914400" rtl="0" algn="l">
              <a:spcBef>
                <a:spcPts val="0"/>
              </a:spcBef>
              <a:spcAft>
                <a:spcPts val="0"/>
              </a:spcAft>
              <a:buSzPts val="1800"/>
              <a:buChar char="-"/>
            </a:pPr>
            <a:r>
              <a:rPr lang="en" sz="1800"/>
              <a:t>Set up a React Native repository on Github</a:t>
            </a:r>
            <a:endParaRPr sz="1800"/>
          </a:p>
          <a:p>
            <a:pPr indent="-342900" lvl="1" marL="914400" rtl="0" algn="l">
              <a:spcBef>
                <a:spcPts val="0"/>
              </a:spcBef>
              <a:spcAft>
                <a:spcPts val="0"/>
              </a:spcAft>
              <a:buSzPts val="1800"/>
              <a:buChar char="-"/>
            </a:pPr>
            <a:r>
              <a:rPr lang="en" sz="1800"/>
              <a:t>Using </a:t>
            </a:r>
            <a:r>
              <a:rPr lang="en" sz="1800"/>
              <a:t>Expo v40</a:t>
            </a:r>
            <a:endParaRPr sz="1800"/>
          </a:p>
          <a:p>
            <a:pPr indent="-342900" lvl="1" marL="914400" rtl="0" algn="l">
              <a:lnSpc>
                <a:spcPct val="100000"/>
              </a:lnSpc>
              <a:spcBef>
                <a:spcPts val="0"/>
              </a:spcBef>
              <a:spcAft>
                <a:spcPts val="0"/>
              </a:spcAft>
              <a:buSzPts val="1800"/>
              <a:buChar char="-"/>
            </a:pPr>
            <a:r>
              <a:rPr lang="en" sz="1800"/>
              <a:t>Navigation set up using React Navigation 5</a:t>
            </a:r>
            <a:endParaRPr sz="1800"/>
          </a:p>
          <a:p>
            <a:pPr indent="0" lvl="0" marL="0" rtl="0" algn="l">
              <a:lnSpc>
                <a:spcPct val="100000"/>
              </a:lnSpc>
              <a:spcBef>
                <a:spcPts val="1200"/>
              </a:spcBef>
              <a:spcAft>
                <a:spcPts val="0"/>
              </a:spcAft>
              <a:buNone/>
            </a:pPr>
            <a:r>
              <a:t/>
            </a:r>
            <a:endParaRPr sz="100"/>
          </a:p>
          <a:p>
            <a:pPr indent="-342900" lvl="0" marL="457200" rtl="0" algn="l">
              <a:spcBef>
                <a:spcPts val="1200"/>
              </a:spcBef>
              <a:spcAft>
                <a:spcPts val="0"/>
              </a:spcAft>
              <a:buSzPts val="1800"/>
              <a:buChar char="-"/>
            </a:pPr>
            <a:r>
              <a:rPr lang="en"/>
              <a:t>Work division:</a:t>
            </a:r>
            <a:endParaRPr/>
          </a:p>
          <a:p>
            <a:pPr indent="-317500" lvl="1" marL="914400" rtl="0" algn="l">
              <a:spcBef>
                <a:spcPts val="0"/>
              </a:spcBef>
              <a:spcAft>
                <a:spcPts val="0"/>
              </a:spcAft>
              <a:buSzPts val="1400"/>
              <a:buChar char="-"/>
            </a:pPr>
            <a:r>
              <a:rPr lang="en" sz="1800"/>
              <a:t>According to expertise</a:t>
            </a:r>
            <a:endParaRPr sz="1800"/>
          </a:p>
          <a:p>
            <a:pPr indent="-342900" lvl="1" marL="914400" rtl="0" algn="l">
              <a:lnSpc>
                <a:spcPct val="100000"/>
              </a:lnSpc>
              <a:spcBef>
                <a:spcPts val="0"/>
              </a:spcBef>
              <a:spcAft>
                <a:spcPts val="0"/>
              </a:spcAft>
              <a:buSzPts val="1800"/>
              <a:buChar char="-"/>
            </a:pPr>
            <a:r>
              <a:rPr lang="en" sz="1800"/>
              <a:t>By tasks</a:t>
            </a:r>
            <a:endParaRPr sz="1800"/>
          </a:p>
          <a:p>
            <a:pPr indent="0" lvl="0" marL="0" rtl="0" algn="l">
              <a:lnSpc>
                <a:spcPct val="100000"/>
              </a:lnSpc>
              <a:spcBef>
                <a:spcPts val="1200"/>
              </a:spcBef>
              <a:spcAft>
                <a:spcPts val="0"/>
              </a:spcAft>
              <a:buNone/>
            </a:pPr>
            <a:r>
              <a:t/>
            </a:r>
            <a:endParaRPr sz="100"/>
          </a:p>
          <a:p>
            <a:pPr indent="-342900" lvl="0" marL="457200" rtl="0" algn="l">
              <a:spcBef>
                <a:spcPts val="1200"/>
              </a:spcBef>
              <a:spcAft>
                <a:spcPts val="0"/>
              </a:spcAft>
              <a:buSzPts val="1800"/>
              <a:buChar char="-"/>
            </a:pPr>
            <a:r>
              <a:rPr lang="en"/>
              <a:t>Limitations:</a:t>
            </a:r>
            <a:endParaRPr/>
          </a:p>
          <a:p>
            <a:pPr indent="-342900" lvl="1" marL="914400" rtl="0" algn="l">
              <a:spcBef>
                <a:spcPts val="0"/>
              </a:spcBef>
              <a:spcAft>
                <a:spcPts val="0"/>
              </a:spcAft>
              <a:buSzPts val="1800"/>
              <a:buChar char="-"/>
            </a:pPr>
            <a:r>
              <a:rPr lang="en" sz="1800"/>
              <a:t>Hard-coded mock users using json objects</a:t>
            </a:r>
            <a:endParaRPr sz="1800"/>
          </a:p>
          <a:p>
            <a:pPr indent="-342900" lvl="1" marL="914400" rtl="0" algn="l">
              <a:spcBef>
                <a:spcPts val="0"/>
              </a:spcBef>
              <a:spcAft>
                <a:spcPts val="0"/>
              </a:spcAft>
              <a:buSzPts val="1800"/>
              <a:buChar char="-"/>
            </a:pPr>
            <a:r>
              <a:rPr lang="en" sz="1800"/>
              <a:t>Data isn’t </a:t>
            </a:r>
            <a:r>
              <a:rPr lang="en" sz="1800"/>
              <a:t>stored between sessions</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Done So Far</a:t>
            </a:r>
            <a:endParaRPr/>
          </a:p>
        </p:txBody>
      </p:sp>
      <p:sp>
        <p:nvSpPr>
          <p:cNvPr id="155" name="Google Shape;155;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6" name="Google Shape;156;p24"/>
          <p:cNvPicPr preferRelativeResize="0"/>
          <p:nvPr/>
        </p:nvPicPr>
        <p:blipFill>
          <a:blip r:embed="rId3">
            <a:alphaModFix/>
          </a:blip>
          <a:stretch>
            <a:fillRect/>
          </a:stretch>
        </p:blipFill>
        <p:spPr>
          <a:xfrm>
            <a:off x="6334625" y="577987"/>
            <a:ext cx="1958276" cy="4098927"/>
          </a:xfrm>
          <a:prstGeom prst="rect">
            <a:avLst/>
          </a:prstGeom>
          <a:noFill/>
          <a:ln>
            <a:noFill/>
          </a:ln>
        </p:spPr>
      </p:pic>
      <p:pic>
        <p:nvPicPr>
          <p:cNvPr id="157" name="Google Shape;157;p24"/>
          <p:cNvPicPr preferRelativeResize="0"/>
          <p:nvPr/>
        </p:nvPicPr>
        <p:blipFill>
          <a:blip r:embed="rId4">
            <a:alphaModFix/>
          </a:blip>
          <a:stretch>
            <a:fillRect/>
          </a:stretch>
        </p:blipFill>
        <p:spPr>
          <a:xfrm>
            <a:off x="3898237" y="575553"/>
            <a:ext cx="1958276" cy="4103773"/>
          </a:xfrm>
          <a:prstGeom prst="rect">
            <a:avLst/>
          </a:prstGeom>
          <a:noFill/>
          <a:ln>
            <a:noFill/>
          </a:ln>
        </p:spPr>
      </p:pic>
      <p:pic>
        <p:nvPicPr>
          <p:cNvPr id="158" name="Google Shape;158;p24"/>
          <p:cNvPicPr preferRelativeResize="0"/>
          <p:nvPr/>
        </p:nvPicPr>
        <p:blipFill>
          <a:blip r:embed="rId5">
            <a:alphaModFix/>
          </a:blip>
          <a:stretch>
            <a:fillRect/>
          </a:stretch>
        </p:blipFill>
        <p:spPr>
          <a:xfrm>
            <a:off x="311700" y="2403275"/>
            <a:ext cx="3108425" cy="4483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Implementation Plan</a:t>
            </a:r>
            <a:endParaRPr/>
          </a:p>
        </p:txBody>
      </p:sp>
      <p:sp>
        <p:nvSpPr>
          <p:cNvPr id="164" name="Google Shape;164;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5" name="Google Shape;165;p25"/>
          <p:cNvPicPr preferRelativeResize="0"/>
          <p:nvPr/>
        </p:nvPicPr>
        <p:blipFill rotWithShape="1">
          <a:blip r:embed="rId3">
            <a:alphaModFix/>
          </a:blip>
          <a:srcRect b="0" l="0" r="793" t="0"/>
          <a:stretch/>
        </p:blipFill>
        <p:spPr>
          <a:xfrm>
            <a:off x="311700" y="1228675"/>
            <a:ext cx="5852002" cy="1674125"/>
          </a:xfrm>
          <a:prstGeom prst="rect">
            <a:avLst/>
          </a:prstGeom>
          <a:noFill/>
          <a:ln>
            <a:noFill/>
          </a:ln>
        </p:spPr>
      </p:pic>
      <p:pic>
        <p:nvPicPr>
          <p:cNvPr id="166" name="Google Shape;166;p25"/>
          <p:cNvPicPr preferRelativeResize="0"/>
          <p:nvPr/>
        </p:nvPicPr>
        <p:blipFill>
          <a:blip r:embed="rId4">
            <a:alphaModFix/>
          </a:blip>
          <a:stretch>
            <a:fillRect/>
          </a:stretch>
        </p:blipFill>
        <p:spPr>
          <a:xfrm>
            <a:off x="2933350" y="3251150"/>
            <a:ext cx="5898951" cy="12415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Implementation Plan</a:t>
            </a:r>
            <a:endParaRPr/>
          </a:p>
        </p:txBody>
      </p:sp>
      <p:sp>
        <p:nvSpPr>
          <p:cNvPr id="172" name="Google Shape;172;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3" name="Google Shape;173;p26"/>
          <p:cNvPicPr preferRelativeResize="0"/>
          <p:nvPr/>
        </p:nvPicPr>
        <p:blipFill>
          <a:blip r:embed="rId3">
            <a:alphaModFix/>
          </a:blip>
          <a:stretch>
            <a:fillRect/>
          </a:stretch>
        </p:blipFill>
        <p:spPr>
          <a:xfrm>
            <a:off x="414975" y="1152475"/>
            <a:ext cx="7978898" cy="3177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7"/>
          <p:cNvSpPr txBox="1"/>
          <p:nvPr>
            <p:ph type="title"/>
          </p:nvPr>
        </p:nvSpPr>
        <p:spPr>
          <a:xfrm>
            <a:off x="490250" y="526350"/>
            <a:ext cx="81843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Prototype Demo</a:t>
            </a:r>
            <a:r>
              <a:rPr lang="en"/>
              <a:t>nstration</a:t>
            </a:r>
            <a:endParaRPr/>
          </a:p>
          <a:p>
            <a:pPr indent="0" lvl="0" marL="0" rtl="0" algn="l">
              <a:spcBef>
                <a:spcPts val="0"/>
              </a:spcBef>
              <a:spcAft>
                <a:spcPts val="0"/>
              </a:spcAft>
              <a:buNone/>
            </a:pPr>
            <a:r>
              <a:t/>
            </a:r>
            <a:endParaRPr sz="2400"/>
          </a:p>
          <a:p>
            <a:pPr indent="0" lvl="0" marL="0" rtl="0" algn="l">
              <a:spcBef>
                <a:spcPts val="0"/>
              </a:spcBef>
              <a:spcAft>
                <a:spcPts val="0"/>
              </a:spcAft>
              <a:buNone/>
            </a:pPr>
            <a:r>
              <a:rPr lang="en" sz="2600"/>
              <a:t>Task 2: View someone else’s investment habits and portfolio</a:t>
            </a:r>
            <a:endParaRPr sz="2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28" title="task 2.mp4">
            <a:hlinkClick r:id="rId3"/>
          </p:cNvPr>
          <p:cNvPicPr preferRelativeResize="0"/>
          <p:nvPr/>
        </p:nvPicPr>
        <p:blipFill>
          <a:blip r:embed="rId4">
            <a:alphaModFix/>
          </a:blip>
          <a:stretch>
            <a:fillRect/>
          </a:stretch>
        </p:blipFill>
        <p:spPr>
          <a:xfrm>
            <a:off x="1364875" y="166413"/>
            <a:ext cx="6414250" cy="4810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720"/>
              <a:t>Summary</a:t>
            </a:r>
            <a:endParaRPr sz="2720"/>
          </a:p>
        </p:txBody>
      </p:sp>
      <p:sp>
        <p:nvSpPr>
          <p:cNvPr id="189" name="Google Shape;189;p29"/>
          <p:cNvSpPr txBox="1"/>
          <p:nvPr>
            <p:ph idx="1" type="body"/>
          </p:nvPr>
        </p:nvSpPr>
        <p:spPr>
          <a:xfrm>
            <a:off x="311700" y="1076275"/>
            <a:ext cx="8520600" cy="34164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sz="1700"/>
              <a:t>Based on the heuristic evaluation of our medium fidelity prototype, we identified several areas where we could change or improve our design.</a:t>
            </a:r>
            <a:endParaRPr sz="1700"/>
          </a:p>
        </p:txBody>
      </p:sp>
      <p:sp>
        <p:nvSpPr>
          <p:cNvPr id="190" name="Google Shape;190;p29"/>
          <p:cNvSpPr txBox="1"/>
          <p:nvPr>
            <p:ph idx="1" type="body"/>
          </p:nvPr>
        </p:nvSpPr>
        <p:spPr>
          <a:xfrm>
            <a:off x="311700" y="1815450"/>
            <a:ext cx="8520600" cy="34164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sz="1700"/>
              <a:t>The most severe issues were largely related to ease of use and lack of explanation/help for users.</a:t>
            </a:r>
            <a:endParaRPr sz="1700"/>
          </a:p>
        </p:txBody>
      </p:sp>
      <p:sp>
        <p:nvSpPr>
          <p:cNvPr id="191" name="Google Shape;191;p29"/>
          <p:cNvSpPr txBox="1"/>
          <p:nvPr>
            <p:ph idx="1" type="body"/>
          </p:nvPr>
        </p:nvSpPr>
        <p:spPr>
          <a:xfrm>
            <a:off x="311700" y="2571750"/>
            <a:ext cx="8520600" cy="34164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sz="1700"/>
              <a:t>We revised our designs with solutions to the problems we identified that should improve the InvestEd user experience.</a:t>
            </a:r>
            <a:endParaRPr sz="1700"/>
          </a:p>
        </p:txBody>
      </p:sp>
      <p:sp>
        <p:nvSpPr>
          <p:cNvPr id="192" name="Google Shape;192;p29"/>
          <p:cNvSpPr txBox="1"/>
          <p:nvPr>
            <p:ph idx="1" type="body"/>
          </p:nvPr>
        </p:nvSpPr>
        <p:spPr>
          <a:xfrm>
            <a:off x="311700" y="3324150"/>
            <a:ext cx="8520600" cy="34164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sz="1700"/>
              <a:t>We have set up, planned, and divided our high fidelity prototype implementation effectively for a smooth development process.</a:t>
            </a:r>
            <a:endParaRPr sz="1700"/>
          </a:p>
        </p:txBody>
      </p:sp>
      <p:sp>
        <p:nvSpPr>
          <p:cNvPr id="193" name="Google Shape;193;p29"/>
          <p:cNvSpPr txBox="1"/>
          <p:nvPr>
            <p:ph idx="1" type="body"/>
          </p:nvPr>
        </p:nvSpPr>
        <p:spPr>
          <a:xfrm>
            <a:off x="311700" y="36586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700"/>
          </a:p>
          <a:p>
            <a:pPr indent="-336550" lvl="0" marL="457200" rtl="0" algn="l">
              <a:spcBef>
                <a:spcPts val="1200"/>
              </a:spcBef>
              <a:spcAft>
                <a:spcPts val="0"/>
              </a:spcAft>
              <a:buSzPts val="1700"/>
              <a:buChar char="-"/>
            </a:pPr>
            <a:r>
              <a:rPr lang="en" sz="1700"/>
              <a:t>We have successfully implemented one of our three tasks for our prototype and are on track to complete the rest of them soon.</a:t>
            </a: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720"/>
              <a:t>InvestEd Overview</a:t>
            </a:r>
            <a:endParaRPr sz="2720"/>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Problem and Solution:</a:t>
            </a:r>
            <a:r>
              <a:rPr lang="en"/>
              <a:t> Making your first investment is extremely daunting. There are many barriers to entry including social, economic, emotional, and mental. InvestEd helps like minded individuals come together and overcome these barriers by learning from investors that they can personally relate to.</a:t>
            </a:r>
            <a:endParaRPr/>
          </a:p>
          <a:p>
            <a:pPr indent="0" lvl="0" marL="0" rtl="0" algn="l">
              <a:spcBef>
                <a:spcPts val="1200"/>
              </a:spcBef>
              <a:spcAft>
                <a:spcPts val="0"/>
              </a:spcAft>
              <a:buNone/>
            </a:pPr>
            <a:r>
              <a:t/>
            </a:r>
            <a:endParaRPr sz="400"/>
          </a:p>
          <a:p>
            <a:pPr indent="0" lvl="0" marL="0" rtl="0" algn="l">
              <a:spcBef>
                <a:spcPts val="1200"/>
              </a:spcBef>
              <a:spcAft>
                <a:spcPts val="1200"/>
              </a:spcAft>
              <a:buNone/>
            </a:pPr>
            <a:r>
              <a:rPr b="1" lang="en"/>
              <a:t>Value Proposition:</a:t>
            </a:r>
            <a:r>
              <a:rPr lang="en"/>
              <a:t> InvestEd creates a social ecosystem related to investing and finance, which allows people to learn about financial topics from each other. In addition to learning, people can become more excited about investing by sharing their investments with their friends.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490250" y="526350"/>
            <a:ext cx="81843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Heuristic Evaluation and Design Revisions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3308375" y="152400"/>
            <a:ext cx="2527255" cy="4838700"/>
          </a:xfrm>
          <a:prstGeom prst="rect">
            <a:avLst/>
          </a:prstGeom>
          <a:noFill/>
          <a:ln>
            <a:noFill/>
          </a:ln>
        </p:spPr>
      </p:pic>
      <p:cxnSp>
        <p:nvCxnSpPr>
          <p:cNvPr id="77" name="Google Shape;77;p16"/>
          <p:cNvCxnSpPr/>
          <p:nvPr/>
        </p:nvCxnSpPr>
        <p:spPr>
          <a:xfrm>
            <a:off x="5226600" y="685300"/>
            <a:ext cx="1227300" cy="1626300"/>
          </a:xfrm>
          <a:prstGeom prst="straightConnector1">
            <a:avLst/>
          </a:prstGeom>
          <a:noFill/>
          <a:ln cap="flat" cmpd="sng" w="9525">
            <a:solidFill>
              <a:schemeClr val="dk2"/>
            </a:solidFill>
            <a:prstDash val="solid"/>
            <a:round/>
            <a:headEnd len="med" w="med" type="none"/>
            <a:tailEnd len="med" w="med" type="triangle"/>
          </a:ln>
        </p:spPr>
      </p:cxnSp>
      <p:cxnSp>
        <p:nvCxnSpPr>
          <p:cNvPr id="78" name="Google Shape;78;p16"/>
          <p:cNvCxnSpPr/>
          <p:nvPr/>
        </p:nvCxnSpPr>
        <p:spPr>
          <a:xfrm>
            <a:off x="5513000" y="603475"/>
            <a:ext cx="1074000" cy="613800"/>
          </a:xfrm>
          <a:prstGeom prst="straightConnector1">
            <a:avLst/>
          </a:prstGeom>
          <a:noFill/>
          <a:ln cap="flat" cmpd="sng" w="9525">
            <a:solidFill>
              <a:schemeClr val="dk2"/>
            </a:solidFill>
            <a:prstDash val="solid"/>
            <a:round/>
            <a:headEnd len="med" w="med" type="none"/>
            <a:tailEnd len="med" w="med" type="triangle"/>
          </a:ln>
        </p:spPr>
      </p:cxnSp>
      <p:cxnSp>
        <p:nvCxnSpPr>
          <p:cNvPr id="79" name="Google Shape;79;p16"/>
          <p:cNvCxnSpPr/>
          <p:nvPr/>
        </p:nvCxnSpPr>
        <p:spPr>
          <a:xfrm flipH="1">
            <a:off x="2700125" y="2178600"/>
            <a:ext cx="941100" cy="81900"/>
          </a:xfrm>
          <a:prstGeom prst="straightConnector1">
            <a:avLst/>
          </a:prstGeom>
          <a:noFill/>
          <a:ln cap="flat" cmpd="sng" w="9525">
            <a:solidFill>
              <a:schemeClr val="dk2"/>
            </a:solidFill>
            <a:prstDash val="solid"/>
            <a:round/>
            <a:headEnd len="med" w="med" type="none"/>
            <a:tailEnd len="med" w="med" type="triangle"/>
          </a:ln>
        </p:spPr>
      </p:cxnSp>
      <p:cxnSp>
        <p:nvCxnSpPr>
          <p:cNvPr id="80" name="Google Shape;80;p16"/>
          <p:cNvCxnSpPr/>
          <p:nvPr/>
        </p:nvCxnSpPr>
        <p:spPr>
          <a:xfrm flipH="1" rot="10800000">
            <a:off x="5083400" y="2863875"/>
            <a:ext cx="1350000" cy="1626300"/>
          </a:xfrm>
          <a:prstGeom prst="straightConnector1">
            <a:avLst/>
          </a:prstGeom>
          <a:noFill/>
          <a:ln cap="flat" cmpd="sng" w="9525">
            <a:solidFill>
              <a:schemeClr val="dk2"/>
            </a:solidFill>
            <a:prstDash val="solid"/>
            <a:round/>
            <a:headEnd len="med" w="med" type="none"/>
            <a:tailEnd len="med" w="med" type="triangle"/>
          </a:ln>
        </p:spPr>
      </p:cxnSp>
      <p:sp>
        <p:nvSpPr>
          <p:cNvPr id="81" name="Google Shape;81;p16"/>
          <p:cNvSpPr txBox="1"/>
          <p:nvPr/>
        </p:nvSpPr>
        <p:spPr>
          <a:xfrm>
            <a:off x="6494875" y="2114300"/>
            <a:ext cx="2229900" cy="1108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Proxima Nova"/>
                <a:ea typeface="Proxima Nova"/>
                <a:cs typeface="Proxima Nova"/>
                <a:sym typeface="Proxima Nova"/>
              </a:rPr>
              <a:t>Problem:</a:t>
            </a:r>
            <a:r>
              <a:rPr lang="en" sz="1200">
                <a:latin typeface="Proxima Nova"/>
                <a:ea typeface="Proxima Nova"/>
                <a:cs typeface="Proxima Nova"/>
                <a:sym typeface="Proxima Nova"/>
              </a:rPr>
              <a:t> The chat button is only present at the top of the home page.</a:t>
            </a:r>
            <a:endParaRPr sz="1200">
              <a:latin typeface="Proxima Nova"/>
              <a:ea typeface="Proxima Nova"/>
              <a:cs typeface="Proxima Nova"/>
              <a:sym typeface="Proxima Nova"/>
            </a:endParaRPr>
          </a:p>
          <a:p>
            <a:pPr indent="0" lvl="0" marL="0" rtl="0" algn="l">
              <a:spcBef>
                <a:spcPts val="0"/>
              </a:spcBef>
              <a:spcAft>
                <a:spcPts val="0"/>
              </a:spcAft>
              <a:buNone/>
            </a:pPr>
            <a:r>
              <a:rPr b="1" lang="en" sz="1200">
                <a:latin typeface="Proxima Nova"/>
                <a:ea typeface="Proxima Nova"/>
                <a:cs typeface="Proxima Nova"/>
                <a:sym typeface="Proxima Nova"/>
              </a:rPr>
              <a:t>Solution:</a:t>
            </a:r>
            <a:r>
              <a:rPr lang="en" sz="1200">
                <a:latin typeface="Proxima Nova"/>
                <a:ea typeface="Proxima Nova"/>
                <a:cs typeface="Proxima Nova"/>
                <a:sym typeface="Proxima Nova"/>
              </a:rPr>
              <a:t> Add it to the bottom navigation bar.</a:t>
            </a:r>
            <a:endParaRPr sz="1200">
              <a:latin typeface="Proxima Nova"/>
              <a:ea typeface="Proxima Nova"/>
              <a:cs typeface="Proxima Nova"/>
              <a:sym typeface="Proxima Nova"/>
            </a:endParaRPr>
          </a:p>
        </p:txBody>
      </p:sp>
      <p:sp>
        <p:nvSpPr>
          <p:cNvPr id="82" name="Google Shape;82;p16"/>
          <p:cNvSpPr txBox="1"/>
          <p:nvPr/>
        </p:nvSpPr>
        <p:spPr>
          <a:xfrm>
            <a:off x="470225" y="1742175"/>
            <a:ext cx="2229900" cy="1108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Proxima Nova"/>
                <a:ea typeface="Proxima Nova"/>
                <a:cs typeface="Proxima Nova"/>
                <a:sym typeface="Proxima Nova"/>
              </a:rPr>
              <a:t>Problem:</a:t>
            </a:r>
            <a:r>
              <a:rPr lang="en" sz="1200">
                <a:latin typeface="Proxima Nova"/>
                <a:ea typeface="Proxima Nova"/>
                <a:cs typeface="Proxima Nova"/>
                <a:sym typeface="Proxima Nova"/>
              </a:rPr>
              <a:t> The headings are unclear and repetitive</a:t>
            </a:r>
            <a:endParaRPr sz="1200">
              <a:latin typeface="Proxima Nova"/>
              <a:ea typeface="Proxima Nova"/>
              <a:cs typeface="Proxima Nova"/>
              <a:sym typeface="Proxima Nova"/>
            </a:endParaRPr>
          </a:p>
          <a:p>
            <a:pPr indent="0" lvl="0" marL="0" rtl="0" algn="l">
              <a:spcBef>
                <a:spcPts val="0"/>
              </a:spcBef>
              <a:spcAft>
                <a:spcPts val="0"/>
              </a:spcAft>
              <a:buNone/>
            </a:pPr>
            <a:r>
              <a:rPr b="1" lang="en" sz="1200">
                <a:latin typeface="Proxima Nova"/>
                <a:ea typeface="Proxima Nova"/>
                <a:cs typeface="Proxima Nova"/>
                <a:sym typeface="Proxima Nova"/>
              </a:rPr>
              <a:t>Solution:</a:t>
            </a:r>
            <a:r>
              <a:rPr lang="en" sz="1200">
                <a:latin typeface="Proxima Nova"/>
                <a:ea typeface="Proxima Nova"/>
                <a:cs typeface="Proxima Nova"/>
                <a:sym typeface="Proxima Nova"/>
              </a:rPr>
              <a:t> Modify headings (“Since you </a:t>
            </a:r>
            <a:r>
              <a:rPr lang="en" sz="1200">
                <a:latin typeface="Proxima Nova"/>
                <a:ea typeface="Proxima Nova"/>
                <a:cs typeface="Proxima Nova"/>
                <a:sym typeface="Proxima Nova"/>
              </a:rPr>
              <a:t>have been gone”, “Updates”)</a:t>
            </a:r>
            <a:endParaRPr sz="1200">
              <a:latin typeface="Proxima Nova"/>
              <a:ea typeface="Proxima Nova"/>
              <a:cs typeface="Proxima Nova"/>
              <a:sym typeface="Proxima Nova"/>
            </a:endParaRPr>
          </a:p>
        </p:txBody>
      </p:sp>
      <p:sp>
        <p:nvSpPr>
          <p:cNvPr id="83" name="Google Shape;83;p16"/>
          <p:cNvSpPr txBox="1"/>
          <p:nvPr/>
        </p:nvSpPr>
        <p:spPr>
          <a:xfrm>
            <a:off x="6587000" y="818775"/>
            <a:ext cx="2229900" cy="923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Proxima Nova"/>
                <a:ea typeface="Proxima Nova"/>
                <a:cs typeface="Proxima Nova"/>
                <a:sym typeface="Proxima Nova"/>
              </a:rPr>
              <a:t>Problem:</a:t>
            </a:r>
            <a:r>
              <a:rPr lang="en" sz="1200">
                <a:latin typeface="Proxima Nova"/>
                <a:ea typeface="Proxima Nova"/>
                <a:cs typeface="Proxima Nova"/>
                <a:sym typeface="Proxima Nova"/>
              </a:rPr>
              <a:t> Number of notifications is not the same on the notifications screen</a:t>
            </a:r>
            <a:endParaRPr sz="1200">
              <a:latin typeface="Proxima Nova"/>
              <a:ea typeface="Proxima Nova"/>
              <a:cs typeface="Proxima Nova"/>
              <a:sym typeface="Proxima Nova"/>
            </a:endParaRPr>
          </a:p>
          <a:p>
            <a:pPr indent="0" lvl="0" marL="0" rtl="0" algn="l">
              <a:spcBef>
                <a:spcPts val="0"/>
              </a:spcBef>
              <a:spcAft>
                <a:spcPts val="0"/>
              </a:spcAft>
              <a:buNone/>
            </a:pPr>
            <a:r>
              <a:rPr b="1" lang="en" sz="1200">
                <a:latin typeface="Proxima Nova"/>
                <a:ea typeface="Proxima Nova"/>
                <a:cs typeface="Proxima Nova"/>
                <a:sym typeface="Proxima Nova"/>
              </a:rPr>
              <a:t>Solution:</a:t>
            </a:r>
            <a:r>
              <a:rPr lang="en" sz="1200">
                <a:latin typeface="Proxima Nova"/>
                <a:ea typeface="Proxima Nova"/>
                <a:cs typeface="Proxima Nova"/>
                <a:sym typeface="Proxima Nova"/>
              </a:rPr>
              <a:t> Fix the inconsistency</a:t>
            </a:r>
            <a:endParaRPr sz="1200">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7"/>
          <p:cNvPicPr preferRelativeResize="0"/>
          <p:nvPr/>
        </p:nvPicPr>
        <p:blipFill>
          <a:blip r:embed="rId3">
            <a:alphaModFix/>
          </a:blip>
          <a:stretch>
            <a:fillRect/>
          </a:stretch>
        </p:blipFill>
        <p:spPr>
          <a:xfrm>
            <a:off x="3308375" y="152400"/>
            <a:ext cx="2527255" cy="4838700"/>
          </a:xfrm>
          <a:prstGeom prst="rect">
            <a:avLst/>
          </a:prstGeom>
          <a:noFill/>
          <a:ln>
            <a:noFill/>
          </a:ln>
        </p:spPr>
      </p:pic>
      <p:cxnSp>
        <p:nvCxnSpPr>
          <p:cNvPr id="89" name="Google Shape;89;p17"/>
          <p:cNvCxnSpPr/>
          <p:nvPr/>
        </p:nvCxnSpPr>
        <p:spPr>
          <a:xfrm flipH="1" rot="10800000">
            <a:off x="4981125" y="3007125"/>
            <a:ext cx="1299000" cy="10200"/>
          </a:xfrm>
          <a:prstGeom prst="straightConnector1">
            <a:avLst/>
          </a:prstGeom>
          <a:noFill/>
          <a:ln cap="flat" cmpd="sng" w="9525">
            <a:solidFill>
              <a:schemeClr val="dk2"/>
            </a:solidFill>
            <a:prstDash val="solid"/>
            <a:round/>
            <a:headEnd len="med" w="med" type="none"/>
            <a:tailEnd len="med" w="med" type="triangle"/>
          </a:ln>
        </p:spPr>
      </p:cxnSp>
      <p:cxnSp>
        <p:nvCxnSpPr>
          <p:cNvPr id="90" name="Google Shape;90;p17"/>
          <p:cNvCxnSpPr/>
          <p:nvPr/>
        </p:nvCxnSpPr>
        <p:spPr>
          <a:xfrm flipH="1">
            <a:off x="2925325" y="3242325"/>
            <a:ext cx="1656900" cy="255600"/>
          </a:xfrm>
          <a:prstGeom prst="straightConnector1">
            <a:avLst/>
          </a:prstGeom>
          <a:noFill/>
          <a:ln cap="flat" cmpd="sng" w="9525">
            <a:solidFill>
              <a:schemeClr val="dk2"/>
            </a:solidFill>
            <a:prstDash val="solid"/>
            <a:round/>
            <a:headEnd len="med" w="med" type="none"/>
            <a:tailEnd len="med" w="med" type="triangle"/>
          </a:ln>
        </p:spPr>
      </p:cxnSp>
      <p:cxnSp>
        <p:nvCxnSpPr>
          <p:cNvPr id="91" name="Google Shape;91;p17"/>
          <p:cNvCxnSpPr/>
          <p:nvPr/>
        </p:nvCxnSpPr>
        <p:spPr>
          <a:xfrm rot="10800000">
            <a:off x="2976300" y="2148025"/>
            <a:ext cx="1268400" cy="797700"/>
          </a:xfrm>
          <a:prstGeom prst="straightConnector1">
            <a:avLst/>
          </a:prstGeom>
          <a:noFill/>
          <a:ln cap="flat" cmpd="sng" w="9525">
            <a:solidFill>
              <a:schemeClr val="dk2"/>
            </a:solidFill>
            <a:prstDash val="solid"/>
            <a:round/>
            <a:headEnd len="med" w="med" type="none"/>
            <a:tailEnd len="med" w="med" type="triangle"/>
          </a:ln>
        </p:spPr>
      </p:cxnSp>
      <p:cxnSp>
        <p:nvCxnSpPr>
          <p:cNvPr id="92" name="Google Shape;92;p17"/>
          <p:cNvCxnSpPr/>
          <p:nvPr/>
        </p:nvCxnSpPr>
        <p:spPr>
          <a:xfrm>
            <a:off x="5216375" y="685300"/>
            <a:ext cx="1299000" cy="429600"/>
          </a:xfrm>
          <a:prstGeom prst="straightConnector1">
            <a:avLst/>
          </a:prstGeom>
          <a:noFill/>
          <a:ln cap="flat" cmpd="sng" w="9525">
            <a:solidFill>
              <a:schemeClr val="dk2"/>
            </a:solidFill>
            <a:prstDash val="solid"/>
            <a:round/>
            <a:headEnd len="med" w="med" type="none"/>
            <a:tailEnd len="med" w="med" type="triangle"/>
          </a:ln>
        </p:spPr>
      </p:cxnSp>
      <p:sp>
        <p:nvSpPr>
          <p:cNvPr id="93" name="Google Shape;93;p17"/>
          <p:cNvSpPr txBox="1"/>
          <p:nvPr/>
        </p:nvSpPr>
        <p:spPr>
          <a:xfrm>
            <a:off x="6586925" y="585700"/>
            <a:ext cx="2280900" cy="923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Proxima Nova"/>
                <a:ea typeface="Proxima Nova"/>
                <a:cs typeface="Proxima Nova"/>
                <a:sym typeface="Proxima Nova"/>
              </a:rPr>
              <a:t>Problem:</a:t>
            </a:r>
            <a:r>
              <a:rPr lang="en" sz="1200">
                <a:latin typeface="Proxima Nova"/>
                <a:ea typeface="Proxima Nova"/>
                <a:cs typeface="Proxima Nova"/>
                <a:sym typeface="Proxima Nova"/>
              </a:rPr>
              <a:t> No help/documentation ava</a:t>
            </a:r>
            <a:r>
              <a:rPr lang="en" sz="1200">
                <a:latin typeface="Proxima Nova"/>
                <a:ea typeface="Proxima Nova"/>
                <a:cs typeface="Proxima Nova"/>
                <a:sym typeface="Proxima Nova"/>
              </a:rPr>
              <a:t>ilable</a:t>
            </a:r>
            <a:endParaRPr sz="1200">
              <a:latin typeface="Proxima Nova"/>
              <a:ea typeface="Proxima Nova"/>
              <a:cs typeface="Proxima Nova"/>
              <a:sym typeface="Proxima Nova"/>
            </a:endParaRPr>
          </a:p>
          <a:p>
            <a:pPr indent="0" lvl="0" marL="0" rtl="0" algn="l">
              <a:spcBef>
                <a:spcPts val="0"/>
              </a:spcBef>
              <a:spcAft>
                <a:spcPts val="0"/>
              </a:spcAft>
              <a:buNone/>
            </a:pPr>
            <a:r>
              <a:rPr b="1" lang="en" sz="1200">
                <a:latin typeface="Proxima Nova"/>
                <a:ea typeface="Proxima Nova"/>
                <a:cs typeface="Proxima Nova"/>
                <a:sym typeface="Proxima Nova"/>
              </a:rPr>
              <a:t>Solution:</a:t>
            </a:r>
            <a:r>
              <a:rPr lang="en" sz="1200">
                <a:latin typeface="Proxima Nova"/>
                <a:ea typeface="Proxima Nova"/>
                <a:cs typeface="Proxima Nova"/>
                <a:sym typeface="Proxima Nova"/>
              </a:rPr>
              <a:t> Add a help page</a:t>
            </a:r>
            <a:r>
              <a:rPr lang="en" sz="1200">
                <a:latin typeface="Proxima Nova"/>
                <a:ea typeface="Proxima Nova"/>
                <a:cs typeface="Proxima Nova"/>
                <a:sym typeface="Proxima Nova"/>
              </a:rPr>
              <a:t>,</a:t>
            </a:r>
            <a:r>
              <a:rPr lang="en" sz="1200">
                <a:latin typeface="Proxima Nova"/>
                <a:ea typeface="Proxima Nova"/>
                <a:cs typeface="Proxima Nova"/>
                <a:sym typeface="Proxima Nova"/>
              </a:rPr>
              <a:t> accessible from the home page</a:t>
            </a:r>
            <a:endParaRPr sz="1200">
              <a:latin typeface="Proxima Nova"/>
              <a:ea typeface="Proxima Nova"/>
              <a:cs typeface="Proxima Nova"/>
              <a:sym typeface="Proxima Nova"/>
            </a:endParaRPr>
          </a:p>
        </p:txBody>
      </p:sp>
      <p:sp>
        <p:nvSpPr>
          <p:cNvPr id="94" name="Google Shape;94;p17"/>
          <p:cNvSpPr txBox="1"/>
          <p:nvPr/>
        </p:nvSpPr>
        <p:spPr>
          <a:xfrm>
            <a:off x="653550" y="3007125"/>
            <a:ext cx="2229900" cy="1108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Proxima Nova"/>
                <a:ea typeface="Proxima Nova"/>
                <a:cs typeface="Proxima Nova"/>
                <a:sym typeface="Proxima Nova"/>
              </a:rPr>
              <a:t>Problem:</a:t>
            </a:r>
            <a:r>
              <a:rPr lang="en" sz="1200">
                <a:latin typeface="Proxima Nova"/>
                <a:ea typeface="Proxima Nova"/>
                <a:cs typeface="Proxima Nova"/>
                <a:sym typeface="Proxima Nova"/>
              </a:rPr>
              <a:t> People may not want to share the exact amounts they’re investing</a:t>
            </a:r>
            <a:endParaRPr sz="1200">
              <a:latin typeface="Proxima Nova"/>
              <a:ea typeface="Proxima Nova"/>
              <a:cs typeface="Proxima Nova"/>
              <a:sym typeface="Proxima Nova"/>
            </a:endParaRPr>
          </a:p>
          <a:p>
            <a:pPr indent="0" lvl="0" marL="0" rtl="0" algn="l">
              <a:spcBef>
                <a:spcPts val="0"/>
              </a:spcBef>
              <a:spcAft>
                <a:spcPts val="0"/>
              </a:spcAft>
              <a:buNone/>
            </a:pPr>
            <a:r>
              <a:rPr b="1" lang="en" sz="1200">
                <a:latin typeface="Proxima Nova"/>
                <a:ea typeface="Proxima Nova"/>
                <a:cs typeface="Proxima Nova"/>
                <a:sym typeface="Proxima Nova"/>
              </a:rPr>
              <a:t>Solution:</a:t>
            </a:r>
            <a:r>
              <a:rPr lang="en" sz="1200">
                <a:latin typeface="Proxima Nova"/>
                <a:ea typeface="Proxima Nova"/>
                <a:cs typeface="Proxima Nova"/>
                <a:sym typeface="Proxima Nova"/>
              </a:rPr>
              <a:t> Add privacy settings so users can modify this</a:t>
            </a:r>
            <a:endParaRPr sz="1200">
              <a:latin typeface="Proxima Nova"/>
              <a:ea typeface="Proxima Nova"/>
              <a:cs typeface="Proxima Nova"/>
              <a:sym typeface="Proxima Nova"/>
            </a:endParaRPr>
          </a:p>
        </p:txBody>
      </p:sp>
      <p:sp>
        <p:nvSpPr>
          <p:cNvPr id="95" name="Google Shape;95;p17"/>
          <p:cNvSpPr txBox="1"/>
          <p:nvPr/>
        </p:nvSpPr>
        <p:spPr>
          <a:xfrm>
            <a:off x="653550" y="1509100"/>
            <a:ext cx="2229900" cy="923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Proxima Nova"/>
                <a:ea typeface="Proxima Nova"/>
                <a:cs typeface="Proxima Nova"/>
                <a:sym typeface="Proxima Nova"/>
              </a:rPr>
              <a:t>Problem:</a:t>
            </a:r>
            <a:r>
              <a:rPr lang="en" sz="1200">
                <a:latin typeface="Proxima Nova"/>
                <a:ea typeface="Proxima Nova"/>
                <a:cs typeface="Proxima Nova"/>
                <a:sym typeface="Proxima Nova"/>
              </a:rPr>
              <a:t> Profiles in home page feed are not clickable</a:t>
            </a:r>
            <a:endParaRPr sz="1200">
              <a:latin typeface="Proxima Nova"/>
              <a:ea typeface="Proxima Nova"/>
              <a:cs typeface="Proxima Nova"/>
              <a:sym typeface="Proxima Nova"/>
            </a:endParaRPr>
          </a:p>
          <a:p>
            <a:pPr indent="0" lvl="0" marL="0" rtl="0" algn="l">
              <a:spcBef>
                <a:spcPts val="0"/>
              </a:spcBef>
              <a:spcAft>
                <a:spcPts val="0"/>
              </a:spcAft>
              <a:buNone/>
            </a:pPr>
            <a:r>
              <a:rPr b="1" lang="en" sz="1200">
                <a:latin typeface="Proxima Nova"/>
                <a:ea typeface="Proxima Nova"/>
                <a:cs typeface="Proxima Nova"/>
                <a:sym typeface="Proxima Nova"/>
              </a:rPr>
              <a:t>Solution:</a:t>
            </a:r>
            <a:r>
              <a:rPr lang="en" sz="1200">
                <a:latin typeface="Proxima Nova"/>
                <a:ea typeface="Proxima Nova"/>
                <a:cs typeface="Proxima Nova"/>
                <a:sym typeface="Proxima Nova"/>
              </a:rPr>
              <a:t> Make activity in the feed link to other profiles</a:t>
            </a:r>
            <a:endParaRPr sz="1200">
              <a:latin typeface="Proxima Nova"/>
              <a:ea typeface="Proxima Nova"/>
              <a:cs typeface="Proxima Nova"/>
              <a:sym typeface="Proxima Nova"/>
            </a:endParaRPr>
          </a:p>
        </p:txBody>
      </p:sp>
      <p:sp>
        <p:nvSpPr>
          <p:cNvPr id="96" name="Google Shape;96;p17"/>
          <p:cNvSpPr txBox="1"/>
          <p:nvPr/>
        </p:nvSpPr>
        <p:spPr>
          <a:xfrm>
            <a:off x="6379275" y="2458125"/>
            <a:ext cx="2229900" cy="12930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Proxima Nova"/>
                <a:ea typeface="Proxima Nova"/>
                <a:cs typeface="Proxima Nova"/>
                <a:sym typeface="Proxima Nova"/>
              </a:rPr>
              <a:t>Problem:</a:t>
            </a:r>
            <a:r>
              <a:rPr lang="en" sz="1200">
                <a:latin typeface="Proxima Nova"/>
                <a:ea typeface="Proxima Nova"/>
                <a:cs typeface="Proxima Nova"/>
                <a:sym typeface="Proxima Nova"/>
              </a:rPr>
              <a:t> Users want to know if activity they are seeing is from connections or people they follow</a:t>
            </a:r>
            <a:endParaRPr sz="1200">
              <a:latin typeface="Proxima Nova"/>
              <a:ea typeface="Proxima Nova"/>
              <a:cs typeface="Proxima Nova"/>
              <a:sym typeface="Proxima Nova"/>
            </a:endParaRPr>
          </a:p>
          <a:p>
            <a:pPr indent="0" lvl="0" marL="0" rtl="0" algn="l">
              <a:spcBef>
                <a:spcPts val="0"/>
              </a:spcBef>
              <a:spcAft>
                <a:spcPts val="0"/>
              </a:spcAft>
              <a:buNone/>
            </a:pPr>
            <a:r>
              <a:rPr b="1" lang="en" sz="1200">
                <a:latin typeface="Proxima Nova"/>
                <a:ea typeface="Proxima Nova"/>
                <a:cs typeface="Proxima Nova"/>
                <a:sym typeface="Proxima Nova"/>
              </a:rPr>
              <a:t>Solution:</a:t>
            </a:r>
            <a:r>
              <a:rPr lang="en" sz="1200">
                <a:latin typeface="Proxima Nova"/>
                <a:ea typeface="Proxima Nova"/>
                <a:cs typeface="Proxima Nova"/>
                <a:sym typeface="Proxima Nova"/>
              </a:rPr>
              <a:t> Add a tag identifying other users in the feed</a:t>
            </a:r>
            <a:endParaRPr sz="1200">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8"/>
          <p:cNvPicPr preferRelativeResize="0"/>
          <p:nvPr/>
        </p:nvPicPr>
        <p:blipFill>
          <a:blip r:embed="rId3">
            <a:alphaModFix/>
          </a:blip>
          <a:stretch>
            <a:fillRect/>
          </a:stretch>
        </p:blipFill>
        <p:spPr>
          <a:xfrm>
            <a:off x="3241500" y="162188"/>
            <a:ext cx="2660976" cy="4819126"/>
          </a:xfrm>
          <a:prstGeom prst="rect">
            <a:avLst/>
          </a:prstGeom>
          <a:noFill/>
          <a:ln>
            <a:noFill/>
          </a:ln>
        </p:spPr>
      </p:pic>
      <p:cxnSp>
        <p:nvCxnSpPr>
          <p:cNvPr id="102" name="Google Shape;102;p18"/>
          <p:cNvCxnSpPr/>
          <p:nvPr/>
        </p:nvCxnSpPr>
        <p:spPr>
          <a:xfrm flipH="1">
            <a:off x="2679775" y="1728575"/>
            <a:ext cx="971700" cy="685200"/>
          </a:xfrm>
          <a:prstGeom prst="straightConnector1">
            <a:avLst/>
          </a:prstGeom>
          <a:noFill/>
          <a:ln cap="flat" cmpd="sng" w="9525">
            <a:solidFill>
              <a:schemeClr val="dk2"/>
            </a:solidFill>
            <a:prstDash val="solid"/>
            <a:round/>
            <a:headEnd len="med" w="med" type="none"/>
            <a:tailEnd len="med" w="med" type="triangle"/>
          </a:ln>
        </p:spPr>
      </p:cxnSp>
      <p:cxnSp>
        <p:nvCxnSpPr>
          <p:cNvPr id="103" name="Google Shape;103;p18"/>
          <p:cNvCxnSpPr/>
          <p:nvPr/>
        </p:nvCxnSpPr>
        <p:spPr>
          <a:xfrm>
            <a:off x="5523250" y="2393475"/>
            <a:ext cx="1074000" cy="562500"/>
          </a:xfrm>
          <a:prstGeom prst="straightConnector1">
            <a:avLst/>
          </a:prstGeom>
          <a:noFill/>
          <a:ln cap="flat" cmpd="sng" w="9525">
            <a:solidFill>
              <a:schemeClr val="dk2"/>
            </a:solidFill>
            <a:prstDash val="solid"/>
            <a:round/>
            <a:headEnd len="med" w="med" type="none"/>
            <a:tailEnd len="med" w="med" type="triangle"/>
          </a:ln>
        </p:spPr>
      </p:cxnSp>
      <p:cxnSp>
        <p:nvCxnSpPr>
          <p:cNvPr id="104" name="Google Shape;104;p18"/>
          <p:cNvCxnSpPr/>
          <p:nvPr/>
        </p:nvCxnSpPr>
        <p:spPr>
          <a:xfrm flipH="1" rot="10800000">
            <a:off x="5472075" y="1503550"/>
            <a:ext cx="1114800" cy="654600"/>
          </a:xfrm>
          <a:prstGeom prst="straightConnector1">
            <a:avLst/>
          </a:prstGeom>
          <a:noFill/>
          <a:ln cap="flat" cmpd="sng" w="9525">
            <a:solidFill>
              <a:schemeClr val="dk2"/>
            </a:solidFill>
            <a:prstDash val="solid"/>
            <a:round/>
            <a:headEnd len="med" w="med" type="none"/>
            <a:tailEnd len="med" w="med" type="triangle"/>
          </a:ln>
        </p:spPr>
      </p:cxnSp>
      <p:cxnSp>
        <p:nvCxnSpPr>
          <p:cNvPr id="105" name="Google Shape;105;p18"/>
          <p:cNvCxnSpPr/>
          <p:nvPr/>
        </p:nvCxnSpPr>
        <p:spPr>
          <a:xfrm rot="10800000">
            <a:off x="2679775" y="1155825"/>
            <a:ext cx="971700" cy="122700"/>
          </a:xfrm>
          <a:prstGeom prst="straightConnector1">
            <a:avLst/>
          </a:prstGeom>
          <a:noFill/>
          <a:ln cap="flat" cmpd="sng" w="9525">
            <a:solidFill>
              <a:schemeClr val="dk2"/>
            </a:solidFill>
            <a:prstDash val="solid"/>
            <a:round/>
            <a:headEnd len="med" w="med" type="none"/>
            <a:tailEnd len="med" w="med" type="triangle"/>
          </a:ln>
        </p:spPr>
      </p:cxnSp>
      <p:sp>
        <p:nvSpPr>
          <p:cNvPr id="106" name="Google Shape;106;p18"/>
          <p:cNvSpPr txBox="1"/>
          <p:nvPr/>
        </p:nvSpPr>
        <p:spPr>
          <a:xfrm>
            <a:off x="6648250" y="2413775"/>
            <a:ext cx="2229900" cy="1108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Proxima Nova"/>
                <a:ea typeface="Proxima Nova"/>
                <a:cs typeface="Proxima Nova"/>
                <a:sym typeface="Proxima Nova"/>
              </a:rPr>
              <a:t>Problem:</a:t>
            </a:r>
            <a:r>
              <a:rPr lang="en" sz="1200">
                <a:latin typeface="Proxima Nova"/>
                <a:ea typeface="Proxima Nova"/>
                <a:cs typeface="Proxima Nova"/>
                <a:sym typeface="Proxima Nova"/>
              </a:rPr>
              <a:t> Users can’t unfollow others easily if they accidentally follow them</a:t>
            </a:r>
            <a:endParaRPr sz="1200">
              <a:latin typeface="Proxima Nova"/>
              <a:ea typeface="Proxima Nova"/>
              <a:cs typeface="Proxima Nova"/>
              <a:sym typeface="Proxima Nova"/>
            </a:endParaRPr>
          </a:p>
          <a:p>
            <a:pPr indent="0" lvl="0" marL="0" rtl="0" algn="l">
              <a:spcBef>
                <a:spcPts val="0"/>
              </a:spcBef>
              <a:spcAft>
                <a:spcPts val="0"/>
              </a:spcAft>
              <a:buNone/>
            </a:pPr>
            <a:r>
              <a:rPr b="1" lang="en" sz="1200">
                <a:latin typeface="Proxima Nova"/>
                <a:ea typeface="Proxima Nova"/>
                <a:cs typeface="Proxima Nova"/>
                <a:sym typeface="Proxima Nova"/>
              </a:rPr>
              <a:t>Solution:</a:t>
            </a:r>
            <a:r>
              <a:rPr lang="en" sz="1200">
                <a:latin typeface="Proxima Nova"/>
                <a:ea typeface="Proxima Nova"/>
                <a:cs typeface="Proxima Nova"/>
                <a:sym typeface="Proxima Nova"/>
              </a:rPr>
              <a:t> Add an unfollow button</a:t>
            </a:r>
            <a:endParaRPr sz="1200">
              <a:latin typeface="Proxima Nova"/>
              <a:ea typeface="Proxima Nova"/>
              <a:cs typeface="Proxima Nova"/>
              <a:sym typeface="Proxima Nova"/>
            </a:endParaRPr>
          </a:p>
        </p:txBody>
      </p:sp>
      <p:sp>
        <p:nvSpPr>
          <p:cNvPr id="107" name="Google Shape;107;p18"/>
          <p:cNvSpPr txBox="1"/>
          <p:nvPr/>
        </p:nvSpPr>
        <p:spPr>
          <a:xfrm>
            <a:off x="449875" y="1982875"/>
            <a:ext cx="2229900" cy="923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Proxima Nova"/>
                <a:ea typeface="Proxima Nova"/>
                <a:cs typeface="Proxima Nova"/>
                <a:sym typeface="Proxima Nova"/>
              </a:rPr>
              <a:t>Problem:</a:t>
            </a:r>
            <a:r>
              <a:rPr lang="en" sz="1200">
                <a:latin typeface="Proxima Nova"/>
                <a:ea typeface="Proxima Nova"/>
                <a:cs typeface="Proxima Nova"/>
                <a:sym typeface="Proxima Nova"/>
              </a:rPr>
              <a:t> Initially, presence of search bar is confusing</a:t>
            </a:r>
            <a:endParaRPr sz="1200">
              <a:latin typeface="Proxima Nova"/>
              <a:ea typeface="Proxima Nova"/>
              <a:cs typeface="Proxima Nova"/>
              <a:sym typeface="Proxima Nova"/>
            </a:endParaRPr>
          </a:p>
          <a:p>
            <a:pPr indent="0" lvl="0" marL="0" rtl="0" algn="l">
              <a:spcBef>
                <a:spcPts val="0"/>
              </a:spcBef>
              <a:spcAft>
                <a:spcPts val="0"/>
              </a:spcAft>
              <a:buNone/>
            </a:pPr>
            <a:r>
              <a:rPr b="1" lang="en" sz="1200">
                <a:latin typeface="Proxima Nova"/>
                <a:ea typeface="Proxima Nova"/>
                <a:cs typeface="Proxima Nova"/>
                <a:sym typeface="Proxima Nova"/>
              </a:rPr>
              <a:t>Solution:</a:t>
            </a:r>
            <a:r>
              <a:rPr lang="en" sz="1200">
                <a:latin typeface="Proxima Nova"/>
                <a:ea typeface="Proxima Nova"/>
                <a:cs typeface="Proxima Nova"/>
                <a:sym typeface="Proxima Nova"/>
              </a:rPr>
              <a:t> Hide search bar until users have chosen filters</a:t>
            </a:r>
            <a:endParaRPr sz="1200">
              <a:latin typeface="Proxima Nova"/>
              <a:ea typeface="Proxima Nova"/>
              <a:cs typeface="Proxima Nova"/>
              <a:sym typeface="Proxima Nova"/>
            </a:endParaRPr>
          </a:p>
        </p:txBody>
      </p:sp>
      <p:sp>
        <p:nvSpPr>
          <p:cNvPr id="108" name="Google Shape;108;p18"/>
          <p:cNvSpPr txBox="1"/>
          <p:nvPr/>
        </p:nvSpPr>
        <p:spPr>
          <a:xfrm>
            <a:off x="449875" y="499175"/>
            <a:ext cx="2229900" cy="1108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Proxima Nova"/>
                <a:ea typeface="Proxima Nova"/>
                <a:cs typeface="Proxima Nova"/>
                <a:sym typeface="Proxima Nova"/>
              </a:rPr>
              <a:t>Problem:</a:t>
            </a:r>
            <a:r>
              <a:rPr lang="en" sz="1200">
                <a:latin typeface="Proxima Nova"/>
                <a:ea typeface="Proxima Nova"/>
                <a:cs typeface="Proxima Nova"/>
                <a:sym typeface="Proxima Nova"/>
              </a:rPr>
              <a:t> Initially, unclear that you must pick filters before being shown other users</a:t>
            </a:r>
            <a:endParaRPr sz="1200">
              <a:latin typeface="Proxima Nova"/>
              <a:ea typeface="Proxima Nova"/>
              <a:cs typeface="Proxima Nova"/>
              <a:sym typeface="Proxima Nova"/>
            </a:endParaRPr>
          </a:p>
          <a:p>
            <a:pPr indent="0" lvl="0" marL="0" rtl="0" algn="l">
              <a:spcBef>
                <a:spcPts val="0"/>
              </a:spcBef>
              <a:spcAft>
                <a:spcPts val="0"/>
              </a:spcAft>
              <a:buNone/>
            </a:pPr>
            <a:r>
              <a:rPr b="1" lang="en" sz="1200">
                <a:latin typeface="Proxima Nova"/>
                <a:ea typeface="Proxima Nova"/>
                <a:cs typeface="Proxima Nova"/>
                <a:sym typeface="Proxima Nova"/>
              </a:rPr>
              <a:t>Solution:</a:t>
            </a:r>
            <a:r>
              <a:rPr lang="en" sz="1200">
                <a:latin typeface="Proxima Nova"/>
                <a:ea typeface="Proxima Nova"/>
                <a:cs typeface="Proxima Nova"/>
                <a:sym typeface="Proxima Nova"/>
              </a:rPr>
              <a:t> Add a message indicating this</a:t>
            </a:r>
            <a:endParaRPr sz="1200">
              <a:latin typeface="Proxima Nova"/>
              <a:ea typeface="Proxima Nova"/>
              <a:cs typeface="Proxima Nova"/>
              <a:sym typeface="Proxima Nova"/>
            </a:endParaRPr>
          </a:p>
        </p:txBody>
      </p:sp>
      <p:sp>
        <p:nvSpPr>
          <p:cNvPr id="109" name="Google Shape;109;p18"/>
          <p:cNvSpPr txBox="1"/>
          <p:nvPr/>
        </p:nvSpPr>
        <p:spPr>
          <a:xfrm>
            <a:off x="6572050" y="874675"/>
            <a:ext cx="2229900" cy="12930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Proxima Nova"/>
                <a:ea typeface="Proxima Nova"/>
                <a:cs typeface="Proxima Nova"/>
                <a:sym typeface="Proxima Nova"/>
              </a:rPr>
              <a:t>Problem:</a:t>
            </a:r>
            <a:r>
              <a:rPr lang="en" sz="1200">
                <a:latin typeface="Proxima Nova"/>
                <a:ea typeface="Proxima Nova"/>
                <a:cs typeface="Proxima Nova"/>
                <a:sym typeface="Proxima Nova"/>
              </a:rPr>
              <a:t> The following button goes from navy to gray when clicked, which is different from other buttons</a:t>
            </a:r>
            <a:endParaRPr sz="1200">
              <a:latin typeface="Proxima Nova"/>
              <a:ea typeface="Proxima Nova"/>
              <a:cs typeface="Proxima Nova"/>
              <a:sym typeface="Proxima Nova"/>
            </a:endParaRPr>
          </a:p>
          <a:p>
            <a:pPr indent="0" lvl="0" marL="0" rtl="0" algn="l">
              <a:spcBef>
                <a:spcPts val="0"/>
              </a:spcBef>
              <a:spcAft>
                <a:spcPts val="0"/>
              </a:spcAft>
              <a:buNone/>
            </a:pPr>
            <a:r>
              <a:rPr b="1" lang="en" sz="1200">
                <a:latin typeface="Proxima Nova"/>
                <a:ea typeface="Proxima Nova"/>
                <a:cs typeface="Proxima Nova"/>
                <a:sym typeface="Proxima Nova"/>
              </a:rPr>
              <a:t>Solution:</a:t>
            </a:r>
            <a:r>
              <a:rPr lang="en" sz="1200">
                <a:latin typeface="Proxima Nova"/>
                <a:ea typeface="Proxima Nova"/>
                <a:cs typeface="Proxima Nova"/>
                <a:sym typeface="Proxima Nova"/>
              </a:rPr>
              <a:t> Make all button colors consistent</a:t>
            </a:r>
            <a:endParaRPr sz="1200">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9"/>
          <p:cNvPicPr preferRelativeResize="0"/>
          <p:nvPr/>
        </p:nvPicPr>
        <p:blipFill>
          <a:blip r:embed="rId3">
            <a:alphaModFix/>
          </a:blip>
          <a:stretch>
            <a:fillRect/>
          </a:stretch>
        </p:blipFill>
        <p:spPr>
          <a:xfrm>
            <a:off x="3300838" y="175662"/>
            <a:ext cx="2542326" cy="4792176"/>
          </a:xfrm>
          <a:prstGeom prst="rect">
            <a:avLst/>
          </a:prstGeom>
          <a:noFill/>
          <a:ln>
            <a:noFill/>
          </a:ln>
        </p:spPr>
      </p:pic>
      <p:cxnSp>
        <p:nvCxnSpPr>
          <p:cNvPr id="115" name="Google Shape;115;p19"/>
          <p:cNvCxnSpPr>
            <a:endCxn id="116" idx="1"/>
          </p:cNvCxnSpPr>
          <p:nvPr/>
        </p:nvCxnSpPr>
        <p:spPr>
          <a:xfrm flipH="1" rot="10800000">
            <a:off x="5513000" y="2623550"/>
            <a:ext cx="1042200" cy="5100"/>
          </a:xfrm>
          <a:prstGeom prst="straightConnector1">
            <a:avLst/>
          </a:prstGeom>
          <a:noFill/>
          <a:ln cap="flat" cmpd="sng" w="9525">
            <a:solidFill>
              <a:schemeClr val="dk2"/>
            </a:solidFill>
            <a:prstDash val="solid"/>
            <a:round/>
            <a:headEnd len="med" w="med" type="none"/>
            <a:tailEnd len="med" w="med" type="triangle"/>
          </a:ln>
        </p:spPr>
      </p:cxnSp>
      <p:cxnSp>
        <p:nvCxnSpPr>
          <p:cNvPr id="117" name="Google Shape;117;p19"/>
          <p:cNvCxnSpPr/>
          <p:nvPr/>
        </p:nvCxnSpPr>
        <p:spPr>
          <a:xfrm flipH="1">
            <a:off x="2639000" y="1493350"/>
            <a:ext cx="1022700" cy="61200"/>
          </a:xfrm>
          <a:prstGeom prst="straightConnector1">
            <a:avLst/>
          </a:prstGeom>
          <a:noFill/>
          <a:ln cap="flat" cmpd="sng" w="9525">
            <a:solidFill>
              <a:schemeClr val="dk2"/>
            </a:solidFill>
            <a:prstDash val="solid"/>
            <a:round/>
            <a:headEnd len="med" w="med" type="none"/>
            <a:tailEnd len="med" w="med" type="triangle"/>
          </a:ln>
        </p:spPr>
      </p:cxnSp>
      <p:sp>
        <p:nvSpPr>
          <p:cNvPr id="116" name="Google Shape;116;p19"/>
          <p:cNvSpPr txBox="1"/>
          <p:nvPr/>
        </p:nvSpPr>
        <p:spPr>
          <a:xfrm>
            <a:off x="6555200" y="1977050"/>
            <a:ext cx="2229900" cy="12930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Proxima Nova"/>
                <a:ea typeface="Proxima Nova"/>
                <a:cs typeface="Proxima Nova"/>
                <a:sym typeface="Proxima Nova"/>
              </a:rPr>
              <a:t>Problem:</a:t>
            </a:r>
            <a:r>
              <a:rPr lang="en" sz="1200">
                <a:latin typeface="Proxima Nova"/>
                <a:ea typeface="Proxima Nova"/>
                <a:cs typeface="Proxima Nova"/>
                <a:sym typeface="Proxima Nova"/>
              </a:rPr>
              <a:t> After attempting to remove a connection, it is unclear if this was done</a:t>
            </a:r>
            <a:endParaRPr sz="1200">
              <a:latin typeface="Proxima Nova"/>
              <a:ea typeface="Proxima Nova"/>
              <a:cs typeface="Proxima Nova"/>
              <a:sym typeface="Proxima Nova"/>
            </a:endParaRPr>
          </a:p>
          <a:p>
            <a:pPr indent="0" lvl="0" marL="0" rtl="0" algn="l">
              <a:spcBef>
                <a:spcPts val="0"/>
              </a:spcBef>
              <a:spcAft>
                <a:spcPts val="0"/>
              </a:spcAft>
              <a:buNone/>
            </a:pPr>
            <a:r>
              <a:rPr b="1" lang="en" sz="1200">
                <a:latin typeface="Proxima Nova"/>
                <a:ea typeface="Proxima Nova"/>
                <a:cs typeface="Proxima Nova"/>
                <a:sym typeface="Proxima Nova"/>
              </a:rPr>
              <a:t>Solution:</a:t>
            </a:r>
            <a:r>
              <a:rPr lang="en" sz="1200">
                <a:latin typeface="Proxima Nova"/>
                <a:ea typeface="Proxima Nova"/>
                <a:cs typeface="Proxima Nova"/>
                <a:sym typeface="Proxima Nova"/>
              </a:rPr>
              <a:t> Add a message that a connection was successfully removed</a:t>
            </a:r>
            <a:endParaRPr sz="1200">
              <a:latin typeface="Proxima Nova"/>
              <a:ea typeface="Proxima Nova"/>
              <a:cs typeface="Proxima Nova"/>
              <a:sym typeface="Proxima Nova"/>
            </a:endParaRPr>
          </a:p>
        </p:txBody>
      </p:sp>
      <p:sp>
        <p:nvSpPr>
          <p:cNvPr id="118" name="Google Shape;118;p19"/>
          <p:cNvSpPr txBox="1"/>
          <p:nvPr/>
        </p:nvSpPr>
        <p:spPr>
          <a:xfrm>
            <a:off x="358925" y="1133300"/>
            <a:ext cx="2229900" cy="1108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Proxima Nova"/>
                <a:ea typeface="Proxima Nova"/>
                <a:cs typeface="Proxima Nova"/>
                <a:sym typeface="Proxima Nova"/>
              </a:rPr>
              <a:t>Problem:</a:t>
            </a:r>
            <a:r>
              <a:rPr lang="en" sz="1200">
                <a:latin typeface="Proxima Nova"/>
                <a:ea typeface="Proxima Nova"/>
                <a:cs typeface="Proxima Nova"/>
                <a:sym typeface="Proxima Nova"/>
              </a:rPr>
              <a:t> The distinction between “following” and “connections” is unclear</a:t>
            </a:r>
            <a:endParaRPr sz="1200">
              <a:latin typeface="Proxima Nova"/>
              <a:ea typeface="Proxima Nova"/>
              <a:cs typeface="Proxima Nova"/>
              <a:sym typeface="Proxima Nova"/>
            </a:endParaRPr>
          </a:p>
          <a:p>
            <a:pPr indent="0" lvl="0" marL="0" rtl="0" algn="l">
              <a:spcBef>
                <a:spcPts val="0"/>
              </a:spcBef>
              <a:spcAft>
                <a:spcPts val="0"/>
              </a:spcAft>
              <a:buNone/>
            </a:pPr>
            <a:r>
              <a:rPr b="1" lang="en" sz="1200">
                <a:latin typeface="Proxima Nova"/>
                <a:ea typeface="Proxima Nova"/>
                <a:cs typeface="Proxima Nova"/>
                <a:sym typeface="Proxima Nova"/>
              </a:rPr>
              <a:t>Solution:</a:t>
            </a:r>
            <a:r>
              <a:rPr lang="en" sz="1200">
                <a:latin typeface="Proxima Nova"/>
                <a:ea typeface="Proxima Nova"/>
                <a:cs typeface="Proxima Nova"/>
                <a:sym typeface="Proxima Nova"/>
              </a:rPr>
              <a:t> Offer documentation </a:t>
            </a:r>
            <a:r>
              <a:rPr lang="en" sz="1200">
                <a:latin typeface="Proxima Nova"/>
                <a:ea typeface="Proxima Nova"/>
                <a:cs typeface="Proxima Nova"/>
                <a:sym typeface="Proxima Nova"/>
              </a:rPr>
              <a:t>explaining</a:t>
            </a:r>
            <a:r>
              <a:rPr lang="en" sz="1200">
                <a:latin typeface="Proxima Nova"/>
                <a:ea typeface="Proxima Nova"/>
                <a:cs typeface="Proxima Nova"/>
                <a:sym typeface="Proxima Nova"/>
              </a:rPr>
              <a:t> the difference</a:t>
            </a:r>
            <a:endParaRPr sz="1200">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0"/>
          <p:cNvPicPr preferRelativeResize="0"/>
          <p:nvPr/>
        </p:nvPicPr>
        <p:blipFill>
          <a:blip r:embed="rId3">
            <a:alphaModFix/>
          </a:blip>
          <a:stretch>
            <a:fillRect/>
          </a:stretch>
        </p:blipFill>
        <p:spPr>
          <a:xfrm>
            <a:off x="3226525" y="168538"/>
            <a:ext cx="2690950" cy="4806426"/>
          </a:xfrm>
          <a:prstGeom prst="rect">
            <a:avLst/>
          </a:prstGeom>
          <a:noFill/>
          <a:ln>
            <a:noFill/>
          </a:ln>
        </p:spPr>
      </p:pic>
      <p:cxnSp>
        <p:nvCxnSpPr>
          <p:cNvPr id="124" name="Google Shape;124;p20"/>
          <p:cNvCxnSpPr/>
          <p:nvPr/>
        </p:nvCxnSpPr>
        <p:spPr>
          <a:xfrm flipH="1">
            <a:off x="2618350" y="542100"/>
            <a:ext cx="1063800" cy="746700"/>
          </a:xfrm>
          <a:prstGeom prst="straightConnector1">
            <a:avLst/>
          </a:prstGeom>
          <a:noFill/>
          <a:ln cap="flat" cmpd="sng" w="9525">
            <a:solidFill>
              <a:schemeClr val="dk2"/>
            </a:solidFill>
            <a:prstDash val="solid"/>
            <a:round/>
            <a:headEnd len="med" w="med" type="none"/>
            <a:tailEnd len="med" w="med" type="triangle"/>
          </a:ln>
        </p:spPr>
      </p:cxnSp>
      <p:cxnSp>
        <p:nvCxnSpPr>
          <p:cNvPr id="125" name="Google Shape;125;p20"/>
          <p:cNvCxnSpPr/>
          <p:nvPr/>
        </p:nvCxnSpPr>
        <p:spPr>
          <a:xfrm flipH="1" rot="10800000">
            <a:off x="5318650" y="2669650"/>
            <a:ext cx="1186500" cy="30600"/>
          </a:xfrm>
          <a:prstGeom prst="straightConnector1">
            <a:avLst/>
          </a:prstGeom>
          <a:noFill/>
          <a:ln cap="flat" cmpd="sng" w="9525">
            <a:solidFill>
              <a:schemeClr val="dk2"/>
            </a:solidFill>
            <a:prstDash val="solid"/>
            <a:round/>
            <a:headEnd len="med" w="med" type="none"/>
            <a:tailEnd len="med" w="med" type="triangle"/>
          </a:ln>
        </p:spPr>
      </p:cxnSp>
      <p:sp>
        <p:nvSpPr>
          <p:cNvPr id="126" name="Google Shape;126;p20"/>
          <p:cNvSpPr txBox="1"/>
          <p:nvPr/>
        </p:nvSpPr>
        <p:spPr>
          <a:xfrm>
            <a:off x="388450" y="910350"/>
            <a:ext cx="2229900" cy="923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Proxima Nova"/>
                <a:ea typeface="Proxima Nova"/>
                <a:cs typeface="Proxima Nova"/>
                <a:sym typeface="Proxima Nova"/>
              </a:rPr>
              <a:t>Problem:</a:t>
            </a:r>
            <a:r>
              <a:rPr lang="en" sz="1200">
                <a:latin typeface="Proxima Nova"/>
                <a:ea typeface="Proxima Nova"/>
                <a:cs typeface="Proxima Nova"/>
                <a:sym typeface="Proxima Nova"/>
              </a:rPr>
              <a:t> Users cannot return to the discover page after viewing someone’s profile</a:t>
            </a:r>
            <a:endParaRPr sz="1200">
              <a:latin typeface="Proxima Nova"/>
              <a:ea typeface="Proxima Nova"/>
              <a:cs typeface="Proxima Nova"/>
              <a:sym typeface="Proxima Nova"/>
            </a:endParaRPr>
          </a:p>
          <a:p>
            <a:pPr indent="0" lvl="0" marL="0" rtl="0" algn="l">
              <a:spcBef>
                <a:spcPts val="0"/>
              </a:spcBef>
              <a:spcAft>
                <a:spcPts val="0"/>
              </a:spcAft>
              <a:buNone/>
            </a:pPr>
            <a:r>
              <a:rPr b="1" lang="en" sz="1200">
                <a:latin typeface="Proxima Nova"/>
                <a:ea typeface="Proxima Nova"/>
                <a:cs typeface="Proxima Nova"/>
                <a:sym typeface="Proxima Nova"/>
              </a:rPr>
              <a:t>Solution:</a:t>
            </a:r>
            <a:r>
              <a:rPr lang="en" sz="1200">
                <a:latin typeface="Proxima Nova"/>
                <a:ea typeface="Proxima Nova"/>
                <a:cs typeface="Proxima Nova"/>
                <a:sym typeface="Proxima Nova"/>
              </a:rPr>
              <a:t> Add a back button</a:t>
            </a:r>
            <a:endParaRPr sz="1200">
              <a:latin typeface="Proxima Nova"/>
              <a:ea typeface="Proxima Nova"/>
              <a:cs typeface="Proxima Nova"/>
              <a:sym typeface="Proxima Nova"/>
            </a:endParaRPr>
          </a:p>
        </p:txBody>
      </p:sp>
      <p:sp>
        <p:nvSpPr>
          <p:cNvPr id="127" name="Google Shape;127;p20"/>
          <p:cNvSpPr txBox="1"/>
          <p:nvPr/>
        </p:nvSpPr>
        <p:spPr>
          <a:xfrm>
            <a:off x="6554200" y="2130850"/>
            <a:ext cx="2229900" cy="12930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Proxima Nova"/>
                <a:ea typeface="Proxima Nova"/>
                <a:cs typeface="Proxima Nova"/>
                <a:sym typeface="Proxima Nova"/>
              </a:rPr>
              <a:t>Problem:</a:t>
            </a:r>
            <a:r>
              <a:rPr lang="en" sz="1200">
                <a:latin typeface="Proxima Nova"/>
                <a:ea typeface="Proxima Nova"/>
                <a:cs typeface="Proxima Nova"/>
                <a:sym typeface="Proxima Nova"/>
              </a:rPr>
              <a:t> The pie chart representing someone’s portfolio is unclear</a:t>
            </a:r>
            <a:endParaRPr sz="1200">
              <a:latin typeface="Proxima Nova"/>
              <a:ea typeface="Proxima Nova"/>
              <a:cs typeface="Proxima Nova"/>
              <a:sym typeface="Proxima Nova"/>
            </a:endParaRPr>
          </a:p>
          <a:p>
            <a:pPr indent="0" lvl="0" marL="0" rtl="0" algn="l">
              <a:spcBef>
                <a:spcPts val="0"/>
              </a:spcBef>
              <a:spcAft>
                <a:spcPts val="0"/>
              </a:spcAft>
              <a:buNone/>
            </a:pPr>
            <a:r>
              <a:rPr b="1" lang="en" sz="1200">
                <a:latin typeface="Proxima Nova"/>
                <a:ea typeface="Proxima Nova"/>
                <a:cs typeface="Proxima Nova"/>
                <a:sym typeface="Proxima Nova"/>
              </a:rPr>
              <a:t>Solution:</a:t>
            </a:r>
            <a:r>
              <a:rPr lang="en" sz="1200">
                <a:latin typeface="Proxima Nova"/>
                <a:ea typeface="Proxima Nova"/>
                <a:cs typeface="Proxima Nova"/>
                <a:sym typeface="Proxima Nova"/>
              </a:rPr>
              <a:t> Add labels, colors, and percentages to make the portfolio breakdown clear</a:t>
            </a:r>
            <a:endParaRPr sz="1200">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1"/>
          <p:cNvPicPr preferRelativeResize="0"/>
          <p:nvPr/>
        </p:nvPicPr>
        <p:blipFill>
          <a:blip r:embed="rId3">
            <a:alphaModFix/>
          </a:blip>
          <a:stretch>
            <a:fillRect/>
          </a:stretch>
        </p:blipFill>
        <p:spPr>
          <a:xfrm>
            <a:off x="3272638" y="180713"/>
            <a:ext cx="2598724" cy="4782076"/>
          </a:xfrm>
          <a:prstGeom prst="rect">
            <a:avLst/>
          </a:prstGeom>
          <a:noFill/>
          <a:ln>
            <a:noFill/>
          </a:ln>
        </p:spPr>
      </p:pic>
      <p:cxnSp>
        <p:nvCxnSpPr>
          <p:cNvPr id="133" name="Google Shape;133;p21"/>
          <p:cNvCxnSpPr/>
          <p:nvPr/>
        </p:nvCxnSpPr>
        <p:spPr>
          <a:xfrm flipH="1">
            <a:off x="2843425" y="910300"/>
            <a:ext cx="1411500" cy="1698000"/>
          </a:xfrm>
          <a:prstGeom prst="straightConnector1">
            <a:avLst/>
          </a:prstGeom>
          <a:noFill/>
          <a:ln cap="flat" cmpd="sng" w="9525">
            <a:solidFill>
              <a:schemeClr val="dk2"/>
            </a:solidFill>
            <a:prstDash val="solid"/>
            <a:round/>
            <a:headEnd len="med" w="med" type="none"/>
            <a:tailEnd len="med" w="med" type="triangle"/>
          </a:ln>
        </p:spPr>
      </p:cxnSp>
      <p:cxnSp>
        <p:nvCxnSpPr>
          <p:cNvPr id="134" name="Google Shape;134;p21"/>
          <p:cNvCxnSpPr/>
          <p:nvPr/>
        </p:nvCxnSpPr>
        <p:spPr>
          <a:xfrm flipH="1" rot="10800000">
            <a:off x="5349350" y="3211650"/>
            <a:ext cx="1125000" cy="1196700"/>
          </a:xfrm>
          <a:prstGeom prst="straightConnector1">
            <a:avLst/>
          </a:prstGeom>
          <a:noFill/>
          <a:ln cap="flat" cmpd="sng" w="9525">
            <a:solidFill>
              <a:schemeClr val="dk2"/>
            </a:solidFill>
            <a:prstDash val="solid"/>
            <a:round/>
            <a:headEnd len="med" w="med" type="none"/>
            <a:tailEnd len="med" w="med" type="triangle"/>
          </a:ln>
        </p:spPr>
      </p:cxnSp>
      <p:sp>
        <p:nvSpPr>
          <p:cNvPr id="135" name="Google Shape;135;p21"/>
          <p:cNvSpPr txBox="1"/>
          <p:nvPr/>
        </p:nvSpPr>
        <p:spPr>
          <a:xfrm>
            <a:off x="571725" y="334050"/>
            <a:ext cx="2229900" cy="14775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Proxima Nova"/>
                <a:ea typeface="Proxima Nova"/>
                <a:cs typeface="Proxima Nova"/>
                <a:sym typeface="Proxima Nova"/>
              </a:rPr>
              <a:t>Problem:</a:t>
            </a:r>
            <a:r>
              <a:rPr lang="en" sz="1200">
                <a:latin typeface="Proxima Nova"/>
                <a:ea typeface="Proxima Nova"/>
                <a:cs typeface="Proxima Nova"/>
                <a:sym typeface="Proxima Nova"/>
              </a:rPr>
              <a:t> Users can’t see who they are following</a:t>
            </a:r>
            <a:endParaRPr sz="1200">
              <a:latin typeface="Proxima Nova"/>
              <a:ea typeface="Proxima Nova"/>
              <a:cs typeface="Proxima Nova"/>
              <a:sym typeface="Proxima Nova"/>
            </a:endParaRPr>
          </a:p>
          <a:p>
            <a:pPr indent="0" lvl="0" marL="0" rtl="0" algn="l">
              <a:spcBef>
                <a:spcPts val="0"/>
              </a:spcBef>
              <a:spcAft>
                <a:spcPts val="0"/>
              </a:spcAft>
              <a:buNone/>
            </a:pPr>
            <a:r>
              <a:rPr b="1" lang="en" sz="1200">
                <a:latin typeface="Proxima Nova"/>
                <a:ea typeface="Proxima Nova"/>
                <a:cs typeface="Proxima Nova"/>
                <a:sym typeface="Proxima Nova"/>
              </a:rPr>
              <a:t>Solution:</a:t>
            </a:r>
            <a:r>
              <a:rPr lang="en" sz="1200">
                <a:latin typeface="Proxima Nova"/>
                <a:ea typeface="Proxima Nova"/>
                <a:cs typeface="Proxima Nova"/>
                <a:sym typeface="Proxima Nova"/>
              </a:rPr>
              <a:t> Make the “following” information on one’s profile clickable, leading to a page where users can see who they follow</a:t>
            </a:r>
            <a:endParaRPr sz="1200">
              <a:latin typeface="Proxima Nova"/>
              <a:ea typeface="Proxima Nova"/>
              <a:cs typeface="Proxima Nova"/>
              <a:sym typeface="Proxima Nova"/>
            </a:endParaRPr>
          </a:p>
        </p:txBody>
      </p:sp>
      <p:sp>
        <p:nvSpPr>
          <p:cNvPr id="136" name="Google Shape;136;p21"/>
          <p:cNvSpPr txBox="1"/>
          <p:nvPr/>
        </p:nvSpPr>
        <p:spPr>
          <a:xfrm>
            <a:off x="571725" y="2218525"/>
            <a:ext cx="2229900" cy="1108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Proxima Nova"/>
                <a:ea typeface="Proxima Nova"/>
                <a:cs typeface="Proxima Nova"/>
                <a:sym typeface="Proxima Nova"/>
              </a:rPr>
              <a:t>Problem:</a:t>
            </a:r>
            <a:r>
              <a:rPr lang="en" sz="1200">
                <a:latin typeface="Proxima Nova"/>
                <a:ea typeface="Proxima Nova"/>
                <a:cs typeface="Proxima Nova"/>
                <a:sym typeface="Proxima Nova"/>
              </a:rPr>
              <a:t> Users can’t unfollow other users</a:t>
            </a:r>
            <a:endParaRPr sz="1200">
              <a:latin typeface="Proxima Nova"/>
              <a:ea typeface="Proxima Nova"/>
              <a:cs typeface="Proxima Nova"/>
              <a:sym typeface="Proxima Nova"/>
            </a:endParaRPr>
          </a:p>
          <a:p>
            <a:pPr indent="0" lvl="0" marL="0" rtl="0" algn="l">
              <a:spcBef>
                <a:spcPts val="0"/>
              </a:spcBef>
              <a:spcAft>
                <a:spcPts val="0"/>
              </a:spcAft>
              <a:buNone/>
            </a:pPr>
            <a:r>
              <a:rPr b="1" lang="en" sz="1200">
                <a:latin typeface="Proxima Nova"/>
                <a:ea typeface="Proxima Nova"/>
                <a:cs typeface="Proxima Nova"/>
                <a:sym typeface="Proxima Nova"/>
              </a:rPr>
              <a:t>Solution:</a:t>
            </a:r>
            <a:r>
              <a:rPr lang="en" sz="1200">
                <a:latin typeface="Proxima Nova"/>
                <a:ea typeface="Proxima Nova"/>
                <a:cs typeface="Proxima Nova"/>
                <a:sym typeface="Proxima Nova"/>
              </a:rPr>
              <a:t> Add an unfollow button on the screen where users can see who they follow</a:t>
            </a:r>
            <a:endParaRPr sz="1200">
              <a:latin typeface="Proxima Nova"/>
              <a:ea typeface="Proxima Nova"/>
              <a:cs typeface="Proxima Nova"/>
              <a:sym typeface="Proxima Nova"/>
            </a:endParaRPr>
          </a:p>
        </p:txBody>
      </p:sp>
      <p:cxnSp>
        <p:nvCxnSpPr>
          <p:cNvPr id="137" name="Google Shape;137;p21"/>
          <p:cNvCxnSpPr>
            <a:endCxn id="135" idx="3"/>
          </p:cNvCxnSpPr>
          <p:nvPr/>
        </p:nvCxnSpPr>
        <p:spPr>
          <a:xfrm flipH="1">
            <a:off x="2801625" y="869400"/>
            <a:ext cx="1361100" cy="203400"/>
          </a:xfrm>
          <a:prstGeom prst="straightConnector1">
            <a:avLst/>
          </a:prstGeom>
          <a:noFill/>
          <a:ln cap="flat" cmpd="sng" w="9525">
            <a:solidFill>
              <a:schemeClr val="dk2"/>
            </a:solidFill>
            <a:prstDash val="solid"/>
            <a:round/>
            <a:headEnd len="med" w="med" type="none"/>
            <a:tailEnd len="med" w="med" type="triangle"/>
          </a:ln>
        </p:spPr>
      </p:cxnSp>
      <p:sp>
        <p:nvSpPr>
          <p:cNvPr id="138" name="Google Shape;138;p21"/>
          <p:cNvSpPr txBox="1"/>
          <p:nvPr/>
        </p:nvSpPr>
        <p:spPr>
          <a:xfrm>
            <a:off x="6474350" y="2608300"/>
            <a:ext cx="2229900" cy="12930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Proxima Nova"/>
                <a:ea typeface="Proxima Nova"/>
                <a:cs typeface="Proxima Nova"/>
                <a:sym typeface="Proxima Nova"/>
              </a:rPr>
              <a:t>Problem:</a:t>
            </a:r>
            <a:r>
              <a:rPr lang="en" sz="1200">
                <a:latin typeface="Proxima Nova"/>
                <a:ea typeface="Proxima Nova"/>
                <a:cs typeface="Proxima Nova"/>
                <a:sym typeface="Proxima Nova"/>
              </a:rPr>
              <a:t> Users don’t know which tab they are on</a:t>
            </a:r>
            <a:endParaRPr sz="1200">
              <a:latin typeface="Proxima Nova"/>
              <a:ea typeface="Proxima Nova"/>
              <a:cs typeface="Proxima Nova"/>
              <a:sym typeface="Proxima Nova"/>
            </a:endParaRPr>
          </a:p>
          <a:p>
            <a:pPr indent="0" lvl="0" marL="0" rtl="0" algn="l">
              <a:spcBef>
                <a:spcPts val="0"/>
              </a:spcBef>
              <a:spcAft>
                <a:spcPts val="0"/>
              </a:spcAft>
              <a:buNone/>
            </a:pPr>
            <a:r>
              <a:rPr b="1" lang="en" sz="1200">
                <a:latin typeface="Proxima Nova"/>
                <a:ea typeface="Proxima Nova"/>
                <a:cs typeface="Proxima Nova"/>
                <a:sym typeface="Proxima Nova"/>
              </a:rPr>
              <a:t>Solution:</a:t>
            </a:r>
            <a:r>
              <a:rPr lang="en" sz="1200">
                <a:latin typeface="Proxima Nova"/>
                <a:ea typeface="Proxima Nova"/>
                <a:cs typeface="Proxima Nova"/>
                <a:sym typeface="Proxima Nova"/>
              </a:rPr>
              <a:t> On the bottom navigation bar, indicate which tab is currently being viewed with colors or shading</a:t>
            </a:r>
            <a:endParaRPr sz="1200">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