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5143500" cx="9144000"/>
  <p:notesSz cx="6858000" cy="9144000"/>
  <p:embeddedFontLst>
    <p:embeddedFont>
      <p:font typeface="Raleway"/>
      <p:regular r:id="rId41"/>
      <p:bold r:id="rId42"/>
      <p:italic r:id="rId43"/>
      <p:boldItalic r:id="rId44"/>
    </p:embeddedFont>
    <p:embeddedFont>
      <p:font typeface="Roboto"/>
      <p:regular r:id="rId45"/>
      <p:bold r:id="rId46"/>
      <p:italic r:id="rId47"/>
      <p:boldItalic r:id="rId48"/>
    </p:embeddedFont>
    <p:embeddedFont>
      <p:font typeface="Lato"/>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E096FE7-6375-4507-ABC8-41CA6A74D315}">
  <a:tblStyle styleId="{CE096FE7-6375-4507-ABC8-41CA6A74D31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Raleway-bold.fntdata"/><Relationship Id="rId41" Type="http://schemas.openxmlformats.org/officeDocument/2006/relationships/font" Target="fonts/Raleway-regular.fntdata"/><Relationship Id="rId44" Type="http://schemas.openxmlformats.org/officeDocument/2006/relationships/font" Target="fonts/Raleway-boldItalic.fntdata"/><Relationship Id="rId43" Type="http://schemas.openxmlformats.org/officeDocument/2006/relationships/font" Target="fonts/Raleway-italic.fntdata"/><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ato-italic.fntdata"/><Relationship Id="rId50" Type="http://schemas.openxmlformats.org/officeDocument/2006/relationships/font" Target="fonts/Lato-bold.fntdata"/><Relationship Id="rId52" Type="http://schemas.openxmlformats.org/officeDocument/2006/relationships/font" Target="fonts/Lato-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982a9aeaf_0_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7982a9aeaf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7982a9b2f1_0_2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7982a9b2f1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7982a9b2f1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7982a9b2f1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HMW.. we make learning personal finance rewarding instead of scary?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learning about personal finance easily accessible to everyone?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improve trust in financial systems?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redesign the education resources available to "the underdog?"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show people how far they've come on their financial journey?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become a trustworthy source of financial knowledge?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learning about finance proactively fun?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humanize financial systems / ways of learning?</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break taboos about talking with other people about finance?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make the experience of engaging with financial systems more whimsical? 😄🌹 👍</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turn the fear and uncertainty of financial systems into excitement?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the financial systems themselves more transparent?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entirely remove the need for learning financial systems?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leverage the experience of other people in their network to break through uncertainty? 🌹</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HMW...teach people to ask the right questions?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connect the public to financial experts?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96cd8f8e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b96cd8f8e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HMW.. we make learning personal finance rewarding instead of scary?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learning about personal finance easily accessible to everyone?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improve trust in financial systems?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redesign the education resources available to "the underdog?"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show people how far they've come on their financial journey?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become a trustworthy source of financial knowledge?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learning about finance proactively fun?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humanize financial systems / ways of learning?</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break taboos about talking with other people about finance?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make the experience of engaging with financial systems more whimsical? 😄🌹 👍</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turn the fear and uncertainty of financial systems into excitement?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the financial systems themselves more transparent?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entirely remove the need for learning financial systems?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leverage the experience of other people in their network to break through uncertainty and ultimately enable them to take control of their own finances? 🌹</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HMW...teach people to ask the right questions?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connect the public to financial experts and make people feel safe and happy to solicit suggestions from experts?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b941b97fa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b941b97fa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HMW.. educate people on preparation for scholarship interviews?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remove the need for users to interview for scholarships?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plan out an individual's interview schedule?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streamline the process of finding scholarships and applying/interviewing for them? 👌🏻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extend job interview resources to cover scholarship interviews?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simulate the interview experience virtually / solo?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connect interviewees with people that have already gone through the process?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motivate scholarship interview committees to involve in helping candidates prepare for interviews?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provide resources to help those preparing for scholarship interviews?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the preparation process more enjoyable and exciting for candidates?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HMW.. facilitate communication between scholarship committees and applicants?🌟</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help people claim ownership of their story?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HMW..create a positive feedback loop throughout the scholarship preparation process?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pair up people applying for interviews so that they can help each other?</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HMW..make categorized interview resources that suit candidates' needs?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b941b97fa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b941b97fa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2100"/>
              </a:spcBef>
              <a:spcAft>
                <a:spcPts val="0"/>
              </a:spcAft>
              <a:buClr>
                <a:schemeClr val="dk1"/>
              </a:buClr>
              <a:buSzPts val="1100"/>
              <a:buAutoNum type="arabicPeriod"/>
            </a:pPr>
            <a:r>
              <a:rPr lang="en">
                <a:solidFill>
                  <a:schemeClr val="dk1"/>
                </a:solidFill>
              </a:rPr>
              <a:t>A gamified app that teaches beginners about financial systems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Crowd sourcing suggestions (sort of like a reddit) for what to do in financial situations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create an app that has multi-stages of learning and people collect points for every lesson they complete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maybe like point 3, when people collect points they can apply these fake points towards a particular investment strategy and see it grow</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Piggybacking of off 3 and 4 there could be a leaderboard so people can see how there scores compare to friends and others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Quest-Style video game where people complete a financial journey and can see / test their progress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Create an app where people can compete with others in a trivia type game on financial systems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An app that allows users to engage in the stock market with fake money to see how their investments would grow without any risk. 👌🏻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An app that allows people to customize the topics that they're interested in and gives short video lessons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An app somewhat like duolingo that can teach people the dos and don'ts of credit score. </a:t>
            </a:r>
            <a:r>
              <a:rPr lang="en">
                <a:solidFill>
                  <a:schemeClr val="dk1"/>
                </a:solidFill>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b941b97fa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b941b97fa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2100"/>
              </a:spcBef>
              <a:spcAft>
                <a:spcPts val="0"/>
              </a:spcAft>
              <a:buClr>
                <a:schemeClr val="dk1"/>
              </a:buClr>
              <a:buSzPts val="1100"/>
              <a:buAutoNum type="arabicPeriod"/>
            </a:pPr>
            <a:r>
              <a:rPr lang="en">
                <a:solidFill>
                  <a:schemeClr val="dk1"/>
                </a:solidFill>
              </a:rPr>
              <a:t>Create a platform where people that have expertise can connect and offer advice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Crowd sourced forum where experts have incentive to give advice to beginners who have questions 👍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Video-streams from people in their community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Reddit-style upvoting on the top recommended resources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Post anonymous financial situations people in their network can respond to and give feedback.</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Create a platform to pair college students in finance-related fields with people who need to learn financial literacy.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Allow users in community to post their own financial story anonymously to give more information to users who want to learn from mistakes of people in similar situations.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App where users can pay for one on one interviews with experts to learn finance basics.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App that keeps track of a users financial investments cleanly in one place. Share functionality would allow users to easily share their investment profiles with their friends.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App where you can see what stocks people in your community is investing in App where you can post poll questions about certain stocks whether they're buy/sell/hold.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b941b97fa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b941b97fa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2100"/>
              </a:spcBef>
              <a:spcAft>
                <a:spcPts val="0"/>
              </a:spcAft>
              <a:buClr>
                <a:schemeClr val="dk1"/>
              </a:buClr>
              <a:buSzPts val="1100"/>
              <a:buAutoNum type="arabicPeriod"/>
            </a:pPr>
            <a:r>
              <a:rPr lang="en">
                <a:solidFill>
                  <a:schemeClr val="dk1"/>
                </a:solidFill>
              </a:rPr>
              <a:t>A forum that shows scholarship information submitted and edited by individuals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Consolidating scholarship search, application, and interview preparation into a single platform</a:t>
            </a:r>
            <a:r>
              <a:rPr b="1" lang="en">
                <a:solidFill>
                  <a:schemeClr val="dk1"/>
                </a:solidFill>
              </a:rPr>
              <a:t>. </a:t>
            </a:r>
            <a:r>
              <a:rPr b="1" lang="en">
                <a:solidFill>
                  <a:schemeClr val="dk1"/>
                </a:solidFill>
              </a:rPr>
              <a:t>👌🏻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Create video prompts that allow people to practice answering interview questions, where they can go back and see their answers &amp; evaluate </a:t>
            </a:r>
            <a:r>
              <a:rPr b="1" lang="en">
                <a:solidFill>
                  <a:schemeClr val="dk1"/>
                </a:solidFill>
              </a:rPr>
              <a:t>👌🏻 ⭐</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An app that enable users to schedule one-on-one consultation with others who have gone through the scholarhsip interview process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Create an app (similar to Glassdoor for job interviews) that allows people to write and view reviews from people who have completed scholarship interviews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Interview practice platform that connects individuals with people who have interviewing experience + gives feedback.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Allow users to set a budget for cost of school. Narrow down search for scholarships/institutions that meet that budget. Streamline applications to those scholarships.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App where people can collaborate to build study guides for scholarship interviews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App that lists requirements and specifications for financial aid applications filtered by school</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App that easily allows you to compare the different financial aid packages that schools offer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b941b97fa7_0_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b941b97fa7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b941b97fa7_0_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chose two solutions from the same HMW1 because we thought the solution is more likely to accomplish than the one we pre-selected for the HMW 2 (</a:t>
            </a:r>
            <a:r>
              <a:rPr lang="en">
                <a:solidFill>
                  <a:schemeClr val="dk1"/>
                </a:solidFill>
              </a:rPr>
              <a:t>HMW.. </a:t>
            </a:r>
            <a:r>
              <a:rPr lang="en">
                <a:solidFill>
                  <a:srgbClr val="5B9BD5"/>
                </a:solidFill>
              </a:rPr>
              <a:t>leverage the experience</a:t>
            </a:r>
            <a:r>
              <a:rPr lang="en">
                <a:solidFill>
                  <a:schemeClr val="dk1"/>
                </a:solidFill>
              </a:rPr>
              <a:t> of other people in their network to break through financial uncertainty and ultimately </a:t>
            </a:r>
            <a:r>
              <a:rPr lang="en">
                <a:solidFill>
                  <a:srgbClr val="5B9BD5"/>
                </a:solidFill>
              </a:rPr>
              <a:t>enable people to take control</a:t>
            </a:r>
            <a:r>
              <a:rPr lang="en">
                <a:solidFill>
                  <a:schemeClr val="dk1"/>
                </a:solidFill>
              </a:rPr>
              <a:t> of their finances? ) </a:t>
            </a:r>
            <a:endParaRPr>
              <a:solidFill>
                <a:schemeClr val="dk1"/>
              </a:solidFill>
            </a:endParaRPr>
          </a:p>
          <a:p>
            <a:pPr indent="0" lvl="0" marL="0" rtl="0" algn="l">
              <a:spcBef>
                <a:spcPts val="0"/>
              </a:spcBef>
              <a:spcAft>
                <a:spcPts val="0"/>
              </a:spcAft>
              <a:buNone/>
            </a:pPr>
            <a:r>
              <a:rPr lang="en"/>
              <a:t>)</a:t>
            </a:r>
            <a:endParaRPr/>
          </a:p>
        </p:txBody>
      </p:sp>
      <p:sp>
        <p:nvSpPr>
          <p:cNvPr id="306" name="Google Shape;306;gb941b97fa7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b941b97fa7_0_1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b941b97fa7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982a9b2f1_0_2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7982a9b2f1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b941b97fa7_0_13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b941b97fa7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b941b97fa7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b941b97fa7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b941b97fa7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b941b97fa7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50"/>
              <a:t>Testing Method: </a:t>
            </a:r>
            <a:endParaRPr b="1" sz="1150"/>
          </a:p>
          <a:p>
            <a:pPr indent="0" lvl="0" marL="0" rtl="0" algn="l">
              <a:spcBef>
                <a:spcPts val="0"/>
              </a:spcBef>
              <a:spcAft>
                <a:spcPts val="0"/>
              </a:spcAft>
              <a:buNone/>
            </a:pPr>
            <a:r>
              <a:rPr lang="en" sz="1150"/>
              <a:t>Asked Tina to watch 15-minute video about Intro to Personal Finance. During the process, asked her to rate her interest level of taking and completing the class (From 1 - 10)</a:t>
            </a:r>
            <a:endParaRPr sz="1150"/>
          </a:p>
          <a:p>
            <a:pPr indent="0" lvl="0" marL="0" rtl="0" algn="l">
              <a:spcBef>
                <a:spcPts val="0"/>
              </a:spcBef>
              <a:spcAft>
                <a:spcPts val="0"/>
              </a:spcAft>
              <a:buNone/>
            </a:pPr>
            <a:r>
              <a:t/>
            </a:r>
            <a:endParaRPr sz="1150"/>
          </a:p>
          <a:p>
            <a:pPr indent="0" lvl="0" marL="0" rtl="0" algn="l">
              <a:spcBef>
                <a:spcPts val="0"/>
              </a:spcBef>
              <a:spcAft>
                <a:spcPts val="0"/>
              </a:spcAft>
              <a:buNone/>
            </a:pPr>
            <a:r>
              <a:rPr b="1" lang="en" sz="1150"/>
              <a:t>Appropriateness of participants:</a:t>
            </a:r>
            <a:endParaRPr b="1" sz="1150"/>
          </a:p>
          <a:p>
            <a:pPr indent="0" lvl="0" marL="0" rtl="0" algn="l">
              <a:spcBef>
                <a:spcPts val="0"/>
              </a:spcBef>
              <a:spcAft>
                <a:spcPts val="0"/>
              </a:spcAft>
              <a:buNone/>
            </a:pPr>
            <a:r>
              <a:rPr lang="en" sz="1150"/>
              <a:t>Tina has background in Finance and we wanted to test if such individuals with stronger financial background would be willing to and feel inspired to take classes to learn more when there is monetary reward. (Tina can be accounted as extreme user. )</a:t>
            </a:r>
            <a:endParaRPr sz="115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b941b97fa7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b941b97fa7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b941b97fa7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b941b97fa7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50">
                <a:solidFill>
                  <a:srgbClr val="1D1C1D"/>
                </a:solidFill>
              </a:rPr>
              <a:t>Testing Method:</a:t>
            </a:r>
            <a:endParaRPr b="1" sz="1150">
              <a:solidFill>
                <a:srgbClr val="1D1C1D"/>
              </a:solidFill>
            </a:endParaRPr>
          </a:p>
          <a:p>
            <a:pPr indent="0" lvl="0" marL="0" rtl="0" algn="l">
              <a:spcBef>
                <a:spcPts val="0"/>
              </a:spcBef>
              <a:spcAft>
                <a:spcPts val="0"/>
              </a:spcAft>
              <a:buNone/>
            </a:pPr>
            <a:r>
              <a:rPr lang="en" sz="1150">
                <a:solidFill>
                  <a:srgbClr val="1D1C1D"/>
                </a:solidFill>
              </a:rPr>
              <a:t>Asked participants to answer finance questions on their own. Then asked them to answer a questions but the first to answer would be rewarded one point.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b95afe3d4d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b95afe3d4d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50">
                <a:solidFill>
                  <a:srgbClr val="1D1C1D"/>
                </a:solidFill>
              </a:rPr>
              <a:t>Appropriateness of participants:</a:t>
            </a:r>
            <a:endParaRPr b="1" sz="1150">
              <a:solidFill>
                <a:srgbClr val="1D1C1D"/>
              </a:solidFill>
            </a:endParaRPr>
          </a:p>
          <a:p>
            <a:pPr indent="0" lvl="0" marL="0" rtl="0" algn="l">
              <a:spcBef>
                <a:spcPts val="0"/>
              </a:spcBef>
              <a:spcAft>
                <a:spcPts val="0"/>
              </a:spcAft>
              <a:buNone/>
            </a:pPr>
            <a:r>
              <a:rPr lang="en" sz="1150">
                <a:solidFill>
                  <a:srgbClr val="1D1C1D"/>
                </a:solidFill>
              </a:rPr>
              <a:t>Interviewed two people who are new to finance in order to create a fair competition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b95afe3d4d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b95afe3d4d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b95afe3d4d_3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b95afe3d4d_3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Testing Method:</a:t>
            </a:r>
            <a:endParaRPr b="1"/>
          </a:p>
          <a:p>
            <a:pPr indent="0" lvl="0" marL="0" rtl="0" algn="l">
              <a:spcBef>
                <a:spcPts val="0"/>
              </a:spcBef>
              <a:spcAft>
                <a:spcPts val="0"/>
              </a:spcAft>
              <a:buNone/>
            </a:pPr>
            <a:r>
              <a:rPr lang="en" sz="1150">
                <a:solidFill>
                  <a:srgbClr val="1D1C1D"/>
                </a:solidFill>
              </a:rPr>
              <a:t>Asked participants to answer an interview question (“tell me about your greatest strength”) in 60 seconds while recording &amp; evaluating them based off of this rubric. We then we asked them to watch the video &amp; self evaluate. After, they were given another opportunity to re-record their answer and self-evaluate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b941b97fa7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b941b97fa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50">
                <a:solidFill>
                  <a:srgbClr val="1D1C1D"/>
                </a:solidFill>
              </a:rPr>
              <a:t>Appropriateness of participants:</a:t>
            </a:r>
            <a:endParaRPr b="1" sz="1150">
              <a:solidFill>
                <a:srgbClr val="1D1C1D"/>
              </a:solidFill>
            </a:endParaRPr>
          </a:p>
          <a:p>
            <a:pPr indent="0" lvl="0" marL="0" rtl="0" algn="l">
              <a:spcBef>
                <a:spcPts val="0"/>
              </a:spcBef>
              <a:spcAft>
                <a:spcPts val="0"/>
              </a:spcAft>
              <a:buClr>
                <a:schemeClr val="dk1"/>
              </a:buClr>
              <a:buSzPts val="1100"/>
              <a:buFont typeface="Arial"/>
              <a:buNone/>
            </a:pPr>
            <a:r>
              <a:rPr lang="en" sz="1150">
                <a:solidFill>
                  <a:srgbClr val="1D1C1D"/>
                </a:solidFill>
                <a:highlight>
                  <a:srgbClr val="F8F8F8"/>
                </a:highlight>
              </a:rPr>
              <a:t>Interviewed a student with less interview experience and a business owner with more interview experience to account for the cofounding factor of experience</a:t>
            </a:r>
            <a:endParaRPr b="1" sz="1150">
              <a:solidFill>
                <a:srgbClr val="1D1C1D"/>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b95afe3d4d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b95afe3d4d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941b97fa7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941b97fa7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b941b97fa7_0_1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b941b97fa7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b941b97fa7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b941b97fa7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ba02817e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ba02817e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b941b97fa7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b941b97fa7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7982a9b2f1_0_2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7982a9b2f1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7982a9b2f1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982a9b2f1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7982a9b2f1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982a9b2f1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7982a9b2f1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982a9b2f1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7982a9b2f1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982a9b2f1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rgbClr val="1D1C1D"/>
                </a:solidFill>
                <a:highlight>
                  <a:srgbClr val="F8F8F8"/>
                </a:highlight>
              </a:rPr>
              <a:t>“Ish’s family had little disposable income growing up, where McDonald’s was a rare treat, so after he hustled and got a 6 figure job, he still had to confront “hood habits” that were hard to shake, such as spending on bottle service rather than 401k”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95afe3d4d_3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b95afe3d4d_3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4" name="Shape 74"/>
        <p:cNvGrpSpPr/>
        <p:nvPr/>
      </p:nvGrpSpPr>
      <p:grpSpPr>
        <a:xfrm>
          <a:off x="0" y="0"/>
          <a:ext cx="0" cy="0"/>
          <a:chOff x="0" y="0"/>
          <a:chExt cx="0" cy="0"/>
        </a:xfrm>
      </p:grpSpPr>
      <p:grpSp>
        <p:nvGrpSpPr>
          <p:cNvPr id="75" name="Google Shape;75;p11"/>
          <p:cNvGrpSpPr/>
          <p:nvPr/>
        </p:nvGrpSpPr>
        <p:grpSpPr>
          <a:xfrm>
            <a:off x="830392" y="4169130"/>
            <a:ext cx="745763" cy="45826"/>
            <a:chOff x="4580561" y="2589004"/>
            <a:chExt cx="1064464" cy="25200"/>
          </a:xfrm>
        </p:grpSpPr>
        <p:sp>
          <p:nvSpPr>
            <p:cNvPr id="76" name="Google Shape;76;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9" name="Google Shape;79;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80" name="Google Shape;80;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封面">
  <p:cSld name="封面">
    <p:spTree>
      <p:nvGrpSpPr>
        <p:cNvPr id="91" name="Shape 9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过渡页">
  <p:cSld name="过渡页">
    <p:spTree>
      <p:nvGrpSpPr>
        <p:cNvPr id="92" name="Shape 9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页" type="blank">
  <p:cSld name="BLANK">
    <p:spTree>
      <p:nvGrpSpPr>
        <p:cNvPr id="93" name="Shape 93"/>
        <p:cNvGrpSpPr/>
        <p:nvPr/>
      </p:nvGrpSpPr>
      <p:grpSpPr>
        <a:xfrm>
          <a:off x="0" y="0"/>
          <a:ext cx="0" cy="0"/>
          <a:chOff x="0" y="0"/>
          <a:chExt cx="0" cy="0"/>
        </a:xfrm>
      </p:grpSpPr>
      <p:sp>
        <p:nvSpPr>
          <p:cNvPr id="94" name="Google Shape;94;p16"/>
          <p:cNvSpPr txBox="1"/>
          <p:nvPr>
            <p:ph idx="12" type="sldNum"/>
          </p:nvPr>
        </p:nvSpPr>
        <p:spPr>
          <a:xfrm>
            <a:off x="8851106" y="4724400"/>
            <a:ext cx="3261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F2F2F2"/>
              </a:buClr>
              <a:buSzPts val="900"/>
              <a:buFont typeface="Impact"/>
              <a:buNone/>
              <a:defRPr b="0" i="0" sz="900" u="none">
                <a:solidFill>
                  <a:srgbClr val="F2F2F2"/>
                </a:solidFill>
                <a:latin typeface="Impact"/>
                <a:ea typeface="Impact"/>
                <a:cs typeface="Impact"/>
                <a:sym typeface="Impact"/>
              </a:defRPr>
            </a:lvl1pPr>
            <a:lvl2pPr indent="0" lvl="1" marL="0" marR="0" rtl="0" algn="ctr">
              <a:lnSpc>
                <a:spcPct val="100000"/>
              </a:lnSpc>
              <a:spcBef>
                <a:spcPts val="0"/>
              </a:spcBef>
              <a:spcAft>
                <a:spcPts val="0"/>
              </a:spcAft>
              <a:buClr>
                <a:srgbClr val="F2F2F2"/>
              </a:buClr>
              <a:buSzPts val="900"/>
              <a:buFont typeface="Impact"/>
              <a:buNone/>
              <a:defRPr b="0" i="0" sz="900" u="none">
                <a:solidFill>
                  <a:srgbClr val="F2F2F2"/>
                </a:solidFill>
                <a:latin typeface="Impact"/>
                <a:ea typeface="Impact"/>
                <a:cs typeface="Impact"/>
                <a:sym typeface="Impact"/>
              </a:defRPr>
            </a:lvl2pPr>
            <a:lvl3pPr indent="0" lvl="2" marL="0" marR="0" rtl="0" algn="ctr">
              <a:lnSpc>
                <a:spcPct val="100000"/>
              </a:lnSpc>
              <a:spcBef>
                <a:spcPts val="0"/>
              </a:spcBef>
              <a:spcAft>
                <a:spcPts val="0"/>
              </a:spcAft>
              <a:buClr>
                <a:srgbClr val="F2F2F2"/>
              </a:buClr>
              <a:buSzPts val="900"/>
              <a:buFont typeface="Impact"/>
              <a:buNone/>
              <a:defRPr b="0" i="0" sz="900" u="none">
                <a:solidFill>
                  <a:srgbClr val="F2F2F2"/>
                </a:solidFill>
                <a:latin typeface="Impact"/>
                <a:ea typeface="Impact"/>
                <a:cs typeface="Impact"/>
                <a:sym typeface="Impact"/>
              </a:defRPr>
            </a:lvl3pPr>
            <a:lvl4pPr indent="0" lvl="3" marL="0" marR="0" rtl="0" algn="ctr">
              <a:lnSpc>
                <a:spcPct val="100000"/>
              </a:lnSpc>
              <a:spcBef>
                <a:spcPts val="0"/>
              </a:spcBef>
              <a:spcAft>
                <a:spcPts val="0"/>
              </a:spcAft>
              <a:buClr>
                <a:srgbClr val="F2F2F2"/>
              </a:buClr>
              <a:buSzPts val="900"/>
              <a:buFont typeface="Impact"/>
              <a:buNone/>
              <a:defRPr b="0" i="0" sz="900" u="none">
                <a:solidFill>
                  <a:srgbClr val="F2F2F2"/>
                </a:solidFill>
                <a:latin typeface="Impact"/>
                <a:ea typeface="Impact"/>
                <a:cs typeface="Impact"/>
                <a:sym typeface="Impact"/>
              </a:defRPr>
            </a:lvl4pPr>
            <a:lvl5pPr indent="0" lvl="4" marL="0" marR="0" rtl="0" algn="ctr">
              <a:lnSpc>
                <a:spcPct val="100000"/>
              </a:lnSpc>
              <a:spcBef>
                <a:spcPts val="0"/>
              </a:spcBef>
              <a:spcAft>
                <a:spcPts val="0"/>
              </a:spcAft>
              <a:buClr>
                <a:srgbClr val="F2F2F2"/>
              </a:buClr>
              <a:buSzPts val="900"/>
              <a:buFont typeface="Impact"/>
              <a:buNone/>
              <a:defRPr b="0" i="0" sz="900" u="none">
                <a:solidFill>
                  <a:srgbClr val="F2F2F2"/>
                </a:solidFill>
                <a:latin typeface="Impact"/>
                <a:ea typeface="Impact"/>
                <a:cs typeface="Impact"/>
                <a:sym typeface="Impact"/>
              </a:defRPr>
            </a:lvl5pPr>
            <a:lvl6pPr indent="0" lvl="5" marL="0" marR="0" rtl="0" algn="ctr">
              <a:lnSpc>
                <a:spcPct val="100000"/>
              </a:lnSpc>
              <a:spcBef>
                <a:spcPts val="0"/>
              </a:spcBef>
              <a:spcAft>
                <a:spcPts val="0"/>
              </a:spcAft>
              <a:buClr>
                <a:srgbClr val="F2F2F2"/>
              </a:buClr>
              <a:buSzPts val="900"/>
              <a:buFont typeface="Impact"/>
              <a:buNone/>
              <a:defRPr b="0" i="0" sz="900" u="none">
                <a:solidFill>
                  <a:srgbClr val="F2F2F2"/>
                </a:solidFill>
                <a:latin typeface="Impact"/>
                <a:ea typeface="Impact"/>
                <a:cs typeface="Impact"/>
                <a:sym typeface="Impact"/>
              </a:defRPr>
            </a:lvl6pPr>
            <a:lvl7pPr indent="0" lvl="6" marL="0" marR="0" rtl="0" algn="ctr">
              <a:lnSpc>
                <a:spcPct val="100000"/>
              </a:lnSpc>
              <a:spcBef>
                <a:spcPts val="0"/>
              </a:spcBef>
              <a:spcAft>
                <a:spcPts val="0"/>
              </a:spcAft>
              <a:buClr>
                <a:srgbClr val="F2F2F2"/>
              </a:buClr>
              <a:buSzPts val="900"/>
              <a:buFont typeface="Impact"/>
              <a:buNone/>
              <a:defRPr b="0" i="0" sz="900" u="none">
                <a:solidFill>
                  <a:srgbClr val="F2F2F2"/>
                </a:solidFill>
                <a:latin typeface="Impact"/>
                <a:ea typeface="Impact"/>
                <a:cs typeface="Impact"/>
                <a:sym typeface="Impact"/>
              </a:defRPr>
            </a:lvl7pPr>
            <a:lvl8pPr indent="0" lvl="7" marL="0" marR="0" rtl="0" algn="ctr">
              <a:lnSpc>
                <a:spcPct val="100000"/>
              </a:lnSpc>
              <a:spcBef>
                <a:spcPts val="0"/>
              </a:spcBef>
              <a:spcAft>
                <a:spcPts val="0"/>
              </a:spcAft>
              <a:buClr>
                <a:srgbClr val="F2F2F2"/>
              </a:buClr>
              <a:buSzPts val="900"/>
              <a:buFont typeface="Impact"/>
              <a:buNone/>
              <a:defRPr b="0" i="0" sz="900" u="none">
                <a:solidFill>
                  <a:srgbClr val="F2F2F2"/>
                </a:solidFill>
                <a:latin typeface="Impact"/>
                <a:ea typeface="Impact"/>
                <a:cs typeface="Impact"/>
                <a:sym typeface="Impact"/>
              </a:defRPr>
            </a:lvl8pPr>
            <a:lvl9pPr indent="0" lvl="8" marL="0" marR="0" rtl="0" algn="ctr">
              <a:lnSpc>
                <a:spcPct val="100000"/>
              </a:lnSpc>
              <a:spcBef>
                <a:spcPts val="0"/>
              </a:spcBef>
              <a:spcAft>
                <a:spcPts val="0"/>
              </a:spcAft>
              <a:buClr>
                <a:srgbClr val="F2F2F2"/>
              </a:buClr>
              <a:buSzPts val="900"/>
              <a:buFont typeface="Impact"/>
              <a:buNone/>
              <a:defRPr b="0" i="0" sz="900" u="none">
                <a:solidFill>
                  <a:srgbClr val="F2F2F2"/>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
              <a:t>‹#›</a:t>
            </a:fld>
            <a:endParaRPr sz="1100">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p17"/>
          <p:cNvSpPr/>
          <p:nvPr/>
        </p:nvSpPr>
        <p:spPr>
          <a:xfrm>
            <a:off x="4973050" y="1079200"/>
            <a:ext cx="3806400" cy="348540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a:off x="0" y="0"/>
            <a:ext cx="4572000" cy="5143500"/>
          </a:xfrm>
          <a:prstGeom prst="rect">
            <a:avLst/>
          </a:prstGeom>
          <a:solidFill>
            <a:srgbClr val="00BFA6">
              <a:alpha val="44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FA6"/>
              </a:solidFill>
            </a:endParaRPr>
          </a:p>
        </p:txBody>
      </p:sp>
      <p:grpSp>
        <p:nvGrpSpPr>
          <p:cNvPr id="98" name="Google Shape;98;p17"/>
          <p:cNvGrpSpPr/>
          <p:nvPr/>
        </p:nvGrpSpPr>
        <p:grpSpPr>
          <a:xfrm>
            <a:off x="830392" y="1191256"/>
            <a:ext cx="745763" cy="45826"/>
            <a:chOff x="4580561" y="2589004"/>
            <a:chExt cx="1064464" cy="25200"/>
          </a:xfrm>
        </p:grpSpPr>
        <p:sp>
          <p:nvSpPr>
            <p:cNvPr id="99" name="Google Shape;99;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7"/>
          <p:cNvSpPr txBox="1"/>
          <p:nvPr>
            <p:ph type="title"/>
          </p:nvPr>
        </p:nvSpPr>
        <p:spPr>
          <a:xfrm>
            <a:off x="730000" y="1318650"/>
            <a:ext cx="3300900" cy="1687200"/>
          </a:xfrm>
          <a:prstGeom prst="rect">
            <a:avLst/>
          </a:prstGeom>
        </p:spPr>
        <p:txBody>
          <a:bodyPr anchorCtr="0" anchor="ctr" bIns="34275" lIns="68575" spcFirstLastPara="1" rIns="68575" wrap="square" tIns="3427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02" name="Google Shape;102;p17"/>
          <p:cNvSpPr txBox="1"/>
          <p:nvPr>
            <p:ph idx="1" type="subTitle"/>
          </p:nvPr>
        </p:nvSpPr>
        <p:spPr>
          <a:xfrm>
            <a:off x="724950" y="3161525"/>
            <a:ext cx="3300900" cy="759000"/>
          </a:xfrm>
          <a:prstGeom prst="rect">
            <a:avLst/>
          </a:prstGeom>
        </p:spPr>
        <p:txBody>
          <a:bodyPr anchorCtr="0" anchor="t" bIns="34275" lIns="68575" spcFirstLastPara="1" rIns="68575" wrap="square" tIns="34275">
            <a:noAutofit/>
          </a:bodyPr>
          <a:lstStyle>
            <a:lvl1pPr lvl="0" rtl="0">
              <a:lnSpc>
                <a:spcPct val="100000"/>
              </a:lnSpc>
              <a:spcBef>
                <a:spcPts val="800"/>
              </a:spcBef>
              <a:spcAft>
                <a:spcPts val="0"/>
              </a:spcAft>
              <a:buSzPts val="1600"/>
              <a:buNone/>
              <a:defRPr sz="1600"/>
            </a:lvl1pPr>
            <a:lvl2pPr lvl="1" rtl="0">
              <a:lnSpc>
                <a:spcPct val="100000"/>
              </a:lnSpc>
              <a:spcBef>
                <a:spcPts val="400"/>
              </a:spcBef>
              <a:spcAft>
                <a:spcPts val="0"/>
              </a:spcAft>
              <a:buSzPts val="1600"/>
              <a:buNone/>
              <a:defRPr sz="1600"/>
            </a:lvl2pPr>
            <a:lvl3pPr lvl="2" rtl="0">
              <a:lnSpc>
                <a:spcPct val="100000"/>
              </a:lnSpc>
              <a:spcBef>
                <a:spcPts val="400"/>
              </a:spcBef>
              <a:spcAft>
                <a:spcPts val="0"/>
              </a:spcAft>
              <a:buSzPts val="1600"/>
              <a:buNone/>
              <a:defRPr sz="1600"/>
            </a:lvl3pPr>
            <a:lvl4pPr lvl="3" rtl="0">
              <a:lnSpc>
                <a:spcPct val="100000"/>
              </a:lnSpc>
              <a:spcBef>
                <a:spcPts val="400"/>
              </a:spcBef>
              <a:spcAft>
                <a:spcPts val="0"/>
              </a:spcAft>
              <a:buSzPts val="1600"/>
              <a:buNone/>
              <a:defRPr sz="1600"/>
            </a:lvl4pPr>
            <a:lvl5pPr lvl="4" rtl="0">
              <a:lnSpc>
                <a:spcPct val="100000"/>
              </a:lnSpc>
              <a:spcBef>
                <a:spcPts val="400"/>
              </a:spcBef>
              <a:spcAft>
                <a:spcPts val="0"/>
              </a:spcAft>
              <a:buSzPts val="1600"/>
              <a:buNone/>
              <a:defRPr sz="1600"/>
            </a:lvl5pPr>
            <a:lvl6pPr lvl="5" rtl="0">
              <a:lnSpc>
                <a:spcPct val="100000"/>
              </a:lnSpc>
              <a:spcBef>
                <a:spcPts val="400"/>
              </a:spcBef>
              <a:spcAft>
                <a:spcPts val="0"/>
              </a:spcAft>
              <a:buSzPts val="1600"/>
              <a:buNone/>
              <a:defRPr sz="1600"/>
            </a:lvl6pPr>
            <a:lvl7pPr lvl="6" rtl="0">
              <a:lnSpc>
                <a:spcPct val="100000"/>
              </a:lnSpc>
              <a:spcBef>
                <a:spcPts val="400"/>
              </a:spcBef>
              <a:spcAft>
                <a:spcPts val="0"/>
              </a:spcAft>
              <a:buSzPts val="1600"/>
              <a:buNone/>
              <a:defRPr sz="1600"/>
            </a:lvl7pPr>
            <a:lvl8pPr lvl="7" rtl="0">
              <a:lnSpc>
                <a:spcPct val="100000"/>
              </a:lnSpc>
              <a:spcBef>
                <a:spcPts val="400"/>
              </a:spcBef>
              <a:spcAft>
                <a:spcPts val="0"/>
              </a:spcAft>
              <a:buSzPts val="1600"/>
              <a:buNone/>
              <a:defRPr sz="1600"/>
            </a:lvl8pPr>
            <a:lvl9pPr lvl="8" rtl="0">
              <a:lnSpc>
                <a:spcPct val="100000"/>
              </a:lnSpc>
              <a:spcBef>
                <a:spcPts val="400"/>
              </a:spcBef>
              <a:spcAft>
                <a:spcPts val="0"/>
              </a:spcAft>
              <a:buSzPts val="1600"/>
              <a:buNone/>
              <a:defRPr sz="1600"/>
            </a:lvl9pPr>
          </a:lstStyle>
          <a:p/>
        </p:txBody>
      </p:sp>
      <p:sp>
        <p:nvSpPr>
          <p:cNvPr id="103" name="Google Shape;103;p17"/>
          <p:cNvSpPr txBox="1"/>
          <p:nvPr>
            <p:ph idx="2" type="body"/>
          </p:nvPr>
        </p:nvSpPr>
        <p:spPr>
          <a:xfrm>
            <a:off x="5174225" y="1352625"/>
            <a:ext cx="3374400" cy="30255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04" name="Google Shape;104;p1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4973050" y="1079200"/>
            <a:ext cx="3806400" cy="348540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9"/>
          <p:cNvSpPr/>
          <p:nvPr/>
        </p:nvSpPr>
        <p:spPr>
          <a:xfrm>
            <a:off x="0" y="0"/>
            <a:ext cx="4572000" cy="5143500"/>
          </a:xfrm>
          <a:prstGeom prst="rect">
            <a:avLst/>
          </a:prstGeom>
          <a:solidFill>
            <a:srgbClr val="00BFA6">
              <a:alpha val="44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FA6"/>
              </a:solidFill>
            </a:endParaRPr>
          </a:p>
        </p:txBody>
      </p:sp>
      <p:grpSp>
        <p:nvGrpSpPr>
          <p:cNvPr id="64" name="Google Shape;64;p9"/>
          <p:cNvGrpSpPr/>
          <p:nvPr/>
        </p:nvGrpSpPr>
        <p:grpSpPr>
          <a:xfrm>
            <a:off x="830392" y="1191256"/>
            <a:ext cx="745763" cy="45826"/>
            <a:chOff x="4580561" y="2589004"/>
            <a:chExt cx="1064464" cy="25200"/>
          </a:xfrm>
        </p:grpSpPr>
        <p:sp>
          <p:nvSpPr>
            <p:cNvPr id="65" name="Google Shape;65;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8" name="Google Shape;68;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9" name="Google Shape;69;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70" name="Google Shape;70;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73" name="Google Shape;73;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83" name="Shape 83"/>
        <p:cNvGrpSpPr/>
        <p:nvPr/>
      </p:nvGrpSpPr>
      <p:grpSpPr>
        <a:xfrm>
          <a:off x="0" y="0"/>
          <a:ext cx="0" cy="0"/>
          <a:chOff x="0" y="0"/>
          <a:chExt cx="0" cy="0"/>
        </a:xfrm>
      </p:grpSpPr>
      <p:grpSp>
        <p:nvGrpSpPr>
          <p:cNvPr id="84" name="Google Shape;84;p13"/>
          <p:cNvGrpSpPr/>
          <p:nvPr/>
        </p:nvGrpSpPr>
        <p:grpSpPr>
          <a:xfrm>
            <a:off x="-1769009" y="-1782668"/>
            <a:ext cx="11773329" cy="8709739"/>
            <a:chOff x="-2357710" y="-2377107"/>
            <a:chExt cx="15695679" cy="11612985"/>
          </a:xfrm>
        </p:grpSpPr>
        <p:sp>
          <p:nvSpPr>
            <p:cNvPr id="85" name="Google Shape;85;p13"/>
            <p:cNvSpPr/>
            <p:nvPr/>
          </p:nvSpPr>
          <p:spPr>
            <a:xfrm rot="2456596">
              <a:off x="3809478" y="-2696132"/>
              <a:ext cx="3599904" cy="12251034"/>
            </a:xfrm>
            <a:custGeom>
              <a:rect b="b" l="l" r="r" t="t"/>
              <a:pathLst>
                <a:path extrusionOk="0" h="12256857" w="3601615">
                  <a:moveTo>
                    <a:pt x="0" y="3147440"/>
                  </a:moveTo>
                  <a:lnTo>
                    <a:pt x="3600062" y="0"/>
                  </a:lnTo>
                  <a:lnTo>
                    <a:pt x="3601615" y="0"/>
                  </a:lnTo>
                  <a:lnTo>
                    <a:pt x="3601615" y="9108059"/>
                  </a:lnTo>
                  <a:lnTo>
                    <a:pt x="0" y="12256857"/>
                  </a:lnTo>
                  <a:lnTo>
                    <a:pt x="0" y="3147440"/>
                  </a:lnTo>
                  <a:close/>
                </a:path>
              </a:pathLst>
            </a:custGeom>
            <a:solidFill>
              <a:schemeClr val="lt1">
                <a:alpha val="29800"/>
              </a:scheme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86" name="Google Shape;86;p13"/>
            <p:cNvSpPr/>
            <p:nvPr/>
          </p:nvSpPr>
          <p:spPr>
            <a:xfrm rot="2456596">
              <a:off x="313413" y="-2357608"/>
              <a:ext cx="3599905" cy="9496144"/>
            </a:xfrm>
            <a:custGeom>
              <a:rect b="b" l="l" r="r" t="t"/>
              <a:pathLst>
                <a:path extrusionOk="0" h="9500658" w="3601616">
                  <a:moveTo>
                    <a:pt x="0" y="3148798"/>
                  </a:moveTo>
                  <a:lnTo>
                    <a:pt x="3601615" y="0"/>
                  </a:lnTo>
                  <a:lnTo>
                    <a:pt x="3601616" y="9109415"/>
                  </a:lnTo>
                  <a:lnTo>
                    <a:pt x="3154110" y="9500658"/>
                  </a:lnTo>
                  <a:lnTo>
                    <a:pt x="0" y="5892967"/>
                  </a:lnTo>
                  <a:lnTo>
                    <a:pt x="0" y="3148798"/>
                  </a:lnTo>
                  <a:close/>
                </a:path>
              </a:pathLst>
            </a:custGeom>
            <a:solidFill>
              <a:schemeClr val="lt1">
                <a:alpha val="29800"/>
              </a:scheme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87" name="Google Shape;87;p13"/>
            <p:cNvSpPr/>
            <p:nvPr/>
          </p:nvSpPr>
          <p:spPr>
            <a:xfrm rot="2456596">
              <a:off x="7292085" y="-1838061"/>
              <a:ext cx="1638780" cy="10536473"/>
            </a:xfrm>
            <a:custGeom>
              <a:rect b="b" l="l" r="r" t="t"/>
              <a:pathLst>
                <a:path extrusionOk="0" h="10541481" w="1639559">
                  <a:moveTo>
                    <a:pt x="1" y="1432064"/>
                  </a:moveTo>
                  <a:lnTo>
                    <a:pt x="1638005" y="0"/>
                  </a:lnTo>
                  <a:lnTo>
                    <a:pt x="1639559" y="0"/>
                  </a:lnTo>
                  <a:lnTo>
                    <a:pt x="1639559" y="9108056"/>
                  </a:lnTo>
                  <a:lnTo>
                    <a:pt x="0" y="10541481"/>
                  </a:lnTo>
                  <a:lnTo>
                    <a:pt x="1" y="1432064"/>
                  </a:lnTo>
                  <a:close/>
                </a:path>
              </a:pathLst>
            </a:custGeom>
            <a:solidFill>
              <a:schemeClr val="lt1">
                <a:alpha val="29800"/>
              </a:scheme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88" name="Google Shape;88;p13"/>
            <p:cNvSpPr/>
            <p:nvPr/>
          </p:nvSpPr>
          <p:spPr>
            <a:xfrm rot="2456596">
              <a:off x="8885680" y="-665451"/>
              <a:ext cx="1638780" cy="9198576"/>
            </a:xfrm>
            <a:custGeom>
              <a:rect b="b" l="l" r="r" t="t"/>
              <a:pathLst>
                <a:path extrusionOk="0" h="9202948" w="1639559">
                  <a:moveTo>
                    <a:pt x="0" y="93533"/>
                  </a:moveTo>
                  <a:lnTo>
                    <a:pt x="106984" y="0"/>
                  </a:lnTo>
                  <a:lnTo>
                    <a:pt x="1639559" y="1752970"/>
                  </a:lnTo>
                  <a:lnTo>
                    <a:pt x="1639559" y="7769524"/>
                  </a:lnTo>
                  <a:lnTo>
                    <a:pt x="0" y="9202948"/>
                  </a:lnTo>
                  <a:lnTo>
                    <a:pt x="0" y="93533"/>
                  </a:lnTo>
                  <a:close/>
                </a:path>
              </a:pathLst>
            </a:custGeom>
            <a:solidFill>
              <a:schemeClr val="lt1">
                <a:alpha val="29800"/>
              </a:scheme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grpSp>
      <p:sp>
        <p:nvSpPr>
          <p:cNvPr id="89" name="Google Shape;89;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0" name="Google Shape;90;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2.jp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7.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08" name="Shape 108"/>
        <p:cNvGrpSpPr/>
        <p:nvPr/>
      </p:nvGrpSpPr>
      <p:grpSpPr>
        <a:xfrm>
          <a:off x="0" y="0"/>
          <a:ext cx="0" cy="0"/>
          <a:chOff x="0" y="0"/>
          <a:chExt cx="0" cy="0"/>
        </a:xfrm>
      </p:grpSpPr>
      <p:sp>
        <p:nvSpPr>
          <p:cNvPr id="109" name="Google Shape;109;p18"/>
          <p:cNvSpPr txBox="1"/>
          <p:nvPr/>
        </p:nvSpPr>
        <p:spPr>
          <a:xfrm>
            <a:off x="0" y="0"/>
            <a:ext cx="9144000" cy="51435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cxnSp>
        <p:nvCxnSpPr>
          <p:cNvPr id="110" name="Google Shape;110;p18"/>
          <p:cNvCxnSpPr/>
          <p:nvPr/>
        </p:nvCxnSpPr>
        <p:spPr>
          <a:xfrm flipH="1">
            <a:off x="1488206" y="-21431"/>
            <a:ext cx="1647900" cy="1647900"/>
          </a:xfrm>
          <a:prstGeom prst="straightConnector1">
            <a:avLst/>
          </a:prstGeom>
          <a:noFill/>
          <a:ln cap="flat" cmpd="sng" w="9525">
            <a:solidFill>
              <a:srgbClr val="FFD966"/>
            </a:solidFill>
            <a:prstDash val="solid"/>
            <a:miter lim="800000"/>
            <a:headEnd len="med" w="med" type="none"/>
            <a:tailEnd len="med" w="med" type="none"/>
          </a:ln>
        </p:spPr>
      </p:cxnSp>
      <p:cxnSp>
        <p:nvCxnSpPr>
          <p:cNvPr id="111" name="Google Shape;111;p18"/>
          <p:cNvCxnSpPr/>
          <p:nvPr/>
        </p:nvCxnSpPr>
        <p:spPr>
          <a:xfrm flipH="1">
            <a:off x="6405563" y="-21431"/>
            <a:ext cx="685800" cy="685800"/>
          </a:xfrm>
          <a:prstGeom prst="straightConnector1">
            <a:avLst/>
          </a:prstGeom>
          <a:noFill/>
          <a:ln cap="flat" cmpd="sng" w="9525">
            <a:solidFill>
              <a:srgbClr val="F4F7F9"/>
            </a:solidFill>
            <a:prstDash val="solid"/>
            <a:miter lim="800000"/>
            <a:headEnd len="med" w="med" type="none"/>
            <a:tailEnd len="med" w="med" type="none"/>
          </a:ln>
        </p:spPr>
      </p:cxnSp>
      <p:cxnSp>
        <p:nvCxnSpPr>
          <p:cNvPr id="112" name="Google Shape;112;p18"/>
          <p:cNvCxnSpPr/>
          <p:nvPr/>
        </p:nvCxnSpPr>
        <p:spPr>
          <a:xfrm flipH="1">
            <a:off x="5781703" y="-10715"/>
            <a:ext cx="1977600" cy="2016900"/>
          </a:xfrm>
          <a:prstGeom prst="straightConnector1">
            <a:avLst/>
          </a:prstGeom>
          <a:noFill/>
          <a:ln cap="flat" cmpd="sng" w="9525">
            <a:solidFill>
              <a:srgbClr val="FFD966"/>
            </a:solidFill>
            <a:prstDash val="solid"/>
            <a:miter lim="800000"/>
            <a:headEnd len="med" w="med" type="none"/>
            <a:tailEnd len="med" w="med" type="none"/>
          </a:ln>
        </p:spPr>
      </p:cxnSp>
      <p:sp>
        <p:nvSpPr>
          <p:cNvPr id="113" name="Google Shape;113;p18"/>
          <p:cNvSpPr txBox="1"/>
          <p:nvPr/>
        </p:nvSpPr>
        <p:spPr>
          <a:xfrm>
            <a:off x="1702594" y="3064669"/>
            <a:ext cx="5739000" cy="733500"/>
          </a:xfrm>
          <a:prstGeom prst="rect">
            <a:avLst/>
          </a:prstGeom>
          <a:noFill/>
          <a:ln>
            <a:noFill/>
          </a:ln>
        </p:spPr>
        <p:txBody>
          <a:bodyPr anchorCtr="0" anchor="t" bIns="34275" lIns="68575" spcFirstLastPara="1" rIns="68575" wrap="square" tIns="34275">
            <a:noAutofit/>
          </a:bodyPr>
          <a:lstStyle/>
          <a:p>
            <a:pPr indent="0" lvl="0" marL="0" marR="0" rtl="0" algn="ctr">
              <a:lnSpc>
                <a:spcPct val="120000"/>
              </a:lnSpc>
              <a:spcBef>
                <a:spcPts val="0"/>
              </a:spcBef>
              <a:spcAft>
                <a:spcPts val="0"/>
              </a:spcAft>
              <a:buClr>
                <a:srgbClr val="F9F9F9"/>
              </a:buClr>
              <a:buSzPts val="3600"/>
              <a:buFont typeface="Arial"/>
              <a:buNone/>
            </a:pPr>
            <a:r>
              <a:t/>
            </a:r>
            <a:endParaRPr sz="1100"/>
          </a:p>
        </p:txBody>
      </p:sp>
      <p:cxnSp>
        <p:nvCxnSpPr>
          <p:cNvPr id="114" name="Google Shape;114;p18"/>
          <p:cNvCxnSpPr/>
          <p:nvPr/>
        </p:nvCxnSpPr>
        <p:spPr>
          <a:xfrm flipH="1">
            <a:off x="4678894" y="-21431"/>
            <a:ext cx="1329000" cy="1329000"/>
          </a:xfrm>
          <a:prstGeom prst="straightConnector1">
            <a:avLst/>
          </a:prstGeom>
          <a:noFill/>
          <a:ln cap="flat" cmpd="sng" w="9525">
            <a:solidFill>
              <a:srgbClr val="F4F7F9"/>
            </a:solidFill>
            <a:prstDash val="solid"/>
            <a:miter lim="800000"/>
            <a:headEnd len="med" w="med" type="none"/>
            <a:tailEnd len="med" w="med" type="none"/>
          </a:ln>
        </p:spPr>
      </p:cxnSp>
      <p:grpSp>
        <p:nvGrpSpPr>
          <p:cNvPr id="115" name="Google Shape;115;p18"/>
          <p:cNvGrpSpPr/>
          <p:nvPr/>
        </p:nvGrpSpPr>
        <p:grpSpPr>
          <a:xfrm>
            <a:off x="4468101" y="1275069"/>
            <a:ext cx="242870" cy="242870"/>
            <a:chOff x="5958417" y="1699533"/>
            <a:chExt cx="324000" cy="324000"/>
          </a:xfrm>
        </p:grpSpPr>
        <p:sp>
          <p:nvSpPr>
            <p:cNvPr id="116" name="Google Shape;116;p18"/>
            <p:cNvSpPr/>
            <p:nvPr/>
          </p:nvSpPr>
          <p:spPr>
            <a:xfrm>
              <a:off x="5958417" y="1699533"/>
              <a:ext cx="324000" cy="324000"/>
            </a:xfrm>
            <a:prstGeom prst="ellipse">
              <a:avLst/>
            </a:prstGeom>
            <a:noFill/>
            <a:ln cap="flat" cmpd="sng" w="12700">
              <a:solidFill>
                <a:srgbClr val="F4F7F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17" name="Google Shape;117;p18"/>
            <p:cNvSpPr/>
            <p:nvPr/>
          </p:nvSpPr>
          <p:spPr>
            <a:xfrm>
              <a:off x="6076958" y="1818074"/>
              <a:ext cx="87000" cy="87000"/>
            </a:xfrm>
            <a:prstGeom prst="ellipse">
              <a:avLst/>
            </a:prstGeom>
            <a:solidFill>
              <a:srgbClr val="F4F7F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grpSp>
      <p:sp>
        <p:nvSpPr>
          <p:cNvPr id="118" name="Google Shape;118;p18"/>
          <p:cNvSpPr/>
          <p:nvPr/>
        </p:nvSpPr>
        <p:spPr>
          <a:xfrm flipH="1" rot="10800000">
            <a:off x="6405563" y="664481"/>
            <a:ext cx="701400" cy="404700"/>
          </a:xfrm>
          <a:prstGeom prst="triangle">
            <a:avLst>
              <a:gd fmla="val 9161" name="adj"/>
            </a:avLst>
          </a:prstGeom>
          <a:solidFill>
            <a:srgbClr val="FFD9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cxnSp>
        <p:nvCxnSpPr>
          <p:cNvPr id="119" name="Google Shape;119;p18"/>
          <p:cNvCxnSpPr/>
          <p:nvPr/>
        </p:nvCxnSpPr>
        <p:spPr>
          <a:xfrm flipH="1">
            <a:off x="253565" y="3192065"/>
            <a:ext cx="843000" cy="844200"/>
          </a:xfrm>
          <a:prstGeom prst="straightConnector1">
            <a:avLst/>
          </a:prstGeom>
          <a:noFill/>
          <a:ln cap="flat" cmpd="sng" w="19050">
            <a:solidFill>
              <a:srgbClr val="FFD966"/>
            </a:solidFill>
            <a:prstDash val="solid"/>
            <a:miter lim="800000"/>
            <a:headEnd len="med" w="med" type="none"/>
            <a:tailEnd len="med" w="med" type="none"/>
          </a:ln>
        </p:spPr>
      </p:cxnSp>
      <p:grpSp>
        <p:nvGrpSpPr>
          <p:cNvPr id="120" name="Google Shape;120;p18"/>
          <p:cNvGrpSpPr/>
          <p:nvPr/>
        </p:nvGrpSpPr>
        <p:grpSpPr>
          <a:xfrm>
            <a:off x="123838" y="4015178"/>
            <a:ext cx="154721" cy="154721"/>
            <a:chOff x="165874" y="5353350"/>
            <a:chExt cx="205500" cy="205500"/>
          </a:xfrm>
        </p:grpSpPr>
        <p:sp>
          <p:nvSpPr>
            <p:cNvPr id="121" name="Google Shape;121;p18"/>
            <p:cNvSpPr/>
            <p:nvPr/>
          </p:nvSpPr>
          <p:spPr>
            <a:xfrm>
              <a:off x="165874" y="5353350"/>
              <a:ext cx="205500" cy="205500"/>
            </a:xfrm>
            <a:prstGeom prst="ellipse">
              <a:avLst/>
            </a:prstGeom>
            <a:noFill/>
            <a:ln cap="flat" cmpd="sng" w="12700">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22" name="Google Shape;122;p18"/>
            <p:cNvSpPr/>
            <p:nvPr/>
          </p:nvSpPr>
          <p:spPr>
            <a:xfrm>
              <a:off x="241097" y="5428572"/>
              <a:ext cx="55200" cy="55200"/>
            </a:xfrm>
            <a:prstGeom prst="ellipse">
              <a:avLst/>
            </a:prstGeom>
            <a:solidFill>
              <a:srgbClr val="F4F7F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grpSp>
      <p:pic>
        <p:nvPicPr>
          <p:cNvPr id="123" name="Google Shape;123;p18"/>
          <p:cNvPicPr preferRelativeResize="0"/>
          <p:nvPr/>
        </p:nvPicPr>
        <p:blipFill rotWithShape="1">
          <a:blip r:embed="rId3">
            <a:alphaModFix/>
          </a:blip>
          <a:srcRect b="0" l="0" r="0" t="0"/>
          <a:stretch/>
        </p:blipFill>
        <p:spPr>
          <a:xfrm>
            <a:off x="9427369" y="4669631"/>
            <a:ext cx="457200" cy="457200"/>
          </a:xfrm>
          <a:prstGeom prst="rect">
            <a:avLst/>
          </a:prstGeom>
          <a:noFill/>
          <a:ln>
            <a:noFill/>
          </a:ln>
        </p:spPr>
      </p:pic>
      <p:sp>
        <p:nvSpPr>
          <p:cNvPr id="124" name="Google Shape;124;p18"/>
          <p:cNvSpPr txBox="1"/>
          <p:nvPr/>
        </p:nvSpPr>
        <p:spPr>
          <a:xfrm>
            <a:off x="2629002" y="1712025"/>
            <a:ext cx="4812600" cy="13965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Clr>
                <a:schemeClr val="dk1"/>
              </a:buClr>
              <a:buSzPts val="990"/>
              <a:buFont typeface="Arial"/>
              <a:buNone/>
            </a:pPr>
            <a:r>
              <a:rPr b="1" lang="en" sz="2580">
                <a:solidFill>
                  <a:srgbClr val="FFFFFF"/>
                </a:solidFill>
                <a:latin typeface="Raleway"/>
                <a:ea typeface="Raleway"/>
                <a:cs typeface="Raleway"/>
                <a:sym typeface="Raleway"/>
              </a:rPr>
              <a:t>“Empowering </a:t>
            </a:r>
            <a:endParaRPr b="1" sz="2580">
              <a:solidFill>
                <a:srgbClr val="FFFFFF"/>
              </a:solidFill>
              <a:latin typeface="Raleway"/>
              <a:ea typeface="Raleway"/>
              <a:cs typeface="Raleway"/>
              <a:sym typeface="Raleway"/>
            </a:endParaRPr>
          </a:p>
          <a:p>
            <a:pPr indent="0" lvl="0" marL="0" rtl="0" algn="l">
              <a:lnSpc>
                <a:spcPct val="150000"/>
              </a:lnSpc>
              <a:spcBef>
                <a:spcPts val="0"/>
              </a:spcBef>
              <a:spcAft>
                <a:spcPts val="0"/>
              </a:spcAft>
              <a:buClr>
                <a:schemeClr val="dk1"/>
              </a:buClr>
              <a:buSzPts val="990"/>
              <a:buFont typeface="Arial"/>
              <a:buNone/>
            </a:pPr>
            <a:r>
              <a:rPr b="1" lang="en" sz="2580">
                <a:solidFill>
                  <a:srgbClr val="FFFFFF"/>
                </a:solidFill>
                <a:latin typeface="Raleway"/>
                <a:ea typeface="Raleway"/>
                <a:cs typeface="Raleway"/>
                <a:sym typeface="Raleway"/>
              </a:rPr>
              <a:t>the Underdog:”</a:t>
            </a:r>
            <a:endParaRPr b="1" sz="2580">
              <a:solidFill>
                <a:srgbClr val="FFFFFF"/>
              </a:solidFill>
              <a:latin typeface="Raleway"/>
              <a:ea typeface="Raleway"/>
              <a:cs typeface="Raleway"/>
              <a:sym typeface="Raleway"/>
            </a:endParaRPr>
          </a:p>
          <a:p>
            <a:pPr indent="0" lvl="0" marL="0" rtl="0" algn="l">
              <a:lnSpc>
                <a:spcPct val="150000"/>
              </a:lnSpc>
              <a:spcBef>
                <a:spcPts val="0"/>
              </a:spcBef>
              <a:spcAft>
                <a:spcPts val="0"/>
              </a:spcAft>
              <a:buClr>
                <a:schemeClr val="dk1"/>
              </a:buClr>
              <a:buSzPts val="990"/>
              <a:buFont typeface="Arial"/>
              <a:buNone/>
            </a:pPr>
            <a:r>
              <a:rPr b="1" lang="en" sz="1979">
                <a:solidFill>
                  <a:srgbClr val="FFFFFF"/>
                </a:solidFill>
                <a:latin typeface="Raleway"/>
                <a:ea typeface="Raleway"/>
                <a:cs typeface="Raleway"/>
                <a:sym typeface="Raleway"/>
              </a:rPr>
              <a:t>A Deep Delve into Financial Literacy, Resilience, &amp; Health</a:t>
            </a:r>
            <a:endParaRPr b="1" sz="1979">
              <a:solidFill>
                <a:srgbClr val="FFFFFF"/>
              </a:solidFill>
              <a:latin typeface="Raleway"/>
              <a:ea typeface="Raleway"/>
              <a:cs typeface="Raleway"/>
              <a:sym typeface="Raleway"/>
            </a:endParaRPr>
          </a:p>
          <a:p>
            <a:pPr indent="0" lvl="0" marL="0" rtl="0" algn="l">
              <a:lnSpc>
                <a:spcPct val="150000"/>
              </a:lnSpc>
              <a:spcBef>
                <a:spcPts val="0"/>
              </a:spcBef>
              <a:spcAft>
                <a:spcPts val="0"/>
              </a:spcAft>
              <a:buClr>
                <a:schemeClr val="dk1"/>
              </a:buClr>
              <a:buSzPts val="990"/>
              <a:buFont typeface="Arial"/>
              <a:buNone/>
            </a:pPr>
            <a:r>
              <a:t/>
            </a:r>
            <a:endParaRPr b="1" sz="2580">
              <a:solidFill>
                <a:srgbClr val="FFFFFF"/>
              </a:solidFill>
              <a:latin typeface="Raleway"/>
              <a:ea typeface="Raleway"/>
              <a:cs typeface="Raleway"/>
              <a:sym typeface="Raleway"/>
            </a:endParaRPr>
          </a:p>
          <a:p>
            <a:pPr indent="0" lvl="0" marL="0" rtl="0" algn="l">
              <a:lnSpc>
                <a:spcPct val="150000"/>
              </a:lnSpc>
              <a:spcBef>
                <a:spcPts val="0"/>
              </a:spcBef>
              <a:spcAft>
                <a:spcPts val="0"/>
              </a:spcAft>
              <a:buClr>
                <a:schemeClr val="dk1"/>
              </a:buClr>
              <a:buSzPts val="990"/>
              <a:buFont typeface="Arial"/>
              <a:buNone/>
            </a:pPr>
            <a:r>
              <a:t/>
            </a:r>
            <a:endParaRPr sz="8600">
              <a:solidFill>
                <a:schemeClr val="lt1"/>
              </a:solidFill>
            </a:endParaRPr>
          </a:p>
        </p:txBody>
      </p:sp>
      <p:sp>
        <p:nvSpPr>
          <p:cNvPr id="125" name="Google Shape;125;p18"/>
          <p:cNvSpPr txBox="1"/>
          <p:nvPr/>
        </p:nvSpPr>
        <p:spPr>
          <a:xfrm>
            <a:off x="5585700" y="3798175"/>
            <a:ext cx="28359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600">
                <a:solidFill>
                  <a:srgbClr val="FFFFFF"/>
                </a:solidFill>
                <a:latin typeface="Lato"/>
                <a:ea typeface="Lato"/>
                <a:cs typeface="Lato"/>
                <a:sym typeface="Lato"/>
              </a:rPr>
              <a:t>Blake Brandon, Danya Adib,</a:t>
            </a:r>
            <a:endParaRPr sz="1600">
              <a:solidFill>
                <a:srgbClr val="FFFFFF"/>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600">
                <a:solidFill>
                  <a:srgbClr val="FFFFFF"/>
                </a:solidFill>
                <a:latin typeface="Lato"/>
                <a:ea typeface="Lato"/>
                <a:cs typeface="Lato"/>
                <a:sym typeface="Lato"/>
              </a:rPr>
              <a:t> Nathan Traxler, Sai Ma</a:t>
            </a:r>
            <a:endParaRPr>
              <a:solidFill>
                <a:srgbClr val="FFFFFF"/>
              </a:solidFill>
              <a:latin typeface="Calibri"/>
              <a:ea typeface="Calibri"/>
              <a:cs typeface="Calibri"/>
              <a:sym typeface="Calibri"/>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750"/>
                                        <p:tgtEl>
                                          <p:spTgt spid="109"/>
                                        </p:tgtEl>
                                      </p:cBhvr>
                                    </p:animEffect>
                                  </p:childTnLst>
                                </p:cTn>
                              </p:par>
                              <p:par>
                                <p:cTn fill="hold" nodeType="withEffect" presetClass="entr" presetID="10" presetSubtype="0">
                                  <p:stCondLst>
                                    <p:cond delay="75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par>
                          <p:cTn fill="hold">
                            <p:stCondLst>
                              <p:cond delay="750"/>
                            </p:stCondLst>
                            <p:childTnLst>
                              <p:par>
                                <p:cTn fill="hold" nodeType="afterEffect" presetClass="entr" presetID="10" presetSubtype="0">
                                  <p:stCondLst>
                                    <p:cond delay="100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par>
                          <p:cTn fill="hold">
                            <p:stCondLst>
                              <p:cond delay="1250"/>
                            </p:stCondLst>
                            <p:childTnLst>
                              <p:par>
                                <p:cTn fill="hold" nodeType="afterEffect" presetClass="entr" presetID="10" presetSubtype="0">
                                  <p:stCondLst>
                                    <p:cond delay="150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par>
                          <p:cTn fill="hold">
                            <p:stCondLst>
                              <p:cond delay="1750"/>
                            </p:stCondLst>
                            <p:childTnLst>
                              <p:par>
                                <p:cTn fill="hold" nodeType="afterEffect" presetClass="entr" presetID="10" presetSubtype="0">
                                  <p:stCondLst>
                                    <p:cond delay="125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par>
                          <p:cTn fill="hold">
                            <p:stCondLst>
                              <p:cond delay="2250"/>
                            </p:stCondLst>
                            <p:childTnLst>
                              <p:par>
                                <p:cTn fill="hold" nodeType="afterEffect" presetClass="entr" presetID="10" presetSubtype="0">
                                  <p:stCondLst>
                                    <p:cond delay="150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par>
                          <p:cTn fill="hold">
                            <p:stCondLst>
                              <p:cond delay="2750"/>
                            </p:stCondLst>
                            <p:childTnLst>
                              <p:par>
                                <p:cTn fill="hold" nodeType="afterEffect" presetClass="entr" presetID="23" presetSubtype="16">
                                  <p:stCondLst>
                                    <p:cond delay="200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250"/>
                                        <p:tgtEl>
                                          <p:spTgt spid="118"/>
                                        </p:tgtEl>
                                        <p:attrNameLst>
                                          <p:attrName>ppt_w</p:attrName>
                                        </p:attrNameLst>
                                      </p:cBhvr>
                                      <p:tavLst>
                                        <p:tav fmla="" tm="0">
                                          <p:val>
                                            <p:strVal val="0"/>
                                          </p:val>
                                        </p:tav>
                                        <p:tav fmla="" tm="100000">
                                          <p:val>
                                            <p:strVal val="#ppt_w"/>
                                          </p:val>
                                        </p:tav>
                                      </p:tavLst>
                                    </p:anim>
                                    <p:anim calcmode="lin" valueType="num">
                                      <p:cBhvr additive="base">
                                        <p:cTn dur="250"/>
                                        <p:tgtEl>
                                          <p:spTgt spid="118"/>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215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750"/>
                                        <p:tgtEl>
                                          <p:spTgt spid="11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7" name="Shape 237"/>
        <p:cNvGrpSpPr/>
        <p:nvPr/>
      </p:nvGrpSpPr>
      <p:grpSpPr>
        <a:xfrm>
          <a:off x="0" y="0"/>
          <a:ext cx="0" cy="0"/>
          <a:chOff x="0" y="0"/>
          <a:chExt cx="0" cy="0"/>
        </a:xfrm>
      </p:grpSpPr>
      <p:sp>
        <p:nvSpPr>
          <p:cNvPr id="238" name="Google Shape;238;p27"/>
          <p:cNvSpPr txBox="1"/>
          <p:nvPr/>
        </p:nvSpPr>
        <p:spPr>
          <a:xfrm>
            <a:off x="4467251" y="3449150"/>
            <a:ext cx="3126300" cy="393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2373B"/>
              </a:buClr>
              <a:buSzPts val="2100"/>
              <a:buFont typeface="Arial"/>
              <a:buNone/>
            </a:pPr>
            <a:r>
              <a:rPr lang="en" sz="2100">
                <a:solidFill>
                  <a:srgbClr val="32373B"/>
                </a:solidFill>
              </a:rPr>
              <a:t>Revised POVS &amp; HMW</a:t>
            </a:r>
            <a:endParaRPr sz="1100"/>
          </a:p>
        </p:txBody>
      </p:sp>
      <p:sp>
        <p:nvSpPr>
          <p:cNvPr id="239" name="Google Shape;239;p27"/>
          <p:cNvSpPr txBox="1"/>
          <p:nvPr/>
        </p:nvSpPr>
        <p:spPr>
          <a:xfrm>
            <a:off x="4311250" y="0"/>
            <a:ext cx="3438300" cy="34170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240" name="Google Shape;240;p27"/>
          <p:cNvSpPr txBox="1"/>
          <p:nvPr/>
        </p:nvSpPr>
        <p:spPr>
          <a:xfrm>
            <a:off x="4311249" y="4117175"/>
            <a:ext cx="3438300" cy="10263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241" name="Google Shape;241;p27"/>
          <p:cNvSpPr txBox="1"/>
          <p:nvPr/>
        </p:nvSpPr>
        <p:spPr>
          <a:xfrm>
            <a:off x="883644" y="2445550"/>
            <a:ext cx="3438300" cy="1176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10100"/>
              </a:buClr>
              <a:buSzPts val="7200"/>
              <a:buFont typeface="Arial"/>
              <a:buNone/>
            </a:pPr>
            <a:r>
              <a:rPr b="0" i="0" lang="en" sz="7200" u="none">
                <a:solidFill>
                  <a:srgbClr val="76A5AF"/>
                </a:solidFill>
                <a:latin typeface="Arial"/>
                <a:ea typeface="Arial"/>
                <a:cs typeface="Arial"/>
                <a:sym typeface="Arial"/>
              </a:rPr>
              <a:t>PART</a:t>
            </a:r>
            <a:endParaRPr sz="1100">
              <a:solidFill>
                <a:srgbClr val="76A5AF"/>
              </a:solidFill>
            </a:endParaRPr>
          </a:p>
        </p:txBody>
      </p:sp>
      <p:cxnSp>
        <p:nvCxnSpPr>
          <p:cNvPr id="242" name="Google Shape;242;p27"/>
          <p:cNvCxnSpPr/>
          <p:nvPr/>
        </p:nvCxnSpPr>
        <p:spPr>
          <a:xfrm>
            <a:off x="4321969" y="3842147"/>
            <a:ext cx="4821900" cy="0"/>
          </a:xfrm>
          <a:prstGeom prst="straightConnector1">
            <a:avLst/>
          </a:prstGeom>
          <a:noFill/>
          <a:ln cap="flat" cmpd="sng" w="15875">
            <a:solidFill>
              <a:srgbClr val="7F7F7F"/>
            </a:solidFill>
            <a:prstDash val="solid"/>
            <a:miter lim="800000"/>
            <a:headEnd len="med" w="med" type="none"/>
            <a:tailEnd len="med" w="med" type="none"/>
          </a:ln>
        </p:spPr>
      </p:cxnSp>
      <p:sp>
        <p:nvSpPr>
          <p:cNvPr id="243" name="Google Shape;243;p27"/>
          <p:cNvSpPr txBox="1"/>
          <p:nvPr/>
        </p:nvSpPr>
        <p:spPr>
          <a:xfrm>
            <a:off x="4249350" y="2445550"/>
            <a:ext cx="3593100" cy="1176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lt1"/>
              </a:buClr>
              <a:buSzPts val="7200"/>
              <a:buFont typeface="Arial"/>
              <a:buNone/>
            </a:pPr>
            <a:r>
              <a:rPr lang="en" sz="7200">
                <a:solidFill>
                  <a:schemeClr val="lt1"/>
                </a:solidFill>
              </a:rPr>
              <a:t>THREE</a:t>
            </a:r>
            <a:endParaRPr sz="1100"/>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1000"/>
                                        <p:tgtEl>
                                          <p:spTgt spid="2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1000"/>
                                        <p:tgtEl>
                                          <p:spTgt spid="2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1000"/>
                                        <p:tgtEl>
                                          <p:spTgt spid="2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1000"/>
                                        <p:tgtEl>
                                          <p:spTgt spid="243"/>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50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ppt_w</p:attrName>
                                        </p:attrNameLst>
                                      </p:cBhvr>
                                      <p:tavLst>
                                        <p:tav fmla="" tm="0">
                                          <p:val>
                                            <p:strVal val="0"/>
                                          </p:val>
                                        </p:tav>
                                        <p:tav fmla="" tm="100000">
                                          <p:val>
                                            <p:strVal val="#ppt_w"/>
                                          </p:val>
                                        </p:tav>
                                      </p:tavLst>
                                    </p:anim>
                                    <p:anim calcmode="lin" valueType="num">
                                      <p:cBhvr additive="base">
                                        <p:cTn dur="500"/>
                                        <p:tgtEl>
                                          <p:spTgt spid="23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p:nvPr/>
        </p:nvSpPr>
        <p:spPr>
          <a:xfrm>
            <a:off x="175" y="800"/>
            <a:ext cx="9210000" cy="5142600"/>
          </a:xfrm>
          <a:prstGeom prst="rect">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8"/>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p:nvPr/>
        </p:nvSpPr>
        <p:spPr>
          <a:xfrm>
            <a:off x="257425" y="229950"/>
            <a:ext cx="8695500" cy="4683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8"/>
          <p:cNvSpPr txBox="1"/>
          <p:nvPr/>
        </p:nvSpPr>
        <p:spPr>
          <a:xfrm>
            <a:off x="411650" y="918950"/>
            <a:ext cx="5039100" cy="346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1500">
                <a:latin typeface="Calibri"/>
                <a:ea typeface="Calibri"/>
                <a:cs typeface="Calibri"/>
                <a:sym typeface="Calibri"/>
              </a:rPr>
              <a:t>WE MET…</a:t>
            </a:r>
            <a:endParaRPr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en" sz="1500">
                <a:latin typeface="Calibri"/>
                <a:ea typeface="Calibri"/>
                <a:cs typeface="Calibri"/>
                <a:sym typeface="Calibri"/>
              </a:rPr>
              <a:t>Rafa, a 35 year old garbage truck driver &amp; property investor </a:t>
            </a:r>
            <a:endParaRPr b="1"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500">
                <a:latin typeface="Calibri"/>
                <a:ea typeface="Calibri"/>
                <a:cs typeface="Calibri"/>
                <a:sym typeface="Calibri"/>
              </a:rPr>
              <a:t>WE WERE AMAZED TO REALIZE…</a:t>
            </a:r>
            <a:endParaRPr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en" sz="1500">
                <a:latin typeface="Calibri"/>
                <a:ea typeface="Calibri"/>
                <a:cs typeface="Calibri"/>
                <a:sym typeface="Calibri"/>
              </a:rPr>
              <a:t>The many</a:t>
            </a:r>
            <a:r>
              <a:rPr b="1" lang="en" sz="1500">
                <a:solidFill>
                  <a:schemeClr val="accent1"/>
                </a:solidFill>
                <a:latin typeface="Calibri"/>
                <a:ea typeface="Calibri"/>
                <a:cs typeface="Calibri"/>
                <a:sym typeface="Calibri"/>
              </a:rPr>
              <a:t> hoops he had to jump through</a:t>
            </a:r>
            <a:r>
              <a:rPr b="1" lang="en" sz="1500">
                <a:latin typeface="Calibri"/>
                <a:ea typeface="Calibri"/>
                <a:cs typeface="Calibri"/>
                <a:sym typeface="Calibri"/>
              </a:rPr>
              <a:t> without having a clear source of trust to turn to</a:t>
            </a:r>
            <a:endParaRPr b="1"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500">
                <a:latin typeface="Calibri"/>
                <a:ea typeface="Calibri"/>
                <a:cs typeface="Calibri"/>
                <a:sym typeface="Calibri"/>
              </a:rPr>
              <a:t>IT WOULD BE GAME-CHANGING TO…</a:t>
            </a:r>
            <a:endParaRPr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en" sz="1500">
                <a:latin typeface="Calibri"/>
                <a:ea typeface="Calibri"/>
                <a:cs typeface="Calibri"/>
                <a:sym typeface="Calibri"/>
              </a:rPr>
              <a:t>Mitigate uncertainty and fear that people have surrounding financial systems</a:t>
            </a:r>
            <a:endParaRPr b="1" sz="1500">
              <a:latin typeface="Calibri"/>
              <a:ea typeface="Calibri"/>
              <a:cs typeface="Calibri"/>
              <a:sym typeface="Calibri"/>
            </a:endParaRPr>
          </a:p>
          <a:p>
            <a:pPr indent="0" lvl="0" marL="0" rtl="0" algn="l">
              <a:spcBef>
                <a:spcPts val="1200"/>
              </a:spcBef>
              <a:spcAft>
                <a:spcPts val="0"/>
              </a:spcAft>
              <a:buNone/>
            </a:pPr>
            <a:r>
              <a:t/>
            </a:r>
            <a:endParaRPr sz="1500">
              <a:latin typeface="Calibri"/>
              <a:ea typeface="Calibri"/>
              <a:cs typeface="Calibri"/>
              <a:sym typeface="Calibri"/>
            </a:endParaRPr>
          </a:p>
        </p:txBody>
      </p:sp>
      <p:pic>
        <p:nvPicPr>
          <p:cNvPr id="252" name="Google Shape;252;p28"/>
          <p:cNvPicPr preferRelativeResize="0"/>
          <p:nvPr/>
        </p:nvPicPr>
        <p:blipFill rotWithShape="1">
          <a:blip r:embed="rId3">
            <a:alphaModFix/>
          </a:blip>
          <a:srcRect b="0" l="0" r="0" t="27499"/>
          <a:stretch/>
        </p:blipFill>
        <p:spPr>
          <a:xfrm>
            <a:off x="5848275" y="1284800"/>
            <a:ext cx="2811300" cy="2717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9"/>
          <p:cNvSpPr/>
          <p:nvPr/>
        </p:nvSpPr>
        <p:spPr>
          <a:xfrm>
            <a:off x="175" y="800"/>
            <a:ext cx="9210000" cy="5142600"/>
          </a:xfrm>
          <a:prstGeom prst="rect">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9"/>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9"/>
          <p:cNvSpPr/>
          <p:nvPr/>
        </p:nvSpPr>
        <p:spPr>
          <a:xfrm>
            <a:off x="257425" y="229950"/>
            <a:ext cx="8695500" cy="4683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9"/>
          <p:cNvSpPr txBox="1"/>
          <p:nvPr/>
        </p:nvSpPr>
        <p:spPr>
          <a:xfrm>
            <a:off x="411650" y="918950"/>
            <a:ext cx="5039100" cy="343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1500">
                <a:latin typeface="Calibri"/>
                <a:ea typeface="Calibri"/>
                <a:cs typeface="Calibri"/>
                <a:sym typeface="Calibri"/>
              </a:rPr>
              <a:t>WE MET…</a:t>
            </a:r>
            <a:endParaRPr sz="1500">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b="1" lang="en" sz="1500">
                <a:latin typeface="Calibri"/>
                <a:ea typeface="Calibri"/>
                <a:cs typeface="Calibri"/>
                <a:sym typeface="Calibri"/>
              </a:rPr>
              <a:t>Carter, co-founder and CEO of Champions Round startup.</a:t>
            </a:r>
            <a:endParaRPr b="1"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500">
                <a:latin typeface="Calibri"/>
                <a:ea typeface="Calibri"/>
                <a:cs typeface="Calibri"/>
                <a:sym typeface="Calibri"/>
              </a:rPr>
              <a:t>WE WERE AMAZED TO REALIZE…</a:t>
            </a:r>
            <a:endParaRPr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en" sz="1500">
                <a:latin typeface="Calibri"/>
                <a:ea typeface="Calibri"/>
                <a:cs typeface="Calibri"/>
                <a:sym typeface="Calibri"/>
              </a:rPr>
              <a:t>He is </a:t>
            </a:r>
            <a:r>
              <a:rPr b="1" lang="en" sz="1500">
                <a:solidFill>
                  <a:schemeClr val="accent1"/>
                </a:solidFill>
                <a:latin typeface="Calibri"/>
                <a:ea typeface="Calibri"/>
                <a:cs typeface="Calibri"/>
                <a:sym typeface="Calibri"/>
              </a:rPr>
              <a:t>upset</a:t>
            </a:r>
            <a:r>
              <a:rPr b="1" lang="en" sz="1500">
                <a:latin typeface="Calibri"/>
                <a:ea typeface="Calibri"/>
                <a:cs typeface="Calibri"/>
                <a:sym typeface="Calibri"/>
              </a:rPr>
              <a:t> with his inadequate knowledge about finance and having to hand over the control of her finance to experts</a:t>
            </a:r>
            <a:endParaRPr b="1"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500">
                <a:latin typeface="Calibri"/>
                <a:ea typeface="Calibri"/>
                <a:cs typeface="Calibri"/>
                <a:sym typeface="Calibri"/>
              </a:rPr>
              <a:t>IT WOULD BE GAME-CHANGING TO…</a:t>
            </a:r>
            <a:endParaRPr sz="1500">
              <a:latin typeface="Calibri"/>
              <a:ea typeface="Calibri"/>
              <a:cs typeface="Calibri"/>
              <a:sym typeface="Calibri"/>
            </a:endParaRPr>
          </a:p>
          <a:p>
            <a:pPr indent="0" lvl="0" marL="0" rtl="0" algn="l">
              <a:spcBef>
                <a:spcPts val="1200"/>
              </a:spcBef>
              <a:spcAft>
                <a:spcPts val="0"/>
              </a:spcAft>
              <a:buNone/>
            </a:pPr>
            <a:r>
              <a:rPr b="1" lang="en" sz="1500">
                <a:latin typeface="Calibri"/>
                <a:ea typeface="Calibri"/>
                <a:cs typeface="Calibri"/>
                <a:sym typeface="Calibri"/>
              </a:rPr>
              <a:t>Make financial language </a:t>
            </a:r>
            <a:r>
              <a:rPr b="1" lang="en" sz="1500">
                <a:solidFill>
                  <a:schemeClr val="accent1"/>
                </a:solidFill>
                <a:latin typeface="Calibri"/>
                <a:ea typeface="Calibri"/>
                <a:cs typeface="Calibri"/>
                <a:sym typeface="Calibri"/>
              </a:rPr>
              <a:t>easier</a:t>
            </a:r>
            <a:r>
              <a:rPr b="1" lang="en" sz="1500">
                <a:latin typeface="Calibri"/>
                <a:ea typeface="Calibri"/>
                <a:cs typeface="Calibri"/>
                <a:sym typeface="Calibri"/>
              </a:rPr>
              <a:t> for people to understand and ultimately empower people to </a:t>
            </a:r>
            <a:r>
              <a:rPr b="1" lang="en" sz="1500">
                <a:solidFill>
                  <a:schemeClr val="accent1"/>
                </a:solidFill>
                <a:latin typeface="Calibri"/>
                <a:ea typeface="Calibri"/>
                <a:cs typeface="Calibri"/>
                <a:sym typeface="Calibri"/>
              </a:rPr>
              <a:t>take control of </a:t>
            </a:r>
            <a:r>
              <a:rPr b="1" lang="en" sz="1500">
                <a:latin typeface="Calibri"/>
                <a:ea typeface="Calibri"/>
                <a:cs typeface="Calibri"/>
                <a:sym typeface="Calibri"/>
              </a:rPr>
              <a:t>their own finances.</a:t>
            </a:r>
            <a:endParaRPr b="1" sz="1500">
              <a:latin typeface="Calibri"/>
              <a:ea typeface="Calibri"/>
              <a:cs typeface="Calibri"/>
              <a:sym typeface="Calibri"/>
            </a:endParaRPr>
          </a:p>
          <a:p>
            <a:pPr indent="0" lvl="0" marL="0" rtl="0" algn="l">
              <a:spcBef>
                <a:spcPts val="0"/>
              </a:spcBef>
              <a:spcAft>
                <a:spcPts val="0"/>
              </a:spcAft>
              <a:buNone/>
            </a:pPr>
            <a:r>
              <a:t/>
            </a:r>
            <a:endParaRPr sz="1500">
              <a:latin typeface="Calibri"/>
              <a:ea typeface="Calibri"/>
              <a:cs typeface="Calibri"/>
              <a:sym typeface="Calibri"/>
            </a:endParaRPr>
          </a:p>
        </p:txBody>
      </p:sp>
      <p:pic>
        <p:nvPicPr>
          <p:cNvPr id="261" name="Google Shape;261;p29"/>
          <p:cNvPicPr preferRelativeResize="0"/>
          <p:nvPr/>
        </p:nvPicPr>
        <p:blipFill>
          <a:blip r:embed="rId3">
            <a:alphaModFix/>
          </a:blip>
          <a:stretch>
            <a:fillRect/>
          </a:stretch>
        </p:blipFill>
        <p:spPr>
          <a:xfrm>
            <a:off x="5848275" y="1284800"/>
            <a:ext cx="2811300" cy="271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0"/>
          <p:cNvSpPr/>
          <p:nvPr/>
        </p:nvSpPr>
        <p:spPr>
          <a:xfrm>
            <a:off x="175" y="800"/>
            <a:ext cx="9210000" cy="5142600"/>
          </a:xfrm>
          <a:prstGeom prst="rect">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0"/>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0"/>
          <p:cNvSpPr/>
          <p:nvPr/>
        </p:nvSpPr>
        <p:spPr>
          <a:xfrm>
            <a:off x="257425" y="229950"/>
            <a:ext cx="8695500" cy="4683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0"/>
          <p:cNvSpPr txBox="1"/>
          <p:nvPr/>
        </p:nvSpPr>
        <p:spPr>
          <a:xfrm>
            <a:off x="411650" y="918950"/>
            <a:ext cx="4557600" cy="372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1500">
                <a:latin typeface="Calibri"/>
                <a:ea typeface="Calibri"/>
                <a:cs typeface="Calibri"/>
                <a:sym typeface="Calibri"/>
              </a:rPr>
              <a:t>WE MET…</a:t>
            </a:r>
            <a:endParaRPr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en" sz="1500">
                <a:latin typeface="Calibri"/>
                <a:ea typeface="Calibri"/>
                <a:cs typeface="Calibri"/>
                <a:sym typeface="Calibri"/>
              </a:rPr>
              <a:t>Edgar, a Berkeley grad in the process of </a:t>
            </a:r>
            <a:r>
              <a:rPr b="1" lang="en" sz="1500">
                <a:solidFill>
                  <a:schemeClr val="accent1"/>
                </a:solidFill>
                <a:latin typeface="Calibri"/>
                <a:ea typeface="Calibri"/>
                <a:cs typeface="Calibri"/>
                <a:sym typeface="Calibri"/>
              </a:rPr>
              <a:t>applying for scholarships</a:t>
            </a:r>
            <a:r>
              <a:rPr b="1" lang="en" sz="1500">
                <a:latin typeface="Calibri"/>
                <a:ea typeface="Calibri"/>
                <a:cs typeface="Calibri"/>
                <a:sym typeface="Calibri"/>
              </a:rPr>
              <a:t> to study in China</a:t>
            </a:r>
            <a:endParaRPr b="1"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500">
                <a:latin typeface="Calibri"/>
                <a:ea typeface="Calibri"/>
                <a:cs typeface="Calibri"/>
                <a:sym typeface="Calibri"/>
              </a:rPr>
              <a:t>WE WERE AMAZED TO REALIZE…</a:t>
            </a:r>
            <a:endParaRPr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en" sz="1500">
                <a:latin typeface="Calibri"/>
                <a:ea typeface="Calibri"/>
                <a:cs typeface="Calibri"/>
                <a:sym typeface="Calibri"/>
              </a:rPr>
              <a:t>There are </a:t>
            </a:r>
            <a:r>
              <a:rPr b="1" lang="en" sz="1500">
                <a:solidFill>
                  <a:schemeClr val="accent1"/>
                </a:solidFill>
                <a:latin typeface="Calibri"/>
                <a:ea typeface="Calibri"/>
                <a:cs typeface="Calibri"/>
                <a:sym typeface="Calibri"/>
              </a:rPr>
              <a:t>no specific resources</a:t>
            </a:r>
            <a:r>
              <a:rPr b="1" lang="en" sz="1500">
                <a:latin typeface="Calibri"/>
                <a:ea typeface="Calibri"/>
                <a:cs typeface="Calibri"/>
                <a:sym typeface="Calibri"/>
              </a:rPr>
              <a:t> for him to prepare for scholarship interviews</a:t>
            </a:r>
            <a:endParaRPr b="1"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500">
                <a:latin typeface="Calibri"/>
                <a:ea typeface="Calibri"/>
                <a:cs typeface="Calibri"/>
                <a:sym typeface="Calibri"/>
              </a:rPr>
              <a:t>IT WOULD BE GAME-CHANGING TO</a:t>
            </a:r>
            <a:endParaRPr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en" sz="1500">
                <a:latin typeface="Calibri"/>
                <a:ea typeface="Calibri"/>
                <a:cs typeface="Calibri"/>
                <a:sym typeface="Calibri"/>
              </a:rPr>
              <a:t>Empower people's </a:t>
            </a:r>
            <a:r>
              <a:rPr b="1" lang="en" sz="1500">
                <a:solidFill>
                  <a:schemeClr val="accent1"/>
                </a:solidFill>
                <a:latin typeface="Calibri"/>
                <a:ea typeface="Calibri"/>
                <a:cs typeface="Calibri"/>
                <a:sym typeface="Calibri"/>
              </a:rPr>
              <a:t>confidence and preparation</a:t>
            </a:r>
            <a:r>
              <a:rPr b="1" lang="en" sz="1500">
                <a:latin typeface="Calibri"/>
                <a:ea typeface="Calibri"/>
                <a:cs typeface="Calibri"/>
                <a:sym typeface="Calibri"/>
              </a:rPr>
              <a:t> for scholarship interviews</a:t>
            </a:r>
            <a:endParaRPr b="1" sz="1500">
              <a:latin typeface="Calibri"/>
              <a:ea typeface="Calibri"/>
              <a:cs typeface="Calibri"/>
              <a:sym typeface="Calibri"/>
            </a:endParaRPr>
          </a:p>
          <a:p>
            <a:pPr indent="0" lvl="0" marL="0" rtl="0" algn="l">
              <a:spcBef>
                <a:spcPts val="1200"/>
              </a:spcBef>
              <a:spcAft>
                <a:spcPts val="0"/>
              </a:spcAft>
              <a:buNone/>
            </a:pPr>
            <a:r>
              <a:t/>
            </a:r>
            <a:endParaRPr sz="1500">
              <a:latin typeface="Calibri"/>
              <a:ea typeface="Calibri"/>
              <a:cs typeface="Calibri"/>
              <a:sym typeface="Calibri"/>
            </a:endParaRPr>
          </a:p>
        </p:txBody>
      </p:sp>
      <p:pic>
        <p:nvPicPr>
          <p:cNvPr id="270" name="Google Shape;270;p30"/>
          <p:cNvPicPr preferRelativeResize="0"/>
          <p:nvPr/>
        </p:nvPicPr>
        <p:blipFill>
          <a:blip r:embed="rId3">
            <a:alphaModFix/>
          </a:blip>
          <a:stretch>
            <a:fillRect/>
          </a:stretch>
        </p:blipFill>
        <p:spPr>
          <a:xfrm>
            <a:off x="5619901" y="1123525"/>
            <a:ext cx="2913376" cy="2897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4" name="Shape 274"/>
        <p:cNvGrpSpPr/>
        <p:nvPr/>
      </p:nvGrpSpPr>
      <p:grpSpPr>
        <a:xfrm>
          <a:off x="0" y="0"/>
          <a:ext cx="0" cy="0"/>
          <a:chOff x="0" y="0"/>
          <a:chExt cx="0" cy="0"/>
        </a:xfrm>
      </p:grpSpPr>
      <p:sp>
        <p:nvSpPr>
          <p:cNvPr id="275" name="Google Shape;275;p31"/>
          <p:cNvSpPr txBox="1"/>
          <p:nvPr/>
        </p:nvSpPr>
        <p:spPr>
          <a:xfrm>
            <a:off x="1009675" y="1856425"/>
            <a:ext cx="7125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t>HMW.. make the experience of engaging with financial systems more </a:t>
            </a:r>
            <a:r>
              <a:rPr lang="en" sz="3000">
                <a:solidFill>
                  <a:schemeClr val="accent1"/>
                </a:solidFill>
              </a:rPr>
              <a:t>whimsical</a:t>
            </a:r>
            <a:r>
              <a:rPr lang="en" sz="3000"/>
              <a:t>? </a:t>
            </a:r>
            <a:endParaRPr sz="3000"/>
          </a:p>
        </p:txBody>
      </p:sp>
      <p:sp>
        <p:nvSpPr>
          <p:cNvPr id="276" name="Google Shape;276;p31"/>
          <p:cNvSpPr/>
          <p:nvPr/>
        </p:nvSpPr>
        <p:spPr>
          <a:xfrm>
            <a:off x="175" y="4418150"/>
            <a:ext cx="9144000" cy="725400"/>
          </a:xfrm>
          <a:prstGeom prst="rect">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7" name="Google Shape;277;p31"/>
          <p:cNvPicPr preferRelativeResize="0"/>
          <p:nvPr/>
        </p:nvPicPr>
        <p:blipFill rotWithShape="1">
          <a:blip r:embed="rId3">
            <a:alphaModFix/>
          </a:blip>
          <a:srcRect b="0" l="0" r="0" t="27499"/>
          <a:stretch/>
        </p:blipFill>
        <p:spPr>
          <a:xfrm>
            <a:off x="460225" y="205725"/>
            <a:ext cx="1146300" cy="1108200"/>
          </a:xfrm>
          <a:prstGeom prst="ellipse">
            <a:avLst/>
          </a:prstGeom>
          <a:noFill/>
          <a:ln>
            <a:noFill/>
          </a:ln>
        </p:spPr>
      </p:pic>
      <p:pic>
        <p:nvPicPr>
          <p:cNvPr id="278" name="Google Shape;278;p31"/>
          <p:cNvPicPr preferRelativeResize="0"/>
          <p:nvPr/>
        </p:nvPicPr>
        <p:blipFill>
          <a:blip r:embed="rId4">
            <a:alphaModFix/>
          </a:blip>
          <a:stretch>
            <a:fillRect/>
          </a:stretch>
        </p:blipFill>
        <p:spPr>
          <a:xfrm>
            <a:off x="1831150" y="205725"/>
            <a:ext cx="1146300" cy="11082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2" name="Shape 282"/>
        <p:cNvGrpSpPr/>
        <p:nvPr/>
      </p:nvGrpSpPr>
      <p:grpSpPr>
        <a:xfrm>
          <a:off x="0" y="0"/>
          <a:ext cx="0" cy="0"/>
          <a:chOff x="0" y="0"/>
          <a:chExt cx="0" cy="0"/>
        </a:xfrm>
      </p:grpSpPr>
      <p:sp>
        <p:nvSpPr>
          <p:cNvPr id="283" name="Google Shape;283;p32"/>
          <p:cNvSpPr txBox="1"/>
          <p:nvPr/>
        </p:nvSpPr>
        <p:spPr>
          <a:xfrm>
            <a:off x="1009675" y="1786800"/>
            <a:ext cx="71250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t>HMW.. </a:t>
            </a:r>
            <a:r>
              <a:rPr lang="en" sz="2700">
                <a:solidFill>
                  <a:schemeClr val="accent1"/>
                </a:solidFill>
              </a:rPr>
              <a:t>leverage the experience</a:t>
            </a:r>
            <a:r>
              <a:rPr lang="en" sz="2700"/>
              <a:t> of other people in their network to break through financial uncertainty and ultimately </a:t>
            </a:r>
            <a:r>
              <a:rPr lang="en" sz="2700">
                <a:solidFill>
                  <a:schemeClr val="accent1"/>
                </a:solidFill>
              </a:rPr>
              <a:t>enable people to take control</a:t>
            </a:r>
            <a:r>
              <a:rPr lang="en" sz="2700"/>
              <a:t> of their finances? </a:t>
            </a:r>
            <a:endParaRPr sz="2700"/>
          </a:p>
        </p:txBody>
      </p:sp>
      <p:sp>
        <p:nvSpPr>
          <p:cNvPr id="284" name="Google Shape;284;p32"/>
          <p:cNvSpPr/>
          <p:nvPr/>
        </p:nvSpPr>
        <p:spPr>
          <a:xfrm>
            <a:off x="175" y="4418150"/>
            <a:ext cx="9144000" cy="725400"/>
          </a:xfrm>
          <a:prstGeom prst="rect">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5" name="Google Shape;285;p32"/>
          <p:cNvPicPr preferRelativeResize="0"/>
          <p:nvPr/>
        </p:nvPicPr>
        <p:blipFill rotWithShape="1">
          <a:blip r:embed="rId3">
            <a:alphaModFix/>
          </a:blip>
          <a:srcRect b="0" l="0" r="0" t="27499"/>
          <a:stretch/>
        </p:blipFill>
        <p:spPr>
          <a:xfrm>
            <a:off x="460225" y="205725"/>
            <a:ext cx="1146300" cy="1108200"/>
          </a:xfrm>
          <a:prstGeom prst="ellipse">
            <a:avLst/>
          </a:prstGeom>
          <a:noFill/>
          <a:ln>
            <a:noFill/>
          </a:ln>
        </p:spPr>
      </p:pic>
      <p:pic>
        <p:nvPicPr>
          <p:cNvPr id="286" name="Google Shape;286;p32"/>
          <p:cNvPicPr preferRelativeResize="0"/>
          <p:nvPr/>
        </p:nvPicPr>
        <p:blipFill>
          <a:blip r:embed="rId4">
            <a:alphaModFix/>
          </a:blip>
          <a:stretch>
            <a:fillRect/>
          </a:stretch>
        </p:blipFill>
        <p:spPr>
          <a:xfrm>
            <a:off x="1831150" y="205725"/>
            <a:ext cx="1146300" cy="1108200"/>
          </a:xfrm>
          <a:prstGeom prst="ellipse">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0" name="Shape 290"/>
        <p:cNvGrpSpPr/>
        <p:nvPr/>
      </p:nvGrpSpPr>
      <p:grpSpPr>
        <a:xfrm>
          <a:off x="0" y="0"/>
          <a:ext cx="0" cy="0"/>
          <a:chOff x="0" y="0"/>
          <a:chExt cx="0" cy="0"/>
        </a:xfrm>
      </p:grpSpPr>
      <p:sp>
        <p:nvSpPr>
          <p:cNvPr id="291" name="Google Shape;291;p33"/>
          <p:cNvSpPr txBox="1"/>
          <p:nvPr/>
        </p:nvSpPr>
        <p:spPr>
          <a:xfrm>
            <a:off x="1009675" y="1786800"/>
            <a:ext cx="71250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t>HMW.. </a:t>
            </a:r>
            <a:r>
              <a:rPr lang="en" sz="3000">
                <a:solidFill>
                  <a:schemeClr val="accent1"/>
                </a:solidFill>
              </a:rPr>
              <a:t>streamline the process</a:t>
            </a:r>
            <a:r>
              <a:rPr lang="en" sz="3000"/>
              <a:t> of finding scholarships and applying/interviewing for them? </a:t>
            </a:r>
            <a:endParaRPr sz="3000"/>
          </a:p>
        </p:txBody>
      </p:sp>
      <p:sp>
        <p:nvSpPr>
          <p:cNvPr id="292" name="Google Shape;292;p33"/>
          <p:cNvSpPr/>
          <p:nvPr/>
        </p:nvSpPr>
        <p:spPr>
          <a:xfrm>
            <a:off x="175" y="4418150"/>
            <a:ext cx="9144000" cy="725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3" name="Google Shape;293;p33"/>
          <p:cNvPicPr preferRelativeResize="0"/>
          <p:nvPr/>
        </p:nvPicPr>
        <p:blipFill>
          <a:blip r:embed="rId3">
            <a:alphaModFix/>
          </a:blip>
          <a:stretch>
            <a:fillRect/>
          </a:stretch>
        </p:blipFill>
        <p:spPr>
          <a:xfrm>
            <a:off x="597075" y="59575"/>
            <a:ext cx="1351800" cy="1344300"/>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7" name="Shape 297"/>
        <p:cNvGrpSpPr/>
        <p:nvPr/>
      </p:nvGrpSpPr>
      <p:grpSpPr>
        <a:xfrm>
          <a:off x="0" y="0"/>
          <a:ext cx="0" cy="0"/>
          <a:chOff x="0" y="0"/>
          <a:chExt cx="0" cy="0"/>
        </a:xfrm>
      </p:grpSpPr>
      <p:sp>
        <p:nvSpPr>
          <p:cNvPr id="298" name="Google Shape;298;p34"/>
          <p:cNvSpPr txBox="1"/>
          <p:nvPr/>
        </p:nvSpPr>
        <p:spPr>
          <a:xfrm>
            <a:off x="4249350" y="3417000"/>
            <a:ext cx="3593100" cy="393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32373B"/>
              </a:buClr>
              <a:buSzPts val="2100"/>
              <a:buFont typeface="Arial"/>
              <a:buNone/>
            </a:pPr>
            <a:r>
              <a:rPr lang="en" sz="2100">
                <a:solidFill>
                  <a:srgbClr val="32373B"/>
                </a:solidFill>
              </a:rPr>
              <a:t>Three Best Solutions</a:t>
            </a:r>
            <a:endParaRPr sz="1100"/>
          </a:p>
        </p:txBody>
      </p:sp>
      <p:sp>
        <p:nvSpPr>
          <p:cNvPr id="299" name="Google Shape;299;p34"/>
          <p:cNvSpPr txBox="1"/>
          <p:nvPr/>
        </p:nvSpPr>
        <p:spPr>
          <a:xfrm>
            <a:off x="4311250" y="0"/>
            <a:ext cx="3438300" cy="34170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00" name="Google Shape;300;p34"/>
          <p:cNvSpPr txBox="1"/>
          <p:nvPr/>
        </p:nvSpPr>
        <p:spPr>
          <a:xfrm>
            <a:off x="4311249" y="4117175"/>
            <a:ext cx="3438300" cy="10263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01" name="Google Shape;301;p34"/>
          <p:cNvSpPr txBox="1"/>
          <p:nvPr/>
        </p:nvSpPr>
        <p:spPr>
          <a:xfrm>
            <a:off x="883644" y="2445550"/>
            <a:ext cx="3438300" cy="1176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10100"/>
              </a:buClr>
              <a:buSzPts val="7200"/>
              <a:buFont typeface="Arial"/>
              <a:buNone/>
            </a:pPr>
            <a:r>
              <a:rPr b="0" i="0" lang="en" sz="7200" u="none">
                <a:solidFill>
                  <a:srgbClr val="76A5AF"/>
                </a:solidFill>
                <a:latin typeface="Arial"/>
                <a:ea typeface="Arial"/>
                <a:cs typeface="Arial"/>
                <a:sym typeface="Arial"/>
              </a:rPr>
              <a:t>PART</a:t>
            </a:r>
            <a:endParaRPr sz="1100">
              <a:solidFill>
                <a:srgbClr val="76A5AF"/>
              </a:solidFill>
            </a:endParaRPr>
          </a:p>
        </p:txBody>
      </p:sp>
      <p:cxnSp>
        <p:nvCxnSpPr>
          <p:cNvPr id="302" name="Google Shape;302;p34"/>
          <p:cNvCxnSpPr/>
          <p:nvPr/>
        </p:nvCxnSpPr>
        <p:spPr>
          <a:xfrm>
            <a:off x="4321969" y="3842147"/>
            <a:ext cx="4821900" cy="0"/>
          </a:xfrm>
          <a:prstGeom prst="straightConnector1">
            <a:avLst/>
          </a:prstGeom>
          <a:noFill/>
          <a:ln cap="flat" cmpd="sng" w="15875">
            <a:solidFill>
              <a:srgbClr val="7F7F7F"/>
            </a:solidFill>
            <a:prstDash val="solid"/>
            <a:miter lim="800000"/>
            <a:headEnd len="med" w="med" type="none"/>
            <a:tailEnd len="med" w="med" type="none"/>
          </a:ln>
        </p:spPr>
      </p:cxnSp>
      <p:sp>
        <p:nvSpPr>
          <p:cNvPr id="303" name="Google Shape;303;p34"/>
          <p:cNvSpPr txBox="1"/>
          <p:nvPr/>
        </p:nvSpPr>
        <p:spPr>
          <a:xfrm>
            <a:off x="4249350" y="2445550"/>
            <a:ext cx="3593100" cy="1176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lt1"/>
              </a:buClr>
              <a:buSzPts val="7200"/>
              <a:buFont typeface="Arial"/>
              <a:buNone/>
            </a:pPr>
            <a:r>
              <a:rPr lang="en" sz="7200">
                <a:solidFill>
                  <a:schemeClr val="lt1"/>
                </a:solidFill>
              </a:rPr>
              <a:t>FOUR</a:t>
            </a:r>
            <a:endParaRPr sz="1100"/>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1000"/>
                                        <p:tgtEl>
                                          <p:spTgt spid="2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1000"/>
                                        <p:tgtEl>
                                          <p:spTgt spid="3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1000"/>
                                        <p:tgtEl>
                                          <p:spTgt spid="30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1000"/>
                                        <p:tgtEl>
                                          <p:spTgt spid="303"/>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50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ppt_w</p:attrName>
                                        </p:attrNameLst>
                                      </p:cBhvr>
                                      <p:tavLst>
                                        <p:tav fmla="" tm="0">
                                          <p:val>
                                            <p:strVal val="0"/>
                                          </p:val>
                                        </p:tav>
                                        <p:tav fmla="" tm="100000">
                                          <p:val>
                                            <p:strVal val="#ppt_w"/>
                                          </p:val>
                                        </p:tav>
                                      </p:tavLst>
                                    </p:anim>
                                    <p:anim calcmode="lin" valueType="num">
                                      <p:cBhvr additive="base">
                                        <p:cTn dur="500"/>
                                        <p:tgtEl>
                                          <p:spTgt spid="29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7" name="Shape 307"/>
        <p:cNvGrpSpPr/>
        <p:nvPr/>
      </p:nvGrpSpPr>
      <p:grpSpPr>
        <a:xfrm>
          <a:off x="0" y="0"/>
          <a:ext cx="0" cy="0"/>
          <a:chOff x="0" y="0"/>
          <a:chExt cx="0" cy="0"/>
        </a:xfrm>
      </p:grpSpPr>
      <p:sp>
        <p:nvSpPr>
          <p:cNvPr id="308" name="Google Shape;308;p35"/>
          <p:cNvSpPr/>
          <p:nvPr/>
        </p:nvSpPr>
        <p:spPr>
          <a:xfrm rot="10800000">
            <a:off x="5918100" y="-175"/>
            <a:ext cx="3225900" cy="27603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5"/>
          <p:cNvSpPr/>
          <p:nvPr/>
        </p:nvSpPr>
        <p:spPr>
          <a:xfrm>
            <a:off x="457200" y="206500"/>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5"/>
          <p:cNvSpPr txBox="1"/>
          <p:nvPr/>
        </p:nvSpPr>
        <p:spPr>
          <a:xfrm>
            <a:off x="2018109" y="479822"/>
            <a:ext cx="27063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7F7F7F"/>
              </a:buClr>
              <a:buSzPts val="1500"/>
              <a:buFont typeface="Arial"/>
              <a:buNone/>
            </a:pPr>
            <a:r>
              <a:t/>
            </a:r>
            <a:endParaRPr sz="1100"/>
          </a:p>
        </p:txBody>
      </p:sp>
      <p:sp>
        <p:nvSpPr>
          <p:cNvPr id="311" name="Google Shape;311;p35"/>
          <p:cNvSpPr txBox="1"/>
          <p:nvPr/>
        </p:nvSpPr>
        <p:spPr>
          <a:xfrm>
            <a:off x="4057650" y="1634209"/>
            <a:ext cx="514200" cy="5142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12" name="Google Shape;312;p35"/>
          <p:cNvSpPr txBox="1"/>
          <p:nvPr/>
        </p:nvSpPr>
        <p:spPr>
          <a:xfrm>
            <a:off x="4057650" y="3002806"/>
            <a:ext cx="514200" cy="5142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13" name="Google Shape;313;p35"/>
          <p:cNvSpPr/>
          <p:nvPr/>
        </p:nvSpPr>
        <p:spPr>
          <a:xfrm rot="5400000">
            <a:off x="114516" y="665345"/>
            <a:ext cx="3792901" cy="4021930"/>
          </a:xfrm>
          <a:custGeom>
            <a:rect b="b" l="l" r="r" t="t"/>
            <a:pathLst>
              <a:path extrusionOk="0" h="5362573" w="5057201">
                <a:moveTo>
                  <a:pt x="0" y="5362573"/>
                </a:moveTo>
                <a:lnTo>
                  <a:pt x="870597" y="0"/>
                </a:lnTo>
                <a:lnTo>
                  <a:pt x="4186604" y="0"/>
                </a:lnTo>
                <a:lnTo>
                  <a:pt x="5057201" y="5362573"/>
                </a:lnTo>
                <a:lnTo>
                  <a:pt x="0" y="5362573"/>
                </a:lnTo>
                <a:close/>
              </a:path>
            </a:pathLst>
          </a:cu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14" name="Google Shape;314;p35"/>
          <p:cNvSpPr txBox="1"/>
          <p:nvPr/>
        </p:nvSpPr>
        <p:spPr>
          <a:xfrm>
            <a:off x="4724400" y="1541740"/>
            <a:ext cx="4279200" cy="8217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Clr>
                <a:srgbClr val="2F3A3F"/>
              </a:buClr>
              <a:buSzPts val="1500"/>
              <a:buFont typeface="Arial"/>
              <a:buNone/>
            </a:pPr>
            <a:r>
              <a:rPr lang="en"/>
              <a:t>C</a:t>
            </a:r>
            <a:r>
              <a:rPr lang="en"/>
              <a:t>reate an app that has </a:t>
            </a:r>
            <a:r>
              <a:rPr b="1" lang="en"/>
              <a:t>multi-stages of learning</a:t>
            </a:r>
            <a:r>
              <a:rPr lang="en"/>
              <a:t> and people earn money for every lesson they complete </a:t>
            </a:r>
            <a:endParaRPr/>
          </a:p>
        </p:txBody>
      </p:sp>
      <p:sp>
        <p:nvSpPr>
          <p:cNvPr id="315" name="Google Shape;315;p35"/>
          <p:cNvSpPr/>
          <p:nvPr/>
        </p:nvSpPr>
        <p:spPr>
          <a:xfrm>
            <a:off x="708450" y="2809875"/>
            <a:ext cx="1724300" cy="1170225"/>
          </a:xfrm>
          <a:custGeom>
            <a:rect b="b" l="l" r="r" t="t"/>
            <a:pathLst>
              <a:path extrusionOk="0" h="114" w="180">
                <a:moveTo>
                  <a:pt x="168" y="0"/>
                </a:moveTo>
                <a:cubicBezTo>
                  <a:pt x="12" y="0"/>
                  <a:pt x="12" y="0"/>
                  <a:pt x="12" y="0"/>
                </a:cubicBezTo>
                <a:cubicBezTo>
                  <a:pt x="5" y="0"/>
                  <a:pt x="0" y="5"/>
                  <a:pt x="0" y="12"/>
                </a:cubicBezTo>
                <a:cubicBezTo>
                  <a:pt x="0" y="90"/>
                  <a:pt x="0" y="90"/>
                  <a:pt x="0" y="90"/>
                </a:cubicBezTo>
                <a:cubicBezTo>
                  <a:pt x="0" y="97"/>
                  <a:pt x="5" y="102"/>
                  <a:pt x="12" y="102"/>
                </a:cubicBezTo>
                <a:cubicBezTo>
                  <a:pt x="78" y="102"/>
                  <a:pt x="78" y="102"/>
                  <a:pt x="78" y="102"/>
                </a:cubicBezTo>
                <a:cubicBezTo>
                  <a:pt x="78" y="108"/>
                  <a:pt x="78" y="108"/>
                  <a:pt x="78" y="108"/>
                </a:cubicBezTo>
                <a:cubicBezTo>
                  <a:pt x="66" y="108"/>
                  <a:pt x="66" y="108"/>
                  <a:pt x="66" y="108"/>
                </a:cubicBezTo>
                <a:cubicBezTo>
                  <a:pt x="60" y="108"/>
                  <a:pt x="60" y="114"/>
                  <a:pt x="60" y="114"/>
                </a:cubicBezTo>
                <a:cubicBezTo>
                  <a:pt x="120" y="114"/>
                  <a:pt x="120" y="114"/>
                  <a:pt x="120" y="114"/>
                </a:cubicBezTo>
                <a:cubicBezTo>
                  <a:pt x="120" y="108"/>
                  <a:pt x="114" y="108"/>
                  <a:pt x="114" y="108"/>
                </a:cubicBezTo>
                <a:cubicBezTo>
                  <a:pt x="102" y="108"/>
                  <a:pt x="102" y="108"/>
                  <a:pt x="102" y="108"/>
                </a:cubicBezTo>
                <a:cubicBezTo>
                  <a:pt x="102" y="102"/>
                  <a:pt x="102" y="102"/>
                  <a:pt x="102" y="102"/>
                </a:cubicBezTo>
                <a:cubicBezTo>
                  <a:pt x="168" y="102"/>
                  <a:pt x="168" y="102"/>
                  <a:pt x="168" y="102"/>
                </a:cubicBezTo>
                <a:cubicBezTo>
                  <a:pt x="175" y="102"/>
                  <a:pt x="180" y="97"/>
                  <a:pt x="180" y="90"/>
                </a:cubicBezTo>
                <a:cubicBezTo>
                  <a:pt x="180" y="12"/>
                  <a:pt x="180" y="12"/>
                  <a:pt x="180" y="12"/>
                </a:cubicBezTo>
                <a:cubicBezTo>
                  <a:pt x="180" y="5"/>
                  <a:pt x="175" y="0"/>
                  <a:pt x="168" y="0"/>
                </a:cubicBezTo>
                <a:moveTo>
                  <a:pt x="174" y="90"/>
                </a:moveTo>
                <a:cubicBezTo>
                  <a:pt x="174" y="93"/>
                  <a:pt x="171" y="96"/>
                  <a:pt x="168" y="96"/>
                </a:cubicBezTo>
                <a:cubicBezTo>
                  <a:pt x="12" y="96"/>
                  <a:pt x="12" y="96"/>
                  <a:pt x="12" y="96"/>
                </a:cubicBezTo>
                <a:cubicBezTo>
                  <a:pt x="9" y="96"/>
                  <a:pt x="6" y="93"/>
                  <a:pt x="6" y="90"/>
                </a:cubicBezTo>
                <a:cubicBezTo>
                  <a:pt x="6" y="12"/>
                  <a:pt x="6" y="12"/>
                  <a:pt x="6" y="12"/>
                </a:cubicBezTo>
                <a:cubicBezTo>
                  <a:pt x="6" y="9"/>
                  <a:pt x="9" y="6"/>
                  <a:pt x="12" y="6"/>
                </a:cubicBezTo>
                <a:cubicBezTo>
                  <a:pt x="168" y="6"/>
                  <a:pt x="168" y="6"/>
                  <a:pt x="168" y="6"/>
                </a:cubicBezTo>
                <a:cubicBezTo>
                  <a:pt x="171" y="6"/>
                  <a:pt x="174" y="9"/>
                  <a:pt x="174" y="12"/>
                </a:cubicBezTo>
                <a:lnTo>
                  <a:pt x="174" y="90"/>
                </a:lnTo>
                <a:close/>
              </a:path>
            </a:pathLst>
          </a:custGeom>
          <a:solidFill>
            <a:srgbClr val="F6F6F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16" name="Google Shape;316;p35"/>
          <p:cNvSpPr txBox="1"/>
          <p:nvPr/>
        </p:nvSpPr>
        <p:spPr>
          <a:xfrm>
            <a:off x="708450" y="3165900"/>
            <a:ext cx="18936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2100"/>
              <a:buFont typeface="Arial"/>
              <a:buNone/>
            </a:pPr>
            <a:r>
              <a:rPr b="1" lang="en" sz="2100">
                <a:solidFill>
                  <a:schemeClr val="lt1"/>
                </a:solidFill>
              </a:rPr>
              <a:t>SOLUTIONS</a:t>
            </a:r>
            <a:endParaRPr sz="1100"/>
          </a:p>
        </p:txBody>
      </p:sp>
      <p:sp>
        <p:nvSpPr>
          <p:cNvPr id="317" name="Google Shape;317;p35"/>
          <p:cNvSpPr txBox="1"/>
          <p:nvPr/>
        </p:nvSpPr>
        <p:spPr>
          <a:xfrm>
            <a:off x="75300" y="1541750"/>
            <a:ext cx="3543600" cy="428700"/>
          </a:xfrm>
          <a:prstGeom prst="rect">
            <a:avLst/>
          </a:prstGeom>
          <a:noFill/>
          <a:ln>
            <a:noFill/>
          </a:ln>
        </p:spPr>
        <p:txBody>
          <a:bodyPr anchorCtr="0" anchor="t" bIns="34275" lIns="68575" spcFirstLastPara="1" rIns="68575" wrap="square" tIns="34275">
            <a:noAutofit/>
          </a:bodyPr>
          <a:lstStyle/>
          <a:p>
            <a:pPr indent="0" lvl="0" marL="0" marR="0" rtl="0" algn="ctr">
              <a:lnSpc>
                <a:spcPct val="130000"/>
              </a:lnSpc>
              <a:spcBef>
                <a:spcPts val="0"/>
              </a:spcBef>
              <a:spcAft>
                <a:spcPts val="0"/>
              </a:spcAft>
              <a:buClr>
                <a:srgbClr val="F2F2F2"/>
              </a:buClr>
              <a:buSzPts val="900"/>
              <a:buFont typeface="Arial"/>
              <a:buNone/>
            </a:pPr>
            <a:r>
              <a:rPr lang="en" sz="1800">
                <a:solidFill>
                  <a:srgbClr val="F2F2F2"/>
                </a:solidFill>
              </a:rPr>
              <a:t>HMW.. make the experience of engaging with financial systems more whimsical?</a:t>
            </a:r>
            <a:endParaRPr sz="2000"/>
          </a:p>
        </p:txBody>
      </p:sp>
      <p:sp>
        <p:nvSpPr>
          <p:cNvPr id="318" name="Google Shape;318;p35"/>
          <p:cNvSpPr/>
          <p:nvPr/>
        </p:nvSpPr>
        <p:spPr>
          <a:xfrm>
            <a:off x="4335065" y="1861784"/>
            <a:ext cx="250031" cy="289322"/>
          </a:xfrm>
          <a:custGeom>
            <a:rect b="b" l="l" r="r" t="t"/>
            <a:pathLst>
              <a:path extrusionOk="0" h="140" w="121">
                <a:moveTo>
                  <a:pt x="107" y="93"/>
                </a:moveTo>
                <a:cubicBezTo>
                  <a:pt x="107" y="93"/>
                  <a:pt x="107" y="93"/>
                  <a:pt x="107" y="93"/>
                </a:cubicBezTo>
                <a:cubicBezTo>
                  <a:pt x="116" y="81"/>
                  <a:pt x="121" y="66"/>
                  <a:pt x="121" y="52"/>
                </a:cubicBezTo>
                <a:cubicBezTo>
                  <a:pt x="121" y="23"/>
                  <a:pt x="97" y="0"/>
                  <a:pt x="68" y="0"/>
                </a:cubicBezTo>
                <a:cubicBezTo>
                  <a:pt x="41" y="0"/>
                  <a:pt x="18" y="21"/>
                  <a:pt x="16" y="48"/>
                </a:cubicBezTo>
                <a:cubicBezTo>
                  <a:pt x="16" y="49"/>
                  <a:pt x="16" y="49"/>
                  <a:pt x="16" y="49"/>
                </a:cubicBezTo>
                <a:cubicBezTo>
                  <a:pt x="16" y="50"/>
                  <a:pt x="16" y="51"/>
                  <a:pt x="16" y="51"/>
                </a:cubicBezTo>
                <a:cubicBezTo>
                  <a:pt x="16" y="52"/>
                  <a:pt x="16" y="52"/>
                  <a:pt x="16" y="52"/>
                </a:cubicBezTo>
                <a:cubicBezTo>
                  <a:pt x="16" y="52"/>
                  <a:pt x="16" y="52"/>
                  <a:pt x="16" y="52"/>
                </a:cubicBezTo>
                <a:cubicBezTo>
                  <a:pt x="15" y="62"/>
                  <a:pt x="12" y="65"/>
                  <a:pt x="6" y="71"/>
                </a:cubicBezTo>
                <a:cubicBezTo>
                  <a:pt x="0" y="78"/>
                  <a:pt x="0" y="82"/>
                  <a:pt x="3" y="82"/>
                </a:cubicBezTo>
                <a:cubicBezTo>
                  <a:pt x="5" y="83"/>
                  <a:pt x="13" y="84"/>
                  <a:pt x="13" y="84"/>
                </a:cubicBezTo>
                <a:cubicBezTo>
                  <a:pt x="13" y="84"/>
                  <a:pt x="11" y="95"/>
                  <a:pt x="13" y="100"/>
                </a:cubicBezTo>
                <a:cubicBezTo>
                  <a:pt x="15" y="106"/>
                  <a:pt x="16" y="108"/>
                  <a:pt x="16" y="112"/>
                </a:cubicBezTo>
                <a:cubicBezTo>
                  <a:pt x="15" y="115"/>
                  <a:pt x="18" y="121"/>
                  <a:pt x="21" y="121"/>
                </a:cubicBezTo>
                <a:cubicBezTo>
                  <a:pt x="25" y="121"/>
                  <a:pt x="30" y="121"/>
                  <a:pt x="39" y="121"/>
                </a:cubicBezTo>
                <a:cubicBezTo>
                  <a:pt x="48" y="121"/>
                  <a:pt x="52" y="140"/>
                  <a:pt x="52" y="140"/>
                </a:cubicBezTo>
                <a:cubicBezTo>
                  <a:pt x="85" y="140"/>
                  <a:pt x="109" y="128"/>
                  <a:pt x="109" y="128"/>
                </a:cubicBezTo>
                <a:cubicBezTo>
                  <a:pt x="98" y="114"/>
                  <a:pt x="100" y="103"/>
                  <a:pt x="107" y="93"/>
                </a:cubicBezTo>
                <a:close/>
                <a:moveTo>
                  <a:pt x="82" y="74"/>
                </a:moveTo>
                <a:cubicBezTo>
                  <a:pt x="82" y="91"/>
                  <a:pt x="82" y="91"/>
                  <a:pt x="82" y="91"/>
                </a:cubicBezTo>
                <a:cubicBezTo>
                  <a:pt x="82" y="95"/>
                  <a:pt x="77" y="100"/>
                  <a:pt x="73" y="100"/>
                </a:cubicBezTo>
                <a:cubicBezTo>
                  <a:pt x="61" y="100"/>
                  <a:pt x="61" y="100"/>
                  <a:pt x="61" y="100"/>
                </a:cubicBezTo>
                <a:cubicBezTo>
                  <a:pt x="58" y="100"/>
                  <a:pt x="53" y="95"/>
                  <a:pt x="53" y="91"/>
                </a:cubicBezTo>
                <a:cubicBezTo>
                  <a:pt x="53" y="74"/>
                  <a:pt x="53" y="74"/>
                  <a:pt x="53" y="74"/>
                </a:cubicBezTo>
                <a:cubicBezTo>
                  <a:pt x="44" y="69"/>
                  <a:pt x="39" y="60"/>
                  <a:pt x="39" y="50"/>
                </a:cubicBezTo>
                <a:cubicBezTo>
                  <a:pt x="39" y="35"/>
                  <a:pt x="52" y="22"/>
                  <a:pt x="67" y="22"/>
                </a:cubicBezTo>
                <a:cubicBezTo>
                  <a:pt x="83" y="22"/>
                  <a:pt x="95" y="35"/>
                  <a:pt x="95" y="50"/>
                </a:cubicBezTo>
                <a:cubicBezTo>
                  <a:pt x="95" y="60"/>
                  <a:pt x="90" y="69"/>
                  <a:pt x="82" y="74"/>
                </a:cubicBezTo>
                <a:close/>
              </a:path>
            </a:pathLst>
          </a:custGeom>
          <a:solidFill>
            <a:srgbClr val="F6F6F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19" name="Google Shape;319;p35"/>
          <p:cNvSpPr txBox="1"/>
          <p:nvPr/>
        </p:nvSpPr>
        <p:spPr>
          <a:xfrm>
            <a:off x="8851106" y="4724400"/>
            <a:ext cx="326100" cy="2739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2F2F2"/>
              </a:buClr>
              <a:buSzPts val="900"/>
              <a:buFont typeface="Impact"/>
              <a:buNone/>
            </a:pPr>
            <a:fld id="{00000000-1234-1234-1234-123412341234}" type="slidenum">
              <a:rPr b="0" i="0" lang="en" sz="900" u="none">
                <a:solidFill>
                  <a:srgbClr val="F2F2F2"/>
                </a:solidFill>
                <a:latin typeface="Impact"/>
                <a:ea typeface="Impact"/>
                <a:cs typeface="Impact"/>
                <a:sym typeface="Impact"/>
              </a:rPr>
              <a:t>‹#›</a:t>
            </a:fld>
            <a:endParaRPr sz="1100"/>
          </a:p>
        </p:txBody>
      </p:sp>
      <p:pic>
        <p:nvPicPr>
          <p:cNvPr id="320" name="Google Shape;320;p35"/>
          <p:cNvPicPr preferRelativeResize="0"/>
          <p:nvPr/>
        </p:nvPicPr>
        <p:blipFill rotWithShape="1">
          <a:blip r:embed="rId3">
            <a:alphaModFix/>
          </a:blip>
          <a:srcRect b="0" l="0" r="0" t="0"/>
          <a:stretch/>
        </p:blipFill>
        <p:spPr>
          <a:xfrm>
            <a:off x="4277513" y="3233074"/>
            <a:ext cx="365125" cy="323850"/>
          </a:xfrm>
          <a:prstGeom prst="rect">
            <a:avLst/>
          </a:prstGeom>
          <a:noFill/>
          <a:ln>
            <a:noFill/>
          </a:ln>
        </p:spPr>
      </p:pic>
      <p:sp>
        <p:nvSpPr>
          <p:cNvPr id="321" name="Google Shape;321;p35"/>
          <p:cNvSpPr txBox="1"/>
          <p:nvPr/>
        </p:nvSpPr>
        <p:spPr>
          <a:xfrm>
            <a:off x="4724400" y="2984127"/>
            <a:ext cx="4279200" cy="8217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Clr>
                <a:srgbClr val="2F3A3F"/>
              </a:buClr>
              <a:buSzPts val="1500"/>
              <a:buFont typeface="Arial"/>
              <a:buNone/>
            </a:pPr>
            <a:r>
              <a:rPr lang="en"/>
              <a:t>Create an app where people can compete with others in a </a:t>
            </a:r>
            <a:r>
              <a:rPr b="1" lang="en"/>
              <a:t>trivia-style game on finance</a:t>
            </a:r>
            <a:endParaRPr b="1"/>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25" name="Shape 325"/>
        <p:cNvGrpSpPr/>
        <p:nvPr/>
      </p:nvGrpSpPr>
      <p:grpSpPr>
        <a:xfrm>
          <a:off x="0" y="0"/>
          <a:ext cx="0" cy="0"/>
          <a:chOff x="0" y="0"/>
          <a:chExt cx="0" cy="0"/>
        </a:xfrm>
      </p:grpSpPr>
      <p:sp>
        <p:nvSpPr>
          <p:cNvPr id="326" name="Google Shape;326;p36"/>
          <p:cNvSpPr/>
          <p:nvPr/>
        </p:nvSpPr>
        <p:spPr>
          <a:xfrm rot="-5400000">
            <a:off x="6172800" y="2172300"/>
            <a:ext cx="2510700" cy="34317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6"/>
          <p:cNvSpPr/>
          <p:nvPr/>
        </p:nvSpPr>
        <p:spPr>
          <a:xfrm>
            <a:off x="469325" y="315425"/>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6"/>
          <p:cNvSpPr txBox="1"/>
          <p:nvPr/>
        </p:nvSpPr>
        <p:spPr>
          <a:xfrm>
            <a:off x="2018109" y="479822"/>
            <a:ext cx="27063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7F7F7F"/>
              </a:buClr>
              <a:buSzPts val="1500"/>
              <a:buFont typeface="Arial"/>
              <a:buNone/>
            </a:pPr>
            <a:r>
              <a:t/>
            </a:r>
            <a:endParaRPr sz="1100"/>
          </a:p>
        </p:txBody>
      </p:sp>
      <p:sp>
        <p:nvSpPr>
          <p:cNvPr id="329" name="Google Shape;329;p36"/>
          <p:cNvSpPr txBox="1"/>
          <p:nvPr/>
        </p:nvSpPr>
        <p:spPr>
          <a:xfrm>
            <a:off x="4057650" y="1634209"/>
            <a:ext cx="514200" cy="5142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30" name="Google Shape;330;p36"/>
          <p:cNvSpPr/>
          <p:nvPr/>
        </p:nvSpPr>
        <p:spPr>
          <a:xfrm rot="5400000">
            <a:off x="114516" y="665345"/>
            <a:ext cx="3792901" cy="4021930"/>
          </a:xfrm>
          <a:custGeom>
            <a:rect b="b" l="l" r="r" t="t"/>
            <a:pathLst>
              <a:path extrusionOk="0" h="5362573" w="5057201">
                <a:moveTo>
                  <a:pt x="0" y="5362573"/>
                </a:moveTo>
                <a:lnTo>
                  <a:pt x="870597" y="0"/>
                </a:lnTo>
                <a:lnTo>
                  <a:pt x="4186604" y="0"/>
                </a:lnTo>
                <a:lnTo>
                  <a:pt x="5057201" y="5362573"/>
                </a:lnTo>
                <a:lnTo>
                  <a:pt x="0" y="5362573"/>
                </a:lnTo>
                <a:close/>
              </a:path>
            </a:pathLst>
          </a:cu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31" name="Google Shape;331;p36"/>
          <p:cNvSpPr txBox="1"/>
          <p:nvPr/>
        </p:nvSpPr>
        <p:spPr>
          <a:xfrm>
            <a:off x="4784925" y="1634200"/>
            <a:ext cx="3602100" cy="2150400"/>
          </a:xfrm>
          <a:prstGeom prst="rect">
            <a:avLst/>
          </a:prstGeom>
          <a:solidFill>
            <a:srgbClr val="FFFFFF"/>
          </a:solid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rPr>
              <a:t>Create video prompts that allow people to </a:t>
            </a:r>
            <a:r>
              <a:rPr b="1" lang="en">
                <a:solidFill>
                  <a:schemeClr val="dk1"/>
                </a:solidFill>
              </a:rPr>
              <a:t>practice answering interview questions</a:t>
            </a:r>
            <a:r>
              <a:rPr lang="en">
                <a:solidFill>
                  <a:schemeClr val="dk1"/>
                </a:solidFill>
              </a:rPr>
              <a:t>, where they can go back and see their answers &amp; evaluate</a:t>
            </a:r>
            <a:endParaRPr sz="1450">
              <a:solidFill>
                <a:srgbClr val="1D1C1D"/>
              </a:solidFill>
            </a:endParaRPr>
          </a:p>
        </p:txBody>
      </p:sp>
      <p:sp>
        <p:nvSpPr>
          <p:cNvPr id="332" name="Google Shape;332;p36"/>
          <p:cNvSpPr/>
          <p:nvPr/>
        </p:nvSpPr>
        <p:spPr>
          <a:xfrm>
            <a:off x="708450" y="2809875"/>
            <a:ext cx="1724300" cy="1170225"/>
          </a:xfrm>
          <a:custGeom>
            <a:rect b="b" l="l" r="r" t="t"/>
            <a:pathLst>
              <a:path extrusionOk="0" h="114" w="180">
                <a:moveTo>
                  <a:pt x="168" y="0"/>
                </a:moveTo>
                <a:cubicBezTo>
                  <a:pt x="12" y="0"/>
                  <a:pt x="12" y="0"/>
                  <a:pt x="12" y="0"/>
                </a:cubicBezTo>
                <a:cubicBezTo>
                  <a:pt x="5" y="0"/>
                  <a:pt x="0" y="5"/>
                  <a:pt x="0" y="12"/>
                </a:cubicBezTo>
                <a:cubicBezTo>
                  <a:pt x="0" y="90"/>
                  <a:pt x="0" y="90"/>
                  <a:pt x="0" y="90"/>
                </a:cubicBezTo>
                <a:cubicBezTo>
                  <a:pt x="0" y="97"/>
                  <a:pt x="5" y="102"/>
                  <a:pt x="12" y="102"/>
                </a:cubicBezTo>
                <a:cubicBezTo>
                  <a:pt x="78" y="102"/>
                  <a:pt x="78" y="102"/>
                  <a:pt x="78" y="102"/>
                </a:cubicBezTo>
                <a:cubicBezTo>
                  <a:pt x="78" y="108"/>
                  <a:pt x="78" y="108"/>
                  <a:pt x="78" y="108"/>
                </a:cubicBezTo>
                <a:cubicBezTo>
                  <a:pt x="66" y="108"/>
                  <a:pt x="66" y="108"/>
                  <a:pt x="66" y="108"/>
                </a:cubicBezTo>
                <a:cubicBezTo>
                  <a:pt x="60" y="108"/>
                  <a:pt x="60" y="114"/>
                  <a:pt x="60" y="114"/>
                </a:cubicBezTo>
                <a:cubicBezTo>
                  <a:pt x="120" y="114"/>
                  <a:pt x="120" y="114"/>
                  <a:pt x="120" y="114"/>
                </a:cubicBezTo>
                <a:cubicBezTo>
                  <a:pt x="120" y="108"/>
                  <a:pt x="114" y="108"/>
                  <a:pt x="114" y="108"/>
                </a:cubicBezTo>
                <a:cubicBezTo>
                  <a:pt x="102" y="108"/>
                  <a:pt x="102" y="108"/>
                  <a:pt x="102" y="108"/>
                </a:cubicBezTo>
                <a:cubicBezTo>
                  <a:pt x="102" y="102"/>
                  <a:pt x="102" y="102"/>
                  <a:pt x="102" y="102"/>
                </a:cubicBezTo>
                <a:cubicBezTo>
                  <a:pt x="168" y="102"/>
                  <a:pt x="168" y="102"/>
                  <a:pt x="168" y="102"/>
                </a:cubicBezTo>
                <a:cubicBezTo>
                  <a:pt x="175" y="102"/>
                  <a:pt x="180" y="97"/>
                  <a:pt x="180" y="90"/>
                </a:cubicBezTo>
                <a:cubicBezTo>
                  <a:pt x="180" y="12"/>
                  <a:pt x="180" y="12"/>
                  <a:pt x="180" y="12"/>
                </a:cubicBezTo>
                <a:cubicBezTo>
                  <a:pt x="180" y="5"/>
                  <a:pt x="175" y="0"/>
                  <a:pt x="168" y="0"/>
                </a:cubicBezTo>
                <a:moveTo>
                  <a:pt x="174" y="90"/>
                </a:moveTo>
                <a:cubicBezTo>
                  <a:pt x="174" y="93"/>
                  <a:pt x="171" y="96"/>
                  <a:pt x="168" y="96"/>
                </a:cubicBezTo>
                <a:cubicBezTo>
                  <a:pt x="12" y="96"/>
                  <a:pt x="12" y="96"/>
                  <a:pt x="12" y="96"/>
                </a:cubicBezTo>
                <a:cubicBezTo>
                  <a:pt x="9" y="96"/>
                  <a:pt x="6" y="93"/>
                  <a:pt x="6" y="90"/>
                </a:cubicBezTo>
                <a:cubicBezTo>
                  <a:pt x="6" y="12"/>
                  <a:pt x="6" y="12"/>
                  <a:pt x="6" y="12"/>
                </a:cubicBezTo>
                <a:cubicBezTo>
                  <a:pt x="6" y="9"/>
                  <a:pt x="9" y="6"/>
                  <a:pt x="12" y="6"/>
                </a:cubicBezTo>
                <a:cubicBezTo>
                  <a:pt x="168" y="6"/>
                  <a:pt x="168" y="6"/>
                  <a:pt x="168" y="6"/>
                </a:cubicBezTo>
                <a:cubicBezTo>
                  <a:pt x="171" y="6"/>
                  <a:pt x="174" y="9"/>
                  <a:pt x="174" y="12"/>
                </a:cubicBezTo>
                <a:lnTo>
                  <a:pt x="174" y="90"/>
                </a:lnTo>
                <a:close/>
              </a:path>
            </a:pathLst>
          </a:custGeom>
          <a:solidFill>
            <a:srgbClr val="F6F6F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33" name="Google Shape;333;p36"/>
          <p:cNvSpPr txBox="1"/>
          <p:nvPr/>
        </p:nvSpPr>
        <p:spPr>
          <a:xfrm>
            <a:off x="708450" y="3165900"/>
            <a:ext cx="18936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2100"/>
              <a:buFont typeface="Arial"/>
              <a:buNone/>
            </a:pPr>
            <a:r>
              <a:rPr b="1" lang="en" sz="2100">
                <a:solidFill>
                  <a:schemeClr val="lt1"/>
                </a:solidFill>
              </a:rPr>
              <a:t>SOLUTIONS</a:t>
            </a:r>
            <a:endParaRPr sz="1100"/>
          </a:p>
        </p:txBody>
      </p:sp>
      <p:sp>
        <p:nvSpPr>
          <p:cNvPr id="334" name="Google Shape;334;p36"/>
          <p:cNvSpPr txBox="1"/>
          <p:nvPr/>
        </p:nvSpPr>
        <p:spPr>
          <a:xfrm>
            <a:off x="239162" y="1580500"/>
            <a:ext cx="3543600" cy="4287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sz="1800">
                <a:solidFill>
                  <a:srgbClr val="FFFFFF"/>
                </a:solidFill>
              </a:rPr>
              <a:t>HMW.. streamline the process of finding scholarships and applying/interviewing for them? </a:t>
            </a:r>
            <a:endParaRPr sz="1800">
              <a:solidFill>
                <a:srgbClr val="FFFFFF"/>
              </a:solidFill>
            </a:endParaRPr>
          </a:p>
        </p:txBody>
      </p:sp>
      <p:sp>
        <p:nvSpPr>
          <p:cNvPr id="335" name="Google Shape;335;p36"/>
          <p:cNvSpPr/>
          <p:nvPr/>
        </p:nvSpPr>
        <p:spPr>
          <a:xfrm>
            <a:off x="4335065" y="1861784"/>
            <a:ext cx="250031" cy="289322"/>
          </a:xfrm>
          <a:custGeom>
            <a:rect b="b" l="l" r="r" t="t"/>
            <a:pathLst>
              <a:path extrusionOk="0" h="140" w="121">
                <a:moveTo>
                  <a:pt x="107" y="93"/>
                </a:moveTo>
                <a:cubicBezTo>
                  <a:pt x="107" y="93"/>
                  <a:pt x="107" y="93"/>
                  <a:pt x="107" y="93"/>
                </a:cubicBezTo>
                <a:cubicBezTo>
                  <a:pt x="116" y="81"/>
                  <a:pt x="121" y="66"/>
                  <a:pt x="121" y="52"/>
                </a:cubicBezTo>
                <a:cubicBezTo>
                  <a:pt x="121" y="23"/>
                  <a:pt x="97" y="0"/>
                  <a:pt x="68" y="0"/>
                </a:cubicBezTo>
                <a:cubicBezTo>
                  <a:pt x="41" y="0"/>
                  <a:pt x="18" y="21"/>
                  <a:pt x="16" y="48"/>
                </a:cubicBezTo>
                <a:cubicBezTo>
                  <a:pt x="16" y="49"/>
                  <a:pt x="16" y="49"/>
                  <a:pt x="16" y="49"/>
                </a:cubicBezTo>
                <a:cubicBezTo>
                  <a:pt x="16" y="50"/>
                  <a:pt x="16" y="51"/>
                  <a:pt x="16" y="51"/>
                </a:cubicBezTo>
                <a:cubicBezTo>
                  <a:pt x="16" y="52"/>
                  <a:pt x="16" y="52"/>
                  <a:pt x="16" y="52"/>
                </a:cubicBezTo>
                <a:cubicBezTo>
                  <a:pt x="16" y="52"/>
                  <a:pt x="16" y="52"/>
                  <a:pt x="16" y="52"/>
                </a:cubicBezTo>
                <a:cubicBezTo>
                  <a:pt x="15" y="62"/>
                  <a:pt x="12" y="65"/>
                  <a:pt x="6" y="71"/>
                </a:cubicBezTo>
                <a:cubicBezTo>
                  <a:pt x="0" y="78"/>
                  <a:pt x="0" y="82"/>
                  <a:pt x="3" y="82"/>
                </a:cubicBezTo>
                <a:cubicBezTo>
                  <a:pt x="5" y="83"/>
                  <a:pt x="13" y="84"/>
                  <a:pt x="13" y="84"/>
                </a:cubicBezTo>
                <a:cubicBezTo>
                  <a:pt x="13" y="84"/>
                  <a:pt x="11" y="95"/>
                  <a:pt x="13" y="100"/>
                </a:cubicBezTo>
                <a:cubicBezTo>
                  <a:pt x="15" y="106"/>
                  <a:pt x="16" y="108"/>
                  <a:pt x="16" y="112"/>
                </a:cubicBezTo>
                <a:cubicBezTo>
                  <a:pt x="15" y="115"/>
                  <a:pt x="18" y="121"/>
                  <a:pt x="21" y="121"/>
                </a:cubicBezTo>
                <a:cubicBezTo>
                  <a:pt x="25" y="121"/>
                  <a:pt x="30" y="121"/>
                  <a:pt x="39" y="121"/>
                </a:cubicBezTo>
                <a:cubicBezTo>
                  <a:pt x="48" y="121"/>
                  <a:pt x="52" y="140"/>
                  <a:pt x="52" y="140"/>
                </a:cubicBezTo>
                <a:cubicBezTo>
                  <a:pt x="85" y="140"/>
                  <a:pt x="109" y="128"/>
                  <a:pt x="109" y="128"/>
                </a:cubicBezTo>
                <a:cubicBezTo>
                  <a:pt x="98" y="114"/>
                  <a:pt x="100" y="103"/>
                  <a:pt x="107" y="93"/>
                </a:cubicBezTo>
                <a:close/>
                <a:moveTo>
                  <a:pt x="82" y="74"/>
                </a:moveTo>
                <a:cubicBezTo>
                  <a:pt x="82" y="91"/>
                  <a:pt x="82" y="91"/>
                  <a:pt x="82" y="91"/>
                </a:cubicBezTo>
                <a:cubicBezTo>
                  <a:pt x="82" y="95"/>
                  <a:pt x="77" y="100"/>
                  <a:pt x="73" y="100"/>
                </a:cubicBezTo>
                <a:cubicBezTo>
                  <a:pt x="61" y="100"/>
                  <a:pt x="61" y="100"/>
                  <a:pt x="61" y="100"/>
                </a:cubicBezTo>
                <a:cubicBezTo>
                  <a:pt x="58" y="100"/>
                  <a:pt x="53" y="95"/>
                  <a:pt x="53" y="91"/>
                </a:cubicBezTo>
                <a:cubicBezTo>
                  <a:pt x="53" y="74"/>
                  <a:pt x="53" y="74"/>
                  <a:pt x="53" y="74"/>
                </a:cubicBezTo>
                <a:cubicBezTo>
                  <a:pt x="44" y="69"/>
                  <a:pt x="39" y="60"/>
                  <a:pt x="39" y="50"/>
                </a:cubicBezTo>
                <a:cubicBezTo>
                  <a:pt x="39" y="35"/>
                  <a:pt x="52" y="22"/>
                  <a:pt x="67" y="22"/>
                </a:cubicBezTo>
                <a:cubicBezTo>
                  <a:pt x="83" y="22"/>
                  <a:pt x="95" y="35"/>
                  <a:pt x="95" y="50"/>
                </a:cubicBezTo>
                <a:cubicBezTo>
                  <a:pt x="95" y="60"/>
                  <a:pt x="90" y="69"/>
                  <a:pt x="82" y="74"/>
                </a:cubicBezTo>
                <a:close/>
              </a:path>
            </a:pathLst>
          </a:custGeom>
          <a:solidFill>
            <a:srgbClr val="F6F6F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36" name="Google Shape;336;p36"/>
          <p:cNvSpPr txBox="1"/>
          <p:nvPr/>
        </p:nvSpPr>
        <p:spPr>
          <a:xfrm>
            <a:off x="8851106" y="4724400"/>
            <a:ext cx="326100" cy="2739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2F2F2"/>
              </a:buClr>
              <a:buSzPts val="900"/>
              <a:buFont typeface="Impact"/>
              <a:buNone/>
            </a:pPr>
            <a:fld id="{00000000-1234-1234-1234-123412341234}" type="slidenum">
              <a:rPr b="0" i="0" lang="en" sz="900" u="none">
                <a:solidFill>
                  <a:srgbClr val="F2F2F2"/>
                </a:solidFill>
                <a:latin typeface="Impact"/>
                <a:ea typeface="Impact"/>
                <a:cs typeface="Impact"/>
                <a:sym typeface="Impact"/>
              </a:rPr>
              <a:t>‹#›</a:t>
            </a:fld>
            <a:endParaRPr sz="110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19"/>
          <p:cNvSpPr txBox="1"/>
          <p:nvPr/>
        </p:nvSpPr>
        <p:spPr>
          <a:xfrm>
            <a:off x="4413647" y="3442097"/>
            <a:ext cx="2521800" cy="393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32373B"/>
              </a:buClr>
              <a:buSzPts val="2100"/>
              <a:buFont typeface="Arial"/>
              <a:buNone/>
            </a:pPr>
            <a:r>
              <a:rPr lang="en" sz="2100">
                <a:solidFill>
                  <a:srgbClr val="32373B"/>
                </a:solidFill>
              </a:rPr>
              <a:t>Initial POV</a:t>
            </a:r>
            <a:endParaRPr sz="1100"/>
          </a:p>
        </p:txBody>
      </p:sp>
      <p:sp>
        <p:nvSpPr>
          <p:cNvPr id="131" name="Google Shape;131;p19"/>
          <p:cNvSpPr txBox="1"/>
          <p:nvPr/>
        </p:nvSpPr>
        <p:spPr>
          <a:xfrm>
            <a:off x="4311253" y="0"/>
            <a:ext cx="2727600" cy="34170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32" name="Google Shape;132;p19"/>
          <p:cNvSpPr txBox="1"/>
          <p:nvPr/>
        </p:nvSpPr>
        <p:spPr>
          <a:xfrm>
            <a:off x="4311253" y="4117181"/>
            <a:ext cx="2727600" cy="10263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33" name="Google Shape;133;p19"/>
          <p:cNvSpPr txBox="1"/>
          <p:nvPr/>
        </p:nvSpPr>
        <p:spPr>
          <a:xfrm>
            <a:off x="883644" y="2445550"/>
            <a:ext cx="3438300" cy="1176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10100"/>
              </a:buClr>
              <a:buSzPts val="7200"/>
              <a:buFont typeface="Arial"/>
              <a:buNone/>
            </a:pPr>
            <a:r>
              <a:rPr b="0" i="0" lang="en" sz="7200" u="none">
                <a:solidFill>
                  <a:srgbClr val="76A5AF"/>
                </a:solidFill>
                <a:latin typeface="Arial"/>
                <a:ea typeface="Arial"/>
                <a:cs typeface="Arial"/>
                <a:sym typeface="Arial"/>
              </a:rPr>
              <a:t>PART</a:t>
            </a:r>
            <a:endParaRPr sz="1100">
              <a:solidFill>
                <a:srgbClr val="76A5AF"/>
              </a:solidFill>
            </a:endParaRPr>
          </a:p>
        </p:txBody>
      </p:sp>
      <p:cxnSp>
        <p:nvCxnSpPr>
          <p:cNvPr id="134" name="Google Shape;134;p19"/>
          <p:cNvCxnSpPr/>
          <p:nvPr/>
        </p:nvCxnSpPr>
        <p:spPr>
          <a:xfrm>
            <a:off x="4321969" y="3842147"/>
            <a:ext cx="4821900" cy="0"/>
          </a:xfrm>
          <a:prstGeom prst="straightConnector1">
            <a:avLst/>
          </a:prstGeom>
          <a:noFill/>
          <a:ln cap="flat" cmpd="sng" w="15875">
            <a:solidFill>
              <a:srgbClr val="7F7F7F"/>
            </a:solidFill>
            <a:prstDash val="solid"/>
            <a:miter lim="800000"/>
            <a:headEnd len="med" w="med" type="none"/>
            <a:tailEnd len="med" w="med" type="none"/>
          </a:ln>
        </p:spPr>
      </p:cxnSp>
      <p:sp>
        <p:nvSpPr>
          <p:cNvPr id="135" name="Google Shape;135;p19"/>
          <p:cNvSpPr txBox="1"/>
          <p:nvPr/>
        </p:nvSpPr>
        <p:spPr>
          <a:xfrm>
            <a:off x="4249340" y="2445544"/>
            <a:ext cx="2851800" cy="1176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lt1"/>
              </a:buClr>
              <a:buSzPts val="7200"/>
              <a:buFont typeface="Arial"/>
              <a:buNone/>
            </a:pPr>
            <a:r>
              <a:rPr lang="en" sz="7200">
                <a:solidFill>
                  <a:schemeClr val="lt1"/>
                </a:solidFill>
              </a:rPr>
              <a:t>ONE</a:t>
            </a:r>
            <a:endParaRPr sz="1100"/>
          </a:p>
        </p:txBody>
      </p:sp>
    </p:spTree>
  </p:cSld>
  <p:clrMapOvr>
    <a:masterClrMapping/>
  </p:clrMapOvr>
  <mc:AlternateContent>
    <mc:Choice Requires="p14">
      <p:transition p14:dur="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50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p:tgtEl>
                                          <p:spTgt spid="130"/>
                                        </p:tgtEl>
                                        <p:attrNameLst>
                                          <p:attrName>ppt_w</p:attrName>
                                        </p:attrNameLst>
                                      </p:cBhvr>
                                      <p:tavLst>
                                        <p:tav fmla="" tm="0">
                                          <p:val>
                                            <p:strVal val="0"/>
                                          </p:val>
                                        </p:tav>
                                        <p:tav fmla="" tm="100000">
                                          <p:val>
                                            <p:strVal val="#ppt_w"/>
                                          </p:val>
                                        </p:tav>
                                      </p:tavLst>
                                    </p:anim>
                                    <p:anim calcmode="lin" valueType="num">
                                      <p:cBhvr additive="base">
                                        <p:cTn dur="500"/>
                                        <p:tgtEl>
                                          <p:spTgt spid="13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0" name="Shape 340"/>
        <p:cNvGrpSpPr/>
        <p:nvPr/>
      </p:nvGrpSpPr>
      <p:grpSpPr>
        <a:xfrm>
          <a:off x="0" y="0"/>
          <a:ext cx="0" cy="0"/>
          <a:chOff x="0" y="0"/>
          <a:chExt cx="0" cy="0"/>
        </a:xfrm>
      </p:grpSpPr>
      <p:sp>
        <p:nvSpPr>
          <p:cNvPr id="341" name="Google Shape;341;p37"/>
          <p:cNvSpPr txBox="1"/>
          <p:nvPr/>
        </p:nvSpPr>
        <p:spPr>
          <a:xfrm>
            <a:off x="4249350" y="3417000"/>
            <a:ext cx="3593100" cy="393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32373B"/>
              </a:buClr>
              <a:buSzPts val="2100"/>
              <a:buFont typeface="Arial"/>
              <a:buNone/>
            </a:pPr>
            <a:r>
              <a:rPr lang="en" sz="2100">
                <a:solidFill>
                  <a:srgbClr val="32373B"/>
                </a:solidFill>
              </a:rPr>
              <a:t>Three Experience Prototypes</a:t>
            </a:r>
            <a:endParaRPr sz="1100"/>
          </a:p>
        </p:txBody>
      </p:sp>
      <p:sp>
        <p:nvSpPr>
          <p:cNvPr id="342" name="Google Shape;342;p37"/>
          <p:cNvSpPr txBox="1"/>
          <p:nvPr/>
        </p:nvSpPr>
        <p:spPr>
          <a:xfrm>
            <a:off x="4311250" y="0"/>
            <a:ext cx="3438300" cy="34170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43" name="Google Shape;343;p37"/>
          <p:cNvSpPr txBox="1"/>
          <p:nvPr/>
        </p:nvSpPr>
        <p:spPr>
          <a:xfrm>
            <a:off x="4311249" y="4117175"/>
            <a:ext cx="3438300" cy="10263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344" name="Google Shape;344;p37"/>
          <p:cNvSpPr txBox="1"/>
          <p:nvPr/>
        </p:nvSpPr>
        <p:spPr>
          <a:xfrm>
            <a:off x="883644" y="2445550"/>
            <a:ext cx="3438300" cy="1176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10100"/>
              </a:buClr>
              <a:buSzPts val="7200"/>
              <a:buFont typeface="Arial"/>
              <a:buNone/>
            </a:pPr>
            <a:r>
              <a:rPr b="0" i="0" lang="en" sz="7200" u="none">
                <a:solidFill>
                  <a:srgbClr val="76A5AF"/>
                </a:solidFill>
                <a:latin typeface="Arial"/>
                <a:ea typeface="Arial"/>
                <a:cs typeface="Arial"/>
                <a:sym typeface="Arial"/>
              </a:rPr>
              <a:t>PART</a:t>
            </a:r>
            <a:endParaRPr sz="1100">
              <a:solidFill>
                <a:srgbClr val="76A5AF"/>
              </a:solidFill>
            </a:endParaRPr>
          </a:p>
        </p:txBody>
      </p:sp>
      <p:cxnSp>
        <p:nvCxnSpPr>
          <p:cNvPr id="345" name="Google Shape;345;p37"/>
          <p:cNvCxnSpPr/>
          <p:nvPr/>
        </p:nvCxnSpPr>
        <p:spPr>
          <a:xfrm>
            <a:off x="4321969" y="3842147"/>
            <a:ext cx="4821900" cy="0"/>
          </a:xfrm>
          <a:prstGeom prst="straightConnector1">
            <a:avLst/>
          </a:prstGeom>
          <a:noFill/>
          <a:ln cap="flat" cmpd="sng" w="15875">
            <a:solidFill>
              <a:srgbClr val="7F7F7F"/>
            </a:solidFill>
            <a:prstDash val="solid"/>
            <a:miter lim="800000"/>
            <a:headEnd len="med" w="med" type="none"/>
            <a:tailEnd len="med" w="med" type="none"/>
          </a:ln>
        </p:spPr>
      </p:cxnSp>
      <p:sp>
        <p:nvSpPr>
          <p:cNvPr id="346" name="Google Shape;346;p37"/>
          <p:cNvSpPr txBox="1"/>
          <p:nvPr/>
        </p:nvSpPr>
        <p:spPr>
          <a:xfrm>
            <a:off x="4249350" y="2445550"/>
            <a:ext cx="3593100" cy="1176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lt1"/>
              </a:buClr>
              <a:buSzPts val="7200"/>
              <a:buFont typeface="Arial"/>
              <a:buNone/>
            </a:pPr>
            <a:r>
              <a:rPr lang="en" sz="7200">
                <a:solidFill>
                  <a:schemeClr val="lt1"/>
                </a:solidFill>
              </a:rPr>
              <a:t>FIVE</a:t>
            </a:r>
            <a:endParaRPr sz="1100"/>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1000"/>
                                        <p:tgtEl>
                                          <p:spTgt spid="34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1000"/>
                                        <p:tgtEl>
                                          <p:spTgt spid="3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1000"/>
                                        <p:tgtEl>
                                          <p:spTgt spid="3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1000"/>
                                        <p:tgtEl>
                                          <p:spTgt spid="346"/>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50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0" name="Shape 350"/>
        <p:cNvGrpSpPr/>
        <p:nvPr/>
      </p:nvGrpSpPr>
      <p:grpSpPr>
        <a:xfrm>
          <a:off x="0" y="0"/>
          <a:ext cx="0" cy="0"/>
          <a:chOff x="0" y="0"/>
          <a:chExt cx="0" cy="0"/>
        </a:xfrm>
      </p:grpSpPr>
      <p:sp>
        <p:nvSpPr>
          <p:cNvPr id="351" name="Google Shape;351;p38"/>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8"/>
          <p:cNvSpPr/>
          <p:nvPr/>
        </p:nvSpPr>
        <p:spPr>
          <a:xfrm>
            <a:off x="254300" y="218625"/>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8"/>
          <p:cNvSpPr txBox="1"/>
          <p:nvPr/>
        </p:nvSpPr>
        <p:spPr>
          <a:xfrm>
            <a:off x="684425" y="557675"/>
            <a:ext cx="8508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t>Experience Prototype 1: </a:t>
            </a:r>
            <a:r>
              <a:rPr b="1" lang="en" sz="2500">
                <a:solidFill>
                  <a:srgbClr val="45818E"/>
                </a:solidFill>
              </a:rPr>
              <a:t>Learn with Rewards</a:t>
            </a:r>
            <a:endParaRPr sz="1100">
              <a:solidFill>
                <a:srgbClr val="45818E"/>
              </a:solidFill>
              <a:latin typeface="Calibri"/>
              <a:ea typeface="Calibri"/>
              <a:cs typeface="Calibri"/>
              <a:sym typeface="Calibri"/>
            </a:endParaRPr>
          </a:p>
          <a:p>
            <a:pPr indent="0" lvl="0" marL="0" rtl="0" algn="l">
              <a:spcBef>
                <a:spcPts val="0"/>
              </a:spcBef>
              <a:spcAft>
                <a:spcPts val="0"/>
              </a:spcAft>
              <a:buNone/>
            </a:pPr>
            <a:r>
              <a:t/>
            </a:r>
            <a:endParaRPr b="1" sz="2500">
              <a:solidFill>
                <a:srgbClr val="45818E"/>
              </a:solidFill>
            </a:endParaRPr>
          </a:p>
        </p:txBody>
      </p:sp>
      <p:grpSp>
        <p:nvGrpSpPr>
          <p:cNvPr id="354" name="Google Shape;354;p38"/>
          <p:cNvGrpSpPr/>
          <p:nvPr/>
        </p:nvGrpSpPr>
        <p:grpSpPr>
          <a:xfrm>
            <a:off x="377136" y="380562"/>
            <a:ext cx="6485015" cy="746513"/>
            <a:chOff x="2047851" y="2725882"/>
            <a:chExt cx="5273227" cy="391994"/>
          </a:xfrm>
        </p:grpSpPr>
        <p:sp>
          <p:nvSpPr>
            <p:cNvPr id="355" name="Google Shape;355;p38"/>
            <p:cNvSpPr txBox="1"/>
            <p:nvPr/>
          </p:nvSpPr>
          <p:spPr>
            <a:xfrm>
              <a:off x="2170678" y="2725882"/>
              <a:ext cx="5150400" cy="15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76A5AF"/>
                  </a:solidFill>
                  <a:latin typeface="Calibri"/>
                  <a:ea typeface="Calibri"/>
                  <a:cs typeface="Calibri"/>
                  <a:sym typeface="Calibri"/>
                </a:rPr>
                <a:t>No.1 </a:t>
              </a:r>
              <a:endParaRPr sz="1600">
                <a:solidFill>
                  <a:srgbClr val="76A5AF"/>
                </a:solidFill>
                <a:latin typeface="Calibri"/>
                <a:ea typeface="Calibri"/>
                <a:cs typeface="Calibri"/>
                <a:sym typeface="Calibri"/>
              </a:endParaRPr>
            </a:p>
          </p:txBody>
        </p:sp>
        <p:sp>
          <p:nvSpPr>
            <p:cNvPr id="356" name="Google Shape;356;p38"/>
            <p:cNvSpPr/>
            <p:nvPr/>
          </p:nvSpPr>
          <p:spPr>
            <a:xfrm rot="5400000">
              <a:off x="2052501" y="2830626"/>
              <a:ext cx="282600" cy="291900"/>
            </a:xfrm>
            <a:prstGeom prst="triangle">
              <a:avLst>
                <a:gd fmla="val 50000"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357" name="Google Shape;357;p38"/>
          <p:cNvSpPr txBox="1"/>
          <p:nvPr/>
        </p:nvSpPr>
        <p:spPr>
          <a:xfrm>
            <a:off x="786625" y="1210225"/>
            <a:ext cx="68622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chemeClr val="dk1"/>
                </a:solidFill>
              </a:rPr>
              <a:t>Create an app that has multi-stages of learning and people earn money for every lesson they complete</a:t>
            </a:r>
            <a:endParaRPr/>
          </a:p>
        </p:txBody>
      </p:sp>
      <p:sp>
        <p:nvSpPr>
          <p:cNvPr id="358" name="Google Shape;358;p38"/>
          <p:cNvSpPr txBox="1"/>
          <p:nvPr/>
        </p:nvSpPr>
        <p:spPr>
          <a:xfrm>
            <a:off x="786625" y="4158800"/>
            <a:ext cx="7505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76A5AF"/>
                </a:solidFill>
              </a:rPr>
              <a:t>Assumption</a:t>
            </a:r>
            <a:r>
              <a:rPr lang="en">
                <a:solidFill>
                  <a:schemeClr val="dk1"/>
                </a:solidFill>
              </a:rPr>
              <a:t>: People will feel </a:t>
            </a:r>
            <a:r>
              <a:rPr b="1" lang="en">
                <a:solidFill>
                  <a:srgbClr val="76A5AF"/>
                </a:solidFill>
              </a:rPr>
              <a:t>motivated</a:t>
            </a:r>
            <a:r>
              <a:rPr lang="en">
                <a:solidFill>
                  <a:schemeClr val="dk1"/>
                </a:solidFill>
              </a:rPr>
              <a:t> to complete lessons if there is some reward associated with it (positive feedback loop)</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359" name="Google Shape;359;p38"/>
          <p:cNvPicPr preferRelativeResize="0"/>
          <p:nvPr/>
        </p:nvPicPr>
        <p:blipFill rotWithShape="1">
          <a:blip r:embed="rId3">
            <a:alphaModFix/>
          </a:blip>
          <a:srcRect b="20775" l="1912" r="4804" t="11684"/>
          <a:stretch/>
        </p:blipFill>
        <p:spPr>
          <a:xfrm>
            <a:off x="786625" y="1882775"/>
            <a:ext cx="2357675" cy="2276024"/>
          </a:xfrm>
          <a:prstGeom prst="rect">
            <a:avLst/>
          </a:prstGeom>
          <a:noFill/>
          <a:ln>
            <a:noFill/>
          </a:ln>
        </p:spPr>
      </p:pic>
      <p:pic>
        <p:nvPicPr>
          <p:cNvPr id="360" name="Google Shape;360;p38"/>
          <p:cNvPicPr preferRelativeResize="0"/>
          <p:nvPr/>
        </p:nvPicPr>
        <p:blipFill rotWithShape="1">
          <a:blip r:embed="rId4">
            <a:alphaModFix/>
          </a:blip>
          <a:srcRect b="30984" l="0" r="0" t="10198"/>
          <a:stretch/>
        </p:blipFill>
        <p:spPr>
          <a:xfrm>
            <a:off x="3299163" y="1882775"/>
            <a:ext cx="2357675" cy="2276024"/>
          </a:xfrm>
          <a:prstGeom prst="rect">
            <a:avLst/>
          </a:prstGeom>
          <a:noFill/>
          <a:ln>
            <a:noFill/>
          </a:ln>
        </p:spPr>
      </p:pic>
      <p:pic>
        <p:nvPicPr>
          <p:cNvPr id="361" name="Google Shape;361;p38"/>
          <p:cNvPicPr preferRelativeResize="0"/>
          <p:nvPr/>
        </p:nvPicPr>
        <p:blipFill rotWithShape="1">
          <a:blip r:embed="rId5">
            <a:alphaModFix/>
          </a:blip>
          <a:srcRect b="19078" l="6392" r="6392" t="11496"/>
          <a:stretch/>
        </p:blipFill>
        <p:spPr>
          <a:xfrm>
            <a:off x="5934550" y="1882775"/>
            <a:ext cx="2357675" cy="22760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5" name="Shape 365"/>
        <p:cNvGrpSpPr/>
        <p:nvPr/>
      </p:nvGrpSpPr>
      <p:grpSpPr>
        <a:xfrm>
          <a:off x="0" y="0"/>
          <a:ext cx="0" cy="0"/>
          <a:chOff x="0" y="0"/>
          <a:chExt cx="0" cy="0"/>
        </a:xfrm>
      </p:grpSpPr>
      <p:sp>
        <p:nvSpPr>
          <p:cNvPr id="366" name="Google Shape;366;p39"/>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9"/>
          <p:cNvSpPr/>
          <p:nvPr/>
        </p:nvSpPr>
        <p:spPr>
          <a:xfrm>
            <a:off x="254300" y="218625"/>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9"/>
          <p:cNvSpPr txBox="1"/>
          <p:nvPr/>
        </p:nvSpPr>
        <p:spPr>
          <a:xfrm>
            <a:off x="684425" y="557675"/>
            <a:ext cx="850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t>Experience Prototype 1: </a:t>
            </a:r>
            <a:r>
              <a:rPr b="1" lang="en" sz="2500">
                <a:solidFill>
                  <a:srgbClr val="45818E"/>
                </a:solidFill>
              </a:rPr>
              <a:t>Learn with Rewards</a:t>
            </a:r>
            <a:endParaRPr b="1" sz="2500">
              <a:solidFill>
                <a:srgbClr val="45818E"/>
              </a:solidFill>
            </a:endParaRPr>
          </a:p>
        </p:txBody>
      </p:sp>
      <p:grpSp>
        <p:nvGrpSpPr>
          <p:cNvPr id="369" name="Google Shape;369;p39"/>
          <p:cNvGrpSpPr/>
          <p:nvPr/>
        </p:nvGrpSpPr>
        <p:grpSpPr>
          <a:xfrm>
            <a:off x="377136" y="380562"/>
            <a:ext cx="6485015" cy="746513"/>
            <a:chOff x="2047851" y="2725882"/>
            <a:chExt cx="5273227" cy="391994"/>
          </a:xfrm>
        </p:grpSpPr>
        <p:sp>
          <p:nvSpPr>
            <p:cNvPr id="370" name="Google Shape;370;p39"/>
            <p:cNvSpPr txBox="1"/>
            <p:nvPr/>
          </p:nvSpPr>
          <p:spPr>
            <a:xfrm>
              <a:off x="2170678" y="2725882"/>
              <a:ext cx="5150400" cy="15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76A5AF"/>
                  </a:solidFill>
                  <a:latin typeface="Calibri"/>
                  <a:ea typeface="Calibri"/>
                  <a:cs typeface="Calibri"/>
                  <a:sym typeface="Calibri"/>
                </a:rPr>
                <a:t>No.1 </a:t>
              </a:r>
              <a:endParaRPr sz="1600">
                <a:solidFill>
                  <a:srgbClr val="76A5AF"/>
                </a:solidFill>
                <a:latin typeface="Calibri"/>
                <a:ea typeface="Calibri"/>
                <a:cs typeface="Calibri"/>
                <a:sym typeface="Calibri"/>
              </a:endParaRPr>
            </a:p>
          </p:txBody>
        </p:sp>
        <p:sp>
          <p:nvSpPr>
            <p:cNvPr id="371" name="Google Shape;371;p39"/>
            <p:cNvSpPr/>
            <p:nvPr/>
          </p:nvSpPr>
          <p:spPr>
            <a:xfrm rot="5400000">
              <a:off x="2052501" y="2830626"/>
              <a:ext cx="282600" cy="291900"/>
            </a:xfrm>
            <a:prstGeom prst="triangle">
              <a:avLst>
                <a:gd fmla="val 50000"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372" name="Google Shape;372;p39"/>
          <p:cNvSpPr txBox="1"/>
          <p:nvPr/>
        </p:nvSpPr>
        <p:spPr>
          <a:xfrm>
            <a:off x="4751875" y="1890825"/>
            <a:ext cx="7336500" cy="85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373" name="Google Shape;373;p39"/>
          <p:cNvPicPr preferRelativeResize="0"/>
          <p:nvPr/>
        </p:nvPicPr>
        <p:blipFill rotWithShape="1">
          <a:blip r:embed="rId3">
            <a:alphaModFix/>
          </a:blip>
          <a:srcRect b="0" l="0" r="0" t="0"/>
          <a:stretch/>
        </p:blipFill>
        <p:spPr>
          <a:xfrm>
            <a:off x="3102413" y="1064375"/>
            <a:ext cx="2367726" cy="2367726"/>
          </a:xfrm>
          <a:prstGeom prst="rect">
            <a:avLst/>
          </a:prstGeom>
          <a:noFill/>
          <a:ln>
            <a:noFill/>
          </a:ln>
        </p:spPr>
      </p:pic>
      <p:sp>
        <p:nvSpPr>
          <p:cNvPr id="374" name="Google Shape;374;p39"/>
          <p:cNvSpPr txBox="1"/>
          <p:nvPr/>
        </p:nvSpPr>
        <p:spPr>
          <a:xfrm>
            <a:off x="906425" y="4206775"/>
            <a:ext cx="219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75" name="Google Shape;375;p39"/>
          <p:cNvSpPr txBox="1"/>
          <p:nvPr/>
        </p:nvSpPr>
        <p:spPr>
          <a:xfrm>
            <a:off x="2660802" y="3510475"/>
            <a:ext cx="3968700" cy="1231500"/>
          </a:xfrm>
          <a:prstGeom prst="rect">
            <a:avLst/>
          </a:prstGeom>
          <a:noFill/>
          <a:ln>
            <a:noFill/>
          </a:ln>
        </p:spPr>
        <p:txBody>
          <a:bodyPr anchorCtr="0" anchor="t" bIns="91425" lIns="91425" spcFirstLastPara="1" rIns="91425" wrap="square" tIns="91425">
            <a:spAutoFit/>
          </a:bodyPr>
          <a:lstStyle/>
          <a:p>
            <a:pPr indent="0" lvl="0" marL="0" rtl="0" algn="l">
              <a:lnSpc>
                <a:spcPct val="133333"/>
              </a:lnSpc>
              <a:spcBef>
                <a:spcPts val="1800"/>
              </a:spcBef>
              <a:spcAft>
                <a:spcPts val="0"/>
              </a:spcAft>
              <a:buNone/>
            </a:pPr>
            <a:r>
              <a:rPr lang="en" sz="1200">
                <a:solidFill>
                  <a:schemeClr val="dk1"/>
                </a:solidFill>
                <a:highlight>
                  <a:srgbClr val="FFFFFF"/>
                </a:highlight>
                <a:latin typeface="Roboto"/>
                <a:ea typeface="Roboto"/>
                <a:cs typeface="Roboto"/>
                <a:sym typeface="Roboto"/>
              </a:rPr>
              <a:t>Tina (Pinyi) Liu,</a:t>
            </a:r>
            <a:r>
              <a:rPr lang="en" sz="1800">
                <a:solidFill>
                  <a:schemeClr val="dk1"/>
                </a:solidFill>
                <a:highlight>
                  <a:srgbClr val="FFFFFF"/>
                </a:highlight>
                <a:latin typeface="Roboto"/>
                <a:ea typeface="Roboto"/>
                <a:cs typeface="Roboto"/>
                <a:sym typeface="Roboto"/>
              </a:rPr>
              <a:t> </a:t>
            </a:r>
            <a:r>
              <a:rPr lang="en" sz="1200">
                <a:solidFill>
                  <a:schemeClr val="dk1"/>
                </a:solidFill>
                <a:highlight>
                  <a:srgbClr val="FFFFFF"/>
                </a:highlight>
                <a:latin typeface="Roboto"/>
                <a:ea typeface="Roboto"/>
                <a:cs typeface="Roboto"/>
                <a:sym typeface="Roboto"/>
              </a:rPr>
              <a:t>Sr. Consultant at EY Consulting (US) / Graduated from</a:t>
            </a:r>
            <a:r>
              <a:rPr lang="en" sz="1200">
                <a:solidFill>
                  <a:schemeClr val="dk1"/>
                </a:solidFill>
                <a:highlight>
                  <a:srgbClr val="FFFFFF"/>
                </a:highlight>
                <a:latin typeface="Roboto"/>
                <a:ea typeface="Roboto"/>
                <a:cs typeface="Roboto"/>
                <a:sym typeface="Roboto"/>
              </a:rPr>
              <a:t> University of Rochester - Simon Business School with a focus on Business Analytics / undergraduate major in Finance</a:t>
            </a:r>
            <a:endParaRPr sz="1200">
              <a:solidFill>
                <a:schemeClr val="dk1"/>
              </a:solidFill>
              <a:highlight>
                <a:srgbClr val="FFFFFF"/>
              </a:highlight>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9" name="Shape 379"/>
        <p:cNvGrpSpPr/>
        <p:nvPr/>
      </p:nvGrpSpPr>
      <p:grpSpPr>
        <a:xfrm>
          <a:off x="0" y="0"/>
          <a:ext cx="0" cy="0"/>
          <a:chOff x="0" y="0"/>
          <a:chExt cx="0" cy="0"/>
        </a:xfrm>
      </p:grpSpPr>
      <p:sp>
        <p:nvSpPr>
          <p:cNvPr id="380" name="Google Shape;380;p40"/>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0"/>
          <p:cNvSpPr/>
          <p:nvPr/>
        </p:nvSpPr>
        <p:spPr>
          <a:xfrm>
            <a:off x="254300" y="218625"/>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0"/>
          <p:cNvSpPr txBox="1"/>
          <p:nvPr/>
        </p:nvSpPr>
        <p:spPr>
          <a:xfrm>
            <a:off x="684425" y="557675"/>
            <a:ext cx="850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t>Experience Prototype 1: </a:t>
            </a:r>
            <a:r>
              <a:rPr b="1" lang="en" sz="2500">
                <a:solidFill>
                  <a:srgbClr val="45818E"/>
                </a:solidFill>
              </a:rPr>
              <a:t>Learn with Rewards</a:t>
            </a:r>
            <a:endParaRPr sz="1100">
              <a:solidFill>
                <a:srgbClr val="45818E"/>
              </a:solidFill>
              <a:latin typeface="Calibri"/>
              <a:ea typeface="Calibri"/>
              <a:cs typeface="Calibri"/>
              <a:sym typeface="Calibri"/>
            </a:endParaRPr>
          </a:p>
        </p:txBody>
      </p:sp>
      <p:grpSp>
        <p:nvGrpSpPr>
          <p:cNvPr id="383" name="Google Shape;383;p40"/>
          <p:cNvGrpSpPr/>
          <p:nvPr/>
        </p:nvGrpSpPr>
        <p:grpSpPr>
          <a:xfrm>
            <a:off x="377136" y="380562"/>
            <a:ext cx="6485015" cy="746513"/>
            <a:chOff x="2047851" y="2725882"/>
            <a:chExt cx="5273227" cy="391994"/>
          </a:xfrm>
        </p:grpSpPr>
        <p:sp>
          <p:nvSpPr>
            <p:cNvPr id="384" name="Google Shape;384;p40"/>
            <p:cNvSpPr txBox="1"/>
            <p:nvPr/>
          </p:nvSpPr>
          <p:spPr>
            <a:xfrm>
              <a:off x="2170678" y="2725882"/>
              <a:ext cx="5150400" cy="15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76A5AF"/>
                  </a:solidFill>
                  <a:latin typeface="Calibri"/>
                  <a:ea typeface="Calibri"/>
                  <a:cs typeface="Calibri"/>
                  <a:sym typeface="Calibri"/>
                </a:rPr>
                <a:t>No.2 </a:t>
              </a:r>
              <a:endParaRPr sz="1600">
                <a:solidFill>
                  <a:srgbClr val="76A5AF"/>
                </a:solidFill>
                <a:latin typeface="Calibri"/>
                <a:ea typeface="Calibri"/>
                <a:cs typeface="Calibri"/>
                <a:sym typeface="Calibri"/>
              </a:endParaRPr>
            </a:p>
          </p:txBody>
        </p:sp>
        <p:sp>
          <p:nvSpPr>
            <p:cNvPr id="385" name="Google Shape;385;p40"/>
            <p:cNvSpPr/>
            <p:nvPr/>
          </p:nvSpPr>
          <p:spPr>
            <a:xfrm rot="5400000">
              <a:off x="2052501" y="2830626"/>
              <a:ext cx="282600" cy="291900"/>
            </a:xfrm>
            <a:prstGeom prst="triangle">
              <a:avLst>
                <a:gd fmla="val 50000"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386" name="Google Shape;386;p40"/>
          <p:cNvSpPr txBox="1"/>
          <p:nvPr/>
        </p:nvSpPr>
        <p:spPr>
          <a:xfrm>
            <a:off x="786625" y="1210225"/>
            <a:ext cx="68622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chemeClr val="dk1"/>
                </a:solidFill>
              </a:rPr>
              <a:t>Create an app that has multi-stages of learning and people earn money for every lesson they complete</a:t>
            </a:r>
            <a:endParaRPr/>
          </a:p>
        </p:txBody>
      </p:sp>
      <p:sp>
        <p:nvSpPr>
          <p:cNvPr id="387" name="Google Shape;387;p40"/>
          <p:cNvSpPr txBox="1"/>
          <p:nvPr/>
        </p:nvSpPr>
        <p:spPr>
          <a:xfrm>
            <a:off x="853175" y="1933525"/>
            <a:ext cx="34977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What worked:</a:t>
            </a:r>
            <a:endParaRPr b="1">
              <a:solidFill>
                <a:schemeClr val="dk1"/>
              </a:solidFill>
            </a:endParaRPr>
          </a:p>
          <a:p>
            <a:pPr indent="0" lvl="0" marL="0" rtl="0" algn="l">
              <a:spcBef>
                <a:spcPts val="0"/>
              </a:spcBef>
              <a:spcAft>
                <a:spcPts val="0"/>
              </a:spcAft>
              <a:buNone/>
            </a:pPr>
            <a:r>
              <a:rPr lang="en">
                <a:solidFill>
                  <a:schemeClr val="dk1"/>
                </a:solidFill>
              </a:rPr>
              <a:t>Tina rated </a:t>
            </a:r>
            <a:r>
              <a:rPr b="1" lang="en">
                <a:solidFill>
                  <a:srgbClr val="76A5AF"/>
                </a:solidFill>
              </a:rPr>
              <a:t>a higher interest level (8 point) </a:t>
            </a:r>
            <a:r>
              <a:rPr lang="en">
                <a:solidFill>
                  <a:schemeClr val="dk1"/>
                </a:solidFill>
              </a:rPr>
              <a:t>of taking financial classes after learning that completing each class and assignment will earn her extra money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88" name="Google Shape;388;p40"/>
          <p:cNvSpPr txBox="1"/>
          <p:nvPr/>
        </p:nvSpPr>
        <p:spPr>
          <a:xfrm>
            <a:off x="853175" y="3097275"/>
            <a:ext cx="3346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What did not work:</a:t>
            </a:r>
            <a:endParaRPr b="1"/>
          </a:p>
          <a:p>
            <a:pPr indent="0" lvl="0" marL="0" rtl="0" algn="l">
              <a:spcBef>
                <a:spcPts val="0"/>
              </a:spcBef>
              <a:spcAft>
                <a:spcPts val="0"/>
              </a:spcAft>
              <a:buNone/>
            </a:pPr>
            <a:r>
              <a:rPr lang="en"/>
              <a:t>Tina rated</a:t>
            </a:r>
            <a:r>
              <a:rPr b="1" lang="en">
                <a:solidFill>
                  <a:srgbClr val="76A5AF"/>
                </a:solidFill>
              </a:rPr>
              <a:t> a lower interest level (4 point) </a:t>
            </a:r>
            <a:r>
              <a:rPr lang="en"/>
              <a:t>of taking financial class if the class is more than 10 minutes, even though she is aware of potential rewards &gt; </a:t>
            </a:r>
            <a:r>
              <a:rPr lang="en">
                <a:solidFill>
                  <a:schemeClr val="dk1"/>
                </a:solidFill>
              </a:rPr>
              <a:t>she prefers to efficiently use her </a:t>
            </a:r>
            <a:r>
              <a:rPr b="1" lang="en">
                <a:solidFill>
                  <a:srgbClr val="76A5AF"/>
                </a:solidFill>
              </a:rPr>
              <a:t>fragmented</a:t>
            </a:r>
            <a:r>
              <a:rPr lang="en">
                <a:solidFill>
                  <a:schemeClr val="dk1"/>
                </a:solidFill>
              </a:rPr>
              <a:t> time to learn. </a:t>
            </a:r>
            <a:endParaRPr/>
          </a:p>
          <a:p>
            <a:pPr indent="0" lvl="0" marL="0" rtl="0" algn="l">
              <a:spcBef>
                <a:spcPts val="0"/>
              </a:spcBef>
              <a:spcAft>
                <a:spcPts val="0"/>
              </a:spcAft>
              <a:buNone/>
            </a:pPr>
            <a:r>
              <a:t/>
            </a:r>
            <a:endParaRPr/>
          </a:p>
        </p:txBody>
      </p:sp>
      <p:sp>
        <p:nvSpPr>
          <p:cNvPr id="389" name="Google Shape;389;p40"/>
          <p:cNvSpPr txBox="1"/>
          <p:nvPr/>
        </p:nvSpPr>
        <p:spPr>
          <a:xfrm>
            <a:off x="4727675" y="2016675"/>
            <a:ext cx="7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90" name="Google Shape;390;p40"/>
          <p:cNvSpPr txBox="1"/>
          <p:nvPr/>
        </p:nvSpPr>
        <p:spPr>
          <a:xfrm>
            <a:off x="5157525" y="1872750"/>
            <a:ext cx="30480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Surprises/ new assumptions: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Financial reward is one way to motivate people to take classes, but other dimensions also matter (class length, in this case) and would possibly compromise the efficacy of rewards. </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4" name="Shape 394"/>
        <p:cNvGrpSpPr/>
        <p:nvPr/>
      </p:nvGrpSpPr>
      <p:grpSpPr>
        <a:xfrm>
          <a:off x="0" y="0"/>
          <a:ext cx="0" cy="0"/>
          <a:chOff x="0" y="0"/>
          <a:chExt cx="0" cy="0"/>
        </a:xfrm>
      </p:grpSpPr>
      <p:sp>
        <p:nvSpPr>
          <p:cNvPr id="395" name="Google Shape;395;p41"/>
          <p:cNvSpPr/>
          <p:nvPr/>
        </p:nvSpPr>
        <p:spPr>
          <a:xfrm rot="-5400000">
            <a:off x="6172800" y="2172300"/>
            <a:ext cx="2510700" cy="34317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1"/>
          <p:cNvSpPr/>
          <p:nvPr/>
        </p:nvSpPr>
        <p:spPr>
          <a:xfrm>
            <a:off x="460025" y="315450"/>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1"/>
          <p:cNvSpPr txBox="1"/>
          <p:nvPr/>
        </p:nvSpPr>
        <p:spPr>
          <a:xfrm>
            <a:off x="684425" y="557675"/>
            <a:ext cx="850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t>Experience Prototype 2: </a:t>
            </a:r>
            <a:r>
              <a:rPr b="1" lang="en" sz="2500">
                <a:solidFill>
                  <a:srgbClr val="45818E"/>
                </a:solidFill>
              </a:rPr>
              <a:t>Competition</a:t>
            </a:r>
            <a:endParaRPr sz="1100">
              <a:solidFill>
                <a:srgbClr val="45818E"/>
              </a:solidFill>
              <a:latin typeface="Calibri"/>
              <a:ea typeface="Calibri"/>
              <a:cs typeface="Calibri"/>
              <a:sym typeface="Calibri"/>
            </a:endParaRPr>
          </a:p>
        </p:txBody>
      </p:sp>
      <p:grpSp>
        <p:nvGrpSpPr>
          <p:cNvPr id="398" name="Google Shape;398;p41"/>
          <p:cNvGrpSpPr/>
          <p:nvPr/>
        </p:nvGrpSpPr>
        <p:grpSpPr>
          <a:xfrm>
            <a:off x="377136" y="380562"/>
            <a:ext cx="6485015" cy="746513"/>
            <a:chOff x="2047851" y="2725882"/>
            <a:chExt cx="5273227" cy="391994"/>
          </a:xfrm>
        </p:grpSpPr>
        <p:sp>
          <p:nvSpPr>
            <p:cNvPr id="399" name="Google Shape;399;p41"/>
            <p:cNvSpPr txBox="1"/>
            <p:nvPr/>
          </p:nvSpPr>
          <p:spPr>
            <a:xfrm>
              <a:off x="2170678" y="2725882"/>
              <a:ext cx="5150400" cy="15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76A5AF"/>
                  </a:solidFill>
                  <a:latin typeface="Calibri"/>
                  <a:ea typeface="Calibri"/>
                  <a:cs typeface="Calibri"/>
                  <a:sym typeface="Calibri"/>
                </a:rPr>
                <a:t>No.2 </a:t>
              </a:r>
              <a:endParaRPr sz="1600">
                <a:solidFill>
                  <a:srgbClr val="76A5AF"/>
                </a:solidFill>
                <a:latin typeface="Calibri"/>
                <a:ea typeface="Calibri"/>
                <a:cs typeface="Calibri"/>
                <a:sym typeface="Calibri"/>
              </a:endParaRPr>
            </a:p>
          </p:txBody>
        </p:sp>
        <p:sp>
          <p:nvSpPr>
            <p:cNvPr id="400" name="Google Shape;400;p41"/>
            <p:cNvSpPr/>
            <p:nvPr/>
          </p:nvSpPr>
          <p:spPr>
            <a:xfrm rot="5400000">
              <a:off x="2052501" y="2830626"/>
              <a:ext cx="282600" cy="291900"/>
            </a:xfrm>
            <a:prstGeom prst="triangle">
              <a:avLst>
                <a:gd fmla="val 50000"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401" name="Google Shape;401;p41"/>
          <p:cNvSpPr txBox="1"/>
          <p:nvPr/>
        </p:nvSpPr>
        <p:spPr>
          <a:xfrm>
            <a:off x="771900" y="1127075"/>
            <a:ext cx="788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Create an app where people can compete with others in a trivia type game on financial systems.</a:t>
            </a:r>
            <a:endParaRPr/>
          </a:p>
        </p:txBody>
      </p:sp>
      <p:pic>
        <p:nvPicPr>
          <p:cNvPr id="402" name="Google Shape;402;p41"/>
          <p:cNvPicPr preferRelativeResize="0"/>
          <p:nvPr/>
        </p:nvPicPr>
        <p:blipFill>
          <a:blip r:embed="rId3">
            <a:alphaModFix/>
          </a:blip>
          <a:stretch>
            <a:fillRect/>
          </a:stretch>
        </p:blipFill>
        <p:spPr>
          <a:xfrm>
            <a:off x="4403026" y="1743675"/>
            <a:ext cx="3431703" cy="2455301"/>
          </a:xfrm>
          <a:prstGeom prst="rect">
            <a:avLst/>
          </a:prstGeom>
          <a:noFill/>
          <a:ln>
            <a:noFill/>
          </a:ln>
        </p:spPr>
      </p:pic>
      <p:pic>
        <p:nvPicPr>
          <p:cNvPr id="403" name="Google Shape;403;p41"/>
          <p:cNvPicPr preferRelativeResize="0"/>
          <p:nvPr/>
        </p:nvPicPr>
        <p:blipFill>
          <a:blip r:embed="rId4">
            <a:alphaModFix/>
          </a:blip>
          <a:stretch>
            <a:fillRect/>
          </a:stretch>
        </p:blipFill>
        <p:spPr>
          <a:xfrm>
            <a:off x="684425" y="1742675"/>
            <a:ext cx="3155275" cy="2457302"/>
          </a:xfrm>
          <a:prstGeom prst="rect">
            <a:avLst/>
          </a:prstGeom>
          <a:noFill/>
          <a:ln>
            <a:noFill/>
          </a:ln>
        </p:spPr>
      </p:pic>
      <p:sp>
        <p:nvSpPr>
          <p:cNvPr id="404" name="Google Shape;404;p41"/>
          <p:cNvSpPr txBox="1"/>
          <p:nvPr/>
        </p:nvSpPr>
        <p:spPr>
          <a:xfrm>
            <a:off x="702888" y="4312200"/>
            <a:ext cx="5833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76A5AF"/>
                </a:solidFill>
              </a:rPr>
              <a:t>Assumption</a:t>
            </a:r>
            <a:r>
              <a:rPr lang="en">
                <a:solidFill>
                  <a:schemeClr val="dk1"/>
                </a:solidFill>
              </a:rPr>
              <a:t>: People </a:t>
            </a:r>
            <a:r>
              <a:rPr lang="en">
                <a:solidFill>
                  <a:schemeClr val="dk1"/>
                </a:solidFill>
              </a:rPr>
              <a:t>will be interested to learn if there is </a:t>
            </a:r>
            <a:r>
              <a:rPr b="1" lang="en">
                <a:solidFill>
                  <a:srgbClr val="76A5AF"/>
                </a:solidFill>
              </a:rPr>
              <a:t>competition</a:t>
            </a:r>
            <a:r>
              <a:rPr lang="en">
                <a:solidFill>
                  <a:schemeClr val="dk1"/>
                </a:solidFill>
              </a:rPr>
              <a:t>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8" name="Shape 408"/>
        <p:cNvGrpSpPr/>
        <p:nvPr/>
      </p:nvGrpSpPr>
      <p:grpSpPr>
        <a:xfrm>
          <a:off x="0" y="0"/>
          <a:ext cx="0" cy="0"/>
          <a:chOff x="0" y="0"/>
          <a:chExt cx="0" cy="0"/>
        </a:xfrm>
      </p:grpSpPr>
      <p:sp>
        <p:nvSpPr>
          <p:cNvPr id="409" name="Google Shape;409;p42"/>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2"/>
          <p:cNvSpPr/>
          <p:nvPr/>
        </p:nvSpPr>
        <p:spPr>
          <a:xfrm>
            <a:off x="254300" y="218625"/>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2"/>
          <p:cNvSpPr txBox="1"/>
          <p:nvPr/>
        </p:nvSpPr>
        <p:spPr>
          <a:xfrm>
            <a:off x="684425" y="557675"/>
            <a:ext cx="850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t>Experience Prototype 2: </a:t>
            </a:r>
            <a:r>
              <a:rPr b="1" lang="en" sz="2500">
                <a:solidFill>
                  <a:srgbClr val="45818E"/>
                </a:solidFill>
              </a:rPr>
              <a:t>Competition</a:t>
            </a:r>
            <a:endParaRPr sz="1100">
              <a:solidFill>
                <a:srgbClr val="45818E"/>
              </a:solidFill>
              <a:latin typeface="Calibri"/>
              <a:ea typeface="Calibri"/>
              <a:cs typeface="Calibri"/>
              <a:sym typeface="Calibri"/>
            </a:endParaRPr>
          </a:p>
        </p:txBody>
      </p:sp>
      <p:grpSp>
        <p:nvGrpSpPr>
          <p:cNvPr id="412" name="Google Shape;412;p42"/>
          <p:cNvGrpSpPr/>
          <p:nvPr/>
        </p:nvGrpSpPr>
        <p:grpSpPr>
          <a:xfrm>
            <a:off x="377136" y="380562"/>
            <a:ext cx="6485015" cy="746513"/>
            <a:chOff x="2047851" y="2725882"/>
            <a:chExt cx="5273227" cy="391994"/>
          </a:xfrm>
        </p:grpSpPr>
        <p:sp>
          <p:nvSpPr>
            <p:cNvPr id="413" name="Google Shape;413;p42"/>
            <p:cNvSpPr txBox="1"/>
            <p:nvPr/>
          </p:nvSpPr>
          <p:spPr>
            <a:xfrm>
              <a:off x="2170678" y="2725882"/>
              <a:ext cx="5150400" cy="15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76A5AF"/>
                  </a:solidFill>
                  <a:latin typeface="Calibri"/>
                  <a:ea typeface="Calibri"/>
                  <a:cs typeface="Calibri"/>
                  <a:sym typeface="Calibri"/>
                </a:rPr>
                <a:t>No.2 </a:t>
              </a:r>
              <a:endParaRPr sz="1600">
                <a:solidFill>
                  <a:srgbClr val="76A5AF"/>
                </a:solidFill>
                <a:latin typeface="Calibri"/>
                <a:ea typeface="Calibri"/>
                <a:cs typeface="Calibri"/>
                <a:sym typeface="Calibri"/>
              </a:endParaRPr>
            </a:p>
          </p:txBody>
        </p:sp>
        <p:sp>
          <p:nvSpPr>
            <p:cNvPr id="414" name="Google Shape;414;p42"/>
            <p:cNvSpPr/>
            <p:nvPr/>
          </p:nvSpPr>
          <p:spPr>
            <a:xfrm rot="5400000">
              <a:off x="2052501" y="2830626"/>
              <a:ext cx="282600" cy="291900"/>
            </a:xfrm>
            <a:prstGeom prst="triangle">
              <a:avLst>
                <a:gd fmla="val 50000"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415" name="Google Shape;415;p42"/>
          <p:cNvSpPr txBox="1"/>
          <p:nvPr/>
        </p:nvSpPr>
        <p:spPr>
          <a:xfrm>
            <a:off x="4751875" y="1890825"/>
            <a:ext cx="7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16" name="Google Shape;416;p42"/>
          <p:cNvSpPr txBox="1"/>
          <p:nvPr/>
        </p:nvSpPr>
        <p:spPr>
          <a:xfrm>
            <a:off x="906425" y="4206775"/>
            <a:ext cx="219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17" name="Google Shape;417;p42"/>
          <p:cNvSpPr txBox="1"/>
          <p:nvPr/>
        </p:nvSpPr>
        <p:spPr>
          <a:xfrm>
            <a:off x="1315087" y="3636325"/>
            <a:ext cx="2367600" cy="861900"/>
          </a:xfrm>
          <a:prstGeom prst="rect">
            <a:avLst/>
          </a:prstGeom>
          <a:noFill/>
          <a:ln>
            <a:noFill/>
          </a:ln>
        </p:spPr>
        <p:txBody>
          <a:bodyPr anchorCtr="0" anchor="t" bIns="91425" lIns="91425" spcFirstLastPara="1" rIns="91425" wrap="square" tIns="91425">
            <a:spAutoFit/>
          </a:bodyPr>
          <a:lstStyle/>
          <a:p>
            <a:pPr indent="0" lvl="0" marL="0" rtl="0" algn="l">
              <a:lnSpc>
                <a:spcPct val="133333"/>
              </a:lnSpc>
              <a:spcBef>
                <a:spcPts val="1800"/>
              </a:spcBef>
              <a:spcAft>
                <a:spcPts val="0"/>
              </a:spcAft>
              <a:buNone/>
            </a:pPr>
            <a:r>
              <a:rPr lang="en" sz="1200">
                <a:solidFill>
                  <a:schemeClr val="dk1"/>
                </a:solidFill>
                <a:highlight>
                  <a:srgbClr val="FFFFFF"/>
                </a:highlight>
                <a:latin typeface="Roboto"/>
                <a:ea typeface="Roboto"/>
                <a:cs typeface="Roboto"/>
                <a:sym typeface="Roboto"/>
              </a:rPr>
              <a:t>Ben Coombs-Perez. Student at Boston University with a limited amount experience in finance.</a:t>
            </a:r>
            <a:endParaRPr sz="1200">
              <a:solidFill>
                <a:schemeClr val="dk1"/>
              </a:solidFill>
              <a:highlight>
                <a:srgbClr val="FFFFFF"/>
              </a:highlight>
              <a:latin typeface="Roboto"/>
              <a:ea typeface="Roboto"/>
              <a:cs typeface="Roboto"/>
              <a:sym typeface="Roboto"/>
            </a:endParaRPr>
          </a:p>
        </p:txBody>
      </p:sp>
      <p:sp>
        <p:nvSpPr>
          <p:cNvPr id="418" name="Google Shape;418;p42"/>
          <p:cNvSpPr txBox="1"/>
          <p:nvPr/>
        </p:nvSpPr>
        <p:spPr>
          <a:xfrm>
            <a:off x="4751937" y="3636325"/>
            <a:ext cx="2367600" cy="861900"/>
          </a:xfrm>
          <a:prstGeom prst="rect">
            <a:avLst/>
          </a:prstGeom>
          <a:noFill/>
          <a:ln>
            <a:noFill/>
          </a:ln>
        </p:spPr>
        <p:txBody>
          <a:bodyPr anchorCtr="0" anchor="t" bIns="91425" lIns="91425" spcFirstLastPara="1" rIns="91425" wrap="square" tIns="91425">
            <a:spAutoFit/>
          </a:bodyPr>
          <a:lstStyle/>
          <a:p>
            <a:pPr indent="0" lvl="0" marL="0" rtl="0" algn="l">
              <a:lnSpc>
                <a:spcPct val="133333"/>
              </a:lnSpc>
              <a:spcBef>
                <a:spcPts val="1800"/>
              </a:spcBef>
              <a:spcAft>
                <a:spcPts val="0"/>
              </a:spcAft>
              <a:buNone/>
            </a:pPr>
            <a:r>
              <a:rPr lang="en" sz="1200">
                <a:solidFill>
                  <a:schemeClr val="dk1"/>
                </a:solidFill>
                <a:highlight>
                  <a:srgbClr val="FFFFFF"/>
                </a:highlight>
                <a:latin typeface="Roboto"/>
                <a:ea typeface="Roboto"/>
                <a:cs typeface="Roboto"/>
                <a:sym typeface="Roboto"/>
              </a:rPr>
              <a:t>Jordan Caines. Recent grad from the University of Oregon with little financial experience.</a:t>
            </a:r>
            <a:endParaRPr sz="1200">
              <a:solidFill>
                <a:schemeClr val="dk1"/>
              </a:solidFill>
              <a:highlight>
                <a:srgbClr val="FFFFFF"/>
              </a:highlight>
              <a:latin typeface="Roboto"/>
              <a:ea typeface="Roboto"/>
              <a:cs typeface="Roboto"/>
              <a:sym typeface="Roboto"/>
            </a:endParaRPr>
          </a:p>
        </p:txBody>
      </p:sp>
      <p:pic>
        <p:nvPicPr>
          <p:cNvPr id="419" name="Google Shape;419;p42"/>
          <p:cNvPicPr preferRelativeResize="0"/>
          <p:nvPr/>
        </p:nvPicPr>
        <p:blipFill>
          <a:blip r:embed="rId3">
            <a:alphaModFix/>
          </a:blip>
          <a:stretch>
            <a:fillRect/>
          </a:stretch>
        </p:blipFill>
        <p:spPr>
          <a:xfrm>
            <a:off x="4751925" y="1127138"/>
            <a:ext cx="2367600" cy="2367600"/>
          </a:xfrm>
          <a:prstGeom prst="rect">
            <a:avLst/>
          </a:prstGeom>
          <a:noFill/>
          <a:ln>
            <a:noFill/>
          </a:ln>
        </p:spPr>
      </p:pic>
      <p:pic>
        <p:nvPicPr>
          <p:cNvPr id="420" name="Google Shape;420;p42"/>
          <p:cNvPicPr preferRelativeResize="0"/>
          <p:nvPr/>
        </p:nvPicPr>
        <p:blipFill>
          <a:blip r:embed="rId4">
            <a:alphaModFix/>
          </a:blip>
          <a:stretch>
            <a:fillRect/>
          </a:stretch>
        </p:blipFill>
        <p:spPr>
          <a:xfrm>
            <a:off x="1277850" y="1127138"/>
            <a:ext cx="2367601" cy="23676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4" name="Shape 424"/>
        <p:cNvGrpSpPr/>
        <p:nvPr/>
      </p:nvGrpSpPr>
      <p:grpSpPr>
        <a:xfrm>
          <a:off x="0" y="0"/>
          <a:ext cx="0" cy="0"/>
          <a:chOff x="0" y="0"/>
          <a:chExt cx="0" cy="0"/>
        </a:xfrm>
      </p:grpSpPr>
      <p:sp>
        <p:nvSpPr>
          <p:cNvPr id="425" name="Google Shape;425;p43"/>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3"/>
          <p:cNvSpPr/>
          <p:nvPr/>
        </p:nvSpPr>
        <p:spPr>
          <a:xfrm>
            <a:off x="254300" y="218625"/>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3"/>
          <p:cNvSpPr txBox="1"/>
          <p:nvPr/>
        </p:nvSpPr>
        <p:spPr>
          <a:xfrm>
            <a:off x="684425" y="557675"/>
            <a:ext cx="850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t>Experience Prototype 2: </a:t>
            </a:r>
            <a:r>
              <a:rPr b="1" lang="en" sz="2500">
                <a:solidFill>
                  <a:srgbClr val="45818E"/>
                </a:solidFill>
              </a:rPr>
              <a:t>Competition</a:t>
            </a:r>
            <a:endParaRPr sz="1100">
              <a:solidFill>
                <a:srgbClr val="45818E"/>
              </a:solidFill>
              <a:latin typeface="Calibri"/>
              <a:ea typeface="Calibri"/>
              <a:cs typeface="Calibri"/>
              <a:sym typeface="Calibri"/>
            </a:endParaRPr>
          </a:p>
        </p:txBody>
      </p:sp>
      <p:grpSp>
        <p:nvGrpSpPr>
          <p:cNvPr id="428" name="Google Shape;428;p43"/>
          <p:cNvGrpSpPr/>
          <p:nvPr/>
        </p:nvGrpSpPr>
        <p:grpSpPr>
          <a:xfrm>
            <a:off x="377136" y="380562"/>
            <a:ext cx="6485015" cy="746513"/>
            <a:chOff x="2047851" y="2725882"/>
            <a:chExt cx="5273227" cy="391994"/>
          </a:xfrm>
        </p:grpSpPr>
        <p:sp>
          <p:nvSpPr>
            <p:cNvPr id="429" name="Google Shape;429;p43"/>
            <p:cNvSpPr txBox="1"/>
            <p:nvPr/>
          </p:nvSpPr>
          <p:spPr>
            <a:xfrm>
              <a:off x="2170678" y="2725882"/>
              <a:ext cx="5150400" cy="15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76A5AF"/>
                  </a:solidFill>
                  <a:latin typeface="Calibri"/>
                  <a:ea typeface="Calibri"/>
                  <a:cs typeface="Calibri"/>
                  <a:sym typeface="Calibri"/>
                </a:rPr>
                <a:t>No.2 </a:t>
              </a:r>
              <a:endParaRPr sz="1600">
                <a:solidFill>
                  <a:srgbClr val="76A5AF"/>
                </a:solidFill>
                <a:latin typeface="Calibri"/>
                <a:ea typeface="Calibri"/>
                <a:cs typeface="Calibri"/>
                <a:sym typeface="Calibri"/>
              </a:endParaRPr>
            </a:p>
          </p:txBody>
        </p:sp>
        <p:sp>
          <p:nvSpPr>
            <p:cNvPr id="430" name="Google Shape;430;p43"/>
            <p:cNvSpPr/>
            <p:nvPr/>
          </p:nvSpPr>
          <p:spPr>
            <a:xfrm rot="5400000">
              <a:off x="2052501" y="2830626"/>
              <a:ext cx="282600" cy="291900"/>
            </a:xfrm>
            <a:prstGeom prst="triangle">
              <a:avLst>
                <a:gd fmla="val 50000"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431" name="Google Shape;431;p43"/>
          <p:cNvSpPr txBox="1"/>
          <p:nvPr/>
        </p:nvSpPr>
        <p:spPr>
          <a:xfrm>
            <a:off x="786625" y="1210225"/>
            <a:ext cx="791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Create an app where people can compete with others in a trivia type game on financial systems.</a:t>
            </a:r>
            <a:endParaRPr>
              <a:solidFill>
                <a:schemeClr val="dk1"/>
              </a:solidFill>
            </a:endParaRPr>
          </a:p>
        </p:txBody>
      </p:sp>
      <p:sp>
        <p:nvSpPr>
          <p:cNvPr id="432" name="Google Shape;432;p43"/>
          <p:cNvSpPr txBox="1"/>
          <p:nvPr/>
        </p:nvSpPr>
        <p:spPr>
          <a:xfrm>
            <a:off x="853175" y="1933525"/>
            <a:ext cx="3497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What worked</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Motivation to answer questions correctly was </a:t>
            </a:r>
            <a:r>
              <a:rPr b="1" lang="en">
                <a:solidFill>
                  <a:srgbClr val="76A5AF"/>
                </a:solidFill>
              </a:rPr>
              <a:t>increased</a:t>
            </a:r>
            <a:r>
              <a:rPr lang="en">
                <a:solidFill>
                  <a:schemeClr val="dk1"/>
                </a:solidFill>
              </a:rPr>
              <a:t> when competition was introduced.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433" name="Google Shape;433;p43"/>
          <p:cNvSpPr txBox="1"/>
          <p:nvPr/>
        </p:nvSpPr>
        <p:spPr>
          <a:xfrm>
            <a:off x="837150" y="2848250"/>
            <a:ext cx="3241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What did not work: </a:t>
            </a:r>
            <a:endParaRPr b="1">
              <a:solidFill>
                <a:schemeClr val="dk1"/>
              </a:solidFill>
            </a:endParaRPr>
          </a:p>
          <a:p>
            <a:pPr indent="0" lvl="0" marL="0" rtl="0" algn="l">
              <a:spcBef>
                <a:spcPts val="0"/>
              </a:spcBef>
              <a:spcAft>
                <a:spcPts val="0"/>
              </a:spcAft>
              <a:buNone/>
            </a:pPr>
            <a:r>
              <a:rPr lang="en">
                <a:solidFill>
                  <a:schemeClr val="dk1"/>
                </a:solidFill>
              </a:rPr>
              <a:t>Participants felt more </a:t>
            </a:r>
            <a:r>
              <a:rPr b="1" lang="en">
                <a:solidFill>
                  <a:srgbClr val="76A5AF"/>
                </a:solidFill>
              </a:rPr>
              <a:t>pressured</a:t>
            </a:r>
            <a:r>
              <a:rPr lang="en">
                <a:solidFill>
                  <a:schemeClr val="dk1"/>
                </a:solidFill>
              </a:rPr>
              <a:t>, and wanted to throw out their first thought in order to get the correct answer first.</a:t>
            </a:r>
            <a:endParaRPr>
              <a:latin typeface="Calibri"/>
              <a:ea typeface="Calibri"/>
              <a:cs typeface="Calibri"/>
              <a:sym typeface="Calibri"/>
            </a:endParaRPr>
          </a:p>
        </p:txBody>
      </p:sp>
      <p:sp>
        <p:nvSpPr>
          <p:cNvPr id="434" name="Google Shape;434;p43"/>
          <p:cNvSpPr txBox="1"/>
          <p:nvPr/>
        </p:nvSpPr>
        <p:spPr>
          <a:xfrm>
            <a:off x="4673425" y="2004675"/>
            <a:ext cx="3048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Surprises/ new assumptions: </a:t>
            </a:r>
            <a:r>
              <a:rPr lang="en">
                <a:solidFill>
                  <a:schemeClr val="dk1"/>
                </a:solidFill>
              </a:rPr>
              <a:t>Participants were still pretty motivated to learn about finance even when competition wasn’t involved</a:t>
            </a: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8" name="Shape 438"/>
        <p:cNvGrpSpPr/>
        <p:nvPr/>
      </p:nvGrpSpPr>
      <p:grpSpPr>
        <a:xfrm>
          <a:off x="0" y="0"/>
          <a:ext cx="0" cy="0"/>
          <a:chOff x="0" y="0"/>
          <a:chExt cx="0" cy="0"/>
        </a:xfrm>
      </p:grpSpPr>
      <p:sp>
        <p:nvSpPr>
          <p:cNvPr id="439" name="Google Shape;439;p44"/>
          <p:cNvSpPr/>
          <p:nvPr/>
        </p:nvSpPr>
        <p:spPr>
          <a:xfrm rot="-5400000">
            <a:off x="6172800" y="2172300"/>
            <a:ext cx="2510700" cy="34317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4"/>
          <p:cNvSpPr/>
          <p:nvPr/>
        </p:nvSpPr>
        <p:spPr>
          <a:xfrm>
            <a:off x="460025" y="315450"/>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4"/>
          <p:cNvSpPr txBox="1"/>
          <p:nvPr/>
        </p:nvSpPr>
        <p:spPr>
          <a:xfrm>
            <a:off x="684425" y="557675"/>
            <a:ext cx="850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t>Experience Prototype 3: </a:t>
            </a:r>
            <a:r>
              <a:rPr b="1" lang="en" sz="2500">
                <a:solidFill>
                  <a:srgbClr val="45818E"/>
                </a:solidFill>
              </a:rPr>
              <a:t>Practice &amp; Evaluate Interviews</a:t>
            </a:r>
            <a:endParaRPr sz="1100">
              <a:solidFill>
                <a:srgbClr val="45818E"/>
              </a:solidFill>
              <a:latin typeface="Calibri"/>
              <a:ea typeface="Calibri"/>
              <a:cs typeface="Calibri"/>
              <a:sym typeface="Calibri"/>
            </a:endParaRPr>
          </a:p>
        </p:txBody>
      </p:sp>
      <p:grpSp>
        <p:nvGrpSpPr>
          <p:cNvPr id="442" name="Google Shape;442;p44"/>
          <p:cNvGrpSpPr/>
          <p:nvPr/>
        </p:nvGrpSpPr>
        <p:grpSpPr>
          <a:xfrm>
            <a:off x="377136" y="380562"/>
            <a:ext cx="6485015" cy="746513"/>
            <a:chOff x="2047851" y="2725882"/>
            <a:chExt cx="5273227" cy="391994"/>
          </a:xfrm>
        </p:grpSpPr>
        <p:sp>
          <p:nvSpPr>
            <p:cNvPr id="443" name="Google Shape;443;p44"/>
            <p:cNvSpPr txBox="1"/>
            <p:nvPr/>
          </p:nvSpPr>
          <p:spPr>
            <a:xfrm>
              <a:off x="2170678" y="2725882"/>
              <a:ext cx="5150400" cy="15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76A5AF"/>
                  </a:solidFill>
                  <a:latin typeface="Calibri"/>
                  <a:ea typeface="Calibri"/>
                  <a:cs typeface="Calibri"/>
                  <a:sym typeface="Calibri"/>
                </a:rPr>
                <a:t>No.3</a:t>
              </a:r>
              <a:endParaRPr sz="1600">
                <a:solidFill>
                  <a:srgbClr val="76A5AF"/>
                </a:solidFill>
                <a:latin typeface="Calibri"/>
                <a:ea typeface="Calibri"/>
                <a:cs typeface="Calibri"/>
                <a:sym typeface="Calibri"/>
              </a:endParaRPr>
            </a:p>
          </p:txBody>
        </p:sp>
        <p:sp>
          <p:nvSpPr>
            <p:cNvPr id="444" name="Google Shape;444;p44"/>
            <p:cNvSpPr/>
            <p:nvPr/>
          </p:nvSpPr>
          <p:spPr>
            <a:xfrm rot="5400000">
              <a:off x="2052501" y="2830626"/>
              <a:ext cx="282600" cy="291900"/>
            </a:xfrm>
            <a:prstGeom prst="triangle">
              <a:avLst>
                <a:gd fmla="val 50000"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445" name="Google Shape;445;p44"/>
          <p:cNvSpPr txBox="1"/>
          <p:nvPr/>
        </p:nvSpPr>
        <p:spPr>
          <a:xfrm>
            <a:off x="771900" y="1127075"/>
            <a:ext cx="760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Create video prompts that allow people to practice answering interview questions, where they can go back and see their answers &amp; evaluate</a:t>
            </a:r>
            <a:endParaRPr/>
          </a:p>
        </p:txBody>
      </p:sp>
      <p:sp>
        <p:nvSpPr>
          <p:cNvPr id="446" name="Google Shape;446;p44"/>
          <p:cNvSpPr txBox="1"/>
          <p:nvPr/>
        </p:nvSpPr>
        <p:spPr>
          <a:xfrm>
            <a:off x="702904" y="4464600"/>
            <a:ext cx="7488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76A5AF"/>
                </a:solidFill>
              </a:rPr>
              <a:t>Assumption</a:t>
            </a:r>
            <a:r>
              <a:rPr lang="en">
                <a:solidFill>
                  <a:schemeClr val="dk1"/>
                </a:solidFill>
              </a:rPr>
              <a:t>: P</a:t>
            </a:r>
            <a:r>
              <a:rPr lang="en">
                <a:solidFill>
                  <a:schemeClr val="dk1"/>
                </a:solidFill>
              </a:rPr>
              <a:t>eople benefit from self-evaluation when they are allowed to watch themselves &amp; reiterate</a:t>
            </a:r>
            <a:endParaRPr>
              <a:latin typeface="Calibri"/>
              <a:ea typeface="Calibri"/>
              <a:cs typeface="Calibri"/>
              <a:sym typeface="Calibri"/>
            </a:endParaRPr>
          </a:p>
        </p:txBody>
      </p:sp>
      <p:graphicFrame>
        <p:nvGraphicFramePr>
          <p:cNvPr id="447" name="Google Shape;447;p44"/>
          <p:cNvGraphicFramePr/>
          <p:nvPr/>
        </p:nvGraphicFramePr>
        <p:xfrm>
          <a:off x="952500" y="1885950"/>
          <a:ext cx="3000000" cy="3000000"/>
        </p:xfrm>
        <a:graphic>
          <a:graphicData uri="http://schemas.openxmlformats.org/drawingml/2006/table">
            <a:tbl>
              <a:tblPr>
                <a:noFill/>
                <a:tableStyleId>{CE096FE7-6375-4507-ABC8-41CA6A74D315}</a:tableStyleId>
              </a:tblPr>
              <a:tblGrid>
                <a:gridCol w="5754950"/>
                <a:gridCol w="1484050"/>
              </a:tblGrid>
              <a:tr h="381000">
                <a:tc>
                  <a:txBody>
                    <a:bodyPr/>
                    <a:lstStyle/>
                    <a:p>
                      <a:pPr indent="0" lvl="0" marL="0" rtl="0" algn="l">
                        <a:spcBef>
                          <a:spcPts val="0"/>
                        </a:spcBef>
                        <a:spcAft>
                          <a:spcPts val="0"/>
                        </a:spcAft>
                        <a:buNone/>
                      </a:pPr>
                      <a:r>
                        <a:rPr b="1" lang="en"/>
                        <a:t>Grading criteria</a:t>
                      </a:r>
                      <a:r>
                        <a:rPr lang="en"/>
                        <a:t> --&gt;</a:t>
                      </a:r>
                      <a:r>
                        <a:rPr lang="en"/>
                        <a:t> </a:t>
                      </a:r>
                      <a:r>
                        <a:rPr b="1" lang="en">
                          <a:solidFill>
                            <a:srgbClr val="76A5AF"/>
                          </a:solidFill>
                        </a:rPr>
                        <a:t>“Tell me about your greatest strength”</a:t>
                      </a:r>
                      <a:endParaRPr b="1">
                        <a:solidFill>
                          <a:srgbClr val="76A5AF"/>
                        </a:solidFill>
                      </a:endParaRPr>
                    </a:p>
                  </a:txBody>
                  <a:tcPr marT="91425" marB="91425" marR="91425" marL="91425"/>
                </a:tc>
                <a:tc>
                  <a:txBody>
                    <a:bodyPr/>
                    <a:lstStyle/>
                    <a:p>
                      <a:pPr indent="0" lvl="0" marL="0" rtl="0" algn="l">
                        <a:spcBef>
                          <a:spcPts val="0"/>
                        </a:spcBef>
                        <a:spcAft>
                          <a:spcPts val="0"/>
                        </a:spcAft>
                        <a:buNone/>
                      </a:pPr>
                      <a:r>
                        <a:rPr lang="en"/>
                        <a:t>Score 0-10</a:t>
                      </a:r>
                      <a:endParaRPr/>
                    </a:p>
                  </a:txBody>
                  <a:tcPr marT="91425" marB="91425" marR="91425" marL="91425"/>
                </a:tc>
              </a:tr>
              <a:tr h="381000">
                <a:tc>
                  <a:txBody>
                    <a:bodyPr/>
                    <a:lstStyle/>
                    <a:p>
                      <a:pPr indent="0" lvl="0" marL="0" rtl="0" algn="l">
                        <a:spcBef>
                          <a:spcPts val="0"/>
                        </a:spcBef>
                        <a:spcAft>
                          <a:spcPts val="0"/>
                        </a:spcAft>
                        <a:buNone/>
                      </a:pPr>
                      <a:r>
                        <a:rPr lang="en"/>
                        <a:t>1) How succinct was your answer?</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2) How well supported by examples was your answer?</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3) How well did you demonstrate your personality &amp; interests?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4) How clearly did you speak?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5) How would you rate your confidence in this interview?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1" name="Shape 451"/>
        <p:cNvGrpSpPr/>
        <p:nvPr/>
      </p:nvGrpSpPr>
      <p:grpSpPr>
        <a:xfrm>
          <a:off x="0" y="0"/>
          <a:ext cx="0" cy="0"/>
          <a:chOff x="0" y="0"/>
          <a:chExt cx="0" cy="0"/>
        </a:xfrm>
      </p:grpSpPr>
      <p:sp>
        <p:nvSpPr>
          <p:cNvPr id="452" name="Google Shape;452;p45"/>
          <p:cNvSpPr/>
          <p:nvPr/>
        </p:nvSpPr>
        <p:spPr>
          <a:xfrm rot="-5400000">
            <a:off x="6172800" y="2172300"/>
            <a:ext cx="2510700" cy="34317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5"/>
          <p:cNvSpPr/>
          <p:nvPr/>
        </p:nvSpPr>
        <p:spPr>
          <a:xfrm>
            <a:off x="460025" y="315450"/>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4" name="Google Shape;454;p45"/>
          <p:cNvGrpSpPr/>
          <p:nvPr/>
        </p:nvGrpSpPr>
        <p:grpSpPr>
          <a:xfrm>
            <a:off x="122986" y="380562"/>
            <a:ext cx="6485015" cy="746513"/>
            <a:chOff x="2047851" y="2725882"/>
            <a:chExt cx="5273227" cy="391994"/>
          </a:xfrm>
        </p:grpSpPr>
        <p:sp>
          <p:nvSpPr>
            <p:cNvPr id="455" name="Google Shape;455;p45"/>
            <p:cNvSpPr txBox="1"/>
            <p:nvPr/>
          </p:nvSpPr>
          <p:spPr>
            <a:xfrm>
              <a:off x="2170678" y="2725882"/>
              <a:ext cx="5150400" cy="15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76A5AF"/>
                  </a:solidFill>
                  <a:latin typeface="Calibri"/>
                  <a:ea typeface="Calibri"/>
                  <a:cs typeface="Calibri"/>
                  <a:sym typeface="Calibri"/>
                </a:rPr>
                <a:t>No.3 </a:t>
              </a:r>
              <a:endParaRPr sz="1600">
                <a:solidFill>
                  <a:srgbClr val="76A5AF"/>
                </a:solidFill>
                <a:latin typeface="Calibri"/>
                <a:ea typeface="Calibri"/>
                <a:cs typeface="Calibri"/>
                <a:sym typeface="Calibri"/>
              </a:endParaRPr>
            </a:p>
          </p:txBody>
        </p:sp>
        <p:sp>
          <p:nvSpPr>
            <p:cNvPr id="456" name="Google Shape;456;p45"/>
            <p:cNvSpPr/>
            <p:nvPr/>
          </p:nvSpPr>
          <p:spPr>
            <a:xfrm rot="5400000">
              <a:off x="2052501" y="2830626"/>
              <a:ext cx="282600" cy="291900"/>
            </a:xfrm>
            <a:prstGeom prst="triangle">
              <a:avLst>
                <a:gd fmla="val 50000"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457" name="Google Shape;457;p45"/>
          <p:cNvSpPr txBox="1"/>
          <p:nvPr/>
        </p:nvSpPr>
        <p:spPr>
          <a:xfrm>
            <a:off x="257525" y="557675"/>
            <a:ext cx="8852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t>Experience Prototype 3: </a:t>
            </a:r>
            <a:r>
              <a:rPr b="1" lang="en" sz="2500">
                <a:solidFill>
                  <a:srgbClr val="45818E"/>
                </a:solidFill>
              </a:rPr>
              <a:t>Practice and Evaluate Interviews</a:t>
            </a:r>
            <a:endParaRPr sz="1100">
              <a:solidFill>
                <a:srgbClr val="45818E"/>
              </a:solidFill>
              <a:latin typeface="Calibri"/>
              <a:ea typeface="Calibri"/>
              <a:cs typeface="Calibri"/>
              <a:sym typeface="Calibri"/>
            </a:endParaRPr>
          </a:p>
        </p:txBody>
      </p:sp>
      <p:pic>
        <p:nvPicPr>
          <p:cNvPr id="458" name="Google Shape;458;p45"/>
          <p:cNvPicPr preferRelativeResize="0"/>
          <p:nvPr/>
        </p:nvPicPr>
        <p:blipFill>
          <a:blip r:embed="rId3">
            <a:alphaModFix/>
          </a:blip>
          <a:stretch>
            <a:fillRect/>
          </a:stretch>
        </p:blipFill>
        <p:spPr>
          <a:xfrm>
            <a:off x="1530425" y="1525250"/>
            <a:ext cx="2417825" cy="2417825"/>
          </a:xfrm>
          <a:prstGeom prst="rect">
            <a:avLst/>
          </a:prstGeom>
          <a:noFill/>
          <a:ln>
            <a:noFill/>
          </a:ln>
        </p:spPr>
      </p:pic>
      <p:sp>
        <p:nvSpPr>
          <p:cNvPr id="459" name="Google Shape;459;p45"/>
          <p:cNvSpPr txBox="1"/>
          <p:nvPr/>
        </p:nvSpPr>
        <p:spPr>
          <a:xfrm>
            <a:off x="1475675" y="4026675"/>
            <a:ext cx="2573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Bud</a:t>
            </a:r>
            <a:endParaRPr b="1"/>
          </a:p>
          <a:p>
            <a:pPr indent="0" lvl="0" marL="0" rtl="0" algn="ctr">
              <a:spcBef>
                <a:spcPts val="0"/>
              </a:spcBef>
              <a:spcAft>
                <a:spcPts val="0"/>
              </a:spcAft>
              <a:buNone/>
            </a:pPr>
            <a:r>
              <a:rPr lang="en"/>
              <a:t>Senior studying sustainability</a:t>
            </a:r>
            <a:endParaRPr/>
          </a:p>
        </p:txBody>
      </p:sp>
      <p:pic>
        <p:nvPicPr>
          <p:cNvPr id="460" name="Google Shape;460;p45"/>
          <p:cNvPicPr preferRelativeResize="0"/>
          <p:nvPr/>
        </p:nvPicPr>
        <p:blipFill rotWithShape="1">
          <a:blip r:embed="rId4">
            <a:alphaModFix/>
          </a:blip>
          <a:srcRect b="-5824" l="0" r="36346" t="12488"/>
          <a:stretch/>
        </p:blipFill>
        <p:spPr>
          <a:xfrm>
            <a:off x="5365550" y="1525250"/>
            <a:ext cx="2367600" cy="2604000"/>
          </a:xfrm>
          <a:prstGeom prst="rect">
            <a:avLst/>
          </a:prstGeom>
          <a:noFill/>
          <a:ln>
            <a:noFill/>
          </a:ln>
        </p:spPr>
      </p:pic>
      <p:sp>
        <p:nvSpPr>
          <p:cNvPr id="461" name="Google Shape;461;p45"/>
          <p:cNvSpPr txBox="1"/>
          <p:nvPr/>
        </p:nvSpPr>
        <p:spPr>
          <a:xfrm>
            <a:off x="5365550" y="4026675"/>
            <a:ext cx="2367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Carmen</a:t>
            </a:r>
            <a:endParaRPr b="1"/>
          </a:p>
          <a:p>
            <a:pPr indent="0" lvl="0" marL="0" rtl="0" algn="ctr">
              <a:spcBef>
                <a:spcPts val="0"/>
              </a:spcBef>
              <a:spcAft>
                <a:spcPts val="0"/>
              </a:spcAft>
              <a:buNone/>
            </a:pPr>
            <a:r>
              <a:rPr lang="en"/>
              <a:t>Architect &amp; business owner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5" name="Shape 465"/>
        <p:cNvGrpSpPr/>
        <p:nvPr/>
      </p:nvGrpSpPr>
      <p:grpSpPr>
        <a:xfrm>
          <a:off x="0" y="0"/>
          <a:ext cx="0" cy="0"/>
          <a:chOff x="0" y="0"/>
          <a:chExt cx="0" cy="0"/>
        </a:xfrm>
      </p:grpSpPr>
      <p:sp>
        <p:nvSpPr>
          <p:cNvPr id="466" name="Google Shape;466;p46"/>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6"/>
          <p:cNvSpPr/>
          <p:nvPr/>
        </p:nvSpPr>
        <p:spPr>
          <a:xfrm>
            <a:off x="254300" y="218625"/>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6"/>
          <p:cNvSpPr txBox="1"/>
          <p:nvPr/>
        </p:nvSpPr>
        <p:spPr>
          <a:xfrm>
            <a:off x="684425" y="557675"/>
            <a:ext cx="850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t>Experience Prototype 3: </a:t>
            </a:r>
            <a:r>
              <a:rPr b="1" lang="en" sz="2500">
                <a:solidFill>
                  <a:srgbClr val="45818E"/>
                </a:solidFill>
              </a:rPr>
              <a:t>Practice &amp; Evaluate Interviews</a:t>
            </a:r>
            <a:endParaRPr sz="1100">
              <a:solidFill>
                <a:srgbClr val="45818E"/>
              </a:solidFill>
              <a:latin typeface="Calibri"/>
              <a:ea typeface="Calibri"/>
              <a:cs typeface="Calibri"/>
              <a:sym typeface="Calibri"/>
            </a:endParaRPr>
          </a:p>
        </p:txBody>
      </p:sp>
      <p:grpSp>
        <p:nvGrpSpPr>
          <p:cNvPr id="469" name="Google Shape;469;p46"/>
          <p:cNvGrpSpPr/>
          <p:nvPr/>
        </p:nvGrpSpPr>
        <p:grpSpPr>
          <a:xfrm>
            <a:off x="377136" y="380562"/>
            <a:ext cx="6485015" cy="746513"/>
            <a:chOff x="2047851" y="2725882"/>
            <a:chExt cx="5273227" cy="391994"/>
          </a:xfrm>
        </p:grpSpPr>
        <p:sp>
          <p:nvSpPr>
            <p:cNvPr id="470" name="Google Shape;470;p46"/>
            <p:cNvSpPr txBox="1"/>
            <p:nvPr/>
          </p:nvSpPr>
          <p:spPr>
            <a:xfrm>
              <a:off x="2170678" y="2725882"/>
              <a:ext cx="5150400" cy="15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76A5AF"/>
                  </a:solidFill>
                  <a:latin typeface="Calibri"/>
                  <a:ea typeface="Calibri"/>
                  <a:cs typeface="Calibri"/>
                  <a:sym typeface="Calibri"/>
                </a:rPr>
                <a:t>No.2 </a:t>
              </a:r>
              <a:endParaRPr sz="1600">
                <a:solidFill>
                  <a:srgbClr val="76A5AF"/>
                </a:solidFill>
                <a:latin typeface="Calibri"/>
                <a:ea typeface="Calibri"/>
                <a:cs typeface="Calibri"/>
                <a:sym typeface="Calibri"/>
              </a:endParaRPr>
            </a:p>
          </p:txBody>
        </p:sp>
        <p:sp>
          <p:nvSpPr>
            <p:cNvPr id="471" name="Google Shape;471;p46"/>
            <p:cNvSpPr/>
            <p:nvPr/>
          </p:nvSpPr>
          <p:spPr>
            <a:xfrm rot="5400000">
              <a:off x="2052501" y="2830626"/>
              <a:ext cx="282600" cy="291900"/>
            </a:xfrm>
            <a:prstGeom prst="triangle">
              <a:avLst>
                <a:gd fmla="val 50000"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472" name="Google Shape;472;p46"/>
          <p:cNvSpPr txBox="1"/>
          <p:nvPr/>
        </p:nvSpPr>
        <p:spPr>
          <a:xfrm>
            <a:off x="786625" y="1210225"/>
            <a:ext cx="6862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Create video prompts that allow people to practice answering interview questions, where they can go back and see their answers &amp; evaluate</a:t>
            </a:r>
            <a:endParaRPr>
              <a:solidFill>
                <a:schemeClr val="dk1"/>
              </a:solidFill>
              <a:latin typeface="Calibri"/>
              <a:ea typeface="Calibri"/>
              <a:cs typeface="Calibri"/>
              <a:sym typeface="Calibri"/>
            </a:endParaRPr>
          </a:p>
        </p:txBody>
      </p:sp>
      <p:sp>
        <p:nvSpPr>
          <p:cNvPr id="473" name="Google Shape;473;p46"/>
          <p:cNvSpPr txBox="1"/>
          <p:nvPr/>
        </p:nvSpPr>
        <p:spPr>
          <a:xfrm>
            <a:off x="853175" y="1933525"/>
            <a:ext cx="3497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What worked</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Participants were (initially) excited to share about themselves &amp; </a:t>
            </a:r>
            <a:r>
              <a:rPr b="1" lang="en">
                <a:solidFill>
                  <a:srgbClr val="76A5AF"/>
                </a:solidFill>
              </a:rPr>
              <a:t>open to objective rater’s feedback</a:t>
            </a:r>
            <a:endParaRPr b="1">
              <a:solidFill>
                <a:srgbClr val="76A5AF"/>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474" name="Google Shape;474;p46"/>
          <p:cNvSpPr txBox="1"/>
          <p:nvPr/>
        </p:nvSpPr>
        <p:spPr>
          <a:xfrm>
            <a:off x="837150" y="3000650"/>
            <a:ext cx="3241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What did not work: </a:t>
            </a:r>
            <a:endParaRPr b="1">
              <a:solidFill>
                <a:schemeClr val="dk1"/>
              </a:solidFill>
            </a:endParaRPr>
          </a:p>
          <a:p>
            <a:pPr indent="0" lvl="0" marL="0" rtl="0" algn="l">
              <a:spcBef>
                <a:spcPts val="0"/>
              </a:spcBef>
              <a:spcAft>
                <a:spcPts val="0"/>
              </a:spcAft>
              <a:buNone/>
            </a:pPr>
            <a:r>
              <a:rPr b="1" lang="en">
                <a:solidFill>
                  <a:srgbClr val="76A5AF"/>
                </a:solidFill>
              </a:rPr>
              <a:t>Interviewees</a:t>
            </a:r>
            <a:r>
              <a:rPr b="1" lang="en">
                <a:solidFill>
                  <a:srgbClr val="76A5AF"/>
                </a:solidFill>
              </a:rPr>
              <a:t> felt more critical</a:t>
            </a:r>
            <a:r>
              <a:rPr lang="en">
                <a:solidFill>
                  <a:schemeClr val="dk1"/>
                </a:solidFill>
              </a:rPr>
              <a:t> and performed worse in the second iteration (by objective &amp; self-evaluation)</a:t>
            </a:r>
            <a:endParaRPr>
              <a:latin typeface="Calibri"/>
              <a:ea typeface="Calibri"/>
              <a:cs typeface="Calibri"/>
              <a:sym typeface="Calibri"/>
            </a:endParaRPr>
          </a:p>
        </p:txBody>
      </p:sp>
      <p:sp>
        <p:nvSpPr>
          <p:cNvPr id="475" name="Google Shape;475;p46"/>
          <p:cNvSpPr txBox="1"/>
          <p:nvPr/>
        </p:nvSpPr>
        <p:spPr>
          <a:xfrm>
            <a:off x="4673425" y="2004675"/>
            <a:ext cx="30480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Surprises/ new assumptions: </a:t>
            </a:r>
            <a:endParaRPr b="1">
              <a:solidFill>
                <a:schemeClr val="dk1"/>
              </a:solidFill>
            </a:endParaRPr>
          </a:p>
          <a:p>
            <a:pPr indent="0" lvl="0" marL="0" rtl="0" algn="l">
              <a:spcBef>
                <a:spcPts val="0"/>
              </a:spcBef>
              <a:spcAft>
                <a:spcPts val="0"/>
              </a:spcAft>
              <a:buNone/>
            </a:pPr>
            <a:r>
              <a:rPr lang="en">
                <a:solidFill>
                  <a:schemeClr val="dk1"/>
                </a:solidFill>
              </a:rPr>
              <a:t>“wasn't able to feel the normal pressure or adrenaline”</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“the more people think about their answers, the more critical they become, </a:t>
            </a:r>
            <a:r>
              <a:rPr b="1" lang="en">
                <a:solidFill>
                  <a:srgbClr val="76A5AF"/>
                </a:solidFill>
              </a:rPr>
              <a:t>moving from ease to disease</a:t>
            </a:r>
            <a:r>
              <a:rPr lang="en">
                <a:solidFill>
                  <a:schemeClr val="dk1"/>
                </a:solidFill>
              </a:rPr>
              <a:t>"</a:t>
            </a:r>
            <a:endParaRPr>
              <a:solidFill>
                <a:schemeClr val="dk1"/>
              </a:solidFill>
            </a:endParaRPr>
          </a:p>
          <a:p>
            <a:pPr indent="0" lvl="0" marL="0" rtl="0" algn="l">
              <a:spcBef>
                <a:spcPts val="0"/>
              </a:spcBef>
              <a:spcAft>
                <a:spcPts val="0"/>
              </a:spcAft>
              <a:buNone/>
            </a:pPr>
            <a:br>
              <a:rPr lang="en">
                <a:solidFill>
                  <a:schemeClr val="dk1"/>
                </a:solidFill>
              </a:rPr>
            </a:b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p:nvPr/>
        </p:nvSpPr>
        <p:spPr>
          <a:xfrm>
            <a:off x="175" y="800"/>
            <a:ext cx="9210000" cy="5142600"/>
          </a:xfrm>
          <a:prstGeom prst="rect">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0"/>
          <p:cNvSpPr/>
          <p:nvPr/>
        </p:nvSpPr>
        <p:spPr>
          <a:xfrm>
            <a:off x="257425" y="229950"/>
            <a:ext cx="8695500" cy="4683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txBox="1"/>
          <p:nvPr/>
        </p:nvSpPr>
        <p:spPr>
          <a:xfrm>
            <a:off x="544775" y="1236075"/>
            <a:ext cx="7055700" cy="237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76A5AF"/>
                </a:solidFill>
              </a:rPr>
              <a:t>Insight:</a:t>
            </a:r>
            <a:r>
              <a:rPr b="1" lang="en" sz="2200">
                <a:solidFill>
                  <a:srgbClr val="76A5AF"/>
                </a:solidFill>
              </a:rPr>
              <a:t> </a:t>
            </a:r>
            <a:endParaRPr b="1" sz="2200">
              <a:solidFill>
                <a:srgbClr val="76A5AF"/>
              </a:solidFill>
            </a:endParaRPr>
          </a:p>
          <a:p>
            <a:pPr indent="0" lvl="0" marL="0" rtl="0" algn="l">
              <a:spcBef>
                <a:spcPts val="0"/>
              </a:spcBef>
              <a:spcAft>
                <a:spcPts val="0"/>
              </a:spcAft>
              <a:buNone/>
            </a:pPr>
            <a:r>
              <a:rPr lang="en" sz="2000">
                <a:solidFill>
                  <a:schemeClr val="dk1"/>
                </a:solidFill>
              </a:rPr>
              <a:t>Although financial education is important, there is some doubt about the efficacy of proactive learning</a:t>
            </a:r>
            <a:endParaRPr sz="2000">
              <a:solidFill>
                <a:schemeClr val="dk1"/>
              </a:solidFill>
            </a:endParaRPr>
          </a:p>
          <a:p>
            <a:pPr indent="0" lvl="0" marL="0" rtl="0" algn="l">
              <a:spcBef>
                <a:spcPts val="0"/>
              </a:spcBef>
              <a:spcAft>
                <a:spcPts val="0"/>
              </a:spcAft>
              <a:buNone/>
            </a:pPr>
            <a:r>
              <a:t/>
            </a:r>
            <a:endParaRPr b="1" sz="2600">
              <a:solidFill>
                <a:srgbClr val="1A1A1A"/>
              </a:solidFill>
            </a:endParaRPr>
          </a:p>
          <a:p>
            <a:pPr indent="0" lvl="0" marL="0" rtl="0" algn="l">
              <a:spcBef>
                <a:spcPts val="0"/>
              </a:spcBef>
              <a:spcAft>
                <a:spcPts val="0"/>
              </a:spcAft>
              <a:buNone/>
            </a:pPr>
            <a:r>
              <a:rPr b="1" lang="en" sz="1900">
                <a:solidFill>
                  <a:srgbClr val="76A5AF"/>
                </a:solidFill>
              </a:rPr>
              <a:t>Need:</a:t>
            </a:r>
            <a:endParaRPr b="1" sz="1900">
              <a:solidFill>
                <a:srgbClr val="76A5AF"/>
              </a:solidFill>
            </a:endParaRPr>
          </a:p>
          <a:p>
            <a:pPr indent="0" lvl="0" marL="0" rtl="0" algn="l">
              <a:spcBef>
                <a:spcPts val="0"/>
              </a:spcBef>
              <a:spcAft>
                <a:spcPts val="0"/>
              </a:spcAft>
              <a:buNone/>
            </a:pPr>
            <a:r>
              <a:rPr lang="en" sz="2000">
                <a:solidFill>
                  <a:schemeClr val="dk1"/>
                </a:solidFill>
              </a:rPr>
              <a:t>A way to incentivize learning before it is too late</a:t>
            </a:r>
            <a:endParaRPr sz="1500"/>
          </a:p>
          <a:p>
            <a:pPr indent="0" lvl="0" marL="0" rtl="0" algn="l">
              <a:spcBef>
                <a:spcPts val="0"/>
              </a:spcBef>
              <a:spcAft>
                <a:spcPts val="0"/>
              </a:spcAft>
              <a:buNone/>
            </a:pPr>
            <a:r>
              <a:t/>
            </a:r>
            <a:endParaRPr sz="1500"/>
          </a:p>
        </p:txBody>
      </p:sp>
      <p:sp>
        <p:nvSpPr>
          <p:cNvPr id="144" name="Google Shape;144;p20"/>
          <p:cNvSpPr txBox="1"/>
          <p:nvPr/>
        </p:nvSpPr>
        <p:spPr>
          <a:xfrm>
            <a:off x="411650" y="423575"/>
            <a:ext cx="57606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76A5AF"/>
                </a:solidFill>
              </a:rPr>
              <a:t>Initial Insight and Need</a:t>
            </a:r>
            <a:endParaRPr sz="2100">
              <a:solidFill>
                <a:srgbClr val="585857"/>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9" name="Shape 479"/>
        <p:cNvGrpSpPr/>
        <p:nvPr/>
      </p:nvGrpSpPr>
      <p:grpSpPr>
        <a:xfrm>
          <a:off x="0" y="0"/>
          <a:ext cx="0" cy="0"/>
          <a:chOff x="0" y="0"/>
          <a:chExt cx="0" cy="0"/>
        </a:xfrm>
      </p:grpSpPr>
      <p:sp>
        <p:nvSpPr>
          <p:cNvPr id="480" name="Google Shape;480;p47"/>
          <p:cNvSpPr txBox="1"/>
          <p:nvPr/>
        </p:nvSpPr>
        <p:spPr>
          <a:xfrm>
            <a:off x="4249350" y="3417000"/>
            <a:ext cx="3593100" cy="393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32373B"/>
              </a:buClr>
              <a:buSzPts val="2100"/>
              <a:buFont typeface="Arial"/>
              <a:buNone/>
            </a:pPr>
            <a:r>
              <a:rPr lang="en" sz="2100">
                <a:solidFill>
                  <a:srgbClr val="32373B"/>
                </a:solidFill>
              </a:rPr>
              <a:t>Solutions &amp; Summary</a:t>
            </a:r>
            <a:endParaRPr sz="1100"/>
          </a:p>
        </p:txBody>
      </p:sp>
      <p:sp>
        <p:nvSpPr>
          <p:cNvPr id="481" name="Google Shape;481;p47"/>
          <p:cNvSpPr txBox="1"/>
          <p:nvPr/>
        </p:nvSpPr>
        <p:spPr>
          <a:xfrm>
            <a:off x="4311250" y="0"/>
            <a:ext cx="3438300" cy="34170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482" name="Google Shape;482;p47"/>
          <p:cNvSpPr txBox="1"/>
          <p:nvPr/>
        </p:nvSpPr>
        <p:spPr>
          <a:xfrm>
            <a:off x="4311249" y="4117175"/>
            <a:ext cx="3438300" cy="10263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483" name="Google Shape;483;p47"/>
          <p:cNvSpPr txBox="1"/>
          <p:nvPr/>
        </p:nvSpPr>
        <p:spPr>
          <a:xfrm>
            <a:off x="883644" y="2445550"/>
            <a:ext cx="3438300" cy="1176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10100"/>
              </a:buClr>
              <a:buSzPts val="7200"/>
              <a:buFont typeface="Arial"/>
              <a:buNone/>
            </a:pPr>
            <a:r>
              <a:rPr b="0" i="0" lang="en" sz="7200" u="none">
                <a:solidFill>
                  <a:srgbClr val="76A5AF"/>
                </a:solidFill>
                <a:latin typeface="Arial"/>
                <a:ea typeface="Arial"/>
                <a:cs typeface="Arial"/>
                <a:sym typeface="Arial"/>
              </a:rPr>
              <a:t>PART</a:t>
            </a:r>
            <a:endParaRPr sz="1100">
              <a:solidFill>
                <a:srgbClr val="76A5AF"/>
              </a:solidFill>
            </a:endParaRPr>
          </a:p>
        </p:txBody>
      </p:sp>
      <p:cxnSp>
        <p:nvCxnSpPr>
          <p:cNvPr id="484" name="Google Shape;484;p47"/>
          <p:cNvCxnSpPr/>
          <p:nvPr/>
        </p:nvCxnSpPr>
        <p:spPr>
          <a:xfrm>
            <a:off x="4321969" y="3842147"/>
            <a:ext cx="4821900" cy="0"/>
          </a:xfrm>
          <a:prstGeom prst="straightConnector1">
            <a:avLst/>
          </a:prstGeom>
          <a:noFill/>
          <a:ln cap="flat" cmpd="sng" w="15875">
            <a:solidFill>
              <a:srgbClr val="7F7F7F"/>
            </a:solidFill>
            <a:prstDash val="solid"/>
            <a:miter lim="800000"/>
            <a:headEnd len="med" w="med" type="none"/>
            <a:tailEnd len="med" w="med" type="none"/>
          </a:ln>
        </p:spPr>
      </p:cxnSp>
      <p:sp>
        <p:nvSpPr>
          <p:cNvPr id="485" name="Google Shape;485;p47"/>
          <p:cNvSpPr txBox="1"/>
          <p:nvPr/>
        </p:nvSpPr>
        <p:spPr>
          <a:xfrm>
            <a:off x="4249350" y="2445550"/>
            <a:ext cx="3593100" cy="1176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lt1"/>
              </a:buClr>
              <a:buSzPts val="7200"/>
              <a:buFont typeface="Arial"/>
              <a:buNone/>
            </a:pPr>
            <a:r>
              <a:rPr lang="en" sz="7200">
                <a:solidFill>
                  <a:schemeClr val="lt1"/>
                </a:solidFill>
              </a:rPr>
              <a:t>SIX</a:t>
            </a:r>
            <a:endParaRPr sz="1100"/>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1000"/>
                                        <p:tgtEl>
                                          <p:spTgt spid="4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1000"/>
                                        <p:tgtEl>
                                          <p:spTgt spid="4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1000"/>
                                        <p:tgtEl>
                                          <p:spTgt spid="4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485"/>
                                        </p:tgtEl>
                                        <p:attrNameLst>
                                          <p:attrName>style.visibility</p:attrName>
                                        </p:attrNameLst>
                                      </p:cBhvr>
                                      <p:to>
                                        <p:strVal val="visible"/>
                                      </p:to>
                                    </p:set>
                                    <p:anim calcmode="lin" valueType="num">
                                      <p:cBhvr additive="base">
                                        <p:cTn dur="1000"/>
                                        <p:tgtEl>
                                          <p:spTgt spid="485"/>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500"/>
                                  </p:stCondLst>
                                  <p:childTnLst>
                                    <p:set>
                                      <p:cBhvr>
                                        <p:cTn dur="1" fill="hold">
                                          <p:stCondLst>
                                            <p:cond delay="0"/>
                                          </p:stCondLst>
                                        </p:cTn>
                                        <p:tgtEl>
                                          <p:spTgt spid="480"/>
                                        </p:tgtEl>
                                        <p:attrNameLst>
                                          <p:attrName>style.visibility</p:attrName>
                                        </p:attrNameLst>
                                      </p:cBhvr>
                                      <p:to>
                                        <p:strVal val="visible"/>
                                      </p:to>
                                    </p:set>
                                    <p:anim calcmode="lin" valueType="num">
                                      <p:cBhvr additive="base">
                                        <p:cTn dur="500"/>
                                        <p:tgtEl>
                                          <p:spTgt spid="480"/>
                                        </p:tgtEl>
                                        <p:attrNameLst>
                                          <p:attrName>ppt_w</p:attrName>
                                        </p:attrNameLst>
                                      </p:cBhvr>
                                      <p:tavLst>
                                        <p:tav fmla="" tm="0">
                                          <p:val>
                                            <p:strVal val="0"/>
                                          </p:val>
                                        </p:tav>
                                        <p:tav fmla="" tm="100000">
                                          <p:val>
                                            <p:strVal val="#ppt_w"/>
                                          </p:val>
                                        </p:tav>
                                      </p:tavLst>
                                    </p:anim>
                                    <p:anim calcmode="lin" valueType="num">
                                      <p:cBhvr additive="base">
                                        <p:cTn dur="500"/>
                                        <p:tgtEl>
                                          <p:spTgt spid="48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8"/>
          <p:cNvSpPr/>
          <p:nvPr/>
        </p:nvSpPr>
        <p:spPr>
          <a:xfrm>
            <a:off x="175" y="800"/>
            <a:ext cx="9210000" cy="5142600"/>
          </a:xfrm>
          <a:prstGeom prst="rect">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8"/>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8"/>
          <p:cNvSpPr/>
          <p:nvPr/>
        </p:nvSpPr>
        <p:spPr>
          <a:xfrm>
            <a:off x="257425" y="229950"/>
            <a:ext cx="8695500" cy="4683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8"/>
          <p:cNvSpPr txBox="1"/>
          <p:nvPr/>
        </p:nvSpPr>
        <p:spPr>
          <a:xfrm>
            <a:off x="762450" y="544625"/>
            <a:ext cx="3000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76A5AF"/>
                </a:solidFill>
              </a:rPr>
              <a:t>Summary</a:t>
            </a:r>
            <a:endParaRPr b="1" sz="1900">
              <a:solidFill>
                <a:srgbClr val="76A5AF"/>
              </a:solidFill>
            </a:endParaRPr>
          </a:p>
        </p:txBody>
      </p:sp>
      <p:sp>
        <p:nvSpPr>
          <p:cNvPr id="494" name="Google Shape;494;p48"/>
          <p:cNvSpPr txBox="1"/>
          <p:nvPr/>
        </p:nvSpPr>
        <p:spPr>
          <a:xfrm>
            <a:off x="883650" y="1368350"/>
            <a:ext cx="5700300" cy="298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95" name="Google Shape;495;p48"/>
          <p:cNvSpPr txBox="1"/>
          <p:nvPr/>
        </p:nvSpPr>
        <p:spPr>
          <a:xfrm>
            <a:off x="883650" y="1174700"/>
            <a:ext cx="7550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Prototype 1 (Learn with Rewards) </a:t>
            </a:r>
            <a:r>
              <a:rPr lang="en"/>
              <a:t>implies </a:t>
            </a:r>
            <a:r>
              <a:rPr b="1" lang="en">
                <a:solidFill>
                  <a:schemeClr val="accent1"/>
                </a:solidFill>
              </a:rPr>
              <a:t>financial reward does work to motivate people</a:t>
            </a:r>
            <a:r>
              <a:rPr lang="en"/>
              <a:t> to learn, but it is not a decisive factor &gt; needs further testing on what other dimensions would impact learners’ mindset and behavior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Prototype 2 (Competition) </a:t>
            </a:r>
            <a:r>
              <a:rPr lang="en"/>
              <a:t>reveals that </a:t>
            </a:r>
            <a:r>
              <a:rPr b="1" lang="en">
                <a:solidFill>
                  <a:schemeClr val="accent1"/>
                </a:solidFill>
              </a:rPr>
              <a:t>human interactions/connections are important</a:t>
            </a:r>
            <a:r>
              <a:rPr lang="en"/>
              <a:t> during the learning process; but we should create a less speed-oriented environment.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Prototype 3 (</a:t>
            </a:r>
            <a:r>
              <a:rPr b="1" lang="en"/>
              <a:t>Practice &amp; Evaluate Interviews) </a:t>
            </a:r>
            <a:r>
              <a:rPr lang="en"/>
              <a:t>demonstrates that self-evaluation, while in-line with objective evaluation, </a:t>
            </a:r>
            <a:r>
              <a:rPr b="1" lang="en">
                <a:solidFill>
                  <a:schemeClr val="accent1"/>
                </a:solidFill>
              </a:rPr>
              <a:t>weakens subsequent performance</a:t>
            </a:r>
            <a:endParaRPr b="1">
              <a:solidFill>
                <a:schemeClr val="accent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a:solidFill>
                  <a:schemeClr val="accent1"/>
                </a:solidFill>
              </a:rPr>
              <a:t>A sense of control over one’s finances</a:t>
            </a:r>
            <a:r>
              <a:rPr lang="en"/>
              <a:t> is the ultimate goal of learning financial literacy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Next Step:</a:t>
            </a:r>
            <a:r>
              <a:rPr lang="en"/>
              <a:t> Tap deeper into what </a:t>
            </a:r>
            <a:r>
              <a:rPr b="1" lang="en">
                <a:solidFill>
                  <a:schemeClr val="accent1"/>
                </a:solidFill>
              </a:rPr>
              <a:t>motivates and maintains</a:t>
            </a:r>
            <a:r>
              <a:rPr lang="en"/>
              <a:t> people’s interest to learn financial literacy; how to </a:t>
            </a:r>
            <a:r>
              <a:rPr b="1" lang="en">
                <a:solidFill>
                  <a:schemeClr val="accent1"/>
                </a:solidFill>
              </a:rPr>
              <a:t>improve one’s interview performance</a:t>
            </a:r>
            <a:r>
              <a:rPr lang="en"/>
              <a:t> after their self-evaluation</a:t>
            </a:r>
            <a:endParaRPr/>
          </a:p>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9"/>
          <p:cNvSpPr/>
          <p:nvPr/>
        </p:nvSpPr>
        <p:spPr>
          <a:xfrm>
            <a:off x="175" y="800"/>
            <a:ext cx="9210000" cy="5142600"/>
          </a:xfrm>
          <a:prstGeom prst="rect">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9"/>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9"/>
          <p:cNvSpPr/>
          <p:nvPr/>
        </p:nvSpPr>
        <p:spPr>
          <a:xfrm>
            <a:off x="257425" y="229950"/>
            <a:ext cx="8695500" cy="4683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9"/>
          <p:cNvSpPr txBox="1"/>
          <p:nvPr/>
        </p:nvSpPr>
        <p:spPr>
          <a:xfrm>
            <a:off x="762450" y="544625"/>
            <a:ext cx="3000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76A5AF"/>
                </a:solidFill>
              </a:rPr>
              <a:t>Summary</a:t>
            </a:r>
            <a:endParaRPr b="1" sz="1900">
              <a:solidFill>
                <a:srgbClr val="76A5AF"/>
              </a:solidFill>
            </a:endParaRPr>
          </a:p>
        </p:txBody>
      </p:sp>
      <p:sp>
        <p:nvSpPr>
          <p:cNvPr id="504" name="Google Shape;504;p49"/>
          <p:cNvSpPr txBox="1"/>
          <p:nvPr/>
        </p:nvSpPr>
        <p:spPr>
          <a:xfrm>
            <a:off x="883650" y="1368350"/>
            <a:ext cx="5700300" cy="298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505" name="Google Shape;505;p49"/>
          <p:cNvSpPr txBox="1"/>
          <p:nvPr/>
        </p:nvSpPr>
        <p:spPr>
          <a:xfrm>
            <a:off x="883650" y="1174700"/>
            <a:ext cx="7550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Prototype 1 (Learn with Rewards) </a:t>
            </a:r>
            <a:r>
              <a:rPr lang="en"/>
              <a:t>implies </a:t>
            </a:r>
            <a:r>
              <a:rPr b="1" lang="en">
                <a:solidFill>
                  <a:schemeClr val="accent1"/>
                </a:solidFill>
              </a:rPr>
              <a:t>financial reward does work to motivate people</a:t>
            </a:r>
            <a:r>
              <a:rPr lang="en"/>
              <a:t> to learn, but it is not a decisive factor &gt; needs further testing on what other dimensions would impact learners’ mindset and behavior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Prototype 2 (Competition) </a:t>
            </a:r>
            <a:r>
              <a:rPr lang="en"/>
              <a:t>reveals that </a:t>
            </a:r>
            <a:r>
              <a:rPr b="1" lang="en">
                <a:solidFill>
                  <a:schemeClr val="accent1"/>
                </a:solidFill>
              </a:rPr>
              <a:t>human interactions/connections are important</a:t>
            </a:r>
            <a:r>
              <a:rPr lang="en"/>
              <a:t> during the learning process; but we should create a less speed-oriented environment.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Prototype 3 (Practice &amp; Evaluate Interviews) </a:t>
            </a:r>
            <a:r>
              <a:rPr lang="en"/>
              <a:t>demonstrates that self-evaluation, while in-line with objective evaluation, </a:t>
            </a:r>
            <a:r>
              <a:rPr b="1" lang="en">
                <a:solidFill>
                  <a:schemeClr val="accent1"/>
                </a:solidFill>
              </a:rPr>
              <a:t>weakens subsequent performance</a:t>
            </a:r>
            <a:endParaRPr b="1">
              <a:solidFill>
                <a:schemeClr val="accent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a:solidFill>
                  <a:schemeClr val="accent1"/>
                </a:solidFill>
              </a:rPr>
              <a:t>A sense of control over one’s finances</a:t>
            </a:r>
            <a:r>
              <a:rPr lang="en"/>
              <a:t> is the ultimate goal of learning financial literacy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Next Step:</a:t>
            </a:r>
            <a:r>
              <a:rPr lang="en"/>
              <a:t> Tap deeper into what </a:t>
            </a:r>
            <a:r>
              <a:rPr b="1" lang="en">
                <a:solidFill>
                  <a:schemeClr val="accent1"/>
                </a:solidFill>
              </a:rPr>
              <a:t>motivates and maintains</a:t>
            </a:r>
            <a:r>
              <a:rPr lang="en"/>
              <a:t> people’s interest to learn financial literacy; how to </a:t>
            </a:r>
            <a:r>
              <a:rPr b="1" lang="en">
                <a:solidFill>
                  <a:schemeClr val="accent1"/>
                </a:solidFill>
              </a:rPr>
              <a:t>improve one’s interview performance</a:t>
            </a:r>
            <a:r>
              <a:rPr lang="en"/>
              <a:t> after their self-evaluation</a:t>
            </a:r>
            <a:endParaRPr/>
          </a:p>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509" name="Shape 509"/>
        <p:cNvGrpSpPr/>
        <p:nvPr/>
      </p:nvGrpSpPr>
      <p:grpSpPr>
        <a:xfrm>
          <a:off x="0" y="0"/>
          <a:ext cx="0" cy="0"/>
          <a:chOff x="0" y="0"/>
          <a:chExt cx="0" cy="0"/>
        </a:xfrm>
      </p:grpSpPr>
      <p:sp>
        <p:nvSpPr>
          <p:cNvPr id="510" name="Google Shape;510;p50"/>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8000"/>
              <a:t>Thank you!</a:t>
            </a:r>
            <a:endParaRPr sz="8000"/>
          </a:p>
        </p:txBody>
      </p:sp>
      <p:sp>
        <p:nvSpPr>
          <p:cNvPr id="511" name="Google Shape;511;p50"/>
          <p:cNvSpPr/>
          <p:nvPr/>
        </p:nvSpPr>
        <p:spPr>
          <a:xfrm>
            <a:off x="786825" y="4127700"/>
            <a:ext cx="1343400" cy="969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8" name="Shape 148"/>
        <p:cNvGrpSpPr/>
        <p:nvPr/>
      </p:nvGrpSpPr>
      <p:grpSpPr>
        <a:xfrm>
          <a:off x="0" y="0"/>
          <a:ext cx="0" cy="0"/>
          <a:chOff x="0" y="0"/>
          <a:chExt cx="0" cy="0"/>
        </a:xfrm>
      </p:grpSpPr>
      <p:sp>
        <p:nvSpPr>
          <p:cNvPr id="149" name="Google Shape;149;p21"/>
          <p:cNvSpPr txBox="1"/>
          <p:nvPr/>
        </p:nvSpPr>
        <p:spPr>
          <a:xfrm>
            <a:off x="4249151" y="3433075"/>
            <a:ext cx="3126300" cy="393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32373B"/>
              </a:buClr>
              <a:buSzPts val="2100"/>
              <a:buFont typeface="Arial"/>
              <a:buNone/>
            </a:pPr>
            <a:r>
              <a:rPr lang="en" sz="2100">
                <a:solidFill>
                  <a:srgbClr val="32373B"/>
                </a:solidFill>
              </a:rPr>
              <a:t>Additional Needfinding</a:t>
            </a:r>
            <a:endParaRPr sz="1100"/>
          </a:p>
        </p:txBody>
      </p:sp>
      <p:sp>
        <p:nvSpPr>
          <p:cNvPr id="150" name="Google Shape;150;p21"/>
          <p:cNvSpPr txBox="1"/>
          <p:nvPr/>
        </p:nvSpPr>
        <p:spPr>
          <a:xfrm>
            <a:off x="4311253" y="0"/>
            <a:ext cx="2727600" cy="34170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51" name="Google Shape;151;p21"/>
          <p:cNvSpPr txBox="1"/>
          <p:nvPr/>
        </p:nvSpPr>
        <p:spPr>
          <a:xfrm>
            <a:off x="4311253" y="4117181"/>
            <a:ext cx="2727600" cy="10263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52" name="Google Shape;152;p21"/>
          <p:cNvSpPr txBox="1"/>
          <p:nvPr/>
        </p:nvSpPr>
        <p:spPr>
          <a:xfrm>
            <a:off x="883644" y="2445550"/>
            <a:ext cx="3438300" cy="1176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10100"/>
              </a:buClr>
              <a:buSzPts val="7200"/>
              <a:buFont typeface="Arial"/>
              <a:buNone/>
            </a:pPr>
            <a:r>
              <a:rPr b="0" i="0" lang="en" sz="7200" u="none">
                <a:solidFill>
                  <a:srgbClr val="76A5AF"/>
                </a:solidFill>
                <a:latin typeface="Arial"/>
                <a:ea typeface="Arial"/>
                <a:cs typeface="Arial"/>
                <a:sym typeface="Arial"/>
              </a:rPr>
              <a:t>PART</a:t>
            </a:r>
            <a:endParaRPr sz="1100">
              <a:solidFill>
                <a:srgbClr val="76A5AF"/>
              </a:solidFill>
            </a:endParaRPr>
          </a:p>
        </p:txBody>
      </p:sp>
      <p:cxnSp>
        <p:nvCxnSpPr>
          <p:cNvPr id="153" name="Google Shape;153;p21"/>
          <p:cNvCxnSpPr/>
          <p:nvPr/>
        </p:nvCxnSpPr>
        <p:spPr>
          <a:xfrm>
            <a:off x="4321969" y="3842147"/>
            <a:ext cx="4821900" cy="0"/>
          </a:xfrm>
          <a:prstGeom prst="straightConnector1">
            <a:avLst/>
          </a:prstGeom>
          <a:noFill/>
          <a:ln cap="flat" cmpd="sng" w="15875">
            <a:solidFill>
              <a:srgbClr val="7F7F7F"/>
            </a:solidFill>
            <a:prstDash val="solid"/>
            <a:miter lim="800000"/>
            <a:headEnd len="med" w="med" type="none"/>
            <a:tailEnd len="med" w="med" type="none"/>
          </a:ln>
        </p:spPr>
      </p:cxnSp>
      <p:sp>
        <p:nvSpPr>
          <p:cNvPr id="154" name="Google Shape;154;p21"/>
          <p:cNvSpPr txBox="1"/>
          <p:nvPr/>
        </p:nvSpPr>
        <p:spPr>
          <a:xfrm>
            <a:off x="4249140" y="2445544"/>
            <a:ext cx="2851800" cy="1176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lt1"/>
              </a:buClr>
              <a:buSzPts val="7200"/>
              <a:buFont typeface="Arial"/>
              <a:buNone/>
            </a:pPr>
            <a:r>
              <a:rPr lang="en" sz="7200">
                <a:solidFill>
                  <a:schemeClr val="lt1"/>
                </a:solidFill>
              </a:rPr>
              <a:t>TWO</a:t>
            </a:r>
            <a:endParaRPr sz="1100"/>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p:tgtEl>
                                          <p:spTgt spid="1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000"/>
                                        <p:tgtEl>
                                          <p:spTgt spid="1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000"/>
                                        <p:tgtEl>
                                          <p:spTgt spid="1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50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ppt_w</p:attrName>
                                        </p:attrNameLst>
                                      </p:cBhvr>
                                      <p:tavLst>
                                        <p:tav fmla="" tm="0">
                                          <p:val>
                                            <p:strVal val="0"/>
                                          </p:val>
                                        </p:tav>
                                        <p:tav fmla="" tm="100000">
                                          <p:val>
                                            <p:strVal val="#ppt_w"/>
                                          </p:val>
                                        </p:tav>
                                      </p:tavLst>
                                    </p:anim>
                                    <p:anim calcmode="lin" valueType="num">
                                      <p:cBhvr additive="base">
                                        <p:cTn dur="500"/>
                                        <p:tgtEl>
                                          <p:spTgt spid="14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8" name="Shape 158"/>
        <p:cNvGrpSpPr/>
        <p:nvPr/>
      </p:nvGrpSpPr>
      <p:grpSpPr>
        <a:xfrm>
          <a:off x="0" y="0"/>
          <a:ext cx="0" cy="0"/>
          <a:chOff x="0" y="0"/>
          <a:chExt cx="0" cy="0"/>
        </a:xfrm>
      </p:grpSpPr>
      <p:sp>
        <p:nvSpPr>
          <p:cNvPr id="159" name="Google Shape;159;p22"/>
          <p:cNvSpPr/>
          <p:nvPr/>
        </p:nvSpPr>
        <p:spPr>
          <a:xfrm>
            <a:off x="6114100" y="1166313"/>
            <a:ext cx="1960500" cy="2014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p:nvPr/>
        </p:nvSpPr>
        <p:spPr>
          <a:xfrm>
            <a:off x="3414150" y="1166313"/>
            <a:ext cx="1960500" cy="2014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a:off x="714200" y="1174725"/>
            <a:ext cx="1960500" cy="2014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txBox="1"/>
          <p:nvPr/>
        </p:nvSpPr>
        <p:spPr>
          <a:xfrm>
            <a:off x="429775" y="435700"/>
            <a:ext cx="3985200" cy="3930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7F7F7F"/>
              </a:buClr>
              <a:buSzPts val="1500"/>
              <a:buFont typeface="Arial"/>
              <a:buNone/>
            </a:pPr>
            <a:r>
              <a:rPr b="1" lang="en" sz="1900">
                <a:solidFill>
                  <a:srgbClr val="76A5AF"/>
                </a:solidFill>
              </a:rPr>
              <a:t>Additional 3 Needfinding </a:t>
            </a:r>
            <a:endParaRPr b="1" sz="1500">
              <a:solidFill>
                <a:srgbClr val="76A5AF"/>
              </a:solidFill>
            </a:endParaRPr>
          </a:p>
          <a:p>
            <a:pPr indent="0" lvl="0" marL="0" marR="0" rtl="0" algn="l">
              <a:lnSpc>
                <a:spcPct val="100000"/>
              </a:lnSpc>
              <a:spcBef>
                <a:spcPts val="0"/>
              </a:spcBef>
              <a:spcAft>
                <a:spcPts val="0"/>
              </a:spcAft>
              <a:buClr>
                <a:srgbClr val="585857"/>
              </a:buClr>
              <a:buSzPts val="2100"/>
              <a:buFont typeface="Arial"/>
              <a:buNone/>
            </a:pPr>
            <a:r>
              <a:t/>
            </a:r>
            <a:endParaRPr sz="2100">
              <a:solidFill>
                <a:srgbClr val="585857"/>
              </a:solidFill>
            </a:endParaRPr>
          </a:p>
        </p:txBody>
      </p:sp>
      <p:sp>
        <p:nvSpPr>
          <p:cNvPr id="163" name="Google Shape;163;p22"/>
          <p:cNvSpPr txBox="1"/>
          <p:nvPr/>
        </p:nvSpPr>
        <p:spPr>
          <a:xfrm>
            <a:off x="4906350" y="1963200"/>
            <a:ext cx="352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64" name="Google Shape;164;p22"/>
          <p:cNvSpPr txBox="1"/>
          <p:nvPr/>
        </p:nvSpPr>
        <p:spPr>
          <a:xfrm>
            <a:off x="5482550" y="1900850"/>
            <a:ext cx="27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65" name="Google Shape;165;p22"/>
          <p:cNvSpPr/>
          <p:nvPr/>
        </p:nvSpPr>
        <p:spPr>
          <a:xfrm>
            <a:off x="617375" y="1314700"/>
            <a:ext cx="1960500" cy="2014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p:nvPr/>
        </p:nvSpPr>
        <p:spPr>
          <a:xfrm>
            <a:off x="3323375" y="1314700"/>
            <a:ext cx="1960500" cy="2014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p:nvPr/>
        </p:nvSpPr>
        <p:spPr>
          <a:xfrm>
            <a:off x="6029375" y="1314700"/>
            <a:ext cx="1960500" cy="2014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txBox="1"/>
          <p:nvPr/>
        </p:nvSpPr>
        <p:spPr>
          <a:xfrm>
            <a:off x="1157075" y="3518125"/>
            <a:ext cx="2166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Calibri"/>
                <a:ea typeface="Calibri"/>
                <a:cs typeface="Calibri"/>
                <a:sym typeface="Calibri"/>
              </a:rPr>
              <a:t>Edgar</a:t>
            </a:r>
            <a:endParaRPr sz="1600">
              <a:latin typeface="Calibri"/>
              <a:ea typeface="Calibri"/>
              <a:cs typeface="Calibri"/>
              <a:sym typeface="Calibri"/>
            </a:endParaRPr>
          </a:p>
        </p:txBody>
      </p:sp>
      <p:pic>
        <p:nvPicPr>
          <p:cNvPr id="169" name="Google Shape;169;p22"/>
          <p:cNvPicPr preferRelativeResize="0"/>
          <p:nvPr/>
        </p:nvPicPr>
        <p:blipFill>
          <a:blip r:embed="rId3">
            <a:alphaModFix/>
          </a:blip>
          <a:stretch>
            <a:fillRect/>
          </a:stretch>
        </p:blipFill>
        <p:spPr>
          <a:xfrm>
            <a:off x="617375" y="1314700"/>
            <a:ext cx="1960500" cy="2014201"/>
          </a:xfrm>
          <a:prstGeom prst="rect">
            <a:avLst/>
          </a:prstGeom>
          <a:noFill/>
          <a:ln>
            <a:noFill/>
          </a:ln>
        </p:spPr>
      </p:pic>
      <p:sp>
        <p:nvSpPr>
          <p:cNvPr id="170" name="Google Shape;170;p22"/>
          <p:cNvSpPr txBox="1"/>
          <p:nvPr/>
        </p:nvSpPr>
        <p:spPr>
          <a:xfrm>
            <a:off x="3323375" y="3518125"/>
            <a:ext cx="1960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Calibri"/>
                <a:ea typeface="Calibri"/>
                <a:cs typeface="Calibri"/>
                <a:sym typeface="Calibri"/>
              </a:rPr>
              <a:t>Carter</a:t>
            </a:r>
            <a:endParaRPr sz="1600">
              <a:latin typeface="Calibri"/>
              <a:ea typeface="Calibri"/>
              <a:cs typeface="Calibri"/>
              <a:sym typeface="Calibri"/>
            </a:endParaRPr>
          </a:p>
        </p:txBody>
      </p:sp>
      <p:sp>
        <p:nvSpPr>
          <p:cNvPr id="171" name="Google Shape;171;p22"/>
          <p:cNvSpPr txBox="1"/>
          <p:nvPr/>
        </p:nvSpPr>
        <p:spPr>
          <a:xfrm>
            <a:off x="5987900" y="3518125"/>
            <a:ext cx="1960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Calibri"/>
                <a:ea typeface="Calibri"/>
                <a:cs typeface="Calibri"/>
                <a:sym typeface="Calibri"/>
              </a:rPr>
              <a:t>Ish</a:t>
            </a:r>
            <a:endParaRPr sz="1600">
              <a:latin typeface="Calibri"/>
              <a:ea typeface="Calibri"/>
              <a:cs typeface="Calibri"/>
              <a:sym typeface="Calibri"/>
            </a:endParaRPr>
          </a:p>
        </p:txBody>
      </p:sp>
      <p:pic>
        <p:nvPicPr>
          <p:cNvPr id="172" name="Google Shape;172;p22"/>
          <p:cNvPicPr preferRelativeResize="0"/>
          <p:nvPr/>
        </p:nvPicPr>
        <p:blipFill>
          <a:blip r:embed="rId4">
            <a:alphaModFix/>
          </a:blip>
          <a:stretch>
            <a:fillRect/>
          </a:stretch>
        </p:blipFill>
        <p:spPr>
          <a:xfrm>
            <a:off x="3323375" y="1283300"/>
            <a:ext cx="1960500" cy="2014200"/>
          </a:xfrm>
          <a:prstGeom prst="rect">
            <a:avLst/>
          </a:prstGeom>
          <a:noFill/>
          <a:ln>
            <a:noFill/>
          </a:ln>
        </p:spPr>
      </p:pic>
      <p:pic>
        <p:nvPicPr>
          <p:cNvPr id="173" name="Google Shape;173;p22"/>
          <p:cNvPicPr preferRelativeResize="0"/>
          <p:nvPr/>
        </p:nvPicPr>
        <p:blipFill>
          <a:blip r:embed="rId5">
            <a:alphaModFix/>
          </a:blip>
          <a:stretch>
            <a:fillRect/>
          </a:stretch>
        </p:blipFill>
        <p:spPr>
          <a:xfrm>
            <a:off x="6029375" y="1310150"/>
            <a:ext cx="1960500" cy="1960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7" name="Shape 177"/>
        <p:cNvGrpSpPr/>
        <p:nvPr/>
      </p:nvGrpSpPr>
      <p:grpSpPr>
        <a:xfrm>
          <a:off x="0" y="0"/>
          <a:ext cx="0" cy="0"/>
          <a:chOff x="0" y="0"/>
          <a:chExt cx="0" cy="0"/>
        </a:xfrm>
      </p:grpSpPr>
      <p:sp>
        <p:nvSpPr>
          <p:cNvPr id="178" name="Google Shape;178;p23"/>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p:nvPr/>
        </p:nvSpPr>
        <p:spPr>
          <a:xfrm>
            <a:off x="254300" y="218625"/>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txBox="1"/>
          <p:nvPr/>
        </p:nvSpPr>
        <p:spPr>
          <a:xfrm>
            <a:off x="2022871" y="482203"/>
            <a:ext cx="27063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7F7F7F"/>
              </a:buClr>
              <a:buSzPts val="1500"/>
              <a:buFont typeface="Arial"/>
              <a:buNone/>
            </a:pPr>
            <a:r>
              <a:t/>
            </a:r>
            <a:endParaRPr sz="1100"/>
          </a:p>
        </p:txBody>
      </p:sp>
      <p:sp>
        <p:nvSpPr>
          <p:cNvPr id="181" name="Google Shape;181;p23"/>
          <p:cNvSpPr txBox="1"/>
          <p:nvPr/>
        </p:nvSpPr>
        <p:spPr>
          <a:xfrm>
            <a:off x="5132000" y="3913925"/>
            <a:ext cx="3407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Edgar, graduated from Berkeley and is preparing for scholarship interviews to study in China</a:t>
            </a:r>
            <a:endParaRPr sz="1600"/>
          </a:p>
        </p:txBody>
      </p:sp>
      <p:sp>
        <p:nvSpPr>
          <p:cNvPr id="182" name="Google Shape;182;p23"/>
          <p:cNvSpPr txBox="1"/>
          <p:nvPr/>
        </p:nvSpPr>
        <p:spPr>
          <a:xfrm>
            <a:off x="4906350" y="1963200"/>
            <a:ext cx="352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83" name="Google Shape;183;p23"/>
          <p:cNvSpPr txBox="1"/>
          <p:nvPr/>
        </p:nvSpPr>
        <p:spPr>
          <a:xfrm>
            <a:off x="5482550" y="1900850"/>
            <a:ext cx="27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84" name="Google Shape;184;p23"/>
          <p:cNvSpPr/>
          <p:nvPr/>
        </p:nvSpPr>
        <p:spPr>
          <a:xfrm>
            <a:off x="5204175" y="782200"/>
            <a:ext cx="2984700" cy="2989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9CB9C"/>
              </a:highlight>
            </a:endParaRPr>
          </a:p>
        </p:txBody>
      </p:sp>
      <p:sp>
        <p:nvSpPr>
          <p:cNvPr id="185" name="Google Shape;185;p23"/>
          <p:cNvSpPr txBox="1"/>
          <p:nvPr/>
        </p:nvSpPr>
        <p:spPr>
          <a:xfrm>
            <a:off x="1089663" y="1248563"/>
            <a:ext cx="37032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alibri"/>
                <a:ea typeface="Calibri"/>
                <a:cs typeface="Calibri"/>
                <a:sym typeface="Calibri"/>
              </a:rPr>
              <a:t>“</a:t>
            </a:r>
            <a:r>
              <a:rPr lang="en" sz="1700">
                <a:solidFill>
                  <a:schemeClr val="dk1"/>
                </a:solidFill>
              </a:rPr>
              <a:t>There is no specific resources for me to prepare for scholarship interviews.</a:t>
            </a:r>
            <a:r>
              <a:rPr lang="en" sz="2000">
                <a:latin typeface="Calibri"/>
                <a:ea typeface="Calibri"/>
                <a:cs typeface="Calibri"/>
                <a:sym typeface="Calibri"/>
              </a:rPr>
              <a:t>” </a:t>
            </a:r>
            <a:endParaRPr sz="2000">
              <a:latin typeface="Calibri"/>
              <a:ea typeface="Calibri"/>
              <a:cs typeface="Calibri"/>
              <a:sym typeface="Calibri"/>
            </a:endParaRPr>
          </a:p>
        </p:txBody>
      </p:sp>
      <p:sp>
        <p:nvSpPr>
          <p:cNvPr id="186" name="Google Shape;186;p23"/>
          <p:cNvSpPr txBox="1"/>
          <p:nvPr/>
        </p:nvSpPr>
        <p:spPr>
          <a:xfrm>
            <a:off x="1167300" y="2682425"/>
            <a:ext cx="35823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rPr>
              <a:t>Need:</a:t>
            </a:r>
            <a:endParaRPr b="1" sz="1700">
              <a:solidFill>
                <a:schemeClr val="dk1"/>
              </a:solidFill>
            </a:endParaRPr>
          </a:p>
          <a:p>
            <a:pPr indent="0" lvl="0" marL="0" rtl="0" algn="l">
              <a:spcBef>
                <a:spcPts val="0"/>
              </a:spcBef>
              <a:spcAft>
                <a:spcPts val="0"/>
              </a:spcAft>
              <a:buNone/>
            </a:pPr>
            <a:r>
              <a:rPr lang="en" sz="1700">
                <a:solidFill>
                  <a:schemeClr val="dk1"/>
                </a:solidFill>
              </a:rPr>
              <a:t>E</a:t>
            </a:r>
            <a:r>
              <a:rPr lang="en" sz="1700">
                <a:solidFill>
                  <a:schemeClr val="dk1"/>
                </a:solidFill>
              </a:rPr>
              <a:t>mpower people's confidence and preparation for scholarship interviews</a:t>
            </a:r>
            <a:endParaRPr>
              <a:latin typeface="Calibri"/>
              <a:ea typeface="Calibri"/>
              <a:cs typeface="Calibri"/>
              <a:sym typeface="Calibri"/>
            </a:endParaRPr>
          </a:p>
        </p:txBody>
      </p:sp>
      <p:sp>
        <p:nvSpPr>
          <p:cNvPr id="187" name="Google Shape;187;p23"/>
          <p:cNvSpPr/>
          <p:nvPr/>
        </p:nvSpPr>
        <p:spPr>
          <a:xfrm>
            <a:off x="678312" y="387712"/>
            <a:ext cx="489000" cy="489000"/>
          </a:xfrm>
          <a:prstGeom prst="ellipse">
            <a:avLst/>
          </a:prstGeom>
          <a:solidFill>
            <a:srgbClr val="76A5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Impact"/>
              <a:buNone/>
            </a:pPr>
            <a:r>
              <a:rPr b="0" i="0" lang="en" sz="2000" u="none">
                <a:solidFill>
                  <a:srgbClr val="FFFFFF"/>
                </a:solidFill>
                <a:latin typeface="Impact"/>
                <a:ea typeface="Impact"/>
                <a:cs typeface="Impact"/>
                <a:sym typeface="Impact"/>
              </a:rPr>
              <a:t>1</a:t>
            </a:r>
            <a:endParaRPr/>
          </a:p>
        </p:txBody>
      </p:sp>
      <p:pic>
        <p:nvPicPr>
          <p:cNvPr id="188" name="Google Shape;188;p23"/>
          <p:cNvPicPr preferRelativeResize="0"/>
          <p:nvPr/>
        </p:nvPicPr>
        <p:blipFill>
          <a:blip r:embed="rId3">
            <a:alphaModFix/>
          </a:blip>
          <a:stretch>
            <a:fillRect/>
          </a:stretch>
        </p:blipFill>
        <p:spPr>
          <a:xfrm flipH="1">
            <a:off x="678300" y="2722000"/>
            <a:ext cx="400200" cy="400200"/>
          </a:xfrm>
          <a:prstGeom prst="rect">
            <a:avLst/>
          </a:prstGeom>
          <a:noFill/>
          <a:ln>
            <a:noFill/>
          </a:ln>
        </p:spPr>
      </p:pic>
      <p:sp>
        <p:nvSpPr>
          <p:cNvPr id="189" name="Google Shape;189;p23"/>
          <p:cNvSpPr/>
          <p:nvPr/>
        </p:nvSpPr>
        <p:spPr>
          <a:xfrm>
            <a:off x="726900" y="1368200"/>
            <a:ext cx="303000" cy="300000"/>
          </a:xfrm>
          <a:prstGeom prst="wedgeRoundRectCallout">
            <a:avLst>
              <a:gd fmla="val -20833" name="adj1"/>
              <a:gd fmla="val 62500" name="adj2"/>
              <a:gd fmla="val 0" name="adj3"/>
            </a:avLst>
          </a:prstGeom>
          <a:solidFill>
            <a:srgbClr val="A2C4C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3"/>
          <p:cNvPicPr preferRelativeResize="0"/>
          <p:nvPr/>
        </p:nvPicPr>
        <p:blipFill>
          <a:blip r:embed="rId4">
            <a:alphaModFix/>
          </a:blip>
          <a:stretch>
            <a:fillRect/>
          </a:stretch>
        </p:blipFill>
        <p:spPr>
          <a:xfrm>
            <a:off x="5204175" y="772475"/>
            <a:ext cx="2984699" cy="298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4" name="Shape 194"/>
        <p:cNvGrpSpPr/>
        <p:nvPr/>
      </p:nvGrpSpPr>
      <p:grpSpPr>
        <a:xfrm>
          <a:off x="0" y="0"/>
          <a:ext cx="0" cy="0"/>
          <a:chOff x="0" y="0"/>
          <a:chExt cx="0" cy="0"/>
        </a:xfrm>
      </p:grpSpPr>
      <p:sp>
        <p:nvSpPr>
          <p:cNvPr id="195" name="Google Shape;195;p24"/>
          <p:cNvSpPr/>
          <p:nvPr/>
        </p:nvSpPr>
        <p:spPr>
          <a:xfrm rot="-5400000">
            <a:off x="6172800" y="2172300"/>
            <a:ext cx="2510700" cy="34317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4"/>
          <p:cNvSpPr/>
          <p:nvPr/>
        </p:nvSpPr>
        <p:spPr>
          <a:xfrm>
            <a:off x="469325" y="315425"/>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4"/>
          <p:cNvSpPr txBox="1"/>
          <p:nvPr/>
        </p:nvSpPr>
        <p:spPr>
          <a:xfrm>
            <a:off x="2022871" y="482203"/>
            <a:ext cx="27063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7F7F7F"/>
              </a:buClr>
              <a:buSzPts val="1500"/>
              <a:buFont typeface="Arial"/>
              <a:buNone/>
            </a:pPr>
            <a:r>
              <a:t/>
            </a:r>
            <a:endParaRPr sz="1100"/>
          </a:p>
        </p:txBody>
      </p:sp>
      <p:sp>
        <p:nvSpPr>
          <p:cNvPr id="198" name="Google Shape;198;p24"/>
          <p:cNvSpPr txBox="1"/>
          <p:nvPr/>
        </p:nvSpPr>
        <p:spPr>
          <a:xfrm>
            <a:off x="5132000" y="3913925"/>
            <a:ext cx="3407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Carter, co-founder and CEO of Champions Round startup.</a:t>
            </a:r>
            <a:endParaRPr sz="1600"/>
          </a:p>
        </p:txBody>
      </p:sp>
      <p:sp>
        <p:nvSpPr>
          <p:cNvPr id="199" name="Google Shape;199;p24"/>
          <p:cNvSpPr txBox="1"/>
          <p:nvPr/>
        </p:nvSpPr>
        <p:spPr>
          <a:xfrm>
            <a:off x="4906350" y="1963200"/>
            <a:ext cx="352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00" name="Google Shape;200;p24"/>
          <p:cNvSpPr txBox="1"/>
          <p:nvPr/>
        </p:nvSpPr>
        <p:spPr>
          <a:xfrm>
            <a:off x="5482550" y="1900850"/>
            <a:ext cx="27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01" name="Google Shape;201;p24"/>
          <p:cNvSpPr/>
          <p:nvPr/>
        </p:nvSpPr>
        <p:spPr>
          <a:xfrm>
            <a:off x="5204175" y="782200"/>
            <a:ext cx="2984700" cy="2989200"/>
          </a:xfrm>
          <a:prstGeom prst="rect">
            <a:avLst/>
          </a:prstGeom>
          <a:solidFill>
            <a:srgbClr val="F3F3F3"/>
          </a:solidFill>
          <a:ln cap="flat" cmpd="sng" w="38100">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4"/>
          <p:cNvSpPr txBox="1"/>
          <p:nvPr/>
        </p:nvSpPr>
        <p:spPr>
          <a:xfrm>
            <a:off x="1089663" y="1248563"/>
            <a:ext cx="37032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alibri"/>
                <a:ea typeface="Calibri"/>
                <a:cs typeface="Calibri"/>
                <a:sym typeface="Calibri"/>
              </a:rPr>
              <a:t>“</a:t>
            </a:r>
            <a:r>
              <a:rPr lang="en" sz="1700">
                <a:solidFill>
                  <a:schemeClr val="dk1"/>
                </a:solidFill>
              </a:rPr>
              <a:t>They make the terminologies incredibly complex and intimidating so that you don’t do it and you give your money to a financial advisor</a:t>
            </a:r>
            <a:r>
              <a:rPr lang="en" sz="1700">
                <a:solidFill>
                  <a:schemeClr val="dk1"/>
                </a:solidFill>
              </a:rPr>
              <a:t>.</a:t>
            </a:r>
            <a:r>
              <a:rPr lang="en" sz="2000">
                <a:latin typeface="Calibri"/>
                <a:ea typeface="Calibri"/>
                <a:cs typeface="Calibri"/>
                <a:sym typeface="Calibri"/>
              </a:rPr>
              <a:t>” </a:t>
            </a:r>
            <a:endParaRPr sz="2000">
              <a:latin typeface="Calibri"/>
              <a:ea typeface="Calibri"/>
              <a:cs typeface="Calibri"/>
              <a:sym typeface="Calibri"/>
            </a:endParaRPr>
          </a:p>
        </p:txBody>
      </p:sp>
      <p:sp>
        <p:nvSpPr>
          <p:cNvPr id="203" name="Google Shape;203;p24"/>
          <p:cNvSpPr txBox="1"/>
          <p:nvPr/>
        </p:nvSpPr>
        <p:spPr>
          <a:xfrm>
            <a:off x="1167300" y="2682425"/>
            <a:ext cx="35823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rPr>
              <a:t>Need:</a:t>
            </a:r>
            <a:endParaRPr b="1"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Give people the knowledge to take control of their own finances.</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Make financial language easier for people to understand</a:t>
            </a:r>
            <a:endParaRPr sz="1700">
              <a:solidFill>
                <a:schemeClr val="dk1"/>
              </a:solidFill>
            </a:endParaRPr>
          </a:p>
        </p:txBody>
      </p:sp>
      <p:sp>
        <p:nvSpPr>
          <p:cNvPr id="204" name="Google Shape;204;p24"/>
          <p:cNvSpPr/>
          <p:nvPr/>
        </p:nvSpPr>
        <p:spPr>
          <a:xfrm>
            <a:off x="678312" y="387712"/>
            <a:ext cx="489000" cy="489000"/>
          </a:xfrm>
          <a:prstGeom prst="ellipse">
            <a:avLst/>
          </a:prstGeom>
          <a:solidFill>
            <a:srgbClr val="76A5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Impact"/>
              <a:buNone/>
            </a:pPr>
            <a:r>
              <a:rPr lang="en" sz="2000">
                <a:solidFill>
                  <a:srgbClr val="FFFFFF"/>
                </a:solidFill>
                <a:latin typeface="Impact"/>
                <a:ea typeface="Impact"/>
                <a:cs typeface="Impact"/>
                <a:sym typeface="Impact"/>
              </a:rPr>
              <a:t>2</a:t>
            </a:r>
            <a:endParaRPr/>
          </a:p>
        </p:txBody>
      </p:sp>
      <p:pic>
        <p:nvPicPr>
          <p:cNvPr id="205" name="Google Shape;205;p24"/>
          <p:cNvPicPr preferRelativeResize="0"/>
          <p:nvPr/>
        </p:nvPicPr>
        <p:blipFill>
          <a:blip r:embed="rId3">
            <a:alphaModFix/>
          </a:blip>
          <a:stretch>
            <a:fillRect/>
          </a:stretch>
        </p:blipFill>
        <p:spPr>
          <a:xfrm flipH="1">
            <a:off x="678300" y="2722000"/>
            <a:ext cx="400200" cy="400200"/>
          </a:xfrm>
          <a:prstGeom prst="rect">
            <a:avLst/>
          </a:prstGeom>
          <a:noFill/>
          <a:ln>
            <a:noFill/>
          </a:ln>
        </p:spPr>
      </p:pic>
      <p:sp>
        <p:nvSpPr>
          <p:cNvPr id="206" name="Google Shape;206;p24"/>
          <p:cNvSpPr/>
          <p:nvPr/>
        </p:nvSpPr>
        <p:spPr>
          <a:xfrm>
            <a:off x="726900" y="1368200"/>
            <a:ext cx="303000" cy="300000"/>
          </a:xfrm>
          <a:prstGeom prst="wedgeRoundRectCallout">
            <a:avLst>
              <a:gd fmla="val -20833" name="adj1"/>
              <a:gd fmla="val 62500" name="adj2"/>
              <a:gd fmla="val 0" name="adj3"/>
            </a:avLst>
          </a:prstGeom>
          <a:solidFill>
            <a:srgbClr val="A2C4C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 name="Google Shape;207;p24"/>
          <p:cNvPicPr preferRelativeResize="0"/>
          <p:nvPr/>
        </p:nvPicPr>
        <p:blipFill>
          <a:blip r:embed="rId4">
            <a:alphaModFix/>
          </a:blip>
          <a:stretch>
            <a:fillRect/>
          </a:stretch>
        </p:blipFill>
        <p:spPr>
          <a:xfrm>
            <a:off x="5204175" y="782200"/>
            <a:ext cx="2989200" cy="298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1" name="Shape 211"/>
        <p:cNvGrpSpPr/>
        <p:nvPr/>
      </p:nvGrpSpPr>
      <p:grpSpPr>
        <a:xfrm>
          <a:off x="0" y="0"/>
          <a:ext cx="0" cy="0"/>
          <a:chOff x="0" y="0"/>
          <a:chExt cx="0" cy="0"/>
        </a:xfrm>
      </p:grpSpPr>
      <p:sp>
        <p:nvSpPr>
          <p:cNvPr id="212" name="Google Shape;212;p25"/>
          <p:cNvSpPr/>
          <p:nvPr/>
        </p:nvSpPr>
        <p:spPr>
          <a:xfrm rot="10800000">
            <a:off x="5918100" y="-175"/>
            <a:ext cx="3225900" cy="27603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457200" y="206500"/>
            <a:ext cx="8447400" cy="4618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txBox="1"/>
          <p:nvPr/>
        </p:nvSpPr>
        <p:spPr>
          <a:xfrm>
            <a:off x="2022871" y="482203"/>
            <a:ext cx="27063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7F7F7F"/>
              </a:buClr>
              <a:buSzPts val="1500"/>
              <a:buFont typeface="Arial"/>
              <a:buNone/>
            </a:pPr>
            <a:r>
              <a:t/>
            </a:r>
            <a:endParaRPr sz="1100"/>
          </a:p>
        </p:txBody>
      </p:sp>
      <p:sp>
        <p:nvSpPr>
          <p:cNvPr id="215" name="Google Shape;215;p25"/>
          <p:cNvSpPr txBox="1"/>
          <p:nvPr/>
        </p:nvSpPr>
        <p:spPr>
          <a:xfrm>
            <a:off x="5132000" y="3913925"/>
            <a:ext cx="3407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Calibri"/>
                <a:ea typeface="Calibri"/>
                <a:cs typeface="Calibri"/>
                <a:sym typeface="Calibri"/>
              </a:rPr>
              <a:t>Ish Verduzco, entrepreneur &amp; social media strategist at CRAVEIT</a:t>
            </a:r>
            <a:endParaRPr sz="1600">
              <a:latin typeface="Calibri"/>
              <a:ea typeface="Calibri"/>
              <a:cs typeface="Calibri"/>
              <a:sym typeface="Calibri"/>
            </a:endParaRPr>
          </a:p>
        </p:txBody>
      </p:sp>
      <p:sp>
        <p:nvSpPr>
          <p:cNvPr id="216" name="Google Shape;216;p25"/>
          <p:cNvSpPr txBox="1"/>
          <p:nvPr/>
        </p:nvSpPr>
        <p:spPr>
          <a:xfrm>
            <a:off x="4906350" y="1963200"/>
            <a:ext cx="352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17" name="Google Shape;217;p25"/>
          <p:cNvSpPr txBox="1"/>
          <p:nvPr/>
        </p:nvSpPr>
        <p:spPr>
          <a:xfrm>
            <a:off x="5482550" y="1900850"/>
            <a:ext cx="27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18" name="Google Shape;218;p25"/>
          <p:cNvSpPr/>
          <p:nvPr/>
        </p:nvSpPr>
        <p:spPr>
          <a:xfrm>
            <a:off x="5204175" y="782200"/>
            <a:ext cx="2984700" cy="2989200"/>
          </a:xfrm>
          <a:prstGeom prst="rect">
            <a:avLst/>
          </a:prstGeom>
          <a:solidFill>
            <a:srgbClr val="F3F3F3"/>
          </a:solidFill>
          <a:ln cap="flat" cmpd="sng" w="38100">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txBox="1"/>
          <p:nvPr/>
        </p:nvSpPr>
        <p:spPr>
          <a:xfrm>
            <a:off x="1089663" y="943763"/>
            <a:ext cx="37032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alibri"/>
                <a:ea typeface="Calibri"/>
                <a:cs typeface="Calibri"/>
                <a:sym typeface="Calibri"/>
              </a:rPr>
              <a:t>“The only thing that helped me gain control of my finances was not being able to see the money come in.. Later, gamifying my life helped me hack my habits”</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p:txBody>
      </p:sp>
      <p:sp>
        <p:nvSpPr>
          <p:cNvPr id="220" name="Google Shape;220;p25"/>
          <p:cNvSpPr txBox="1"/>
          <p:nvPr/>
        </p:nvSpPr>
        <p:spPr>
          <a:xfrm>
            <a:off x="1167300" y="2682425"/>
            <a:ext cx="35823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rPr>
              <a:t>Need:</a:t>
            </a:r>
            <a:endParaRPr b="1" sz="1700">
              <a:solidFill>
                <a:schemeClr val="dk1"/>
              </a:solidFill>
            </a:endParaRPr>
          </a:p>
          <a:p>
            <a:pPr indent="0" lvl="0" marL="0" rtl="0" algn="l">
              <a:spcBef>
                <a:spcPts val="0"/>
              </a:spcBef>
              <a:spcAft>
                <a:spcPts val="0"/>
              </a:spcAft>
              <a:buNone/>
            </a:pPr>
            <a:r>
              <a:rPr lang="en" sz="1700">
                <a:latin typeface="Calibri"/>
                <a:ea typeface="Calibri"/>
                <a:cs typeface="Calibri"/>
                <a:sym typeface="Calibri"/>
              </a:rPr>
              <a:t>A way to empower clear-headed financial decision making</a:t>
            </a:r>
            <a:endParaRPr sz="17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221" name="Google Shape;221;p25"/>
          <p:cNvSpPr/>
          <p:nvPr/>
        </p:nvSpPr>
        <p:spPr>
          <a:xfrm>
            <a:off x="678312" y="387712"/>
            <a:ext cx="489000" cy="489000"/>
          </a:xfrm>
          <a:prstGeom prst="ellipse">
            <a:avLst/>
          </a:prstGeom>
          <a:solidFill>
            <a:srgbClr val="76A5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Impact"/>
              <a:buNone/>
            </a:pPr>
            <a:r>
              <a:rPr lang="en" sz="2000">
                <a:solidFill>
                  <a:srgbClr val="FFFFFF"/>
                </a:solidFill>
                <a:latin typeface="Impact"/>
                <a:ea typeface="Impact"/>
                <a:cs typeface="Impact"/>
                <a:sym typeface="Impact"/>
              </a:rPr>
              <a:t>3</a:t>
            </a:r>
            <a:endParaRPr/>
          </a:p>
        </p:txBody>
      </p:sp>
      <p:pic>
        <p:nvPicPr>
          <p:cNvPr id="222" name="Google Shape;222;p25"/>
          <p:cNvPicPr preferRelativeResize="0"/>
          <p:nvPr/>
        </p:nvPicPr>
        <p:blipFill>
          <a:blip r:embed="rId3">
            <a:alphaModFix/>
          </a:blip>
          <a:stretch>
            <a:fillRect/>
          </a:stretch>
        </p:blipFill>
        <p:spPr>
          <a:xfrm flipH="1">
            <a:off x="678300" y="2722000"/>
            <a:ext cx="400200" cy="400200"/>
          </a:xfrm>
          <a:prstGeom prst="rect">
            <a:avLst/>
          </a:prstGeom>
          <a:noFill/>
          <a:ln>
            <a:noFill/>
          </a:ln>
        </p:spPr>
      </p:pic>
      <p:sp>
        <p:nvSpPr>
          <p:cNvPr id="223" name="Google Shape;223;p25"/>
          <p:cNvSpPr/>
          <p:nvPr/>
        </p:nvSpPr>
        <p:spPr>
          <a:xfrm>
            <a:off x="726900" y="1098625"/>
            <a:ext cx="303000" cy="300000"/>
          </a:xfrm>
          <a:prstGeom prst="wedgeRoundRectCallout">
            <a:avLst>
              <a:gd fmla="val -20833" name="adj1"/>
              <a:gd fmla="val 62500" name="adj2"/>
              <a:gd fmla="val 0" name="adj3"/>
            </a:avLst>
          </a:prstGeom>
          <a:solidFill>
            <a:srgbClr val="A2C4C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p25"/>
          <p:cNvPicPr preferRelativeResize="0"/>
          <p:nvPr/>
        </p:nvPicPr>
        <p:blipFill>
          <a:blip r:embed="rId4">
            <a:alphaModFix/>
          </a:blip>
          <a:stretch>
            <a:fillRect/>
          </a:stretch>
        </p:blipFill>
        <p:spPr>
          <a:xfrm>
            <a:off x="5204175" y="769000"/>
            <a:ext cx="2984699" cy="2984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6"/>
          <p:cNvSpPr/>
          <p:nvPr/>
        </p:nvSpPr>
        <p:spPr>
          <a:xfrm>
            <a:off x="175" y="800"/>
            <a:ext cx="9210000" cy="5142600"/>
          </a:xfrm>
          <a:prstGeom prst="rect">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p:nvPr/>
        </p:nvSpPr>
        <p:spPr>
          <a:xfrm>
            <a:off x="0" y="2723600"/>
            <a:ext cx="3497700" cy="24198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6"/>
          <p:cNvSpPr/>
          <p:nvPr/>
        </p:nvSpPr>
        <p:spPr>
          <a:xfrm>
            <a:off x="257425" y="229950"/>
            <a:ext cx="8695500" cy="4683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
          <p:cNvSpPr txBox="1"/>
          <p:nvPr/>
        </p:nvSpPr>
        <p:spPr>
          <a:xfrm>
            <a:off x="411650" y="918950"/>
            <a:ext cx="4941300" cy="369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500">
                <a:latin typeface="Calibri"/>
                <a:ea typeface="Calibri"/>
                <a:cs typeface="Calibri"/>
                <a:sym typeface="Calibri"/>
              </a:rPr>
              <a:t>WE MET…</a:t>
            </a:r>
            <a:endParaRPr sz="1500">
              <a:latin typeface="Calibri"/>
              <a:ea typeface="Calibri"/>
              <a:cs typeface="Calibri"/>
              <a:sym typeface="Calibri"/>
            </a:endParaRPr>
          </a:p>
          <a:p>
            <a:pPr indent="0" lvl="0" marL="0" rtl="0" algn="l">
              <a:spcBef>
                <a:spcPts val="1200"/>
              </a:spcBef>
              <a:spcAft>
                <a:spcPts val="0"/>
              </a:spcAft>
              <a:buNone/>
            </a:pPr>
            <a:r>
              <a:rPr b="1" lang="en" sz="1500">
                <a:solidFill>
                  <a:schemeClr val="dk1"/>
                </a:solidFill>
                <a:latin typeface="Calibri"/>
                <a:ea typeface="Calibri"/>
                <a:cs typeface="Calibri"/>
                <a:sym typeface="Calibri"/>
              </a:rPr>
              <a:t>Ish</a:t>
            </a:r>
            <a:r>
              <a:rPr b="1" lang="en" sz="1500">
                <a:solidFill>
                  <a:schemeClr val="dk1"/>
                </a:solidFill>
                <a:latin typeface="Calibri"/>
                <a:ea typeface="Calibri"/>
                <a:cs typeface="Calibri"/>
                <a:sym typeface="Calibri"/>
              </a:rPr>
              <a:t>, 26 year old </a:t>
            </a:r>
            <a:r>
              <a:rPr b="1" lang="en" sz="1500">
                <a:solidFill>
                  <a:schemeClr val="accent1"/>
                </a:solidFill>
                <a:latin typeface="Calibri"/>
                <a:ea typeface="Calibri"/>
                <a:cs typeface="Calibri"/>
                <a:sym typeface="Calibri"/>
              </a:rPr>
              <a:t>entrepreneur</a:t>
            </a:r>
            <a:r>
              <a:rPr b="1" lang="en" sz="1500">
                <a:solidFill>
                  <a:schemeClr val="dk1"/>
                </a:solidFill>
                <a:latin typeface="Calibri"/>
                <a:ea typeface="Calibri"/>
                <a:cs typeface="Calibri"/>
                <a:sym typeface="Calibri"/>
              </a:rPr>
              <a:t> and social media strategist</a:t>
            </a:r>
            <a:endParaRPr b="1">
              <a:latin typeface="Calibri"/>
              <a:ea typeface="Calibri"/>
              <a:cs typeface="Calibri"/>
              <a:sym typeface="Calibri"/>
            </a:endParaRPr>
          </a:p>
          <a:p>
            <a:pPr indent="0" lvl="0" marL="0" rtl="0" algn="l">
              <a:lnSpc>
                <a:spcPct val="115000"/>
              </a:lnSpc>
              <a:spcBef>
                <a:spcPts val="1200"/>
              </a:spcBef>
              <a:spcAft>
                <a:spcPts val="0"/>
              </a:spcAft>
              <a:buNone/>
            </a:pPr>
            <a:r>
              <a:rPr lang="en" sz="1500">
                <a:latin typeface="Calibri"/>
                <a:ea typeface="Calibri"/>
                <a:cs typeface="Calibri"/>
                <a:sym typeface="Calibri"/>
              </a:rPr>
              <a:t>WE WERE AMAZED TO REALIZE…</a:t>
            </a:r>
            <a:endParaRPr sz="1500">
              <a:latin typeface="Calibri"/>
              <a:ea typeface="Calibri"/>
              <a:cs typeface="Calibri"/>
              <a:sym typeface="Calibri"/>
            </a:endParaRPr>
          </a:p>
          <a:p>
            <a:pPr indent="0" lvl="0" marL="0" rtl="0" algn="l">
              <a:lnSpc>
                <a:spcPct val="115000"/>
              </a:lnSpc>
              <a:spcBef>
                <a:spcPts val="1200"/>
              </a:spcBef>
              <a:spcAft>
                <a:spcPts val="0"/>
              </a:spcAft>
              <a:buNone/>
            </a:pPr>
            <a:r>
              <a:rPr b="1" lang="en" sz="1500">
                <a:latin typeface="Calibri"/>
                <a:ea typeface="Calibri"/>
                <a:cs typeface="Calibri"/>
                <a:sym typeface="Calibri"/>
              </a:rPr>
              <a:t>that in "the hood," people will often </a:t>
            </a:r>
            <a:r>
              <a:rPr b="1" lang="en" sz="1500">
                <a:solidFill>
                  <a:schemeClr val="accent1"/>
                </a:solidFill>
                <a:latin typeface="Calibri"/>
                <a:ea typeface="Calibri"/>
                <a:cs typeface="Calibri"/>
                <a:sym typeface="Calibri"/>
              </a:rPr>
              <a:t>freeze a debit card in water</a:t>
            </a:r>
            <a:r>
              <a:rPr b="1" lang="en" sz="1500">
                <a:latin typeface="Calibri"/>
                <a:ea typeface="Calibri"/>
                <a:cs typeface="Calibri"/>
                <a:sym typeface="Calibri"/>
              </a:rPr>
              <a:t> so that they must wait a few hours for it to thaw &amp; make a financial decision</a:t>
            </a:r>
            <a:endParaRPr b="1" sz="1500">
              <a:latin typeface="Calibri"/>
              <a:ea typeface="Calibri"/>
              <a:cs typeface="Calibri"/>
              <a:sym typeface="Calibri"/>
            </a:endParaRPr>
          </a:p>
          <a:p>
            <a:pPr indent="0" lvl="0" marL="0" rtl="0" algn="l">
              <a:lnSpc>
                <a:spcPct val="115000"/>
              </a:lnSpc>
              <a:spcBef>
                <a:spcPts val="1200"/>
              </a:spcBef>
              <a:spcAft>
                <a:spcPts val="0"/>
              </a:spcAft>
              <a:buNone/>
            </a:pPr>
            <a:r>
              <a:rPr lang="en" sz="1500">
                <a:latin typeface="Calibri"/>
                <a:ea typeface="Calibri"/>
                <a:cs typeface="Calibri"/>
                <a:sym typeface="Calibri"/>
              </a:rPr>
              <a:t>IT WOULD BE GAME-CHANGING TO…</a:t>
            </a:r>
            <a:endParaRPr sz="1500">
              <a:latin typeface="Calibri"/>
              <a:ea typeface="Calibri"/>
              <a:cs typeface="Calibri"/>
              <a:sym typeface="Calibri"/>
            </a:endParaRPr>
          </a:p>
          <a:p>
            <a:pPr indent="0" lvl="0" marL="0" rtl="0" algn="l">
              <a:lnSpc>
                <a:spcPct val="115000"/>
              </a:lnSpc>
              <a:spcBef>
                <a:spcPts val="1200"/>
              </a:spcBef>
              <a:spcAft>
                <a:spcPts val="0"/>
              </a:spcAft>
              <a:buNone/>
            </a:pPr>
            <a:r>
              <a:rPr b="1" lang="en" sz="1500">
                <a:latin typeface="Calibri"/>
                <a:ea typeface="Calibri"/>
                <a:cs typeface="Calibri"/>
                <a:sym typeface="Calibri"/>
              </a:rPr>
              <a:t>to find a way to </a:t>
            </a:r>
            <a:r>
              <a:rPr b="1" lang="en" sz="1500">
                <a:solidFill>
                  <a:schemeClr val="accent1"/>
                </a:solidFill>
                <a:latin typeface="Calibri"/>
                <a:ea typeface="Calibri"/>
                <a:cs typeface="Calibri"/>
                <a:sym typeface="Calibri"/>
              </a:rPr>
              <a:t>circumvent impulse buying</a:t>
            </a:r>
            <a:r>
              <a:rPr b="1" lang="en" sz="1500">
                <a:latin typeface="Calibri"/>
                <a:ea typeface="Calibri"/>
                <a:cs typeface="Calibri"/>
                <a:sym typeface="Calibri"/>
              </a:rPr>
              <a:t> and empower people to make financial decisions with a clear head</a:t>
            </a:r>
            <a:endParaRPr b="1" sz="1500">
              <a:latin typeface="Calibri"/>
              <a:ea typeface="Calibri"/>
              <a:cs typeface="Calibri"/>
              <a:sym typeface="Calibri"/>
            </a:endParaRPr>
          </a:p>
          <a:p>
            <a:pPr indent="0" lvl="0" marL="0" rtl="0" algn="l">
              <a:spcBef>
                <a:spcPts val="1200"/>
              </a:spcBef>
              <a:spcAft>
                <a:spcPts val="0"/>
              </a:spcAft>
              <a:buNone/>
            </a:pPr>
            <a:r>
              <a:t/>
            </a:r>
            <a:endParaRPr sz="1500">
              <a:latin typeface="Calibri"/>
              <a:ea typeface="Calibri"/>
              <a:cs typeface="Calibri"/>
              <a:sym typeface="Calibri"/>
            </a:endParaRPr>
          </a:p>
        </p:txBody>
      </p:sp>
      <p:pic>
        <p:nvPicPr>
          <p:cNvPr id="233" name="Google Shape;233;p26"/>
          <p:cNvPicPr preferRelativeResize="0"/>
          <p:nvPr/>
        </p:nvPicPr>
        <p:blipFill>
          <a:blip r:embed="rId3">
            <a:alphaModFix/>
          </a:blip>
          <a:stretch>
            <a:fillRect/>
          </a:stretch>
        </p:blipFill>
        <p:spPr>
          <a:xfrm>
            <a:off x="5609551" y="1081888"/>
            <a:ext cx="2980476" cy="2980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