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  <p:embeddedFont>
      <p:font typeface="Reem Kufi"/>
      <p:regular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6.xml"/><Relationship Id="rId34" Type="http://schemas.openxmlformats.org/officeDocument/2006/relationships/font" Target="fonts/ReemKufi-regular.fntdata"/><Relationship Id="rId15" Type="http://schemas.openxmlformats.org/officeDocument/2006/relationships/slide" Target="slides/slide9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8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bd247493b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bd247493b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a5124343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a5124343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ba5124343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ba512434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c42b6e31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c42b6e31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c42b6e31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c42b6e31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c42b6e3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c42b6e3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c42b6e31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c42b6e31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c42b6e31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bc42b6e31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ba5124343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ba5124343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a5124343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a5124343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bc8ea35c1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bc8ea35c1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c8ea35c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c8ea35c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bd247493b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bbd247493b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bd247493b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bd247493b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bc42b6e31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bc42b6e31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bd247493b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bd247493b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c42b6e31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c42b6e3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bd247493b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bd247493b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c42b6e31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c42b6e31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c42b6e31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bc42b6e31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c42b6e31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c42b6e31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c42b6e31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c42b6e31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bc42b6e31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bc42b6e31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592850" y="2257100"/>
            <a:ext cx="59583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617650" y="1786700"/>
            <a:ext cx="39087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hasCustomPrompt="1" type="title"/>
          </p:nvPr>
        </p:nvSpPr>
        <p:spPr>
          <a:xfrm>
            <a:off x="3781075" y="1635450"/>
            <a:ext cx="1714500" cy="97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2" type="title"/>
          </p:nvPr>
        </p:nvSpPr>
        <p:spPr>
          <a:xfrm>
            <a:off x="2343300" y="2406625"/>
            <a:ext cx="4457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20000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343300" y="2895900"/>
            <a:ext cx="44577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192350" y="1286875"/>
            <a:ext cx="6759300" cy="31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410375" y="540000"/>
            <a:ext cx="601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1976600" y="2953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subTitle"/>
          </p:nvPr>
        </p:nvSpPr>
        <p:spPr>
          <a:xfrm>
            <a:off x="5748500" y="2953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4" name="Google Shape;74;p17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idx="3" type="subTitle"/>
          </p:nvPr>
        </p:nvSpPr>
        <p:spPr>
          <a:xfrm>
            <a:off x="1976925" y="26363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4" type="subTitle"/>
          </p:nvPr>
        </p:nvSpPr>
        <p:spPr>
          <a:xfrm>
            <a:off x="5748500" y="26363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278250" y="1258300"/>
            <a:ext cx="41457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20"/>
          <p:cNvSpPr/>
          <p:nvPr/>
        </p:nvSpPr>
        <p:spPr>
          <a:xfrm flipH="1">
            <a:off x="720062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4312575" y="1188025"/>
            <a:ext cx="3790500" cy="32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2" type="subTitle"/>
          </p:nvPr>
        </p:nvSpPr>
        <p:spPr>
          <a:xfrm>
            <a:off x="720000" y="147945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2206250" y="1877517"/>
            <a:ext cx="47373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003125" y="3059517"/>
            <a:ext cx="31428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Google Shape;100;p22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2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hasCustomPrompt="1" type="title"/>
          </p:nvPr>
        </p:nvSpPr>
        <p:spPr>
          <a:xfrm>
            <a:off x="1693500" y="1924050"/>
            <a:ext cx="57570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/>
          <p:nvPr/>
        </p:nvSpPr>
        <p:spPr>
          <a:xfrm flipH="1">
            <a:off x="7603425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3"/>
          <p:cNvSpPr txBox="1"/>
          <p:nvPr>
            <p:ph idx="1" type="subTitle"/>
          </p:nvPr>
        </p:nvSpPr>
        <p:spPr>
          <a:xfrm>
            <a:off x="1697400" y="2847975"/>
            <a:ext cx="57570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/>
          <p:nvPr/>
        </p:nvSpPr>
        <p:spPr>
          <a:xfrm flipH="1">
            <a:off x="720062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3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">
  <p:cSld name="BLANK_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4572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4830800" y="1564700"/>
            <a:ext cx="34368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AutoNum type="arabicPeriod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720000" y="540000"/>
            <a:ext cx="35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subTitle"/>
          </p:nvPr>
        </p:nvSpPr>
        <p:spPr>
          <a:xfrm>
            <a:off x="1072413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2" type="subTitle"/>
          </p:nvPr>
        </p:nvSpPr>
        <p:spPr>
          <a:xfrm>
            <a:off x="1072413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3" type="subTitle"/>
          </p:nvPr>
        </p:nvSpPr>
        <p:spPr>
          <a:xfrm>
            <a:off x="1072413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4" type="subTitle"/>
          </p:nvPr>
        </p:nvSpPr>
        <p:spPr>
          <a:xfrm>
            <a:off x="1072413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5" type="subTitle"/>
          </p:nvPr>
        </p:nvSpPr>
        <p:spPr>
          <a:xfrm>
            <a:off x="3831785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6" type="subTitle"/>
          </p:nvPr>
        </p:nvSpPr>
        <p:spPr>
          <a:xfrm>
            <a:off x="3831785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7" type="subTitle"/>
          </p:nvPr>
        </p:nvSpPr>
        <p:spPr>
          <a:xfrm>
            <a:off x="3831785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8" type="subTitle"/>
          </p:nvPr>
        </p:nvSpPr>
        <p:spPr>
          <a:xfrm>
            <a:off x="3831785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9" type="subTitle"/>
          </p:nvPr>
        </p:nvSpPr>
        <p:spPr>
          <a:xfrm>
            <a:off x="6591160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3" type="subTitle"/>
          </p:nvPr>
        </p:nvSpPr>
        <p:spPr>
          <a:xfrm>
            <a:off x="6591160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4" type="subTitle"/>
          </p:nvPr>
        </p:nvSpPr>
        <p:spPr>
          <a:xfrm>
            <a:off x="6591160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5" type="subTitle"/>
          </p:nvPr>
        </p:nvSpPr>
        <p:spPr>
          <a:xfrm>
            <a:off x="6591160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27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hasCustomPrompt="1" idx="2" type="title"/>
          </p:nvPr>
        </p:nvSpPr>
        <p:spPr>
          <a:xfrm>
            <a:off x="876525" y="1867600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2047875" y="1801850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3" type="subTitle"/>
          </p:nvPr>
        </p:nvSpPr>
        <p:spPr>
          <a:xfrm>
            <a:off x="2047875" y="2097125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hasCustomPrompt="1" idx="4" type="title"/>
          </p:nvPr>
        </p:nvSpPr>
        <p:spPr>
          <a:xfrm>
            <a:off x="876525" y="3534475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8"/>
          <p:cNvSpPr txBox="1"/>
          <p:nvPr>
            <p:ph idx="5" type="subTitle"/>
          </p:nvPr>
        </p:nvSpPr>
        <p:spPr>
          <a:xfrm>
            <a:off x="2047875" y="3468725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6" type="subTitle"/>
          </p:nvPr>
        </p:nvSpPr>
        <p:spPr>
          <a:xfrm>
            <a:off x="2047875" y="3764000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hasCustomPrompt="1" idx="7" type="title"/>
          </p:nvPr>
        </p:nvSpPr>
        <p:spPr>
          <a:xfrm>
            <a:off x="4695825" y="1867600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8"/>
          <p:cNvSpPr txBox="1"/>
          <p:nvPr>
            <p:ph idx="8" type="subTitle"/>
          </p:nvPr>
        </p:nvSpPr>
        <p:spPr>
          <a:xfrm>
            <a:off x="5867175" y="1801850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9" type="subTitle"/>
          </p:nvPr>
        </p:nvSpPr>
        <p:spPr>
          <a:xfrm>
            <a:off x="5867175" y="2097125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hasCustomPrompt="1" idx="13" type="title"/>
          </p:nvPr>
        </p:nvSpPr>
        <p:spPr>
          <a:xfrm>
            <a:off x="4695825" y="3534475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8"/>
          <p:cNvSpPr txBox="1"/>
          <p:nvPr>
            <p:ph idx="14" type="subTitle"/>
          </p:nvPr>
        </p:nvSpPr>
        <p:spPr>
          <a:xfrm>
            <a:off x="5867175" y="3468725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5" type="subTitle"/>
          </p:nvPr>
        </p:nvSpPr>
        <p:spPr>
          <a:xfrm>
            <a:off x="5867175" y="3764000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7" name="Google Shape;147;p28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" type="subTitle"/>
          </p:nvPr>
        </p:nvSpPr>
        <p:spPr>
          <a:xfrm>
            <a:off x="1552725" y="2572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idx="2" type="subTitle"/>
          </p:nvPr>
        </p:nvSpPr>
        <p:spPr>
          <a:xfrm>
            <a:off x="5410350" y="2572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3" type="subTitle"/>
          </p:nvPr>
        </p:nvSpPr>
        <p:spPr>
          <a:xfrm>
            <a:off x="3481525" y="38966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29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0"/>
          <p:cNvSpPr txBox="1"/>
          <p:nvPr>
            <p:ph type="title"/>
          </p:nvPr>
        </p:nvSpPr>
        <p:spPr>
          <a:xfrm>
            <a:off x="5360825" y="540000"/>
            <a:ext cx="3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1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2156850" y="3584875"/>
            <a:ext cx="4830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4" name="Google Shape;164;p32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720000" y="540000"/>
            <a:ext cx="35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33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3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5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34"/>
          <p:cNvSpPr txBox="1"/>
          <p:nvPr>
            <p:ph hasCustomPrompt="1" idx="2" type="title"/>
          </p:nvPr>
        </p:nvSpPr>
        <p:spPr>
          <a:xfrm>
            <a:off x="72000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" name="Google Shape;174;p34"/>
          <p:cNvSpPr txBox="1"/>
          <p:nvPr>
            <p:ph idx="1" type="subTitle"/>
          </p:nvPr>
        </p:nvSpPr>
        <p:spPr>
          <a:xfrm>
            <a:off x="72134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hasCustomPrompt="1" idx="3" type="title"/>
          </p:nvPr>
        </p:nvSpPr>
        <p:spPr>
          <a:xfrm>
            <a:off x="3578625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4"/>
          <p:cNvSpPr txBox="1"/>
          <p:nvPr>
            <p:ph idx="4" type="subTitle"/>
          </p:nvPr>
        </p:nvSpPr>
        <p:spPr>
          <a:xfrm>
            <a:off x="3579970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hasCustomPrompt="1" idx="5" type="title"/>
          </p:nvPr>
        </p:nvSpPr>
        <p:spPr>
          <a:xfrm>
            <a:off x="643725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34"/>
          <p:cNvSpPr txBox="1"/>
          <p:nvPr>
            <p:ph idx="6" type="subTitle"/>
          </p:nvPr>
        </p:nvSpPr>
        <p:spPr>
          <a:xfrm>
            <a:off x="643859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4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5"/>
          <p:cNvSpPr txBox="1"/>
          <p:nvPr>
            <p:ph type="title"/>
          </p:nvPr>
        </p:nvSpPr>
        <p:spPr>
          <a:xfrm>
            <a:off x="4930625" y="540000"/>
            <a:ext cx="34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" type="subTitle"/>
          </p:nvPr>
        </p:nvSpPr>
        <p:spPr>
          <a:xfrm>
            <a:off x="723900" y="2076450"/>
            <a:ext cx="27909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3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723900" y="2076450"/>
            <a:ext cx="27909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36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Google Shape;187;p36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6"/>
          <p:cNvSpPr/>
          <p:nvPr/>
        </p:nvSpPr>
        <p:spPr>
          <a:xfrm>
            <a:off x="4250775" y="540000"/>
            <a:ext cx="41733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3_1_1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7"/>
          <p:cNvSpPr txBox="1"/>
          <p:nvPr>
            <p:ph idx="1" type="subTitle"/>
          </p:nvPr>
        </p:nvSpPr>
        <p:spPr>
          <a:xfrm>
            <a:off x="5686200" y="1518250"/>
            <a:ext cx="27378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2" name="Google Shape;192;p37"/>
          <p:cNvSpPr txBox="1"/>
          <p:nvPr>
            <p:ph type="title"/>
          </p:nvPr>
        </p:nvSpPr>
        <p:spPr>
          <a:xfrm>
            <a:off x="720000" y="540000"/>
            <a:ext cx="496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38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8"/>
          <p:cNvSpPr txBox="1"/>
          <p:nvPr>
            <p:ph idx="1" type="subTitle"/>
          </p:nvPr>
        </p:nvSpPr>
        <p:spPr>
          <a:xfrm>
            <a:off x="2314725" y="2496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7" name="Google Shape;197;p38"/>
          <p:cNvSpPr txBox="1"/>
          <p:nvPr>
            <p:ph idx="2" type="subTitle"/>
          </p:nvPr>
        </p:nvSpPr>
        <p:spPr>
          <a:xfrm>
            <a:off x="5943750" y="2496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8" name="Google Shape;198;p38"/>
          <p:cNvSpPr txBox="1"/>
          <p:nvPr>
            <p:ph idx="3" type="subTitle"/>
          </p:nvPr>
        </p:nvSpPr>
        <p:spPr>
          <a:xfrm>
            <a:off x="2314725" y="2179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9" name="Google Shape;199;p38"/>
          <p:cNvSpPr txBox="1"/>
          <p:nvPr>
            <p:ph idx="4" type="subTitle"/>
          </p:nvPr>
        </p:nvSpPr>
        <p:spPr>
          <a:xfrm>
            <a:off x="5943750" y="2179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0" name="Google Shape;200;p38"/>
          <p:cNvSpPr txBox="1"/>
          <p:nvPr>
            <p:ph idx="5" type="subTitle"/>
          </p:nvPr>
        </p:nvSpPr>
        <p:spPr>
          <a:xfrm>
            <a:off x="2314725" y="3858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6" type="subTitle"/>
          </p:nvPr>
        </p:nvSpPr>
        <p:spPr>
          <a:xfrm>
            <a:off x="5943750" y="3858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7" type="subTitle"/>
          </p:nvPr>
        </p:nvSpPr>
        <p:spPr>
          <a:xfrm>
            <a:off x="2314725" y="3541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8" type="subTitle"/>
          </p:nvPr>
        </p:nvSpPr>
        <p:spPr>
          <a:xfrm>
            <a:off x="5943750" y="3541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1">
  <p:cSld name="CUSTOM_7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9"/>
          <p:cNvSpPr txBox="1"/>
          <p:nvPr>
            <p:ph type="title"/>
          </p:nvPr>
        </p:nvSpPr>
        <p:spPr>
          <a:xfrm>
            <a:off x="5360825" y="540000"/>
            <a:ext cx="3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1160550" y="1619250"/>
            <a:ext cx="4758900" cy="25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9" name="Google Shape;209;p39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2">
  <p:cSld name="CUSTOM_7_1"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idx="1" type="subTitle"/>
          </p:nvPr>
        </p:nvSpPr>
        <p:spPr>
          <a:xfrm>
            <a:off x="1160550" y="1619250"/>
            <a:ext cx="4758900" cy="29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2" name="Google Shape;212;p40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3" name="Google Shape;213;p40"/>
          <p:cNvSpPr/>
          <p:nvPr/>
        </p:nvSpPr>
        <p:spPr>
          <a:xfrm>
            <a:off x="4250775" y="540000"/>
            <a:ext cx="41733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0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type="title"/>
          </p:nvPr>
        </p:nvSpPr>
        <p:spPr>
          <a:xfrm>
            <a:off x="720000" y="540000"/>
            <a:ext cx="286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41"/>
          <p:cNvSpPr txBox="1"/>
          <p:nvPr/>
        </p:nvSpPr>
        <p:spPr>
          <a:xfrm>
            <a:off x="2293625" y="3662200"/>
            <a:ext cx="455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41"/>
          <p:cNvSpPr txBox="1"/>
          <p:nvPr>
            <p:ph idx="1" type="subTitle"/>
          </p:nvPr>
        </p:nvSpPr>
        <p:spPr>
          <a:xfrm>
            <a:off x="3101850" y="1499650"/>
            <a:ext cx="29403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1"/>
          <p:cNvSpPr/>
          <p:nvPr/>
        </p:nvSpPr>
        <p:spPr>
          <a:xfrm flipH="1">
            <a:off x="7603425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1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8"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ctrTitle"/>
          </p:nvPr>
        </p:nvSpPr>
        <p:spPr>
          <a:xfrm>
            <a:off x="2646000" y="2744300"/>
            <a:ext cx="3852000" cy="14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BB55A"/>
              </a:buClr>
              <a:buSzPts val="52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3" name="Google Shape;223;p42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2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em Kufi"/>
              <a:buNone/>
              <a:defRPr sz="2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ctrTitle"/>
          </p:nvPr>
        </p:nvSpPr>
        <p:spPr>
          <a:xfrm>
            <a:off x="1306200" y="1187125"/>
            <a:ext cx="6531600" cy="18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/>
              <a:t>BUDGET BUDDIES</a:t>
            </a:r>
            <a:endParaRPr b="1" sz="5500"/>
          </a:p>
        </p:txBody>
      </p:sp>
      <p:sp>
        <p:nvSpPr>
          <p:cNvPr id="230" name="Google Shape;230;p43"/>
          <p:cNvSpPr txBox="1"/>
          <p:nvPr>
            <p:ph idx="1" type="subTitle"/>
          </p:nvPr>
        </p:nvSpPr>
        <p:spPr>
          <a:xfrm>
            <a:off x="1754050" y="3472525"/>
            <a:ext cx="5477700" cy="47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Gaby Goldberg, Glynnis Millhouse, and Pierce Lowary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31" name="Google Shape;231;p43"/>
          <p:cNvSpPr/>
          <p:nvPr/>
        </p:nvSpPr>
        <p:spPr>
          <a:xfrm rot="5400000">
            <a:off x="4558741" y="2117586"/>
            <a:ext cx="26525" cy="186767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2"/>
          <p:cNvPicPr preferRelativeResize="0"/>
          <p:nvPr/>
        </p:nvPicPr>
        <p:blipFill rotWithShape="1">
          <a:blip r:embed="rId3">
            <a:alphaModFix/>
          </a:blip>
          <a:srcRect b="0" l="1526" r="3687" t="0"/>
          <a:stretch/>
        </p:blipFill>
        <p:spPr>
          <a:xfrm>
            <a:off x="4476800" y="938925"/>
            <a:ext cx="4509775" cy="34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2"/>
          <p:cNvPicPr preferRelativeResize="0"/>
          <p:nvPr/>
        </p:nvPicPr>
        <p:blipFill rotWithShape="1">
          <a:blip r:embed="rId4">
            <a:alphaModFix/>
          </a:blip>
          <a:srcRect b="0" l="25184" r="10651" t="0"/>
          <a:stretch/>
        </p:blipFill>
        <p:spPr>
          <a:xfrm>
            <a:off x="400775" y="879675"/>
            <a:ext cx="3449100" cy="36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2"/>
          <p:cNvSpPr txBox="1"/>
          <p:nvPr/>
        </p:nvSpPr>
        <p:spPr>
          <a:xfrm>
            <a:off x="838300" y="341525"/>
            <a:ext cx="157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Click the preset goals, which light up when selected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7" name="Google Shape;287;p52"/>
          <p:cNvSpPr txBox="1"/>
          <p:nvPr/>
        </p:nvSpPr>
        <p:spPr>
          <a:xfrm>
            <a:off x="2346425" y="2571750"/>
            <a:ext cx="157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Click I’m done at any time to look at your goals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p52"/>
          <p:cNvSpPr txBox="1"/>
          <p:nvPr/>
        </p:nvSpPr>
        <p:spPr>
          <a:xfrm>
            <a:off x="1143100" y="4346625"/>
            <a:ext cx="1572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Contextual info comes up at the end to help you feel confident about your goals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SELECTED INTERFACE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4"/>
          <p:cNvPicPr preferRelativeResize="0"/>
          <p:nvPr/>
        </p:nvPicPr>
        <p:blipFill rotWithShape="1">
          <a:blip r:embed="rId3">
            <a:alphaModFix/>
          </a:blip>
          <a:srcRect b="0" l="1526" r="3687" t="0"/>
          <a:stretch/>
        </p:blipFill>
        <p:spPr>
          <a:xfrm>
            <a:off x="1425950" y="194525"/>
            <a:ext cx="6292100" cy="47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5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TASKS 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FLOWS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6"/>
          <p:cNvSpPr txBox="1"/>
          <p:nvPr>
            <p:ph type="title"/>
          </p:nvPr>
        </p:nvSpPr>
        <p:spPr>
          <a:xfrm>
            <a:off x="5830350" y="540000"/>
            <a:ext cx="259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1: 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long-term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budgeting plan</a:t>
            </a:r>
            <a:endParaRPr/>
          </a:p>
        </p:txBody>
      </p:sp>
      <p:sp>
        <p:nvSpPr>
          <p:cNvPr id="309" name="Google Shape;309;p56"/>
          <p:cNvSpPr/>
          <p:nvPr/>
        </p:nvSpPr>
        <p:spPr>
          <a:xfrm>
            <a:off x="3167175" y="43225"/>
            <a:ext cx="2593500" cy="22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6"/>
          <p:cNvSpPr/>
          <p:nvPr/>
        </p:nvSpPr>
        <p:spPr>
          <a:xfrm>
            <a:off x="4519000" y="4463875"/>
            <a:ext cx="2593500" cy="22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6"/>
          <p:cNvSpPr/>
          <p:nvPr/>
        </p:nvSpPr>
        <p:spPr>
          <a:xfrm>
            <a:off x="3167175" y="4595200"/>
            <a:ext cx="518700" cy="22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50" y="2325400"/>
            <a:ext cx="8523094" cy="202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50" y="184275"/>
            <a:ext cx="6488379" cy="47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7"/>
          <p:cNvSpPr txBox="1"/>
          <p:nvPr>
            <p:ph type="title"/>
          </p:nvPr>
        </p:nvSpPr>
        <p:spPr>
          <a:xfrm>
            <a:off x="3598300" y="540000"/>
            <a:ext cx="482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2: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spending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others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/>
          <p:nvPr>
            <p:ph type="title"/>
          </p:nvPr>
        </p:nvSpPr>
        <p:spPr>
          <a:xfrm>
            <a:off x="5663700" y="540000"/>
            <a:ext cx="2760300" cy="22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Task 3: 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plan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achieve the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you want</a:t>
            </a:r>
            <a:endParaRPr/>
          </a:p>
        </p:txBody>
      </p:sp>
      <p:pic>
        <p:nvPicPr>
          <p:cNvPr id="324" name="Google Shape;3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75" y="1323850"/>
            <a:ext cx="1728806" cy="358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877" y="1323850"/>
            <a:ext cx="1728806" cy="358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1095" y="1323850"/>
            <a:ext cx="1728806" cy="358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9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PROTOTYPE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500" y="729775"/>
            <a:ext cx="2197125" cy="37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625" y="806125"/>
            <a:ext cx="1887425" cy="3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4299" y="708750"/>
            <a:ext cx="2041650" cy="37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0"/>
          <p:cNvSpPr txBox="1"/>
          <p:nvPr/>
        </p:nvSpPr>
        <p:spPr>
          <a:xfrm>
            <a:off x="1979175" y="4615700"/>
            <a:ext cx="569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https://marvelapp.com/prototype/6hca27j/screen/76731325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1"/>
          <p:cNvSpPr/>
          <p:nvPr/>
        </p:nvSpPr>
        <p:spPr>
          <a:xfrm>
            <a:off x="711175" y="1454075"/>
            <a:ext cx="2246100" cy="2246400"/>
          </a:xfrm>
          <a:prstGeom prst="ellipse">
            <a:avLst/>
          </a:prstGeom>
          <a:solidFill>
            <a:srgbClr val="0B6374"/>
          </a:solidFill>
          <a:ln cap="flat" cmpd="sng" w="9525">
            <a:solidFill>
              <a:srgbClr val="0B63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1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346" name="Google Shape;346;p61"/>
          <p:cNvSpPr txBox="1"/>
          <p:nvPr>
            <p:ph idx="1" type="subTitle"/>
          </p:nvPr>
        </p:nvSpPr>
        <p:spPr>
          <a:xfrm>
            <a:off x="1699575" y="3083925"/>
            <a:ext cx="827700" cy="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Chris</a:t>
            </a:r>
            <a:endParaRPr/>
          </a:p>
        </p:txBody>
      </p:sp>
      <p:pic>
        <p:nvPicPr>
          <p:cNvPr id="347" name="Google Shape;34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225" y="1551900"/>
            <a:ext cx="2050500" cy="203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8" name="Google Shape;348;p61"/>
          <p:cNvSpPr/>
          <p:nvPr/>
        </p:nvSpPr>
        <p:spPr>
          <a:xfrm>
            <a:off x="3448950" y="1454075"/>
            <a:ext cx="2246100" cy="2246400"/>
          </a:xfrm>
          <a:prstGeom prst="ellipse">
            <a:avLst/>
          </a:prstGeom>
          <a:solidFill>
            <a:srgbClr val="0B6374"/>
          </a:solidFill>
          <a:ln cap="flat" cmpd="sng" w="9525">
            <a:solidFill>
              <a:srgbClr val="0B63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1"/>
          <p:cNvSpPr/>
          <p:nvPr/>
        </p:nvSpPr>
        <p:spPr>
          <a:xfrm>
            <a:off x="6084050" y="1448550"/>
            <a:ext cx="2246100" cy="2246400"/>
          </a:xfrm>
          <a:prstGeom prst="ellipse">
            <a:avLst/>
          </a:prstGeom>
          <a:solidFill>
            <a:srgbClr val="0B6374"/>
          </a:solidFill>
          <a:ln cap="flat" cmpd="sng" w="9525">
            <a:solidFill>
              <a:srgbClr val="0B63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725" y="1557425"/>
            <a:ext cx="2050500" cy="203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1" name="Google Shape;35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1200" y="1557425"/>
            <a:ext cx="2050500" cy="203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2" name="Google Shape;352;p61"/>
          <p:cNvSpPr txBox="1"/>
          <p:nvPr/>
        </p:nvSpPr>
        <p:spPr>
          <a:xfrm>
            <a:off x="1370100" y="3857550"/>
            <a:ext cx="113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Chris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61"/>
          <p:cNvSpPr txBox="1"/>
          <p:nvPr/>
        </p:nvSpPr>
        <p:spPr>
          <a:xfrm>
            <a:off x="4004700" y="3857550"/>
            <a:ext cx="113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Jennifer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61"/>
          <p:cNvSpPr txBox="1"/>
          <p:nvPr/>
        </p:nvSpPr>
        <p:spPr>
          <a:xfrm>
            <a:off x="6639300" y="3857550"/>
            <a:ext cx="113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Jason</a:t>
            </a:r>
            <a:endParaRPr b="1"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37" name="Google Shape;237;p44"/>
          <p:cNvSpPr txBox="1"/>
          <p:nvPr>
            <p:ph idx="2" type="subTitle"/>
          </p:nvPr>
        </p:nvSpPr>
        <p:spPr>
          <a:xfrm>
            <a:off x="2814050" y="2517175"/>
            <a:ext cx="32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500"/>
              <a:t>Prototypes and Tasks</a:t>
            </a:r>
            <a:endParaRPr b="1" sz="2500"/>
          </a:p>
        </p:txBody>
      </p:sp>
      <p:sp>
        <p:nvSpPr>
          <p:cNvPr id="238" name="Google Shape;238;p44"/>
          <p:cNvSpPr txBox="1"/>
          <p:nvPr>
            <p:ph idx="1" type="subTitle"/>
          </p:nvPr>
        </p:nvSpPr>
        <p:spPr>
          <a:xfrm>
            <a:off x="1270200" y="1621750"/>
            <a:ext cx="323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500"/>
              <a:t>Mission and Interface</a:t>
            </a:r>
            <a:endParaRPr b="1" sz="2500"/>
          </a:p>
        </p:txBody>
      </p:sp>
      <p:sp>
        <p:nvSpPr>
          <p:cNvPr id="239" name="Google Shape;239;p44"/>
          <p:cNvSpPr txBox="1"/>
          <p:nvPr>
            <p:ph idx="3" type="subTitle"/>
          </p:nvPr>
        </p:nvSpPr>
        <p:spPr>
          <a:xfrm>
            <a:off x="4353300" y="3412600"/>
            <a:ext cx="352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500"/>
              <a:t>Testing and Results</a:t>
            </a:r>
            <a:endParaRPr b="1"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2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365" name="Google Shape;365;p63"/>
          <p:cNvSpPr txBox="1"/>
          <p:nvPr>
            <p:ph idx="2" type="subTitle"/>
          </p:nvPr>
        </p:nvSpPr>
        <p:spPr>
          <a:xfrm>
            <a:off x="1312950" y="1844725"/>
            <a:ext cx="6738600" cy="21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Delight around the ability to “fiddle” with your budget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Confusion about setting goals using the “madlibs” approach because some of the combos don’t make sense (e.g. “why would I want to increase my food spending?”)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Interest in a more prominent “Why” e.g. why does my budget matter?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High-level categories were not relevant enough when seeing the sample budget from peer group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4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</a:t>
            </a:r>
            <a:endParaRPr/>
          </a:p>
        </p:txBody>
      </p:sp>
      <p:sp>
        <p:nvSpPr>
          <p:cNvPr id="371" name="Google Shape;371;p64"/>
          <p:cNvSpPr txBox="1"/>
          <p:nvPr>
            <p:ph idx="2" type="subTitle"/>
          </p:nvPr>
        </p:nvSpPr>
        <p:spPr>
          <a:xfrm>
            <a:off x="1312950" y="1844725"/>
            <a:ext cx="6051900" cy="16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goal-setting more structured around common goals that are higher stakes and centered around a strong why (e.g. instead of decrease food budget, save for a vacation)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Get rid of high-level sample budget and instead focus on </a:t>
            </a:r>
            <a:r>
              <a:rPr lang="en"/>
              <a:t>immediately</a:t>
            </a:r>
            <a:r>
              <a:rPr lang="en"/>
              <a:t> offering a more granular and relevant view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idx="1" type="subTitle"/>
          </p:nvPr>
        </p:nvSpPr>
        <p:spPr>
          <a:xfrm>
            <a:off x="818550" y="841050"/>
            <a:ext cx="7506900" cy="31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There is unease about finances, particularly among millenials. </a:t>
            </a:r>
            <a:r>
              <a:rPr lang="en" sz="2000"/>
              <a:t>People feel anxious about money, whether due to a big move, a new baby, or just wanting to feel secure.</a:t>
            </a:r>
            <a:endParaRPr sz="2000"/>
          </a:p>
          <a:p>
            <a:pPr indent="-355600" lvl="0" marL="457200" rtl="0" algn="l">
              <a:spcBef>
                <a:spcPts val="13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People have a vision of their ideal financial future, but have trouble mapping their way there.</a:t>
            </a:r>
            <a:r>
              <a:rPr lang="en" sz="2000"/>
              <a:t> They can’t see how the tectonic plates of home, family, and career fit together into a financially sound life.</a:t>
            </a:r>
            <a:endParaRPr sz="2000"/>
          </a:p>
          <a:p>
            <a:pPr indent="-355600" lvl="0" marL="457200" rtl="0" algn="l">
              <a:spcBef>
                <a:spcPts val="1300"/>
              </a:spcBef>
              <a:spcAft>
                <a:spcPts val="0"/>
              </a:spcAft>
              <a:buSzPts val="2000"/>
              <a:buChar char="●"/>
            </a:pPr>
            <a:r>
              <a:rPr i="1" lang="en" sz="2000"/>
              <a:t>Budget Buddies helps you feel great about your financial decisions and enables you to achieve what matters most.</a:t>
            </a:r>
            <a:endParaRPr i="1"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1246350" y="2460800"/>
            <a:ext cx="66513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Spend with confidence.</a:t>
            </a:r>
            <a:endParaRPr sz="5500"/>
          </a:p>
        </p:txBody>
      </p:sp>
      <p:sp>
        <p:nvSpPr>
          <p:cNvPr id="250" name="Google Shape;250;p46"/>
          <p:cNvSpPr txBox="1"/>
          <p:nvPr>
            <p:ph idx="2" type="title"/>
          </p:nvPr>
        </p:nvSpPr>
        <p:spPr>
          <a:xfrm>
            <a:off x="2343150" y="1116675"/>
            <a:ext cx="4457700" cy="644400"/>
          </a:xfrm>
          <a:prstGeom prst="rect">
            <a:avLst/>
          </a:prstGeom>
        </p:spPr>
        <p:txBody>
          <a:bodyPr anchorCtr="0" anchor="t" bIns="91425" lIns="91425" spcFirstLastPara="1" rIns="837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Mission Statement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25" y="152400"/>
            <a:ext cx="4648076" cy="38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8"/>
          <p:cNvPicPr preferRelativeResize="0"/>
          <p:nvPr/>
        </p:nvPicPr>
        <p:blipFill rotWithShape="1">
          <a:blip r:embed="rId4">
            <a:alphaModFix/>
          </a:blip>
          <a:srcRect b="53868" l="0" r="35897" t="0"/>
          <a:stretch/>
        </p:blipFill>
        <p:spPr>
          <a:xfrm>
            <a:off x="5088925" y="152400"/>
            <a:ext cx="38100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401" y="3515525"/>
            <a:ext cx="11049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8"/>
          <p:cNvPicPr preferRelativeResize="0"/>
          <p:nvPr/>
        </p:nvPicPr>
        <p:blipFill rotWithShape="1">
          <a:blip r:embed="rId6">
            <a:alphaModFix/>
          </a:blip>
          <a:srcRect b="0" l="0" r="35575" t="52660"/>
          <a:stretch/>
        </p:blipFill>
        <p:spPr>
          <a:xfrm>
            <a:off x="5242750" y="2216550"/>
            <a:ext cx="382905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9"/>
          <p:cNvPicPr preferRelativeResize="0"/>
          <p:nvPr/>
        </p:nvPicPr>
        <p:blipFill rotWithShape="1">
          <a:blip r:embed="rId3">
            <a:alphaModFix/>
          </a:blip>
          <a:srcRect b="2430" l="1324" r="5391" t="4787"/>
          <a:stretch/>
        </p:blipFill>
        <p:spPr>
          <a:xfrm>
            <a:off x="1196238" y="251263"/>
            <a:ext cx="6751525" cy="46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0"/>
          <p:cNvPicPr preferRelativeResize="0"/>
          <p:nvPr/>
        </p:nvPicPr>
        <p:blipFill rotWithShape="1">
          <a:blip r:embed="rId3">
            <a:alphaModFix/>
          </a:blip>
          <a:srcRect b="2279" l="2788" r="1379" t="1925"/>
          <a:stretch/>
        </p:blipFill>
        <p:spPr>
          <a:xfrm>
            <a:off x="81700" y="515874"/>
            <a:ext cx="5484951" cy="411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0"/>
          <p:cNvPicPr preferRelativeResize="0"/>
          <p:nvPr/>
        </p:nvPicPr>
        <p:blipFill rotWithShape="1">
          <a:blip r:embed="rId4">
            <a:alphaModFix/>
          </a:blip>
          <a:srcRect b="0" l="4018" r="15621" t="4743"/>
          <a:stretch/>
        </p:blipFill>
        <p:spPr>
          <a:xfrm>
            <a:off x="5636251" y="515875"/>
            <a:ext cx="3272548" cy="2918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SKETCHES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Meeting by Slidesgo">
  <a:themeElements>
    <a:clrScheme name="Simple Light">
      <a:dk1>
        <a:srgbClr val="000000"/>
      </a:dk1>
      <a:lt1>
        <a:srgbClr val="FFFFFF"/>
      </a:lt1>
      <a:dk2>
        <a:srgbClr val="637B7F"/>
      </a:dk2>
      <a:lt2>
        <a:srgbClr val="EBB55A"/>
      </a:lt2>
      <a:accent1>
        <a:srgbClr val="D84E2E"/>
      </a:accent1>
      <a:accent2>
        <a:srgbClr val="637B7F"/>
      </a:accent2>
      <a:accent3>
        <a:srgbClr val="EBB55A"/>
      </a:accent3>
      <a:accent4>
        <a:srgbClr val="D84E2E"/>
      </a:accent4>
      <a:accent5>
        <a:srgbClr val="637B7F"/>
      </a:accent5>
      <a:accent6>
        <a:srgbClr val="EBB5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