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Economica"/>
      <p:regular r:id="rId30"/>
      <p:bold r:id="rId31"/>
      <p:italic r:id="rId32"/>
      <p:boldItalic r:id="rId33"/>
    </p:embeddedFont>
    <p:embeddedFont>
      <p:font typeface="PT Sans Narrow"/>
      <p:regular r:id="rId34"/>
      <p:bold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conomica-bold.fntdata"/><Relationship Id="rId30" Type="http://schemas.openxmlformats.org/officeDocument/2006/relationships/font" Target="fonts/Economica-regular.fntdata"/><Relationship Id="rId11" Type="http://schemas.openxmlformats.org/officeDocument/2006/relationships/slide" Target="slides/slide6.xml"/><Relationship Id="rId33" Type="http://schemas.openxmlformats.org/officeDocument/2006/relationships/font" Target="fonts/Economica-boldItalic.fntdata"/><Relationship Id="rId10" Type="http://schemas.openxmlformats.org/officeDocument/2006/relationships/slide" Target="slides/slide5.xml"/><Relationship Id="rId32" Type="http://schemas.openxmlformats.org/officeDocument/2006/relationships/font" Target="fonts/Economica-italic.fntdata"/><Relationship Id="rId13" Type="http://schemas.openxmlformats.org/officeDocument/2006/relationships/slide" Target="slides/slide8.xml"/><Relationship Id="rId35" Type="http://schemas.openxmlformats.org/officeDocument/2006/relationships/font" Target="fonts/PTSansNarrow-bold.fntdata"/><Relationship Id="rId12" Type="http://schemas.openxmlformats.org/officeDocument/2006/relationships/slide" Target="slides/slide7.xml"/><Relationship Id="rId34" Type="http://schemas.openxmlformats.org/officeDocument/2006/relationships/font" Target="fonts/PTSansNarrow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cfa49ced5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cfa49ced5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cfa49ced5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cfa49ced5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 makes notes of recommendations from colleagues / friends and girlfriend keeps detailed maps of pinned locations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cfa49ced5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cfa49ced5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cfa49ced5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bcfa49ced5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 makes notes of recommendations from colleagues / friends and girlfriend keeps detailed maps of pinned locations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cfa49ced5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bcfa49ced5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cfa49ced5_3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bcfa49ced5_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cfe6cae02_2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bcfe6cae02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cfa49ced5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cfa49ced5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cfe6cae02_2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bcfe6cae02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cfe6cae02_2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bcfe6cae02_2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cfe6cae0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cfe6cae0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cfa49ced5_3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cfa49ced5_3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cfe6cae02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bcfe6cae02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cfa49ce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cfa49ce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bcfa49ced5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bcfa49ced5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bcfa49ced5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bcfa49ced5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cfa49ced5_3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cfa49ced5_3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c603d191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c603d191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cfa49ced5_3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cfa49ced5_3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could be integrated w/ value-driven search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cfa49ced5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cfa49ced5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 makes notes of recommendations from colleagues / friends and girlfriend keeps detailed maps of pinned locations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cfa49ced5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cfa49ced5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 makes notes of recommendations from colleagues / friends and girlfriend keeps detailed maps of pinned locations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cfa49ced5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cfa49ced5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cfa49ced5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cfa49ced5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 makes notes of recommendations from colleagues / friends and girlfriend keeps detailed maps of pinned locations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Relationship Id="rId8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Relationship Id="rId4" Type="http://schemas.openxmlformats.org/officeDocument/2006/relationships/image" Target="../media/image34.png"/><Relationship Id="rId5" Type="http://schemas.openxmlformats.org/officeDocument/2006/relationships/image" Target="../media/image33.png"/><Relationship Id="rId6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Relationship Id="rId5" Type="http://schemas.openxmlformats.org/officeDocument/2006/relationships/image" Target="../media/image30.png"/><Relationship Id="rId6" Type="http://schemas.openxmlformats.org/officeDocument/2006/relationships/image" Target="../media/image27.png"/><Relationship Id="rId7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/>
        </p:nvSpPr>
        <p:spPr>
          <a:xfrm>
            <a:off x="3309300" y="3626925"/>
            <a:ext cx="25254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Natasha Goh, Ben Gregory, Michelle Huang, Cooper Reed</a:t>
            </a:r>
            <a:endParaRPr sz="16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9374" y="935425"/>
            <a:ext cx="1090700" cy="105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849" y="1933475"/>
            <a:ext cx="1996296" cy="731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3"/>
          <p:cNvCxnSpPr/>
          <p:nvPr/>
        </p:nvCxnSpPr>
        <p:spPr>
          <a:xfrm flipH="1" rot="5400000">
            <a:off x="4564650" y="2042950"/>
            <a:ext cx="14700" cy="12585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13"/>
          <p:cNvSpPr txBox="1"/>
          <p:nvPr/>
        </p:nvSpPr>
        <p:spPr>
          <a:xfrm>
            <a:off x="2909275" y="2664850"/>
            <a:ext cx="3390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Low-fi Prototyping &amp; </a:t>
            </a:r>
            <a:endParaRPr sz="2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Pilot Usability Testing</a:t>
            </a:r>
            <a:endParaRPr sz="13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/>
              <a:t>Task #2</a:t>
            </a:r>
            <a:r>
              <a:rPr lang="en" sz="3800"/>
              <a:t> - </a:t>
            </a:r>
            <a:r>
              <a:rPr lang="en" sz="3800"/>
              <a:t>Build relationship with local businesses</a:t>
            </a:r>
            <a:endParaRPr sz="3800"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608" y="1609344"/>
            <a:ext cx="1554480" cy="2798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3685" y="1609338"/>
            <a:ext cx="1554480" cy="2798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4758" y="1609338"/>
            <a:ext cx="1554480" cy="2798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5830" y="1617113"/>
            <a:ext cx="1554480" cy="2782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96872" y="1609338"/>
            <a:ext cx="1554480" cy="2798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265500" y="2017625"/>
            <a:ext cx="4045200" cy="84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Task #3</a:t>
            </a:r>
            <a:endParaRPr b="1"/>
          </a:p>
        </p:txBody>
      </p:sp>
      <p:sp>
        <p:nvSpPr>
          <p:cNvPr id="146" name="Google Shape;146;p23"/>
          <p:cNvSpPr txBox="1"/>
          <p:nvPr>
            <p:ph idx="1" type="subTitle"/>
          </p:nvPr>
        </p:nvSpPr>
        <p:spPr>
          <a:xfrm>
            <a:off x="4740125" y="1842300"/>
            <a:ext cx="4045200" cy="20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Discover new businesses with similar values</a:t>
            </a:r>
            <a:endParaRPr sz="3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4939500" y="4318875"/>
            <a:ext cx="651300" cy="32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800"/>
              <a:t>Task #3</a:t>
            </a:r>
            <a:r>
              <a:rPr lang="en" sz="3800"/>
              <a:t> - Discover new businesses with similar values</a:t>
            </a:r>
            <a:endParaRPr sz="3800"/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400" y="1705150"/>
            <a:ext cx="1188721" cy="213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5301" y="1755850"/>
            <a:ext cx="1188721" cy="213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0202" y="1705150"/>
            <a:ext cx="1188721" cy="213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5103" y="1705150"/>
            <a:ext cx="1188721" cy="213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9988" y="1705150"/>
            <a:ext cx="1188721" cy="213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14879" y="1755850"/>
            <a:ext cx="1188721" cy="2139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265500" y="2017625"/>
            <a:ext cx="4045200" cy="84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Task #3.5</a:t>
            </a:r>
            <a:endParaRPr b="1"/>
          </a:p>
        </p:txBody>
      </p:sp>
      <p:sp>
        <p:nvSpPr>
          <p:cNvPr id="164" name="Google Shape;164;p25"/>
          <p:cNvSpPr txBox="1"/>
          <p:nvPr>
            <p:ph idx="1" type="subTitle"/>
          </p:nvPr>
        </p:nvSpPr>
        <p:spPr>
          <a:xfrm>
            <a:off x="4740125" y="2074200"/>
            <a:ext cx="4045200" cy="14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Share businesses with friends</a:t>
            </a:r>
            <a:endParaRPr sz="3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25"/>
          <p:cNvSpPr/>
          <p:nvPr/>
        </p:nvSpPr>
        <p:spPr>
          <a:xfrm>
            <a:off x="4939500" y="4318875"/>
            <a:ext cx="651300" cy="32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/>
              <a:t>Task #3.5</a:t>
            </a:r>
            <a:r>
              <a:rPr lang="en" sz="3800"/>
              <a:t> - </a:t>
            </a:r>
            <a:r>
              <a:rPr lang="en" sz="3800"/>
              <a:t>Share businesses with friends</a:t>
            </a:r>
            <a:endParaRPr sz="3800"/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863" y="1545950"/>
            <a:ext cx="1554479" cy="281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7656" y="1545950"/>
            <a:ext cx="1554479" cy="281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4274" y="1545950"/>
            <a:ext cx="1554479" cy="281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3055" y="1545950"/>
            <a:ext cx="1554479" cy="281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Experiment Method</a:t>
            </a:r>
            <a:endParaRPr b="1"/>
          </a:p>
        </p:txBody>
      </p:sp>
      <p:sp>
        <p:nvSpPr>
          <p:cNvPr id="180" name="Google Shape;180;p27"/>
          <p:cNvSpPr/>
          <p:nvPr/>
        </p:nvSpPr>
        <p:spPr>
          <a:xfrm>
            <a:off x="726550" y="1504950"/>
            <a:ext cx="2127900" cy="2133600"/>
          </a:xfrm>
          <a:prstGeom prst="frame">
            <a:avLst>
              <a:gd fmla="val 1250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7"/>
          <p:cNvSpPr/>
          <p:nvPr/>
        </p:nvSpPr>
        <p:spPr>
          <a:xfrm>
            <a:off x="3426625" y="1504950"/>
            <a:ext cx="2127900" cy="2133600"/>
          </a:xfrm>
          <a:prstGeom prst="frame">
            <a:avLst>
              <a:gd fmla="val 1250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7"/>
          <p:cNvSpPr/>
          <p:nvPr/>
        </p:nvSpPr>
        <p:spPr>
          <a:xfrm>
            <a:off x="6126700" y="1504950"/>
            <a:ext cx="2127900" cy="2133600"/>
          </a:xfrm>
          <a:prstGeom prst="frame">
            <a:avLst>
              <a:gd fmla="val 1250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7"/>
          <p:cNvSpPr txBox="1"/>
          <p:nvPr/>
        </p:nvSpPr>
        <p:spPr>
          <a:xfrm>
            <a:off x="1025725" y="1831850"/>
            <a:ext cx="1554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T Sans Narrow"/>
                <a:ea typeface="PT Sans Narrow"/>
                <a:cs typeface="PT Sans Narrow"/>
                <a:sym typeface="PT Sans Narrow"/>
              </a:rPr>
              <a:t>Master’s Student in Public Administration </a:t>
            </a:r>
            <a:endParaRPr sz="1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T Sans Narrow"/>
                <a:ea typeface="PT Sans Narrow"/>
                <a:cs typeface="PT Sans Narrow"/>
                <a:sym typeface="PT Sans Narrow"/>
              </a:rPr>
              <a:t>a</a:t>
            </a:r>
            <a:r>
              <a:rPr lang="en" sz="1600">
                <a:latin typeface="PT Sans Narrow"/>
                <a:ea typeface="PT Sans Narrow"/>
                <a:cs typeface="PT Sans Narrow"/>
                <a:sym typeface="PT Sans Narrow"/>
              </a:rPr>
              <a:t>t Harvard Kennedy School</a:t>
            </a:r>
            <a:endParaRPr sz="16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3725775" y="1831000"/>
            <a:ext cx="1554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T Sans Narrow"/>
                <a:ea typeface="PT Sans Narrow"/>
                <a:cs typeface="PT Sans Narrow"/>
                <a:sym typeface="PT Sans Narrow"/>
              </a:rPr>
              <a:t>Government Contracts Management Specialist at Boeing</a:t>
            </a:r>
            <a:endParaRPr sz="16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85" name="Google Shape;185;p27"/>
          <p:cNvSpPr/>
          <p:nvPr/>
        </p:nvSpPr>
        <p:spPr>
          <a:xfrm>
            <a:off x="4069050" y="3867050"/>
            <a:ext cx="1005900" cy="1005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Facilitator</a:t>
            </a:r>
            <a:endParaRPr sz="1100">
              <a:solidFill>
                <a:schemeClr val="l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86" name="Google Shape;186;p27"/>
          <p:cNvSpPr/>
          <p:nvPr/>
        </p:nvSpPr>
        <p:spPr>
          <a:xfrm>
            <a:off x="5463650" y="3867050"/>
            <a:ext cx="1005900" cy="1005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Greeter</a:t>
            </a:r>
            <a:endParaRPr sz="1100">
              <a:solidFill>
                <a:schemeClr val="l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87" name="Google Shape;187;p27"/>
          <p:cNvSpPr/>
          <p:nvPr/>
        </p:nvSpPr>
        <p:spPr>
          <a:xfrm>
            <a:off x="2674450" y="3867050"/>
            <a:ext cx="1005900" cy="1005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Observer</a:t>
            </a:r>
            <a:endParaRPr sz="1100">
              <a:solidFill>
                <a:schemeClr val="l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6401425" y="1955204"/>
            <a:ext cx="1554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T Sans Narrow"/>
                <a:ea typeface="PT Sans Narrow"/>
                <a:cs typeface="PT Sans Narrow"/>
                <a:sym typeface="PT Sans Narrow"/>
              </a:rPr>
              <a:t>Fresh New-grad</a:t>
            </a:r>
            <a:endParaRPr sz="1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T Sans Narrow"/>
                <a:ea typeface="PT Sans Narrow"/>
                <a:cs typeface="PT Sans Narrow"/>
                <a:sym typeface="PT Sans Narrow"/>
              </a:rPr>
              <a:t>Software</a:t>
            </a:r>
            <a:endParaRPr sz="1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T Sans Narrow"/>
                <a:ea typeface="PT Sans Narrow"/>
                <a:cs typeface="PT Sans Narrow"/>
                <a:sym typeface="PT Sans Narrow"/>
              </a:rPr>
              <a:t>Engineer</a:t>
            </a:r>
            <a:endParaRPr sz="1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T Sans Narrow"/>
                <a:ea typeface="PT Sans Narrow"/>
                <a:cs typeface="PT Sans Narrow"/>
                <a:sym typeface="PT Sans Narrow"/>
              </a:rPr>
              <a:t>At Google</a:t>
            </a:r>
            <a:endParaRPr sz="16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0600" y="375000"/>
            <a:ext cx="713150" cy="71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9950" y="375001"/>
            <a:ext cx="1920025" cy="71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8"/>
          <p:cNvPicPr preferRelativeResize="0"/>
          <p:nvPr/>
        </p:nvPicPr>
        <p:blipFill rotWithShape="1">
          <a:blip r:embed="rId3">
            <a:alphaModFix/>
          </a:blip>
          <a:srcRect b="5238" l="3260" r="0" t="6124"/>
          <a:stretch/>
        </p:blipFill>
        <p:spPr>
          <a:xfrm>
            <a:off x="219213" y="265550"/>
            <a:ext cx="8705577" cy="448455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/>
          <p:nvPr/>
        </p:nvSpPr>
        <p:spPr>
          <a:xfrm>
            <a:off x="7240025" y="4221025"/>
            <a:ext cx="349500" cy="1119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/>
          <p:nvPr/>
        </p:nvSpPr>
        <p:spPr>
          <a:xfrm>
            <a:off x="2138475" y="4235000"/>
            <a:ext cx="5059500" cy="670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Results - Positives</a:t>
            </a:r>
            <a:endParaRPr b="1"/>
          </a:p>
        </p:txBody>
      </p:sp>
      <p:sp>
        <p:nvSpPr>
          <p:cNvPr id="203" name="Google Shape;203;p29"/>
          <p:cNvSpPr txBox="1"/>
          <p:nvPr>
            <p:ph idx="1" type="body"/>
          </p:nvPr>
        </p:nvSpPr>
        <p:spPr>
          <a:xfrm>
            <a:off x="311700" y="1225225"/>
            <a:ext cx="79083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R</a:t>
            </a:r>
            <a:r>
              <a:rPr lang="en" sz="2100"/>
              <a:t>epresentation of a business as a digital card was well-understood and positively received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Sharing a card to send your friends information was viewed as intuitive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Social features “made sense” and were well-received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Search on every screen was viewed positively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“At any given moment, I might want to search for something else”</a:t>
            </a:r>
            <a:endParaRPr sz="1700"/>
          </a:p>
        </p:txBody>
      </p:sp>
      <p:pic>
        <p:nvPicPr>
          <p:cNvPr id="204" name="Google Shape;204;p29"/>
          <p:cNvPicPr preferRelativeResize="0"/>
          <p:nvPr/>
        </p:nvPicPr>
        <p:blipFill rotWithShape="1">
          <a:blip r:embed="rId3">
            <a:alphaModFix/>
          </a:blip>
          <a:srcRect b="83153" l="8376" r="8192" t="10688"/>
          <a:stretch/>
        </p:blipFill>
        <p:spPr>
          <a:xfrm>
            <a:off x="2192900" y="4290925"/>
            <a:ext cx="4145901" cy="55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 b="55741" l="72866" r="12733" t="37702"/>
          <a:stretch/>
        </p:blipFill>
        <p:spPr>
          <a:xfrm>
            <a:off x="6338800" y="4290925"/>
            <a:ext cx="672178" cy="55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Results - Negatives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11" name="Google Shape;211;p30"/>
          <p:cNvSpPr txBox="1"/>
          <p:nvPr>
            <p:ph idx="1" type="body"/>
          </p:nvPr>
        </p:nvSpPr>
        <p:spPr>
          <a:xfrm>
            <a:off x="311700" y="1225225"/>
            <a:ext cx="79083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 sz="2100">
                <a:solidFill>
                  <a:srgbClr val="000000"/>
                </a:solidFill>
              </a:rPr>
              <a:t>Representation of rewards was mixed with one person initially believing it was a “sketchy internet ad”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 sz="2100">
                <a:solidFill>
                  <a:srgbClr val="000000"/>
                </a:solidFill>
              </a:rPr>
              <a:t>Unclear what caused upgrade from silver to gold card status + mixed reaction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 sz="2100">
                <a:solidFill>
                  <a:srgbClr val="000000"/>
                </a:solidFill>
              </a:rPr>
              <a:t>“Build a relationship” caused users to go down the wrong task flow because of the icon of two friends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 sz="2100">
                <a:solidFill>
                  <a:srgbClr val="000000"/>
                </a:solidFill>
              </a:rPr>
              <a:t>Feedback smiley faces caused confusion </a:t>
            </a:r>
            <a:endParaRPr sz="2100">
              <a:solidFill>
                <a:srgbClr val="000000"/>
              </a:solidFill>
            </a:endParaRPr>
          </a:p>
        </p:txBody>
      </p:sp>
      <p:pic>
        <p:nvPicPr>
          <p:cNvPr id="212" name="Google Shape;212;p30"/>
          <p:cNvPicPr preferRelativeResize="0"/>
          <p:nvPr/>
        </p:nvPicPr>
        <p:blipFill rotWithShape="1">
          <a:blip r:embed="rId3">
            <a:alphaModFix/>
          </a:blip>
          <a:srcRect b="7080" l="61694" r="27441" t="87044"/>
          <a:stretch/>
        </p:blipFill>
        <p:spPr>
          <a:xfrm>
            <a:off x="4046400" y="4075725"/>
            <a:ext cx="768600" cy="76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 rotWithShape="1">
          <a:blip r:embed="rId4">
            <a:alphaModFix/>
          </a:blip>
          <a:srcRect b="40471" l="35807" r="54775" t="54046"/>
          <a:stretch/>
        </p:blipFill>
        <p:spPr>
          <a:xfrm>
            <a:off x="464100" y="4053813"/>
            <a:ext cx="768600" cy="805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 rotWithShape="1">
          <a:blip r:embed="rId4">
            <a:alphaModFix/>
          </a:blip>
          <a:srcRect b="40493" l="60537" r="29579" t="54021"/>
          <a:stretch/>
        </p:blipFill>
        <p:spPr>
          <a:xfrm>
            <a:off x="7781100" y="4072425"/>
            <a:ext cx="768600" cy="768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750" y="252287"/>
            <a:ext cx="2577226" cy="463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7825" y="252275"/>
            <a:ext cx="2577226" cy="463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9152" y="252283"/>
            <a:ext cx="2577226" cy="4638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/>
              <a:t>Overview</a:t>
            </a:r>
            <a:endParaRPr b="1" sz="4400"/>
          </a:p>
        </p:txBody>
      </p:sp>
      <p:sp>
        <p:nvSpPr>
          <p:cNvPr id="72" name="Google Shape;72;p14"/>
          <p:cNvSpPr txBox="1"/>
          <p:nvPr>
            <p:ph idx="2" type="body"/>
          </p:nvPr>
        </p:nvSpPr>
        <p:spPr>
          <a:xfrm>
            <a:off x="5015700" y="9528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Mission Statement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Selected Interface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Low-fi Prototype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Experiment 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UI Changes 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Summary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4939500" y="4318875"/>
            <a:ext cx="651300" cy="32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63950"/>
            <a:ext cx="3696974" cy="207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Suggested UI Changes</a:t>
            </a:r>
            <a:endParaRPr b="1"/>
          </a:p>
        </p:txBody>
      </p:sp>
      <p:sp>
        <p:nvSpPr>
          <p:cNvPr id="227" name="Google Shape;227;p32"/>
          <p:cNvSpPr txBox="1"/>
          <p:nvPr>
            <p:ph idx="1" type="body"/>
          </p:nvPr>
        </p:nvSpPr>
        <p:spPr>
          <a:xfrm>
            <a:off x="311700" y="1225225"/>
            <a:ext cx="79083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Update Home button (icon and position)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Remove recommendation feedback option (smiley faces)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Update rewards bar into punch holes or stamps to indicate purchase history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Make card status (Silver, Gold, etc.) and associated benefits clearer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Delineate relationships with friends vs. relationships with businesses more cleanly</a:t>
            </a:r>
            <a:endParaRPr sz="2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Summary</a:t>
            </a:r>
            <a:endParaRPr b="1"/>
          </a:p>
        </p:txBody>
      </p:sp>
      <p:sp>
        <p:nvSpPr>
          <p:cNvPr id="233" name="Google Shape;233;p33"/>
          <p:cNvSpPr txBox="1"/>
          <p:nvPr>
            <p:ph idx="1" type="body"/>
          </p:nvPr>
        </p:nvSpPr>
        <p:spPr>
          <a:xfrm>
            <a:off x="311700" y="1225225"/>
            <a:ext cx="79083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Users found the digital business card concept and sharing them fun and intuitive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Searching and value filters were seen as straightforward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The process of earning rewards and building a relationship with a business needs streamlining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Navigation menu and feedback icons were confusing </a:t>
            </a:r>
            <a:endParaRPr sz="2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/>
          <p:nvPr>
            <p:ph type="ctrTitle"/>
          </p:nvPr>
        </p:nvSpPr>
        <p:spPr>
          <a:xfrm>
            <a:off x="3076050" y="2242500"/>
            <a:ext cx="2991900" cy="6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 b="1"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/>
          <p:nvPr>
            <p:ph type="ctrTitle"/>
          </p:nvPr>
        </p:nvSpPr>
        <p:spPr>
          <a:xfrm>
            <a:off x="3076050" y="2242500"/>
            <a:ext cx="2991900" cy="6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Appendix</a:t>
            </a:r>
            <a:endParaRPr b="1"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Simplification + Process</a:t>
            </a:r>
            <a:endParaRPr/>
          </a:p>
        </p:txBody>
      </p:sp>
      <p:pic>
        <p:nvPicPr>
          <p:cNvPr id="249" name="Google Shape;24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87625"/>
            <a:ext cx="3181682" cy="177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8625" y="1052325"/>
            <a:ext cx="4401911" cy="180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894603"/>
            <a:ext cx="3404376" cy="20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51550" y="3057025"/>
            <a:ext cx="5116051" cy="1216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2978700" y="468325"/>
            <a:ext cx="34899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Mission Statement</a:t>
            </a:r>
            <a:endParaRPr b="1"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2139625"/>
            <a:ext cx="8321400" cy="11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/>
              <a:t>We want to empower people to shop locally with the confidence that their values are being met.</a:t>
            </a:r>
            <a:endParaRPr sz="2600"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b="0" l="26653" r="0" t="0"/>
          <a:stretch/>
        </p:blipFill>
        <p:spPr>
          <a:xfrm>
            <a:off x="311705" y="272638"/>
            <a:ext cx="2558520" cy="95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Selected Interface</a:t>
            </a:r>
            <a:endParaRPr b="1"/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8550" l="0" r="0" t="0"/>
          <a:stretch/>
        </p:blipFill>
        <p:spPr>
          <a:xfrm>
            <a:off x="3595925" y="1435950"/>
            <a:ext cx="3045578" cy="2799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16"/>
          <p:cNvGrpSpPr/>
          <p:nvPr/>
        </p:nvGrpSpPr>
        <p:grpSpPr>
          <a:xfrm>
            <a:off x="6721755" y="213768"/>
            <a:ext cx="2315415" cy="4715966"/>
            <a:chOff x="959225" y="453113"/>
            <a:chExt cx="2644375" cy="5845272"/>
          </a:xfrm>
        </p:grpSpPr>
        <p:pic>
          <p:nvPicPr>
            <p:cNvPr id="89" name="Google Shape;89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59225" y="453113"/>
              <a:ext cx="2644375" cy="2814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59225" y="3268075"/>
              <a:ext cx="2644375" cy="30303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83100" y="1225225"/>
            <a:ext cx="3492300" cy="36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Dynamic Cards</a:t>
            </a:r>
            <a:endParaRPr b="1" sz="21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Digital business cards you can share</a:t>
            </a:r>
            <a:endParaRPr sz="18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Value-Driven Search</a:t>
            </a:r>
            <a:endParaRPr b="1" sz="21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Advanced search centered on values and trust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Selected Interface</a:t>
            </a:r>
            <a:endParaRPr b="1"/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 b="9247" l="0" r="0" t="0"/>
          <a:stretch/>
        </p:blipFill>
        <p:spPr>
          <a:xfrm>
            <a:off x="3903800" y="289425"/>
            <a:ext cx="5004699" cy="45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235500" y="1225225"/>
            <a:ext cx="3492300" cy="36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Dynamic Cards</a:t>
            </a:r>
            <a:endParaRPr b="1" sz="21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More playful &amp; fun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Analogous to real world business cards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Cards could embody relationships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Easy integration with other ideas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idx="1" type="subTitle"/>
          </p:nvPr>
        </p:nvSpPr>
        <p:spPr>
          <a:xfrm>
            <a:off x="4846650" y="1570563"/>
            <a:ext cx="40452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Low-Fi Prototype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5164250" y="2310850"/>
            <a:ext cx="3263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Designed in Balsamiq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Wireframed in Figma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Phone Interface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Tap / Swipe Interface with some typing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75" y="530556"/>
            <a:ext cx="4045200" cy="408239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/>
          <p:nvPr/>
        </p:nvSpPr>
        <p:spPr>
          <a:xfrm>
            <a:off x="4939500" y="4318875"/>
            <a:ext cx="651300" cy="32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265500" y="2017625"/>
            <a:ext cx="4045200" cy="84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Task #1</a:t>
            </a:r>
            <a:endParaRPr b="1"/>
          </a:p>
        </p:txBody>
      </p:sp>
      <p:sp>
        <p:nvSpPr>
          <p:cNvPr id="112" name="Google Shape;112;p19"/>
          <p:cNvSpPr txBox="1"/>
          <p:nvPr>
            <p:ph idx="1" type="subTitle"/>
          </p:nvPr>
        </p:nvSpPr>
        <p:spPr>
          <a:xfrm>
            <a:off x="4745025" y="1969475"/>
            <a:ext cx="4045200" cy="15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Buy value-driven product(s) locally</a:t>
            </a:r>
            <a:endParaRPr sz="3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4939500" y="4318875"/>
            <a:ext cx="651300" cy="32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/>
              <a:t>Task #1 </a:t>
            </a:r>
            <a:r>
              <a:rPr lang="en" sz="3800"/>
              <a:t>- </a:t>
            </a:r>
            <a:r>
              <a:rPr lang="en" sz="3800"/>
              <a:t>Buy value-driven product(s) locally</a:t>
            </a:r>
            <a:endParaRPr sz="3800"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713" y="1609588"/>
            <a:ext cx="1554479" cy="2782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1728" y="1609596"/>
            <a:ext cx="1554480" cy="2782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4767" y="1609596"/>
            <a:ext cx="1554480" cy="2782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7785" y="1594058"/>
            <a:ext cx="1554481" cy="278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00807" y="1594050"/>
            <a:ext cx="1554480" cy="281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265500" y="2017625"/>
            <a:ext cx="4045200" cy="84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Task #2</a:t>
            </a:r>
            <a:endParaRPr b="1"/>
          </a:p>
        </p:txBody>
      </p:sp>
      <p:sp>
        <p:nvSpPr>
          <p:cNvPr id="129" name="Google Shape;129;p21"/>
          <p:cNvSpPr txBox="1"/>
          <p:nvPr>
            <p:ph idx="1" type="subTitle"/>
          </p:nvPr>
        </p:nvSpPr>
        <p:spPr>
          <a:xfrm>
            <a:off x="4745025" y="1969475"/>
            <a:ext cx="4045200" cy="15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Build relationships with local businesses</a:t>
            </a:r>
            <a:endParaRPr sz="3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4939500" y="4318875"/>
            <a:ext cx="651300" cy="32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175043"/>
      </a:dk1>
      <a:lt1>
        <a:srgbClr val="C8F7ED"/>
      </a:lt1>
      <a:dk2>
        <a:srgbClr val="B7B7B7"/>
      </a:dk2>
      <a:lt2>
        <a:srgbClr val="21786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87DECC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