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embeddedFontLst>
    <p:embeddedFont>
      <p:font typeface="Source Code Pro Light"/>
      <p:regular r:id="rId13"/>
      <p:bold r:id="rId14"/>
      <p:italic r:id="rId15"/>
      <p:boldItalic r:id="rId16"/>
    </p:embeddedFont>
    <p:embeddedFont>
      <p:font typeface="Economica"/>
      <p:regular r:id="rId17"/>
      <p:bold r:id="rId18"/>
      <p:italic r:id="rId19"/>
      <p:boldItalic r:id="rId20"/>
    </p:embeddedFont>
    <p:embeddedFont>
      <p:font typeface="Caveat"/>
      <p:regular r:id="rId21"/>
      <p:bold r:id="rId22"/>
    </p:embeddedFont>
    <p:embeddedFont>
      <p:font typeface="PT Sans Narrow"/>
      <p:regular r:id="rId23"/>
      <p:bold r:id="rId24"/>
    </p:embeddedFont>
    <p:embeddedFont>
      <p:font typeface="Open Sans Light"/>
      <p:regular r:id="rId25"/>
      <p:bold r:id="rId26"/>
      <p:italic r:id="rId27"/>
      <p:boldItalic r:id="rId28"/>
    </p:embeddedFont>
    <p:embeddedFont>
      <p:font typeface="Open Sans"/>
      <p:regular r:id="rId29"/>
      <p:bold r:id="rId30"/>
      <p:italic r:id="rId31"/>
      <p:boldItalic r:id="rId3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Economica-boldItalic.fntdata"/><Relationship Id="rId22" Type="http://schemas.openxmlformats.org/officeDocument/2006/relationships/font" Target="fonts/Caveat-bold.fntdata"/><Relationship Id="rId21" Type="http://schemas.openxmlformats.org/officeDocument/2006/relationships/font" Target="fonts/Caveat-regular.fntdata"/><Relationship Id="rId24" Type="http://schemas.openxmlformats.org/officeDocument/2006/relationships/font" Target="fonts/PTSansNarrow-bold.fntdata"/><Relationship Id="rId23" Type="http://schemas.openxmlformats.org/officeDocument/2006/relationships/font" Target="fonts/PTSansNarrow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Light-bold.fntdata"/><Relationship Id="rId25" Type="http://schemas.openxmlformats.org/officeDocument/2006/relationships/font" Target="fonts/OpenSansLight-regular.fntdata"/><Relationship Id="rId28" Type="http://schemas.openxmlformats.org/officeDocument/2006/relationships/font" Target="fonts/OpenSansLight-boldItalic.fntdata"/><Relationship Id="rId27" Type="http://schemas.openxmlformats.org/officeDocument/2006/relationships/font" Target="fonts/OpenSansLight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regular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OpenSans-italic.fntdata"/><Relationship Id="rId30" Type="http://schemas.openxmlformats.org/officeDocument/2006/relationships/font" Target="fonts/OpenSans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32" Type="http://schemas.openxmlformats.org/officeDocument/2006/relationships/font" Target="fonts/OpenSans-boldItalic.fntdata"/><Relationship Id="rId13" Type="http://schemas.openxmlformats.org/officeDocument/2006/relationships/font" Target="fonts/SourceCodeProLight-regular.fntdata"/><Relationship Id="rId12" Type="http://schemas.openxmlformats.org/officeDocument/2006/relationships/slide" Target="slides/slide7.xml"/><Relationship Id="rId15" Type="http://schemas.openxmlformats.org/officeDocument/2006/relationships/font" Target="fonts/SourceCodeProLight-italic.fntdata"/><Relationship Id="rId14" Type="http://schemas.openxmlformats.org/officeDocument/2006/relationships/font" Target="fonts/SourceCodeProLight-bold.fntdata"/><Relationship Id="rId17" Type="http://schemas.openxmlformats.org/officeDocument/2006/relationships/font" Target="fonts/Economica-regular.fntdata"/><Relationship Id="rId16" Type="http://schemas.openxmlformats.org/officeDocument/2006/relationships/font" Target="fonts/SourceCodeProLight-boldItalic.fntdata"/><Relationship Id="rId19" Type="http://schemas.openxmlformats.org/officeDocument/2006/relationships/font" Target="fonts/Economica-italic.fntdata"/><Relationship Id="rId18" Type="http://schemas.openxmlformats.org/officeDocument/2006/relationships/font" Target="fonts/Economica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bc06f7d088_1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bc06f7d088_1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bc06f7d088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bc06f7d088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shoppers can flag businesses they've visited as trustworthy to make future searches go more smoothly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Shopper can discover and share other businesses that they can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automatically trust align with their values before they walk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door.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people with verified expertise/experience in specific areas can help others in the local community out by sharing business recs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gbb3325437c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9" name="Google Shape;79;gbb3325437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bc06f7d088_0_8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bc06f7d088_0_8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bc06f7d088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bc06f7d088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bc06f7d088_0_9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bc06f7d088_0_9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8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.png"/><Relationship Id="rId5" Type="http://schemas.openxmlformats.org/officeDocument/2006/relationships/image" Target="../media/image2.png"/><Relationship Id="rId6" Type="http://schemas.openxmlformats.org/officeDocument/2006/relationships/image" Target="../media/image6.png"/><Relationship Id="rId7" Type="http://schemas.openxmlformats.org/officeDocument/2006/relationships/image" Target="../media/image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987055"/>
            <a:ext cx="3054600" cy="1537200"/>
          </a:xfrm>
          <a:prstGeom prst="rect">
            <a:avLst/>
          </a:prstGeom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>
                <a:solidFill>
                  <a:srgbClr val="FFFFFF"/>
                </a:solidFill>
                <a:latin typeface="Source Code Pro Light"/>
                <a:ea typeface="Source Code Pro Light"/>
                <a:cs typeface="Source Code Pro Light"/>
                <a:sym typeface="Source Code Pro Light"/>
              </a:rPr>
              <a:t>local.ly</a:t>
            </a:r>
            <a:endParaRPr sz="4000">
              <a:solidFill>
                <a:srgbClr val="FFFFFF"/>
              </a:solidFill>
              <a:latin typeface="Source Code Pro Light"/>
              <a:ea typeface="Source Code Pro Light"/>
              <a:cs typeface="Source Code Pro Light"/>
              <a:sym typeface="Source Code Pro Light"/>
            </a:endParaRPr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2836200" y="3354449"/>
            <a:ext cx="3471600" cy="882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FFFFFF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Ben Gregory, Cooper Reed, Michelle Huang, Natasha Goh</a:t>
            </a:r>
            <a:endParaRPr sz="2200">
              <a:solidFill>
                <a:srgbClr val="FFFFFF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200"/>
          </a:p>
        </p:txBody>
      </p:sp>
      <p:sp>
        <p:nvSpPr>
          <p:cNvPr id="64" name="Google Shape;64;p13"/>
          <p:cNvSpPr txBox="1"/>
          <p:nvPr/>
        </p:nvSpPr>
        <p:spPr>
          <a:xfrm>
            <a:off x="3155875" y="2232300"/>
            <a:ext cx="30000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>
                <a:solidFill>
                  <a:schemeClr val="lt1"/>
                </a:solidFill>
                <a:latin typeface="Caveat"/>
                <a:ea typeface="Caveat"/>
                <a:cs typeface="Caveat"/>
                <a:sym typeface="Caveat"/>
              </a:rPr>
              <a:t>local made easy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4"/>
          <p:cNvSpPr txBox="1"/>
          <p:nvPr>
            <p:ph type="title"/>
          </p:nvPr>
        </p:nvSpPr>
        <p:spPr>
          <a:xfrm>
            <a:off x="464100" y="1519500"/>
            <a:ext cx="8341200" cy="26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Problem: </a:t>
            </a:r>
            <a:r>
              <a:rPr lang="en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People who want to shop locally have a hard time finding products that align with their values at nearby stores and easily connecting with local business owners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Solution: </a:t>
            </a:r>
            <a:r>
              <a:rPr lang="en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Platform where users can search for nearby products using value-centric filters, and local businesses can authentically communicate with users and form “guilds” with other businesses based on shared values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464100" y="468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Problem/Solution Overview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000000"/>
        </a:solidFill>
      </p:bgPr>
    </p:bg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5"/>
          <p:cNvSpPr txBox="1"/>
          <p:nvPr>
            <p:ph type="title"/>
          </p:nvPr>
        </p:nvSpPr>
        <p:spPr>
          <a:xfrm>
            <a:off x="464100" y="2109225"/>
            <a:ext cx="8271300" cy="2613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Simple: </a:t>
            </a:r>
            <a:r>
              <a:rPr lang="en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Shopper can easily find what stores carry brands/products that fit their shopping criteria (e.g. locally sourced, minority owned, sustainably made, etc).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Medium: </a:t>
            </a:r>
            <a:r>
              <a:rPr lang="en" sz="2400">
                <a:solidFill>
                  <a:srgbClr val="FFFFFF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Shopper can flag stores as trustworthy and deepen connections with business employees, helping them feel like a local even if they are not a "regular".</a:t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rgbClr val="FFFFFF"/>
              </a:solidFill>
              <a:latin typeface="Open Sans Light"/>
              <a:ea typeface="Open Sans Light"/>
              <a:cs typeface="Open Sans Light"/>
              <a:sym typeface="Open Sans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Complex: </a:t>
            </a:r>
            <a:r>
              <a:rPr lang="en" sz="2400">
                <a:solidFill>
                  <a:schemeClr val="lt1"/>
                </a:solidFill>
                <a:latin typeface="Open Sans Light"/>
                <a:ea typeface="Open Sans Light"/>
                <a:cs typeface="Open Sans Light"/>
                <a:sym typeface="Open Sans Light"/>
              </a:rPr>
              <a:t>Shopper can discover &amp; share trustworthy businesses that align with their values before they walk in the door.</a:t>
            </a:r>
            <a:endParaRPr b="1"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64100" y="4683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Tasks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6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Storyboard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2" name="Google Shape;82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5748" y="0"/>
            <a:ext cx="3462555" cy="49571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7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Storyboard - Task 1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88" name="Google Shape;8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94000" y="1023950"/>
            <a:ext cx="5554549" cy="38599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8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Storyboard - Task 2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94" name="Google Shape;94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876773"/>
            <a:ext cx="3011424" cy="20083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011425" y="952984"/>
            <a:ext cx="3104301" cy="1908541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Google Shape;96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115725" y="952975"/>
            <a:ext cx="3028283" cy="2008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1091650" y="2930574"/>
            <a:ext cx="3373546" cy="210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1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376321" y="2930574"/>
            <a:ext cx="3448453" cy="2106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noFill/>
      </p:bgPr>
    </p:bg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9"/>
          <p:cNvSpPr txBox="1"/>
          <p:nvPr>
            <p:ph type="title"/>
          </p:nvPr>
        </p:nvSpPr>
        <p:spPr>
          <a:xfrm>
            <a:off x="0" y="0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PT Sans Narrow"/>
                <a:ea typeface="PT Sans Narrow"/>
                <a:cs typeface="PT Sans Narrow"/>
                <a:sym typeface="PT Sans Narrow"/>
              </a:rPr>
              <a:t>Storyboard - Task 3</a:t>
            </a:r>
            <a:endParaRPr>
              <a:solidFill>
                <a:schemeClr val="lt2"/>
              </a:solidFill>
              <a:latin typeface="PT Sans Narrow"/>
              <a:ea typeface="PT Sans Narrow"/>
              <a:cs typeface="PT Sans Narrow"/>
              <a:sym typeface="PT Sans Narrow"/>
            </a:endParaRPr>
          </a:p>
        </p:txBody>
      </p:sp>
      <p:pic>
        <p:nvPicPr>
          <p:cNvPr id="104" name="Google Shape;104;p19"/>
          <p:cNvPicPr preferRelativeResize="0"/>
          <p:nvPr/>
        </p:nvPicPr>
        <p:blipFill rotWithShape="1">
          <a:blip r:embed="rId3">
            <a:alphaModFix/>
          </a:blip>
          <a:srcRect b="1673" l="0" r="0" t="6372"/>
          <a:stretch/>
        </p:blipFill>
        <p:spPr>
          <a:xfrm>
            <a:off x="1101238" y="684875"/>
            <a:ext cx="6941528" cy="4458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