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Lato"/>
      <p:regular r:id="rId25"/>
      <p:bold r:id="rId26"/>
      <p:italic r:id="rId27"/>
      <p:boldItalic r:id="rId28"/>
    </p:embeddedFont>
    <p:embeddedFont>
      <p:font typeface="Fira Sans Extra Condensed Medium"/>
      <p:regular r:id="rId29"/>
      <p:bold r:id="rId30"/>
      <p:italic r:id="rId31"/>
      <p:boldItalic r:id="rId32"/>
    </p:embeddedFont>
    <p:embeddedFont>
      <p:font typeface="Abel"/>
      <p:regular r:id="rId33"/>
    </p:embeddedFont>
    <p:embeddedFont>
      <p:font typeface="Open Sans SemiBold"/>
      <p:regular r:id="rId34"/>
      <p:bold r:id="rId35"/>
      <p:italic r:id="rId36"/>
      <p:boldItalic r:id="rId37"/>
    </p:embeddedFont>
    <p:embeddedFont>
      <p:font typeface="Open Sans Light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324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24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Light-italic.fntdata"/><Relationship Id="rId20" Type="http://schemas.openxmlformats.org/officeDocument/2006/relationships/slide" Target="slides/slide15.xml"/><Relationship Id="rId41" Type="http://schemas.openxmlformats.org/officeDocument/2006/relationships/font" Target="fonts/OpenSansLight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bold.fntdata"/><Relationship Id="rId25" Type="http://schemas.openxmlformats.org/officeDocument/2006/relationships/font" Target="fonts/Lato-regular.fntdata"/><Relationship Id="rId28" Type="http://schemas.openxmlformats.org/officeDocument/2006/relationships/font" Target="fonts/Lato-boldItalic.fntdata"/><Relationship Id="rId27" Type="http://schemas.openxmlformats.org/officeDocument/2006/relationships/font" Target="fonts/La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FiraSansExtraCondensedMedium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FiraSansExtraCondensedMedium-italic.fntdata"/><Relationship Id="rId30" Type="http://schemas.openxmlformats.org/officeDocument/2006/relationships/font" Target="fonts/FiraSansExtraCondensedMedium-bold.fntdata"/><Relationship Id="rId11" Type="http://schemas.openxmlformats.org/officeDocument/2006/relationships/slide" Target="slides/slide6.xml"/><Relationship Id="rId33" Type="http://schemas.openxmlformats.org/officeDocument/2006/relationships/font" Target="fonts/Abel-regular.fntdata"/><Relationship Id="rId10" Type="http://schemas.openxmlformats.org/officeDocument/2006/relationships/slide" Target="slides/slide5.xml"/><Relationship Id="rId32" Type="http://schemas.openxmlformats.org/officeDocument/2006/relationships/font" Target="fonts/FiraSansExtraCondensedMedium-boldItalic.fntdata"/><Relationship Id="rId13" Type="http://schemas.openxmlformats.org/officeDocument/2006/relationships/slide" Target="slides/slide8.xml"/><Relationship Id="rId35" Type="http://schemas.openxmlformats.org/officeDocument/2006/relationships/font" Target="fonts/OpenSansSemiBold-bold.fntdata"/><Relationship Id="rId12" Type="http://schemas.openxmlformats.org/officeDocument/2006/relationships/slide" Target="slides/slide7.xml"/><Relationship Id="rId34" Type="http://schemas.openxmlformats.org/officeDocument/2006/relationships/font" Target="fonts/OpenSansSemiBold-regular.fntdata"/><Relationship Id="rId15" Type="http://schemas.openxmlformats.org/officeDocument/2006/relationships/slide" Target="slides/slide10.xml"/><Relationship Id="rId37" Type="http://schemas.openxmlformats.org/officeDocument/2006/relationships/font" Target="fonts/OpenSansSemiBold-boldItalic.fntdata"/><Relationship Id="rId14" Type="http://schemas.openxmlformats.org/officeDocument/2006/relationships/slide" Target="slides/slide9.xml"/><Relationship Id="rId36" Type="http://schemas.openxmlformats.org/officeDocument/2006/relationships/font" Target="fonts/OpenSansSemiBold-italic.fntdata"/><Relationship Id="rId17" Type="http://schemas.openxmlformats.org/officeDocument/2006/relationships/slide" Target="slides/slide12.xml"/><Relationship Id="rId39" Type="http://schemas.openxmlformats.org/officeDocument/2006/relationships/font" Target="fonts/OpenSansLight-bold.fntdata"/><Relationship Id="rId16" Type="http://schemas.openxmlformats.org/officeDocument/2006/relationships/slide" Target="slides/slide11.xml"/><Relationship Id="rId38" Type="http://schemas.openxmlformats.org/officeDocument/2006/relationships/font" Target="fonts/OpenSansLight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b3fab2127d_0_4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b3fab2127d_0_4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Lato"/>
              <a:buChar char="-"/>
            </a:pPr>
            <a:r>
              <a:rPr lang="en" sz="13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Problem domain - Storing Memories</a:t>
            </a:r>
            <a:endParaRPr sz="13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Char char="-"/>
            </a:pPr>
            <a:r>
              <a:rPr lang="en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Memories (Physical, location based, people) </a:t>
            </a:r>
            <a:endParaRPr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Char char="-"/>
            </a:pPr>
            <a:r>
              <a:rPr lang="en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Digital Preservation (Memorials, reviews, commemoration, re-live the glory days)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bcf9da8b55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bcf9da8b55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bd13f0164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bd13f0164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be0e9e321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be0e9e321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be0e9e3217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be0e9e3217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bcf9da8b55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bcf9da8b55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be0e9e3217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be0e9e321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bcf9da8b55_1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bcf9da8b55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bcf9da8b55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bcf9da8b55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bcf9da8b55_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bcf9da8b55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be0e9e3217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be0e9e3217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bd13f0164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bd13f0164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bcf9da8b5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bcf9da8b5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bcf9da8b55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bcf9da8b55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bcf9da8b55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bcf9da8b55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bd13f0164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bd13f0164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bcf9da8b55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bcf9da8b55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bcf9da8b55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bcf9da8b55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bcf9da8b55_2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bcf9da8b55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 rot="-3600118">
            <a:off x="1682245" y="1771522"/>
            <a:ext cx="2374941" cy="2054109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3843900" y="-7875"/>
            <a:ext cx="5300100" cy="5143500"/>
          </a:xfrm>
          <a:prstGeom prst="snip1Rect">
            <a:avLst>
              <a:gd fmla="val 22859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0" l="201" r="15736" t="35073"/>
          <a:stretch/>
        </p:blipFill>
        <p:spPr>
          <a:xfrm>
            <a:off x="0" y="1819275"/>
            <a:ext cx="7686677" cy="3339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>
            <p:ph type="ctrTitle"/>
          </p:nvPr>
        </p:nvSpPr>
        <p:spPr>
          <a:xfrm>
            <a:off x="4391781" y="482025"/>
            <a:ext cx="3961200" cy="17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52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885921" y="2006250"/>
            <a:ext cx="2402100" cy="71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1408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200">
                <a:solidFill>
                  <a:srgbClr val="000000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28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TITLE_ONLY_3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/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65" name="Google Shape;65;p11"/>
          <p:cNvSpPr/>
          <p:nvPr/>
        </p:nvSpPr>
        <p:spPr>
          <a:xfrm>
            <a:off x="-219925" y="1675225"/>
            <a:ext cx="6757200" cy="3498900"/>
          </a:xfrm>
          <a:prstGeom prst="snip2SameRect">
            <a:avLst>
              <a:gd fmla="val 16667" name="adj1"/>
              <a:gd fmla="val 0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3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/>
          <p:nvPr/>
        </p:nvSpPr>
        <p:spPr>
          <a:xfrm flipH="1">
            <a:off x="6019850" y="1827800"/>
            <a:ext cx="3153000" cy="3315600"/>
          </a:xfrm>
          <a:prstGeom prst="snip1Rect">
            <a:avLst>
              <a:gd fmla="val 29781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2"/>
          <p:cNvSpPr txBox="1"/>
          <p:nvPr>
            <p:ph type="ctrTitle"/>
          </p:nvPr>
        </p:nvSpPr>
        <p:spPr>
          <a:xfrm>
            <a:off x="447276" y="1922650"/>
            <a:ext cx="2835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9pPr>
          </a:lstStyle>
          <a:p/>
        </p:txBody>
      </p:sp>
      <p:sp>
        <p:nvSpPr>
          <p:cNvPr id="69" name="Google Shape;69;p12"/>
          <p:cNvSpPr txBox="1"/>
          <p:nvPr>
            <p:ph idx="1" type="subTitle"/>
          </p:nvPr>
        </p:nvSpPr>
        <p:spPr>
          <a:xfrm>
            <a:off x="803424" y="2200325"/>
            <a:ext cx="21228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0" name="Google Shape;70;p12"/>
          <p:cNvSpPr txBox="1"/>
          <p:nvPr>
            <p:ph idx="2" type="ctrTitle"/>
          </p:nvPr>
        </p:nvSpPr>
        <p:spPr>
          <a:xfrm>
            <a:off x="3107750" y="1925425"/>
            <a:ext cx="29559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9pPr>
          </a:lstStyle>
          <a:p/>
        </p:txBody>
      </p:sp>
      <p:sp>
        <p:nvSpPr>
          <p:cNvPr id="71" name="Google Shape;71;p12"/>
          <p:cNvSpPr txBox="1"/>
          <p:nvPr>
            <p:ph idx="3" type="subTitle"/>
          </p:nvPr>
        </p:nvSpPr>
        <p:spPr>
          <a:xfrm>
            <a:off x="3524674" y="2203100"/>
            <a:ext cx="2121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2" name="Google Shape;72;p12"/>
          <p:cNvSpPr txBox="1"/>
          <p:nvPr>
            <p:ph idx="4" type="ctrTitle"/>
          </p:nvPr>
        </p:nvSpPr>
        <p:spPr>
          <a:xfrm>
            <a:off x="5828576" y="1922650"/>
            <a:ext cx="29559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9pPr>
          </a:lstStyle>
          <a:p/>
        </p:txBody>
      </p:sp>
      <p:sp>
        <p:nvSpPr>
          <p:cNvPr id="73" name="Google Shape;73;p12"/>
          <p:cNvSpPr txBox="1"/>
          <p:nvPr>
            <p:ph idx="5" type="subTitle"/>
          </p:nvPr>
        </p:nvSpPr>
        <p:spPr>
          <a:xfrm>
            <a:off x="6245924" y="2200325"/>
            <a:ext cx="2121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4" name="Google Shape;74;p12"/>
          <p:cNvSpPr txBox="1"/>
          <p:nvPr>
            <p:ph idx="6" type="ctrTitle"/>
          </p:nvPr>
        </p:nvSpPr>
        <p:spPr>
          <a:xfrm>
            <a:off x="448575" y="3405950"/>
            <a:ext cx="28341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9pPr>
          </a:lstStyle>
          <a:p/>
        </p:txBody>
      </p:sp>
      <p:sp>
        <p:nvSpPr>
          <p:cNvPr id="75" name="Google Shape;75;p12"/>
          <p:cNvSpPr txBox="1"/>
          <p:nvPr>
            <p:ph idx="7" type="subTitle"/>
          </p:nvPr>
        </p:nvSpPr>
        <p:spPr>
          <a:xfrm>
            <a:off x="804204" y="3912224"/>
            <a:ext cx="21228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6" name="Google Shape;76;p12"/>
          <p:cNvSpPr txBox="1"/>
          <p:nvPr>
            <p:ph idx="8" type="ctrTitle"/>
          </p:nvPr>
        </p:nvSpPr>
        <p:spPr>
          <a:xfrm>
            <a:off x="3150490" y="3408725"/>
            <a:ext cx="28719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9pPr>
          </a:lstStyle>
          <a:p/>
        </p:txBody>
      </p:sp>
      <p:sp>
        <p:nvSpPr>
          <p:cNvPr id="77" name="Google Shape;77;p12"/>
          <p:cNvSpPr txBox="1"/>
          <p:nvPr>
            <p:ph idx="9" type="subTitle"/>
          </p:nvPr>
        </p:nvSpPr>
        <p:spPr>
          <a:xfrm>
            <a:off x="3525453" y="3914999"/>
            <a:ext cx="2121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8" name="Google Shape;78;p12"/>
          <p:cNvSpPr txBox="1"/>
          <p:nvPr>
            <p:ph idx="13" type="ctrTitle"/>
          </p:nvPr>
        </p:nvSpPr>
        <p:spPr>
          <a:xfrm>
            <a:off x="5871263" y="3405950"/>
            <a:ext cx="28719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9pPr>
          </a:lstStyle>
          <a:p/>
        </p:txBody>
      </p:sp>
      <p:sp>
        <p:nvSpPr>
          <p:cNvPr id="79" name="Google Shape;79;p12"/>
          <p:cNvSpPr txBox="1"/>
          <p:nvPr>
            <p:ph idx="14" type="subTitle"/>
          </p:nvPr>
        </p:nvSpPr>
        <p:spPr>
          <a:xfrm>
            <a:off x="6246703" y="3912224"/>
            <a:ext cx="2121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0" name="Google Shape;80;p12"/>
          <p:cNvSpPr txBox="1"/>
          <p:nvPr>
            <p:ph idx="15"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CUSTOM_5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/>
          <p:nvPr>
            <p:ph type="title"/>
          </p:nvPr>
        </p:nvSpPr>
        <p:spPr>
          <a:xfrm>
            <a:off x="497603" y="2777170"/>
            <a:ext cx="3932700" cy="20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9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/>
          <p:nvPr>
            <p:ph type="ctrTitle"/>
          </p:nvPr>
        </p:nvSpPr>
        <p:spPr>
          <a:xfrm>
            <a:off x="1239710" y="1313050"/>
            <a:ext cx="13656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9pPr>
          </a:lstStyle>
          <a:p/>
        </p:txBody>
      </p:sp>
      <p:sp>
        <p:nvSpPr>
          <p:cNvPr id="85" name="Google Shape;85;p14"/>
          <p:cNvSpPr txBox="1"/>
          <p:nvPr>
            <p:ph idx="1" type="subTitle"/>
          </p:nvPr>
        </p:nvSpPr>
        <p:spPr>
          <a:xfrm>
            <a:off x="724100" y="1869623"/>
            <a:ext cx="1881300" cy="78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6" name="Google Shape;86;p14"/>
          <p:cNvSpPr txBox="1"/>
          <p:nvPr>
            <p:ph idx="2"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87" name="Google Shape;87;p14"/>
          <p:cNvSpPr txBox="1"/>
          <p:nvPr>
            <p:ph idx="3" type="ctrTitle"/>
          </p:nvPr>
        </p:nvSpPr>
        <p:spPr>
          <a:xfrm>
            <a:off x="1239710" y="3068990"/>
            <a:ext cx="13656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9pPr>
          </a:lstStyle>
          <a:p/>
        </p:txBody>
      </p:sp>
      <p:sp>
        <p:nvSpPr>
          <p:cNvPr id="88" name="Google Shape;88;p14"/>
          <p:cNvSpPr txBox="1"/>
          <p:nvPr>
            <p:ph idx="4" type="subTitle"/>
          </p:nvPr>
        </p:nvSpPr>
        <p:spPr>
          <a:xfrm>
            <a:off x="724100" y="3618696"/>
            <a:ext cx="1881300" cy="78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9" name="Google Shape;89;p14"/>
          <p:cNvSpPr txBox="1"/>
          <p:nvPr>
            <p:ph idx="5" type="ctrTitle"/>
          </p:nvPr>
        </p:nvSpPr>
        <p:spPr>
          <a:xfrm>
            <a:off x="6526492" y="1313050"/>
            <a:ext cx="13656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9pPr>
          </a:lstStyle>
          <a:p/>
        </p:txBody>
      </p:sp>
      <p:sp>
        <p:nvSpPr>
          <p:cNvPr id="90" name="Google Shape;90;p14"/>
          <p:cNvSpPr txBox="1"/>
          <p:nvPr>
            <p:ph idx="6" type="subTitle"/>
          </p:nvPr>
        </p:nvSpPr>
        <p:spPr>
          <a:xfrm>
            <a:off x="6526492" y="1869623"/>
            <a:ext cx="1881300" cy="78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1" name="Google Shape;91;p14"/>
          <p:cNvSpPr txBox="1"/>
          <p:nvPr>
            <p:ph idx="7" type="ctrTitle"/>
          </p:nvPr>
        </p:nvSpPr>
        <p:spPr>
          <a:xfrm>
            <a:off x="6526492" y="3068990"/>
            <a:ext cx="13656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9pPr>
          </a:lstStyle>
          <a:p/>
        </p:txBody>
      </p:sp>
      <p:sp>
        <p:nvSpPr>
          <p:cNvPr id="92" name="Google Shape;92;p14"/>
          <p:cNvSpPr txBox="1"/>
          <p:nvPr>
            <p:ph idx="8" type="subTitle"/>
          </p:nvPr>
        </p:nvSpPr>
        <p:spPr>
          <a:xfrm>
            <a:off x="6526492" y="3618696"/>
            <a:ext cx="1881300" cy="78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TITLE_ONLY_3_1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/>
          <p:nvPr/>
        </p:nvSpPr>
        <p:spPr>
          <a:xfrm>
            <a:off x="474000" y="938800"/>
            <a:ext cx="8196000" cy="3819600"/>
          </a:xfrm>
          <a:prstGeom prst="snip1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5"/>
          <p:cNvSpPr txBox="1"/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TITLE_ONLY_3_1_1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/>
          <p:nvPr/>
        </p:nvSpPr>
        <p:spPr>
          <a:xfrm flipH="1">
            <a:off x="474000" y="938800"/>
            <a:ext cx="8196000" cy="3819600"/>
          </a:xfrm>
          <a:prstGeom prst="snip1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6"/>
          <p:cNvSpPr txBox="1"/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6">
  <p:cSld name="TITLE_ONLY_3_1_1_1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/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01" name="Google Shape;101;p17"/>
          <p:cNvSpPr/>
          <p:nvPr/>
        </p:nvSpPr>
        <p:spPr>
          <a:xfrm flipH="1">
            <a:off x="4558700" y="1923975"/>
            <a:ext cx="4592700" cy="3253200"/>
          </a:xfrm>
          <a:prstGeom prst="snip1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7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>
            <p:ph idx="1" type="subTitle"/>
          </p:nvPr>
        </p:nvSpPr>
        <p:spPr>
          <a:xfrm>
            <a:off x="878783" y="1949134"/>
            <a:ext cx="1968000" cy="111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04" name="Google Shape;104;p18"/>
          <p:cNvSpPr txBox="1"/>
          <p:nvPr>
            <p:ph idx="2" type="subTitle"/>
          </p:nvPr>
        </p:nvSpPr>
        <p:spPr>
          <a:xfrm>
            <a:off x="3676965" y="1949140"/>
            <a:ext cx="1786200" cy="111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2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05" name="Google Shape;105;p18"/>
          <p:cNvSpPr txBox="1"/>
          <p:nvPr>
            <p:ph type="ctrTitle"/>
          </p:nvPr>
        </p:nvSpPr>
        <p:spPr>
          <a:xfrm>
            <a:off x="881601" y="3416350"/>
            <a:ext cx="1451400" cy="384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sz="14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sz="14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sz="14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sz="14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sz="14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sz="14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sz="14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sz="14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06" name="Google Shape;106;p18"/>
          <p:cNvSpPr txBox="1"/>
          <p:nvPr>
            <p:ph idx="3" type="ctrTitle"/>
          </p:nvPr>
        </p:nvSpPr>
        <p:spPr>
          <a:xfrm>
            <a:off x="3684360" y="3416350"/>
            <a:ext cx="1788900" cy="384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sz="1400">
                <a:solidFill>
                  <a:srgbClr val="00000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sz="1400">
                <a:solidFill>
                  <a:srgbClr val="00000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sz="1400">
                <a:solidFill>
                  <a:srgbClr val="00000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sz="1400">
                <a:solidFill>
                  <a:srgbClr val="00000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sz="1400">
                <a:solidFill>
                  <a:srgbClr val="00000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sz="1400">
                <a:solidFill>
                  <a:srgbClr val="00000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sz="1400">
                <a:solidFill>
                  <a:srgbClr val="00000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sz="14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07" name="Google Shape;107;p18"/>
          <p:cNvSpPr txBox="1"/>
          <p:nvPr>
            <p:ph idx="4" type="subTitle"/>
          </p:nvPr>
        </p:nvSpPr>
        <p:spPr>
          <a:xfrm>
            <a:off x="6472882" y="1949140"/>
            <a:ext cx="1786200" cy="111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2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08" name="Google Shape;108;p18"/>
          <p:cNvSpPr txBox="1"/>
          <p:nvPr>
            <p:ph idx="5" type="ctrTitle"/>
          </p:nvPr>
        </p:nvSpPr>
        <p:spPr>
          <a:xfrm>
            <a:off x="6487273" y="3416350"/>
            <a:ext cx="1818000" cy="3849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sz="14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sz="1400">
                <a:solidFill>
                  <a:srgbClr val="000000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sz="1400">
                <a:solidFill>
                  <a:srgbClr val="000000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sz="1400">
                <a:solidFill>
                  <a:srgbClr val="000000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sz="1400">
                <a:solidFill>
                  <a:srgbClr val="000000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sz="1400">
                <a:solidFill>
                  <a:srgbClr val="000000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sz="1400">
                <a:solidFill>
                  <a:srgbClr val="000000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sz="1400">
                <a:solidFill>
                  <a:srgbClr val="000000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b="0" sz="14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09" name="Google Shape;109;p18"/>
          <p:cNvSpPr txBox="1"/>
          <p:nvPr>
            <p:ph idx="6"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8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/>
          <p:nvPr/>
        </p:nvSpPr>
        <p:spPr>
          <a:xfrm flipH="1">
            <a:off x="995600" y="2623275"/>
            <a:ext cx="8155800" cy="2553900"/>
          </a:xfrm>
          <a:prstGeom prst="snip1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9"/>
          <p:cNvSpPr txBox="1"/>
          <p:nvPr>
            <p:ph type="ctrTitle"/>
          </p:nvPr>
        </p:nvSpPr>
        <p:spPr>
          <a:xfrm>
            <a:off x="1747550" y="1275229"/>
            <a:ext cx="2263500" cy="4476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13" name="Google Shape;113;p19"/>
          <p:cNvSpPr txBox="1"/>
          <p:nvPr>
            <p:ph idx="1" type="subTitle"/>
          </p:nvPr>
        </p:nvSpPr>
        <p:spPr>
          <a:xfrm>
            <a:off x="1445923" y="1611300"/>
            <a:ext cx="2558400" cy="79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14" name="Google Shape;114;p19"/>
          <p:cNvSpPr txBox="1"/>
          <p:nvPr>
            <p:ph idx="2"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15" name="Google Shape;115;p19"/>
          <p:cNvSpPr txBox="1"/>
          <p:nvPr>
            <p:ph idx="3" type="ctrTitle"/>
          </p:nvPr>
        </p:nvSpPr>
        <p:spPr>
          <a:xfrm>
            <a:off x="1747558" y="2650566"/>
            <a:ext cx="22635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16" name="Google Shape;116;p19"/>
          <p:cNvSpPr txBox="1"/>
          <p:nvPr>
            <p:ph idx="4" type="subTitle"/>
          </p:nvPr>
        </p:nvSpPr>
        <p:spPr>
          <a:xfrm>
            <a:off x="1623595" y="3183731"/>
            <a:ext cx="2380800" cy="79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7">
  <p:cSld name="TITLE_ONLY_3_1_1_1_1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20"/>
          <p:cNvGrpSpPr/>
          <p:nvPr/>
        </p:nvGrpSpPr>
        <p:grpSpPr>
          <a:xfrm>
            <a:off x="4390050" y="890013"/>
            <a:ext cx="5325450" cy="2189113"/>
            <a:chOff x="4390050" y="661413"/>
            <a:chExt cx="5325450" cy="2189113"/>
          </a:xfrm>
        </p:grpSpPr>
        <p:sp>
          <p:nvSpPr>
            <p:cNvPr id="119" name="Google Shape;119;p20"/>
            <p:cNvSpPr/>
            <p:nvPr/>
          </p:nvSpPr>
          <p:spPr>
            <a:xfrm>
              <a:off x="4390050" y="661413"/>
              <a:ext cx="3317068" cy="2189023"/>
            </a:xfrm>
            <a:prstGeom prst="flowChartPreparation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20"/>
            <p:cNvSpPr/>
            <p:nvPr/>
          </p:nvSpPr>
          <p:spPr>
            <a:xfrm>
              <a:off x="6053100" y="661425"/>
              <a:ext cx="3662400" cy="2189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1" name="Google Shape;121;p20"/>
          <p:cNvSpPr/>
          <p:nvPr/>
        </p:nvSpPr>
        <p:spPr>
          <a:xfrm>
            <a:off x="-362925" y="1922925"/>
            <a:ext cx="3317068" cy="2189023"/>
          </a:xfrm>
          <a:prstGeom prst="flowChartPreparation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0"/>
          <p:cNvSpPr txBox="1"/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>
            <a:off x="5970250" y="263551"/>
            <a:ext cx="3351902" cy="4696331"/>
            <a:chOff x="5913100" y="263551"/>
            <a:chExt cx="3351902" cy="4696331"/>
          </a:xfrm>
        </p:grpSpPr>
        <p:sp>
          <p:nvSpPr>
            <p:cNvPr id="16" name="Google Shape;16;p3"/>
            <p:cNvSpPr/>
            <p:nvPr/>
          </p:nvSpPr>
          <p:spPr>
            <a:xfrm rot="5400000">
              <a:off x="4779863" y="1396789"/>
              <a:ext cx="4694800" cy="2428325"/>
            </a:xfrm>
            <a:prstGeom prst="flowChartPreparation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7131402" y="265183"/>
              <a:ext cx="2133600" cy="4694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" name="Google Shape;18;p3"/>
          <p:cNvSpPr txBox="1"/>
          <p:nvPr>
            <p:ph type="ctrTitle"/>
          </p:nvPr>
        </p:nvSpPr>
        <p:spPr>
          <a:xfrm>
            <a:off x="2275389" y="488400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2620689" y="903448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hasCustomPrompt="1" idx="2" type="title"/>
          </p:nvPr>
        </p:nvSpPr>
        <p:spPr>
          <a:xfrm>
            <a:off x="5455900" y="693225"/>
            <a:ext cx="11604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/>
          <p:nvPr>
            <p:ph idx="3" type="ctrTitle"/>
          </p:nvPr>
        </p:nvSpPr>
        <p:spPr>
          <a:xfrm>
            <a:off x="2275389" y="1527850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4" type="subTitle"/>
          </p:nvPr>
        </p:nvSpPr>
        <p:spPr>
          <a:xfrm>
            <a:off x="2550489" y="1941008"/>
            <a:ext cx="19767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hasCustomPrompt="1" idx="5" type="title"/>
          </p:nvPr>
        </p:nvSpPr>
        <p:spPr>
          <a:xfrm>
            <a:off x="5455900" y="1765951"/>
            <a:ext cx="11604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/>
          <p:nvPr>
            <p:ph idx="6" type="ctrTitle"/>
          </p:nvPr>
        </p:nvSpPr>
        <p:spPr>
          <a:xfrm>
            <a:off x="2275389" y="3626109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hasCustomPrompt="1" idx="7" type="title"/>
          </p:nvPr>
        </p:nvSpPr>
        <p:spPr>
          <a:xfrm>
            <a:off x="5455900" y="2787361"/>
            <a:ext cx="11604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/>
          <p:nvPr>
            <p:ph idx="8" type="ctrTitle"/>
          </p:nvPr>
        </p:nvSpPr>
        <p:spPr>
          <a:xfrm>
            <a:off x="2275389" y="2587407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hasCustomPrompt="1" idx="9" type="title"/>
          </p:nvPr>
        </p:nvSpPr>
        <p:spPr>
          <a:xfrm>
            <a:off x="5455900" y="3808750"/>
            <a:ext cx="11604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/>
          <p:nvPr>
            <p:ph idx="13" type="subTitle"/>
          </p:nvPr>
        </p:nvSpPr>
        <p:spPr>
          <a:xfrm>
            <a:off x="2620689" y="4038707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9" name="Google Shape;29;p3"/>
          <p:cNvSpPr txBox="1"/>
          <p:nvPr>
            <p:ph idx="14" type="subTitle"/>
          </p:nvPr>
        </p:nvSpPr>
        <p:spPr>
          <a:xfrm>
            <a:off x="2550489" y="2999477"/>
            <a:ext cx="19767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0" name="Google Shape;30;p3"/>
          <p:cNvSpPr txBox="1"/>
          <p:nvPr>
            <p:ph idx="15"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4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>
            <p:ph type="ctrTitle"/>
          </p:nvPr>
        </p:nvSpPr>
        <p:spPr>
          <a:xfrm>
            <a:off x="564500" y="-169579"/>
            <a:ext cx="38673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25" name="Google Shape;125;p21"/>
          <p:cNvSpPr txBox="1"/>
          <p:nvPr>
            <p:ph idx="1" type="subTitle"/>
          </p:nvPr>
        </p:nvSpPr>
        <p:spPr>
          <a:xfrm>
            <a:off x="5234221" y="591825"/>
            <a:ext cx="2694900" cy="178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1"/>
          <p:cNvSpPr txBox="1"/>
          <p:nvPr/>
        </p:nvSpPr>
        <p:spPr>
          <a:xfrm>
            <a:off x="4929425" y="3917896"/>
            <a:ext cx="3000000" cy="9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Open Sans SemiBold"/>
                <a:ea typeface="Open Sans SemiBold"/>
                <a:cs typeface="Open Sans SemiBold"/>
                <a:sym typeface="Open Sans SemiBold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Open Sans SemiBold"/>
                <a:ea typeface="Open Sans SemiBold"/>
                <a:cs typeface="Open Sans SemiBold"/>
                <a:sym typeface="Open Sans SemiBol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Open Sans SemiBold"/>
                <a:ea typeface="Open Sans SemiBold"/>
                <a:cs typeface="Open Sans SemiBold"/>
                <a:sym typeface="Open Sans SemiBol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/>
          <p:nvPr>
            <p:ph idx="1" type="body"/>
          </p:nvPr>
        </p:nvSpPr>
        <p:spPr>
          <a:xfrm>
            <a:off x="642050" y="1096575"/>
            <a:ext cx="4463400" cy="338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tamaran Thin"/>
              <a:buChar char="⬣"/>
              <a:defRPr>
                <a:solidFill>
                  <a:srgbClr val="000000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Char char="○"/>
              <a:defRPr>
                <a:solidFill>
                  <a:srgbClr val="000000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Char char="■"/>
              <a:defRPr>
                <a:solidFill>
                  <a:srgbClr val="000000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Char char="●"/>
              <a:defRPr>
                <a:solidFill>
                  <a:srgbClr val="000000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AutoNum type="alphaLcPeriod"/>
              <a:defRPr>
                <a:solidFill>
                  <a:srgbClr val="000000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AutoNum type="romanLcPeriod"/>
              <a:defRPr>
                <a:solidFill>
                  <a:srgbClr val="000000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AutoNum type="arabicPeriod"/>
              <a:defRPr>
                <a:solidFill>
                  <a:srgbClr val="000000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tamaran Thin"/>
              <a:buAutoNum type="alphaLcPeriod"/>
              <a:defRPr>
                <a:solidFill>
                  <a:srgbClr val="000000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Catamaran Thin"/>
              <a:buAutoNum type="romanLcPeriod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29" name="Google Shape;129;p22"/>
          <p:cNvSpPr txBox="1"/>
          <p:nvPr>
            <p:ph type="ctrTitle"/>
          </p:nvPr>
        </p:nvSpPr>
        <p:spPr>
          <a:xfrm>
            <a:off x="610474" y="371750"/>
            <a:ext cx="4372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34" name="Google Shape;134;p2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35" name="Google Shape;135;p2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0" name="Google Shape;140;p2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ctrTitle"/>
          </p:nvPr>
        </p:nvSpPr>
        <p:spPr>
          <a:xfrm>
            <a:off x="614078" y="1573299"/>
            <a:ext cx="3867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1" type="subTitle"/>
          </p:nvPr>
        </p:nvSpPr>
        <p:spPr>
          <a:xfrm>
            <a:off x="614075" y="2314225"/>
            <a:ext cx="31953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/>
          <p:nvPr/>
        </p:nvSpPr>
        <p:spPr>
          <a:xfrm flipH="1">
            <a:off x="4321500" y="2430600"/>
            <a:ext cx="4822500" cy="2762100"/>
          </a:xfrm>
          <a:prstGeom prst="snip1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9" name="Google Shape;39;p6"/>
          <p:cNvSpPr txBox="1"/>
          <p:nvPr>
            <p:ph idx="2" type="ctrTitle"/>
          </p:nvPr>
        </p:nvSpPr>
        <p:spPr>
          <a:xfrm>
            <a:off x="5319032" y="1167374"/>
            <a:ext cx="22635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9pPr>
          </a:lstStyle>
          <a:p/>
        </p:txBody>
      </p:sp>
      <p:sp>
        <p:nvSpPr>
          <p:cNvPr id="40" name="Google Shape;40;p6"/>
          <p:cNvSpPr txBox="1"/>
          <p:nvPr>
            <p:ph idx="1" type="subTitle"/>
          </p:nvPr>
        </p:nvSpPr>
        <p:spPr>
          <a:xfrm>
            <a:off x="5319033" y="1702945"/>
            <a:ext cx="18813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3" type="ctrTitle"/>
          </p:nvPr>
        </p:nvSpPr>
        <p:spPr>
          <a:xfrm>
            <a:off x="1563221" y="3127282"/>
            <a:ext cx="22635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sz="1400"/>
            </a:lvl9pPr>
          </a:lstStyle>
          <a:p/>
        </p:txBody>
      </p:sp>
      <p:sp>
        <p:nvSpPr>
          <p:cNvPr id="42" name="Google Shape;42;p6"/>
          <p:cNvSpPr txBox="1"/>
          <p:nvPr>
            <p:ph idx="4" type="subTitle"/>
          </p:nvPr>
        </p:nvSpPr>
        <p:spPr>
          <a:xfrm>
            <a:off x="1945321" y="3663184"/>
            <a:ext cx="18813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/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45" name="Google Shape;45;p7"/>
          <p:cNvSpPr/>
          <p:nvPr/>
        </p:nvSpPr>
        <p:spPr>
          <a:xfrm>
            <a:off x="-1774550" y="3619350"/>
            <a:ext cx="5300100" cy="2762100"/>
          </a:xfrm>
          <a:prstGeom prst="snip1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1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/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1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 rot="5400000">
            <a:off x="3056930" y="1749400"/>
            <a:ext cx="3043875" cy="2428325"/>
          </a:xfrm>
          <a:prstGeom prst="flowChartPreparation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9"/>
          <p:cNvSpPr/>
          <p:nvPr/>
        </p:nvSpPr>
        <p:spPr>
          <a:xfrm rot="5400000">
            <a:off x="6238638" y="203500"/>
            <a:ext cx="4230650" cy="2428325"/>
          </a:xfrm>
          <a:prstGeom prst="flowChartPreparation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9"/>
          <p:cNvSpPr/>
          <p:nvPr/>
        </p:nvSpPr>
        <p:spPr>
          <a:xfrm rot="5400000">
            <a:off x="-1451700" y="2830175"/>
            <a:ext cx="4230650" cy="2428325"/>
          </a:xfrm>
          <a:prstGeom prst="flowChartPreparation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865200" y="2807050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3" name="Google Shape;53;p9"/>
          <p:cNvSpPr txBox="1"/>
          <p:nvPr>
            <p:ph idx="2" type="subTitle"/>
          </p:nvPr>
        </p:nvSpPr>
        <p:spPr>
          <a:xfrm>
            <a:off x="3669867" y="2807050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type="ctrTitle"/>
          </p:nvPr>
        </p:nvSpPr>
        <p:spPr>
          <a:xfrm>
            <a:off x="471467" y="2544536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5" name="Google Shape;55;p9"/>
          <p:cNvSpPr txBox="1"/>
          <p:nvPr>
            <p:ph idx="3" type="ctrTitle"/>
          </p:nvPr>
        </p:nvSpPr>
        <p:spPr>
          <a:xfrm>
            <a:off x="3269217" y="2544536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6" name="Google Shape;56;p9"/>
          <p:cNvSpPr txBox="1"/>
          <p:nvPr>
            <p:ph idx="4" type="subTitle"/>
          </p:nvPr>
        </p:nvSpPr>
        <p:spPr>
          <a:xfrm>
            <a:off x="6460750" y="2807050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2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7" name="Google Shape;57;p9"/>
          <p:cNvSpPr txBox="1"/>
          <p:nvPr>
            <p:ph idx="5" type="ctrTitle"/>
          </p:nvPr>
        </p:nvSpPr>
        <p:spPr>
          <a:xfrm>
            <a:off x="6066967" y="2544536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b="0"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6"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/>
          <p:nvPr/>
        </p:nvSpPr>
        <p:spPr>
          <a:xfrm>
            <a:off x="5179831" y="-673306"/>
            <a:ext cx="4430900" cy="2580625"/>
          </a:xfrm>
          <a:prstGeom prst="flowChartPreparation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0"/>
          <p:cNvSpPr txBox="1"/>
          <p:nvPr>
            <p:ph idx="1" type="subTitle"/>
          </p:nvPr>
        </p:nvSpPr>
        <p:spPr>
          <a:xfrm>
            <a:off x="4767706" y="641536"/>
            <a:ext cx="3156000" cy="6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/>
        </p:txBody>
      </p:sp>
      <p:sp>
        <p:nvSpPr>
          <p:cNvPr id="62" name="Google Shape;62;p10"/>
          <p:cNvSpPr txBox="1"/>
          <p:nvPr>
            <p:ph idx="2" type="subTitle"/>
          </p:nvPr>
        </p:nvSpPr>
        <p:spPr>
          <a:xfrm>
            <a:off x="6102706" y="1461846"/>
            <a:ext cx="1821000" cy="2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b="1" sz="28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b="1" sz="28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b="1" sz="28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b="1" sz="28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b="1" sz="28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b="1" sz="28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b="1" sz="28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b="1" sz="28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b="1" sz="28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Char char="●"/>
              <a:defRPr sz="18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○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■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●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○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■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●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○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 Light"/>
              <a:buChar char="■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5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19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5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jpg"/><Relationship Id="rId4" Type="http://schemas.openxmlformats.org/officeDocument/2006/relationships/image" Target="../media/image28.jpg"/><Relationship Id="rId9" Type="http://schemas.openxmlformats.org/officeDocument/2006/relationships/image" Target="../media/image25.jpg"/><Relationship Id="rId5" Type="http://schemas.openxmlformats.org/officeDocument/2006/relationships/image" Target="../media/image33.jpg"/><Relationship Id="rId6" Type="http://schemas.openxmlformats.org/officeDocument/2006/relationships/image" Target="../media/image32.jpg"/><Relationship Id="rId7" Type="http://schemas.openxmlformats.org/officeDocument/2006/relationships/image" Target="../media/image29.jpg"/><Relationship Id="rId8" Type="http://schemas.openxmlformats.org/officeDocument/2006/relationships/image" Target="../media/image2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marvelapp.com/prototype/606cad0/screen/76725157" TargetMode="External"/><Relationship Id="rId4" Type="http://schemas.openxmlformats.org/officeDocument/2006/relationships/image" Target="../media/image31.png"/><Relationship Id="rId5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5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6.png"/><Relationship Id="rId8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19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1.png"/><Relationship Id="rId5" Type="http://schemas.openxmlformats.org/officeDocument/2006/relationships/image" Target="../media/image17.png"/><Relationship Id="rId6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 flipH="1" rot="10800000">
            <a:off x="575" y="0"/>
            <a:ext cx="5094300" cy="3580200"/>
          </a:xfrm>
          <a:prstGeom prst="snip1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8"/>
          <p:cNvSpPr txBox="1"/>
          <p:nvPr>
            <p:ph type="ctrTitle"/>
          </p:nvPr>
        </p:nvSpPr>
        <p:spPr>
          <a:xfrm>
            <a:off x="690275" y="1455926"/>
            <a:ext cx="3867300" cy="197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</a:rPr>
              <a:t>Flashback</a:t>
            </a:r>
            <a:endParaRPr sz="6000">
              <a:solidFill>
                <a:schemeClr val="lt1"/>
              </a:solidFill>
            </a:endParaRPr>
          </a:p>
        </p:txBody>
      </p:sp>
      <p:pic>
        <p:nvPicPr>
          <p:cNvPr id="148" name="Google Shape;14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1374" y="697925"/>
            <a:ext cx="4899425" cy="489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8"/>
          <p:cNvSpPr txBox="1"/>
          <p:nvPr/>
        </p:nvSpPr>
        <p:spPr>
          <a:xfrm>
            <a:off x="418075" y="3673925"/>
            <a:ext cx="3559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Priyanka S.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Jo T.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pen Sans Light"/>
                <a:ea typeface="Open Sans Light"/>
                <a:cs typeface="Open Sans Light"/>
                <a:sym typeface="Open Sans Light"/>
              </a:rPr>
              <a:t>Zak S.</a:t>
            </a:r>
            <a:endParaRPr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7"/>
          <p:cNvSpPr txBox="1"/>
          <p:nvPr>
            <p:ph type="ctrTitle"/>
          </p:nvPr>
        </p:nvSpPr>
        <p:spPr>
          <a:xfrm>
            <a:off x="614078" y="1573299"/>
            <a:ext cx="3867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Experimental method (participants)</a:t>
            </a:r>
            <a:endParaRPr/>
          </a:p>
        </p:txBody>
      </p:sp>
      <p:sp>
        <p:nvSpPr>
          <p:cNvPr id="221" name="Google Shape;221;p37"/>
          <p:cNvSpPr txBox="1"/>
          <p:nvPr>
            <p:ph idx="1" type="subTitle"/>
          </p:nvPr>
        </p:nvSpPr>
        <p:spPr>
          <a:xfrm>
            <a:off x="4241075" y="344250"/>
            <a:ext cx="3758400" cy="445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a. Participants: demographics how they were recruited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Early to mid-20s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Recruited through friends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b. Environment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In their homes, remote/zoom, in person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c. Tasks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Record memory, encourage friend to record memory, review memories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d. Procedure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Take notes of any strong reactions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Take notes of any confusion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Do not tell them what any buttons do - if they appear confused ask what they expect certain buttons to do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e. Test Measures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Mainly qualitative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f. Team Member Roles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Rotating roles in each interview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8"/>
          <p:cNvSpPr txBox="1"/>
          <p:nvPr>
            <p:ph type="ctrTitle"/>
          </p:nvPr>
        </p:nvSpPr>
        <p:spPr>
          <a:xfrm>
            <a:off x="614078" y="1573299"/>
            <a:ext cx="3867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Experimental Results</a:t>
            </a:r>
            <a:endParaRPr sz="3400"/>
          </a:p>
        </p:txBody>
      </p:sp>
      <p:sp>
        <p:nvSpPr>
          <p:cNvPr id="227" name="Google Shape;227;p38"/>
          <p:cNvSpPr txBox="1"/>
          <p:nvPr>
            <p:ph idx="1" type="subTitle"/>
          </p:nvPr>
        </p:nvSpPr>
        <p:spPr>
          <a:xfrm>
            <a:off x="614075" y="2314225"/>
            <a:ext cx="31953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9"/>
          <p:cNvSpPr txBox="1"/>
          <p:nvPr>
            <p:ph type="ctrTitle"/>
          </p:nvPr>
        </p:nvSpPr>
        <p:spPr>
          <a:xfrm>
            <a:off x="614078" y="593099"/>
            <a:ext cx="3867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Experimental results</a:t>
            </a:r>
            <a:endParaRPr/>
          </a:p>
        </p:txBody>
      </p:sp>
      <p:sp>
        <p:nvSpPr>
          <p:cNvPr id="233" name="Google Shape;233;p39"/>
          <p:cNvSpPr txBox="1"/>
          <p:nvPr>
            <p:ph idx="1" type="subTitle"/>
          </p:nvPr>
        </p:nvSpPr>
        <p:spPr>
          <a:xfrm>
            <a:off x="614075" y="1566425"/>
            <a:ext cx="3195300" cy="335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Finding out how to record a memory was quick and easy for 2 testers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One user found both methods saving memories extremely quick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200"/>
              <a:t>Record button at bottom and responding to prompt</a:t>
            </a:r>
            <a:endParaRPr sz="1200"/>
          </a:p>
        </p:txBody>
      </p:sp>
      <p:pic>
        <p:nvPicPr>
          <p:cNvPr id="234" name="Google Shape;23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4124" y="476225"/>
            <a:ext cx="3052025" cy="13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4125" y="2073076"/>
            <a:ext cx="3052025" cy="125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4112" y="3550507"/>
            <a:ext cx="3052025" cy="1317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0"/>
          <p:cNvSpPr txBox="1"/>
          <p:nvPr>
            <p:ph type="ctrTitle"/>
          </p:nvPr>
        </p:nvSpPr>
        <p:spPr>
          <a:xfrm>
            <a:off x="447378" y="1087049"/>
            <a:ext cx="3867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Experimental results</a:t>
            </a:r>
            <a:endParaRPr/>
          </a:p>
        </p:txBody>
      </p:sp>
      <p:sp>
        <p:nvSpPr>
          <p:cNvPr id="242" name="Google Shape;242;p40"/>
          <p:cNvSpPr txBox="1"/>
          <p:nvPr>
            <p:ph idx="1" type="subTitle"/>
          </p:nvPr>
        </p:nvSpPr>
        <p:spPr>
          <a:xfrm>
            <a:off x="447375" y="2012900"/>
            <a:ext cx="3195300" cy="135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1400"/>
              <a:t>2 testers requested notifications</a:t>
            </a:r>
            <a:endParaRPr sz="14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1400"/>
              <a:t>1 tester was confused by the need for a “time limit” 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3" name="Google Shape;24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1378" y="831075"/>
            <a:ext cx="4286250" cy="337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>
            <p:ph type="ctrTitle"/>
          </p:nvPr>
        </p:nvSpPr>
        <p:spPr>
          <a:xfrm>
            <a:off x="614078" y="593099"/>
            <a:ext cx="3867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Experimental results</a:t>
            </a:r>
            <a:endParaRPr/>
          </a:p>
        </p:txBody>
      </p:sp>
      <p:sp>
        <p:nvSpPr>
          <p:cNvPr id="249" name="Google Shape;249;p41"/>
          <p:cNvSpPr txBox="1"/>
          <p:nvPr>
            <p:ph idx="1" type="subTitle"/>
          </p:nvPr>
        </p:nvSpPr>
        <p:spPr>
          <a:xfrm>
            <a:off x="614075" y="1566425"/>
            <a:ext cx="3195300" cy="201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1 tester was confused by the concept of a “prompt” thought it was a reminder for herself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1 tester never made it to the “respond to prompts” screen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1 tester was very confused by the app flow. “This is the Oregon Trail but for apps.”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6 screens to send prompt</a:t>
            </a:r>
            <a:endParaRPr sz="1200"/>
          </a:p>
        </p:txBody>
      </p:sp>
      <p:pic>
        <p:nvPicPr>
          <p:cNvPr id="250" name="Google Shape;25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8475" y="482200"/>
            <a:ext cx="2096775" cy="417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2"/>
          <p:cNvSpPr txBox="1"/>
          <p:nvPr>
            <p:ph type="ctrTitle"/>
          </p:nvPr>
        </p:nvSpPr>
        <p:spPr>
          <a:xfrm>
            <a:off x="43175" y="0"/>
            <a:ext cx="5331300" cy="140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42"/>
          <p:cNvSpPr txBox="1"/>
          <p:nvPr>
            <p:ph idx="1" type="subTitle"/>
          </p:nvPr>
        </p:nvSpPr>
        <p:spPr>
          <a:xfrm>
            <a:off x="614075" y="2314225"/>
            <a:ext cx="31953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7" name="Google Shape;25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625" y="1428875"/>
            <a:ext cx="1436750" cy="286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0088" y="1412222"/>
            <a:ext cx="1436750" cy="2896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7629" y="1468145"/>
            <a:ext cx="1333722" cy="2824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6021" y="1432221"/>
            <a:ext cx="1333722" cy="2860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24406" y="1428875"/>
            <a:ext cx="1333722" cy="28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14338" y="1835455"/>
            <a:ext cx="1015762" cy="2050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3"/>
          <p:cNvSpPr txBox="1"/>
          <p:nvPr>
            <p:ph type="ctrTitle"/>
          </p:nvPr>
        </p:nvSpPr>
        <p:spPr>
          <a:xfrm>
            <a:off x="432553" y="1309087"/>
            <a:ext cx="3867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Suggested UI changes</a:t>
            </a:r>
            <a:endParaRPr/>
          </a:p>
        </p:txBody>
      </p:sp>
      <p:sp>
        <p:nvSpPr>
          <p:cNvPr id="268" name="Google Shape;268;p43"/>
          <p:cNvSpPr txBox="1"/>
          <p:nvPr>
            <p:ph idx="1" type="subTitle"/>
          </p:nvPr>
        </p:nvSpPr>
        <p:spPr>
          <a:xfrm>
            <a:off x="432550" y="2050033"/>
            <a:ext cx="3195300" cy="293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" sz="1300"/>
              <a:t>Group threads 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wasn’t a way to respond directly to the prompts from the “timeline” 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sz="1300"/>
              <a:t>Like/comment functionality for responses</a:t>
            </a:r>
            <a:endParaRPr sz="13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Prompt Generation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“Time Limit” -&gt; “Time to Respond”</a:t>
            </a:r>
            <a:endParaRPr sz="12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Importance of Notifications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9" name="Google Shape;26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2575" y="3099300"/>
            <a:ext cx="2268316" cy="178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4425" y="272274"/>
            <a:ext cx="1357975" cy="2930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5450" y="1146150"/>
            <a:ext cx="1414075" cy="285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4"/>
          <p:cNvSpPr txBox="1"/>
          <p:nvPr>
            <p:ph type="ctrTitle"/>
          </p:nvPr>
        </p:nvSpPr>
        <p:spPr>
          <a:xfrm>
            <a:off x="614078" y="1573299"/>
            <a:ext cx="3867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277" name="Google Shape;277;p44"/>
          <p:cNvSpPr txBox="1"/>
          <p:nvPr>
            <p:ph idx="1" type="subTitle"/>
          </p:nvPr>
        </p:nvSpPr>
        <p:spPr>
          <a:xfrm>
            <a:off x="614075" y="2314225"/>
            <a:ext cx="31953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Easy to record memories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Further clarification for prompts needed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Simplify UI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Enjoy review process, but could include more interactivity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5"/>
          <p:cNvSpPr txBox="1"/>
          <p:nvPr>
            <p:ph type="ctrTitle"/>
          </p:nvPr>
        </p:nvSpPr>
        <p:spPr>
          <a:xfrm>
            <a:off x="614078" y="93649"/>
            <a:ext cx="3867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Appendix — Storyboard 1</a:t>
            </a:r>
            <a:endParaRPr/>
          </a:p>
        </p:txBody>
      </p:sp>
      <p:pic>
        <p:nvPicPr>
          <p:cNvPr id="283" name="Google Shape;283;p45"/>
          <p:cNvPicPr preferRelativeResize="0"/>
          <p:nvPr/>
        </p:nvPicPr>
        <p:blipFill rotWithShape="1">
          <a:blip r:embed="rId3">
            <a:alphaModFix/>
          </a:blip>
          <a:srcRect b="0" l="14655" r="17210" t="0"/>
          <a:stretch/>
        </p:blipFill>
        <p:spPr>
          <a:xfrm>
            <a:off x="4280123" y="1100194"/>
            <a:ext cx="1307872" cy="188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5"/>
          <p:cNvPicPr preferRelativeResize="0"/>
          <p:nvPr/>
        </p:nvPicPr>
        <p:blipFill rotWithShape="1">
          <a:blip r:embed="rId4">
            <a:alphaModFix/>
          </a:blip>
          <a:srcRect b="0" l="7963" r="20993" t="5606"/>
          <a:stretch/>
        </p:blipFill>
        <p:spPr>
          <a:xfrm>
            <a:off x="5960594" y="1100200"/>
            <a:ext cx="1371679" cy="1910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5"/>
          <p:cNvPicPr preferRelativeResize="0"/>
          <p:nvPr/>
        </p:nvPicPr>
        <p:blipFill rotWithShape="1">
          <a:blip r:embed="rId5">
            <a:alphaModFix/>
          </a:blip>
          <a:srcRect b="3115" l="13517" r="15150" t="2757"/>
          <a:stretch/>
        </p:blipFill>
        <p:spPr>
          <a:xfrm>
            <a:off x="715761" y="3159571"/>
            <a:ext cx="1197602" cy="1982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5"/>
          <p:cNvPicPr preferRelativeResize="0"/>
          <p:nvPr/>
        </p:nvPicPr>
        <p:blipFill rotWithShape="1">
          <a:blip r:embed="rId6">
            <a:alphaModFix/>
          </a:blip>
          <a:srcRect b="0" l="13013" r="15522" t="0"/>
          <a:stretch/>
        </p:blipFill>
        <p:spPr>
          <a:xfrm>
            <a:off x="7704871" y="1100200"/>
            <a:ext cx="1371679" cy="188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5"/>
          <p:cNvPicPr preferRelativeResize="0"/>
          <p:nvPr/>
        </p:nvPicPr>
        <p:blipFill rotWithShape="1">
          <a:blip r:embed="rId7">
            <a:alphaModFix/>
          </a:blip>
          <a:srcRect b="0" l="7005" r="18312" t="0"/>
          <a:stretch/>
        </p:blipFill>
        <p:spPr>
          <a:xfrm>
            <a:off x="2272656" y="3203900"/>
            <a:ext cx="1197587" cy="1888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5"/>
          <p:cNvPicPr preferRelativeResize="0"/>
          <p:nvPr/>
        </p:nvPicPr>
        <p:blipFill rotWithShape="1">
          <a:blip r:embed="rId8">
            <a:alphaModFix/>
          </a:blip>
          <a:srcRect b="3513" l="9693" r="11173" t="3523"/>
          <a:stretch/>
        </p:blipFill>
        <p:spPr>
          <a:xfrm>
            <a:off x="547750" y="1111125"/>
            <a:ext cx="1533629" cy="1888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5"/>
          <p:cNvPicPr preferRelativeResize="0"/>
          <p:nvPr/>
        </p:nvPicPr>
        <p:blipFill rotWithShape="1">
          <a:blip r:embed="rId9">
            <a:alphaModFix/>
          </a:blip>
          <a:srcRect b="0" l="16641" r="7057" t="3203"/>
          <a:stretch/>
        </p:blipFill>
        <p:spPr>
          <a:xfrm>
            <a:off x="2453978" y="1111119"/>
            <a:ext cx="1453546" cy="193270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5"/>
          <p:cNvSpPr/>
          <p:nvPr/>
        </p:nvSpPr>
        <p:spPr>
          <a:xfrm>
            <a:off x="2127250" y="2071663"/>
            <a:ext cx="262500" cy="40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45"/>
          <p:cNvSpPr/>
          <p:nvPr/>
        </p:nvSpPr>
        <p:spPr>
          <a:xfrm>
            <a:off x="3962584" y="2057200"/>
            <a:ext cx="262500" cy="40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45"/>
          <p:cNvSpPr/>
          <p:nvPr/>
        </p:nvSpPr>
        <p:spPr>
          <a:xfrm>
            <a:off x="5674959" y="2035063"/>
            <a:ext cx="262500" cy="40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5"/>
          <p:cNvSpPr/>
          <p:nvPr/>
        </p:nvSpPr>
        <p:spPr>
          <a:xfrm>
            <a:off x="7442384" y="2024125"/>
            <a:ext cx="262500" cy="40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45"/>
          <p:cNvSpPr/>
          <p:nvPr/>
        </p:nvSpPr>
        <p:spPr>
          <a:xfrm>
            <a:off x="1961771" y="4026775"/>
            <a:ext cx="262500" cy="40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125" y="176225"/>
            <a:ext cx="3752850" cy="36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1525" y="2009725"/>
            <a:ext cx="12192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6"/>
          <p:cNvSpPr txBox="1"/>
          <p:nvPr/>
        </p:nvSpPr>
        <p:spPr>
          <a:xfrm>
            <a:off x="5393550" y="333375"/>
            <a:ext cx="3524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Appendix - Storyboard 2</a:t>
            </a:r>
            <a:endParaRPr b="1" sz="280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 txBox="1"/>
          <p:nvPr>
            <p:ph type="ctrTitle"/>
          </p:nvPr>
        </p:nvSpPr>
        <p:spPr>
          <a:xfrm>
            <a:off x="614078" y="1573299"/>
            <a:ext cx="3867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155" name="Google Shape;155;p29"/>
          <p:cNvSpPr txBox="1"/>
          <p:nvPr>
            <p:ph idx="1" type="subTitle"/>
          </p:nvPr>
        </p:nvSpPr>
        <p:spPr>
          <a:xfrm>
            <a:off x="614075" y="2314225"/>
            <a:ext cx="31953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Who we are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Why our prototype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Task Flows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Feedback and suggestions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0"/>
          <p:cNvSpPr txBox="1"/>
          <p:nvPr>
            <p:ph type="ctrTitle"/>
          </p:nvPr>
        </p:nvSpPr>
        <p:spPr>
          <a:xfrm>
            <a:off x="614075" y="1130875"/>
            <a:ext cx="6068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Flashback</a:t>
            </a:r>
            <a:r>
              <a:rPr lang="en" sz="3500"/>
              <a:t> </a:t>
            </a:r>
            <a:r>
              <a:rPr b="0" lang="en" sz="2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 an engaging way to store and review memories that matter.</a:t>
            </a:r>
            <a:r>
              <a:rPr lang="en" sz="3500"/>
              <a:t> </a:t>
            </a:r>
            <a:endParaRPr sz="3500"/>
          </a:p>
        </p:txBody>
      </p:sp>
      <p:sp>
        <p:nvSpPr>
          <p:cNvPr id="161" name="Google Shape;161;p30"/>
          <p:cNvSpPr txBox="1"/>
          <p:nvPr>
            <p:ph idx="1" type="subTitle"/>
          </p:nvPr>
        </p:nvSpPr>
        <p:spPr>
          <a:xfrm>
            <a:off x="614075" y="2393650"/>
            <a:ext cx="3731100" cy="182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Problem </a:t>
            </a:r>
            <a:endParaRPr b="1"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retrospect, people want more memories but don’t remember to capture them in the moment.</a:t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Solution</a:t>
            </a:r>
            <a:r>
              <a:rPr lang="en" sz="15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Digital journal with timeboxed prompts to encourage authentic memory creation and sharing.</a:t>
            </a:r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/>
          <p:nvPr>
            <p:ph type="ctrTitle"/>
          </p:nvPr>
        </p:nvSpPr>
        <p:spPr>
          <a:xfrm>
            <a:off x="625428" y="1309099"/>
            <a:ext cx="3867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Selected Interface &amp; Rationale</a:t>
            </a:r>
            <a:endParaRPr/>
          </a:p>
        </p:txBody>
      </p:sp>
      <p:sp>
        <p:nvSpPr>
          <p:cNvPr id="167" name="Google Shape;167;p31"/>
          <p:cNvSpPr txBox="1"/>
          <p:nvPr>
            <p:ph idx="1" type="subTitle"/>
          </p:nvPr>
        </p:nvSpPr>
        <p:spPr>
          <a:xfrm>
            <a:off x="625425" y="2050025"/>
            <a:ext cx="31953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Chose a mobile device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Easiest way to record memory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Most common, most people are likely to have it in our demographic of interest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Most likely to be the device available during spontaneous events/moments of interest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6425" y="227488"/>
            <a:ext cx="3516399" cy="4688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2"/>
          <p:cNvSpPr txBox="1"/>
          <p:nvPr>
            <p:ph type="ctrTitle"/>
          </p:nvPr>
        </p:nvSpPr>
        <p:spPr>
          <a:xfrm>
            <a:off x="614078" y="1573299"/>
            <a:ext cx="3867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Low-fi prototype structure</a:t>
            </a:r>
            <a:endParaRPr/>
          </a:p>
        </p:txBody>
      </p:sp>
      <p:sp>
        <p:nvSpPr>
          <p:cNvPr id="174" name="Google Shape;174;p32"/>
          <p:cNvSpPr txBox="1"/>
          <p:nvPr>
            <p:ph idx="1" type="subTitle"/>
          </p:nvPr>
        </p:nvSpPr>
        <p:spPr>
          <a:xfrm>
            <a:off x="614075" y="2314225"/>
            <a:ext cx="31953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https://marvelapp.com/prototype/606cad0/screen/76725157</a:t>
            </a:r>
            <a:endParaRPr/>
          </a:p>
        </p:txBody>
      </p:sp>
      <p:pic>
        <p:nvPicPr>
          <p:cNvPr id="175" name="Google Shape;17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6988" y="489806"/>
            <a:ext cx="2340087" cy="4163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5125" y="489801"/>
            <a:ext cx="2087324" cy="4163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3"/>
          <p:cNvSpPr txBox="1"/>
          <p:nvPr>
            <p:ph type="ctrTitle"/>
          </p:nvPr>
        </p:nvSpPr>
        <p:spPr>
          <a:xfrm>
            <a:off x="614078" y="1573299"/>
            <a:ext cx="3867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Task Flows</a:t>
            </a:r>
            <a:endParaRPr sz="3400"/>
          </a:p>
        </p:txBody>
      </p:sp>
      <p:sp>
        <p:nvSpPr>
          <p:cNvPr id="182" name="Google Shape;182;p33"/>
          <p:cNvSpPr txBox="1"/>
          <p:nvPr>
            <p:ph idx="1" type="subTitle"/>
          </p:nvPr>
        </p:nvSpPr>
        <p:spPr>
          <a:xfrm>
            <a:off x="614075" y="2314225"/>
            <a:ext cx="31953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4"/>
          <p:cNvSpPr txBox="1"/>
          <p:nvPr>
            <p:ph type="ctrTitle"/>
          </p:nvPr>
        </p:nvSpPr>
        <p:spPr>
          <a:xfrm>
            <a:off x="199075" y="257550"/>
            <a:ext cx="3867300" cy="140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1- Record an authentic memory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4125" y="1202348"/>
            <a:ext cx="1717199" cy="3422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1850" y="104519"/>
            <a:ext cx="1197975" cy="2426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8500" y="119900"/>
            <a:ext cx="1197975" cy="239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01851" y="2636924"/>
            <a:ext cx="1228000" cy="244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88500" y="2668954"/>
            <a:ext cx="1197975" cy="2415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63024" y="2642486"/>
            <a:ext cx="1228000" cy="2441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67572" y="2638335"/>
            <a:ext cx="1228000" cy="2444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5"/>
          <p:cNvSpPr txBox="1"/>
          <p:nvPr>
            <p:ph type="ctrTitle"/>
          </p:nvPr>
        </p:nvSpPr>
        <p:spPr>
          <a:xfrm>
            <a:off x="43175" y="0"/>
            <a:ext cx="5331300" cy="140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2 - </a:t>
            </a:r>
            <a:r>
              <a:rPr lang="en"/>
              <a:t>Encourage others to record memories that matter to you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5"/>
          <p:cNvSpPr txBox="1"/>
          <p:nvPr>
            <p:ph idx="1" type="subTitle"/>
          </p:nvPr>
        </p:nvSpPr>
        <p:spPr>
          <a:xfrm>
            <a:off x="614075" y="2314225"/>
            <a:ext cx="31953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625" y="1428875"/>
            <a:ext cx="1436750" cy="286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60088" y="1412222"/>
            <a:ext cx="1436750" cy="2896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7629" y="1468145"/>
            <a:ext cx="1333722" cy="2824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36021" y="1432221"/>
            <a:ext cx="1333722" cy="2860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24406" y="1428875"/>
            <a:ext cx="1333722" cy="28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14338" y="1835455"/>
            <a:ext cx="1015762" cy="2050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6"/>
          <p:cNvSpPr txBox="1"/>
          <p:nvPr>
            <p:ph type="ctrTitle"/>
          </p:nvPr>
        </p:nvSpPr>
        <p:spPr>
          <a:xfrm>
            <a:off x="98928" y="142324"/>
            <a:ext cx="38673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Task 3 - Engage with your flashbacks </a:t>
            </a:r>
            <a:endParaRPr/>
          </a:p>
        </p:txBody>
      </p:sp>
      <p:pic>
        <p:nvPicPr>
          <p:cNvPr id="212" name="Google Shape;21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388" y="1203075"/>
            <a:ext cx="1610205" cy="346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6396" y="1220990"/>
            <a:ext cx="1610205" cy="3427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7417" y="1197103"/>
            <a:ext cx="1610206" cy="347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58408" y="1216925"/>
            <a:ext cx="1610205" cy="3435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rchitecture Studio by Slidesgo">
  <a:themeElements>
    <a:clrScheme name="Simple Light">
      <a:dk1>
        <a:srgbClr val="2E1B11"/>
      </a:dk1>
      <a:lt1>
        <a:srgbClr val="F4F4F4"/>
      </a:lt1>
      <a:dk2>
        <a:srgbClr val="595959"/>
      </a:dk2>
      <a:lt2>
        <a:srgbClr val="EEEEEE"/>
      </a:lt2>
      <a:accent1>
        <a:srgbClr val="E4A790"/>
      </a:accent1>
      <a:accent2>
        <a:srgbClr val="F3DDD5"/>
      </a:accent2>
      <a:accent3>
        <a:srgbClr val="D99982"/>
      </a:accent3>
      <a:accent4>
        <a:srgbClr val="E2BDB0"/>
      </a:accent4>
      <a:accent5>
        <a:srgbClr val="C78872"/>
      </a:accent5>
      <a:accent6>
        <a:srgbClr val="C27F67"/>
      </a:accent6>
      <a:hlink>
        <a:srgbClr val="B86E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