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Miriam Libre"/>
      <p:regular r:id="rId32"/>
      <p:bold r:id="rId33"/>
    </p:embeddedFont>
    <p:embeddedFont>
      <p:font typeface="Josefin Sans"/>
      <p:regular r:id="rId34"/>
      <p:bold r:id="rId35"/>
      <p:italic r:id="rId36"/>
      <p:boldItalic r:id="rId37"/>
    </p:embeddedFont>
    <p:embeddedFont>
      <p:font typeface="El Messiri"/>
      <p:regular r:id="rId38"/>
      <p:bold r:id="rId39"/>
    </p:embeddedFont>
    <p:embeddedFont>
      <p:font typeface="Barlow"/>
      <p:regular r:id="rId40"/>
      <p:bold r:id="rId41"/>
      <p:italic r:id="rId42"/>
      <p:boldItalic r:id="rId43"/>
    </p:embeddedFont>
    <p:embeddedFont>
      <p:font typeface="Barlow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458F69E-D21F-45D9-AA30-F8ABBB65C885}">
  <a:tblStyle styleId="{A458F69E-D21F-45D9-AA30-F8ABBB65C8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regular.fntdata"/><Relationship Id="rId20" Type="http://schemas.openxmlformats.org/officeDocument/2006/relationships/slide" Target="slides/slide14.xml"/><Relationship Id="rId42" Type="http://schemas.openxmlformats.org/officeDocument/2006/relationships/font" Target="fonts/Barlow-italic.fntdata"/><Relationship Id="rId41" Type="http://schemas.openxmlformats.org/officeDocument/2006/relationships/font" Target="fonts/Barlow-bold.fntdata"/><Relationship Id="rId22" Type="http://schemas.openxmlformats.org/officeDocument/2006/relationships/slide" Target="slides/slide16.xml"/><Relationship Id="rId44" Type="http://schemas.openxmlformats.org/officeDocument/2006/relationships/font" Target="fonts/BarlowLight-regular.fntdata"/><Relationship Id="rId21" Type="http://schemas.openxmlformats.org/officeDocument/2006/relationships/slide" Target="slides/slide15.xml"/><Relationship Id="rId43" Type="http://schemas.openxmlformats.org/officeDocument/2006/relationships/font" Target="fonts/Barlow-boldItalic.fntdata"/><Relationship Id="rId24" Type="http://schemas.openxmlformats.org/officeDocument/2006/relationships/slide" Target="slides/slide18.xml"/><Relationship Id="rId46" Type="http://schemas.openxmlformats.org/officeDocument/2006/relationships/font" Target="fonts/BarlowLight-italic.fntdata"/><Relationship Id="rId23" Type="http://schemas.openxmlformats.org/officeDocument/2006/relationships/slide" Target="slides/slide17.xml"/><Relationship Id="rId45" Type="http://schemas.openxmlformats.org/officeDocument/2006/relationships/font" Target="fonts/Barlow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BarlowLigh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iriamLibre-bold.fntdata"/><Relationship Id="rId10" Type="http://schemas.openxmlformats.org/officeDocument/2006/relationships/slide" Target="slides/slide4.xml"/><Relationship Id="rId32" Type="http://schemas.openxmlformats.org/officeDocument/2006/relationships/font" Target="fonts/MiriamLibre-regular.fntdata"/><Relationship Id="rId13" Type="http://schemas.openxmlformats.org/officeDocument/2006/relationships/slide" Target="slides/slide7.xml"/><Relationship Id="rId35" Type="http://schemas.openxmlformats.org/officeDocument/2006/relationships/font" Target="fonts/JosefinSans-bold.fntdata"/><Relationship Id="rId12" Type="http://schemas.openxmlformats.org/officeDocument/2006/relationships/slide" Target="slides/slide6.xml"/><Relationship Id="rId34" Type="http://schemas.openxmlformats.org/officeDocument/2006/relationships/font" Target="fonts/JosefinSans-regular.fntdata"/><Relationship Id="rId15" Type="http://schemas.openxmlformats.org/officeDocument/2006/relationships/slide" Target="slides/slide9.xml"/><Relationship Id="rId37" Type="http://schemas.openxmlformats.org/officeDocument/2006/relationships/font" Target="fonts/Josefi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JosefinSans-italic.fntdata"/><Relationship Id="rId17" Type="http://schemas.openxmlformats.org/officeDocument/2006/relationships/slide" Target="slides/slide11.xml"/><Relationship Id="rId39" Type="http://schemas.openxmlformats.org/officeDocument/2006/relationships/font" Target="fonts/ElMessiri-bold.fntdata"/><Relationship Id="rId16" Type="http://schemas.openxmlformats.org/officeDocument/2006/relationships/slide" Target="slides/slide10.xml"/><Relationship Id="rId38" Type="http://schemas.openxmlformats.org/officeDocument/2006/relationships/font" Target="fonts/ElMessiri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b587a80edb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b587a80ed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ba4415ad47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ba4415ad47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ba4415ad4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ba4415ad4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ba4415ad47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ba4415ad47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ba4415ad4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ba4415ad4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ba4415ad47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ba4415ad47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ba4415ad47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ba4415ad47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bca8ef66ad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bca8ef66ad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bca8ef66ad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bca8ef66ad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bcd27f0f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bcd27f0f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 Messiri"/>
              <a:buChar char="●"/>
            </a:pPr>
            <a:r>
              <a:rPr lang="en" sz="14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Gave a brief high-level description</a:t>
            </a:r>
            <a:endParaRPr sz="14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 Messiri"/>
              <a:buChar char="●"/>
            </a:pPr>
            <a:r>
              <a:rPr lang="en" sz="14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We recorded the user-testing </a:t>
            </a:r>
            <a:endParaRPr sz="14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 Messiri"/>
              <a:buChar char="●"/>
            </a:pPr>
            <a:r>
              <a:rPr lang="en" sz="14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along with the 3 main tasks we asked additional tasks</a:t>
            </a:r>
            <a:endParaRPr sz="14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 Messiri"/>
              <a:buChar char="●"/>
            </a:pPr>
            <a:r>
              <a:rPr lang="en" sz="14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Meanwhile kept note of comments, difficulties, and successes of the participants</a:t>
            </a:r>
            <a:endParaRPr sz="14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 Messiri"/>
              <a:buChar char="●"/>
            </a:pPr>
            <a:r>
              <a:rPr lang="en" sz="14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received feedback</a:t>
            </a:r>
            <a:endParaRPr sz="14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a4415ad4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ba4415ad4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ba4e117a4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ba4e117a4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- able to do smoothly without issues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 - able to do it but had some initial confusion or reservations about the feature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 - unable to complete the task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 was relatively straightforward. Participant 3 was able to complete the task after spending a bit of time familiarizing himself with the interface.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was straightforward - no issues.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was troublesome as the page showing details of a group’s food budget had elements that were ambiguous.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 was confusing as participants thought giving encouragement to friends were linked to the groups (we had them as two separate UI flows)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ba4415ad47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ba4415ad47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cd27f0f94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cd27f0f94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don’t want users to have to get past 3 other pages to get to a single feature, so we want to limit the highest number to 3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initial design also featuresw a clickable pie chart that then displayed a more detailed expense breakdown and this was not intuitive for most of our participants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bcd27f0f9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bcd27f0f9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Create a navigation bar at the bottom that helped users know exactly what the larger themes of the app are and not have them go looking for each feature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bcd27f0f94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bcd27f0f94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Like many other social media apps,we also want to add support for users profiles to be accessible from any other page they’re visible on, without expecting users to navigate to a certain group or contactss page to look at their friends’ profiles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bcec3ef4e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bcec3ef4e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ba4415ad4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ba4415ad4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b587a80edb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b587a80edb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recognize that people can budget alone and people like to share positive events in their life - make budgeting a positive experience combining these two things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ba4415ad47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ba4415ad47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several interviews, we heard that people who lived in groups, esp during the pandemic, had a tendency to get sucked into spending more beciase other people in the group wanted to do so and they didn’t want to be the buzzkill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ba4415ad4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ba4415ad4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b9623418e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b9623418e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Rationale: very visual and interactive,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option was user friendly, more readable,not as crowded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wanted onboarding time to be as low as possible and this design did that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ba4415ad47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ba4415ad47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design we selected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ba4415ad47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ba4415ad47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B5CBB7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2225125" y="1196525"/>
            <a:ext cx="41868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Josefin Sans"/>
              <a:buNone/>
              <a:defRPr b="1" sz="46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944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91597" y="-227184"/>
            <a:ext cx="1564584" cy="2825099"/>
            <a:chOff x="0" y="855663"/>
            <a:chExt cx="1257300" cy="2270250"/>
          </a:xfrm>
        </p:grpSpPr>
        <p:sp>
          <p:nvSpPr>
            <p:cNvPr id="14" name="Google Shape;14;p2"/>
            <p:cNvSpPr/>
            <p:nvPr/>
          </p:nvSpPr>
          <p:spPr>
            <a:xfrm>
              <a:off x="277813" y="2616200"/>
              <a:ext cx="230100" cy="20700"/>
            </a:xfrm>
            <a:custGeom>
              <a:rect b="b" l="l" r="r" t="t"/>
              <a:pathLst>
                <a:path extrusionOk="0" h="120000" w="12000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2208213"/>
              <a:ext cx="1257300" cy="917700"/>
            </a:xfrm>
            <a:custGeom>
              <a:rect b="b" l="l" r="r" t="t"/>
              <a:pathLst>
                <a:path extrusionOk="0" h="120000" w="12000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701925"/>
              <a:ext cx="374700" cy="222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95910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78765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33350" y="2873375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8488" y="2616200"/>
              <a:ext cx="444600" cy="376200"/>
            </a:xfrm>
            <a:custGeom>
              <a:rect b="b" l="l" r="r" t="t"/>
              <a:pathLst>
                <a:path extrusionOk="0" h="120000" w="12000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07963" y="855663"/>
              <a:ext cx="711300" cy="1701900"/>
            </a:xfrm>
            <a:custGeom>
              <a:rect b="b" l="l" r="r" t="t"/>
              <a:pathLst>
                <a:path extrusionOk="0" h="120000" w="12000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23" name="Google Shape;23;p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 rot="5400000">
            <a:off x="139251" y="2824916"/>
            <a:ext cx="1389642" cy="2444192"/>
            <a:chOff x="4395788" y="4144963"/>
            <a:chExt cx="1058775" cy="1862100"/>
          </a:xfrm>
        </p:grpSpPr>
        <p:sp>
          <p:nvSpPr>
            <p:cNvPr id="35" name="Google Shape;35;p2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2"/>
          <p:cNvSpPr/>
          <p:nvPr/>
        </p:nvSpPr>
        <p:spPr>
          <a:xfrm>
            <a:off x="8424600" y="4401625"/>
            <a:ext cx="530100" cy="558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10800000">
            <a:off x="7298458" y="3067053"/>
            <a:ext cx="1519794" cy="2445633"/>
            <a:chOff x="6545263" y="855663"/>
            <a:chExt cx="1469962" cy="2270150"/>
          </a:xfrm>
        </p:grpSpPr>
        <p:sp>
          <p:nvSpPr>
            <p:cNvPr id="40" name="Google Shape;40;p2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1"/>
          <p:cNvGrpSpPr/>
          <p:nvPr/>
        </p:nvGrpSpPr>
        <p:grpSpPr>
          <a:xfrm>
            <a:off x="425675" y="-278475"/>
            <a:ext cx="1882725" cy="2446200"/>
            <a:chOff x="3357563" y="850900"/>
            <a:chExt cx="1882725" cy="2446200"/>
          </a:xfrm>
        </p:grpSpPr>
        <p:sp>
          <p:nvSpPr>
            <p:cNvPr id="167" name="Google Shape;167;p11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4829175" y="2943225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4887913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4770438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4448175" y="1768475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4829175" y="1779588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4662488" y="27178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048250" y="2733675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529138" y="2149475"/>
              <a:ext cx="379500" cy="81000"/>
            </a:xfrm>
            <a:custGeom>
              <a:rect b="b" l="l" r="r" t="t"/>
              <a:pathLst>
                <a:path extrusionOk="0" h="120000" w="12000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4529138" y="2063750"/>
              <a:ext cx="401700" cy="63600"/>
            </a:xfrm>
            <a:custGeom>
              <a:rect b="b" l="l" r="r" t="t"/>
              <a:pathLst>
                <a:path extrusionOk="0" h="120000" w="12000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4540250" y="1982788"/>
              <a:ext cx="203100" cy="54000"/>
            </a:xfrm>
            <a:custGeom>
              <a:rect b="b" l="l" r="r" t="t"/>
              <a:pathLst>
                <a:path extrusionOk="0" h="120000" w="12000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0" name="Google Shape;1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9800" y="4499375"/>
            <a:ext cx="414725" cy="4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2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4" name="Google Shape;184;p12"/>
          <p:cNvSpPr txBox="1"/>
          <p:nvPr>
            <p:ph idx="1" type="body"/>
          </p:nvPr>
        </p:nvSpPr>
        <p:spPr>
          <a:xfrm>
            <a:off x="4572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5" name="Google Shape;185;p12"/>
          <p:cNvSpPr txBox="1"/>
          <p:nvPr>
            <p:ph idx="2" type="body"/>
          </p:nvPr>
        </p:nvSpPr>
        <p:spPr>
          <a:xfrm>
            <a:off x="219835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6" name="Google Shape;186;p12"/>
          <p:cNvSpPr txBox="1"/>
          <p:nvPr>
            <p:ph idx="3" type="body"/>
          </p:nvPr>
        </p:nvSpPr>
        <p:spPr>
          <a:xfrm>
            <a:off x="39395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187" name="Google Shape;187;p12"/>
          <p:cNvGrpSpPr/>
          <p:nvPr/>
        </p:nvGrpSpPr>
        <p:grpSpPr>
          <a:xfrm>
            <a:off x="6528088" y="3102700"/>
            <a:ext cx="1732075" cy="2195488"/>
            <a:chOff x="6662738" y="3806825"/>
            <a:chExt cx="1732075" cy="2195488"/>
          </a:xfrm>
        </p:grpSpPr>
        <p:sp>
          <p:nvSpPr>
            <p:cNvPr id="188" name="Google Shape;188;p1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09" name="Google Shape;209;p13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210" name="Google Shape;210;p13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3"/>
          <p:cNvGrpSpPr/>
          <p:nvPr/>
        </p:nvGrpSpPr>
        <p:grpSpPr>
          <a:xfrm rot="10800000">
            <a:off x="6518888" y="-12"/>
            <a:ext cx="1551087" cy="2468625"/>
            <a:chOff x="715963" y="3538538"/>
            <a:chExt cx="1551087" cy="2468625"/>
          </a:xfrm>
        </p:grpSpPr>
        <p:sp>
          <p:nvSpPr>
            <p:cNvPr id="229" name="Google Shape;229;p13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0" y="215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3" name="Google Shape;243;p14"/>
          <p:cNvGrpSpPr/>
          <p:nvPr/>
        </p:nvGrpSpPr>
        <p:grpSpPr>
          <a:xfrm rot="10800000">
            <a:off x="6567476" y="3874701"/>
            <a:ext cx="1488099" cy="1438821"/>
            <a:chOff x="6545263" y="855663"/>
            <a:chExt cx="2347900" cy="2270150"/>
          </a:xfrm>
        </p:grpSpPr>
        <p:sp>
          <p:nvSpPr>
            <p:cNvPr id="244" name="Google Shape;244;p14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234363" y="2009775"/>
              <a:ext cx="658800" cy="547800"/>
            </a:xfrm>
            <a:custGeom>
              <a:rect b="b" l="l" r="r" t="t"/>
              <a:pathLst>
                <a:path extrusionOk="0" h="120000" w="12000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8320088" y="2133600"/>
              <a:ext cx="27000" cy="327000"/>
            </a:xfrm>
            <a:custGeom>
              <a:rect b="b" l="l" r="r" t="t"/>
              <a:pathLst>
                <a:path extrusionOk="0" h="120000" w="12000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8389938" y="2620963"/>
              <a:ext cx="81000" cy="430200"/>
            </a:xfrm>
            <a:custGeom>
              <a:rect b="b" l="l" r="r" t="t"/>
              <a:pathLst>
                <a:path extrusionOk="0" h="120000" w="12000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18525" y="2620963"/>
              <a:ext cx="58800" cy="258900"/>
            </a:xfrm>
            <a:custGeom>
              <a:rect b="b" l="l" r="r" t="t"/>
              <a:pathLst>
                <a:path extrusionOk="0" h="120000" w="12000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14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58" name="Google Shape;258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14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9" name="Google Shape;269;p15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70" name="Google Shape;270;p1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8" name="Google Shape;278;p15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/>
          <p:nvPr/>
        </p:nvSpPr>
        <p:spPr>
          <a:xfrm>
            <a:off x="0" y="0"/>
            <a:ext cx="4915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6"/>
          <p:cNvSpPr txBox="1"/>
          <p:nvPr>
            <p:ph idx="1" type="body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hird">
  <p:cSld name="BLANK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/>
          <p:nvPr/>
        </p:nvSpPr>
        <p:spPr>
          <a:xfrm flipH="1">
            <a:off x="0" y="0"/>
            <a:ext cx="304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761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"/>
          <p:cNvSpPr/>
          <p:nvPr/>
        </p:nvSpPr>
        <p:spPr>
          <a:xfrm>
            <a:off x="700237" y="2225950"/>
            <a:ext cx="812961" cy="1029143"/>
          </a:xfrm>
          <a:custGeom>
            <a:rect b="b" l="l" r="r" t="t"/>
            <a:pathLst>
              <a:path extrusionOk="0" fill="none" h="20508" w="15978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" name="Google Shape;289;p19"/>
          <p:cNvGrpSpPr/>
          <p:nvPr/>
        </p:nvGrpSpPr>
        <p:grpSpPr>
          <a:xfrm>
            <a:off x="931093" y="2475323"/>
            <a:ext cx="351240" cy="386191"/>
            <a:chOff x="5972700" y="2330200"/>
            <a:chExt cx="411625" cy="387275"/>
          </a:xfrm>
        </p:grpSpPr>
        <p:sp>
          <p:nvSpPr>
            <p:cNvPr id="290" name="Google Shape;290;p19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" name="Google Shape;292;p19"/>
          <p:cNvGrpSpPr/>
          <p:nvPr/>
        </p:nvGrpSpPr>
        <p:grpSpPr>
          <a:xfrm>
            <a:off x="572430" y="664647"/>
            <a:ext cx="1068559" cy="790360"/>
            <a:chOff x="568950" y="3686775"/>
            <a:chExt cx="472500" cy="362900"/>
          </a:xfrm>
        </p:grpSpPr>
        <p:sp>
          <p:nvSpPr>
            <p:cNvPr id="293" name="Google Shape;293;p19"/>
            <p:cNvSpPr/>
            <p:nvPr/>
          </p:nvSpPr>
          <p:spPr>
            <a:xfrm>
              <a:off x="568950" y="3686775"/>
              <a:ext cx="472500" cy="362900"/>
            </a:xfrm>
            <a:custGeom>
              <a:rect b="b" l="l" r="r" t="t"/>
              <a:pathLst>
                <a:path extrusionOk="0" fill="none" h="14516" w="1890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45650" y="3820725"/>
              <a:ext cx="34125" cy="34125"/>
            </a:xfrm>
            <a:custGeom>
              <a:rect b="b" l="l" r="r" t="t"/>
              <a:pathLst>
                <a:path extrusionOk="0" fill="none" h="1365" w="1365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747950" y="3753750"/>
              <a:ext cx="85275" cy="12200"/>
            </a:xfrm>
            <a:custGeom>
              <a:rect b="b" l="l" r="r" t="t"/>
              <a:pathLst>
                <a:path extrusionOk="0" fill="none" h="488" w="3411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19"/>
          <p:cNvGrpSpPr/>
          <p:nvPr/>
        </p:nvGrpSpPr>
        <p:grpSpPr>
          <a:xfrm>
            <a:off x="2423252" y="4026055"/>
            <a:ext cx="956069" cy="790360"/>
            <a:chOff x="1923075" y="3694075"/>
            <a:chExt cx="437200" cy="341600"/>
          </a:xfrm>
        </p:grpSpPr>
        <p:sp>
          <p:nvSpPr>
            <p:cNvPr id="297" name="Google Shape;297;p19"/>
            <p:cNvSpPr/>
            <p:nvPr/>
          </p:nvSpPr>
          <p:spPr>
            <a:xfrm>
              <a:off x="22476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20351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1923075" y="3694075"/>
              <a:ext cx="437200" cy="280100"/>
            </a:xfrm>
            <a:custGeom>
              <a:rect b="b" l="l" r="r" t="t"/>
              <a:pathLst>
                <a:path extrusionOk="0" fill="none" h="11204" w="17488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2261000" y="3781750"/>
              <a:ext cx="48725" cy="108400"/>
            </a:xfrm>
            <a:custGeom>
              <a:rect b="b" l="l" r="r" t="t"/>
              <a:pathLst>
                <a:path extrusionOk="0" fill="none" h="4336" w="1949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2225675" y="3780550"/>
              <a:ext cx="32300" cy="113875"/>
            </a:xfrm>
            <a:custGeom>
              <a:rect b="b" l="l" r="r" t="t"/>
              <a:pathLst>
                <a:path extrusionOk="0" fill="none" h="4555" w="1292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2190375" y="3779325"/>
              <a:ext cx="15850" cy="119350"/>
            </a:xfrm>
            <a:custGeom>
              <a:rect b="b" l="l" r="r" t="t"/>
              <a:pathLst>
                <a:path extrusionOk="0" fill="none" h="4774" w="634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2154450" y="3777500"/>
              <a:ext cx="1250" cy="126050"/>
            </a:xfrm>
            <a:custGeom>
              <a:rect b="b" l="l" r="r" t="t"/>
              <a:pathLst>
                <a:path extrusionOk="0" fill="none" h="5042" w="5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2103300" y="3776275"/>
              <a:ext cx="17075" cy="131550"/>
            </a:xfrm>
            <a:custGeom>
              <a:rect b="b" l="l" r="r" t="t"/>
              <a:pathLst>
                <a:path extrusionOk="0" fill="none" h="5262" w="683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2051550" y="3775050"/>
              <a:ext cx="34125" cy="137025"/>
            </a:xfrm>
            <a:custGeom>
              <a:rect b="b" l="l" r="r" t="t"/>
              <a:pathLst>
                <a:path extrusionOk="0" fill="none" h="5481" w="1365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6" name="Google Shape;306;p19"/>
          <p:cNvGrpSpPr/>
          <p:nvPr/>
        </p:nvGrpSpPr>
        <p:grpSpPr>
          <a:xfrm>
            <a:off x="4628959" y="4026064"/>
            <a:ext cx="719142" cy="790368"/>
            <a:chOff x="5290150" y="1636700"/>
            <a:chExt cx="425025" cy="429875"/>
          </a:xfrm>
        </p:grpSpPr>
        <p:sp>
          <p:nvSpPr>
            <p:cNvPr id="307" name="Google Shape;307;p19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p19"/>
          <p:cNvGrpSpPr/>
          <p:nvPr/>
        </p:nvGrpSpPr>
        <p:grpSpPr>
          <a:xfrm>
            <a:off x="700216" y="4026045"/>
            <a:ext cx="812988" cy="790372"/>
            <a:chOff x="3292425" y="3664250"/>
            <a:chExt cx="397025" cy="391525"/>
          </a:xfrm>
        </p:grpSpPr>
        <p:sp>
          <p:nvSpPr>
            <p:cNvPr id="310" name="Google Shape;310;p19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19"/>
          <p:cNvGrpSpPr/>
          <p:nvPr/>
        </p:nvGrpSpPr>
        <p:grpSpPr>
          <a:xfrm>
            <a:off x="6398817" y="4077644"/>
            <a:ext cx="956090" cy="687197"/>
            <a:chOff x="1244800" y="3717225"/>
            <a:chExt cx="449375" cy="302025"/>
          </a:xfrm>
        </p:grpSpPr>
        <p:sp>
          <p:nvSpPr>
            <p:cNvPr id="314" name="Google Shape;314;p19"/>
            <p:cNvSpPr/>
            <p:nvPr/>
          </p:nvSpPr>
          <p:spPr>
            <a:xfrm>
              <a:off x="1244800" y="3717225"/>
              <a:ext cx="449375" cy="302025"/>
            </a:xfrm>
            <a:custGeom>
              <a:rect b="b" l="l" r="r" t="t"/>
              <a:pathLst>
                <a:path extrusionOk="0" fill="none" h="12081" w="17975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1244800" y="379515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1244800" y="385300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1302625" y="3893800"/>
              <a:ext cx="161375" cy="25"/>
            </a:xfrm>
            <a:custGeom>
              <a:rect b="b" l="l" r="r" t="t"/>
              <a:pathLst>
                <a:path extrusionOk="0" fill="none" h="1" w="6455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1302625" y="3933975"/>
              <a:ext cx="110250" cy="25"/>
            </a:xfrm>
            <a:custGeom>
              <a:rect b="b" l="l" r="r" t="t"/>
              <a:pathLst>
                <a:path extrusionOk="0" fill="none" h="1" w="441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1572975" y="3899875"/>
              <a:ext cx="62125" cy="40225"/>
            </a:xfrm>
            <a:custGeom>
              <a:rect b="b" l="l" r="r" t="t"/>
              <a:pathLst>
                <a:path extrusionOk="0" fill="none" h="1609" w="2485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19"/>
          <p:cNvSpPr/>
          <p:nvPr/>
        </p:nvSpPr>
        <p:spPr>
          <a:xfrm>
            <a:off x="2555796" y="1164275"/>
            <a:ext cx="4264200" cy="217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"/>
          <p:cNvSpPr txBox="1"/>
          <p:nvPr>
            <p:ph type="ctrTitle"/>
          </p:nvPr>
        </p:nvSpPr>
        <p:spPr>
          <a:xfrm>
            <a:off x="2626350" y="1888150"/>
            <a:ext cx="3891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" name="Google Shape;52;p3"/>
          <p:cNvSpPr txBox="1"/>
          <p:nvPr>
            <p:ph idx="1" type="subTitle"/>
          </p:nvPr>
        </p:nvSpPr>
        <p:spPr>
          <a:xfrm>
            <a:off x="2626350" y="3144854"/>
            <a:ext cx="3891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53" name="Google Shape;53;p3"/>
          <p:cNvGrpSpPr/>
          <p:nvPr/>
        </p:nvGrpSpPr>
        <p:grpSpPr>
          <a:xfrm rot="-5400000">
            <a:off x="7456019" y="469854"/>
            <a:ext cx="1223732" cy="2152215"/>
            <a:chOff x="4395788" y="4144963"/>
            <a:chExt cx="1058775" cy="1862100"/>
          </a:xfrm>
        </p:grpSpPr>
        <p:sp>
          <p:nvSpPr>
            <p:cNvPr id="54" name="Google Shape;54;p3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-5400000">
            <a:off x="721039" y="2961986"/>
            <a:ext cx="1106346" cy="2548423"/>
            <a:chOff x="3357563" y="850900"/>
            <a:chExt cx="957212" cy="2204900"/>
          </a:xfrm>
        </p:grpSpPr>
        <p:sp>
          <p:nvSpPr>
            <p:cNvPr id="58" name="Google Shape;58;p3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1">
  <p:cSld name="TITLE_1_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"/>
          <p:cNvSpPr txBox="1"/>
          <p:nvPr>
            <p:ph type="ctrTitle"/>
          </p:nvPr>
        </p:nvSpPr>
        <p:spPr>
          <a:xfrm>
            <a:off x="2626350" y="1888150"/>
            <a:ext cx="3891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4"/>
          <p:cNvSpPr txBox="1"/>
          <p:nvPr>
            <p:ph idx="1" type="subTitle"/>
          </p:nvPr>
        </p:nvSpPr>
        <p:spPr>
          <a:xfrm>
            <a:off x="2626350" y="3144854"/>
            <a:ext cx="3891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65" name="Google Shape;65;p4"/>
          <p:cNvGrpSpPr/>
          <p:nvPr/>
        </p:nvGrpSpPr>
        <p:grpSpPr>
          <a:xfrm>
            <a:off x="371351" y="2965790"/>
            <a:ext cx="1784037" cy="2177704"/>
            <a:chOff x="6662738" y="3806825"/>
            <a:chExt cx="1732075" cy="2195488"/>
          </a:xfrm>
        </p:grpSpPr>
        <p:sp>
          <p:nvSpPr>
            <p:cNvPr id="66" name="Google Shape;66;p4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017100" y="0"/>
            <a:ext cx="3109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">
  <p:cSld name="TITLE_1_1_3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6"/>
          <p:cNvGrpSpPr/>
          <p:nvPr/>
        </p:nvGrpSpPr>
        <p:grpSpPr>
          <a:xfrm rot="4217833">
            <a:off x="-34777" y="745398"/>
            <a:ext cx="542819" cy="579635"/>
            <a:chOff x="3951850" y="2985350"/>
            <a:chExt cx="407950" cy="416500"/>
          </a:xfrm>
        </p:grpSpPr>
        <p:sp>
          <p:nvSpPr>
            <p:cNvPr id="93" name="Google Shape;93;p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6"/>
          <p:cNvGrpSpPr/>
          <p:nvPr/>
        </p:nvGrpSpPr>
        <p:grpSpPr>
          <a:xfrm rot="2339152">
            <a:off x="8483871" y="2375845"/>
            <a:ext cx="540731" cy="573945"/>
            <a:chOff x="6643075" y="3664250"/>
            <a:chExt cx="407950" cy="407975"/>
          </a:xfrm>
        </p:grpSpPr>
        <p:sp>
          <p:nvSpPr>
            <p:cNvPr id="97" name="Google Shape;97;p6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6"/>
          <p:cNvGrpSpPr/>
          <p:nvPr/>
        </p:nvGrpSpPr>
        <p:grpSpPr>
          <a:xfrm>
            <a:off x="5104221" y="4325344"/>
            <a:ext cx="627578" cy="605788"/>
            <a:chOff x="5292575" y="3681900"/>
            <a:chExt cx="420150" cy="373275"/>
          </a:xfrm>
        </p:grpSpPr>
        <p:sp>
          <p:nvSpPr>
            <p:cNvPr id="100" name="Google Shape;100;p6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 1">
  <p:cSld name="TITLE_1_1_3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7"/>
          <p:cNvGrpSpPr/>
          <p:nvPr/>
        </p:nvGrpSpPr>
        <p:grpSpPr>
          <a:xfrm rot="2152714">
            <a:off x="-89312" y="392620"/>
            <a:ext cx="542802" cy="579655"/>
            <a:chOff x="3951850" y="2985350"/>
            <a:chExt cx="407950" cy="416500"/>
          </a:xfrm>
        </p:grpSpPr>
        <p:sp>
          <p:nvSpPr>
            <p:cNvPr id="112" name="Google Shape;112;p7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7"/>
          <p:cNvSpPr/>
          <p:nvPr/>
        </p:nvSpPr>
        <p:spPr>
          <a:xfrm rot="1966530">
            <a:off x="5508805" y="4345885"/>
            <a:ext cx="512984" cy="395876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588008" y="2398208"/>
            <a:ext cx="633342" cy="673526"/>
            <a:chOff x="6643075" y="3664250"/>
            <a:chExt cx="407950" cy="407975"/>
          </a:xfrm>
        </p:grpSpPr>
        <p:sp>
          <p:nvSpPr>
            <p:cNvPr id="117" name="Google Shape;117;p7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TITLE_1_1_2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/>
          <p:nvPr/>
        </p:nvSpPr>
        <p:spPr>
          <a:xfrm>
            <a:off x="3430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25179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46928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68677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"/>
          <p:cNvSpPr txBox="1"/>
          <p:nvPr>
            <p:ph type="title"/>
          </p:nvPr>
        </p:nvSpPr>
        <p:spPr>
          <a:xfrm>
            <a:off x="1740725" y="232375"/>
            <a:ext cx="61062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Josefin Sans"/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ITLE_1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 rot="-5400000">
            <a:off x="8293753" y="1412437"/>
            <a:ext cx="715668" cy="1722580"/>
            <a:chOff x="7556500" y="3806825"/>
            <a:chExt cx="838313" cy="2195488"/>
          </a:xfrm>
        </p:grpSpPr>
        <p:sp>
          <p:nvSpPr>
            <p:cNvPr id="128" name="Google Shape;128;p9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9"/>
          <p:cNvGrpSpPr/>
          <p:nvPr/>
        </p:nvGrpSpPr>
        <p:grpSpPr>
          <a:xfrm rot="10800000">
            <a:off x="558587" y="3483323"/>
            <a:ext cx="1116730" cy="1754826"/>
            <a:chOff x="6545263" y="855663"/>
            <a:chExt cx="1469962" cy="2270150"/>
          </a:xfrm>
        </p:grpSpPr>
        <p:sp>
          <p:nvSpPr>
            <p:cNvPr id="140" name="Google Shape;140;p9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10"/>
          <p:cNvGrpSpPr/>
          <p:nvPr/>
        </p:nvGrpSpPr>
        <p:grpSpPr>
          <a:xfrm>
            <a:off x="1079763" y="2674863"/>
            <a:ext cx="1551087" cy="2468625"/>
            <a:chOff x="715963" y="3538538"/>
            <a:chExt cx="1551087" cy="2468625"/>
          </a:xfrm>
        </p:grpSpPr>
        <p:sp>
          <p:nvSpPr>
            <p:cNvPr id="152" name="Google Shape;152;p10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3" name="Google Shape;16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9800" y="4499375"/>
            <a:ext cx="414725" cy="4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B5CBB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Josefin Sans"/>
              <a:buNone/>
              <a:defRPr b="1" sz="31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▹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￭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⬝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509800" y="4499375"/>
            <a:ext cx="414725" cy="4108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xK5dm1LzwX5pi8jOuMp4Nm2wDv_hi8kT/view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8229" y="517025"/>
            <a:ext cx="1367325" cy="129234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0"/>
          <p:cNvSpPr txBox="1"/>
          <p:nvPr/>
        </p:nvSpPr>
        <p:spPr>
          <a:xfrm>
            <a:off x="3689100" y="1869300"/>
            <a:ext cx="1765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BudgBuds</a:t>
            </a:r>
            <a:endParaRPr b="1" sz="26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7" name="Google Shape;327;p20"/>
          <p:cNvSpPr txBox="1"/>
          <p:nvPr/>
        </p:nvSpPr>
        <p:spPr>
          <a:xfrm>
            <a:off x="2575050" y="2766338"/>
            <a:ext cx="399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l Messiri"/>
                <a:ea typeface="El Messiri"/>
                <a:cs typeface="El Messiri"/>
                <a:sym typeface="El Messiri"/>
              </a:rPr>
              <a:t>Low-fi Prototyping &amp; Pilot Usability Testing </a:t>
            </a:r>
            <a:endParaRPr sz="24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328" name="Google Shape;328;p20"/>
          <p:cNvSpPr txBox="1"/>
          <p:nvPr/>
        </p:nvSpPr>
        <p:spPr>
          <a:xfrm>
            <a:off x="2195250" y="4085925"/>
            <a:ext cx="4753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Habeeb J 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</a:t>
            </a:r>
            <a:r>
              <a:rPr lang="en" sz="2100">
                <a:latin typeface="El Messiri"/>
                <a:ea typeface="El Messiri"/>
                <a:cs typeface="El Messiri"/>
                <a:sym typeface="El Messiri"/>
              </a:rPr>
              <a:t>|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 </a:t>
            </a:r>
            <a:r>
              <a:rPr b="1" lang="en" sz="1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Jacob L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</a:t>
            </a:r>
            <a:r>
              <a:rPr lang="en" sz="2100">
                <a:latin typeface="El Messiri"/>
                <a:ea typeface="El Messiri"/>
                <a:cs typeface="El Messiri"/>
                <a:sym typeface="El Messiri"/>
              </a:rPr>
              <a:t>|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 </a:t>
            </a:r>
            <a:r>
              <a:rPr b="1" lang="en" sz="1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Melvin J 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</a:t>
            </a:r>
            <a:r>
              <a:rPr lang="en" sz="2100">
                <a:latin typeface="El Messiri"/>
                <a:ea typeface="El Messiri"/>
                <a:cs typeface="El Messiri"/>
                <a:sym typeface="El Messiri"/>
              </a:rPr>
              <a:t>|</a:t>
            </a:r>
            <a:r>
              <a:rPr b="1" lang="en" sz="1700">
                <a:latin typeface="El Messiri"/>
                <a:ea typeface="El Messiri"/>
                <a:cs typeface="El Messiri"/>
                <a:sym typeface="El Messiri"/>
              </a:rPr>
              <a:t>  </a:t>
            </a:r>
            <a:r>
              <a:rPr b="1" lang="en" sz="1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Raagavi R</a:t>
            </a:r>
            <a:endParaRPr b="1" sz="17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29"/>
          <p:cNvPicPr preferRelativeResize="0"/>
          <p:nvPr/>
        </p:nvPicPr>
        <p:blipFill rotWithShape="1">
          <a:blip r:embed="rId3">
            <a:alphaModFix/>
          </a:blip>
          <a:srcRect b="49137" l="831" r="50278" t="855"/>
          <a:stretch/>
        </p:blipFill>
        <p:spPr>
          <a:xfrm>
            <a:off x="3171100" y="313150"/>
            <a:ext cx="5827251" cy="451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9800" y="4500800"/>
            <a:ext cx="414725" cy="4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9"/>
          <p:cNvSpPr/>
          <p:nvPr/>
        </p:nvSpPr>
        <p:spPr>
          <a:xfrm>
            <a:off x="5815850" y="1299875"/>
            <a:ext cx="358500" cy="134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29"/>
          <p:cNvSpPr/>
          <p:nvPr/>
        </p:nvSpPr>
        <p:spPr>
          <a:xfrm>
            <a:off x="8792250" y="2106700"/>
            <a:ext cx="206100" cy="214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29"/>
          <p:cNvSpPr txBox="1"/>
          <p:nvPr>
            <p:ph idx="4294967295" type="title"/>
          </p:nvPr>
        </p:nvSpPr>
        <p:spPr>
          <a:xfrm>
            <a:off x="315250" y="2571750"/>
            <a:ext cx="2542200" cy="1828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lang="en" sz="23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...create an individual budget.</a:t>
            </a:r>
            <a:endParaRPr sz="23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30"/>
          <p:cNvPicPr preferRelativeResize="0"/>
          <p:nvPr/>
        </p:nvPicPr>
        <p:blipFill rotWithShape="1">
          <a:blip r:embed="rId3">
            <a:alphaModFix/>
          </a:blip>
          <a:srcRect b="0" l="24546" r="50136" t="50946"/>
          <a:stretch/>
        </p:blipFill>
        <p:spPr>
          <a:xfrm>
            <a:off x="6107100" y="385350"/>
            <a:ext cx="3036900" cy="44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0"/>
          <p:cNvPicPr preferRelativeResize="0"/>
          <p:nvPr/>
        </p:nvPicPr>
        <p:blipFill rotWithShape="1">
          <a:blip r:embed="rId3">
            <a:alphaModFix/>
          </a:blip>
          <a:srcRect b="50117" l="50330" r="26035" t="-125"/>
          <a:stretch/>
        </p:blipFill>
        <p:spPr>
          <a:xfrm>
            <a:off x="3272125" y="298650"/>
            <a:ext cx="2835000" cy="45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0"/>
          <p:cNvSpPr/>
          <p:nvPr/>
        </p:nvSpPr>
        <p:spPr>
          <a:xfrm>
            <a:off x="8519225" y="2520025"/>
            <a:ext cx="338400" cy="262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4" name="Google Shape;6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9800" y="4499375"/>
            <a:ext cx="414725" cy="4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0"/>
          <p:cNvSpPr txBox="1"/>
          <p:nvPr>
            <p:ph idx="4294967295" type="title"/>
          </p:nvPr>
        </p:nvSpPr>
        <p:spPr>
          <a:xfrm>
            <a:off x="315250" y="2571750"/>
            <a:ext cx="2542200" cy="1828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lang="en" sz="23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...create an individual budget.</a:t>
            </a:r>
            <a:endParaRPr sz="23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1"/>
          <p:cNvPicPr preferRelativeResize="0"/>
          <p:nvPr/>
        </p:nvPicPr>
        <p:blipFill rotWithShape="1">
          <a:blip r:embed="rId3">
            <a:alphaModFix/>
          </a:blip>
          <a:srcRect b="68080" l="55275" r="-1650" t="872"/>
          <a:stretch/>
        </p:blipFill>
        <p:spPr>
          <a:xfrm rot="-5400000">
            <a:off x="-503548" y="1009312"/>
            <a:ext cx="4204899" cy="303250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1"/>
          <p:cNvSpPr/>
          <p:nvPr/>
        </p:nvSpPr>
        <p:spPr>
          <a:xfrm>
            <a:off x="5510250" y="2426000"/>
            <a:ext cx="338400" cy="262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2" name="Google Shape;632;p31"/>
          <p:cNvPicPr preferRelativeResize="0"/>
          <p:nvPr/>
        </p:nvPicPr>
        <p:blipFill rotWithShape="1">
          <a:blip r:embed="rId3">
            <a:alphaModFix/>
          </a:blip>
          <a:srcRect b="34651" l="58459" r="0" t="35516"/>
          <a:stretch/>
        </p:blipFill>
        <p:spPr>
          <a:xfrm rot="-5400000">
            <a:off x="2688738" y="980413"/>
            <a:ext cx="3766524" cy="29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1"/>
          <p:cNvSpPr/>
          <p:nvPr/>
        </p:nvSpPr>
        <p:spPr>
          <a:xfrm>
            <a:off x="3339325" y="1882600"/>
            <a:ext cx="358500" cy="29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1"/>
          <p:cNvSpPr/>
          <p:nvPr/>
        </p:nvSpPr>
        <p:spPr>
          <a:xfrm rot="2306334">
            <a:off x="2246342" y="2195883"/>
            <a:ext cx="133670" cy="80249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1"/>
          <p:cNvSpPr/>
          <p:nvPr/>
        </p:nvSpPr>
        <p:spPr>
          <a:xfrm rot="4103384">
            <a:off x="2650715" y="1814906"/>
            <a:ext cx="133590" cy="80248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1"/>
          <p:cNvSpPr/>
          <p:nvPr/>
        </p:nvSpPr>
        <p:spPr>
          <a:xfrm flipH="1" rot="3235584">
            <a:off x="3120108" y="1961131"/>
            <a:ext cx="82028" cy="38133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1"/>
          <p:cNvSpPr/>
          <p:nvPr/>
        </p:nvSpPr>
        <p:spPr>
          <a:xfrm>
            <a:off x="2737167" y="4121027"/>
            <a:ext cx="133800" cy="80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1"/>
          <p:cNvSpPr/>
          <p:nvPr/>
        </p:nvSpPr>
        <p:spPr>
          <a:xfrm rot="4959104">
            <a:off x="5444499" y="2036050"/>
            <a:ext cx="133698" cy="80248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1"/>
          <p:cNvSpPr txBox="1"/>
          <p:nvPr>
            <p:ph type="title"/>
          </p:nvPr>
        </p:nvSpPr>
        <p:spPr>
          <a:xfrm>
            <a:off x="6276775" y="190525"/>
            <a:ext cx="2690700" cy="3065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...create and edit a group budget.</a:t>
            </a:r>
            <a:endParaRPr b="0" sz="22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...find who spent the most on food.</a:t>
            </a:r>
            <a:endParaRPr b="0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2"/>
          <p:cNvPicPr preferRelativeResize="0"/>
          <p:nvPr/>
        </p:nvPicPr>
        <p:blipFill rotWithShape="1">
          <a:blip r:embed="rId3">
            <a:alphaModFix/>
          </a:blip>
          <a:srcRect b="0" l="54594" r="0" t="68619"/>
          <a:stretch/>
        </p:blipFill>
        <p:spPr>
          <a:xfrm rot="-5400000">
            <a:off x="-420526" y="996600"/>
            <a:ext cx="4003201" cy="30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2"/>
          <p:cNvSpPr/>
          <p:nvPr/>
        </p:nvSpPr>
        <p:spPr>
          <a:xfrm>
            <a:off x="5510250" y="2426000"/>
            <a:ext cx="338400" cy="262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32"/>
          <p:cNvPicPr preferRelativeResize="0"/>
          <p:nvPr/>
        </p:nvPicPr>
        <p:blipFill rotWithShape="1">
          <a:blip r:embed="rId3">
            <a:alphaModFix/>
          </a:blip>
          <a:srcRect b="66930" l="649" r="52975" t="3134"/>
          <a:stretch/>
        </p:blipFill>
        <p:spPr>
          <a:xfrm rot="-5400000">
            <a:off x="2469551" y="1063613"/>
            <a:ext cx="4204899" cy="29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32"/>
          <p:cNvSpPr/>
          <p:nvPr/>
        </p:nvSpPr>
        <p:spPr>
          <a:xfrm>
            <a:off x="5555067" y="817552"/>
            <a:ext cx="133800" cy="80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2"/>
          <p:cNvSpPr txBox="1"/>
          <p:nvPr>
            <p:ph type="title"/>
          </p:nvPr>
        </p:nvSpPr>
        <p:spPr>
          <a:xfrm>
            <a:off x="6276775" y="190525"/>
            <a:ext cx="2690700" cy="3065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...create and edit a group budget.</a:t>
            </a:r>
            <a:endParaRPr b="0" sz="22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...find who spent the most on food.</a:t>
            </a:r>
            <a:endParaRPr b="0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33"/>
          <p:cNvPicPr preferRelativeResize="0"/>
          <p:nvPr/>
        </p:nvPicPr>
        <p:blipFill rotWithShape="1">
          <a:blip r:embed="rId3">
            <a:alphaModFix/>
          </a:blip>
          <a:srcRect b="65956" l="44798" r="3339" t="9361"/>
          <a:stretch/>
        </p:blipFill>
        <p:spPr>
          <a:xfrm rot="-5400000">
            <a:off x="2447801" y="954174"/>
            <a:ext cx="4599100" cy="283175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3"/>
          <p:cNvSpPr/>
          <p:nvPr/>
        </p:nvSpPr>
        <p:spPr>
          <a:xfrm rot="4589655">
            <a:off x="6317204" y="-280762"/>
            <a:ext cx="133594" cy="204735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3"/>
          <p:cNvSpPr/>
          <p:nvPr/>
        </p:nvSpPr>
        <p:spPr>
          <a:xfrm rot="5647338">
            <a:off x="7859132" y="-374850"/>
            <a:ext cx="133545" cy="204727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6" name="Google Shape;656;p33"/>
          <p:cNvPicPr preferRelativeResize="0"/>
          <p:nvPr/>
        </p:nvPicPr>
        <p:blipFill rotWithShape="1">
          <a:blip r:embed="rId3">
            <a:alphaModFix/>
          </a:blip>
          <a:srcRect b="35918" l="49635" r="7196" t="42848"/>
          <a:stretch/>
        </p:blipFill>
        <p:spPr>
          <a:xfrm rot="-5400000">
            <a:off x="5513286" y="1333514"/>
            <a:ext cx="3821199" cy="2431672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3"/>
          <p:cNvSpPr txBox="1"/>
          <p:nvPr>
            <p:ph idx="4294967295" type="title"/>
          </p:nvPr>
        </p:nvSpPr>
        <p:spPr>
          <a:xfrm>
            <a:off x="281625" y="2709575"/>
            <a:ext cx="2542200" cy="1828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lang="en" sz="23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...give your close friend encouragement.</a:t>
            </a:r>
            <a:endParaRPr sz="26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34"/>
          <p:cNvPicPr preferRelativeResize="0"/>
          <p:nvPr/>
        </p:nvPicPr>
        <p:blipFill rotWithShape="1">
          <a:blip r:embed="rId3">
            <a:alphaModFix/>
          </a:blip>
          <a:srcRect b="38705" l="1160" r="55875" t="39807"/>
          <a:stretch/>
        </p:blipFill>
        <p:spPr>
          <a:xfrm rot="-5400000">
            <a:off x="2351323" y="1049876"/>
            <a:ext cx="4628726" cy="2995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4"/>
          <p:cNvSpPr/>
          <p:nvPr/>
        </p:nvSpPr>
        <p:spPr>
          <a:xfrm rot="5647338">
            <a:off x="7859132" y="-374850"/>
            <a:ext cx="133545" cy="204727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4" name="Google Shape;664;p34"/>
          <p:cNvPicPr preferRelativeResize="0"/>
          <p:nvPr/>
        </p:nvPicPr>
        <p:blipFill rotWithShape="1">
          <a:blip r:embed="rId3">
            <a:alphaModFix/>
          </a:blip>
          <a:srcRect b="7444" l="9709" r="50994" t="71323"/>
          <a:stretch/>
        </p:blipFill>
        <p:spPr>
          <a:xfrm rot="-5400000">
            <a:off x="5555789" y="1046311"/>
            <a:ext cx="4036999" cy="2822128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4"/>
          <p:cNvSpPr txBox="1"/>
          <p:nvPr>
            <p:ph idx="4294967295" type="title"/>
          </p:nvPr>
        </p:nvSpPr>
        <p:spPr>
          <a:xfrm>
            <a:off x="281625" y="2709575"/>
            <a:ext cx="2542200" cy="1828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Can you...</a:t>
            </a:r>
            <a:endParaRPr sz="2200">
              <a:solidFill>
                <a:srgbClr val="434343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lang="en" sz="23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...give your close friend encouragement.</a:t>
            </a:r>
            <a:endParaRPr sz="26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5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671" name="Google Shape;671;p3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5" name="Google Shape;675;p35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676" name="Google Shape;676;p35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677" name="Google Shape;677;p3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681" name="Google Shape;681;p35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682" name="Google Shape;682;p3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686" name="Google Shape;686;p35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687" name="Google Shape;687;p3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691" name="Google Shape;691;p35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692" name="Google Shape;692;p3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696" name="Google Shape;696;p35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697" name="Google Shape;697;p35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4" name="Google Shape;724;p35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5" name="Google Shape;725;p35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726" name="Google Shape;726;p35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6"/>
          <p:cNvSpPr txBox="1"/>
          <p:nvPr>
            <p:ph idx="1" type="body"/>
          </p:nvPr>
        </p:nvSpPr>
        <p:spPr>
          <a:xfrm>
            <a:off x="5266625" y="537850"/>
            <a:ext cx="3608400" cy="3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SETUP</a:t>
            </a:r>
            <a:endParaRPr b="1" sz="26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241300" lvl="0" marL="28575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4 tasks.</a:t>
            </a:r>
            <a:endParaRPr sz="2000">
              <a:solidFill>
                <a:srgbClr val="FFFFFF"/>
              </a:solidFill>
            </a:endParaRPr>
          </a:p>
          <a:p>
            <a:pPr indent="-2413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b="1" i="1" lang="en" sz="2000">
                <a:solidFill>
                  <a:srgbClr val="FFFFFF"/>
                </a:solidFill>
              </a:rPr>
              <a:t>Figma</a:t>
            </a:r>
            <a:r>
              <a:rPr lang="en" sz="2000">
                <a:solidFill>
                  <a:srgbClr val="FFFFFF"/>
                </a:solidFill>
              </a:rPr>
              <a:t> clickable image flow.</a:t>
            </a:r>
            <a:endParaRPr sz="2000">
              <a:solidFill>
                <a:srgbClr val="FFFFFF"/>
              </a:solidFill>
            </a:endParaRPr>
          </a:p>
          <a:p>
            <a:pPr indent="-2413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Interactive Zoom screen.</a:t>
            </a:r>
            <a:endParaRPr sz="2000">
              <a:solidFill>
                <a:srgbClr val="FFFFFF"/>
              </a:solidFill>
            </a:endParaRPr>
          </a:p>
          <a:p>
            <a:pPr indent="-2413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Noted unintuitive vs intuitive features.</a:t>
            </a:r>
            <a:endParaRPr sz="2000">
              <a:solidFill>
                <a:srgbClr val="FFFFFF"/>
              </a:solidFill>
            </a:endParaRPr>
          </a:p>
          <a:p>
            <a:pPr indent="-2413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Recorded users’ preferences.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735" name="Google Shape;73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4150"/>
            <a:ext cx="4986625" cy="517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63" y="1512800"/>
            <a:ext cx="1547227" cy="146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949" y="1512800"/>
            <a:ext cx="1547227" cy="146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5123" y="1512800"/>
            <a:ext cx="1547227" cy="14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7"/>
          <p:cNvSpPr txBox="1"/>
          <p:nvPr/>
        </p:nvSpPr>
        <p:spPr>
          <a:xfrm>
            <a:off x="313775" y="253900"/>
            <a:ext cx="250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PARTICIPANTS</a:t>
            </a:r>
            <a:endParaRPr b="1" sz="27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744" name="Google Shape;744;p37"/>
          <p:cNvSpPr txBox="1"/>
          <p:nvPr/>
        </p:nvSpPr>
        <p:spPr>
          <a:xfrm>
            <a:off x="6346188" y="3429000"/>
            <a:ext cx="2345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l Messiri"/>
                <a:ea typeface="El Messiri"/>
                <a:cs typeface="El Messiri"/>
                <a:sym typeface="El Messiri"/>
              </a:rPr>
              <a:t> Junior at Santa Clara University studying accounting</a:t>
            </a:r>
            <a:endParaRPr sz="15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745" name="Google Shape;745;p37"/>
          <p:cNvSpPr txBox="1"/>
          <p:nvPr/>
        </p:nvSpPr>
        <p:spPr>
          <a:xfrm>
            <a:off x="391938" y="3429000"/>
            <a:ext cx="2345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l Messiri"/>
                <a:ea typeface="El Messiri"/>
                <a:cs typeface="El Messiri"/>
                <a:sym typeface="El Messiri"/>
              </a:rPr>
              <a:t>PhD student at Stanford University in the Chemical Engineering program</a:t>
            </a:r>
            <a:endParaRPr sz="15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746" name="Google Shape;746;p37"/>
          <p:cNvSpPr txBox="1"/>
          <p:nvPr/>
        </p:nvSpPr>
        <p:spPr>
          <a:xfrm>
            <a:off x="3369050" y="3544350"/>
            <a:ext cx="2345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l Messiri"/>
                <a:ea typeface="El Messiri"/>
                <a:cs typeface="El Messiri"/>
                <a:sym typeface="El Messiri"/>
              </a:rPr>
              <a:t> Software Engineer at NCR Corporation</a:t>
            </a:r>
            <a:endParaRPr sz="1500"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38" title="prototype_recording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775" y="140075"/>
            <a:ext cx="6484450" cy="48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1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334" name="Google Shape;334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" name="Google Shape;338;p21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339" name="Google Shape;339;p21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340" name="Google Shape;340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" name="Google Shape;344;p21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345" name="Google Shape;345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9" name="Google Shape;349;p21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350" name="Google Shape;350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4" name="Google Shape;354;p21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355" name="Google Shape;355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" name="Google Shape;359;p21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360" name="Google Shape;360;p21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" name="Google Shape;364;p21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365" name="Google Shape;365;p21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2" name="Google Shape;392;p21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9"/>
          <p:cNvSpPr txBox="1"/>
          <p:nvPr/>
        </p:nvSpPr>
        <p:spPr>
          <a:xfrm>
            <a:off x="502925" y="524125"/>
            <a:ext cx="7785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accent1"/>
                </a:solidFill>
                <a:latin typeface="El Messiri"/>
                <a:ea typeface="El Messiri"/>
                <a:cs typeface="El Messiri"/>
                <a:sym typeface="El Messiri"/>
              </a:rPr>
              <a:t>Results</a:t>
            </a:r>
            <a:endParaRPr>
              <a:latin typeface="El Messiri"/>
              <a:ea typeface="El Messiri"/>
              <a:cs typeface="El Messiri"/>
              <a:sym typeface="El Messiri"/>
            </a:endParaRPr>
          </a:p>
        </p:txBody>
      </p:sp>
      <p:graphicFrame>
        <p:nvGraphicFramePr>
          <p:cNvPr id="757" name="Google Shape;757;p39"/>
          <p:cNvGraphicFramePr/>
          <p:nvPr/>
        </p:nvGraphicFramePr>
        <p:xfrm>
          <a:off x="820900" y="118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{A458F69E-D21F-45D9-AA30-F8ABBB65C885}</a:tableStyleId>
              </a:tblPr>
              <a:tblGrid>
                <a:gridCol w="1899700"/>
                <a:gridCol w="1896225"/>
                <a:gridCol w="1738750"/>
                <a:gridCol w="1932650"/>
              </a:tblGrid>
              <a:tr h="349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Participant 1</a:t>
                      </a:r>
                      <a:endParaRPr sz="15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Participant 2</a:t>
                      </a:r>
                      <a:endParaRPr sz="15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Participant 3</a:t>
                      </a:r>
                      <a:endParaRPr sz="15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Create an individual budget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Create and edit a group budget.</a:t>
                      </a:r>
                      <a:endParaRPr sz="16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77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Find who spent the most on food.</a:t>
                      </a:r>
                      <a:endParaRPr sz="16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El Messiri"/>
                          <a:ea typeface="El Messiri"/>
                          <a:cs typeface="El Messiri"/>
                          <a:sym typeface="El Messiri"/>
                        </a:rPr>
                        <a:t>Give your close friend encouragement</a:t>
                      </a:r>
                      <a:endParaRPr sz="1600">
                        <a:solidFill>
                          <a:schemeClr val="accent1"/>
                        </a:solidFill>
                        <a:latin typeface="El Messiri"/>
                        <a:ea typeface="El Messiri"/>
                        <a:cs typeface="El Messiri"/>
                        <a:sym typeface="El Messi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58" name="Google Shape;7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740" y="1675798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733" y="2340750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7151" y="3112701"/>
            <a:ext cx="452100" cy="4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39"/>
          <p:cNvSpPr/>
          <p:nvPr/>
        </p:nvSpPr>
        <p:spPr>
          <a:xfrm>
            <a:off x="7091290" y="1701211"/>
            <a:ext cx="452100" cy="45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?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762" name="Google Shape;762;p39"/>
          <p:cNvSpPr/>
          <p:nvPr/>
        </p:nvSpPr>
        <p:spPr>
          <a:xfrm>
            <a:off x="3427151" y="3930015"/>
            <a:ext cx="452100" cy="45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?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763" name="Google Shape;763;p39"/>
          <p:cNvSpPr/>
          <p:nvPr/>
        </p:nvSpPr>
        <p:spPr>
          <a:xfrm>
            <a:off x="5252513" y="3930016"/>
            <a:ext cx="452100" cy="45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?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764" name="Google Shape;764;p39"/>
          <p:cNvSpPr/>
          <p:nvPr/>
        </p:nvSpPr>
        <p:spPr>
          <a:xfrm>
            <a:off x="7095759" y="3922509"/>
            <a:ext cx="452100" cy="45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?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765" name="Google Shape;765;p39"/>
          <p:cNvSpPr/>
          <p:nvPr/>
        </p:nvSpPr>
        <p:spPr>
          <a:xfrm>
            <a:off x="7095759" y="3112709"/>
            <a:ext cx="452100" cy="45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?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766" name="Google Shape;7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1459" y="3112699"/>
            <a:ext cx="452100" cy="4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514" y="2340139"/>
            <a:ext cx="504125" cy="5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0483" y="2340750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765" y="1675798"/>
            <a:ext cx="502920" cy="50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0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775" name="Google Shape;775;p40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9" name="Google Shape;779;p40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780" name="Google Shape;780;p40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781" name="Google Shape;781;p40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785" name="Google Shape;785;p40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786" name="Google Shape;786;p40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790" name="Google Shape;790;p40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791" name="Google Shape;791;p40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795" name="Google Shape;795;p40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796" name="Google Shape;796;p40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800" name="Google Shape;800;p40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801" name="Google Shape;801;p40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5" name="Google Shape;805;p40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806" name="Google Shape;806;p40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3" name="Google Shape;833;p40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1"/>
          <p:cNvSpPr txBox="1"/>
          <p:nvPr/>
        </p:nvSpPr>
        <p:spPr>
          <a:xfrm>
            <a:off x="6398550" y="235325"/>
            <a:ext cx="226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6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pic>
        <p:nvPicPr>
          <p:cNvPr id="839" name="Google Shape;839;p41"/>
          <p:cNvPicPr preferRelativeResize="0"/>
          <p:nvPr/>
        </p:nvPicPr>
        <p:blipFill rotWithShape="1">
          <a:blip r:embed="rId3">
            <a:alphaModFix/>
          </a:blip>
          <a:srcRect b="34651" l="58458" r="993" t="36943"/>
          <a:stretch/>
        </p:blipFill>
        <p:spPr>
          <a:xfrm rot="-5400000">
            <a:off x="4100663" y="1408364"/>
            <a:ext cx="3676523" cy="27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41"/>
          <p:cNvSpPr/>
          <p:nvPr/>
        </p:nvSpPr>
        <p:spPr>
          <a:xfrm>
            <a:off x="5172000" y="1716100"/>
            <a:ext cx="1461900" cy="1332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1"/>
          <p:cNvSpPr txBox="1"/>
          <p:nvPr/>
        </p:nvSpPr>
        <p:spPr>
          <a:xfrm>
            <a:off x="343300" y="1554288"/>
            <a:ext cx="350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El Messiri"/>
              <a:buChar char="-"/>
            </a:pP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Limit click depth to 3</a:t>
            </a:r>
            <a:endParaRPr sz="22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842" name="Google Shape;842;p41"/>
          <p:cNvSpPr txBox="1"/>
          <p:nvPr/>
        </p:nvSpPr>
        <p:spPr>
          <a:xfrm>
            <a:off x="343300" y="2195288"/>
            <a:ext cx="3377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El Messiri"/>
              <a:buChar char="-"/>
            </a:pP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Let visual elements be purely visual, not clickable</a:t>
            </a:r>
            <a:endParaRPr sz="2200">
              <a:latin typeface="El Messiri"/>
              <a:ea typeface="El Messiri"/>
              <a:cs typeface="El Messiri"/>
              <a:sym typeface="El Messiri"/>
            </a:endParaRPr>
          </a:p>
        </p:txBody>
      </p:sp>
      <p:cxnSp>
        <p:nvCxnSpPr>
          <p:cNvPr id="843" name="Google Shape;843;p41"/>
          <p:cNvCxnSpPr>
            <a:stCxn id="841" idx="3"/>
            <a:endCxn id="840" idx="2"/>
          </p:cNvCxnSpPr>
          <p:nvPr/>
        </p:nvCxnSpPr>
        <p:spPr>
          <a:xfrm>
            <a:off x="3843400" y="1815888"/>
            <a:ext cx="1328700" cy="566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4" name="Google Shape;844;p41"/>
          <p:cNvCxnSpPr>
            <a:stCxn id="842" idx="3"/>
            <a:endCxn id="840" idx="2"/>
          </p:cNvCxnSpPr>
          <p:nvPr/>
        </p:nvCxnSpPr>
        <p:spPr>
          <a:xfrm flipH="1" rot="10800000">
            <a:off x="3721000" y="2382188"/>
            <a:ext cx="1451100" cy="413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45" name="Google Shape;8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50" y="488475"/>
            <a:ext cx="585000" cy="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42"/>
          <p:cNvPicPr preferRelativeResize="0"/>
          <p:nvPr/>
        </p:nvPicPr>
        <p:blipFill rotWithShape="1">
          <a:blip r:embed="rId3">
            <a:alphaModFix/>
          </a:blip>
          <a:srcRect b="35917" l="49635" r="7196" t="44041"/>
          <a:stretch/>
        </p:blipFill>
        <p:spPr>
          <a:xfrm rot="-5400000">
            <a:off x="4124175" y="1631975"/>
            <a:ext cx="3821199" cy="22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2"/>
          <p:cNvSpPr txBox="1"/>
          <p:nvPr/>
        </p:nvSpPr>
        <p:spPr>
          <a:xfrm>
            <a:off x="6398550" y="235325"/>
            <a:ext cx="226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6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852" name="Google Shape;852;p42"/>
          <p:cNvSpPr/>
          <p:nvPr/>
        </p:nvSpPr>
        <p:spPr>
          <a:xfrm>
            <a:off x="6732225" y="917750"/>
            <a:ext cx="365400" cy="356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2"/>
          <p:cNvSpPr/>
          <p:nvPr/>
        </p:nvSpPr>
        <p:spPr>
          <a:xfrm>
            <a:off x="4978675" y="954800"/>
            <a:ext cx="365400" cy="356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2"/>
          <p:cNvSpPr txBox="1"/>
          <p:nvPr/>
        </p:nvSpPr>
        <p:spPr>
          <a:xfrm>
            <a:off x="535975" y="1594025"/>
            <a:ext cx="365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SzPts val="2200"/>
              <a:buFont typeface="El Messiri"/>
              <a:buChar char="-"/>
            </a:pP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Include a ‘back’ button</a:t>
            </a:r>
            <a:endParaRPr sz="22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855" name="Google Shape;855;p42"/>
          <p:cNvSpPr txBox="1"/>
          <p:nvPr/>
        </p:nvSpPr>
        <p:spPr>
          <a:xfrm>
            <a:off x="535975" y="2217000"/>
            <a:ext cx="3655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SzPts val="2200"/>
              <a:buFont typeface="El Messiri"/>
              <a:buChar char="-"/>
            </a:pP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Replace </a:t>
            </a: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hamburger</a:t>
            </a:r>
            <a:r>
              <a:rPr lang="en" sz="2200">
                <a:latin typeface="El Messiri"/>
                <a:ea typeface="El Messiri"/>
                <a:cs typeface="El Messiri"/>
                <a:sym typeface="El Messiri"/>
              </a:rPr>
              <a:t> menu with a bottom nav bar</a:t>
            </a:r>
            <a:endParaRPr sz="2200">
              <a:latin typeface="El Messiri"/>
              <a:ea typeface="El Messiri"/>
              <a:cs typeface="El Messiri"/>
              <a:sym typeface="El Messiri"/>
            </a:endParaRPr>
          </a:p>
        </p:txBody>
      </p:sp>
      <p:cxnSp>
        <p:nvCxnSpPr>
          <p:cNvPr id="856" name="Google Shape;856;p42"/>
          <p:cNvCxnSpPr>
            <a:stCxn id="854" idx="3"/>
            <a:endCxn id="853" idx="2"/>
          </p:cNvCxnSpPr>
          <p:nvPr/>
        </p:nvCxnSpPr>
        <p:spPr>
          <a:xfrm flipH="1" rot="10800000">
            <a:off x="4191475" y="1133225"/>
            <a:ext cx="787200" cy="722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7" name="Google Shape;857;p42"/>
          <p:cNvCxnSpPr>
            <a:endCxn id="852" idx="2"/>
          </p:cNvCxnSpPr>
          <p:nvPr/>
        </p:nvCxnSpPr>
        <p:spPr>
          <a:xfrm flipH="1" rot="10800000">
            <a:off x="4363125" y="1096100"/>
            <a:ext cx="2369100" cy="126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8" name="Google Shape;858;p42"/>
          <p:cNvSpPr/>
          <p:nvPr/>
        </p:nvSpPr>
        <p:spPr>
          <a:xfrm>
            <a:off x="588700" y="470103"/>
            <a:ext cx="592500" cy="58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</a:rPr>
              <a:t>?</a:t>
            </a:r>
            <a:endParaRPr b="1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43"/>
          <p:cNvPicPr preferRelativeResize="0"/>
          <p:nvPr/>
        </p:nvPicPr>
        <p:blipFill rotWithShape="1">
          <a:blip r:embed="rId3">
            <a:alphaModFix/>
          </a:blip>
          <a:srcRect b="0" l="54594" r="0" t="68619"/>
          <a:stretch/>
        </p:blipFill>
        <p:spPr>
          <a:xfrm rot="-5400000">
            <a:off x="3839638" y="1320464"/>
            <a:ext cx="3892548" cy="2973424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43"/>
          <p:cNvSpPr txBox="1"/>
          <p:nvPr/>
        </p:nvSpPr>
        <p:spPr>
          <a:xfrm>
            <a:off x="6398550" y="235325"/>
            <a:ext cx="226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6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865" name="Google Shape;865;p43"/>
          <p:cNvSpPr/>
          <p:nvPr/>
        </p:nvSpPr>
        <p:spPr>
          <a:xfrm>
            <a:off x="4572000" y="1570875"/>
            <a:ext cx="1763700" cy="585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43"/>
          <p:cNvSpPr txBox="1"/>
          <p:nvPr/>
        </p:nvSpPr>
        <p:spPr>
          <a:xfrm>
            <a:off x="244475" y="1802100"/>
            <a:ext cx="3394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SzPts val="2100"/>
              <a:buFont typeface="El Messiri"/>
              <a:buChar char="-"/>
            </a:pPr>
            <a:r>
              <a:rPr lang="en" sz="2100">
                <a:latin typeface="El Messiri"/>
                <a:ea typeface="El Messiri"/>
                <a:cs typeface="El Messiri"/>
                <a:sym typeface="El Messiri"/>
              </a:rPr>
              <a:t>Go to encouragement profiles upon viewing spending habits </a:t>
            </a:r>
            <a:endParaRPr sz="2100">
              <a:latin typeface="El Messiri"/>
              <a:ea typeface="El Messiri"/>
              <a:cs typeface="El Messiri"/>
              <a:sym typeface="El Messiri"/>
            </a:endParaRPr>
          </a:p>
        </p:txBody>
      </p:sp>
      <p:cxnSp>
        <p:nvCxnSpPr>
          <p:cNvPr id="867" name="Google Shape;867;p43"/>
          <p:cNvCxnSpPr>
            <a:endCxn id="865" idx="2"/>
          </p:cNvCxnSpPr>
          <p:nvPr/>
        </p:nvCxnSpPr>
        <p:spPr>
          <a:xfrm flipH="1" rot="10800000">
            <a:off x="3126600" y="1863375"/>
            <a:ext cx="1445400" cy="20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8" name="Google Shape;868;p43"/>
          <p:cNvSpPr/>
          <p:nvPr/>
        </p:nvSpPr>
        <p:spPr>
          <a:xfrm>
            <a:off x="588700" y="470103"/>
            <a:ext cx="592500" cy="58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</a:rPr>
              <a:t>?</a:t>
            </a:r>
            <a:endParaRPr b="1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4"/>
          <p:cNvSpPr txBox="1"/>
          <p:nvPr>
            <p:ph type="ctrTitle"/>
          </p:nvPr>
        </p:nvSpPr>
        <p:spPr>
          <a:xfrm>
            <a:off x="2568125" y="0"/>
            <a:ext cx="4665000" cy="44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SUMMARY</a:t>
            </a:r>
            <a:endParaRPr sz="2300">
              <a:highlight>
                <a:srgbClr val="43434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2984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El Messiri"/>
              <a:buChar char="●"/>
            </a:pPr>
            <a:r>
              <a:rPr b="0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Users found the design generally intuitive and liked the overall concept.</a:t>
            </a:r>
            <a:endParaRPr b="0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2984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El Messiri"/>
              <a:buChar char="●"/>
            </a:pPr>
            <a:r>
              <a:rPr b="0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Some flows went too far into the app and lead users astray.</a:t>
            </a:r>
            <a:endParaRPr b="0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-2984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El Messiri"/>
              <a:buChar char="●"/>
            </a:pPr>
            <a:r>
              <a:rPr b="0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need to make the role of some clickable features a lot more obvious.</a:t>
            </a:r>
            <a:endParaRPr b="0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22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398" name="Google Shape;398;p22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" name="Google Shape;402;p22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403" name="Google Shape;403;p22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404" name="Google Shape;404;p22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08" name="Google Shape;408;p22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409" name="Google Shape;409;p22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13" name="Google Shape;413;p22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414" name="Google Shape;414;p22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18" name="Google Shape;418;p22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419" name="Google Shape;419;p22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23" name="Google Shape;423;p22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424" name="Google Shape;424;p22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8" name="Google Shape;428;p22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429" name="Google Shape;429;p22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22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3"/>
          <p:cNvSpPr txBox="1"/>
          <p:nvPr/>
        </p:nvSpPr>
        <p:spPr>
          <a:xfrm>
            <a:off x="2720125" y="1221450"/>
            <a:ext cx="3837900" cy="19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5"/>
                </a:solidFill>
                <a:latin typeface="El Messiri"/>
                <a:ea typeface="El Messiri"/>
                <a:cs typeface="El Messiri"/>
                <a:sym typeface="El Messiri"/>
              </a:rPr>
              <a:t>“where you don’t have to budget alone”</a:t>
            </a:r>
            <a:endParaRPr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62" name="Google Shape;462;p23"/>
          <p:cNvSpPr txBox="1"/>
          <p:nvPr/>
        </p:nvSpPr>
        <p:spPr>
          <a:xfrm>
            <a:off x="5322800" y="220275"/>
            <a:ext cx="3543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V</a:t>
            </a:r>
            <a:r>
              <a:rPr b="1" lang="en" sz="2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ALUE PROPOSITION</a:t>
            </a:r>
            <a:endParaRPr b="1" sz="27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/>
          <p:cNvSpPr txBox="1"/>
          <p:nvPr/>
        </p:nvSpPr>
        <p:spPr>
          <a:xfrm>
            <a:off x="755125" y="890725"/>
            <a:ext cx="5094000" cy="16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Problem </a:t>
            </a:r>
            <a:endParaRPr b="1" sz="23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People who regularly spend in social groups are often unable to regulate their expenses and give in to social pressure. </a:t>
            </a:r>
            <a:endParaRPr sz="18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68" name="Google Shape;468;p24"/>
          <p:cNvSpPr txBox="1"/>
          <p:nvPr/>
        </p:nvSpPr>
        <p:spPr>
          <a:xfrm>
            <a:off x="3147300" y="2786925"/>
            <a:ext cx="54033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Solution</a:t>
            </a:r>
            <a:endParaRPr sz="21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An app supplemented by social accountability, for these groups to collectively budget for activities that require communal spending, while factoring in individual financial means. </a:t>
            </a:r>
            <a:endParaRPr sz="18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69" name="Google Shape;469;p24"/>
          <p:cNvSpPr txBox="1"/>
          <p:nvPr/>
        </p:nvSpPr>
        <p:spPr>
          <a:xfrm>
            <a:off x="5356400" y="220275"/>
            <a:ext cx="351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PROBLEM/SOLUTION</a:t>
            </a:r>
            <a:endParaRPr b="1" sz="27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25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475" name="Google Shape;475;p2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9" name="Google Shape;479;p25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480" name="Google Shape;480;p25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481" name="Google Shape;481;p2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85" name="Google Shape;485;p25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486" name="Google Shape;486;p2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7" name="Google Shape;487;p2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90" name="Google Shape;490;p25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491" name="Google Shape;491;p2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495" name="Google Shape;495;p25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496" name="Google Shape;496;p25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500" name="Google Shape;500;p25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501" name="Google Shape;501;p25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25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506" name="Google Shape;506;p25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3" name="Google Shape;533;p25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6"/>
          <p:cNvPicPr preferRelativeResize="0"/>
          <p:nvPr/>
        </p:nvPicPr>
        <p:blipFill rotWithShape="1">
          <a:blip r:embed="rId3">
            <a:alphaModFix/>
          </a:blip>
          <a:srcRect b="5177" l="49114" r="0" t="0"/>
          <a:stretch/>
        </p:blipFill>
        <p:spPr>
          <a:xfrm rot="-5400000">
            <a:off x="2800000" y="-1848037"/>
            <a:ext cx="3544000" cy="858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27"/>
          <p:cNvPicPr preferRelativeResize="0"/>
          <p:nvPr/>
        </p:nvPicPr>
        <p:blipFill rotWithShape="1">
          <a:blip r:embed="rId3">
            <a:alphaModFix/>
          </a:blip>
          <a:srcRect b="6410" l="0" r="50884" t="0"/>
          <a:stretch/>
        </p:blipFill>
        <p:spPr>
          <a:xfrm rot="-5400000">
            <a:off x="2850014" y="-1801276"/>
            <a:ext cx="3443975" cy="853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28"/>
          <p:cNvGrpSpPr/>
          <p:nvPr/>
        </p:nvGrpSpPr>
        <p:grpSpPr>
          <a:xfrm>
            <a:off x="3170575" y="1414941"/>
            <a:ext cx="334643" cy="334643"/>
            <a:chOff x="2594050" y="1631825"/>
            <a:chExt cx="439625" cy="439625"/>
          </a:xfrm>
        </p:grpSpPr>
        <p:sp>
          <p:nvSpPr>
            <p:cNvPr id="549" name="Google Shape;549;p28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3" name="Google Shape;553;p28"/>
          <p:cNvSpPr txBox="1"/>
          <p:nvPr/>
        </p:nvSpPr>
        <p:spPr>
          <a:xfrm>
            <a:off x="3655150" y="1257050"/>
            <a:ext cx="538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Mission Statement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Selected Interface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Lo-Fi Prototype</a:t>
            </a:r>
            <a:endParaRPr b="1" sz="2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Experiment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El Messiri"/>
                <a:ea typeface="El Messiri"/>
                <a:cs typeface="El Messiri"/>
                <a:sym typeface="El Messiri"/>
              </a:rPr>
              <a:t>UI Changes</a:t>
            </a:r>
            <a:endParaRPr b="1" sz="2400">
              <a:solidFill>
                <a:srgbClr val="666666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554" name="Google Shape;554;p28"/>
          <p:cNvGrpSpPr/>
          <p:nvPr/>
        </p:nvGrpSpPr>
        <p:grpSpPr>
          <a:xfrm>
            <a:off x="3170575" y="1915241"/>
            <a:ext cx="334643" cy="334643"/>
            <a:chOff x="2594050" y="1631825"/>
            <a:chExt cx="439625" cy="439625"/>
          </a:xfrm>
        </p:grpSpPr>
        <p:sp>
          <p:nvSpPr>
            <p:cNvPr id="555" name="Google Shape;555;p28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559" name="Google Shape;559;p28"/>
          <p:cNvGrpSpPr/>
          <p:nvPr/>
        </p:nvGrpSpPr>
        <p:grpSpPr>
          <a:xfrm>
            <a:off x="3170575" y="2474979"/>
            <a:ext cx="334643" cy="334643"/>
            <a:chOff x="2594050" y="1631825"/>
            <a:chExt cx="439625" cy="439625"/>
          </a:xfrm>
        </p:grpSpPr>
        <p:sp>
          <p:nvSpPr>
            <p:cNvPr id="560" name="Google Shape;560;p28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564" name="Google Shape;564;p28"/>
          <p:cNvGrpSpPr/>
          <p:nvPr/>
        </p:nvGrpSpPr>
        <p:grpSpPr>
          <a:xfrm>
            <a:off x="3170575" y="3005004"/>
            <a:ext cx="334643" cy="334643"/>
            <a:chOff x="2594050" y="1631825"/>
            <a:chExt cx="439625" cy="439625"/>
          </a:xfrm>
        </p:grpSpPr>
        <p:sp>
          <p:nvSpPr>
            <p:cNvPr id="565" name="Google Shape;565;p28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569" name="Google Shape;569;p28"/>
          <p:cNvGrpSpPr/>
          <p:nvPr/>
        </p:nvGrpSpPr>
        <p:grpSpPr>
          <a:xfrm>
            <a:off x="3170575" y="3535016"/>
            <a:ext cx="334643" cy="334643"/>
            <a:chOff x="2594050" y="1631825"/>
            <a:chExt cx="439625" cy="439625"/>
          </a:xfrm>
        </p:grpSpPr>
        <p:sp>
          <p:nvSpPr>
            <p:cNvPr id="570" name="Google Shape;570;p28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solidFill>
              <a:srgbClr val="666666"/>
            </a:solidFill>
            <a:ln cap="rnd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</p:grpSp>
      <p:grpSp>
        <p:nvGrpSpPr>
          <p:cNvPr id="574" name="Google Shape;574;p28"/>
          <p:cNvGrpSpPr/>
          <p:nvPr/>
        </p:nvGrpSpPr>
        <p:grpSpPr>
          <a:xfrm>
            <a:off x="6671651" y="3487277"/>
            <a:ext cx="1306681" cy="1488167"/>
            <a:chOff x="4630125" y="278900"/>
            <a:chExt cx="400675" cy="456675"/>
          </a:xfrm>
        </p:grpSpPr>
        <p:sp>
          <p:nvSpPr>
            <p:cNvPr id="575" name="Google Shape;575;p28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28"/>
          <p:cNvGrpSpPr/>
          <p:nvPr/>
        </p:nvGrpSpPr>
        <p:grpSpPr>
          <a:xfrm>
            <a:off x="453132" y="622583"/>
            <a:ext cx="1797183" cy="1539189"/>
            <a:chOff x="3927500" y="301425"/>
            <a:chExt cx="461550" cy="411625"/>
          </a:xfrm>
        </p:grpSpPr>
        <p:sp>
          <p:nvSpPr>
            <p:cNvPr id="580" name="Google Shape;580;p28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7" name="Google Shape;607;p28"/>
          <p:cNvSpPr/>
          <p:nvPr/>
        </p:nvSpPr>
        <p:spPr>
          <a:xfrm>
            <a:off x="923933" y="853817"/>
            <a:ext cx="228036" cy="302196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oderigo template">
  <a:themeElements>
    <a:clrScheme name="Custom 347">
      <a:dk1>
        <a:srgbClr val="EA807E"/>
      </a:dk1>
      <a:lt1>
        <a:srgbClr val="B5CBB7"/>
      </a:lt1>
      <a:dk2>
        <a:srgbClr val="F7B45B"/>
      </a:dk2>
      <a:lt2>
        <a:srgbClr val="666666"/>
      </a:lt2>
      <a:accent1>
        <a:srgbClr val="FFFFFF"/>
      </a:accent1>
      <a:accent2>
        <a:srgbClr val="434343"/>
      </a:accent2>
      <a:accent3>
        <a:srgbClr val="EA807E"/>
      </a:accent3>
      <a:accent4>
        <a:srgbClr val="B5CBB7"/>
      </a:accent4>
      <a:accent5>
        <a:srgbClr val="F7B45B"/>
      </a:accent5>
      <a:accent6>
        <a:srgbClr val="D9D9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