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Miriam Libre"/>
      <p:regular r:id="rId35"/>
      <p:bold r:id="rId36"/>
    </p:embeddedFont>
    <p:embeddedFont>
      <p:font typeface="Poppins"/>
      <p:regular r:id="rId37"/>
      <p:bold r:id="rId38"/>
      <p:italic r:id="rId39"/>
      <p:boldItalic r:id="rId40"/>
    </p:embeddedFont>
    <p:embeddedFont>
      <p:font typeface="Josefin Sans"/>
      <p:regular r:id="rId41"/>
      <p:bold r:id="rId42"/>
      <p:italic r:id="rId43"/>
      <p:boldItalic r:id="rId44"/>
    </p:embeddedFont>
    <p:embeddedFont>
      <p:font typeface="El Messiri"/>
      <p:regular r:id="rId45"/>
      <p:bold r:id="rId46"/>
    </p:embeddedFont>
    <p:embeddedFont>
      <p:font typeface="Barlow"/>
      <p:regular r:id="rId47"/>
      <p:bold r:id="rId48"/>
      <p:italic r:id="rId49"/>
      <p:boldItalic r:id="rId50"/>
    </p:embeddedFont>
    <p:embeddedFont>
      <p:font typeface="Barlow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Italic.fntdata"/><Relationship Id="rId42" Type="http://schemas.openxmlformats.org/officeDocument/2006/relationships/font" Target="fonts/JosefinSans-bold.fntdata"/><Relationship Id="rId41" Type="http://schemas.openxmlformats.org/officeDocument/2006/relationships/font" Target="fonts/JosefinSans-regular.fntdata"/><Relationship Id="rId44" Type="http://schemas.openxmlformats.org/officeDocument/2006/relationships/font" Target="fonts/JosefinSans-boldItalic.fntdata"/><Relationship Id="rId43" Type="http://schemas.openxmlformats.org/officeDocument/2006/relationships/font" Target="fonts/JosefinSans-italic.fntdata"/><Relationship Id="rId46" Type="http://schemas.openxmlformats.org/officeDocument/2006/relationships/font" Target="fonts/ElMessiri-bold.fntdata"/><Relationship Id="rId45" Type="http://schemas.openxmlformats.org/officeDocument/2006/relationships/font" Target="fonts/ElMessiri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arlow-bold.fntdata"/><Relationship Id="rId47" Type="http://schemas.openxmlformats.org/officeDocument/2006/relationships/font" Target="fonts/Barlow-regular.fntdata"/><Relationship Id="rId49" Type="http://schemas.openxmlformats.org/officeDocument/2006/relationships/font" Target="fonts/Barlow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MiriamLibre-regular.fntdata"/><Relationship Id="rId34" Type="http://schemas.openxmlformats.org/officeDocument/2006/relationships/slide" Target="slides/slide29.xml"/><Relationship Id="rId37" Type="http://schemas.openxmlformats.org/officeDocument/2006/relationships/font" Target="fonts/Poppins-regular.fntdata"/><Relationship Id="rId36" Type="http://schemas.openxmlformats.org/officeDocument/2006/relationships/font" Target="fonts/MiriamLibre-bold.fntdata"/><Relationship Id="rId39" Type="http://schemas.openxmlformats.org/officeDocument/2006/relationships/font" Target="fonts/Poppins-italic.fntdata"/><Relationship Id="rId38" Type="http://schemas.openxmlformats.org/officeDocument/2006/relationships/font" Target="fonts/Poppins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BarlowLight-regular.fntdata"/><Relationship Id="rId50" Type="http://schemas.openxmlformats.org/officeDocument/2006/relationships/font" Target="fonts/Barlow-boldItalic.fntdata"/><Relationship Id="rId53" Type="http://schemas.openxmlformats.org/officeDocument/2006/relationships/font" Target="fonts/BarlowLight-italic.fntdata"/><Relationship Id="rId52" Type="http://schemas.openxmlformats.org/officeDocument/2006/relationships/font" Target="fonts/Barlow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Barlow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587a80edb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b587a80edb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b587a80edb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b587a80ed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b587a80edb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b587a80edb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b587a80edb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b587a80edb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b587a80edb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b587a80ed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b587a80edb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b587a80edb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(Ex: someone buys starbucks every day, maybe suggest other options, like a “what would happen if you bought a coffee that’s $1 less every day… you’d save $300 a year --- this $300 can go towards that new laptop you wanna buy”)</a:t>
            </a:r>
            <a:endParaRPr b="1" sz="12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b587a80edb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b587a80edb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b587a80edb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b587a80edb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9623418e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b9623418e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b9623418e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b9623418e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41f035a21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b41f035a21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b9623418e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b9623418e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b9623418e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b9623418e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9623418e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b9623418e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b9623418e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b9623418e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b9623418ef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b9623418ef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b9623418e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b9623418e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b9623418e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b9623418e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b9623418e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b9623418e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b9623418e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b9623418e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b9623418e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b9623418e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587a80edb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587a80edb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587a80edb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587a80edb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587a80edb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b587a80edb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b587a80ed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b587a80ed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b587a80edb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b587a80edb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b587a80ed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b587a80ed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b587a80edb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b587a80edb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B5CBB7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225125" y="1196525"/>
            <a:ext cx="4186800" cy="26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Josefin Sans"/>
              <a:buNone/>
              <a:defRPr b="1" sz="46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57947" y="-9"/>
            <a:ext cx="1564584" cy="2825099"/>
            <a:chOff x="0" y="855663"/>
            <a:chExt cx="1257300" cy="2270250"/>
          </a:xfrm>
        </p:grpSpPr>
        <p:sp>
          <p:nvSpPr>
            <p:cNvPr id="13" name="Google Shape;13;p2"/>
            <p:cNvSpPr/>
            <p:nvPr/>
          </p:nvSpPr>
          <p:spPr>
            <a:xfrm>
              <a:off x="277813" y="2616200"/>
              <a:ext cx="230100" cy="20700"/>
            </a:xfrm>
            <a:custGeom>
              <a:rect b="b" l="l" r="r" t="t"/>
              <a:pathLst>
                <a:path extrusionOk="0" h="120000" w="12000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2208213"/>
              <a:ext cx="1257300" cy="917700"/>
            </a:xfrm>
            <a:custGeom>
              <a:rect b="b" l="l" r="r" t="t"/>
              <a:pathLst>
                <a:path extrusionOk="0" h="120000" w="12000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3350" y="2701925"/>
              <a:ext cx="374700" cy="222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3350" y="295910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3350" y="278765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3350" y="2873375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8488" y="2616200"/>
              <a:ext cx="444600" cy="376200"/>
            </a:xfrm>
            <a:custGeom>
              <a:rect b="b" l="l" r="r" t="t"/>
              <a:pathLst>
                <a:path extrusionOk="0" h="120000" w="12000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7963" y="855663"/>
              <a:ext cx="711300" cy="1701900"/>
            </a:xfrm>
            <a:custGeom>
              <a:rect b="b" l="l" r="r" t="t"/>
              <a:pathLst>
                <a:path extrusionOk="0" h="120000" w="12000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5400000">
            <a:off x="7256368" y="-405553"/>
            <a:ext cx="1043197" cy="2732065"/>
            <a:chOff x="7556500" y="3806825"/>
            <a:chExt cx="838313" cy="2195488"/>
          </a:xfrm>
        </p:grpSpPr>
        <p:sp>
          <p:nvSpPr>
            <p:cNvPr id="22" name="Google Shape;22;p2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5400000">
            <a:off x="527351" y="2768116"/>
            <a:ext cx="1389642" cy="2444192"/>
            <a:chOff x="4395788" y="4144963"/>
            <a:chExt cx="1058775" cy="1862100"/>
          </a:xfrm>
        </p:grpSpPr>
        <p:sp>
          <p:nvSpPr>
            <p:cNvPr id="34" name="Google Shape;34;p2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>
            <a:off x="6869501" y="2412068"/>
            <a:ext cx="1768658" cy="2731445"/>
            <a:chOff x="6545263" y="855663"/>
            <a:chExt cx="1469962" cy="2270150"/>
          </a:xfrm>
        </p:grpSpPr>
        <p:sp>
          <p:nvSpPr>
            <p:cNvPr id="38" name="Google Shape;38;p2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8" name="Google Shape;188;p11"/>
          <p:cNvSpPr txBox="1"/>
          <p:nvPr>
            <p:ph idx="1" type="body"/>
          </p:nvPr>
        </p:nvSpPr>
        <p:spPr>
          <a:xfrm>
            <a:off x="4572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9" name="Google Shape;189;p11"/>
          <p:cNvSpPr txBox="1"/>
          <p:nvPr>
            <p:ph idx="2" type="body"/>
          </p:nvPr>
        </p:nvSpPr>
        <p:spPr>
          <a:xfrm>
            <a:off x="219835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0" name="Google Shape;190;p11"/>
          <p:cNvSpPr txBox="1"/>
          <p:nvPr>
            <p:ph idx="3" type="body"/>
          </p:nvPr>
        </p:nvSpPr>
        <p:spPr>
          <a:xfrm>
            <a:off x="39395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191" name="Google Shape;191;p11"/>
          <p:cNvGrpSpPr/>
          <p:nvPr/>
        </p:nvGrpSpPr>
        <p:grpSpPr>
          <a:xfrm>
            <a:off x="6707938" y="3102700"/>
            <a:ext cx="1732075" cy="2195488"/>
            <a:chOff x="6662738" y="3806825"/>
            <a:chExt cx="1732075" cy="2195488"/>
          </a:xfrm>
        </p:grpSpPr>
        <p:sp>
          <p:nvSpPr>
            <p:cNvPr id="192" name="Google Shape;192;p11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13" name="Google Shape;213;p12"/>
          <p:cNvGrpSpPr/>
          <p:nvPr/>
        </p:nvGrpSpPr>
        <p:grpSpPr>
          <a:xfrm>
            <a:off x="6707938" y="2948000"/>
            <a:ext cx="1732075" cy="2195488"/>
            <a:chOff x="6662738" y="3806825"/>
            <a:chExt cx="1732075" cy="2195488"/>
          </a:xfrm>
        </p:grpSpPr>
        <p:sp>
          <p:nvSpPr>
            <p:cNvPr id="214" name="Google Shape;214;p12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2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2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2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2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2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2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2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2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2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2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2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10800000">
            <a:off x="6518888" y="-12"/>
            <a:ext cx="1551087" cy="2468625"/>
            <a:chOff x="715963" y="3538538"/>
            <a:chExt cx="1551087" cy="2468625"/>
          </a:xfrm>
        </p:grpSpPr>
        <p:sp>
          <p:nvSpPr>
            <p:cNvPr id="233" name="Google Shape;233;p12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2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/>
          <p:nvPr/>
        </p:nvSpPr>
        <p:spPr>
          <a:xfrm>
            <a:off x="0" y="1686650"/>
            <a:ext cx="6003600" cy="34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0" y="215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0800000">
            <a:off x="6567476" y="3874701"/>
            <a:ext cx="1488099" cy="1438821"/>
            <a:chOff x="6545263" y="855663"/>
            <a:chExt cx="2347900" cy="2270150"/>
          </a:xfrm>
        </p:grpSpPr>
        <p:sp>
          <p:nvSpPr>
            <p:cNvPr id="248" name="Google Shape;248;p13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8234363" y="2009775"/>
              <a:ext cx="658800" cy="547800"/>
            </a:xfrm>
            <a:custGeom>
              <a:rect b="b" l="l" r="r" t="t"/>
              <a:pathLst>
                <a:path extrusionOk="0" h="120000" w="12000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8320088" y="2133600"/>
              <a:ext cx="27000" cy="327000"/>
            </a:xfrm>
            <a:custGeom>
              <a:rect b="b" l="l" r="r" t="t"/>
              <a:pathLst>
                <a:path extrusionOk="0" h="120000" w="12000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8389938" y="2620963"/>
              <a:ext cx="81000" cy="430200"/>
            </a:xfrm>
            <a:custGeom>
              <a:rect b="b" l="l" r="r" t="t"/>
              <a:pathLst>
                <a:path extrusionOk="0" h="120000" w="12000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8518525" y="2620963"/>
              <a:ext cx="58800" cy="258900"/>
            </a:xfrm>
            <a:custGeom>
              <a:rect b="b" l="l" r="r" t="t"/>
              <a:pathLst>
                <a:path extrusionOk="0" h="120000" w="12000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13"/>
          <p:cNvGrpSpPr/>
          <p:nvPr/>
        </p:nvGrpSpPr>
        <p:grpSpPr>
          <a:xfrm rot="1492441">
            <a:off x="8276762" y="450101"/>
            <a:ext cx="334883" cy="483380"/>
            <a:chOff x="6718575" y="2318625"/>
            <a:chExt cx="256950" cy="407375"/>
          </a:xfrm>
        </p:grpSpPr>
        <p:sp>
          <p:nvSpPr>
            <p:cNvPr id="262" name="Google Shape;262;p13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13"/>
          <p:cNvSpPr/>
          <p:nvPr/>
        </p:nvSpPr>
        <p:spPr>
          <a:xfrm>
            <a:off x="223800" y="227425"/>
            <a:ext cx="5779800" cy="19824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"/>
          <p:cNvSpPr/>
          <p:nvPr/>
        </p:nvSpPr>
        <p:spPr>
          <a:xfrm>
            <a:off x="0" y="1686650"/>
            <a:ext cx="6003600" cy="34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 rot="1492441">
            <a:off x="8276762" y="450101"/>
            <a:ext cx="334883" cy="483380"/>
            <a:chOff x="6718575" y="2318625"/>
            <a:chExt cx="256950" cy="407375"/>
          </a:xfrm>
        </p:grpSpPr>
        <p:sp>
          <p:nvSpPr>
            <p:cNvPr id="274" name="Google Shape;274;p1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2" name="Google Shape;282;p14"/>
          <p:cNvSpPr/>
          <p:nvPr/>
        </p:nvSpPr>
        <p:spPr>
          <a:xfrm>
            <a:off x="223800" y="227425"/>
            <a:ext cx="5779800" cy="19824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5"/>
          <p:cNvSpPr txBox="1"/>
          <p:nvPr>
            <p:ph idx="1" type="body"/>
          </p:nvPr>
        </p:nvSpPr>
        <p:spPr>
          <a:xfrm>
            <a:off x="6390750" y="439500"/>
            <a:ext cx="2122500" cy="42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hird">
  <p:cSld name="BLANK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/>
          <p:nvPr/>
        </p:nvSpPr>
        <p:spPr>
          <a:xfrm flipH="1">
            <a:off x="0" y="0"/>
            <a:ext cx="304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_1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"/>
          <p:cNvSpPr/>
          <p:nvPr/>
        </p:nvSpPr>
        <p:spPr>
          <a:xfrm>
            <a:off x="1524000" y="950700"/>
            <a:ext cx="6096000" cy="3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3"/>
          <p:cNvSpPr txBox="1"/>
          <p:nvPr>
            <p:ph type="ctrTitle"/>
          </p:nvPr>
        </p:nvSpPr>
        <p:spPr>
          <a:xfrm>
            <a:off x="2626350" y="1888150"/>
            <a:ext cx="3891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" name="Google Shape;50;p3"/>
          <p:cNvSpPr txBox="1"/>
          <p:nvPr>
            <p:ph idx="1" type="subTitle"/>
          </p:nvPr>
        </p:nvSpPr>
        <p:spPr>
          <a:xfrm>
            <a:off x="2626350" y="3144854"/>
            <a:ext cx="3891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51" name="Google Shape;51;p3"/>
          <p:cNvGrpSpPr/>
          <p:nvPr/>
        </p:nvGrpSpPr>
        <p:grpSpPr>
          <a:xfrm rot="-5400000">
            <a:off x="7456019" y="290004"/>
            <a:ext cx="1223732" cy="2152215"/>
            <a:chOff x="4395788" y="4144963"/>
            <a:chExt cx="1058775" cy="1862100"/>
          </a:xfrm>
        </p:grpSpPr>
        <p:sp>
          <p:nvSpPr>
            <p:cNvPr id="52" name="Google Shape;52;p3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3"/>
          <p:cNvGrpSpPr/>
          <p:nvPr/>
        </p:nvGrpSpPr>
        <p:grpSpPr>
          <a:xfrm rot="-5400000">
            <a:off x="721039" y="2961986"/>
            <a:ext cx="1106346" cy="2548423"/>
            <a:chOff x="3357563" y="850900"/>
            <a:chExt cx="957212" cy="2204900"/>
          </a:xfrm>
        </p:grpSpPr>
        <p:sp>
          <p:nvSpPr>
            <p:cNvPr id="56" name="Google Shape;56;p3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 rot="2152714">
            <a:off x="-58362" y="671095"/>
            <a:ext cx="542802" cy="579655"/>
            <a:chOff x="3951850" y="2985350"/>
            <a:chExt cx="407950" cy="416500"/>
          </a:xfrm>
        </p:grpSpPr>
        <p:sp>
          <p:nvSpPr>
            <p:cNvPr id="64" name="Google Shape;64;p4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 rot="1966607">
            <a:off x="4995756" y="4316489"/>
            <a:ext cx="618137" cy="504828"/>
          </a:xfrm>
          <a:custGeom>
            <a:rect b="b" l="l" r="r" t="t"/>
            <a:pathLst>
              <a:path extrusionOk="0" fill="none" h="14176" w="16221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8510658" y="2135183"/>
            <a:ext cx="633342" cy="673526"/>
            <a:chOff x="6643075" y="3664250"/>
            <a:chExt cx="407950" cy="407975"/>
          </a:xfrm>
        </p:grpSpPr>
        <p:sp>
          <p:nvSpPr>
            <p:cNvPr id="69" name="Google Shape;69;p4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">
  <p:cSld name="TITLE_1_1_3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5"/>
          <p:cNvGrpSpPr/>
          <p:nvPr/>
        </p:nvGrpSpPr>
        <p:grpSpPr>
          <a:xfrm rot="4217833">
            <a:off x="-34777" y="745398"/>
            <a:ext cx="542819" cy="579635"/>
            <a:chOff x="3951850" y="2985350"/>
            <a:chExt cx="407950" cy="416500"/>
          </a:xfrm>
        </p:grpSpPr>
        <p:sp>
          <p:nvSpPr>
            <p:cNvPr id="76" name="Google Shape;76;p5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" name="Google Shape;79;p5"/>
          <p:cNvGrpSpPr/>
          <p:nvPr/>
        </p:nvGrpSpPr>
        <p:grpSpPr>
          <a:xfrm rot="2339152">
            <a:off x="8483871" y="2375845"/>
            <a:ext cx="540731" cy="573945"/>
            <a:chOff x="6643075" y="3664250"/>
            <a:chExt cx="407950" cy="407975"/>
          </a:xfrm>
        </p:grpSpPr>
        <p:sp>
          <p:nvSpPr>
            <p:cNvPr id="80" name="Google Shape;80;p5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" name="Google Shape;82;p5"/>
          <p:cNvGrpSpPr/>
          <p:nvPr/>
        </p:nvGrpSpPr>
        <p:grpSpPr>
          <a:xfrm>
            <a:off x="5104221" y="4325344"/>
            <a:ext cx="627578" cy="605788"/>
            <a:chOff x="5292575" y="3681900"/>
            <a:chExt cx="420150" cy="373275"/>
          </a:xfrm>
        </p:grpSpPr>
        <p:sp>
          <p:nvSpPr>
            <p:cNvPr id="83" name="Google Shape;83;p5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 1">
  <p:cSld name="TITLE_1_1_3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6"/>
          <p:cNvGrpSpPr/>
          <p:nvPr/>
        </p:nvGrpSpPr>
        <p:grpSpPr>
          <a:xfrm rot="2152714">
            <a:off x="-89312" y="392620"/>
            <a:ext cx="542802" cy="579655"/>
            <a:chOff x="3951850" y="2985350"/>
            <a:chExt cx="407950" cy="416500"/>
          </a:xfrm>
        </p:grpSpPr>
        <p:sp>
          <p:nvSpPr>
            <p:cNvPr id="95" name="Google Shape;95;p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" name="Google Shape;98;p6"/>
          <p:cNvSpPr/>
          <p:nvPr/>
        </p:nvSpPr>
        <p:spPr>
          <a:xfrm rot="1966530">
            <a:off x="5508805" y="4345885"/>
            <a:ext cx="512984" cy="395876"/>
          </a:xfrm>
          <a:custGeom>
            <a:rect b="b" l="l" r="r" t="t"/>
            <a:pathLst>
              <a:path extrusionOk="0" fill="none" h="14176" w="16221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6"/>
          <p:cNvGrpSpPr/>
          <p:nvPr/>
        </p:nvGrpSpPr>
        <p:grpSpPr>
          <a:xfrm>
            <a:off x="8588008" y="2398208"/>
            <a:ext cx="633342" cy="673526"/>
            <a:chOff x="6643075" y="3664250"/>
            <a:chExt cx="407950" cy="407975"/>
          </a:xfrm>
        </p:grpSpPr>
        <p:sp>
          <p:nvSpPr>
            <p:cNvPr id="100" name="Google Shape;100;p6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TITLE_1_1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/>
          <p:nvPr/>
        </p:nvSpPr>
        <p:spPr>
          <a:xfrm>
            <a:off x="343050" y="11654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2517950" y="13193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4692850" y="11654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6867750" y="13193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7"/>
          <p:cNvSpPr txBox="1"/>
          <p:nvPr>
            <p:ph type="title"/>
          </p:nvPr>
        </p:nvSpPr>
        <p:spPr>
          <a:xfrm>
            <a:off x="1740725" y="232375"/>
            <a:ext cx="61062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Josefin Sans"/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TITLE_1_1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8"/>
          <p:cNvGrpSpPr/>
          <p:nvPr/>
        </p:nvGrpSpPr>
        <p:grpSpPr>
          <a:xfrm>
            <a:off x="385299" y="3702166"/>
            <a:ext cx="442125" cy="464157"/>
            <a:chOff x="1278900" y="2333250"/>
            <a:chExt cx="381175" cy="381175"/>
          </a:xfrm>
        </p:grpSpPr>
        <p:sp>
          <p:nvSpPr>
            <p:cNvPr id="110" name="Google Shape;110;p8"/>
            <p:cNvSpPr/>
            <p:nvPr/>
          </p:nvSpPr>
          <p:spPr>
            <a:xfrm>
              <a:off x="1278900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15254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3696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369600" y="2604200"/>
              <a:ext cx="199750" cy="40825"/>
            </a:xfrm>
            <a:custGeom>
              <a:rect b="b" l="l" r="r" t="t"/>
              <a:pathLst>
                <a:path extrusionOk="0" fill="none" h="1633" w="799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954969" y="4056389"/>
            <a:ext cx="442154" cy="464157"/>
            <a:chOff x="1951075" y="2333250"/>
            <a:chExt cx="381200" cy="381175"/>
          </a:xfrm>
        </p:grpSpPr>
        <p:sp>
          <p:nvSpPr>
            <p:cNvPr id="115" name="Google Shape;115;p8"/>
            <p:cNvSpPr/>
            <p:nvPr/>
          </p:nvSpPr>
          <p:spPr>
            <a:xfrm>
              <a:off x="1951075" y="2333250"/>
              <a:ext cx="381200" cy="381175"/>
            </a:xfrm>
            <a:custGeom>
              <a:rect b="b" l="l" r="r" t="t"/>
              <a:pathLst>
                <a:path extrusionOk="0" fill="none" h="15247" w="15248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1976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0418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2041800" y="2584100"/>
              <a:ext cx="199750" cy="41425"/>
            </a:xfrm>
            <a:custGeom>
              <a:rect b="b" l="l" r="r" t="t"/>
              <a:pathLst>
                <a:path extrusionOk="0" fill="none" h="1657" w="799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" name="Google Shape;119;p8"/>
          <p:cNvGrpSpPr/>
          <p:nvPr/>
        </p:nvGrpSpPr>
        <p:grpSpPr>
          <a:xfrm>
            <a:off x="1000688" y="3381712"/>
            <a:ext cx="442125" cy="464157"/>
            <a:chOff x="2623275" y="2333250"/>
            <a:chExt cx="381175" cy="381175"/>
          </a:xfrm>
        </p:grpSpPr>
        <p:sp>
          <p:nvSpPr>
            <p:cNvPr id="120" name="Google Shape;120;p8"/>
            <p:cNvSpPr/>
            <p:nvPr/>
          </p:nvSpPr>
          <p:spPr>
            <a:xfrm>
              <a:off x="2623275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28698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140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810200" y="2595675"/>
              <a:ext cx="99875" cy="31075"/>
            </a:xfrm>
            <a:custGeom>
              <a:rect b="b" l="l" r="r" t="t"/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1860656" y="1056514"/>
            <a:ext cx="442136" cy="424205"/>
            <a:chOff x="3951850" y="2985350"/>
            <a:chExt cx="407950" cy="416500"/>
          </a:xfrm>
        </p:grpSpPr>
        <p:sp>
          <p:nvSpPr>
            <p:cNvPr id="125" name="Google Shape;125;p8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8"/>
          <p:cNvGrpSpPr/>
          <p:nvPr/>
        </p:nvGrpSpPr>
        <p:grpSpPr>
          <a:xfrm>
            <a:off x="417750" y="0"/>
            <a:ext cx="2266938" cy="1754200"/>
            <a:chOff x="9598025" y="882650"/>
            <a:chExt cx="2266938" cy="1754200"/>
          </a:xfrm>
        </p:grpSpPr>
        <p:sp>
          <p:nvSpPr>
            <p:cNvPr id="131" name="Google Shape;131;p8"/>
            <p:cNvSpPr/>
            <p:nvPr/>
          </p:nvSpPr>
          <p:spPr>
            <a:xfrm>
              <a:off x="10239375" y="1881188"/>
              <a:ext cx="139800" cy="90600"/>
            </a:xfrm>
            <a:custGeom>
              <a:rect b="b" l="l" r="r" t="t"/>
              <a:pathLst>
                <a:path extrusionOk="0" h="120000" w="12000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9598025" y="882650"/>
              <a:ext cx="995400" cy="1546200"/>
            </a:xfrm>
            <a:custGeom>
              <a:rect b="b" l="l" r="r" t="t"/>
              <a:pathLst>
                <a:path extrusionOk="0" h="120000" w="12000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10672763" y="1581150"/>
              <a:ext cx="1192200" cy="1055700"/>
            </a:xfrm>
            <a:custGeom>
              <a:rect b="b" l="l" r="r" t="t"/>
              <a:pathLst>
                <a:path extrusionOk="0" h="120000" w="120000">
                  <a:moveTo>
                    <a:pt x="59730" y="120000"/>
                  </a:moveTo>
                  <a:cubicBezTo>
                    <a:pt x="26905" y="120000"/>
                    <a:pt x="0" y="95025"/>
                    <a:pt x="0" y="64568"/>
                  </a:cubicBezTo>
                  <a:cubicBezTo>
                    <a:pt x="0" y="49949"/>
                    <a:pt x="5919" y="35939"/>
                    <a:pt x="17219" y="25583"/>
                  </a:cubicBezTo>
                  <a:cubicBezTo>
                    <a:pt x="2152" y="2436"/>
                    <a:pt x="2152" y="2436"/>
                    <a:pt x="2152" y="2436"/>
                  </a:cubicBezTo>
                  <a:cubicBezTo>
                    <a:pt x="1614" y="1827"/>
                    <a:pt x="1614" y="1218"/>
                    <a:pt x="2152" y="609"/>
                  </a:cubicBezTo>
                  <a:cubicBezTo>
                    <a:pt x="2152" y="609"/>
                    <a:pt x="2690" y="0"/>
                    <a:pt x="2690" y="0"/>
                  </a:cubicBezTo>
                  <a:cubicBezTo>
                    <a:pt x="3228" y="0"/>
                    <a:pt x="3228" y="0"/>
                    <a:pt x="3228" y="0"/>
                  </a:cubicBezTo>
                  <a:cubicBezTo>
                    <a:pt x="39282" y="12182"/>
                    <a:pt x="39282" y="12182"/>
                    <a:pt x="39282" y="12182"/>
                  </a:cubicBezTo>
                  <a:cubicBezTo>
                    <a:pt x="45739" y="9746"/>
                    <a:pt x="52735" y="9137"/>
                    <a:pt x="59730" y="9137"/>
                  </a:cubicBezTo>
                  <a:cubicBezTo>
                    <a:pt x="93094" y="9137"/>
                    <a:pt x="119999" y="34111"/>
                    <a:pt x="119999" y="64568"/>
                  </a:cubicBezTo>
                  <a:cubicBezTo>
                    <a:pt x="119999" y="95025"/>
                    <a:pt x="93094" y="120000"/>
                    <a:pt x="59730" y="120000"/>
                  </a:cubicBezTo>
                  <a:close/>
                  <a:moveTo>
                    <a:pt x="59730" y="11573"/>
                  </a:moveTo>
                  <a:cubicBezTo>
                    <a:pt x="52735" y="11573"/>
                    <a:pt x="46278" y="12791"/>
                    <a:pt x="39820" y="15228"/>
                  </a:cubicBezTo>
                  <a:cubicBezTo>
                    <a:pt x="39282" y="15228"/>
                    <a:pt x="39282" y="15228"/>
                    <a:pt x="38744" y="15228"/>
                  </a:cubicBezTo>
                  <a:cubicBezTo>
                    <a:pt x="6457" y="4263"/>
                    <a:pt x="6457" y="4263"/>
                    <a:pt x="6457" y="4263"/>
                  </a:cubicBezTo>
                  <a:cubicBezTo>
                    <a:pt x="19910" y="24974"/>
                    <a:pt x="19910" y="24974"/>
                    <a:pt x="19910" y="24974"/>
                  </a:cubicBezTo>
                  <a:cubicBezTo>
                    <a:pt x="19910" y="25583"/>
                    <a:pt x="19910" y="26192"/>
                    <a:pt x="19372" y="26802"/>
                  </a:cubicBezTo>
                  <a:cubicBezTo>
                    <a:pt x="8609" y="37157"/>
                    <a:pt x="2152" y="50558"/>
                    <a:pt x="2152" y="64568"/>
                  </a:cubicBezTo>
                  <a:cubicBezTo>
                    <a:pt x="2152" y="93807"/>
                    <a:pt x="27982" y="117563"/>
                    <a:pt x="59730" y="117563"/>
                  </a:cubicBezTo>
                  <a:cubicBezTo>
                    <a:pt x="91479" y="117563"/>
                    <a:pt x="117309" y="93807"/>
                    <a:pt x="117309" y="64568"/>
                  </a:cubicBezTo>
                  <a:cubicBezTo>
                    <a:pt x="117309" y="35329"/>
                    <a:pt x="91479" y="11573"/>
                    <a:pt x="59730" y="115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8"/>
          <p:cNvGrpSpPr/>
          <p:nvPr/>
        </p:nvGrpSpPr>
        <p:grpSpPr>
          <a:xfrm>
            <a:off x="6639850" y="3340125"/>
            <a:ext cx="2267050" cy="1803375"/>
            <a:chOff x="9925050" y="4203700"/>
            <a:chExt cx="2267050" cy="1803375"/>
          </a:xfrm>
        </p:grpSpPr>
        <p:sp>
          <p:nvSpPr>
            <p:cNvPr id="135" name="Google Shape;135;p8"/>
            <p:cNvSpPr/>
            <p:nvPr/>
          </p:nvSpPr>
          <p:spPr>
            <a:xfrm>
              <a:off x="11336338" y="4922838"/>
              <a:ext cx="139800" cy="119100"/>
            </a:xfrm>
            <a:custGeom>
              <a:rect b="b" l="l" r="r" t="t"/>
              <a:pathLst>
                <a:path extrusionOk="0" h="120000" w="12000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1137900" y="4498975"/>
              <a:ext cx="1054200" cy="1508100"/>
            </a:xfrm>
            <a:custGeom>
              <a:rect b="b" l="l" r="r" t="t"/>
              <a:pathLst>
                <a:path extrusionOk="0" h="120000" w="12000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9925050" y="4203700"/>
              <a:ext cx="1133400" cy="1073100"/>
            </a:xfrm>
            <a:custGeom>
              <a:rect b="b" l="l" r="r" t="t"/>
              <a:pathLst>
                <a:path extrusionOk="0" h="120000" w="12000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10421938" y="4832350"/>
              <a:ext cx="139800" cy="27000"/>
            </a:xfrm>
            <a:custGeom>
              <a:rect b="b" l="l" r="r" t="t"/>
              <a:pathLst>
                <a:path extrusionOk="0" h="120000" w="12000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0421938" y="4875213"/>
              <a:ext cx="139800" cy="20700"/>
            </a:xfrm>
            <a:custGeom>
              <a:rect b="b" l="l" r="r" t="t"/>
              <a:pathLst>
                <a:path extrusionOk="0" h="120000" w="12000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0442575" y="4913313"/>
              <a:ext cx="96900" cy="25500"/>
            </a:xfrm>
            <a:custGeom>
              <a:rect b="b" l="l" r="r" t="t"/>
              <a:pathLst>
                <a:path extrusionOk="0" h="120000" w="12000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0480675" y="4333875"/>
              <a:ext cx="22200" cy="906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0679113" y="4602163"/>
              <a:ext cx="74700" cy="2070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10229850" y="4602163"/>
              <a:ext cx="74700" cy="20700"/>
            </a:xfrm>
            <a:custGeom>
              <a:rect b="b" l="l" r="r" t="t"/>
              <a:pathLst>
                <a:path extrusionOk="0" h="120000" w="12000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0282238" y="4402138"/>
              <a:ext cx="81000" cy="81000"/>
            </a:xfrm>
            <a:custGeom>
              <a:rect b="b" l="l" r="r" t="t"/>
              <a:pathLst>
                <a:path extrusionOk="0" h="120000" w="12000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0620375" y="4402138"/>
              <a:ext cx="79500" cy="81000"/>
            </a:xfrm>
            <a:custGeom>
              <a:rect b="b" l="l" r="r" t="t"/>
              <a:pathLst>
                <a:path extrusionOk="0" h="120000" w="12000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0347325" y="4478338"/>
              <a:ext cx="288900" cy="331800"/>
            </a:xfrm>
            <a:custGeom>
              <a:rect b="b" l="l" r="r" t="t"/>
              <a:pathLst>
                <a:path extrusionOk="0" h="120000" w="12000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8"/>
          <p:cNvSpPr/>
          <p:nvPr/>
        </p:nvSpPr>
        <p:spPr>
          <a:xfrm>
            <a:off x="2889400" y="1303975"/>
            <a:ext cx="3303300" cy="2398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8" name="Google Shape;148;p8"/>
          <p:cNvGrpSpPr/>
          <p:nvPr/>
        </p:nvGrpSpPr>
        <p:grpSpPr>
          <a:xfrm>
            <a:off x="7037894" y="-338867"/>
            <a:ext cx="2381461" cy="2276520"/>
            <a:chOff x="5941025" y="3634400"/>
            <a:chExt cx="467650" cy="467650"/>
          </a:xfrm>
        </p:grpSpPr>
        <p:sp>
          <p:nvSpPr>
            <p:cNvPr id="149" name="Google Shape;149;p8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304800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9"/>
          <p:cNvGrpSpPr/>
          <p:nvPr/>
        </p:nvGrpSpPr>
        <p:grpSpPr>
          <a:xfrm>
            <a:off x="1079763" y="2674863"/>
            <a:ext cx="1551087" cy="2468625"/>
            <a:chOff x="715963" y="3538538"/>
            <a:chExt cx="1551087" cy="2468625"/>
          </a:xfrm>
        </p:grpSpPr>
        <p:sp>
          <p:nvSpPr>
            <p:cNvPr id="158" name="Google Shape;158;p9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/>
          <p:nvPr/>
        </p:nvSpPr>
        <p:spPr>
          <a:xfrm>
            <a:off x="304800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" name="Google Shape;171;p10"/>
          <p:cNvGrpSpPr/>
          <p:nvPr/>
        </p:nvGrpSpPr>
        <p:grpSpPr>
          <a:xfrm>
            <a:off x="425675" y="-278475"/>
            <a:ext cx="1882725" cy="2446200"/>
            <a:chOff x="3357563" y="850900"/>
            <a:chExt cx="1882725" cy="2446200"/>
          </a:xfrm>
        </p:grpSpPr>
        <p:sp>
          <p:nvSpPr>
            <p:cNvPr id="172" name="Google Shape;172;p10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4829175" y="2943225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4887913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4770438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4448175" y="1768475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4829175" y="1779588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662488" y="27178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5048250" y="2733675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4529138" y="2149475"/>
              <a:ext cx="379500" cy="81000"/>
            </a:xfrm>
            <a:custGeom>
              <a:rect b="b" l="l" r="r" t="t"/>
              <a:pathLst>
                <a:path extrusionOk="0" h="120000" w="12000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4529138" y="2063750"/>
              <a:ext cx="401700" cy="63600"/>
            </a:xfrm>
            <a:custGeom>
              <a:rect b="b" l="l" r="r" t="t"/>
              <a:pathLst>
                <a:path extrusionOk="0" h="120000" w="12000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4540250" y="1982788"/>
              <a:ext cx="203100" cy="54000"/>
            </a:xfrm>
            <a:custGeom>
              <a:rect b="b" l="l" r="r" t="t"/>
              <a:pathLst>
                <a:path extrusionOk="0" h="120000" w="12000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B5CBB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Josefin Sans"/>
              <a:buNone/>
              <a:defRPr b="1" sz="31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▹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￭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⬝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●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○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■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●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○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■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CBB7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/>
          <p:nvPr>
            <p:ph type="ctrTitle"/>
          </p:nvPr>
        </p:nvSpPr>
        <p:spPr>
          <a:xfrm>
            <a:off x="2225125" y="1196525"/>
            <a:ext cx="4186800" cy="26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LOCKDOWN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807E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8"/>
          <p:cNvSpPr txBox="1"/>
          <p:nvPr>
            <p:ph idx="4294967295" type="title"/>
          </p:nvPr>
        </p:nvSpPr>
        <p:spPr>
          <a:xfrm>
            <a:off x="190950" y="1137525"/>
            <a:ext cx="2713800" cy="1395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100">
                <a:solidFill>
                  <a:srgbClr val="F3F3F3"/>
                </a:solidFill>
              </a:rPr>
              <a:t>..</a:t>
            </a:r>
            <a:r>
              <a:rPr lang="en" sz="2100">
                <a:solidFill>
                  <a:srgbClr val="FFC06D"/>
                </a:solidFill>
              </a:rPr>
              <a:t>sustainable, easy</a:t>
            </a:r>
            <a:r>
              <a:rPr b="0" lang="en" sz="2100">
                <a:solidFill>
                  <a:srgbClr val="F3F3F3"/>
                </a:solidFill>
              </a:rPr>
              <a:t> way to boost </a:t>
            </a:r>
            <a:r>
              <a:rPr lang="en" sz="2100">
                <a:solidFill>
                  <a:srgbClr val="FFC06D"/>
                </a:solidFill>
              </a:rPr>
              <a:t>self-motivation</a:t>
            </a:r>
            <a:r>
              <a:rPr b="0" lang="en" sz="2100">
                <a:solidFill>
                  <a:srgbClr val="F3F3F3"/>
                </a:solidFill>
              </a:rPr>
              <a:t> in </a:t>
            </a:r>
            <a:r>
              <a:rPr lang="en" sz="2100">
                <a:solidFill>
                  <a:srgbClr val="FFC06D"/>
                </a:solidFill>
              </a:rPr>
              <a:t>professional</a:t>
            </a:r>
            <a:r>
              <a:rPr b="0" lang="en" sz="2100">
                <a:solidFill>
                  <a:srgbClr val="FFC06D"/>
                </a:solidFill>
              </a:rPr>
              <a:t> </a:t>
            </a:r>
            <a:r>
              <a:rPr b="0" lang="en" sz="2100">
                <a:solidFill>
                  <a:srgbClr val="F3F3F3"/>
                </a:solidFill>
              </a:rPr>
              <a:t>settings</a:t>
            </a:r>
            <a:endParaRPr/>
          </a:p>
        </p:txBody>
      </p:sp>
      <p:sp>
        <p:nvSpPr>
          <p:cNvPr id="438" name="Google Shape;438;p28"/>
          <p:cNvSpPr txBox="1"/>
          <p:nvPr/>
        </p:nvSpPr>
        <p:spPr>
          <a:xfrm>
            <a:off x="4360975" y="1590700"/>
            <a:ext cx="4215900" cy="2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...encourage people to tackle </a:t>
            </a:r>
            <a:r>
              <a:rPr b="1" lang="en" sz="23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small wins</a:t>
            </a:r>
            <a:r>
              <a:rPr lang="en" sz="23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 first to feel productive and then </a:t>
            </a:r>
            <a:r>
              <a:rPr b="1" lang="en" sz="23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build momentum</a:t>
            </a:r>
            <a:r>
              <a:rPr lang="en" sz="23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 to </a:t>
            </a:r>
            <a:r>
              <a:rPr b="1" lang="en" sz="23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kickstart productivity</a:t>
            </a:r>
            <a:r>
              <a:rPr lang="en" sz="23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 in their daily professional/academic lives.</a:t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39" name="Google Shape;439;p28"/>
          <p:cNvSpPr txBox="1"/>
          <p:nvPr/>
        </p:nvSpPr>
        <p:spPr>
          <a:xfrm>
            <a:off x="3617375" y="693850"/>
            <a:ext cx="4093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HOW MIGHT WE…</a:t>
            </a:r>
            <a:r>
              <a:rPr b="1" lang="en" sz="2700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b="1" sz="2700">
              <a:solidFill>
                <a:schemeClr val="dk1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40" name="Google Shape;440;p28"/>
          <p:cNvSpPr txBox="1"/>
          <p:nvPr/>
        </p:nvSpPr>
        <p:spPr>
          <a:xfrm>
            <a:off x="275975" y="273125"/>
            <a:ext cx="235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The game changer:</a:t>
            </a:r>
            <a:endParaRPr b="1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9"/>
          <p:cNvSpPr txBox="1"/>
          <p:nvPr>
            <p:ph idx="4294967295" type="title"/>
          </p:nvPr>
        </p:nvSpPr>
        <p:spPr>
          <a:xfrm>
            <a:off x="145000" y="2424950"/>
            <a:ext cx="2690700" cy="2835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100">
                <a:solidFill>
                  <a:srgbClr val="F3F3F3"/>
                </a:solidFill>
              </a:rPr>
              <a:t>...t</a:t>
            </a:r>
            <a:r>
              <a:rPr b="0" lang="en" sz="2100">
                <a:solidFill>
                  <a:srgbClr val="FFFFFF"/>
                </a:solidFill>
              </a:rPr>
              <a:t>rack how </a:t>
            </a:r>
            <a:r>
              <a:rPr lang="en" sz="2100">
                <a:solidFill>
                  <a:schemeClr val="dk1"/>
                </a:solidFill>
              </a:rPr>
              <a:t>various</a:t>
            </a:r>
            <a:r>
              <a:rPr lang="en" sz="2100">
                <a:solidFill>
                  <a:srgbClr val="E96865"/>
                </a:solidFill>
              </a:rPr>
              <a:t>  </a:t>
            </a:r>
            <a:r>
              <a:rPr lang="en" sz="2100">
                <a:solidFill>
                  <a:schemeClr val="dk1"/>
                </a:solidFill>
              </a:rPr>
              <a:t>purchases</a:t>
            </a:r>
            <a:r>
              <a:rPr b="0" lang="en" sz="2100">
                <a:solidFill>
                  <a:srgbClr val="FFFFFF"/>
                </a:solidFill>
              </a:rPr>
              <a:t> affect </a:t>
            </a:r>
            <a:r>
              <a:rPr lang="en" sz="2100">
                <a:solidFill>
                  <a:schemeClr val="dk1"/>
                </a:solidFill>
              </a:rPr>
              <a:t>disposable income</a:t>
            </a:r>
            <a:r>
              <a:rPr b="0" lang="en" sz="2100">
                <a:solidFill>
                  <a:srgbClr val="FFFFFF"/>
                </a:solidFill>
              </a:rPr>
              <a:t> for people who </a:t>
            </a:r>
            <a:r>
              <a:rPr lang="en" sz="2100">
                <a:solidFill>
                  <a:schemeClr val="dk1"/>
                </a:solidFill>
              </a:rPr>
              <a:t>aren’t</a:t>
            </a:r>
            <a:r>
              <a:rPr b="0" lang="en" sz="2100">
                <a:solidFill>
                  <a:srgbClr val="E96865"/>
                </a:solidFill>
              </a:rPr>
              <a:t> </a:t>
            </a:r>
            <a:r>
              <a:rPr b="0" lang="en" sz="2100">
                <a:solidFill>
                  <a:srgbClr val="FFFFFF"/>
                </a:solidFill>
              </a:rPr>
              <a:t>financially conscious.</a:t>
            </a:r>
            <a:endParaRPr b="0" sz="2100">
              <a:solidFill>
                <a:srgbClr val="FFFFFF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E96865"/>
              </a:solidFill>
            </a:endParaRPr>
          </a:p>
        </p:txBody>
      </p:sp>
      <p:sp>
        <p:nvSpPr>
          <p:cNvPr id="446" name="Google Shape;446;p29"/>
          <p:cNvSpPr txBox="1"/>
          <p:nvPr/>
        </p:nvSpPr>
        <p:spPr>
          <a:xfrm>
            <a:off x="4092700" y="1506350"/>
            <a:ext cx="4315500" cy="27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...</a:t>
            </a:r>
            <a:r>
              <a:rPr lang="en" sz="25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clearly demonstrate the positive and negative </a:t>
            </a:r>
            <a:r>
              <a:rPr b="1" lang="en"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effects</a:t>
            </a:r>
            <a:r>
              <a:rPr lang="en" sz="25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 every purchase can have on a user’s </a:t>
            </a:r>
            <a:r>
              <a:rPr b="1" lang="en"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financial standing</a:t>
            </a:r>
            <a:r>
              <a:rPr lang="en" sz="25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, especially in the </a:t>
            </a:r>
            <a:r>
              <a:rPr b="1" lang="en"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long-term</a:t>
            </a:r>
            <a:r>
              <a:rPr lang="en" sz="25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47" name="Google Shape;447;p29"/>
          <p:cNvSpPr txBox="1"/>
          <p:nvPr/>
        </p:nvSpPr>
        <p:spPr>
          <a:xfrm>
            <a:off x="3540725" y="586500"/>
            <a:ext cx="4093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El Messiri"/>
                <a:ea typeface="El Messiri"/>
                <a:cs typeface="El Messiri"/>
                <a:sym typeface="El Messiri"/>
              </a:rPr>
              <a:t>HOW MIGHT WE…</a:t>
            </a:r>
            <a:r>
              <a:rPr b="1" lang="en" sz="2700">
                <a:solidFill>
                  <a:schemeClr val="lt1"/>
                </a:solidFill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b="1" sz="2700">
              <a:solidFill>
                <a:schemeClr val="lt1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275300" y="2381100"/>
            <a:ext cx="235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The game</a:t>
            </a:r>
            <a:r>
              <a:rPr b="1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 changer</a:t>
            </a:r>
            <a:r>
              <a:rPr b="1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:</a:t>
            </a:r>
            <a:endParaRPr b="1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0"/>
          <p:cNvSpPr txBox="1"/>
          <p:nvPr>
            <p:ph idx="4294967295" type="title"/>
          </p:nvPr>
        </p:nvSpPr>
        <p:spPr>
          <a:xfrm>
            <a:off x="106650" y="624850"/>
            <a:ext cx="2790300" cy="1806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rgbClr val="F3F3F3"/>
                </a:solidFill>
              </a:rPr>
              <a:t>...</a:t>
            </a:r>
            <a:r>
              <a:rPr b="0" lang="en" sz="2000">
                <a:solidFill>
                  <a:srgbClr val="FFFFFF"/>
                </a:solidFill>
              </a:rPr>
              <a:t>help</a:t>
            </a:r>
            <a:r>
              <a:rPr lang="en" sz="2000">
                <a:solidFill>
                  <a:srgbClr val="FFC06D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students</a:t>
            </a:r>
            <a:r>
              <a:rPr b="0" lang="en" sz="2000">
                <a:solidFill>
                  <a:srgbClr val="FFFFFF"/>
                </a:solidFill>
              </a:rPr>
              <a:t> be responsible by </a:t>
            </a:r>
            <a:r>
              <a:rPr lang="en" sz="2000">
                <a:solidFill>
                  <a:schemeClr val="dk1"/>
                </a:solidFill>
              </a:rPr>
              <a:t>holding them accountable</a:t>
            </a:r>
            <a:r>
              <a:rPr lang="en" sz="2000">
                <a:solidFill>
                  <a:srgbClr val="FFC06D"/>
                </a:solidFill>
              </a:rPr>
              <a:t> </a:t>
            </a:r>
            <a:r>
              <a:rPr b="0" lang="en" sz="2000">
                <a:solidFill>
                  <a:srgbClr val="FFFFFF"/>
                </a:solidFill>
              </a:rPr>
              <a:t>to their financial </a:t>
            </a:r>
            <a:r>
              <a:rPr lang="en" sz="2000">
                <a:solidFill>
                  <a:schemeClr val="dk1"/>
                </a:solidFill>
              </a:rPr>
              <a:t>limits.</a:t>
            </a:r>
            <a:r>
              <a:rPr b="0" lang="en" sz="2000">
                <a:solidFill>
                  <a:srgbClr val="FFFFFF"/>
                </a:solidFill>
              </a:rPr>
              <a:t> </a:t>
            </a:r>
            <a:endParaRPr b="0" sz="2000">
              <a:solidFill>
                <a:srgbClr val="F3F3F3"/>
              </a:solidFill>
            </a:endParaRPr>
          </a:p>
        </p:txBody>
      </p:sp>
      <p:sp>
        <p:nvSpPr>
          <p:cNvPr id="454" name="Google Shape;454;p30"/>
          <p:cNvSpPr txBox="1"/>
          <p:nvPr/>
        </p:nvSpPr>
        <p:spPr>
          <a:xfrm>
            <a:off x="4085025" y="1588950"/>
            <a:ext cx="44154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2"/>
                </a:solidFill>
                <a:latin typeface="Josefin Sans"/>
                <a:ea typeface="Josefin Sans"/>
                <a:cs typeface="Josefin Sans"/>
                <a:sym typeface="Josefin Sans"/>
              </a:rPr>
              <a:t>...</a:t>
            </a:r>
            <a:r>
              <a:rPr lang="en" sz="2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6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leverage </a:t>
            </a:r>
            <a:r>
              <a:rPr b="1" lang="en" sz="2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social interaction</a:t>
            </a:r>
            <a:r>
              <a:rPr lang="en" sz="26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to teach college students how to </a:t>
            </a:r>
            <a:r>
              <a:rPr b="1" lang="en" sz="2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budget </a:t>
            </a:r>
            <a:r>
              <a:rPr lang="en" sz="26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without overwhelming them.</a:t>
            </a:r>
            <a:endParaRPr sz="26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55" name="Google Shape;455;p30"/>
          <p:cNvSpPr txBox="1"/>
          <p:nvPr/>
        </p:nvSpPr>
        <p:spPr>
          <a:xfrm>
            <a:off x="3617375" y="693850"/>
            <a:ext cx="4093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  <a:latin typeface="El Messiri"/>
                <a:ea typeface="El Messiri"/>
                <a:cs typeface="El Messiri"/>
                <a:sym typeface="El Messiri"/>
              </a:rPr>
              <a:t>HOW MIGHT WE…</a:t>
            </a:r>
            <a:r>
              <a:rPr b="1" lang="en" sz="2700">
                <a:solidFill>
                  <a:schemeClr val="dk2"/>
                </a:solidFill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b="1" sz="2700">
              <a:solidFill>
                <a:schemeClr val="dk2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56" name="Google Shape;456;p30"/>
          <p:cNvSpPr txBox="1"/>
          <p:nvPr/>
        </p:nvSpPr>
        <p:spPr>
          <a:xfrm>
            <a:off x="275975" y="273125"/>
            <a:ext cx="235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The game changer:</a:t>
            </a:r>
            <a:endParaRPr b="1" sz="2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"/>
          <p:cNvSpPr txBox="1"/>
          <p:nvPr/>
        </p:nvSpPr>
        <p:spPr>
          <a:xfrm>
            <a:off x="2951850" y="1879050"/>
            <a:ext cx="3240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SOLUTIONS</a:t>
            </a:r>
            <a:endParaRPr b="1" sz="3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2"/>
          <p:cNvSpPr txBox="1"/>
          <p:nvPr/>
        </p:nvSpPr>
        <p:spPr>
          <a:xfrm>
            <a:off x="1793100" y="1027525"/>
            <a:ext cx="5557800" cy="3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An app that helps people prioritize doing </a:t>
            </a:r>
            <a:r>
              <a:rPr b="1" lang="en" sz="24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smaller tasks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earlier in the day 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by 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ranking </a:t>
            </a:r>
            <a:r>
              <a:rPr b="1" lang="en" sz="24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priority of goals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for the day and using that </a:t>
            </a:r>
            <a:r>
              <a:rPr b="1" lang="en" sz="24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momentum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to en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courage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them to </a:t>
            </a:r>
            <a:r>
              <a:rPr b="1" lang="en" sz="24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want to be productive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with their remaining work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endParaRPr b="1" sz="2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67" name="Google Shape;467;p32"/>
          <p:cNvSpPr/>
          <p:nvPr/>
        </p:nvSpPr>
        <p:spPr>
          <a:xfrm>
            <a:off x="325075" y="2097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1.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468" name="Google Shape;468;p32"/>
          <p:cNvGrpSpPr/>
          <p:nvPr/>
        </p:nvGrpSpPr>
        <p:grpSpPr>
          <a:xfrm>
            <a:off x="7850173" y="3623262"/>
            <a:ext cx="859807" cy="1106019"/>
            <a:chOff x="590250" y="244200"/>
            <a:chExt cx="407975" cy="532175"/>
          </a:xfrm>
        </p:grpSpPr>
        <p:sp>
          <p:nvSpPr>
            <p:cNvPr id="469" name="Google Shape;469;p32"/>
            <p:cNvSpPr/>
            <p:nvPr/>
          </p:nvSpPr>
          <p:spPr>
            <a:xfrm>
              <a:off x="623125" y="313625"/>
              <a:ext cx="375100" cy="462750"/>
            </a:xfrm>
            <a:custGeom>
              <a:rect b="b" l="l" r="r" t="t"/>
              <a:pathLst>
                <a:path extrusionOk="0" fill="none" h="18510" w="15004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590250" y="269775"/>
              <a:ext cx="377525" cy="462775"/>
            </a:xfrm>
            <a:custGeom>
              <a:rect b="b" l="l" r="r" t="t"/>
              <a:pathLst>
                <a:path extrusionOk="0" fill="none" h="18511" w="15101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796650" y="274025"/>
              <a:ext cx="45100" cy="45100"/>
            </a:xfrm>
            <a:custGeom>
              <a:rect b="b" l="l" r="r" t="t"/>
              <a:pathLst>
                <a:path extrusionOk="0" fill="none" h="1804" w="1804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713850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631050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649925" y="590050"/>
              <a:ext cx="133975" cy="25"/>
            </a:xfrm>
            <a:custGeom>
              <a:rect b="b" l="l" r="r" t="t"/>
              <a:pathLst>
                <a:path extrusionOk="0" fill="none" h="1" w="5359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649925" y="5346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649925" y="4798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649925" y="424425"/>
              <a:ext cx="255750" cy="25"/>
            </a:xfrm>
            <a:custGeom>
              <a:rect b="b" l="l" r="r" t="t"/>
              <a:pathLst>
                <a:path extrusionOk="0" fill="none" h="1" w="1023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879475" y="274025"/>
              <a:ext cx="45075" cy="45100"/>
            </a:xfrm>
            <a:custGeom>
              <a:rect b="b" l="l" r="r" t="t"/>
              <a:pathLst>
                <a:path extrusionOk="0" fill="none" h="1804" w="1803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6548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>
              <a:off x="7376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820400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903225" y="244200"/>
              <a:ext cx="25" cy="51175"/>
            </a:xfrm>
            <a:custGeom>
              <a:rect b="b" l="l" r="r" t="t"/>
              <a:pathLst>
                <a:path extrusionOk="0" fill="none" h="2047" w="1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3" name="Google Shape;483;p32"/>
          <p:cNvSpPr txBox="1"/>
          <p:nvPr/>
        </p:nvSpPr>
        <p:spPr>
          <a:xfrm>
            <a:off x="909200" y="935175"/>
            <a:ext cx="7335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"/>
          <p:cNvSpPr txBox="1"/>
          <p:nvPr/>
        </p:nvSpPr>
        <p:spPr>
          <a:xfrm>
            <a:off x="1622700" y="1158500"/>
            <a:ext cx="5898600" cy="3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Find </a:t>
            </a:r>
            <a:r>
              <a:rPr b="1" lang="en"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consistencies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in users’ spending habits that can be improved upon and suggest steps to do so by providing </a:t>
            </a:r>
            <a:r>
              <a:rPr b="1" lang="en"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customized tips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and </a:t>
            </a:r>
            <a:r>
              <a:rPr b="1" lang="en"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prompts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to match the user’s </a:t>
            </a:r>
            <a:r>
              <a:rPr b="1" lang="en"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rPr>
              <a:t>daily habits, financial status,</a:t>
            </a:r>
            <a:r>
              <a:rPr b="1" lang="en" sz="24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location and other factors.</a:t>
            </a:r>
            <a:endParaRPr b="1" sz="2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89" name="Google Shape;489;p33"/>
          <p:cNvSpPr/>
          <p:nvPr/>
        </p:nvSpPr>
        <p:spPr>
          <a:xfrm>
            <a:off x="325075" y="2097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2</a:t>
            </a: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490" name="Google Shape;490;p33"/>
          <p:cNvGrpSpPr/>
          <p:nvPr/>
        </p:nvGrpSpPr>
        <p:grpSpPr>
          <a:xfrm>
            <a:off x="7771724" y="4148580"/>
            <a:ext cx="1173093" cy="758838"/>
            <a:chOff x="1244800" y="3717225"/>
            <a:chExt cx="449375" cy="302025"/>
          </a:xfrm>
        </p:grpSpPr>
        <p:sp>
          <p:nvSpPr>
            <p:cNvPr id="491" name="Google Shape;491;p33"/>
            <p:cNvSpPr/>
            <p:nvPr/>
          </p:nvSpPr>
          <p:spPr>
            <a:xfrm>
              <a:off x="1244800" y="3717225"/>
              <a:ext cx="449375" cy="302025"/>
            </a:xfrm>
            <a:custGeom>
              <a:rect b="b" l="l" r="r" t="t"/>
              <a:pathLst>
                <a:path extrusionOk="0" fill="none" h="12081" w="17975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1244800" y="379515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1244800" y="385300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1302625" y="3893800"/>
              <a:ext cx="161375" cy="25"/>
            </a:xfrm>
            <a:custGeom>
              <a:rect b="b" l="l" r="r" t="t"/>
              <a:pathLst>
                <a:path extrusionOk="0" fill="none" h="1" w="6455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1302625" y="3933975"/>
              <a:ext cx="110250" cy="25"/>
            </a:xfrm>
            <a:custGeom>
              <a:rect b="b" l="l" r="r" t="t"/>
              <a:pathLst>
                <a:path extrusionOk="0" fill="none" h="1" w="441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1572975" y="3899875"/>
              <a:ext cx="62125" cy="40225"/>
            </a:xfrm>
            <a:custGeom>
              <a:rect b="b" l="l" r="r" t="t"/>
              <a:pathLst>
                <a:path extrusionOk="0" fill="none" h="1609" w="2485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4"/>
          <p:cNvSpPr txBox="1"/>
          <p:nvPr/>
        </p:nvSpPr>
        <p:spPr>
          <a:xfrm>
            <a:off x="1622700" y="1564175"/>
            <a:ext cx="58986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An app for </a:t>
            </a:r>
            <a:r>
              <a:rPr b="1" lang="en"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social groups</a:t>
            </a:r>
            <a:r>
              <a:rPr b="1" lang="en" sz="25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to </a:t>
            </a:r>
            <a:r>
              <a:rPr b="1" lang="en"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collectively budget </a:t>
            </a:r>
            <a:r>
              <a:rPr b="1" lang="en" sz="25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for periods that involve social activities that require </a:t>
            </a:r>
            <a:r>
              <a:rPr b="1" lang="en" sz="2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communal spending</a:t>
            </a:r>
            <a:r>
              <a:rPr b="1" lang="en" sz="25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endParaRPr b="1" sz="25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02" name="Google Shape;502;p34"/>
          <p:cNvSpPr/>
          <p:nvPr/>
        </p:nvSpPr>
        <p:spPr>
          <a:xfrm>
            <a:off x="325075" y="2097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3</a:t>
            </a: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503" name="Google Shape;503;p34"/>
          <p:cNvGrpSpPr/>
          <p:nvPr/>
        </p:nvGrpSpPr>
        <p:grpSpPr>
          <a:xfrm>
            <a:off x="7893596" y="3888266"/>
            <a:ext cx="1019560" cy="1008882"/>
            <a:chOff x="3292425" y="3664250"/>
            <a:chExt cx="397025" cy="391525"/>
          </a:xfrm>
        </p:grpSpPr>
        <p:sp>
          <p:nvSpPr>
            <p:cNvPr id="504" name="Google Shape;504;p34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5"/>
          <p:cNvSpPr txBox="1"/>
          <p:nvPr/>
        </p:nvSpPr>
        <p:spPr>
          <a:xfrm>
            <a:off x="2810300" y="2034350"/>
            <a:ext cx="4278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PROTOTYPING</a:t>
            </a:r>
            <a:endParaRPr b="1" sz="3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6"/>
          <p:cNvSpPr/>
          <p:nvPr/>
        </p:nvSpPr>
        <p:spPr>
          <a:xfrm>
            <a:off x="725300" y="2341650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6"/>
          <p:cNvSpPr/>
          <p:nvPr/>
        </p:nvSpPr>
        <p:spPr>
          <a:xfrm>
            <a:off x="325075" y="3621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1.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518" name="Google Shape;518;p36"/>
          <p:cNvSpPr txBox="1"/>
          <p:nvPr/>
        </p:nvSpPr>
        <p:spPr>
          <a:xfrm>
            <a:off x="1437300" y="617850"/>
            <a:ext cx="4825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Assumption: </a:t>
            </a:r>
            <a:r>
              <a:rPr lang="en" sz="2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People feel more motivated after completing several small tasks.</a:t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19" name="Google Shape;5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800" y="2433138"/>
            <a:ext cx="457199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6"/>
          <p:cNvSpPr/>
          <p:nvPr/>
        </p:nvSpPr>
        <p:spPr>
          <a:xfrm>
            <a:off x="725291" y="3120104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6"/>
          <p:cNvSpPr/>
          <p:nvPr/>
        </p:nvSpPr>
        <p:spPr>
          <a:xfrm>
            <a:off x="725282" y="3898559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2" name="Google Shape;52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775" y="3211594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787" y="3990050"/>
            <a:ext cx="457201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6"/>
          <p:cNvSpPr txBox="1"/>
          <p:nvPr/>
        </p:nvSpPr>
        <p:spPr>
          <a:xfrm>
            <a:off x="1712775" y="2341650"/>
            <a:ext cx="375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Participant as potential user 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Researchers as the app.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25" name="Google Shape;525;p36"/>
          <p:cNvSpPr txBox="1"/>
          <p:nvPr/>
        </p:nvSpPr>
        <p:spPr>
          <a:xfrm>
            <a:off x="1712763" y="3209350"/>
            <a:ext cx="37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Workplace of her </a:t>
            </a: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9am</a:t>
            </a: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 - </a:t>
            </a: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11pm</a:t>
            </a: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 job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26" name="Google Shape;526;p36"/>
          <p:cNvSpPr txBox="1"/>
          <p:nvPr/>
        </p:nvSpPr>
        <p:spPr>
          <a:xfrm>
            <a:off x="1712775" y="3987800"/>
            <a:ext cx="387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Two Google Forms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27" name="Google Shape;527;p36"/>
          <p:cNvSpPr txBox="1"/>
          <p:nvPr/>
        </p:nvSpPr>
        <p:spPr>
          <a:xfrm>
            <a:off x="6067800" y="908875"/>
            <a:ext cx="2852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Result</a:t>
            </a: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: </a:t>
            </a:r>
            <a:endParaRPr b="1" sz="20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Josefin Sans"/>
                <a:ea typeface="Josefin Sans"/>
                <a:cs typeface="Josefin Sans"/>
                <a:sym typeface="Josefin Sans"/>
              </a:rPr>
              <a:t>	</a:t>
            </a:r>
            <a:r>
              <a:rPr b="1" lang="en" sz="17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“...</a:t>
            </a:r>
            <a:r>
              <a:rPr b="1" lang="en" sz="15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as the day progressed I felt relatively motivated, achieving what I had initially planned to complete.</a:t>
            </a:r>
            <a:r>
              <a:rPr lang="en" sz="15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”</a:t>
            </a:r>
            <a:endParaRPr b="1" sz="15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528" name="Google Shape;528;p36"/>
          <p:cNvSpPr txBox="1"/>
          <p:nvPr/>
        </p:nvSpPr>
        <p:spPr>
          <a:xfrm rot="-5400000">
            <a:off x="211375" y="2461650"/>
            <a:ext cx="62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Roles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29" name="Google Shape;529;p36"/>
          <p:cNvSpPr txBox="1"/>
          <p:nvPr/>
        </p:nvSpPr>
        <p:spPr>
          <a:xfrm rot="-5400000">
            <a:off x="174625" y="3240100"/>
            <a:ext cx="7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Scene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30" name="Google Shape;530;p36"/>
          <p:cNvSpPr txBox="1"/>
          <p:nvPr/>
        </p:nvSpPr>
        <p:spPr>
          <a:xfrm rot="-5400000">
            <a:off x="174625" y="4018550"/>
            <a:ext cx="7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Props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31" name="Google Shape;531;p36"/>
          <p:cNvSpPr txBox="1"/>
          <p:nvPr/>
        </p:nvSpPr>
        <p:spPr>
          <a:xfrm>
            <a:off x="6111750" y="2433150"/>
            <a:ext cx="2764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3F3F3"/>
                </a:solidFill>
                <a:latin typeface="El Messiri"/>
                <a:ea typeface="El Messiri"/>
                <a:cs typeface="El Messiri"/>
                <a:sym typeface="El Messiri"/>
              </a:rPr>
              <a:t>“...due to the unpredictability of the type of work, each day is a surprise of its own with mixed emotions.”</a:t>
            </a:r>
            <a:endParaRPr b="1" sz="1800">
              <a:solidFill>
                <a:srgbClr val="F3F3F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7"/>
          <p:cNvSpPr txBox="1"/>
          <p:nvPr/>
        </p:nvSpPr>
        <p:spPr>
          <a:xfrm>
            <a:off x="267325" y="3286500"/>
            <a:ext cx="2478300" cy="1385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Josefin Sans"/>
                <a:ea typeface="Josefin Sans"/>
                <a:cs typeface="Josefin Sans"/>
                <a:sym typeface="Josefin Sans"/>
              </a:rPr>
              <a:t>...Manasvini, a short-term employee </a:t>
            </a:r>
            <a:r>
              <a:rPr lang="en" sz="1900">
                <a:latin typeface="Josefin Sans"/>
                <a:ea typeface="Josefin Sans"/>
                <a:cs typeface="Josefin Sans"/>
                <a:sym typeface="Josefin Sans"/>
              </a:rPr>
              <a:t>at </a:t>
            </a:r>
            <a:r>
              <a:rPr lang="en" sz="1900">
                <a:highlight>
                  <a:srgbClr val="FFFFFF"/>
                </a:highlight>
                <a:latin typeface="Josefin Sans"/>
                <a:ea typeface="Josefin Sans"/>
                <a:cs typeface="Josefin Sans"/>
                <a:sym typeface="Josefin Sans"/>
              </a:rPr>
              <a:t>Pricewaterhouse Coopers</a:t>
            </a:r>
            <a:r>
              <a:rPr lang="en" sz="1900">
                <a:latin typeface="Josefin Sans"/>
                <a:ea typeface="Josefin Sans"/>
                <a:cs typeface="Josefin Sans"/>
                <a:sym typeface="Josefin Sans"/>
              </a:rPr>
              <a:t>, U.K.</a:t>
            </a:r>
            <a:endParaRPr sz="19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37" name="Google Shape;5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37" y="1085900"/>
            <a:ext cx="2054100" cy="205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8" name="Google Shape;5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750" y="126125"/>
            <a:ext cx="4295351" cy="417655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39" name="Google Shape;539;p37"/>
          <p:cNvPicPr preferRelativeResize="0"/>
          <p:nvPr/>
        </p:nvPicPr>
        <p:blipFill rotWithShape="1">
          <a:blip r:embed="rId5">
            <a:alphaModFix/>
          </a:blip>
          <a:srcRect b="0" l="0" r="9592" t="0"/>
          <a:stretch/>
        </p:blipFill>
        <p:spPr>
          <a:xfrm>
            <a:off x="5641225" y="1861825"/>
            <a:ext cx="3190800" cy="3185999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540" name="Google Shape;540;p37"/>
          <p:cNvSpPr/>
          <p:nvPr/>
        </p:nvSpPr>
        <p:spPr>
          <a:xfrm>
            <a:off x="325075" y="3621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1.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807E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>
            <a:off x="422125" y="1382908"/>
            <a:ext cx="1778100" cy="1711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0"/>
          <p:cNvSpPr/>
          <p:nvPr/>
        </p:nvSpPr>
        <p:spPr>
          <a:xfrm>
            <a:off x="2585950" y="1595974"/>
            <a:ext cx="1778100" cy="172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0"/>
          <p:cNvSpPr txBox="1"/>
          <p:nvPr>
            <p:ph type="title"/>
          </p:nvPr>
        </p:nvSpPr>
        <p:spPr>
          <a:xfrm>
            <a:off x="3187300" y="232375"/>
            <a:ext cx="25581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THE TEAM</a:t>
            </a:r>
            <a:endParaRPr sz="3200"/>
          </a:p>
        </p:txBody>
      </p:sp>
      <p:pic>
        <p:nvPicPr>
          <p:cNvPr id="305" name="Google Shape;305;p20"/>
          <p:cNvPicPr preferRelativeResize="0"/>
          <p:nvPr/>
        </p:nvPicPr>
        <p:blipFill rotWithShape="1">
          <a:blip r:embed="rId3">
            <a:alphaModFix/>
          </a:blip>
          <a:srcRect b="17521" l="22703" r="19422" t="11510"/>
          <a:stretch/>
        </p:blipFill>
        <p:spPr>
          <a:xfrm rot="-3">
            <a:off x="2881948" y="1756938"/>
            <a:ext cx="1186109" cy="14072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6" name="Google Shape;306;p20"/>
          <p:cNvSpPr txBox="1"/>
          <p:nvPr/>
        </p:nvSpPr>
        <p:spPr>
          <a:xfrm>
            <a:off x="2523120" y="3586425"/>
            <a:ext cx="1920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HABEEB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J</a:t>
            </a: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unior - BMC</a:t>
            </a:r>
            <a:endParaRPr>
              <a:solidFill>
                <a:srgbClr val="99999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Never been in the ocean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4">
            <a:alphaModFix/>
          </a:blip>
          <a:srcRect b="11190" l="-4051" r="16554" t="0"/>
          <a:stretch/>
        </p:blipFill>
        <p:spPr>
          <a:xfrm>
            <a:off x="448867" y="1374250"/>
            <a:ext cx="1751100" cy="17292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8" name="Google Shape;308;p20"/>
          <p:cNvSpPr/>
          <p:nvPr/>
        </p:nvSpPr>
        <p:spPr>
          <a:xfrm>
            <a:off x="4785850" y="1430150"/>
            <a:ext cx="1751100" cy="172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20"/>
          <p:cNvPicPr preferRelativeResize="0"/>
          <p:nvPr/>
        </p:nvPicPr>
        <p:blipFill rotWithShape="1">
          <a:blip r:embed="rId5">
            <a:alphaModFix/>
          </a:blip>
          <a:srcRect b="20021" l="14012" r="12738" t="11644"/>
          <a:stretch/>
        </p:blipFill>
        <p:spPr>
          <a:xfrm>
            <a:off x="4870527" y="1607956"/>
            <a:ext cx="1634393" cy="14978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0" name="Google Shape;310;p20"/>
          <p:cNvSpPr txBox="1"/>
          <p:nvPr/>
        </p:nvSpPr>
        <p:spPr>
          <a:xfrm>
            <a:off x="4719388" y="3452675"/>
            <a:ext cx="1920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JACO</a:t>
            </a:r>
            <a:r>
              <a:rPr lang="en" sz="2000">
                <a:latin typeface="Barlow"/>
                <a:ea typeface="Barlow"/>
                <a:cs typeface="Barlow"/>
                <a:sym typeface="Barlow"/>
              </a:rPr>
              <a:t>B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Junior - CS</a:t>
            </a:r>
            <a:endParaRPr>
              <a:solidFill>
                <a:srgbClr val="99999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Is a knight of Sealand</a:t>
            </a:r>
            <a:endParaRPr>
              <a:solidFill>
                <a:srgbClr val="99999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1" name="Google Shape;311;p20"/>
          <p:cNvSpPr txBox="1"/>
          <p:nvPr/>
        </p:nvSpPr>
        <p:spPr>
          <a:xfrm>
            <a:off x="345960" y="3452675"/>
            <a:ext cx="1920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RAAGAVI</a:t>
            </a:r>
            <a:endParaRPr sz="9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Junior</a:t>
            </a: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 - CS</a:t>
            </a:r>
            <a:endParaRPr>
              <a:solidFill>
                <a:srgbClr val="99999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H</a:t>
            </a:r>
            <a:r>
              <a:rPr lang="en">
                <a:latin typeface="Barlow"/>
                <a:ea typeface="Barlow"/>
                <a:cs typeface="Barlow"/>
                <a:sym typeface="Barlow"/>
              </a:rPr>
              <a:t>as had hair catch on fire twice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2" name="Google Shape;312;p20"/>
          <p:cNvSpPr txBox="1"/>
          <p:nvPr/>
        </p:nvSpPr>
        <p:spPr>
          <a:xfrm>
            <a:off x="6877951" y="3648075"/>
            <a:ext cx="192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arlow"/>
                <a:ea typeface="Barlow"/>
                <a:cs typeface="Barlow"/>
                <a:sym typeface="Barlow"/>
              </a:rPr>
              <a:t>MELVIN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Masters </a:t>
            </a:r>
            <a:r>
              <a:rPr lang="en">
                <a:solidFill>
                  <a:srgbClr val="999999"/>
                </a:solidFill>
                <a:latin typeface="Barlow"/>
                <a:ea typeface="Barlow"/>
                <a:cs typeface="Barlow"/>
                <a:sym typeface="Barlow"/>
              </a:rPr>
              <a:t>- MS&amp;E </a:t>
            </a:r>
            <a:endParaRPr>
              <a:solidFill>
                <a:srgbClr val="999999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"/>
                <a:ea typeface="Barlow"/>
                <a:cs typeface="Barlow"/>
                <a:sym typeface="Barlow"/>
              </a:rPr>
              <a:t>Just tired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3" name="Google Shape;313;p20"/>
          <p:cNvSpPr/>
          <p:nvPr/>
        </p:nvSpPr>
        <p:spPr>
          <a:xfrm>
            <a:off x="6958750" y="1604674"/>
            <a:ext cx="1778100" cy="1711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14" name="Google Shape;31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4750" y="1741388"/>
            <a:ext cx="1188720" cy="1438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8"/>
          <p:cNvSpPr txBox="1"/>
          <p:nvPr/>
        </p:nvSpPr>
        <p:spPr>
          <a:xfrm>
            <a:off x="1274975" y="627925"/>
            <a:ext cx="5039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Assumption: </a:t>
            </a:r>
            <a:r>
              <a:rPr lang="en" sz="2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People are not aware of how much they spend daily and the effects it has.</a:t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46" name="Google Shape;546;p38"/>
          <p:cNvSpPr/>
          <p:nvPr/>
        </p:nvSpPr>
        <p:spPr>
          <a:xfrm>
            <a:off x="847550" y="2408125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8"/>
          <p:cNvSpPr/>
          <p:nvPr/>
        </p:nvSpPr>
        <p:spPr>
          <a:xfrm>
            <a:off x="325075" y="3621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2</a:t>
            </a: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pic>
        <p:nvPicPr>
          <p:cNvPr id="548" name="Google Shape;5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050" y="2499613"/>
            <a:ext cx="457199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8"/>
          <p:cNvSpPr/>
          <p:nvPr/>
        </p:nvSpPr>
        <p:spPr>
          <a:xfrm>
            <a:off x="847541" y="3186579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8"/>
          <p:cNvSpPr/>
          <p:nvPr/>
        </p:nvSpPr>
        <p:spPr>
          <a:xfrm>
            <a:off x="847532" y="3965034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025" y="3278069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9038" y="4056525"/>
            <a:ext cx="457201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 txBox="1"/>
          <p:nvPr/>
        </p:nvSpPr>
        <p:spPr>
          <a:xfrm>
            <a:off x="1835025" y="2408125"/>
            <a:ext cx="375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Participant as potential user 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Researchers as “guides”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4" name="Google Shape;554;p38"/>
          <p:cNvSpPr txBox="1"/>
          <p:nvPr/>
        </p:nvSpPr>
        <p:spPr>
          <a:xfrm>
            <a:off x="1835013" y="3343688"/>
            <a:ext cx="37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Avg. day studying / working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5" name="Google Shape;555;p38"/>
          <p:cNvSpPr txBox="1"/>
          <p:nvPr/>
        </p:nvSpPr>
        <p:spPr>
          <a:xfrm>
            <a:off x="1835013" y="4054275"/>
            <a:ext cx="37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Text Messages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6" name="Google Shape;556;p38"/>
          <p:cNvSpPr txBox="1"/>
          <p:nvPr/>
        </p:nvSpPr>
        <p:spPr>
          <a:xfrm>
            <a:off x="6404175" y="1054300"/>
            <a:ext cx="2445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Result:</a:t>
            </a:r>
            <a:endParaRPr b="1" sz="20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7" name="Google Shape;557;p38"/>
          <p:cNvSpPr txBox="1"/>
          <p:nvPr/>
        </p:nvSpPr>
        <p:spPr>
          <a:xfrm rot="-5400000">
            <a:off x="333625" y="2528125"/>
            <a:ext cx="62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Roles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8" name="Google Shape;558;p38"/>
          <p:cNvSpPr txBox="1"/>
          <p:nvPr/>
        </p:nvSpPr>
        <p:spPr>
          <a:xfrm rot="-5400000">
            <a:off x="296875" y="3306575"/>
            <a:ext cx="7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Scene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59" name="Google Shape;559;p38"/>
          <p:cNvSpPr txBox="1"/>
          <p:nvPr/>
        </p:nvSpPr>
        <p:spPr>
          <a:xfrm rot="-5400000">
            <a:off x="296875" y="4085025"/>
            <a:ext cx="7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Props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60" name="Google Shape;560;p38"/>
          <p:cNvPicPr preferRelativeResize="0"/>
          <p:nvPr/>
        </p:nvPicPr>
        <p:blipFill rotWithShape="1">
          <a:blip r:embed="rId6">
            <a:alphaModFix/>
          </a:blip>
          <a:srcRect b="42952" l="3321" r="1774" t="17666"/>
          <a:stretch/>
        </p:blipFill>
        <p:spPr>
          <a:xfrm>
            <a:off x="6187675" y="1551325"/>
            <a:ext cx="2613624" cy="192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/>
          <p:nvPr/>
        </p:nvSpPr>
        <p:spPr>
          <a:xfrm>
            <a:off x="430900" y="3587400"/>
            <a:ext cx="2186100" cy="1108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Josefin Sans"/>
                <a:ea typeface="Josefin Sans"/>
                <a:cs typeface="Josefin Sans"/>
                <a:sym typeface="Josefin Sans"/>
              </a:rPr>
              <a:t>...Kathryn, a college student</a:t>
            </a:r>
            <a:r>
              <a:rPr lang="en" sz="2000">
                <a:latin typeface="Josefin Sans"/>
                <a:ea typeface="Josefin Sans"/>
                <a:cs typeface="Josefin Sans"/>
                <a:sym typeface="Josefin Sans"/>
              </a:rPr>
              <a:t> at Cornell </a:t>
            </a:r>
            <a:endParaRPr sz="2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66" name="Google Shape;566;p39"/>
          <p:cNvPicPr preferRelativeResize="0"/>
          <p:nvPr/>
        </p:nvPicPr>
        <p:blipFill rotWithShape="1">
          <a:blip r:embed="rId3">
            <a:alphaModFix/>
          </a:blip>
          <a:srcRect b="0" l="0" r="24715" t="0"/>
          <a:stretch/>
        </p:blipFill>
        <p:spPr>
          <a:xfrm>
            <a:off x="400300" y="1117550"/>
            <a:ext cx="2247300" cy="224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67" name="Google Shape;567;p39"/>
          <p:cNvPicPr preferRelativeResize="0"/>
          <p:nvPr/>
        </p:nvPicPr>
        <p:blipFill rotWithShape="1">
          <a:blip r:embed="rId4">
            <a:alphaModFix/>
          </a:blip>
          <a:srcRect b="12101" l="0" r="0" t="13653"/>
          <a:stretch/>
        </p:blipFill>
        <p:spPr>
          <a:xfrm>
            <a:off x="3445025" y="239575"/>
            <a:ext cx="2721775" cy="3592626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68" name="Google Shape;568;p39"/>
          <p:cNvPicPr preferRelativeResize="0"/>
          <p:nvPr/>
        </p:nvPicPr>
        <p:blipFill rotWithShape="1">
          <a:blip r:embed="rId5">
            <a:alphaModFix/>
          </a:blip>
          <a:srcRect b="12101" l="0" r="0" t="13653"/>
          <a:stretch/>
        </p:blipFill>
        <p:spPr>
          <a:xfrm>
            <a:off x="6128581" y="1386175"/>
            <a:ext cx="2721750" cy="3592626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569" name="Google Shape;569;p39"/>
          <p:cNvSpPr/>
          <p:nvPr/>
        </p:nvSpPr>
        <p:spPr>
          <a:xfrm>
            <a:off x="325075" y="3621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2.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0"/>
          <p:cNvSpPr/>
          <p:nvPr/>
        </p:nvSpPr>
        <p:spPr>
          <a:xfrm>
            <a:off x="725300" y="2404675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0"/>
          <p:cNvSpPr/>
          <p:nvPr/>
        </p:nvSpPr>
        <p:spPr>
          <a:xfrm>
            <a:off x="325075" y="3621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3</a:t>
            </a: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576" name="Google Shape;576;p40"/>
          <p:cNvSpPr txBox="1"/>
          <p:nvPr/>
        </p:nvSpPr>
        <p:spPr>
          <a:xfrm>
            <a:off x="1385625" y="778375"/>
            <a:ext cx="5039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Assumption: </a:t>
            </a:r>
            <a:r>
              <a:rPr lang="en" sz="25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People want to budget in groups.</a:t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77" name="Google Shape;5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800" y="2496163"/>
            <a:ext cx="457199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0"/>
          <p:cNvSpPr/>
          <p:nvPr/>
        </p:nvSpPr>
        <p:spPr>
          <a:xfrm>
            <a:off x="725291" y="3183129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0"/>
          <p:cNvSpPr/>
          <p:nvPr/>
        </p:nvSpPr>
        <p:spPr>
          <a:xfrm>
            <a:off x="725282" y="3961584"/>
            <a:ext cx="640200" cy="6402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0" name="Google Shape;5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775" y="3274619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787" y="4053075"/>
            <a:ext cx="457201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0"/>
          <p:cNvSpPr txBox="1"/>
          <p:nvPr/>
        </p:nvSpPr>
        <p:spPr>
          <a:xfrm>
            <a:off x="1608363" y="2404675"/>
            <a:ext cx="445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Participants as potential group of users 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Researchers as “guides”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3" name="Google Shape;583;p40"/>
          <p:cNvSpPr txBox="1"/>
          <p:nvPr/>
        </p:nvSpPr>
        <p:spPr>
          <a:xfrm>
            <a:off x="1645988" y="3297050"/>
            <a:ext cx="37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The house of 4 students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4" name="Google Shape;584;p40"/>
          <p:cNvSpPr txBox="1"/>
          <p:nvPr/>
        </p:nvSpPr>
        <p:spPr>
          <a:xfrm>
            <a:off x="1608363" y="3912225"/>
            <a:ext cx="375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Two Google Forms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Josefin Sans"/>
                <a:ea typeface="Josefin Sans"/>
                <a:cs typeface="Josefin Sans"/>
                <a:sym typeface="Josefin Sans"/>
              </a:rPr>
              <a:t>Text Message</a:t>
            </a:r>
            <a:endParaRPr sz="18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5" name="Google Shape;585;p40"/>
          <p:cNvSpPr txBox="1"/>
          <p:nvPr/>
        </p:nvSpPr>
        <p:spPr>
          <a:xfrm>
            <a:off x="6178775" y="689975"/>
            <a:ext cx="27027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Result: </a:t>
            </a:r>
            <a:endParaRPr b="1" sz="20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	</a:t>
            </a:r>
            <a:r>
              <a:rPr b="1" lang="en" sz="18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rPr>
              <a:t>“</a:t>
            </a:r>
            <a:r>
              <a:rPr lang="en" sz="18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rPr>
              <a:t>I enjoy the group accountability and simplicity. “</a:t>
            </a:r>
            <a:endParaRPr sz="1800">
              <a:solidFill>
                <a:schemeClr val="accen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rPr>
              <a:t>“I like it because we can keep closer track of our spending.”</a:t>
            </a:r>
            <a:endParaRPr sz="1800">
              <a:solidFill>
                <a:schemeClr val="accen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6" name="Google Shape;586;p40"/>
          <p:cNvSpPr txBox="1"/>
          <p:nvPr/>
        </p:nvSpPr>
        <p:spPr>
          <a:xfrm rot="-5400000">
            <a:off x="211375" y="2524675"/>
            <a:ext cx="62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Roles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7" name="Google Shape;587;p40"/>
          <p:cNvSpPr txBox="1"/>
          <p:nvPr/>
        </p:nvSpPr>
        <p:spPr>
          <a:xfrm rot="-5400000">
            <a:off x="174625" y="3303125"/>
            <a:ext cx="7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Scene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88" name="Google Shape;588;p40"/>
          <p:cNvSpPr txBox="1"/>
          <p:nvPr/>
        </p:nvSpPr>
        <p:spPr>
          <a:xfrm rot="-5400000">
            <a:off x="174625" y="4081575"/>
            <a:ext cx="7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Josefin Sans"/>
                <a:ea typeface="Josefin Sans"/>
                <a:cs typeface="Josefin Sans"/>
                <a:sym typeface="Josefin Sans"/>
              </a:rPr>
              <a:t>Props</a:t>
            </a:r>
            <a:endParaRPr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89" name="Google Shape;589;p40"/>
          <p:cNvPicPr preferRelativeResize="0"/>
          <p:nvPr/>
        </p:nvPicPr>
        <p:blipFill rotWithShape="1">
          <a:blip r:embed="rId6">
            <a:alphaModFix/>
          </a:blip>
          <a:srcRect b="6463" l="22821" r="0" t="0"/>
          <a:stretch/>
        </p:blipFill>
        <p:spPr>
          <a:xfrm>
            <a:off x="7607125" y="2953375"/>
            <a:ext cx="1075525" cy="16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1"/>
          <p:cNvSpPr txBox="1"/>
          <p:nvPr/>
        </p:nvSpPr>
        <p:spPr>
          <a:xfrm>
            <a:off x="368888" y="3543800"/>
            <a:ext cx="2186100" cy="80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Josefin Sans"/>
                <a:ea typeface="Josefin Sans"/>
                <a:cs typeface="Josefin Sans"/>
                <a:sym typeface="Josefin Sans"/>
              </a:rPr>
              <a:t>...a house of Stanford students</a:t>
            </a:r>
            <a:endParaRPr sz="2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95" name="Google Shape;5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700" y="699151"/>
            <a:ext cx="5257300" cy="374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1"/>
          <p:cNvPicPr preferRelativeResize="0"/>
          <p:nvPr/>
        </p:nvPicPr>
        <p:blipFill rotWithShape="1">
          <a:blip r:embed="rId4">
            <a:alphaModFix/>
          </a:blip>
          <a:srcRect b="24098" l="0" r="0" t="-1462"/>
          <a:stretch/>
        </p:blipFill>
        <p:spPr>
          <a:xfrm>
            <a:off x="357950" y="1137750"/>
            <a:ext cx="2208000" cy="226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7" name="Google Shape;597;p41"/>
          <p:cNvSpPr/>
          <p:nvPr/>
        </p:nvSpPr>
        <p:spPr>
          <a:xfrm>
            <a:off x="325075" y="362125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3.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2"/>
          <p:cNvSpPr/>
          <p:nvPr/>
        </p:nvSpPr>
        <p:spPr>
          <a:xfrm>
            <a:off x="5573763" y="579700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3.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603" name="Google Shape;603;p42"/>
          <p:cNvSpPr/>
          <p:nvPr/>
        </p:nvSpPr>
        <p:spPr>
          <a:xfrm>
            <a:off x="2710438" y="579700"/>
            <a:ext cx="859800" cy="8178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l Messiri"/>
                <a:ea typeface="El Messiri"/>
                <a:cs typeface="El Messiri"/>
                <a:sym typeface="El Messiri"/>
              </a:rPr>
              <a:t>2.</a:t>
            </a:r>
            <a:endParaRPr sz="3000">
              <a:latin typeface="El Messiri"/>
              <a:ea typeface="El Messiri"/>
              <a:cs typeface="El Messiri"/>
              <a:sym typeface="El Messiri"/>
            </a:endParaRPr>
          </a:p>
        </p:txBody>
      </p:sp>
      <p:cxnSp>
        <p:nvCxnSpPr>
          <p:cNvPr id="604" name="Google Shape;604;p42"/>
          <p:cNvCxnSpPr>
            <a:stCxn id="603" idx="5"/>
          </p:cNvCxnSpPr>
          <p:nvPr/>
        </p:nvCxnSpPr>
        <p:spPr>
          <a:xfrm>
            <a:off x="3444323" y="1277736"/>
            <a:ext cx="1398300" cy="125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05" name="Google Shape;605;p42"/>
          <p:cNvCxnSpPr>
            <a:stCxn id="602" idx="3"/>
          </p:cNvCxnSpPr>
          <p:nvPr/>
        </p:nvCxnSpPr>
        <p:spPr>
          <a:xfrm flipH="1">
            <a:off x="4419577" y="1277736"/>
            <a:ext cx="1280100" cy="125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06" name="Google Shape;606;p42"/>
          <p:cNvSpPr txBox="1"/>
          <p:nvPr/>
        </p:nvSpPr>
        <p:spPr>
          <a:xfrm>
            <a:off x="1407375" y="2645600"/>
            <a:ext cx="65361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An app for 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social groups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to 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collectively budget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for activities that require communal spending, while simultaneously factoring in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 individual financial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means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. This means that we can actively suggest ways for an entire group of people to 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save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by helping individuals 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improve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 upon their </a:t>
            </a:r>
            <a:r>
              <a:rPr b="1" lang="en" sz="18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spending habits</a:t>
            </a:r>
            <a:r>
              <a:rPr b="1" lang="en" sz="18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endParaRPr b="1" sz="1800" strike="sngStrike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07" name="Google Shape;607;p42"/>
          <p:cNvSpPr txBox="1"/>
          <p:nvPr/>
        </p:nvSpPr>
        <p:spPr>
          <a:xfrm rot="-5400000">
            <a:off x="-501025" y="1097450"/>
            <a:ext cx="2388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SOLUTION</a:t>
            </a:r>
            <a:endParaRPr b="1" sz="34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3"/>
          <p:cNvSpPr txBox="1"/>
          <p:nvPr/>
        </p:nvSpPr>
        <p:spPr>
          <a:xfrm>
            <a:off x="2217150" y="1287525"/>
            <a:ext cx="3691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Key Learnings:</a:t>
            </a:r>
            <a:endParaRPr b="1" sz="2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292100" lvl="0" marL="28575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Josefin Sans"/>
              <a:buChar char="-"/>
            </a:pPr>
            <a:r>
              <a:rPr lang="en" sz="19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A sizeable portion of people’s money is spent in groups</a:t>
            </a:r>
            <a:endParaRPr sz="19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292100" lvl="0" marL="28575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Josefin Sans"/>
              <a:buChar char="-"/>
            </a:pPr>
            <a:r>
              <a:rPr lang="en" sz="19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It is appealing to form / stick to a group budget</a:t>
            </a:r>
            <a:endParaRPr sz="19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13" name="Google Shape;613;p43"/>
          <p:cNvSpPr txBox="1"/>
          <p:nvPr/>
        </p:nvSpPr>
        <p:spPr>
          <a:xfrm>
            <a:off x="2016350" y="372700"/>
            <a:ext cx="499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SUMMARY</a:t>
            </a:r>
            <a:endParaRPr b="1" sz="33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614" name="Google Shape;614;p43"/>
          <p:cNvGrpSpPr/>
          <p:nvPr/>
        </p:nvGrpSpPr>
        <p:grpSpPr>
          <a:xfrm>
            <a:off x="361753" y="1450624"/>
            <a:ext cx="1475940" cy="1397392"/>
            <a:chOff x="3292425" y="3664250"/>
            <a:chExt cx="397025" cy="391525"/>
          </a:xfrm>
        </p:grpSpPr>
        <p:sp>
          <p:nvSpPr>
            <p:cNvPr id="615" name="Google Shape;615;p43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8" name="Google Shape;618;p43"/>
          <p:cNvSpPr txBox="1"/>
          <p:nvPr/>
        </p:nvSpPr>
        <p:spPr>
          <a:xfrm>
            <a:off x="542925" y="2923375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Financial Habits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19" name="Google Shape;619;p43"/>
          <p:cNvSpPr txBox="1"/>
          <p:nvPr/>
        </p:nvSpPr>
        <p:spPr>
          <a:xfrm>
            <a:off x="6326700" y="1335075"/>
            <a:ext cx="2672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Next Steps</a:t>
            </a:r>
            <a:r>
              <a:rPr b="1" lang="en" sz="20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:</a:t>
            </a:r>
            <a:endParaRPr b="1" sz="2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Josefin Sans"/>
              <a:buChar char="-"/>
            </a:pPr>
            <a:r>
              <a:rPr lang="en" sz="20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Concept Video</a:t>
            </a:r>
            <a:endParaRPr sz="2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298450" lvl="0" marL="3429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Josefin Sans"/>
              <a:buChar char="-"/>
            </a:pPr>
            <a:r>
              <a:rPr lang="en" sz="20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Get more feedback</a:t>
            </a:r>
            <a:endParaRPr sz="20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20" name="Google Shape;620;p43"/>
          <p:cNvSpPr txBox="1"/>
          <p:nvPr/>
        </p:nvSpPr>
        <p:spPr>
          <a:xfrm>
            <a:off x="2217150" y="3336375"/>
            <a:ext cx="6497400" cy="1231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rPr>
              <a:t>As we notice a growing number of college students / fresh graduates moving in with friends, the need to budget as a group and account for each individual’s constraints should be a point of consideration.</a:t>
            </a:r>
            <a:endParaRPr i="1" sz="1700">
              <a:solidFill>
                <a:srgbClr val="43434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cxnSp>
        <p:nvCxnSpPr>
          <p:cNvPr id="621" name="Google Shape;621;p43"/>
          <p:cNvCxnSpPr/>
          <p:nvPr/>
        </p:nvCxnSpPr>
        <p:spPr>
          <a:xfrm flipH="1">
            <a:off x="6085038" y="1331463"/>
            <a:ext cx="10200" cy="18669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dash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4"/>
          <p:cNvSpPr txBox="1"/>
          <p:nvPr/>
        </p:nvSpPr>
        <p:spPr>
          <a:xfrm>
            <a:off x="3050125" y="1673550"/>
            <a:ext cx="2927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Josefin Sans"/>
                <a:ea typeface="Josefin Sans"/>
                <a:cs typeface="Josefin Sans"/>
                <a:sym typeface="Josefin Sans"/>
              </a:rPr>
              <a:t>Appendix</a:t>
            </a:r>
            <a:endParaRPr sz="25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5"/>
          <p:cNvSpPr txBox="1"/>
          <p:nvPr/>
        </p:nvSpPr>
        <p:spPr>
          <a:xfrm>
            <a:off x="176900" y="1709850"/>
            <a:ext cx="2591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Josefin Sans"/>
                <a:ea typeface="Josefin Sans"/>
                <a:cs typeface="Josefin Sans"/>
                <a:sym typeface="Josefin Sans"/>
              </a:rPr>
              <a:t>POVs</a:t>
            </a:r>
            <a:endParaRPr b="1" sz="25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(Samples)</a:t>
            </a:r>
            <a:endParaRPr b="1" sz="2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32" name="Google Shape;6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175" y="1152775"/>
            <a:ext cx="594360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1175" y="2858725"/>
            <a:ext cx="5943600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6"/>
          <p:cNvSpPr txBox="1"/>
          <p:nvPr/>
        </p:nvSpPr>
        <p:spPr>
          <a:xfrm>
            <a:off x="176900" y="1709850"/>
            <a:ext cx="2591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Josefin Sans"/>
                <a:ea typeface="Josefin Sans"/>
                <a:cs typeface="Josefin Sans"/>
                <a:sym typeface="Josefin Sans"/>
              </a:rPr>
              <a:t>How Might We’s…</a:t>
            </a:r>
            <a:endParaRPr b="1" sz="25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(Samples)</a:t>
            </a:r>
            <a:endParaRPr b="1" sz="2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39" name="Google Shape;6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5225" y="1030425"/>
            <a:ext cx="4460798" cy="31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7"/>
          <p:cNvSpPr txBox="1"/>
          <p:nvPr/>
        </p:nvSpPr>
        <p:spPr>
          <a:xfrm>
            <a:off x="176900" y="1709850"/>
            <a:ext cx="2591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Josefin Sans"/>
                <a:ea typeface="Josefin Sans"/>
                <a:cs typeface="Josefin Sans"/>
                <a:sym typeface="Josefin Sans"/>
              </a:rPr>
              <a:t>Solutions</a:t>
            </a:r>
            <a:endParaRPr b="1" sz="25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Josefin Sans"/>
                <a:ea typeface="Josefin Sans"/>
                <a:cs typeface="Josefin Sans"/>
                <a:sym typeface="Josefin Sans"/>
              </a:rPr>
              <a:t>(Samples)</a:t>
            </a:r>
            <a:endParaRPr b="1" sz="2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45" name="Google Shape;6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525" y="217225"/>
            <a:ext cx="4126075" cy="47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1"/>
          <p:cNvGrpSpPr/>
          <p:nvPr/>
        </p:nvGrpSpPr>
        <p:grpSpPr>
          <a:xfrm>
            <a:off x="4883803" y="1439311"/>
            <a:ext cx="1475940" cy="1397392"/>
            <a:chOff x="3292425" y="3664250"/>
            <a:chExt cx="397025" cy="391525"/>
          </a:xfrm>
        </p:grpSpPr>
        <p:sp>
          <p:nvSpPr>
            <p:cNvPr id="320" name="Google Shape;320;p21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2878225" y="1439288"/>
            <a:ext cx="920582" cy="1397415"/>
          </a:xfrm>
          <a:custGeom>
            <a:rect b="b" l="l" r="r" t="t"/>
            <a:pathLst>
              <a:path extrusionOk="0" fill="none" h="20508" w="11838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cap="rnd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4" name="Google Shape;324;p21"/>
          <p:cNvGrpSpPr/>
          <p:nvPr/>
        </p:nvGrpSpPr>
        <p:grpSpPr>
          <a:xfrm>
            <a:off x="4940244" y="3090779"/>
            <a:ext cx="1419511" cy="1397433"/>
            <a:chOff x="5973900" y="318475"/>
            <a:chExt cx="401900" cy="380575"/>
          </a:xfrm>
        </p:grpSpPr>
        <p:sp>
          <p:nvSpPr>
            <p:cNvPr id="325" name="Google Shape;325;p21"/>
            <p:cNvSpPr/>
            <p:nvPr/>
          </p:nvSpPr>
          <p:spPr>
            <a:xfrm>
              <a:off x="5973900" y="337975"/>
              <a:ext cx="401900" cy="67000"/>
            </a:xfrm>
            <a:custGeom>
              <a:rect b="b" l="l" r="r" t="t"/>
              <a:pathLst>
                <a:path extrusionOk="0" fill="none" h="2680" w="16076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6024450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6280175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5973900" y="667375"/>
              <a:ext cx="401900" cy="31675"/>
            </a:xfrm>
            <a:custGeom>
              <a:rect b="b" l="l" r="r" t="t"/>
              <a:pathLst>
                <a:path extrusionOk="0" fill="none" h="1267" w="1607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6302700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6046975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5973900" y="407375"/>
              <a:ext cx="401900" cy="272200"/>
            </a:xfrm>
            <a:custGeom>
              <a:rect b="b" l="l" r="r" t="t"/>
              <a:pathLst>
                <a:path extrusionOk="0" fill="none" h="10888" w="16076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6024450" y="456100"/>
              <a:ext cx="300800" cy="175375"/>
            </a:xfrm>
            <a:custGeom>
              <a:rect b="b" l="l" r="r" t="t"/>
              <a:pathLst>
                <a:path extrusionOk="0" fill="none" h="7015" w="12032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024450" y="57300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024450" y="51455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626495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620467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614500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608472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" name="Google Shape;339;p21"/>
          <p:cNvGrpSpPr/>
          <p:nvPr/>
        </p:nvGrpSpPr>
        <p:grpSpPr>
          <a:xfrm>
            <a:off x="2656987" y="3090794"/>
            <a:ext cx="1419519" cy="1397410"/>
            <a:chOff x="5961125" y="1623900"/>
            <a:chExt cx="427450" cy="448175"/>
          </a:xfrm>
        </p:grpSpPr>
        <p:sp>
          <p:nvSpPr>
            <p:cNvPr id="340" name="Google Shape;340;p21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7" name="Google Shape;347;p21"/>
          <p:cNvSpPr txBox="1"/>
          <p:nvPr/>
        </p:nvSpPr>
        <p:spPr>
          <a:xfrm>
            <a:off x="3040575" y="431300"/>
            <a:ext cx="3261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LAST FRIDAY...</a:t>
            </a:r>
            <a:endParaRPr b="1" sz="33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348" name="Google Shape;348;p21"/>
          <p:cNvSpPr txBox="1"/>
          <p:nvPr/>
        </p:nvSpPr>
        <p:spPr>
          <a:xfrm>
            <a:off x="758175" y="1753238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Social Interactions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758175" y="3435500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Motivation to Work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6815025" y="1753238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Financial Habits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51" name="Google Shape;351;p21"/>
          <p:cNvSpPr txBox="1"/>
          <p:nvPr/>
        </p:nvSpPr>
        <p:spPr>
          <a:xfrm>
            <a:off x="6815025" y="3435500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Work-Life Balance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"/>
          <p:cNvSpPr txBox="1"/>
          <p:nvPr/>
        </p:nvSpPr>
        <p:spPr>
          <a:xfrm>
            <a:off x="2281100" y="441775"/>
            <a:ext cx="499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CURRENT  SUBTHEMES</a:t>
            </a:r>
            <a:endParaRPr b="1" sz="33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grpSp>
        <p:nvGrpSpPr>
          <p:cNvPr id="357" name="Google Shape;357;p22"/>
          <p:cNvGrpSpPr/>
          <p:nvPr/>
        </p:nvGrpSpPr>
        <p:grpSpPr>
          <a:xfrm>
            <a:off x="4883803" y="1439311"/>
            <a:ext cx="1475940" cy="1397392"/>
            <a:chOff x="3292425" y="3664250"/>
            <a:chExt cx="397025" cy="391525"/>
          </a:xfrm>
        </p:grpSpPr>
        <p:sp>
          <p:nvSpPr>
            <p:cNvPr id="358" name="Google Shape;358;p22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1" name="Google Shape;361;p22"/>
          <p:cNvSpPr/>
          <p:nvPr/>
        </p:nvSpPr>
        <p:spPr>
          <a:xfrm>
            <a:off x="2878225" y="1439288"/>
            <a:ext cx="920582" cy="1397415"/>
          </a:xfrm>
          <a:custGeom>
            <a:rect b="b" l="l" r="r" t="t"/>
            <a:pathLst>
              <a:path extrusionOk="0" fill="none" h="20508" w="11838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cap="rnd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" name="Google Shape;362;p22"/>
          <p:cNvGrpSpPr/>
          <p:nvPr/>
        </p:nvGrpSpPr>
        <p:grpSpPr>
          <a:xfrm>
            <a:off x="4940244" y="3090779"/>
            <a:ext cx="1419511" cy="1397433"/>
            <a:chOff x="5973900" y="318475"/>
            <a:chExt cx="401900" cy="380575"/>
          </a:xfrm>
        </p:grpSpPr>
        <p:sp>
          <p:nvSpPr>
            <p:cNvPr id="363" name="Google Shape;363;p22"/>
            <p:cNvSpPr/>
            <p:nvPr/>
          </p:nvSpPr>
          <p:spPr>
            <a:xfrm>
              <a:off x="5973900" y="337975"/>
              <a:ext cx="401900" cy="67000"/>
            </a:xfrm>
            <a:custGeom>
              <a:rect b="b" l="l" r="r" t="t"/>
              <a:pathLst>
                <a:path extrusionOk="0" fill="none" h="2680" w="16076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6024450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6280175" y="348325"/>
              <a:ext cx="45075" cy="45075"/>
            </a:xfrm>
            <a:custGeom>
              <a:rect b="b" l="l" r="r" t="t"/>
              <a:pathLst>
                <a:path extrusionOk="0" fill="none" h="1803" w="1803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5973900" y="667375"/>
              <a:ext cx="401900" cy="31675"/>
            </a:xfrm>
            <a:custGeom>
              <a:rect b="b" l="l" r="r" t="t"/>
              <a:pathLst>
                <a:path extrusionOk="0" fill="none" h="1267" w="1607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6302700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6046975" y="318475"/>
              <a:ext cx="28650" cy="63350"/>
            </a:xfrm>
            <a:custGeom>
              <a:rect b="b" l="l" r="r" t="t"/>
              <a:pathLst>
                <a:path extrusionOk="0" fill="none" h="2534" w="1146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5973900" y="407375"/>
              <a:ext cx="401900" cy="272200"/>
            </a:xfrm>
            <a:custGeom>
              <a:rect b="b" l="l" r="r" t="t"/>
              <a:pathLst>
                <a:path extrusionOk="0" fill="none" h="10888" w="16076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6024450" y="456100"/>
              <a:ext cx="300800" cy="175375"/>
            </a:xfrm>
            <a:custGeom>
              <a:rect b="b" l="l" r="r" t="t"/>
              <a:pathLst>
                <a:path extrusionOk="0" fill="none" h="7015" w="12032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024450" y="57300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024450" y="514550"/>
              <a:ext cx="300800" cy="25"/>
            </a:xfrm>
            <a:custGeom>
              <a:rect b="b" l="l" r="r" t="t"/>
              <a:pathLst>
                <a:path extrusionOk="0" fill="none" h="1" w="12032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626495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620467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145000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6084725" y="456100"/>
              <a:ext cx="25" cy="175375"/>
            </a:xfrm>
            <a:custGeom>
              <a:rect b="b" l="l" r="r" t="t"/>
              <a:pathLst>
                <a:path extrusionOk="0" fill="none" h="7015" w="1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cap="rnd" cmpd="sng" w="28575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22"/>
          <p:cNvGrpSpPr/>
          <p:nvPr/>
        </p:nvGrpSpPr>
        <p:grpSpPr>
          <a:xfrm>
            <a:off x="2656987" y="3090794"/>
            <a:ext cx="1419519" cy="1397410"/>
            <a:chOff x="5961125" y="1623900"/>
            <a:chExt cx="427450" cy="448175"/>
          </a:xfrm>
        </p:grpSpPr>
        <p:sp>
          <p:nvSpPr>
            <p:cNvPr id="378" name="Google Shape;378;p22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22"/>
          <p:cNvSpPr txBox="1"/>
          <p:nvPr/>
        </p:nvSpPr>
        <p:spPr>
          <a:xfrm>
            <a:off x="758175" y="1753238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9CB9C"/>
                </a:solidFill>
                <a:latin typeface="Josefin Sans"/>
                <a:ea typeface="Josefin Sans"/>
                <a:cs typeface="Josefin Sans"/>
                <a:sym typeface="Josefin Sans"/>
              </a:rPr>
              <a:t>Social Interactions</a:t>
            </a:r>
            <a:endParaRPr b="1" sz="1900">
              <a:solidFill>
                <a:srgbClr val="F9CB9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6" name="Google Shape;386;p22"/>
          <p:cNvSpPr txBox="1"/>
          <p:nvPr/>
        </p:nvSpPr>
        <p:spPr>
          <a:xfrm>
            <a:off x="758175" y="3435500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Motivation to Work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7" name="Google Shape;387;p22"/>
          <p:cNvSpPr txBox="1"/>
          <p:nvPr/>
        </p:nvSpPr>
        <p:spPr>
          <a:xfrm>
            <a:off x="6815025" y="1753238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Financial Habits</a:t>
            </a:r>
            <a:endParaRPr b="1"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8" name="Google Shape;388;p22"/>
          <p:cNvSpPr txBox="1"/>
          <p:nvPr/>
        </p:nvSpPr>
        <p:spPr>
          <a:xfrm>
            <a:off x="6815025" y="3435500"/>
            <a:ext cx="157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9CB9C"/>
                </a:solidFill>
                <a:latin typeface="Josefin Sans"/>
                <a:ea typeface="Josefin Sans"/>
                <a:cs typeface="Josefin Sans"/>
                <a:sym typeface="Josefin Sans"/>
              </a:rPr>
              <a:t>Work-Life Balance</a:t>
            </a:r>
            <a:endParaRPr b="1" sz="1900">
              <a:solidFill>
                <a:srgbClr val="F9CB9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3"/>
          <p:cNvSpPr txBox="1"/>
          <p:nvPr/>
        </p:nvSpPr>
        <p:spPr>
          <a:xfrm>
            <a:off x="3638700" y="2179200"/>
            <a:ext cx="1866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POV’s</a:t>
            </a:r>
            <a:endParaRPr b="1" sz="3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4"/>
          <p:cNvSpPr txBox="1"/>
          <p:nvPr/>
        </p:nvSpPr>
        <p:spPr>
          <a:xfrm>
            <a:off x="368875" y="3248900"/>
            <a:ext cx="2186100" cy="1354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...Dhruv, a recent grad</a:t>
            </a:r>
            <a:r>
              <a:rPr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uate</a:t>
            </a:r>
            <a:r>
              <a:rPr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working in Finance in New York City.</a:t>
            </a:r>
            <a:endParaRPr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99" name="Google Shape;399;p24"/>
          <p:cNvPicPr preferRelativeResize="0"/>
          <p:nvPr/>
        </p:nvPicPr>
        <p:blipFill rotWithShape="1">
          <a:blip r:embed="rId3">
            <a:alphaModFix/>
          </a:blip>
          <a:srcRect b="2455" l="21290" r="24423" t="13468"/>
          <a:stretch/>
        </p:blipFill>
        <p:spPr>
          <a:xfrm>
            <a:off x="385025" y="1341300"/>
            <a:ext cx="2186101" cy="19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4"/>
          <p:cNvSpPr txBox="1"/>
          <p:nvPr/>
        </p:nvSpPr>
        <p:spPr>
          <a:xfrm>
            <a:off x="3157700" y="1494000"/>
            <a:ext cx="25959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</a:t>
            </a:r>
            <a:r>
              <a:rPr lang="en" sz="22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how much a person we considered to be motivated was struggling with motivating himself to work.</a:t>
            </a:r>
            <a:endParaRPr sz="22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01" name="Google Shape;401;p24"/>
          <p:cNvSpPr txBox="1"/>
          <p:nvPr/>
        </p:nvSpPr>
        <p:spPr>
          <a:xfrm>
            <a:off x="6126775" y="1601700"/>
            <a:ext cx="24924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...to give students and employees a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sustainable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and easy way to boost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self-motivation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in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professional</a:t>
            </a:r>
            <a:r>
              <a:rPr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and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academic</a:t>
            </a:r>
            <a:r>
              <a:rPr b="1"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settings.</a:t>
            </a:r>
            <a:endParaRPr sz="2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02" name="Google Shape;402;p24"/>
          <p:cNvSpPr txBox="1"/>
          <p:nvPr/>
        </p:nvSpPr>
        <p:spPr>
          <a:xfrm>
            <a:off x="6187525" y="510450"/>
            <a:ext cx="237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It would be game-changing to...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03" name="Google Shape;403;p24"/>
          <p:cNvSpPr txBox="1"/>
          <p:nvPr/>
        </p:nvSpPr>
        <p:spPr>
          <a:xfrm>
            <a:off x="3270200" y="510450"/>
            <a:ext cx="237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were surprised by….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04" name="Google Shape;404;p24"/>
          <p:cNvSpPr txBox="1"/>
          <p:nvPr/>
        </p:nvSpPr>
        <p:spPr>
          <a:xfrm>
            <a:off x="465900" y="510450"/>
            <a:ext cx="2370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interviewed...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5"/>
          <p:cNvPicPr preferRelativeResize="0"/>
          <p:nvPr/>
        </p:nvPicPr>
        <p:blipFill rotWithShape="1">
          <a:blip r:embed="rId3">
            <a:alphaModFix/>
          </a:blip>
          <a:srcRect b="0" l="0" r="0" t="7986"/>
          <a:stretch/>
        </p:blipFill>
        <p:spPr>
          <a:xfrm>
            <a:off x="368875" y="1237375"/>
            <a:ext cx="2186100" cy="20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5"/>
          <p:cNvSpPr txBox="1"/>
          <p:nvPr/>
        </p:nvSpPr>
        <p:spPr>
          <a:xfrm>
            <a:off x="368875" y="3248900"/>
            <a:ext cx="2186100" cy="1108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...a small business owner of a SaaS platform.</a:t>
            </a:r>
            <a:endParaRPr sz="20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1" name="Google Shape;411;p25"/>
          <p:cNvSpPr txBox="1"/>
          <p:nvPr/>
        </p:nvSpPr>
        <p:spPr>
          <a:xfrm>
            <a:off x="3148100" y="1686450"/>
            <a:ext cx="2668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...the fact that he doesn't think of one-off purchases as disposable income when budgeting.</a:t>
            </a:r>
            <a:endParaRPr sz="22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2" name="Google Shape;412;p25"/>
          <p:cNvSpPr txBox="1"/>
          <p:nvPr/>
        </p:nvSpPr>
        <p:spPr>
          <a:xfrm>
            <a:off x="6187525" y="1552525"/>
            <a:ext cx="2668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...to keep track of how both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frequent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and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occasional purchases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affect </a:t>
            </a:r>
            <a:r>
              <a:rPr b="1" lang="en" sz="2100">
                <a:solidFill>
                  <a:srgbClr val="E96865"/>
                </a:solidFill>
                <a:latin typeface="Josefin Sans"/>
                <a:ea typeface="Josefin Sans"/>
                <a:cs typeface="Josefin Sans"/>
                <a:sym typeface="Josefin Sans"/>
              </a:rPr>
              <a:t>disposable income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for people who aren’t financially conscious.</a:t>
            </a:r>
            <a:endParaRPr sz="2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3" name="Google Shape;413;p25"/>
          <p:cNvSpPr txBox="1"/>
          <p:nvPr/>
        </p:nvSpPr>
        <p:spPr>
          <a:xfrm>
            <a:off x="6187525" y="510450"/>
            <a:ext cx="237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It would be game-changing to...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14" name="Google Shape;414;p25"/>
          <p:cNvSpPr txBox="1"/>
          <p:nvPr/>
        </p:nvSpPr>
        <p:spPr>
          <a:xfrm>
            <a:off x="3270200" y="510450"/>
            <a:ext cx="237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were surprised by….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15" name="Google Shape;415;p25"/>
          <p:cNvSpPr txBox="1"/>
          <p:nvPr/>
        </p:nvSpPr>
        <p:spPr>
          <a:xfrm>
            <a:off x="465900" y="510450"/>
            <a:ext cx="2370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interviewed...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6"/>
          <p:cNvSpPr txBox="1"/>
          <p:nvPr/>
        </p:nvSpPr>
        <p:spPr>
          <a:xfrm>
            <a:off x="423600" y="3056625"/>
            <a:ext cx="2186100" cy="1354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...Shreya, a Junior at UC Berkeley living off-campus with friends.</a:t>
            </a:r>
            <a:endParaRPr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21" name="Google Shape;421;p26"/>
          <p:cNvSpPr txBox="1"/>
          <p:nvPr/>
        </p:nvSpPr>
        <p:spPr>
          <a:xfrm>
            <a:off x="3121400" y="1601250"/>
            <a:ext cx="2668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...she tried to budget but didn't find herself being held accountable for her spending habits.</a:t>
            </a:r>
            <a:endParaRPr sz="24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22" name="Google Shape;422;p26"/>
          <p:cNvSpPr txBox="1"/>
          <p:nvPr/>
        </p:nvSpPr>
        <p:spPr>
          <a:xfrm>
            <a:off x="6187525" y="1532250"/>
            <a:ext cx="2668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...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help </a:t>
            </a:r>
            <a:r>
              <a:rPr b="1" lang="en" sz="2100">
                <a:solidFill>
                  <a:srgbClr val="FFC06D"/>
                </a:solidFill>
                <a:latin typeface="Josefin Sans"/>
                <a:ea typeface="Josefin Sans"/>
                <a:cs typeface="Josefin Sans"/>
                <a:sym typeface="Josefin Sans"/>
              </a:rPr>
              <a:t>college students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be responsible with their finances by </a:t>
            </a:r>
            <a:r>
              <a:rPr b="1" lang="en" sz="2100">
                <a:solidFill>
                  <a:srgbClr val="FFC06D"/>
                </a:solidFill>
                <a:latin typeface="Josefin Sans"/>
                <a:ea typeface="Josefin Sans"/>
                <a:cs typeface="Josefin Sans"/>
                <a:sym typeface="Josefin Sans"/>
              </a:rPr>
              <a:t>holding them accountable 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to any financial limits they set for </a:t>
            </a:r>
            <a:r>
              <a:rPr b="1" lang="en" sz="2100">
                <a:solidFill>
                  <a:srgbClr val="FFC06D"/>
                </a:solidFill>
                <a:latin typeface="Josefin Sans"/>
                <a:ea typeface="Josefin Sans"/>
                <a:cs typeface="Josefin Sans"/>
                <a:sym typeface="Josefin Sans"/>
              </a:rPr>
              <a:t>themselves</a:t>
            </a:r>
            <a:r>
              <a:rPr lang="en" sz="21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endParaRPr sz="21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23" name="Google Shape;423;p26"/>
          <p:cNvSpPr txBox="1"/>
          <p:nvPr/>
        </p:nvSpPr>
        <p:spPr>
          <a:xfrm>
            <a:off x="6187525" y="510450"/>
            <a:ext cx="237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It would be game-changing to...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24" name="Google Shape;424;p26"/>
          <p:cNvSpPr txBox="1"/>
          <p:nvPr/>
        </p:nvSpPr>
        <p:spPr>
          <a:xfrm>
            <a:off x="3270200" y="510450"/>
            <a:ext cx="2370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were surprised that….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sp>
        <p:nvSpPr>
          <p:cNvPr id="425" name="Google Shape;425;p26"/>
          <p:cNvSpPr txBox="1"/>
          <p:nvPr/>
        </p:nvSpPr>
        <p:spPr>
          <a:xfrm>
            <a:off x="465900" y="510450"/>
            <a:ext cx="2370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rPr>
              <a:t>We interviewed...</a:t>
            </a:r>
            <a:endParaRPr b="1" sz="1000">
              <a:solidFill>
                <a:srgbClr val="434343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  <p:cxnSp>
        <p:nvCxnSpPr>
          <p:cNvPr id="426" name="Google Shape;426;p26"/>
          <p:cNvCxnSpPr/>
          <p:nvPr/>
        </p:nvCxnSpPr>
        <p:spPr>
          <a:xfrm>
            <a:off x="1664350" y="3829625"/>
            <a:ext cx="750300" cy="75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7" name="Google Shape;427;p26"/>
          <p:cNvPicPr preferRelativeResize="0"/>
          <p:nvPr/>
        </p:nvPicPr>
        <p:blipFill rotWithShape="1">
          <a:blip r:embed="rId3">
            <a:alphaModFix/>
          </a:blip>
          <a:srcRect b="30707" l="25699" r="12981" t="26826"/>
          <a:stretch/>
        </p:blipFill>
        <p:spPr>
          <a:xfrm>
            <a:off x="423600" y="1194164"/>
            <a:ext cx="2186100" cy="1862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7"/>
          <p:cNvSpPr txBox="1"/>
          <p:nvPr/>
        </p:nvSpPr>
        <p:spPr>
          <a:xfrm>
            <a:off x="1960950" y="2179200"/>
            <a:ext cx="5222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HOW MIGHT WE...</a:t>
            </a:r>
            <a:endParaRPr b="1" sz="3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oderigo template">
  <a:themeElements>
    <a:clrScheme name="Custom 347">
      <a:dk1>
        <a:srgbClr val="EA807E"/>
      </a:dk1>
      <a:lt1>
        <a:srgbClr val="B5CBB7"/>
      </a:lt1>
      <a:dk2>
        <a:srgbClr val="F7B45B"/>
      </a:dk2>
      <a:lt2>
        <a:srgbClr val="666666"/>
      </a:lt2>
      <a:accent1>
        <a:srgbClr val="FFFFFF"/>
      </a:accent1>
      <a:accent2>
        <a:srgbClr val="434343"/>
      </a:accent2>
      <a:accent3>
        <a:srgbClr val="EA807E"/>
      </a:accent3>
      <a:accent4>
        <a:srgbClr val="B5CBB7"/>
      </a:accent4>
      <a:accent5>
        <a:srgbClr val="F7B45B"/>
      </a:accent5>
      <a:accent6>
        <a:srgbClr val="D9D9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