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Miriam Libre"/>
      <p:regular r:id="rId26"/>
      <p:bold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Josefin Sans"/>
      <p:regular r:id="rId32"/>
      <p:bold r:id="rId33"/>
      <p:italic r:id="rId34"/>
      <p:boldItalic r:id="rId35"/>
    </p:embeddedFont>
    <p:embeddedFont>
      <p:font typeface="Josefin Sans Thin"/>
      <p:regular r:id="rId36"/>
      <p:bold r:id="rId37"/>
      <p:italic r:id="rId38"/>
      <p:boldItalic r:id="rId39"/>
    </p:embeddedFont>
    <p:embeddedFont>
      <p:font typeface="El Messiri"/>
      <p:regular r:id="rId40"/>
      <p:bold r:id="rId41"/>
    </p:embeddedFont>
    <p:embeddedFont>
      <p:font typeface="Barlow Light"/>
      <p:regular r:id="rId42"/>
      <p:bold r:id="rId43"/>
      <p:italic r:id="rId44"/>
      <p:boldItalic r:id="rId45"/>
    </p:embeddedFont>
    <p:embeddedFont>
      <p:font typeface="Barlow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lMessiri-regular.fntdata"/><Relationship Id="rId42" Type="http://schemas.openxmlformats.org/officeDocument/2006/relationships/font" Target="fonts/BarlowLight-regular.fntdata"/><Relationship Id="rId41" Type="http://schemas.openxmlformats.org/officeDocument/2006/relationships/font" Target="fonts/ElMessiri-bold.fntdata"/><Relationship Id="rId44" Type="http://schemas.openxmlformats.org/officeDocument/2006/relationships/font" Target="fonts/BarlowLight-italic.fntdata"/><Relationship Id="rId43" Type="http://schemas.openxmlformats.org/officeDocument/2006/relationships/font" Target="fonts/BarlowLight-bold.fntdata"/><Relationship Id="rId46" Type="http://schemas.openxmlformats.org/officeDocument/2006/relationships/font" Target="fonts/Barlow-regular.fntdata"/><Relationship Id="rId45" Type="http://schemas.openxmlformats.org/officeDocument/2006/relationships/font" Target="fonts/Barlow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Barlow-italic.fntdata"/><Relationship Id="rId47" Type="http://schemas.openxmlformats.org/officeDocument/2006/relationships/font" Target="fonts/Barlow-bold.fntdata"/><Relationship Id="rId49" Type="http://schemas.openxmlformats.org/officeDocument/2006/relationships/font" Target="fonts/Barl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33" Type="http://schemas.openxmlformats.org/officeDocument/2006/relationships/font" Target="fonts/JosefinSans-bold.fntdata"/><Relationship Id="rId32" Type="http://schemas.openxmlformats.org/officeDocument/2006/relationships/font" Target="fonts/JosefinSans-regular.fntdata"/><Relationship Id="rId35" Type="http://schemas.openxmlformats.org/officeDocument/2006/relationships/font" Target="fonts/JosefinSans-boldItalic.fntdata"/><Relationship Id="rId34" Type="http://schemas.openxmlformats.org/officeDocument/2006/relationships/font" Target="fonts/JosefinSans-italic.fntdata"/><Relationship Id="rId37" Type="http://schemas.openxmlformats.org/officeDocument/2006/relationships/font" Target="fonts/JosefinSansThin-bold.fntdata"/><Relationship Id="rId36" Type="http://schemas.openxmlformats.org/officeDocument/2006/relationships/font" Target="fonts/JosefinSansThin-regular.fntdata"/><Relationship Id="rId39" Type="http://schemas.openxmlformats.org/officeDocument/2006/relationships/font" Target="fonts/JosefinSansThin-boldItalic.fntdata"/><Relationship Id="rId38" Type="http://schemas.openxmlformats.org/officeDocument/2006/relationships/font" Target="fonts/JosefinSansThin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MiriamLibre-regular.fntdata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font" Target="fonts/MiriamLibre-bold.fntdata"/><Relationship Id="rId29" Type="http://schemas.openxmlformats.org/officeDocument/2006/relationships/font" Target="fonts/Poppi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73008d4ae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73008d4ae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raagavi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7604b570b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7604b570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7604b570b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b7604b570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7604b570b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7604b57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b787f70f0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b787f70f0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b787f70f0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b787f70f0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TENSIONS: forced to be in this situation, interesting to see how people handle the things in life they don’t want to 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have been forced into this environment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b787f70c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b787f70c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b787f70f0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b787f70f0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are happier to spend less but they struggle with self control when not guided in the right direction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context: the pandemic forced them into a certain situation where they struggled with self control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b409c1796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b409c1796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 of communication and 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b787f70f0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b787f70f0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 from the interviewee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b409c17965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b409c1796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b73008d4ae_0_12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b73008d4ae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subthemes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work related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motivation (forced into situations)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financial (brought to light some of the issues)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social aspect (needing to interact more 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7604b570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7604b570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we asked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faecf9d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faecf9d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found these people through social media and other personal outlets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faecf9dc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faecf9dc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taco guy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faecf9dc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faecf9dc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b7c03ed2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b7c03ed2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extreme users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7604b570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7604b570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73008d4ae_0_2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73008d4ae_0_2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 1">
  <p:cSld name="BLANK_1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7" name="Google Shape;197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" name="Google Shape;19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1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6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211" name="Google Shape;211;p16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6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0" name="Google Shape;220;p16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232" name="Google Shape;232;p1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236" name="Google Shape;236;p16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8" name="Google Shape;248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249" name="Google Shape;249;p17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250" name="Google Shape;250;p17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400000">
            <a:off x="721039" y="2961986"/>
            <a:ext cx="1106346" cy="2548423"/>
            <a:chOff x="3357563" y="850900"/>
            <a:chExt cx="957212" cy="2204900"/>
          </a:xfrm>
        </p:grpSpPr>
        <p:sp>
          <p:nvSpPr>
            <p:cNvPr id="254" name="Google Shape;254;p17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18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260" name="Google Shape;260;p1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273" name="Google Shape;273;p1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9"/>
          <p:cNvGrpSpPr/>
          <p:nvPr/>
        </p:nvGrpSpPr>
        <p:grpSpPr>
          <a:xfrm>
            <a:off x="6152475" y="3340125"/>
            <a:ext cx="2267050" cy="1803375"/>
            <a:chOff x="9925050" y="4203700"/>
            <a:chExt cx="2267050" cy="1803375"/>
          </a:xfrm>
        </p:grpSpPr>
        <p:sp>
          <p:nvSpPr>
            <p:cNvPr id="279" name="Google Shape;279;p19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292" name="Google Shape;292;p19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9"/>
          <p:cNvSpPr/>
          <p:nvPr/>
        </p:nvSpPr>
        <p:spPr>
          <a:xfrm>
            <a:off x="2656575" y="823050"/>
            <a:ext cx="3495900" cy="3390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19"/>
          <p:cNvGrpSpPr/>
          <p:nvPr/>
        </p:nvGrpSpPr>
        <p:grpSpPr>
          <a:xfrm>
            <a:off x="7037894" y="-338867"/>
            <a:ext cx="2381461" cy="2276520"/>
            <a:chOff x="5941025" y="3634400"/>
            <a:chExt cx="467650" cy="467650"/>
          </a:xfrm>
        </p:grpSpPr>
        <p:sp>
          <p:nvSpPr>
            <p:cNvPr id="298" name="Google Shape;298;p1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385299" y="3702166"/>
            <a:ext cx="442125" cy="464157"/>
            <a:chOff x="1278900" y="2333250"/>
            <a:chExt cx="381175" cy="381175"/>
          </a:xfrm>
        </p:grpSpPr>
        <p:sp>
          <p:nvSpPr>
            <p:cNvPr id="305" name="Google Shape;305;p1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19"/>
          <p:cNvGrpSpPr/>
          <p:nvPr/>
        </p:nvGrpSpPr>
        <p:grpSpPr>
          <a:xfrm>
            <a:off x="900819" y="4064114"/>
            <a:ext cx="442154" cy="464157"/>
            <a:chOff x="1951075" y="2333250"/>
            <a:chExt cx="381200" cy="381175"/>
          </a:xfrm>
        </p:grpSpPr>
        <p:sp>
          <p:nvSpPr>
            <p:cNvPr id="310" name="Google Shape;310;p1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19"/>
          <p:cNvGrpSpPr/>
          <p:nvPr/>
        </p:nvGrpSpPr>
        <p:grpSpPr>
          <a:xfrm>
            <a:off x="1395238" y="4426062"/>
            <a:ext cx="442125" cy="464157"/>
            <a:chOff x="2623275" y="2333250"/>
            <a:chExt cx="381175" cy="381175"/>
          </a:xfrm>
        </p:grpSpPr>
        <p:sp>
          <p:nvSpPr>
            <p:cNvPr id="315" name="Google Shape;315;p1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323" name="Google Shape;323;p20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324" name="Google Shape;324;p20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0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334" name="Google Shape;334;p20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8" name="Google Shape;348;p21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9" name="Google Shape;349;p21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350" name="Google Shape;350;p21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351" name="Google Shape;351;p21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1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365" name="Google Shape;365;p21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7" name="Google Shape;377;p22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8" name="Google Shape;378;p22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9" name="Google Shape;379;p22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380" name="Google Shape;380;p22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381" name="Google Shape;381;p2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395" name="Google Shape;395;p2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16" name="Google Shape;416;p23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417" name="Google Shape;417;p23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3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436" name="Google Shape;436;p23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/>
          <p:nvPr/>
        </p:nvSpPr>
        <p:spPr>
          <a:xfrm>
            <a:off x="0" y="1686650"/>
            <a:ext cx="6281100" cy="34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24"/>
          <p:cNvGrpSpPr/>
          <p:nvPr/>
        </p:nvGrpSpPr>
        <p:grpSpPr>
          <a:xfrm rot="10800000">
            <a:off x="6889576" y="3704676"/>
            <a:ext cx="1488099" cy="1438821"/>
            <a:chOff x="6545263" y="855663"/>
            <a:chExt cx="2347900" cy="2270150"/>
          </a:xfrm>
        </p:grpSpPr>
        <p:sp>
          <p:nvSpPr>
            <p:cNvPr id="451" name="Google Shape;451;p24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24"/>
          <p:cNvGrpSpPr/>
          <p:nvPr/>
        </p:nvGrpSpPr>
        <p:grpSpPr>
          <a:xfrm rot="1492441">
            <a:off x="8276762" y="450101"/>
            <a:ext cx="334883" cy="483380"/>
            <a:chOff x="6718575" y="2318625"/>
            <a:chExt cx="256950" cy="407375"/>
          </a:xfrm>
        </p:grpSpPr>
        <p:sp>
          <p:nvSpPr>
            <p:cNvPr id="465" name="Google Shape;465;p2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" name="Google Shape;473;p24"/>
          <p:cNvSpPr/>
          <p:nvPr/>
        </p:nvSpPr>
        <p:spPr>
          <a:xfrm>
            <a:off x="223800" y="227425"/>
            <a:ext cx="6057300" cy="2466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"/>
          <p:cNvSpPr/>
          <p:nvPr/>
        </p:nvSpPr>
        <p:spPr>
          <a:xfrm>
            <a:off x="4424350" y="240300"/>
            <a:ext cx="4419600" cy="466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26"/>
          <p:cNvGrpSpPr/>
          <p:nvPr/>
        </p:nvGrpSpPr>
        <p:grpSpPr>
          <a:xfrm>
            <a:off x="3931782" y="4556635"/>
            <a:ext cx="697426" cy="519216"/>
            <a:chOff x="2583105" y="2973777"/>
            <a:chExt cx="426795" cy="437198"/>
          </a:xfrm>
        </p:grpSpPr>
        <p:sp>
          <p:nvSpPr>
            <p:cNvPr id="480" name="Google Shape;480;p2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583105" y="2973777"/>
              <a:ext cx="426795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26"/>
          <p:cNvGrpSpPr/>
          <p:nvPr/>
        </p:nvGrpSpPr>
        <p:grpSpPr>
          <a:xfrm>
            <a:off x="8006803" y="-10"/>
            <a:ext cx="537344" cy="685229"/>
            <a:chOff x="590250" y="244200"/>
            <a:chExt cx="407975" cy="532175"/>
          </a:xfrm>
        </p:grpSpPr>
        <p:sp>
          <p:nvSpPr>
            <p:cNvPr id="483" name="Google Shape;483;p2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 1">
  <p:cSld name="BLANK_2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"/>
          <p:cNvSpPr/>
          <p:nvPr/>
        </p:nvSpPr>
        <p:spPr>
          <a:xfrm>
            <a:off x="290675" y="240300"/>
            <a:ext cx="4419600" cy="466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27"/>
          <p:cNvGrpSpPr/>
          <p:nvPr/>
        </p:nvGrpSpPr>
        <p:grpSpPr>
          <a:xfrm>
            <a:off x="4301661" y="4359640"/>
            <a:ext cx="818067" cy="728459"/>
            <a:chOff x="5973900" y="318475"/>
            <a:chExt cx="401900" cy="380575"/>
          </a:xfrm>
        </p:grpSpPr>
        <p:sp>
          <p:nvSpPr>
            <p:cNvPr id="500" name="Google Shape;500;p2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27"/>
          <p:cNvGrpSpPr/>
          <p:nvPr/>
        </p:nvGrpSpPr>
        <p:grpSpPr>
          <a:xfrm>
            <a:off x="55454" y="1763032"/>
            <a:ext cx="611125" cy="651422"/>
            <a:chOff x="5961125" y="1623900"/>
            <a:chExt cx="427450" cy="448175"/>
          </a:xfrm>
        </p:grpSpPr>
        <p:sp>
          <p:nvSpPr>
            <p:cNvPr id="515" name="Google Shape;515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434343"/>
            </a:solidFill>
            <a:ln cap="rnd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i="1"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i="1"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i="1"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i="1"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i="1"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i="1"/>
            </a:lvl9pPr>
          </a:lstStyle>
          <a:p/>
        </p:txBody>
      </p:sp>
      <p:grpSp>
        <p:nvGrpSpPr>
          <p:cNvPr id="62" name="Google Shape;62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3" name="Google Shape;63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6" name="Google Shape;76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p5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85" name="Google Shape;85;p5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86" name="Google Shape;86;p5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00" name="Google Shape;100;p5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2932975" y="0"/>
            <a:ext cx="6304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3598525" y="586963"/>
            <a:ext cx="5138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3598525" y="1661563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6"/>
          <p:cNvSpPr txBox="1"/>
          <p:nvPr>
            <p:ph idx="2" type="body"/>
          </p:nvPr>
        </p:nvSpPr>
        <p:spPr>
          <a:xfrm>
            <a:off x="5339675" y="1661563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6"/>
          <p:cNvSpPr txBox="1"/>
          <p:nvPr>
            <p:ph idx="3" type="body"/>
          </p:nvPr>
        </p:nvSpPr>
        <p:spPr>
          <a:xfrm>
            <a:off x="7080825" y="1661563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7" name="Google Shape;117;p6"/>
          <p:cNvGrpSpPr/>
          <p:nvPr/>
        </p:nvGrpSpPr>
        <p:grpSpPr>
          <a:xfrm>
            <a:off x="-12" y="-12"/>
            <a:ext cx="2347900" cy="2270150"/>
            <a:chOff x="6545263" y="855663"/>
            <a:chExt cx="2347900" cy="2270150"/>
          </a:xfrm>
        </p:grpSpPr>
        <p:sp>
          <p:nvSpPr>
            <p:cNvPr id="118" name="Google Shape;118;p6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6"/>
          <p:cNvGrpSpPr/>
          <p:nvPr/>
        </p:nvGrpSpPr>
        <p:grpSpPr>
          <a:xfrm>
            <a:off x="974788" y="2935463"/>
            <a:ext cx="1732075" cy="2195488"/>
            <a:chOff x="6662738" y="3806825"/>
            <a:chExt cx="1732075" cy="2195488"/>
          </a:xfrm>
        </p:grpSpPr>
        <p:sp>
          <p:nvSpPr>
            <p:cNvPr id="132" name="Google Shape;132;p6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3" name="Google Shape;153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54" name="Google Shape;154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7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173" name="Google Shape;173;p7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0" y="0"/>
            <a:ext cx="7315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 1">
  <p:cSld name="BLANK_2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1761475" y="0"/>
            <a:ext cx="7315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5E5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5E5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0"/>
          <p:cNvSpPr txBox="1"/>
          <p:nvPr>
            <p:ph type="ctrTitle"/>
          </p:nvPr>
        </p:nvSpPr>
        <p:spPr>
          <a:xfrm>
            <a:off x="2668650" y="1538525"/>
            <a:ext cx="3806700" cy="19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LIFE </a:t>
            </a:r>
            <a:endParaRPr b="1" sz="4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AFTER LOCKDOWN</a:t>
            </a:r>
            <a:endParaRPr b="1" sz="4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1" name="Google Shape;531;p30"/>
          <p:cNvSpPr txBox="1"/>
          <p:nvPr/>
        </p:nvSpPr>
        <p:spPr>
          <a:xfrm>
            <a:off x="2545575" y="3854275"/>
            <a:ext cx="428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Hebeeb</a:t>
            </a:r>
            <a:r>
              <a:rPr lang="en" sz="18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    |    Jacob   |</a:t>
            </a:r>
            <a:r>
              <a:rPr b="1" lang="en"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  </a:t>
            </a:r>
            <a:r>
              <a:rPr lang="en" sz="18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Melvin   |   Raagavi</a:t>
            </a:r>
            <a:endParaRPr sz="18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9"/>
          <p:cNvSpPr/>
          <p:nvPr/>
        </p:nvSpPr>
        <p:spPr>
          <a:xfrm>
            <a:off x="3989625" y="4922925"/>
            <a:ext cx="1270200" cy="22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0" name="Google Shape;620;p39"/>
          <p:cNvSpPr txBox="1"/>
          <p:nvPr/>
        </p:nvSpPr>
        <p:spPr>
          <a:xfrm>
            <a:off x="7101950" y="2398975"/>
            <a:ext cx="1943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DO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621" name="Google Shape;621;p39"/>
          <p:cNvGrpSpPr/>
          <p:nvPr/>
        </p:nvGrpSpPr>
        <p:grpSpPr>
          <a:xfrm rot="10800000">
            <a:off x="7453767" y="9"/>
            <a:ext cx="1346169" cy="1548039"/>
            <a:chOff x="6662738" y="3806825"/>
            <a:chExt cx="1732075" cy="2195488"/>
          </a:xfrm>
        </p:grpSpPr>
        <p:sp>
          <p:nvSpPr>
            <p:cNvPr id="622" name="Google Shape;622;p39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39"/>
          <p:cNvSpPr/>
          <p:nvPr/>
        </p:nvSpPr>
        <p:spPr>
          <a:xfrm>
            <a:off x="465925" y="254588"/>
            <a:ext cx="1457400" cy="22245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1" name="Google Shape;641;p39"/>
          <p:cNvSpPr/>
          <p:nvPr/>
        </p:nvSpPr>
        <p:spPr>
          <a:xfrm>
            <a:off x="3818725" y="254588"/>
            <a:ext cx="1457400" cy="22245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As a self-described extrovert, he tries to put himself in social settings to gain motivation.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2" name="Google Shape;642;p39"/>
          <p:cNvSpPr/>
          <p:nvPr/>
        </p:nvSpPr>
        <p:spPr>
          <a:xfrm>
            <a:off x="5495125" y="254588"/>
            <a:ext cx="1457400" cy="2224500"/>
          </a:xfrm>
          <a:prstGeom prst="flowChartAlternateProcess">
            <a:avLst/>
          </a:prstGeom>
          <a:solidFill>
            <a:srgbClr val="F7B45B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Chose to take our interview in a crowded area with lots of people. 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2114500" y="2664413"/>
            <a:ext cx="1457400" cy="22245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3818725" y="2664413"/>
            <a:ext cx="1457400" cy="22245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Reorganizes her day so she has a larger block of free time but doesn’t make the best of that time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5" name="Google Shape;645;p39"/>
          <p:cNvSpPr/>
          <p:nvPr/>
        </p:nvSpPr>
        <p:spPr>
          <a:xfrm>
            <a:off x="5495125" y="2664425"/>
            <a:ext cx="1457400" cy="22245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Nodded to the people that he knew that walked by.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46" name="Google Shape;646;p39"/>
          <p:cNvSpPr txBox="1"/>
          <p:nvPr/>
        </p:nvSpPr>
        <p:spPr>
          <a:xfrm>
            <a:off x="521575" y="558650"/>
            <a:ext cx="13461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Shared a color coded calendar packed</a:t>
            </a:r>
            <a:r>
              <a:rPr lang="en" sz="11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with interviews, meetings and classes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47" name="Google Shape;647;p39"/>
          <p:cNvSpPr txBox="1"/>
          <p:nvPr/>
        </p:nvSpPr>
        <p:spPr>
          <a:xfrm>
            <a:off x="2170150" y="2968475"/>
            <a:ext cx="1346100" cy="1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Shook his head as he spoke about his lack of motivation to do any college work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48" name="Google Shape;648;p39"/>
          <p:cNvSpPr/>
          <p:nvPr/>
        </p:nvSpPr>
        <p:spPr>
          <a:xfrm>
            <a:off x="2142325" y="254588"/>
            <a:ext cx="1457400" cy="22245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Hired three people with relevant industry experience to help run his small business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410275" y="2664413"/>
            <a:ext cx="1457400" cy="2224500"/>
          </a:xfrm>
          <a:prstGeom prst="flowChartAlternateProcess">
            <a:avLst/>
          </a:prstGeom>
          <a:solidFill>
            <a:srgbClr val="B5CBB7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Started eating out less, and used the income saved to invest in projects that compliment his small business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0"/>
          <p:cNvSpPr/>
          <p:nvPr/>
        </p:nvSpPr>
        <p:spPr>
          <a:xfrm>
            <a:off x="3797550" y="187707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Feels indifferent about changes in work days as he still works from home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5" name="Google Shape;655;p40"/>
          <p:cNvSpPr/>
          <p:nvPr/>
        </p:nvSpPr>
        <p:spPr>
          <a:xfrm>
            <a:off x="3989625" y="4922925"/>
            <a:ext cx="1270200" cy="22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6" name="Google Shape;656;p40"/>
          <p:cNvSpPr txBox="1"/>
          <p:nvPr/>
        </p:nvSpPr>
        <p:spPr>
          <a:xfrm>
            <a:off x="54400" y="1973838"/>
            <a:ext cx="1943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FEEL</a:t>
            </a:r>
            <a:endParaRPr sz="42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7" name="Google Shape;657;p40"/>
          <p:cNvSpPr/>
          <p:nvPr/>
        </p:nvSpPr>
        <p:spPr>
          <a:xfrm>
            <a:off x="2161375" y="2812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8" name="Google Shape;658;p40"/>
          <p:cNvSpPr/>
          <p:nvPr/>
        </p:nvSpPr>
        <p:spPr>
          <a:xfrm>
            <a:off x="3797550" y="281225"/>
            <a:ext cx="1457400" cy="14859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Happy and proud of 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his 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hires as they improved operations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9" name="Google Shape;659;p40"/>
          <p:cNvSpPr/>
          <p:nvPr/>
        </p:nvSpPr>
        <p:spPr>
          <a:xfrm>
            <a:off x="5433725" y="2812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I feel more guilty cause I don’t even walk anymore.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60" name="Google Shape;660;p40"/>
          <p:cNvSpPr/>
          <p:nvPr/>
        </p:nvSpPr>
        <p:spPr>
          <a:xfrm>
            <a:off x="7069900" y="281225"/>
            <a:ext cx="1457400" cy="1485900"/>
          </a:xfrm>
          <a:prstGeom prst="flowChartAlternateProcess">
            <a:avLst/>
          </a:prstGeom>
          <a:solidFill>
            <a:srgbClr val="F7B45B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Frustrated with his social situation and not being able to see people as much as he would like.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61" name="Google Shape;661;p40"/>
          <p:cNvSpPr/>
          <p:nvPr/>
        </p:nvSpPr>
        <p:spPr>
          <a:xfrm>
            <a:off x="2161375" y="1877075"/>
            <a:ext cx="1457400" cy="1485900"/>
          </a:xfrm>
          <a:prstGeom prst="flowChartAlternateProcess">
            <a:avLst/>
          </a:prstGeom>
          <a:solidFill>
            <a:srgbClr val="B5CBB7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2" name="Google Shape;662;p40"/>
          <p:cNvSpPr/>
          <p:nvPr/>
        </p:nvSpPr>
        <p:spPr>
          <a:xfrm>
            <a:off x="5433725" y="187707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Some of the same things she used to do, now feel more rewarding </a:t>
            </a:r>
            <a:endParaRPr b="1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63" name="Google Shape;663;p40"/>
          <p:cNvSpPr/>
          <p:nvPr/>
        </p:nvSpPr>
        <p:spPr>
          <a:xfrm>
            <a:off x="7069900" y="1877075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Discouraged by</a:t>
            </a: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his </a:t>
            </a: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lack of motivation and frustrated that he can’t find a way to fix it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64" name="Google Shape;664;p40"/>
          <p:cNvSpPr/>
          <p:nvPr/>
        </p:nvSpPr>
        <p:spPr>
          <a:xfrm>
            <a:off x="2161375" y="34729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5" name="Google Shape;665;p40"/>
          <p:cNvSpPr/>
          <p:nvPr/>
        </p:nvSpPr>
        <p:spPr>
          <a:xfrm>
            <a:off x="5433725" y="3472925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Feels more tethered to email</a:t>
            </a:r>
            <a:endParaRPr b="1" sz="17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66" name="Google Shape;666;p40"/>
          <p:cNvSpPr/>
          <p:nvPr/>
        </p:nvSpPr>
        <p:spPr>
          <a:xfrm>
            <a:off x="7069900" y="34729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Feels off balance with his world flipping from in person to online.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grpSp>
        <p:nvGrpSpPr>
          <p:cNvPr id="667" name="Google Shape;667;p40"/>
          <p:cNvGrpSpPr/>
          <p:nvPr/>
        </p:nvGrpSpPr>
        <p:grpSpPr>
          <a:xfrm rot="10800000">
            <a:off x="315141" y="3472920"/>
            <a:ext cx="1312824" cy="1681029"/>
            <a:chOff x="3357563" y="850900"/>
            <a:chExt cx="1882725" cy="2446200"/>
          </a:xfrm>
        </p:grpSpPr>
        <p:sp>
          <p:nvSpPr>
            <p:cNvPr id="668" name="Google Shape;668;p40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1" name="Google Shape;681;p40"/>
          <p:cNvSpPr txBox="1"/>
          <p:nvPr/>
        </p:nvSpPr>
        <p:spPr>
          <a:xfrm>
            <a:off x="2241125" y="437225"/>
            <a:ext cx="13128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Feel busier than usual despite the same workload 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82" name="Google Shape;682;p40"/>
          <p:cNvSpPr txBox="1"/>
          <p:nvPr/>
        </p:nvSpPr>
        <p:spPr>
          <a:xfrm>
            <a:off x="2262425" y="2033075"/>
            <a:ext cx="12702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Boredom makes me spend money to pass time</a:t>
            </a:r>
            <a:endParaRPr b="1" sz="13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83" name="Google Shape;683;p40"/>
          <p:cNvSpPr txBox="1"/>
          <p:nvPr/>
        </p:nvSpPr>
        <p:spPr>
          <a:xfrm>
            <a:off x="2254975" y="3558800"/>
            <a:ext cx="13638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I feel overwhelmed by notifications and messages from college</a:t>
            </a:r>
            <a:r>
              <a:rPr b="1" lang="en" sz="1300">
                <a:solidFill>
                  <a:srgbClr val="FFFFFF"/>
                </a:solidFill>
                <a:highlight>
                  <a:srgbClr val="CFE2F3"/>
                </a:highlight>
                <a:latin typeface="El Messiri"/>
                <a:ea typeface="El Messiri"/>
                <a:cs typeface="El Messiri"/>
                <a:sym typeface="El Messiri"/>
              </a:rPr>
              <a:t> 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84" name="Google Shape;684;p40"/>
          <p:cNvSpPr/>
          <p:nvPr/>
        </p:nvSpPr>
        <p:spPr>
          <a:xfrm>
            <a:off x="3797550" y="3472925"/>
            <a:ext cx="1457400" cy="1485900"/>
          </a:xfrm>
          <a:prstGeom prst="flowChartAlternateProcess">
            <a:avLst/>
          </a:prstGeom>
          <a:solidFill>
            <a:srgbClr val="B5CB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Glad and excited about being able to spend less and invest more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1"/>
          <p:cNvSpPr/>
          <p:nvPr/>
        </p:nvSpPr>
        <p:spPr>
          <a:xfrm>
            <a:off x="3894375" y="4922700"/>
            <a:ext cx="1270200" cy="22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1"/>
          <p:cNvSpPr txBox="1"/>
          <p:nvPr/>
        </p:nvSpPr>
        <p:spPr>
          <a:xfrm>
            <a:off x="6996600" y="2501125"/>
            <a:ext cx="21789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THINK</a:t>
            </a:r>
            <a:endParaRPr sz="37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1" name="Google Shape;691;p41"/>
          <p:cNvSpPr/>
          <p:nvPr/>
        </p:nvSpPr>
        <p:spPr>
          <a:xfrm rot="10800000">
            <a:off x="7941510" y="663733"/>
            <a:ext cx="103800" cy="81900"/>
          </a:xfrm>
          <a:custGeom>
            <a:rect b="b" l="l" r="r" t="t"/>
            <a:pathLst>
              <a:path extrusionOk="0" h="120000" w="120000">
                <a:moveTo>
                  <a:pt x="110769" y="70909"/>
                </a:moveTo>
                <a:cubicBezTo>
                  <a:pt x="18461" y="0"/>
                  <a:pt x="18461" y="0"/>
                  <a:pt x="18461" y="0"/>
                </a:cubicBezTo>
                <a:cubicBezTo>
                  <a:pt x="13846" y="0"/>
                  <a:pt x="4615" y="0"/>
                  <a:pt x="4615" y="5454"/>
                </a:cubicBezTo>
                <a:cubicBezTo>
                  <a:pt x="0" y="10909"/>
                  <a:pt x="0" y="21818"/>
                  <a:pt x="9230" y="21818"/>
                </a:cubicBezTo>
                <a:cubicBezTo>
                  <a:pt x="78461" y="76363"/>
                  <a:pt x="78461" y="76363"/>
                  <a:pt x="78461" y="76363"/>
                </a:cubicBezTo>
                <a:cubicBezTo>
                  <a:pt x="9230" y="92727"/>
                  <a:pt x="9230" y="92727"/>
                  <a:pt x="9230" y="92727"/>
                </a:cubicBezTo>
                <a:cubicBezTo>
                  <a:pt x="4615" y="98181"/>
                  <a:pt x="0" y="103636"/>
                  <a:pt x="0" y="109090"/>
                </a:cubicBezTo>
                <a:cubicBezTo>
                  <a:pt x="4615" y="114545"/>
                  <a:pt x="9230" y="120000"/>
                  <a:pt x="13846" y="120000"/>
                </a:cubicBezTo>
                <a:cubicBezTo>
                  <a:pt x="13846" y="120000"/>
                  <a:pt x="13846" y="120000"/>
                  <a:pt x="13846" y="120000"/>
                </a:cubicBezTo>
                <a:cubicBezTo>
                  <a:pt x="110769" y="92727"/>
                  <a:pt x="110769" y="92727"/>
                  <a:pt x="110769" y="92727"/>
                </a:cubicBezTo>
                <a:cubicBezTo>
                  <a:pt x="115384" y="92727"/>
                  <a:pt x="115384" y="87272"/>
                  <a:pt x="115384" y="81818"/>
                </a:cubicBezTo>
                <a:cubicBezTo>
                  <a:pt x="120000" y="76363"/>
                  <a:pt x="115384" y="76363"/>
                  <a:pt x="110769" y="709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1"/>
          <p:cNvSpPr/>
          <p:nvPr/>
        </p:nvSpPr>
        <p:spPr>
          <a:xfrm rot="10800000">
            <a:off x="7409954" y="7"/>
            <a:ext cx="782700" cy="1037100"/>
          </a:xfrm>
          <a:custGeom>
            <a:rect b="b" l="l" r="r" t="t"/>
            <a:pathLst>
              <a:path extrusionOk="0" h="120000" w="120000">
                <a:moveTo>
                  <a:pt x="15228" y="70889"/>
                </a:moveTo>
                <a:cubicBezTo>
                  <a:pt x="14619" y="71316"/>
                  <a:pt x="14619" y="71316"/>
                  <a:pt x="14619" y="71743"/>
                </a:cubicBezTo>
                <a:cubicBezTo>
                  <a:pt x="14619" y="72170"/>
                  <a:pt x="15837" y="82846"/>
                  <a:pt x="42030" y="83274"/>
                </a:cubicBezTo>
                <a:cubicBezTo>
                  <a:pt x="42030" y="94804"/>
                  <a:pt x="42030" y="94804"/>
                  <a:pt x="42030" y="94804"/>
                </a:cubicBezTo>
                <a:cubicBezTo>
                  <a:pt x="20101" y="120000"/>
                  <a:pt x="20101" y="120000"/>
                  <a:pt x="20101" y="120000"/>
                </a:cubicBezTo>
                <a:cubicBezTo>
                  <a:pt x="23147" y="120000"/>
                  <a:pt x="23147" y="120000"/>
                  <a:pt x="23147" y="120000"/>
                </a:cubicBezTo>
                <a:cubicBezTo>
                  <a:pt x="44467" y="95658"/>
                  <a:pt x="44467" y="95658"/>
                  <a:pt x="44467" y="95658"/>
                </a:cubicBezTo>
                <a:cubicBezTo>
                  <a:pt x="44467" y="95231"/>
                  <a:pt x="44467" y="95231"/>
                  <a:pt x="44467" y="94804"/>
                </a:cubicBezTo>
                <a:cubicBezTo>
                  <a:pt x="44467" y="82419"/>
                  <a:pt x="44467" y="82419"/>
                  <a:pt x="44467" y="82419"/>
                </a:cubicBezTo>
                <a:cubicBezTo>
                  <a:pt x="44467" y="81565"/>
                  <a:pt x="43857" y="81138"/>
                  <a:pt x="43248" y="81138"/>
                </a:cubicBezTo>
                <a:cubicBezTo>
                  <a:pt x="21928" y="81138"/>
                  <a:pt x="18274" y="74306"/>
                  <a:pt x="17664" y="72170"/>
                </a:cubicBezTo>
                <a:cubicBezTo>
                  <a:pt x="33502" y="64483"/>
                  <a:pt x="33502" y="64483"/>
                  <a:pt x="33502" y="64483"/>
                </a:cubicBezTo>
                <a:cubicBezTo>
                  <a:pt x="34111" y="64056"/>
                  <a:pt x="34111" y="63629"/>
                  <a:pt x="34111" y="63202"/>
                </a:cubicBezTo>
                <a:cubicBezTo>
                  <a:pt x="34111" y="63202"/>
                  <a:pt x="33502" y="62775"/>
                  <a:pt x="33502" y="62775"/>
                </a:cubicBezTo>
                <a:cubicBezTo>
                  <a:pt x="10964" y="57651"/>
                  <a:pt x="10964" y="57651"/>
                  <a:pt x="10964" y="57651"/>
                </a:cubicBezTo>
                <a:cubicBezTo>
                  <a:pt x="13401" y="52526"/>
                  <a:pt x="13401" y="52526"/>
                  <a:pt x="13401" y="52526"/>
                </a:cubicBezTo>
                <a:cubicBezTo>
                  <a:pt x="13401" y="52099"/>
                  <a:pt x="13401" y="51672"/>
                  <a:pt x="12791" y="51245"/>
                </a:cubicBezTo>
                <a:cubicBezTo>
                  <a:pt x="3654" y="47829"/>
                  <a:pt x="3654" y="47829"/>
                  <a:pt x="3654" y="47829"/>
                </a:cubicBezTo>
                <a:cubicBezTo>
                  <a:pt x="14619" y="36725"/>
                  <a:pt x="14619" y="36725"/>
                  <a:pt x="14619" y="36725"/>
                </a:cubicBezTo>
                <a:cubicBezTo>
                  <a:pt x="15228" y="36725"/>
                  <a:pt x="15228" y="36298"/>
                  <a:pt x="15228" y="36298"/>
                </a:cubicBezTo>
                <a:cubicBezTo>
                  <a:pt x="15228" y="21352"/>
                  <a:pt x="19492" y="17081"/>
                  <a:pt x="19492" y="17081"/>
                </a:cubicBezTo>
                <a:cubicBezTo>
                  <a:pt x="20101" y="17081"/>
                  <a:pt x="20101" y="16654"/>
                  <a:pt x="19492" y="16227"/>
                </a:cubicBezTo>
                <a:cubicBezTo>
                  <a:pt x="19492" y="15800"/>
                  <a:pt x="18883" y="15800"/>
                  <a:pt x="18274" y="15800"/>
                </a:cubicBezTo>
                <a:cubicBezTo>
                  <a:pt x="18274" y="15800"/>
                  <a:pt x="18274" y="15800"/>
                  <a:pt x="18274" y="15800"/>
                </a:cubicBezTo>
                <a:cubicBezTo>
                  <a:pt x="14619" y="15800"/>
                  <a:pt x="12182" y="16654"/>
                  <a:pt x="10355" y="17508"/>
                </a:cubicBezTo>
                <a:cubicBezTo>
                  <a:pt x="12182" y="14092"/>
                  <a:pt x="15228" y="11103"/>
                  <a:pt x="19492" y="8540"/>
                </a:cubicBezTo>
                <a:cubicBezTo>
                  <a:pt x="24974" y="5551"/>
                  <a:pt x="35939" y="2135"/>
                  <a:pt x="55431" y="4270"/>
                </a:cubicBezTo>
                <a:cubicBezTo>
                  <a:pt x="101116" y="9822"/>
                  <a:pt x="103553" y="35871"/>
                  <a:pt x="103553" y="36298"/>
                </a:cubicBezTo>
                <a:cubicBezTo>
                  <a:pt x="103553" y="36298"/>
                  <a:pt x="103553" y="36298"/>
                  <a:pt x="103553" y="36725"/>
                </a:cubicBezTo>
                <a:cubicBezTo>
                  <a:pt x="103553" y="38007"/>
                  <a:pt x="104162" y="52526"/>
                  <a:pt x="104162" y="62348"/>
                </a:cubicBezTo>
                <a:cubicBezTo>
                  <a:pt x="103553" y="62775"/>
                  <a:pt x="102944" y="71316"/>
                  <a:pt x="109035" y="75587"/>
                </a:cubicBezTo>
                <a:cubicBezTo>
                  <a:pt x="109644" y="76441"/>
                  <a:pt x="110862" y="76868"/>
                  <a:pt x="112081" y="77295"/>
                </a:cubicBezTo>
                <a:cubicBezTo>
                  <a:pt x="105380" y="78149"/>
                  <a:pt x="94416" y="79003"/>
                  <a:pt x="87106" y="77722"/>
                </a:cubicBezTo>
                <a:cubicBezTo>
                  <a:pt x="86497" y="77722"/>
                  <a:pt x="85888" y="77722"/>
                  <a:pt x="85888" y="78149"/>
                </a:cubicBezTo>
                <a:cubicBezTo>
                  <a:pt x="85279" y="78149"/>
                  <a:pt x="85279" y="78576"/>
                  <a:pt x="85279" y="78576"/>
                </a:cubicBezTo>
                <a:cubicBezTo>
                  <a:pt x="85279" y="87117"/>
                  <a:pt x="85279" y="87117"/>
                  <a:pt x="85279" y="87117"/>
                </a:cubicBezTo>
                <a:cubicBezTo>
                  <a:pt x="85279" y="87544"/>
                  <a:pt x="85279" y="87971"/>
                  <a:pt x="85888" y="87971"/>
                </a:cubicBezTo>
                <a:cubicBezTo>
                  <a:pt x="90761" y="91387"/>
                  <a:pt x="90761" y="91387"/>
                  <a:pt x="90761" y="91387"/>
                </a:cubicBezTo>
                <a:cubicBezTo>
                  <a:pt x="101725" y="99074"/>
                  <a:pt x="107817" y="109323"/>
                  <a:pt x="108426" y="120000"/>
                </a:cubicBezTo>
                <a:cubicBezTo>
                  <a:pt x="111472" y="120000"/>
                  <a:pt x="111472" y="120000"/>
                  <a:pt x="111472" y="120000"/>
                </a:cubicBezTo>
                <a:cubicBezTo>
                  <a:pt x="110862" y="108896"/>
                  <a:pt x="104162" y="98220"/>
                  <a:pt x="92588" y="90106"/>
                </a:cubicBezTo>
                <a:cubicBezTo>
                  <a:pt x="88324" y="86690"/>
                  <a:pt x="88324" y="86690"/>
                  <a:pt x="88324" y="86690"/>
                </a:cubicBezTo>
                <a:cubicBezTo>
                  <a:pt x="88324" y="79857"/>
                  <a:pt x="88324" y="79857"/>
                  <a:pt x="88324" y="79857"/>
                </a:cubicBezTo>
                <a:cubicBezTo>
                  <a:pt x="100507" y="81565"/>
                  <a:pt x="118172" y="78576"/>
                  <a:pt x="118781" y="78576"/>
                </a:cubicBezTo>
                <a:cubicBezTo>
                  <a:pt x="120000" y="78576"/>
                  <a:pt x="120000" y="78149"/>
                  <a:pt x="120000" y="77295"/>
                </a:cubicBezTo>
                <a:cubicBezTo>
                  <a:pt x="120000" y="76868"/>
                  <a:pt x="119390" y="76441"/>
                  <a:pt x="118781" y="76441"/>
                </a:cubicBezTo>
                <a:cubicBezTo>
                  <a:pt x="115736" y="76441"/>
                  <a:pt x="113299" y="76014"/>
                  <a:pt x="110862" y="74306"/>
                </a:cubicBezTo>
                <a:cubicBezTo>
                  <a:pt x="105989" y="70462"/>
                  <a:pt x="106598" y="62348"/>
                  <a:pt x="106598" y="62348"/>
                </a:cubicBezTo>
                <a:cubicBezTo>
                  <a:pt x="106598" y="62348"/>
                  <a:pt x="106598" y="62348"/>
                  <a:pt x="106598" y="62348"/>
                </a:cubicBezTo>
                <a:cubicBezTo>
                  <a:pt x="106598" y="62348"/>
                  <a:pt x="106598" y="55943"/>
                  <a:pt x="106598" y="49110"/>
                </a:cubicBezTo>
                <a:cubicBezTo>
                  <a:pt x="106598" y="46120"/>
                  <a:pt x="106598" y="42704"/>
                  <a:pt x="106598" y="40569"/>
                </a:cubicBezTo>
                <a:cubicBezTo>
                  <a:pt x="106598" y="38434"/>
                  <a:pt x="106598" y="37153"/>
                  <a:pt x="106598" y="36298"/>
                </a:cubicBezTo>
                <a:cubicBezTo>
                  <a:pt x="106598" y="36298"/>
                  <a:pt x="106598" y="36298"/>
                  <a:pt x="106598" y="36298"/>
                </a:cubicBezTo>
                <a:cubicBezTo>
                  <a:pt x="106598" y="35444"/>
                  <a:pt x="105380" y="28185"/>
                  <a:pt x="98680" y="20925"/>
                </a:cubicBezTo>
                <a:cubicBezTo>
                  <a:pt x="92588" y="14092"/>
                  <a:pt x="80406" y="5124"/>
                  <a:pt x="56040" y="2562"/>
                </a:cubicBezTo>
                <a:cubicBezTo>
                  <a:pt x="35329" y="0"/>
                  <a:pt x="23756" y="3416"/>
                  <a:pt x="17664" y="7259"/>
                </a:cubicBezTo>
                <a:cubicBezTo>
                  <a:pt x="10964" y="10676"/>
                  <a:pt x="7309" y="15373"/>
                  <a:pt x="6700" y="20498"/>
                </a:cubicBezTo>
                <a:cubicBezTo>
                  <a:pt x="6700" y="21352"/>
                  <a:pt x="7309" y="21779"/>
                  <a:pt x="7918" y="21779"/>
                </a:cubicBezTo>
                <a:cubicBezTo>
                  <a:pt x="8527" y="21779"/>
                  <a:pt x="9137" y="21779"/>
                  <a:pt x="9137" y="21352"/>
                </a:cubicBezTo>
                <a:cubicBezTo>
                  <a:pt x="9137" y="21352"/>
                  <a:pt x="11573" y="18790"/>
                  <a:pt x="15837" y="17935"/>
                </a:cubicBezTo>
                <a:cubicBezTo>
                  <a:pt x="14619" y="20498"/>
                  <a:pt x="12182" y="25622"/>
                  <a:pt x="12182" y="35871"/>
                </a:cubicBezTo>
                <a:cubicBezTo>
                  <a:pt x="609" y="47402"/>
                  <a:pt x="609" y="47402"/>
                  <a:pt x="609" y="47402"/>
                </a:cubicBezTo>
                <a:cubicBezTo>
                  <a:pt x="0" y="47829"/>
                  <a:pt x="0" y="47829"/>
                  <a:pt x="0" y="48256"/>
                </a:cubicBezTo>
                <a:cubicBezTo>
                  <a:pt x="609" y="48683"/>
                  <a:pt x="609" y="48683"/>
                  <a:pt x="1218" y="49110"/>
                </a:cubicBezTo>
                <a:cubicBezTo>
                  <a:pt x="10355" y="52526"/>
                  <a:pt x="10355" y="52526"/>
                  <a:pt x="10355" y="52526"/>
                </a:cubicBezTo>
                <a:cubicBezTo>
                  <a:pt x="7309" y="58078"/>
                  <a:pt x="7309" y="58078"/>
                  <a:pt x="7309" y="58078"/>
                </a:cubicBezTo>
                <a:cubicBezTo>
                  <a:pt x="7309" y="58078"/>
                  <a:pt x="7309" y="58505"/>
                  <a:pt x="7918" y="58932"/>
                </a:cubicBezTo>
                <a:cubicBezTo>
                  <a:pt x="7918" y="58932"/>
                  <a:pt x="7918" y="59359"/>
                  <a:pt x="8527" y="59359"/>
                </a:cubicBezTo>
                <a:cubicBezTo>
                  <a:pt x="29847" y="64056"/>
                  <a:pt x="29847" y="64056"/>
                  <a:pt x="29847" y="64056"/>
                </a:cubicBezTo>
                <a:lnTo>
                  <a:pt x="15228" y="708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1"/>
          <p:cNvSpPr/>
          <p:nvPr/>
        </p:nvSpPr>
        <p:spPr>
          <a:xfrm rot="10800000">
            <a:off x="8021748" y="1094800"/>
            <a:ext cx="718200" cy="680100"/>
          </a:xfrm>
          <a:custGeom>
            <a:rect b="b" l="l" r="r" t="t"/>
            <a:pathLst>
              <a:path extrusionOk="0" h="120000" w="120000">
                <a:moveTo>
                  <a:pt x="118301" y="0"/>
                </a:moveTo>
                <a:cubicBezTo>
                  <a:pt x="1698" y="0"/>
                  <a:pt x="1698" y="0"/>
                  <a:pt x="1698" y="0"/>
                </a:cubicBezTo>
                <a:cubicBezTo>
                  <a:pt x="566" y="0"/>
                  <a:pt x="0" y="600"/>
                  <a:pt x="0" y="1800"/>
                </a:cubicBezTo>
                <a:cubicBezTo>
                  <a:pt x="0" y="97200"/>
                  <a:pt x="0" y="97200"/>
                  <a:pt x="0" y="97200"/>
                </a:cubicBezTo>
                <a:cubicBezTo>
                  <a:pt x="0" y="97800"/>
                  <a:pt x="566" y="98400"/>
                  <a:pt x="1698" y="98400"/>
                </a:cubicBezTo>
                <a:cubicBezTo>
                  <a:pt x="78113" y="98400"/>
                  <a:pt x="78113" y="98400"/>
                  <a:pt x="78113" y="98400"/>
                </a:cubicBezTo>
                <a:cubicBezTo>
                  <a:pt x="107547" y="120000"/>
                  <a:pt x="107547" y="120000"/>
                  <a:pt x="107547" y="120000"/>
                </a:cubicBezTo>
                <a:cubicBezTo>
                  <a:pt x="108113" y="120000"/>
                  <a:pt x="108113" y="120000"/>
                  <a:pt x="108679" y="120000"/>
                </a:cubicBezTo>
                <a:cubicBezTo>
                  <a:pt x="108679" y="120000"/>
                  <a:pt x="109245" y="120000"/>
                  <a:pt x="109245" y="120000"/>
                </a:cubicBezTo>
                <a:cubicBezTo>
                  <a:pt x="109811" y="119400"/>
                  <a:pt x="109811" y="118800"/>
                  <a:pt x="109811" y="118200"/>
                </a:cubicBezTo>
                <a:cubicBezTo>
                  <a:pt x="100754" y="98400"/>
                  <a:pt x="100754" y="98400"/>
                  <a:pt x="100754" y="98400"/>
                </a:cubicBezTo>
                <a:cubicBezTo>
                  <a:pt x="118301" y="98400"/>
                  <a:pt x="118301" y="98400"/>
                  <a:pt x="118301" y="98400"/>
                </a:cubicBezTo>
                <a:cubicBezTo>
                  <a:pt x="119433" y="98400"/>
                  <a:pt x="120000" y="97800"/>
                  <a:pt x="120000" y="97200"/>
                </a:cubicBezTo>
                <a:cubicBezTo>
                  <a:pt x="120000" y="1800"/>
                  <a:pt x="120000" y="1800"/>
                  <a:pt x="120000" y="1800"/>
                </a:cubicBezTo>
                <a:cubicBezTo>
                  <a:pt x="120000" y="600"/>
                  <a:pt x="119433" y="0"/>
                  <a:pt x="118301" y="0"/>
                </a:cubicBezTo>
                <a:close/>
                <a:moveTo>
                  <a:pt x="117169" y="96000"/>
                </a:moveTo>
                <a:cubicBezTo>
                  <a:pt x="99056" y="96000"/>
                  <a:pt x="99056" y="96000"/>
                  <a:pt x="99056" y="96000"/>
                </a:cubicBezTo>
                <a:cubicBezTo>
                  <a:pt x="98490" y="96000"/>
                  <a:pt x="97924" y="96000"/>
                  <a:pt x="97924" y="96600"/>
                </a:cubicBezTo>
                <a:cubicBezTo>
                  <a:pt x="97358" y="96600"/>
                  <a:pt x="97358" y="97200"/>
                  <a:pt x="97358" y="97800"/>
                </a:cubicBezTo>
                <a:cubicBezTo>
                  <a:pt x="105283" y="114600"/>
                  <a:pt x="105283" y="114600"/>
                  <a:pt x="105283" y="114600"/>
                </a:cubicBezTo>
                <a:cubicBezTo>
                  <a:pt x="79245" y="96000"/>
                  <a:pt x="79245" y="96000"/>
                  <a:pt x="79245" y="96000"/>
                </a:cubicBezTo>
                <a:cubicBezTo>
                  <a:pt x="79245" y="96000"/>
                  <a:pt x="78679" y="96000"/>
                  <a:pt x="78679" y="96000"/>
                </a:cubicBezTo>
                <a:cubicBezTo>
                  <a:pt x="2830" y="96000"/>
                  <a:pt x="2830" y="96000"/>
                  <a:pt x="2830" y="96000"/>
                </a:cubicBezTo>
                <a:cubicBezTo>
                  <a:pt x="2830" y="3000"/>
                  <a:pt x="2830" y="3000"/>
                  <a:pt x="2830" y="3000"/>
                </a:cubicBezTo>
                <a:cubicBezTo>
                  <a:pt x="117169" y="3000"/>
                  <a:pt x="117169" y="3000"/>
                  <a:pt x="117169" y="3000"/>
                </a:cubicBezTo>
                <a:lnTo>
                  <a:pt x="117169" y="9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41"/>
          <p:cNvSpPr/>
          <p:nvPr/>
        </p:nvSpPr>
        <p:spPr>
          <a:xfrm rot="10800000">
            <a:off x="8353283" y="1351386"/>
            <a:ext cx="88500" cy="17100"/>
          </a:xfrm>
          <a:custGeom>
            <a:rect b="b" l="l" r="r" t="t"/>
            <a:pathLst>
              <a:path extrusionOk="0" h="120000" w="120000">
                <a:moveTo>
                  <a:pt x="110769" y="0"/>
                </a:moveTo>
                <a:cubicBezTo>
                  <a:pt x="9230" y="0"/>
                  <a:pt x="9230" y="0"/>
                  <a:pt x="9230" y="0"/>
                </a:cubicBezTo>
                <a:cubicBezTo>
                  <a:pt x="4615" y="0"/>
                  <a:pt x="0" y="24000"/>
                  <a:pt x="0" y="48000"/>
                </a:cubicBezTo>
                <a:cubicBezTo>
                  <a:pt x="0" y="96000"/>
                  <a:pt x="4615" y="120000"/>
                  <a:pt x="9230" y="120000"/>
                </a:cubicBezTo>
                <a:cubicBezTo>
                  <a:pt x="110769" y="120000"/>
                  <a:pt x="110769" y="120000"/>
                  <a:pt x="110769" y="120000"/>
                </a:cubicBezTo>
                <a:cubicBezTo>
                  <a:pt x="115384" y="120000"/>
                  <a:pt x="120000" y="96000"/>
                  <a:pt x="120000" y="48000"/>
                </a:cubicBezTo>
                <a:cubicBezTo>
                  <a:pt x="120000" y="24000"/>
                  <a:pt x="115384" y="0"/>
                  <a:pt x="1107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1"/>
          <p:cNvSpPr/>
          <p:nvPr/>
        </p:nvSpPr>
        <p:spPr>
          <a:xfrm rot="10800000">
            <a:off x="8353283" y="1328120"/>
            <a:ext cx="88500" cy="13200"/>
          </a:xfrm>
          <a:custGeom>
            <a:rect b="b" l="l" r="r" t="t"/>
            <a:pathLst>
              <a:path extrusionOk="0" h="120000" w="120000">
                <a:moveTo>
                  <a:pt x="110769" y="0"/>
                </a:moveTo>
                <a:cubicBezTo>
                  <a:pt x="9230" y="0"/>
                  <a:pt x="9230" y="0"/>
                  <a:pt x="9230" y="0"/>
                </a:cubicBezTo>
                <a:cubicBezTo>
                  <a:pt x="4615" y="0"/>
                  <a:pt x="0" y="30000"/>
                  <a:pt x="0" y="60000"/>
                </a:cubicBezTo>
                <a:cubicBezTo>
                  <a:pt x="0" y="90000"/>
                  <a:pt x="4615" y="120000"/>
                  <a:pt x="9230" y="120000"/>
                </a:cubicBezTo>
                <a:cubicBezTo>
                  <a:pt x="110769" y="120000"/>
                  <a:pt x="110769" y="120000"/>
                  <a:pt x="110769" y="120000"/>
                </a:cubicBezTo>
                <a:cubicBezTo>
                  <a:pt x="115384" y="120000"/>
                  <a:pt x="120000" y="90000"/>
                  <a:pt x="120000" y="60000"/>
                </a:cubicBezTo>
                <a:cubicBezTo>
                  <a:pt x="120000" y="30000"/>
                  <a:pt x="115384" y="0"/>
                  <a:pt x="1107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1"/>
          <p:cNvSpPr/>
          <p:nvPr/>
        </p:nvSpPr>
        <p:spPr>
          <a:xfrm rot="10800000">
            <a:off x="8367204" y="1300972"/>
            <a:ext cx="61500" cy="16200"/>
          </a:xfrm>
          <a:custGeom>
            <a:rect b="b" l="l" r="r" t="t"/>
            <a:pathLst>
              <a:path extrusionOk="0" h="120000" w="120000">
                <a:moveTo>
                  <a:pt x="100000" y="0"/>
                </a:moveTo>
                <a:cubicBezTo>
                  <a:pt x="20000" y="0"/>
                  <a:pt x="20000" y="0"/>
                  <a:pt x="20000" y="0"/>
                </a:cubicBezTo>
                <a:cubicBezTo>
                  <a:pt x="6666" y="0"/>
                  <a:pt x="0" y="24000"/>
                  <a:pt x="0" y="48000"/>
                </a:cubicBezTo>
                <a:cubicBezTo>
                  <a:pt x="0" y="96000"/>
                  <a:pt x="6666" y="120000"/>
                  <a:pt x="20000" y="120000"/>
                </a:cubicBezTo>
                <a:cubicBezTo>
                  <a:pt x="100000" y="120000"/>
                  <a:pt x="100000" y="120000"/>
                  <a:pt x="100000" y="120000"/>
                </a:cubicBezTo>
                <a:cubicBezTo>
                  <a:pt x="113333" y="120000"/>
                  <a:pt x="120000" y="96000"/>
                  <a:pt x="120000" y="48000"/>
                </a:cubicBezTo>
                <a:cubicBezTo>
                  <a:pt x="120000" y="24000"/>
                  <a:pt x="113333" y="0"/>
                  <a:pt x="100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41"/>
          <p:cNvSpPr/>
          <p:nvPr/>
        </p:nvSpPr>
        <p:spPr>
          <a:xfrm rot="10800000">
            <a:off x="8390456" y="1627120"/>
            <a:ext cx="14100" cy="57300"/>
          </a:xfrm>
          <a:custGeom>
            <a:rect b="b" l="l" r="r" t="t"/>
            <a:pathLst>
              <a:path extrusionOk="0" h="120000" w="120000">
                <a:moveTo>
                  <a:pt x="60000" y="120000"/>
                </a:moveTo>
                <a:cubicBezTo>
                  <a:pt x="90000" y="120000"/>
                  <a:pt x="120000" y="112941"/>
                  <a:pt x="120000" y="105882"/>
                </a:cubicBezTo>
                <a:cubicBezTo>
                  <a:pt x="120000" y="14117"/>
                  <a:pt x="120000" y="14117"/>
                  <a:pt x="120000" y="14117"/>
                </a:cubicBezTo>
                <a:cubicBezTo>
                  <a:pt x="120000" y="7058"/>
                  <a:pt x="90000" y="0"/>
                  <a:pt x="60000" y="0"/>
                </a:cubicBezTo>
                <a:cubicBezTo>
                  <a:pt x="30000" y="0"/>
                  <a:pt x="0" y="7058"/>
                  <a:pt x="0" y="14117"/>
                </a:cubicBezTo>
                <a:cubicBezTo>
                  <a:pt x="0" y="105882"/>
                  <a:pt x="0" y="105882"/>
                  <a:pt x="0" y="105882"/>
                </a:cubicBezTo>
                <a:cubicBezTo>
                  <a:pt x="0" y="112941"/>
                  <a:pt x="30000" y="120000"/>
                  <a:pt x="6000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41"/>
          <p:cNvSpPr/>
          <p:nvPr/>
        </p:nvSpPr>
        <p:spPr>
          <a:xfrm rot="10800000">
            <a:off x="8231386" y="1501179"/>
            <a:ext cx="47400" cy="1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cubicBezTo>
                  <a:pt x="0" y="90000"/>
                  <a:pt x="8571" y="120000"/>
                  <a:pt x="17142" y="120000"/>
                </a:cubicBezTo>
                <a:cubicBezTo>
                  <a:pt x="102857" y="120000"/>
                  <a:pt x="102857" y="120000"/>
                  <a:pt x="102857" y="120000"/>
                </a:cubicBezTo>
                <a:cubicBezTo>
                  <a:pt x="111428" y="120000"/>
                  <a:pt x="119999" y="90000"/>
                  <a:pt x="119999" y="60000"/>
                </a:cubicBezTo>
                <a:cubicBezTo>
                  <a:pt x="119999" y="30000"/>
                  <a:pt x="111428" y="0"/>
                  <a:pt x="102857" y="0"/>
                </a:cubicBezTo>
                <a:cubicBezTo>
                  <a:pt x="17142" y="0"/>
                  <a:pt x="17142" y="0"/>
                  <a:pt x="17142" y="0"/>
                </a:cubicBezTo>
                <a:cubicBezTo>
                  <a:pt x="8571" y="0"/>
                  <a:pt x="0" y="30000"/>
                  <a:pt x="0" y="6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1"/>
          <p:cNvSpPr/>
          <p:nvPr/>
        </p:nvSpPr>
        <p:spPr>
          <a:xfrm rot="10800000">
            <a:off x="8482916" y="1501179"/>
            <a:ext cx="47400" cy="13200"/>
          </a:xfrm>
          <a:custGeom>
            <a:rect b="b" l="l" r="r" t="t"/>
            <a:pathLst>
              <a:path extrusionOk="0" h="120000" w="120000">
                <a:moveTo>
                  <a:pt x="17142" y="120000"/>
                </a:moveTo>
                <a:cubicBezTo>
                  <a:pt x="102857" y="120000"/>
                  <a:pt x="102857" y="120000"/>
                  <a:pt x="102857" y="120000"/>
                </a:cubicBezTo>
                <a:cubicBezTo>
                  <a:pt x="111428" y="120000"/>
                  <a:pt x="119999" y="90000"/>
                  <a:pt x="119999" y="60000"/>
                </a:cubicBezTo>
                <a:cubicBezTo>
                  <a:pt x="119999" y="30000"/>
                  <a:pt x="111428" y="0"/>
                  <a:pt x="102857" y="0"/>
                </a:cubicBezTo>
                <a:cubicBezTo>
                  <a:pt x="17142" y="0"/>
                  <a:pt x="17142" y="0"/>
                  <a:pt x="17142" y="0"/>
                </a:cubicBezTo>
                <a:cubicBezTo>
                  <a:pt x="8571" y="0"/>
                  <a:pt x="0" y="30000"/>
                  <a:pt x="0" y="60000"/>
                </a:cubicBezTo>
                <a:cubicBezTo>
                  <a:pt x="0" y="90000"/>
                  <a:pt x="8571" y="120000"/>
                  <a:pt x="17142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1"/>
          <p:cNvSpPr/>
          <p:nvPr/>
        </p:nvSpPr>
        <p:spPr>
          <a:xfrm rot="10800000">
            <a:off x="8479025" y="1589855"/>
            <a:ext cx="51300" cy="51300"/>
          </a:xfrm>
          <a:custGeom>
            <a:rect b="b" l="l" r="r" t="t"/>
            <a:pathLst>
              <a:path extrusionOk="0" h="120000" w="120000">
                <a:moveTo>
                  <a:pt x="88000" y="112000"/>
                </a:moveTo>
                <a:cubicBezTo>
                  <a:pt x="88000" y="120000"/>
                  <a:pt x="96000" y="120000"/>
                  <a:pt x="104000" y="120000"/>
                </a:cubicBezTo>
                <a:cubicBezTo>
                  <a:pt x="104000" y="120000"/>
                  <a:pt x="112000" y="120000"/>
                  <a:pt x="112000" y="112000"/>
                </a:cubicBezTo>
                <a:cubicBezTo>
                  <a:pt x="120000" y="112000"/>
                  <a:pt x="120000" y="96000"/>
                  <a:pt x="112000" y="88000"/>
                </a:cubicBezTo>
                <a:cubicBezTo>
                  <a:pt x="32000" y="8000"/>
                  <a:pt x="32000" y="8000"/>
                  <a:pt x="32000" y="8000"/>
                </a:cubicBezTo>
                <a:cubicBezTo>
                  <a:pt x="32000" y="0"/>
                  <a:pt x="16000" y="0"/>
                  <a:pt x="8000" y="8000"/>
                </a:cubicBezTo>
                <a:cubicBezTo>
                  <a:pt x="0" y="16000"/>
                  <a:pt x="0" y="32000"/>
                  <a:pt x="8000" y="40000"/>
                </a:cubicBezTo>
                <a:lnTo>
                  <a:pt x="88000" y="112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41"/>
          <p:cNvSpPr/>
          <p:nvPr/>
        </p:nvSpPr>
        <p:spPr>
          <a:xfrm rot="10800000">
            <a:off x="8265614" y="1589855"/>
            <a:ext cx="50400" cy="51300"/>
          </a:xfrm>
          <a:custGeom>
            <a:rect b="b" l="l" r="r" t="t"/>
            <a:pathLst>
              <a:path extrusionOk="0" h="120000" w="120000">
                <a:moveTo>
                  <a:pt x="16000" y="120000"/>
                </a:moveTo>
                <a:cubicBezTo>
                  <a:pt x="24000" y="120000"/>
                  <a:pt x="32000" y="120000"/>
                  <a:pt x="32000" y="112000"/>
                </a:cubicBezTo>
                <a:cubicBezTo>
                  <a:pt x="112000" y="40000"/>
                  <a:pt x="112000" y="40000"/>
                  <a:pt x="112000" y="40000"/>
                </a:cubicBezTo>
                <a:cubicBezTo>
                  <a:pt x="120000" y="32000"/>
                  <a:pt x="120000" y="16000"/>
                  <a:pt x="112000" y="8000"/>
                </a:cubicBezTo>
                <a:cubicBezTo>
                  <a:pt x="104000" y="0"/>
                  <a:pt x="88000" y="0"/>
                  <a:pt x="88000" y="8000"/>
                </a:cubicBezTo>
                <a:cubicBezTo>
                  <a:pt x="8000" y="88000"/>
                  <a:pt x="8000" y="88000"/>
                  <a:pt x="8000" y="88000"/>
                </a:cubicBezTo>
                <a:cubicBezTo>
                  <a:pt x="0" y="96000"/>
                  <a:pt x="0" y="112000"/>
                  <a:pt x="8000" y="112000"/>
                </a:cubicBezTo>
                <a:cubicBezTo>
                  <a:pt x="8000" y="120000"/>
                  <a:pt x="16000" y="120000"/>
                  <a:pt x="16000" y="120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1"/>
          <p:cNvSpPr/>
          <p:nvPr/>
        </p:nvSpPr>
        <p:spPr>
          <a:xfrm rot="10800000">
            <a:off x="8306073" y="1382559"/>
            <a:ext cx="183000" cy="210300"/>
          </a:xfrm>
          <a:custGeom>
            <a:rect b="b" l="l" r="r" t="t"/>
            <a:pathLst>
              <a:path extrusionOk="0" h="120000" w="120000">
                <a:moveTo>
                  <a:pt x="17777" y="89032"/>
                </a:moveTo>
                <a:cubicBezTo>
                  <a:pt x="26666" y="96774"/>
                  <a:pt x="31111" y="106451"/>
                  <a:pt x="31111" y="116129"/>
                </a:cubicBezTo>
                <a:cubicBezTo>
                  <a:pt x="31111" y="118064"/>
                  <a:pt x="33333" y="120000"/>
                  <a:pt x="35555" y="120000"/>
                </a:cubicBezTo>
                <a:cubicBezTo>
                  <a:pt x="82222" y="120000"/>
                  <a:pt x="82222" y="120000"/>
                  <a:pt x="82222" y="120000"/>
                </a:cubicBezTo>
                <a:cubicBezTo>
                  <a:pt x="84444" y="120000"/>
                  <a:pt x="86666" y="118064"/>
                  <a:pt x="86666" y="116129"/>
                </a:cubicBezTo>
                <a:cubicBezTo>
                  <a:pt x="86666" y="114193"/>
                  <a:pt x="86666" y="114193"/>
                  <a:pt x="86666" y="114193"/>
                </a:cubicBezTo>
                <a:cubicBezTo>
                  <a:pt x="86666" y="106451"/>
                  <a:pt x="91111" y="96774"/>
                  <a:pt x="100000" y="90967"/>
                </a:cubicBezTo>
                <a:cubicBezTo>
                  <a:pt x="113333" y="81290"/>
                  <a:pt x="120000" y="67741"/>
                  <a:pt x="120000" y="52258"/>
                </a:cubicBezTo>
                <a:cubicBezTo>
                  <a:pt x="120000" y="38709"/>
                  <a:pt x="111111" y="25161"/>
                  <a:pt x="100000" y="15483"/>
                </a:cubicBezTo>
                <a:cubicBezTo>
                  <a:pt x="86666" y="3870"/>
                  <a:pt x="68888" y="0"/>
                  <a:pt x="53333" y="1935"/>
                </a:cubicBezTo>
                <a:cubicBezTo>
                  <a:pt x="26666" y="3870"/>
                  <a:pt x="4444" y="23225"/>
                  <a:pt x="0" y="46451"/>
                </a:cubicBezTo>
                <a:cubicBezTo>
                  <a:pt x="0" y="63870"/>
                  <a:pt x="4444" y="79354"/>
                  <a:pt x="17777" y="89032"/>
                </a:cubicBezTo>
                <a:close/>
                <a:moveTo>
                  <a:pt x="11111" y="48387"/>
                </a:moveTo>
                <a:cubicBezTo>
                  <a:pt x="13333" y="29032"/>
                  <a:pt x="31111" y="13548"/>
                  <a:pt x="53333" y="11612"/>
                </a:cubicBezTo>
                <a:cubicBezTo>
                  <a:pt x="68888" y="9677"/>
                  <a:pt x="82222" y="13548"/>
                  <a:pt x="93333" y="21290"/>
                </a:cubicBezTo>
                <a:cubicBezTo>
                  <a:pt x="102222" y="29032"/>
                  <a:pt x="108888" y="40645"/>
                  <a:pt x="108888" y="52258"/>
                </a:cubicBezTo>
                <a:cubicBezTo>
                  <a:pt x="108888" y="65806"/>
                  <a:pt x="102222" y="75483"/>
                  <a:pt x="93333" y="85161"/>
                </a:cubicBezTo>
                <a:cubicBezTo>
                  <a:pt x="84444" y="90967"/>
                  <a:pt x="77777" y="102580"/>
                  <a:pt x="77777" y="112258"/>
                </a:cubicBezTo>
                <a:cubicBezTo>
                  <a:pt x="40000" y="112258"/>
                  <a:pt x="40000" y="112258"/>
                  <a:pt x="40000" y="112258"/>
                </a:cubicBezTo>
                <a:cubicBezTo>
                  <a:pt x="40000" y="100645"/>
                  <a:pt x="33333" y="90967"/>
                  <a:pt x="26666" y="83225"/>
                </a:cubicBezTo>
                <a:cubicBezTo>
                  <a:pt x="15555" y="73548"/>
                  <a:pt x="8888" y="61935"/>
                  <a:pt x="11111" y="483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41"/>
          <p:cNvSpPr/>
          <p:nvPr/>
        </p:nvSpPr>
        <p:spPr>
          <a:xfrm>
            <a:off x="451900" y="232725"/>
            <a:ext cx="1457400" cy="1485900"/>
          </a:xfrm>
          <a:prstGeom prst="flowChartAlternateProcess">
            <a:avLst/>
          </a:prstGeom>
          <a:solidFill>
            <a:srgbClr val="B5CBB7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1"/>
          <p:cNvSpPr/>
          <p:nvPr/>
        </p:nvSpPr>
        <p:spPr>
          <a:xfrm>
            <a:off x="3724250" y="232725"/>
            <a:ext cx="1457400" cy="14859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He values the small interactions he used to have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05" name="Google Shape;705;p41"/>
          <p:cNvSpPr/>
          <p:nvPr/>
        </p:nvSpPr>
        <p:spPr>
          <a:xfrm>
            <a:off x="5360425" y="2327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He thinks that professors also feel unmotivated.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06" name="Google Shape;706;p41"/>
          <p:cNvSpPr/>
          <p:nvPr/>
        </p:nvSpPr>
        <p:spPr>
          <a:xfrm>
            <a:off x="451900" y="1828575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1"/>
          <p:cNvSpPr/>
          <p:nvPr/>
        </p:nvSpPr>
        <p:spPr>
          <a:xfrm>
            <a:off x="2088075" y="1828575"/>
            <a:ext cx="1457400" cy="1485900"/>
          </a:xfrm>
          <a:prstGeom prst="flowChartAlternateProcess">
            <a:avLst/>
          </a:prstGeom>
          <a:solidFill>
            <a:srgbClr val="B5CB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Thinks it was always her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goal to save more despite being forced amidst the pandemic</a:t>
            </a:r>
            <a:endParaRPr/>
          </a:p>
        </p:txBody>
      </p:sp>
      <p:sp>
        <p:nvSpPr>
          <p:cNvPr id="708" name="Google Shape;708;p41"/>
          <p:cNvSpPr/>
          <p:nvPr/>
        </p:nvSpPr>
        <p:spPr>
          <a:xfrm>
            <a:off x="3724250" y="3431578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Not sure where to draw the line between fun and work</a:t>
            </a:r>
            <a:endParaRPr b="1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5360425" y="1828575"/>
            <a:ext cx="1457400" cy="1485900"/>
          </a:xfrm>
          <a:prstGeom prst="flowChartAlternateProcess">
            <a:avLst/>
          </a:prstGeom>
          <a:solidFill>
            <a:srgbClr val="F7B45B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Thinks that the pandemic has negatively affected his social relationships</a:t>
            </a:r>
            <a:endParaRPr b="1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0" name="Google Shape;710;p41"/>
          <p:cNvSpPr/>
          <p:nvPr/>
        </p:nvSpPr>
        <p:spPr>
          <a:xfrm>
            <a:off x="451900" y="34244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1"/>
          <p:cNvSpPr/>
          <p:nvPr/>
        </p:nvSpPr>
        <p:spPr>
          <a:xfrm>
            <a:off x="3724250" y="1853232"/>
            <a:ext cx="1457400" cy="14859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2" name="Google Shape;712;p41"/>
          <p:cNvSpPr/>
          <p:nvPr/>
        </p:nvSpPr>
        <p:spPr>
          <a:xfrm>
            <a:off x="5360425" y="3424425"/>
            <a:ext cx="1457400" cy="14859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He appreciates the social interactions that he does get.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3" name="Google Shape;713;p41"/>
          <p:cNvSpPr txBox="1"/>
          <p:nvPr/>
        </p:nvSpPr>
        <p:spPr>
          <a:xfrm>
            <a:off x="545500" y="388725"/>
            <a:ext cx="12702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I think I tend to spend way too much money on food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4" name="Google Shape;714;p41"/>
          <p:cNvSpPr txBox="1"/>
          <p:nvPr/>
        </p:nvSpPr>
        <p:spPr>
          <a:xfrm>
            <a:off x="545500" y="1984575"/>
            <a:ext cx="12702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I need to find better ways to be more motivated</a:t>
            </a: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5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5" name="Google Shape;715;p41"/>
          <p:cNvSpPr txBox="1"/>
          <p:nvPr/>
        </p:nvSpPr>
        <p:spPr>
          <a:xfrm>
            <a:off x="451900" y="3619100"/>
            <a:ext cx="14574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978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Having one place to keep track of everything I need to do helps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16" name="Google Shape;716;p41"/>
          <p:cNvSpPr/>
          <p:nvPr/>
        </p:nvSpPr>
        <p:spPr>
          <a:xfrm>
            <a:off x="2088075" y="2327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Thinks positive opportunities 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arose</a:t>
            </a: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as a result of the pandemic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7" name="Google Shape;717;p41"/>
          <p:cNvSpPr/>
          <p:nvPr/>
        </p:nvSpPr>
        <p:spPr>
          <a:xfrm>
            <a:off x="2088075" y="3424425"/>
            <a:ext cx="1457400" cy="1485900"/>
          </a:xfrm>
          <a:prstGeom prst="flowChartAlternateProcess">
            <a:avLst/>
          </a:prstGeom>
          <a:solidFill>
            <a:srgbClr val="F7B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I think part of the reason I used to eat out so often was the social aspect of it.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8" name="Google Shape;718;p41"/>
          <p:cNvSpPr txBox="1"/>
          <p:nvPr/>
        </p:nvSpPr>
        <p:spPr>
          <a:xfrm>
            <a:off x="3817850" y="1898825"/>
            <a:ext cx="1270200" cy="11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The flow of conversation is more natural when you can go out</a:t>
            </a:r>
            <a:endParaRPr b="1" sz="11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2"/>
          <p:cNvSpPr txBox="1"/>
          <p:nvPr>
            <p:ph idx="4294967295" type="ctrTitle"/>
          </p:nvPr>
        </p:nvSpPr>
        <p:spPr>
          <a:xfrm>
            <a:off x="3176250" y="1178850"/>
            <a:ext cx="2384400" cy="23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NEEDS AND INSIGHTS</a:t>
            </a:r>
            <a:endParaRPr sz="3600">
              <a:solidFill>
                <a:srgbClr val="434343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grpSp>
        <p:nvGrpSpPr>
          <p:cNvPr id="724" name="Google Shape;724;p42"/>
          <p:cNvGrpSpPr/>
          <p:nvPr/>
        </p:nvGrpSpPr>
        <p:grpSpPr>
          <a:xfrm>
            <a:off x="1448485" y="3607890"/>
            <a:ext cx="665122" cy="635537"/>
            <a:chOff x="3951850" y="2985350"/>
            <a:chExt cx="407950" cy="416500"/>
          </a:xfrm>
        </p:grpSpPr>
        <p:sp>
          <p:nvSpPr>
            <p:cNvPr id="725" name="Google Shape;725;p4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3"/>
          <p:cNvSpPr txBox="1"/>
          <p:nvPr/>
        </p:nvSpPr>
        <p:spPr>
          <a:xfrm>
            <a:off x="618325" y="917925"/>
            <a:ext cx="5029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Insight: </a:t>
            </a:r>
            <a:r>
              <a:rPr lang="en" sz="21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There is an increasing gap between what someone wants to do and what they actually do.</a:t>
            </a:r>
            <a:endParaRPr sz="21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4" name="Google Shape;734;p43"/>
          <p:cNvSpPr txBox="1"/>
          <p:nvPr/>
        </p:nvSpPr>
        <p:spPr>
          <a:xfrm>
            <a:off x="618325" y="3008376"/>
            <a:ext cx="50292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Need</a:t>
            </a: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r>
              <a:rPr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A way to bridge the gap and synchronize their thoughts with their actions.</a:t>
            </a:r>
            <a:endParaRPr sz="11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2400">
              <a:solidFill>
                <a:srgbClr val="59575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5" name="Google Shape;735;p43"/>
          <p:cNvSpPr txBox="1"/>
          <p:nvPr/>
        </p:nvSpPr>
        <p:spPr>
          <a:xfrm>
            <a:off x="6513275" y="1291200"/>
            <a:ext cx="20193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El Messiri"/>
                <a:ea typeface="El Messiri"/>
                <a:cs typeface="El Messiri"/>
                <a:sym typeface="El Messiri"/>
              </a:rPr>
              <a:t>“</a:t>
            </a:r>
            <a:r>
              <a:rPr b="1" lang="en" sz="23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I spend more time planning my day, trying to hold myself accountable”</a:t>
            </a:r>
            <a:endParaRPr b="1" sz="2300">
              <a:solidFill>
                <a:srgbClr val="595757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4"/>
          <p:cNvSpPr txBox="1"/>
          <p:nvPr/>
        </p:nvSpPr>
        <p:spPr>
          <a:xfrm>
            <a:off x="621875" y="914400"/>
            <a:ext cx="5325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Insight:</a:t>
            </a:r>
            <a:r>
              <a:rPr b="1" lang="en" sz="2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People want to maintain social interaction.</a:t>
            </a:r>
            <a:endParaRPr sz="21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1" name="Google Shape;741;p44"/>
          <p:cNvSpPr txBox="1"/>
          <p:nvPr/>
        </p:nvSpPr>
        <p:spPr>
          <a:xfrm>
            <a:off x="621875" y="3011401"/>
            <a:ext cx="51774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Need:</a:t>
            </a:r>
            <a:r>
              <a:rPr b="1" lang="en" sz="26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A way to interact across distance in a way that doesn’t seem forced (spur of the moment interactions)</a:t>
            </a:r>
            <a:endParaRPr sz="2100">
              <a:solidFill>
                <a:srgbClr val="59575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2" name="Google Shape;742;p44"/>
          <p:cNvSpPr txBox="1"/>
          <p:nvPr/>
        </p:nvSpPr>
        <p:spPr>
          <a:xfrm>
            <a:off x="6513875" y="1330100"/>
            <a:ext cx="21630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El Messiri"/>
                <a:ea typeface="El Messiri"/>
                <a:cs typeface="El Messiri"/>
                <a:sym typeface="El Messiri"/>
              </a:rPr>
              <a:t>“I do whatever I can to interact with other people when possible”</a:t>
            </a:r>
            <a:endParaRPr b="1" sz="2300"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5"/>
          <p:cNvSpPr txBox="1"/>
          <p:nvPr/>
        </p:nvSpPr>
        <p:spPr>
          <a:xfrm>
            <a:off x="618325" y="3008376"/>
            <a:ext cx="53055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Need</a:t>
            </a: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r>
              <a:rPr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Techniques to actively modify financial habits and assist in budgeting, not just by tracking expense history but also by intercepting impulsive spending.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75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8" name="Google Shape;748;p45"/>
          <p:cNvSpPr txBox="1"/>
          <p:nvPr/>
        </p:nvSpPr>
        <p:spPr>
          <a:xfrm>
            <a:off x="618325" y="914400"/>
            <a:ext cx="5176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Insight:</a:t>
            </a: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People are happier to spend less but they struggle with self control when not guided in the right direction.</a:t>
            </a:r>
            <a:endParaRPr b="1" sz="21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9" name="Google Shape;749;p45"/>
          <p:cNvSpPr txBox="1"/>
          <p:nvPr/>
        </p:nvSpPr>
        <p:spPr>
          <a:xfrm>
            <a:off x="6506325" y="1422125"/>
            <a:ext cx="22041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“It would help to know about alternative [cheaper] ways to spend my money”</a:t>
            </a:r>
            <a:endParaRPr b="1" sz="3300">
              <a:solidFill>
                <a:srgbClr val="595757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6"/>
          <p:cNvSpPr txBox="1"/>
          <p:nvPr/>
        </p:nvSpPr>
        <p:spPr>
          <a:xfrm>
            <a:off x="618325" y="790000"/>
            <a:ext cx="51684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Insight: </a:t>
            </a:r>
            <a:r>
              <a:rPr lang="en" sz="21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Communication has become a larger goal and has made it harder for people to enforce a strict work-life separation.</a:t>
            </a:r>
            <a:endParaRPr sz="21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5" name="Google Shape;755;p46"/>
          <p:cNvSpPr txBox="1"/>
          <p:nvPr/>
        </p:nvSpPr>
        <p:spPr>
          <a:xfrm>
            <a:off x="618325" y="3008376"/>
            <a:ext cx="53055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Need:</a:t>
            </a:r>
            <a:r>
              <a:rPr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Having a way to provide that definition between work and not work, and still being able to communicate with colleagues and loved ones more.</a:t>
            </a:r>
            <a:endParaRPr sz="2400">
              <a:solidFill>
                <a:srgbClr val="59575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56" name="Google Shape;756;p46"/>
          <p:cNvSpPr txBox="1"/>
          <p:nvPr/>
        </p:nvSpPr>
        <p:spPr>
          <a:xfrm>
            <a:off x="6463400" y="1215000"/>
            <a:ext cx="2259900" cy="2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El Messiri"/>
                <a:ea typeface="El Messiri"/>
                <a:cs typeface="El Messiri"/>
                <a:sym typeface="El Messiri"/>
              </a:rPr>
              <a:t>“Everything is more integrated… I like being busy, but I like when i can turn the switch off”</a:t>
            </a:r>
            <a:endParaRPr sz="2100">
              <a:solidFill>
                <a:srgbClr val="595757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7"/>
          <p:cNvSpPr txBox="1"/>
          <p:nvPr/>
        </p:nvSpPr>
        <p:spPr>
          <a:xfrm>
            <a:off x="6455950" y="1139825"/>
            <a:ext cx="2349300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l Messiri"/>
                <a:ea typeface="El Messiri"/>
                <a:cs typeface="El Messiri"/>
                <a:sym typeface="El Messiri"/>
              </a:rPr>
              <a:t>“The benefit from hiring a few [experienced] employees to run operations is that I can spend more time figuring out how to optimize things</a:t>
            </a:r>
            <a:r>
              <a:rPr lang="en" sz="1800">
                <a:solidFill>
                  <a:srgbClr val="595757"/>
                </a:solidFill>
                <a:latin typeface="El Messiri"/>
                <a:ea typeface="El Messiri"/>
                <a:cs typeface="El Messiri"/>
                <a:sym typeface="El Messiri"/>
              </a:rPr>
              <a:t>”</a:t>
            </a:r>
            <a:endParaRPr sz="1800">
              <a:solidFill>
                <a:srgbClr val="595757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62" name="Google Shape;762;p47"/>
          <p:cNvSpPr txBox="1"/>
          <p:nvPr/>
        </p:nvSpPr>
        <p:spPr>
          <a:xfrm>
            <a:off x="672000" y="789988"/>
            <a:ext cx="5029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Insight</a:t>
            </a:r>
            <a:r>
              <a:rPr b="1" lang="en" sz="24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: </a:t>
            </a:r>
            <a:r>
              <a:rPr lang="en" sz="21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Small businesses hiring people recently laid off due to the pandemic, can benefit both parties and support economic growth.</a:t>
            </a:r>
            <a:endParaRPr b="1" sz="24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63" name="Google Shape;763;p47"/>
          <p:cNvSpPr txBox="1"/>
          <p:nvPr/>
        </p:nvSpPr>
        <p:spPr>
          <a:xfrm>
            <a:off x="618325" y="3003650"/>
            <a:ext cx="5305500" cy="1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Need</a:t>
            </a:r>
            <a:r>
              <a:rPr b="1"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  <a:r>
              <a:rPr lang="en" sz="2400">
                <a:solidFill>
                  <a:srgbClr val="595757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" sz="21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A way to easily and cheaply expose small businesses to potential hires, and vice versa.</a:t>
            </a:r>
            <a:endParaRPr sz="2400">
              <a:solidFill>
                <a:srgbClr val="59575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8"/>
          <p:cNvSpPr txBox="1"/>
          <p:nvPr>
            <p:ph type="ctrTitle"/>
          </p:nvPr>
        </p:nvSpPr>
        <p:spPr>
          <a:xfrm>
            <a:off x="2205900" y="275750"/>
            <a:ext cx="4732200" cy="8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SUMMARY</a:t>
            </a:r>
            <a:endParaRPr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sp>
        <p:nvSpPr>
          <p:cNvPr id="769" name="Google Shape;769;p48"/>
          <p:cNvSpPr txBox="1"/>
          <p:nvPr/>
        </p:nvSpPr>
        <p:spPr>
          <a:xfrm>
            <a:off x="1019200" y="1293375"/>
            <a:ext cx="3715500" cy="2031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analyzing effects of the pandemic on everyday habits</a:t>
            </a:r>
            <a:endParaRPr sz="2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l Messiri"/>
              <a:buChar char="○"/>
            </a:pPr>
            <a:r>
              <a:rPr lang="en" sz="20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motivation</a:t>
            </a:r>
            <a:endParaRPr sz="2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l Messiri"/>
              <a:buChar char="○"/>
            </a:pPr>
            <a:r>
              <a:rPr lang="en" sz="20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social interaction</a:t>
            </a:r>
            <a:endParaRPr sz="2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l Messiri"/>
              <a:buChar char="○"/>
            </a:pPr>
            <a:r>
              <a:rPr lang="en" sz="20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financial habits</a:t>
            </a:r>
            <a:endParaRPr sz="2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55600" lvl="1" marL="5715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l Messiri"/>
              <a:buChar char="○"/>
            </a:pPr>
            <a:r>
              <a:rPr lang="en" sz="20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work-life balance</a:t>
            </a:r>
            <a:endParaRPr sz="2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770" name="Google Shape;770;p48"/>
          <p:cNvSpPr txBox="1"/>
          <p:nvPr/>
        </p:nvSpPr>
        <p:spPr>
          <a:xfrm>
            <a:off x="5103825" y="2894025"/>
            <a:ext cx="3448800" cy="14775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NEXT STEPS:</a:t>
            </a:r>
            <a:endParaRPr sz="21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l Messiri"/>
              <a:buChar char="●"/>
            </a:pPr>
            <a:r>
              <a:rPr lang="en" sz="21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narrow down our subthemes</a:t>
            </a:r>
            <a:endParaRPr sz="21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El Messiri"/>
              <a:buChar char="●"/>
            </a:pPr>
            <a:r>
              <a:rPr lang="en" sz="21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additional interviews</a:t>
            </a:r>
            <a:endParaRPr sz="21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"/>
          <p:cNvSpPr txBox="1"/>
          <p:nvPr>
            <p:ph type="ctrTitle"/>
          </p:nvPr>
        </p:nvSpPr>
        <p:spPr>
          <a:xfrm>
            <a:off x="2205900" y="1991850"/>
            <a:ext cx="4732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Josefin Sans"/>
                <a:ea typeface="Josefin Sans"/>
                <a:cs typeface="Josefin Sans"/>
                <a:sym typeface="Josefin Sans"/>
              </a:rPr>
              <a:t>NEEDFINDING </a:t>
            </a:r>
            <a:r>
              <a:rPr lang="en">
                <a:latin typeface="Josefin Sans Thin"/>
                <a:ea typeface="Josefin Sans Thin"/>
                <a:cs typeface="Josefin Sans Thin"/>
                <a:sym typeface="Josefin Sans Thin"/>
              </a:rPr>
              <a:t>METHODOLOGY</a:t>
            </a:r>
            <a:endParaRPr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2"/>
          <p:cNvSpPr txBox="1"/>
          <p:nvPr/>
        </p:nvSpPr>
        <p:spPr>
          <a:xfrm>
            <a:off x="522125" y="1126375"/>
            <a:ext cx="17970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Walk me through a day in your life.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2" name="Google Shape;542;p32"/>
          <p:cNvSpPr txBox="1"/>
          <p:nvPr/>
        </p:nvSpPr>
        <p:spPr>
          <a:xfrm>
            <a:off x="2518700" y="551625"/>
            <a:ext cx="2823300" cy="1017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Has the move to being online changed your lifestyle within the past year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3" name="Google Shape;543;p32"/>
          <p:cNvSpPr txBox="1"/>
          <p:nvPr/>
        </p:nvSpPr>
        <p:spPr>
          <a:xfrm>
            <a:off x="5707200" y="2022775"/>
            <a:ext cx="21483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How do you organize and schedule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4" name="Google Shape;544;p32"/>
          <p:cNvSpPr txBox="1"/>
          <p:nvPr/>
        </p:nvSpPr>
        <p:spPr>
          <a:xfrm>
            <a:off x="3230088" y="3805700"/>
            <a:ext cx="3443400" cy="924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How has your everyday experience changed since moving to a bigger online presence?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5" name="Google Shape;545;p32"/>
          <p:cNvSpPr txBox="1"/>
          <p:nvPr/>
        </p:nvSpPr>
        <p:spPr>
          <a:xfrm>
            <a:off x="7073850" y="3918350"/>
            <a:ext cx="13869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How do you budget?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6" name="Google Shape;546;p32"/>
          <p:cNvSpPr txBox="1"/>
          <p:nvPr/>
        </p:nvSpPr>
        <p:spPr>
          <a:xfrm>
            <a:off x="5512800" y="808075"/>
            <a:ext cx="2537100" cy="1017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Do you think your social behavior will change post pandemic?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7" name="Google Shape;547;p32"/>
          <p:cNvSpPr txBox="1"/>
          <p:nvPr/>
        </p:nvSpPr>
        <p:spPr>
          <a:xfrm>
            <a:off x="601775" y="2893575"/>
            <a:ext cx="32049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How have your financial habits changed post-pandemic?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5042675" y="2919175"/>
            <a:ext cx="25371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What is your relationship with social media? 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49" name="Google Shape;549;p32"/>
          <p:cNvSpPr txBox="1"/>
          <p:nvPr/>
        </p:nvSpPr>
        <p:spPr>
          <a:xfrm>
            <a:off x="522125" y="3805700"/>
            <a:ext cx="24837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Why did the pandemic affect your work habits? 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50" name="Google Shape;550;p32"/>
          <p:cNvSpPr txBox="1"/>
          <p:nvPr/>
        </p:nvSpPr>
        <p:spPr>
          <a:xfrm>
            <a:off x="1441625" y="1981450"/>
            <a:ext cx="2098800" cy="69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How do you try to motivate yourself?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51" name="Google Shape;551;p32"/>
          <p:cNvSpPr txBox="1"/>
          <p:nvPr/>
        </p:nvSpPr>
        <p:spPr>
          <a:xfrm>
            <a:off x="3964413" y="1740600"/>
            <a:ext cx="1124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r>
              <a:rPr b="1" lang="en" sz="9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9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3"/>
          <p:cNvPicPr preferRelativeResize="0"/>
          <p:nvPr/>
        </p:nvPicPr>
        <p:blipFill rotWithShape="1">
          <a:blip r:embed="rId3">
            <a:alphaModFix/>
          </a:blip>
          <a:srcRect b="13100" l="8692" r="0" t="2702"/>
          <a:stretch/>
        </p:blipFill>
        <p:spPr>
          <a:xfrm>
            <a:off x="5249875" y="696225"/>
            <a:ext cx="3494976" cy="37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 txBox="1"/>
          <p:nvPr/>
        </p:nvSpPr>
        <p:spPr>
          <a:xfrm>
            <a:off x="833550" y="859500"/>
            <a:ext cx="3342600" cy="34245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“Everyone else is a blur, when you’re forced to spend so much time with yourself” </a:t>
            </a:r>
            <a:endParaRPr sz="30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Over Zoom</a:t>
            </a:r>
            <a:b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</a:br>
            <a:r>
              <a:rPr i="1"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College Student </a:t>
            </a:r>
            <a:endParaRPr i="1" sz="16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/>
          <p:nvPr/>
        </p:nvSpPr>
        <p:spPr>
          <a:xfrm>
            <a:off x="4779525" y="1156100"/>
            <a:ext cx="3724200" cy="30693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“I was able</a:t>
            </a:r>
            <a:r>
              <a:rPr b="1" lang="en" sz="3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 to grow operations, and start fulfilling orders on a daily basis</a:t>
            </a:r>
            <a:r>
              <a:rPr b="1" lang="en" sz="3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” </a:t>
            </a:r>
            <a:br>
              <a:rPr lang="en" sz="3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</a:br>
            <a:r>
              <a:rPr lang="en" sz="13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     					       </a:t>
            </a:r>
            <a: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Over Zoom</a:t>
            </a:r>
            <a:b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</a:br>
            <a: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				 </a:t>
            </a:r>
            <a:r>
              <a:rPr i="1"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Home-based Micro </a:t>
            </a:r>
            <a:endParaRPr i="1" sz="16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457200" lvl="0" marL="9144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Business Owner</a:t>
            </a:r>
            <a:endParaRPr i="1" sz="16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El Messiri"/>
              <a:ea typeface="El Messiri"/>
              <a:cs typeface="El Messiri"/>
              <a:sym typeface="El Messiri"/>
            </a:endParaRPr>
          </a:p>
        </p:txBody>
      </p:sp>
      <p:pic>
        <p:nvPicPr>
          <p:cNvPr id="563" name="Google Shape;5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50" y="6667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807E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5"/>
          <p:cNvSpPr txBox="1"/>
          <p:nvPr/>
        </p:nvSpPr>
        <p:spPr>
          <a:xfrm>
            <a:off x="828850" y="623888"/>
            <a:ext cx="3342600" cy="38079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“Having a clear list of things I'm going to do today rather than a long list to choose from...helps me stay focused”</a:t>
            </a:r>
            <a:endParaRPr b="1" sz="26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Over Zoom </a:t>
            </a:r>
            <a:endParaRPr sz="1600">
              <a:solidFill>
                <a:schemeClr val="dk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Director of Architectural Design and Resident Fellow</a:t>
            </a:r>
            <a:r>
              <a:rPr i="1" lang="en" sz="16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 </a:t>
            </a:r>
            <a:endParaRPr b="1" sz="3100">
              <a:latin typeface="El Messiri"/>
              <a:ea typeface="El Messiri"/>
              <a:cs typeface="El Messiri"/>
              <a:sym typeface="El Messiri"/>
            </a:endParaRPr>
          </a:p>
        </p:txBody>
      </p:sp>
      <p:pic>
        <p:nvPicPr>
          <p:cNvPr id="569" name="Google Shape;5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750" y="489358"/>
            <a:ext cx="3342600" cy="407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50" y="531513"/>
            <a:ext cx="3060348" cy="40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36"/>
          <p:cNvSpPr txBox="1"/>
          <p:nvPr/>
        </p:nvSpPr>
        <p:spPr>
          <a:xfrm>
            <a:off x="4949925" y="1004150"/>
            <a:ext cx="3553500" cy="327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El Messiri"/>
                <a:ea typeface="El Messiri"/>
                <a:cs typeface="El Messiri"/>
                <a:sym typeface="El Messiri"/>
              </a:rPr>
              <a:t>“Being online has made class easier to skip. There’s less structure, so there’s less motivation to be there”</a:t>
            </a:r>
            <a:endParaRPr i="1" sz="2000"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13716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El Messiri"/>
                <a:ea typeface="El Messiri"/>
                <a:cs typeface="El Messiri"/>
                <a:sym typeface="El Messiri"/>
              </a:rPr>
              <a:t>   	</a:t>
            </a:r>
            <a:r>
              <a:rPr lang="en" sz="1700">
                <a:latin typeface="El Messiri"/>
                <a:ea typeface="El Messiri"/>
                <a:cs typeface="El Messiri"/>
                <a:sym typeface="El Messiri"/>
              </a:rPr>
              <a:t>Over Zoom</a:t>
            </a:r>
            <a:endParaRPr sz="1700"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13716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7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College Student</a:t>
            </a:r>
            <a:r>
              <a:rPr i="1" lang="en" sz="2000">
                <a:solidFill>
                  <a:schemeClr val="dk1"/>
                </a:solidFill>
                <a:latin typeface="El Messiri"/>
                <a:ea typeface="El Messiri"/>
                <a:cs typeface="El Messiri"/>
                <a:sym typeface="El Messiri"/>
              </a:rPr>
              <a:t> </a:t>
            </a:r>
            <a:endParaRPr i="1" sz="2000"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5CBB7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7"/>
          <p:cNvSpPr txBox="1"/>
          <p:nvPr>
            <p:ph idx="4294967295" type="ctrTitle"/>
          </p:nvPr>
        </p:nvSpPr>
        <p:spPr>
          <a:xfrm>
            <a:off x="2798825" y="2141275"/>
            <a:ext cx="328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34343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EMPATHY </a:t>
            </a:r>
            <a:endParaRPr sz="4300">
              <a:solidFill>
                <a:srgbClr val="434343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34343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MAP</a:t>
            </a:r>
            <a:endParaRPr sz="4300">
              <a:solidFill>
                <a:srgbClr val="434343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grpSp>
        <p:nvGrpSpPr>
          <p:cNvPr id="581" name="Google Shape;581;p37"/>
          <p:cNvGrpSpPr/>
          <p:nvPr/>
        </p:nvGrpSpPr>
        <p:grpSpPr>
          <a:xfrm>
            <a:off x="1448485" y="3607890"/>
            <a:ext cx="665122" cy="635537"/>
            <a:chOff x="3951850" y="2985350"/>
            <a:chExt cx="407950" cy="416500"/>
          </a:xfrm>
        </p:grpSpPr>
        <p:sp>
          <p:nvSpPr>
            <p:cNvPr id="582" name="Google Shape;582;p3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000000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B45B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8"/>
          <p:cNvSpPr/>
          <p:nvPr/>
        </p:nvSpPr>
        <p:spPr>
          <a:xfrm>
            <a:off x="2161375" y="281225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“I like being busy, but i like when i can turn the switch off”</a:t>
            </a:r>
            <a:endParaRPr b="1" sz="15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591" name="Google Shape;591;p38"/>
          <p:cNvSpPr/>
          <p:nvPr/>
        </p:nvSpPr>
        <p:spPr>
          <a:xfrm>
            <a:off x="3989625" y="4922925"/>
            <a:ext cx="1270200" cy="22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8"/>
          <p:cNvSpPr txBox="1"/>
          <p:nvPr/>
        </p:nvSpPr>
        <p:spPr>
          <a:xfrm>
            <a:off x="0" y="2021950"/>
            <a:ext cx="1943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SAY</a:t>
            </a:r>
            <a:endParaRPr sz="48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93" name="Google Shape;593;p38"/>
          <p:cNvGrpSpPr/>
          <p:nvPr/>
        </p:nvGrpSpPr>
        <p:grpSpPr>
          <a:xfrm flipH="1" rot="10800000">
            <a:off x="253159" y="4031697"/>
            <a:ext cx="1436785" cy="1111812"/>
            <a:chOff x="9598025" y="882650"/>
            <a:chExt cx="2266938" cy="1754200"/>
          </a:xfrm>
        </p:grpSpPr>
        <p:sp>
          <p:nvSpPr>
            <p:cNvPr id="594" name="Google Shape;594;p3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38"/>
          <p:cNvSpPr/>
          <p:nvPr/>
        </p:nvSpPr>
        <p:spPr>
          <a:xfrm>
            <a:off x="3750750" y="187707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8"/>
          <p:cNvSpPr/>
          <p:nvPr/>
        </p:nvSpPr>
        <p:spPr>
          <a:xfrm>
            <a:off x="3797550" y="281225"/>
            <a:ext cx="1457400" cy="1485900"/>
          </a:xfrm>
          <a:prstGeom prst="flowChartAlternateProcess">
            <a:avLst/>
          </a:prstGeom>
          <a:solidFill>
            <a:srgbClr val="B5CBB7"/>
          </a:solidFill>
          <a:ln>
            <a:noFill/>
          </a:ln>
        </p:spPr>
        <p:txBody>
          <a:bodyPr anchorCtr="0" anchor="ctr" bIns="91425" lIns="91425" spcFirstLastPara="1" rIns="457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“The pandemic allowed me</a:t>
            </a:r>
            <a:r>
              <a:rPr b="1" lang="en" sz="12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[my small business]</a:t>
            </a:r>
            <a:r>
              <a:rPr b="1" lang="en" sz="12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 to hire people; experienced people at lower rates”</a:t>
            </a:r>
            <a:endParaRPr b="1" sz="12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0" name="Google Shape;600;p38"/>
          <p:cNvSpPr/>
          <p:nvPr/>
        </p:nvSpPr>
        <p:spPr>
          <a:xfrm>
            <a:off x="5433725" y="2812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“Everything is more integrated”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1" name="Google Shape;601;p38"/>
          <p:cNvSpPr/>
          <p:nvPr/>
        </p:nvSpPr>
        <p:spPr>
          <a:xfrm>
            <a:off x="2161375" y="1877075"/>
            <a:ext cx="1457400" cy="1485900"/>
          </a:xfrm>
          <a:prstGeom prst="flowChartAlternateProcess">
            <a:avLst/>
          </a:prstGeom>
          <a:solidFill>
            <a:srgbClr val="B5CB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8"/>
          <p:cNvSpPr/>
          <p:nvPr/>
        </p:nvSpPr>
        <p:spPr>
          <a:xfrm>
            <a:off x="5433725" y="1877075"/>
            <a:ext cx="1457400" cy="1485900"/>
          </a:xfrm>
          <a:prstGeom prst="flowChartAlternateProcess">
            <a:avLst/>
          </a:prstGeom>
          <a:solidFill>
            <a:srgbClr val="B5CBB7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“The pandemic also allowed me to spend less by eating out less”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03" name="Google Shape;603;p38"/>
          <p:cNvSpPr/>
          <p:nvPr/>
        </p:nvSpPr>
        <p:spPr>
          <a:xfrm>
            <a:off x="7069900" y="1880813"/>
            <a:ext cx="1457400" cy="1485900"/>
          </a:xfrm>
          <a:prstGeom prst="flowChartAlternateProcess">
            <a:avLst/>
          </a:prstGeom>
          <a:solidFill>
            <a:srgbClr val="F7B45B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4" name="Google Shape;604;p38"/>
          <p:cNvSpPr/>
          <p:nvPr/>
        </p:nvSpPr>
        <p:spPr>
          <a:xfrm>
            <a:off x="5433750" y="34729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“I want to continue being intentional about my down time”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5" name="Google Shape;605;p38"/>
          <p:cNvSpPr/>
          <p:nvPr/>
        </p:nvSpPr>
        <p:spPr>
          <a:xfrm>
            <a:off x="3797550" y="3472925"/>
            <a:ext cx="1457400" cy="1485900"/>
          </a:xfrm>
          <a:prstGeom prst="flowChartAlternateProcess">
            <a:avLst/>
          </a:prstGeom>
          <a:solidFill>
            <a:srgbClr val="B5CB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6" name="Google Shape;606;p38"/>
          <p:cNvSpPr txBox="1"/>
          <p:nvPr/>
        </p:nvSpPr>
        <p:spPr>
          <a:xfrm>
            <a:off x="3844350" y="2033075"/>
            <a:ext cx="12702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“Time management became a blur this semester”</a:t>
            </a:r>
            <a:endParaRPr b="1" sz="12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7" name="Google Shape;607;p38"/>
          <p:cNvSpPr txBox="1"/>
          <p:nvPr/>
        </p:nvSpPr>
        <p:spPr>
          <a:xfrm>
            <a:off x="2254975" y="2033075"/>
            <a:ext cx="12702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“I wouldn’t know where to start with budgeting”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8" name="Google Shape;608;p38"/>
          <p:cNvSpPr txBox="1"/>
          <p:nvPr/>
        </p:nvSpPr>
        <p:spPr>
          <a:xfrm>
            <a:off x="7069900" y="2170649"/>
            <a:ext cx="14367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“I’ve struggled to maintain social connections and keep in touch”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09" name="Google Shape;609;p38"/>
          <p:cNvSpPr txBox="1"/>
          <p:nvPr/>
        </p:nvSpPr>
        <p:spPr>
          <a:xfrm>
            <a:off x="3836850" y="3480400"/>
            <a:ext cx="1378800" cy="14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“It was always my intention to spend less, so I can use more of my income to invest in new ventures”</a:t>
            </a:r>
            <a:endParaRPr b="1" sz="12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10" name="Google Shape;610;p38"/>
          <p:cNvSpPr/>
          <p:nvPr/>
        </p:nvSpPr>
        <p:spPr>
          <a:xfrm>
            <a:off x="7069912" y="281225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11" name="Google Shape;611;p38"/>
          <p:cNvSpPr/>
          <p:nvPr/>
        </p:nvSpPr>
        <p:spPr>
          <a:xfrm>
            <a:off x="2161350" y="3472925"/>
            <a:ext cx="1457400" cy="1485900"/>
          </a:xfrm>
          <a:prstGeom prst="flowChartAlternateProcess">
            <a:avLst/>
          </a:prstGeom>
          <a:solidFill>
            <a:srgbClr val="EA807E"/>
          </a:solidFill>
          <a:ln cap="flat" cmpd="sng" w="3810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El Messiri"/>
                <a:ea typeface="El Messiri"/>
                <a:cs typeface="El Messiri"/>
                <a:sym typeface="El Messiri"/>
              </a:rPr>
              <a:t>“I already procrastinated pretty heavily, so being online only made that worse.”</a:t>
            </a:r>
            <a:endParaRPr b="1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12" name="Google Shape;612;p38"/>
          <p:cNvSpPr/>
          <p:nvPr/>
        </p:nvSpPr>
        <p:spPr>
          <a:xfrm>
            <a:off x="7069937" y="3480400"/>
            <a:ext cx="1457400" cy="1485900"/>
          </a:xfrm>
          <a:prstGeom prst="flowChartAlternateProcess">
            <a:avLst/>
          </a:prstGeom>
          <a:solidFill>
            <a:srgbClr val="EA8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13" name="Google Shape;613;p38"/>
          <p:cNvSpPr txBox="1"/>
          <p:nvPr/>
        </p:nvSpPr>
        <p:spPr>
          <a:xfrm>
            <a:off x="7069900" y="281225"/>
            <a:ext cx="1457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“A lot of professors are just reusing old recordings, it’s hard to feel motivated with that.”</a:t>
            </a:r>
            <a:endParaRPr b="1" sz="12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7069950" y="3480425"/>
            <a:ext cx="1551600" cy="14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“I would really like to find a way to make university- wide changes to affect motivation”</a:t>
            </a:r>
            <a:endParaRPr b="1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