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embeddedFontLst>
    <p:embeddedFont>
      <p:font typeface="Playfair Display"/>
      <p:regular r:id="rId33"/>
      <p:bold r:id="rId34"/>
      <p:italic r:id="rId35"/>
      <p:boldItalic r:id="rId36"/>
    </p:embeddedFont>
    <p:embeddedFont>
      <p:font typeface="Lato"/>
      <p:regular r:id="rId37"/>
      <p:bold r:id="rId38"/>
      <p:italic r:id="rId39"/>
      <p:boldItalic r:id="rId40"/>
    </p:embeddedFont>
    <p:embeddedFont>
      <p:font typeface="Lato Light"/>
      <p:regular r:id="rId41"/>
      <p:bold r:id="rId42"/>
      <p:italic r:id="rId43"/>
      <p:boldItalic r:id="rId44"/>
    </p:embeddedFont>
    <p:embeddedFont>
      <p:font typeface="Playfair Display Regular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6.xml"/><Relationship Id="rId42" Type="http://schemas.openxmlformats.org/officeDocument/2006/relationships/font" Target="fonts/LatoLight-bold.fntdata"/><Relationship Id="rId41" Type="http://schemas.openxmlformats.org/officeDocument/2006/relationships/font" Target="fonts/LatoLight-regular.fntdata"/><Relationship Id="rId22" Type="http://schemas.openxmlformats.org/officeDocument/2006/relationships/slide" Target="slides/slide18.xml"/><Relationship Id="rId44" Type="http://schemas.openxmlformats.org/officeDocument/2006/relationships/font" Target="fonts/LatoLight-boldItalic.fntdata"/><Relationship Id="rId21" Type="http://schemas.openxmlformats.org/officeDocument/2006/relationships/slide" Target="slides/slide17.xml"/><Relationship Id="rId43" Type="http://schemas.openxmlformats.org/officeDocument/2006/relationships/font" Target="fonts/LatoLight-italic.fntdata"/><Relationship Id="rId24" Type="http://schemas.openxmlformats.org/officeDocument/2006/relationships/slide" Target="slides/slide20.xml"/><Relationship Id="rId46" Type="http://schemas.openxmlformats.org/officeDocument/2006/relationships/font" Target="fonts/PlayfairDisplayRegular-bold.fntdata"/><Relationship Id="rId23" Type="http://schemas.openxmlformats.org/officeDocument/2006/relationships/slide" Target="slides/slide19.xml"/><Relationship Id="rId45" Type="http://schemas.openxmlformats.org/officeDocument/2006/relationships/font" Target="fonts/PlayfairDisplayRegular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8" Type="http://schemas.openxmlformats.org/officeDocument/2006/relationships/font" Target="fonts/PlayfairDisplayRegular-boldItalic.fntdata"/><Relationship Id="rId25" Type="http://schemas.openxmlformats.org/officeDocument/2006/relationships/slide" Target="slides/slide21.xml"/><Relationship Id="rId47" Type="http://schemas.openxmlformats.org/officeDocument/2006/relationships/font" Target="fonts/PlayfairDisplayRegular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PlayfairDisplay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PlayfairDisplay-italic.fntdata"/><Relationship Id="rId12" Type="http://schemas.openxmlformats.org/officeDocument/2006/relationships/slide" Target="slides/slide8.xml"/><Relationship Id="rId34" Type="http://schemas.openxmlformats.org/officeDocument/2006/relationships/font" Target="fonts/PlayfairDisplay-bold.fntdata"/><Relationship Id="rId15" Type="http://schemas.openxmlformats.org/officeDocument/2006/relationships/slide" Target="slides/slide11.xml"/><Relationship Id="rId37" Type="http://schemas.openxmlformats.org/officeDocument/2006/relationships/font" Target="fonts/Lato-regular.fntdata"/><Relationship Id="rId14" Type="http://schemas.openxmlformats.org/officeDocument/2006/relationships/slide" Target="slides/slide10.xml"/><Relationship Id="rId36" Type="http://schemas.openxmlformats.org/officeDocument/2006/relationships/font" Target="fonts/PlayfairDisplay-boldItalic.fntdata"/><Relationship Id="rId17" Type="http://schemas.openxmlformats.org/officeDocument/2006/relationships/slide" Target="slides/slide13.xml"/><Relationship Id="rId39" Type="http://schemas.openxmlformats.org/officeDocument/2006/relationships/font" Target="fonts/Lato-italic.fntdata"/><Relationship Id="rId16" Type="http://schemas.openxmlformats.org/officeDocument/2006/relationships/slide" Target="slides/slide12.xml"/><Relationship Id="rId38" Type="http://schemas.openxmlformats.org/officeDocument/2006/relationships/font" Target="fonts/La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7b64a666b_0_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7b64a666b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Tension: Personal online community AND anonymity [NEXT SLIDE]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Is that even possible?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7b64a666b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7b64a666b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FF"/>
                </a:solidFill>
              </a:rPr>
              <a:t>Children’s books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FF"/>
                </a:solidFill>
              </a:rPr>
              <a:t>Who will you give your children’s book to for feedback?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Have you ever made a lasting friendships with another artist through social media?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How do you feel when you interact with younger artists that you are mentoring?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Our tension: large audience vs. separating art &amp; personal spaces (anonymity!!!), </a:t>
            </a:r>
            <a:r>
              <a:rPr lang="en">
                <a:solidFill>
                  <a:schemeClr val="dk1"/>
                </a:solidFill>
              </a:rPr>
              <a:t>enjoys mentoring and learning, </a:t>
            </a:r>
            <a:r>
              <a:rPr lang="en">
                <a:solidFill>
                  <a:schemeClr val="dk1"/>
                </a:solidFill>
              </a:rPr>
              <a:t>Big structured opportunities vs. freedom;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7b64a666b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7b64a666b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structured opportunities vs. creative expression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Surprise: can commissions exist alongside creative expression?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55E61"/>
                </a:solidFill>
              </a:rPr>
              <a:t>Daphne LOVES Instagram!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b7b64a666b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b7b64a666b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Book cover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What does one day look like? - printmaking process PHOTOSHOP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How do you prefer to keep in contact with your collaborators? / artist friends?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What has your newfound freedom revealed about your art practice?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Empathy map - 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b7b64a666b_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b7b64a666b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7b64a666b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7b64a666b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b7b64a666b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b7b64a666b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7b64a64fb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7b64a64fb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Neon blue = most important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Tensions/Contradictions: In-person vs. social media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Surprises: Lack of structure is freeing; Power of learning from other artists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b7b64a666b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b7b64a666b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Dark green = most important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Medium green = medium important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Tensions, Contradictions: Limits use of digital media and tries to go outside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Surprises: Part of art is taking these breaks: staring at screen and colors look wrong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7b64a666b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b7b64a666b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Darkest pink = most important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Medium pink = medium important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Tensions, Contradictions: Always ready to create, but needs a push from collaborators and mentors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Surprises: With less deadlines in pandemic, that means art can be finished before submitting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b7b64a666b_0_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b7b64a666b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7b64a666b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7b64a666b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Gold = most important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Tensions/Contradictions: Wants to reach out to people but doesn’t know how; digital print vs. physial print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Surprises: Choice paralysis amongst freedom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b7b64a666b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b7b64a666b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b7b64a666b_0_6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b7b64a666b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7b64a64f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7b64a64f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Inferences, Conclusions, Questions: Depth-First Search of paths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way to explore those possibilities. Ties into second?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b7b64a666b_0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b7b64a666b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Insight: excited about every steps of the process, but is also frustrated about not knowing </a:t>
            </a:r>
            <a:r>
              <a:rPr b="1" lang="en"/>
              <a:t>who to ask</a:t>
            </a:r>
            <a:r>
              <a:rPr lang="en"/>
              <a:t> to learn a new skill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Inferences, Conclusions, Questions: what if way to socially link artists, with emphasis on education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 way for artists who are exploring a new field to more easily find and connect with experts in that field.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b7b64a64fb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b7b64a64fb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METICULOUS BOOKPRINTING vs THE CORRUPTED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b7b64a64fb_2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b7b64a64fb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 digital work does not require her to have in-person interactions, so she must schedule off-screen time.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Need: A way to cultivate regular off-screen time.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b7b64a666b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b7b64a666b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NEED: Though representing varieties in career experience, also need clients of commissions; performance art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7b64a666b_0_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b7b64a666b_0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b7b64a666b_0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b7b64a666b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7b64a64fb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7b64a64fb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7b64a666b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7b64a666b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b7b64a666b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b7b64a666b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7b64a666b_0_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7b64a666b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7b64a64f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7b64a64f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who</a:t>
            </a:r>
            <a:r>
              <a:rPr lang="en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​</a:t>
            </a:r>
            <a:r>
              <a:rPr lang="en" sz="1350">
                <a:solidFill>
                  <a:schemeClr val="dk1"/>
                </a:solidFill>
              </a:rPr>
              <a:t> your participants were, </a:t>
            </a:r>
            <a:r>
              <a:rPr lang="en" sz="13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​</a:t>
            </a:r>
            <a:r>
              <a:rPr lang="en" sz="1350">
                <a:solidFill>
                  <a:schemeClr val="dk1"/>
                </a:solidFill>
              </a:rPr>
              <a:t>why</a:t>
            </a:r>
            <a:r>
              <a:rPr lang="en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​</a:t>
            </a:r>
            <a:r>
              <a:rPr lang="en" sz="1350">
                <a:solidFill>
                  <a:schemeClr val="dk1"/>
                </a:solidFill>
              </a:rPr>
              <a:t> chosen, </a:t>
            </a:r>
            <a:r>
              <a:rPr lang="en" sz="13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​</a:t>
            </a:r>
            <a:r>
              <a:rPr lang="en" sz="1350">
                <a:solidFill>
                  <a:schemeClr val="dk1"/>
                </a:solidFill>
              </a:rPr>
              <a:t>how</a:t>
            </a:r>
            <a:r>
              <a:rPr lang="en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​</a:t>
            </a:r>
            <a:r>
              <a:rPr lang="en" sz="1350">
                <a:solidFill>
                  <a:schemeClr val="dk1"/>
                </a:solidFill>
              </a:rPr>
              <a:t> they were recruited/compensated, and </a:t>
            </a:r>
            <a:r>
              <a:rPr lang="en" sz="13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​</a:t>
            </a:r>
            <a:r>
              <a:rPr lang="en" sz="1350">
                <a:solidFill>
                  <a:schemeClr val="dk1"/>
                </a:solidFill>
              </a:rPr>
              <a:t>where</a:t>
            </a:r>
            <a:r>
              <a:rPr lang="en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​</a:t>
            </a:r>
            <a:r>
              <a:rPr lang="en" sz="1350">
                <a:solidFill>
                  <a:schemeClr val="dk1"/>
                </a:solidFill>
              </a:rPr>
              <a:t> they were interviewed (</a:t>
            </a:r>
            <a:r>
              <a:rPr lang="en" sz="13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​</a:t>
            </a:r>
            <a:r>
              <a:rPr lang="en" sz="1350">
                <a:solidFill>
                  <a:schemeClr val="dk1"/>
                </a:solidFill>
              </a:rPr>
              <a:t>include images</a:t>
            </a:r>
            <a:r>
              <a:rPr lang="en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​</a:t>
            </a:r>
            <a:r>
              <a:rPr lang="en" sz="1350">
                <a:solidFill>
                  <a:schemeClr val="dk1"/>
                </a:solidFill>
              </a:rPr>
              <a:t>)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Art creators of various levels of art as their career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Makena: 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Makena is an Art major at UC Santa Barbara. 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She specializes in digital art. 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We thought she would provide a unique perspective to the project because in contrast to our other interviewees, Makena is “non-user” an emerging artist who has not yet established a career in art. 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Also, Makena often talks with other digital artists through social media, so we thought that she would provide insight into the ways in which artists build and engage with online communities.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One of our team members knew her, so we recruited her through text. 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She was interviewed on Zoom.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Daphne: 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- artist based in San Diego. 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- studio in an open-door artist collective, where she paints and teaches painting classes.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- reason for interview: she works with physical materials (extreme) her art classes are in person → how is she dealing with the pandemic? 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- recruit: through email (a team member knows her) 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- interviewed on Zoom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Veronica: 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artist based in NorCal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book-printing and video game art. 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Reason for interview: (model subject, art as career along with other career) works on a lot of collaborative projects → how do these artistic collabs work during the pandemic? 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Reason for interview: through email (taught at Stanford)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" sz="1350">
                <a:solidFill>
                  <a:schemeClr val="dk1"/>
                </a:solidFill>
              </a:rPr>
              <a:t>She was interviewed on Zoom.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7b64a666b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b7b64a666b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Insta art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Something strange and/or surprising about how you have been making and/or consuming digital art during the pandemic? - stolen work on Instagram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How do you meet other artists online? - Art classes are inspiring, but infringe on personal art. Instagram puts limitations on users (aspect ratio, copyright)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What do online communities around art look like? - anonymity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Tension: Personal online community AND anonymity [NEXT SLIDE]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 #1: </a:t>
            </a:r>
            <a:r>
              <a:rPr lang="en"/>
              <a:t>Needfinding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Team Gingham</a:t>
            </a:r>
            <a:endParaRPr b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400"/>
              <a:t>“An anonymous username is a blank slate. And when I’m a blank slate, people can see my art more genuinely.”</a:t>
            </a:r>
            <a:endParaRPr i="1" sz="2400"/>
          </a:p>
        </p:txBody>
      </p:sp>
      <p:sp>
        <p:nvSpPr>
          <p:cNvPr id="132" name="Google Shape;132;p22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3" name="Google Shape;133;p22"/>
          <p:cNvSpPr txBox="1"/>
          <p:nvPr>
            <p:ph idx="1" type="subTitle"/>
          </p:nvPr>
        </p:nvSpPr>
        <p:spPr>
          <a:xfrm>
            <a:off x="265500" y="26166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4" name="Google Shape;134;p22"/>
          <p:cNvSpPr/>
          <p:nvPr/>
        </p:nvSpPr>
        <p:spPr>
          <a:xfrm>
            <a:off x="1322663" y="641788"/>
            <a:ext cx="1934100" cy="2741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 rotWithShape="1">
          <a:blip r:embed="rId3">
            <a:alphaModFix/>
          </a:blip>
          <a:srcRect b="14857" l="0" r="0" t="0"/>
          <a:stretch/>
        </p:blipFill>
        <p:spPr>
          <a:xfrm>
            <a:off x="1246662" y="1255188"/>
            <a:ext cx="2082874" cy="17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1356925" y="3383500"/>
            <a:ext cx="193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Makena</a:t>
            </a:r>
            <a:endParaRPr sz="2800"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907475" y="3828400"/>
            <a:ext cx="27645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 major (UCSB)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digital artist, doodler, 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fandom participant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3" name="Google Shape;143;p23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4" name="Google Shape;144;p2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400"/>
              <a:t>“I don’t enjoy commissions. [Clients] always have a strong vision.”</a:t>
            </a:r>
            <a:endParaRPr i="1" sz="2400"/>
          </a:p>
        </p:txBody>
      </p:sp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5"/>
            <a:ext cx="4572000" cy="51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1718918"/>
            <a:ext cx="4572001" cy="204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8798" y="868888"/>
            <a:ext cx="1938600" cy="2743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1357450" y="3612100"/>
            <a:ext cx="193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Daphne</a:t>
            </a:r>
            <a:endParaRPr sz="2800"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905850" y="4057000"/>
            <a:ext cx="27645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Artist, Art Collective Exec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painter, media experimenter, 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young artist mentor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5" name="Google Shape;155;p24"/>
          <p:cNvSpPr txBox="1"/>
          <p:nvPr>
            <p:ph idx="1" type="subTitle"/>
          </p:nvPr>
        </p:nvSpPr>
        <p:spPr>
          <a:xfrm>
            <a:off x="265500" y="2845676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6" name="Google Shape;156;p2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400"/>
              <a:t>“I don’t enjoy commissions. [Clients] always have a strong vision.”</a:t>
            </a:r>
            <a:endParaRPr i="1" sz="2400"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798" y="868888"/>
            <a:ext cx="1938600" cy="2743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1357450" y="3612100"/>
            <a:ext cx="193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Daphne</a:t>
            </a:r>
            <a:endParaRPr sz="2800"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905850" y="4057000"/>
            <a:ext cx="276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Artist, Art Collective Exec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painter, media experimenter, 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young artist mentor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5" name="Google Shape;165;p25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6" name="Google Shape;166;p2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400"/>
              <a:t>“</a:t>
            </a:r>
            <a:r>
              <a:rPr i="1" lang="en" sz="2400"/>
              <a:t>Seeing somebody do something with the same means I have is powerful. If they can do it, I can do it.</a:t>
            </a:r>
            <a:r>
              <a:rPr i="1" lang="en" sz="2400"/>
              <a:t>”</a:t>
            </a:r>
            <a:endParaRPr i="1" sz="2400"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800" y="869650"/>
            <a:ext cx="1938600" cy="274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9" y="1101100"/>
            <a:ext cx="4572000" cy="294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/>
        </p:nvSpPr>
        <p:spPr>
          <a:xfrm>
            <a:off x="1286825" y="3619100"/>
            <a:ext cx="193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Veronica</a:t>
            </a:r>
            <a:endParaRPr sz="2800"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905850" y="4064000"/>
            <a:ext cx="27645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Artist, Teacher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printmaker, video game designer, art collaborator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Introductions and Domain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3 Interviewees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Veronica’s Empathy Map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Analysis and Closing</a:t>
            </a:r>
            <a:endParaRPr sz="3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Introductions and Domain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3 Interviewees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Veronica’s Empathy Map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Analysis and Closing</a:t>
            </a:r>
            <a:endParaRPr sz="3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 rotWithShape="1">
          <a:blip r:embed="rId4">
            <a:alphaModFix/>
          </a:blip>
          <a:srcRect b="18775" l="33609" r="5105" t="20986"/>
          <a:stretch/>
        </p:blipFill>
        <p:spPr>
          <a:xfrm>
            <a:off x="1271412" y="747037"/>
            <a:ext cx="6601176" cy="364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437" y="-28164"/>
            <a:ext cx="9192877" cy="507896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/>
          <p:nvPr/>
        </p:nvSpPr>
        <p:spPr>
          <a:xfrm>
            <a:off x="223625" y="4423950"/>
            <a:ext cx="1946400" cy="6486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9"/>
          <p:cNvSpPr/>
          <p:nvPr/>
        </p:nvSpPr>
        <p:spPr>
          <a:xfrm>
            <a:off x="-52200" y="5038875"/>
            <a:ext cx="9248400" cy="102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9"/>
          <p:cNvSpPr txBox="1"/>
          <p:nvPr>
            <p:ph type="title"/>
          </p:nvPr>
        </p:nvSpPr>
        <p:spPr>
          <a:xfrm>
            <a:off x="523175" y="4435200"/>
            <a:ext cx="13473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Say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93199" cy="507255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/>
          <p:nvPr/>
        </p:nvSpPr>
        <p:spPr>
          <a:xfrm>
            <a:off x="-52200" y="5038875"/>
            <a:ext cx="9248400" cy="1023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0"/>
          <p:cNvSpPr/>
          <p:nvPr/>
        </p:nvSpPr>
        <p:spPr>
          <a:xfrm>
            <a:off x="223625" y="4423950"/>
            <a:ext cx="1946400" cy="648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0"/>
          <p:cNvSpPr txBox="1"/>
          <p:nvPr>
            <p:ph type="title"/>
          </p:nvPr>
        </p:nvSpPr>
        <p:spPr>
          <a:xfrm>
            <a:off x="550775" y="4435200"/>
            <a:ext cx="12921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9457" y="0"/>
            <a:ext cx="9283459" cy="5072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/>
          <p:nvPr/>
        </p:nvSpPr>
        <p:spPr>
          <a:xfrm>
            <a:off x="223625" y="4423950"/>
            <a:ext cx="1946400" cy="6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1"/>
          <p:cNvSpPr txBox="1"/>
          <p:nvPr>
            <p:ph type="title"/>
          </p:nvPr>
        </p:nvSpPr>
        <p:spPr>
          <a:xfrm>
            <a:off x="550775" y="4446450"/>
            <a:ext cx="12921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Think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Introductions and Domain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3 Interviewees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Veronica’s Empathy Map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Analysis and Closing</a:t>
            </a:r>
            <a:endParaRPr sz="3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825" y="-5325"/>
            <a:ext cx="9277027" cy="50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2"/>
          <p:cNvSpPr/>
          <p:nvPr/>
        </p:nvSpPr>
        <p:spPr>
          <a:xfrm>
            <a:off x="0" y="5051975"/>
            <a:ext cx="9193200" cy="915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2"/>
          <p:cNvSpPr/>
          <p:nvPr/>
        </p:nvSpPr>
        <p:spPr>
          <a:xfrm>
            <a:off x="223625" y="4423950"/>
            <a:ext cx="1946400" cy="6486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2"/>
          <p:cNvSpPr txBox="1"/>
          <p:nvPr>
            <p:ph type="title"/>
          </p:nvPr>
        </p:nvSpPr>
        <p:spPr>
          <a:xfrm>
            <a:off x="550775" y="4435200"/>
            <a:ext cx="12921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Feel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Introductions and Domain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3 Interviewees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Veronica’s Empathy Map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Analysis and Closing</a:t>
            </a:r>
            <a:endParaRPr sz="3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Introductions and Domain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3 Interviewees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Veronica’s Empathy Map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Analysis and Closing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400"/>
              <a:t>“It’s like you have all of these paths that can unfold in different ways...You have to learn to let go of your original ideas.”</a:t>
            </a:r>
            <a:endParaRPr i="1" sz="2400"/>
          </a:p>
        </p:txBody>
      </p:sp>
      <p:sp>
        <p:nvSpPr>
          <p:cNvPr id="234" name="Google Shape;234;p35"/>
          <p:cNvSpPr txBox="1"/>
          <p:nvPr/>
        </p:nvSpPr>
        <p:spPr>
          <a:xfrm>
            <a:off x="265500" y="613050"/>
            <a:ext cx="4195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Insight: </a:t>
            </a:r>
            <a:endParaRPr b="1" sz="4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Creative freedom is great, but the directions a new project can take are overwhelming.</a:t>
            </a:r>
            <a:endParaRPr sz="24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35"/>
          <p:cNvSpPr txBox="1"/>
          <p:nvPr/>
        </p:nvSpPr>
        <p:spPr>
          <a:xfrm>
            <a:off x="265500" y="2746450"/>
            <a:ext cx="3837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Need: </a:t>
            </a:r>
            <a:endParaRPr b="1" sz="4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Ways to explore artistic possibilities while not getting overly committed.</a:t>
            </a:r>
            <a:endParaRPr sz="24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400"/>
              <a:t>“Seeing somebody do something with the same means I have is powerful. If they can do it, I can do it.”</a:t>
            </a:r>
            <a:endParaRPr i="1"/>
          </a:p>
        </p:txBody>
      </p:sp>
      <p:sp>
        <p:nvSpPr>
          <p:cNvPr id="241" name="Google Shape;241;p36"/>
          <p:cNvSpPr txBox="1"/>
          <p:nvPr/>
        </p:nvSpPr>
        <p:spPr>
          <a:xfrm>
            <a:off x="265500" y="613050"/>
            <a:ext cx="3837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Insight: </a:t>
            </a:r>
            <a:endParaRPr b="1" sz="4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Finding an expert is crucial for feedback and learning skills, even for masters.</a:t>
            </a:r>
            <a:endParaRPr sz="24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36"/>
          <p:cNvSpPr txBox="1"/>
          <p:nvPr/>
        </p:nvSpPr>
        <p:spPr>
          <a:xfrm>
            <a:off x="265500" y="2746450"/>
            <a:ext cx="3837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Need:</a:t>
            </a:r>
            <a:r>
              <a:rPr b="1" lang="en" sz="4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 sz="4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Ways for artists to connect with experts in art fields of interest.</a:t>
            </a:r>
            <a:endParaRPr sz="24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400"/>
              <a:t>“It’s a double-edged sword. There’s both excitement and frustration.”</a:t>
            </a:r>
            <a:endParaRPr i="1" sz="2400"/>
          </a:p>
        </p:txBody>
      </p:sp>
      <p:sp>
        <p:nvSpPr>
          <p:cNvPr id="248" name="Google Shape;248;p37"/>
          <p:cNvSpPr txBox="1"/>
          <p:nvPr/>
        </p:nvSpPr>
        <p:spPr>
          <a:xfrm>
            <a:off x="265500" y="613050"/>
            <a:ext cx="4400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Insight: </a:t>
            </a:r>
            <a:endParaRPr b="1" sz="4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Transitioning to a new medium can unexpectedly change it—for better or for worse.</a:t>
            </a:r>
            <a:endParaRPr sz="24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37"/>
          <p:cNvSpPr txBox="1"/>
          <p:nvPr/>
        </p:nvSpPr>
        <p:spPr>
          <a:xfrm>
            <a:off x="265500" y="2746450"/>
            <a:ext cx="40167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Need: </a:t>
            </a:r>
            <a:endParaRPr b="1" sz="4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Ways to explore artwork in a new medium while retaining the original design.</a:t>
            </a:r>
            <a:endParaRPr sz="24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400"/>
              <a:t>“You start to get caught up in this weird logic where everything looks terrible.”</a:t>
            </a:r>
            <a:endParaRPr i="1" sz="2400"/>
          </a:p>
        </p:txBody>
      </p:sp>
      <p:sp>
        <p:nvSpPr>
          <p:cNvPr id="255" name="Google Shape;255;p38"/>
          <p:cNvSpPr txBox="1"/>
          <p:nvPr/>
        </p:nvSpPr>
        <p:spPr>
          <a:xfrm>
            <a:off x="265500" y="613050"/>
            <a:ext cx="383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Insight: </a:t>
            </a:r>
            <a:endParaRPr b="1" sz="4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Off-screen time needs to be scheduled for digital artists.</a:t>
            </a:r>
            <a:endParaRPr sz="24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6" name="Google Shape;256;p38"/>
          <p:cNvSpPr txBox="1"/>
          <p:nvPr/>
        </p:nvSpPr>
        <p:spPr>
          <a:xfrm>
            <a:off x="265500" y="2728650"/>
            <a:ext cx="3837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Need: </a:t>
            </a:r>
            <a:endParaRPr b="1" sz="4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Ways to cultivate regular off-screen time. </a:t>
            </a:r>
            <a:endParaRPr sz="24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/>
          <p:nvPr>
            <p:ph type="title"/>
          </p:nvPr>
        </p:nvSpPr>
        <p:spPr>
          <a:xfrm>
            <a:off x="311700" y="555600"/>
            <a:ext cx="54534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Our conclusions:</a:t>
            </a:r>
            <a:endParaRPr sz="4200"/>
          </a:p>
        </p:txBody>
      </p:sp>
      <p:sp>
        <p:nvSpPr>
          <p:cNvPr id="262" name="Google Shape;262;p39"/>
          <p:cNvSpPr txBox="1"/>
          <p:nvPr>
            <p:ph idx="1" type="body"/>
          </p:nvPr>
        </p:nvSpPr>
        <p:spPr>
          <a:xfrm>
            <a:off x="311700" y="1391375"/>
            <a:ext cx="59463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</a:rPr>
              <a:t>Career artists desire </a:t>
            </a:r>
            <a:r>
              <a:rPr b="1" lang="en" sz="2400">
                <a:solidFill>
                  <a:schemeClr val="dk1"/>
                </a:solidFill>
              </a:rPr>
              <a:t>authentic self-expression</a:t>
            </a:r>
            <a:r>
              <a:rPr lang="en" sz="2400">
                <a:solidFill>
                  <a:schemeClr val="accent2"/>
                </a:solidFill>
              </a:rPr>
              <a:t> when doing work for others.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</a:rPr>
              <a:t>Though creative freedom and independence is important, artists need </a:t>
            </a:r>
            <a:r>
              <a:rPr b="1" lang="en" sz="2400">
                <a:solidFill>
                  <a:schemeClr val="dk1"/>
                </a:solidFill>
              </a:rPr>
              <a:t>community and expertise</a:t>
            </a:r>
            <a:r>
              <a:rPr lang="en" sz="2400">
                <a:solidFill>
                  <a:schemeClr val="accent2"/>
                </a:solidFill>
              </a:rPr>
              <a:t> to guide their work.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chemeClr val="accent2"/>
              </a:solidFill>
            </a:endParaRPr>
          </a:p>
        </p:txBody>
      </p:sp>
      <p:pic>
        <p:nvPicPr>
          <p:cNvPr id="263" name="Google Shape;263;p39"/>
          <p:cNvPicPr preferRelativeResize="0"/>
          <p:nvPr/>
        </p:nvPicPr>
        <p:blipFill rotWithShape="1">
          <a:blip r:embed="rId3">
            <a:alphaModFix/>
          </a:blip>
          <a:srcRect b="14733" l="0" r="0" t="0"/>
          <a:stretch/>
        </p:blipFill>
        <p:spPr>
          <a:xfrm>
            <a:off x="5834950" y="1008525"/>
            <a:ext cx="2829125" cy="241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type="title"/>
          </p:nvPr>
        </p:nvSpPr>
        <p:spPr>
          <a:xfrm>
            <a:off x="509550" y="1672650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Playfair Display"/>
                <a:ea typeface="Playfair Display"/>
                <a:cs typeface="Playfair Display"/>
                <a:sym typeface="Playfair Display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Introductions and Domain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3 Interviewees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Veronica’s Empathy Map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Analysis and Closing</a:t>
            </a:r>
            <a:endParaRPr sz="3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743550" y="4654625"/>
            <a:ext cx="20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Khuyen </a:t>
            </a:r>
            <a:r>
              <a:rPr lang="en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(she/her)</a:t>
            </a:r>
            <a:endParaRPr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6945000" y="2248825"/>
            <a:ext cx="135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Julia </a:t>
            </a:r>
            <a:r>
              <a:rPr lang="en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(she/her)</a:t>
            </a:r>
            <a:endParaRPr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0" l="0" r="5687" t="0"/>
          <a:stretch/>
        </p:blipFill>
        <p:spPr>
          <a:xfrm>
            <a:off x="6160912" y="2724150"/>
            <a:ext cx="2765776" cy="1954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868788" y="4654625"/>
            <a:ext cx="135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Ryan (he/him)</a:t>
            </a:r>
            <a:endParaRPr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1001401" y="2248822"/>
            <a:ext cx="135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Jen (she/her)</a:t>
            </a:r>
            <a:endParaRPr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025" y="154525"/>
            <a:ext cx="1628750" cy="217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500" y="2649025"/>
            <a:ext cx="2081800" cy="20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4300" y="335924"/>
            <a:ext cx="2179000" cy="1837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>
            <p:ph idx="4294967295" type="subTitle"/>
          </p:nvPr>
        </p:nvSpPr>
        <p:spPr>
          <a:xfrm>
            <a:off x="3020088" y="2221055"/>
            <a:ext cx="29514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Team Gingham</a:t>
            </a:r>
            <a:endParaRPr b="1" sz="3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Arts and Culture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 Light"/>
                <a:ea typeface="Lato Light"/>
                <a:cs typeface="Lato Light"/>
                <a:sym typeface="Lato Light"/>
              </a:rPr>
              <a:t>Creative Freedom in Arts Careers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Introductions and Domain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3 Interviewees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Veronica’s Empathy Map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Analysis and Closing</a:t>
            </a:r>
            <a:endParaRPr sz="3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Introductions and Domain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3 Interviewees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Veronica’s Empathy Map</a:t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Analysis and Closing</a:t>
            </a:r>
            <a:endParaRPr sz="3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/>
          <p:nvPr/>
        </p:nvSpPr>
        <p:spPr>
          <a:xfrm>
            <a:off x="3604950" y="788450"/>
            <a:ext cx="1934100" cy="2741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/>
          <p:nvPr/>
        </p:nvSpPr>
        <p:spPr>
          <a:xfrm>
            <a:off x="6438275" y="788450"/>
            <a:ext cx="1934100" cy="2741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/>
          <p:nvPr/>
        </p:nvSpPr>
        <p:spPr>
          <a:xfrm>
            <a:off x="698850" y="788450"/>
            <a:ext cx="1934100" cy="2741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698850" y="3575575"/>
            <a:ext cx="193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Makena</a:t>
            </a:r>
            <a:endParaRPr sz="2800"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107" name="Google Shape;107;p20"/>
          <p:cNvSpPr txBox="1"/>
          <p:nvPr/>
        </p:nvSpPr>
        <p:spPr>
          <a:xfrm>
            <a:off x="3604950" y="3575575"/>
            <a:ext cx="193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Daphne</a:t>
            </a:r>
            <a:endParaRPr sz="2800"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b="14857" l="0" r="0" t="0"/>
          <a:stretch/>
        </p:blipFill>
        <p:spPr>
          <a:xfrm>
            <a:off x="622850" y="1401851"/>
            <a:ext cx="2082875" cy="17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6438275" y="3575575"/>
            <a:ext cx="193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Veronica</a:t>
            </a:r>
            <a:endParaRPr sz="2800"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4798" y="792688"/>
            <a:ext cx="1938600" cy="274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8275" y="787700"/>
            <a:ext cx="1938600" cy="2743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249400" y="4020475"/>
            <a:ext cx="27645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 major (UCSB)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digital artist, doodler, 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fandom participant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3153350" y="4020475"/>
            <a:ext cx="27645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Artist, Art Collective Exec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painter, media experimenter, 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young artist mentor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6057300" y="4020475"/>
            <a:ext cx="27645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Artist, Teacher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printmaker, video game designer, art collaborator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0" name="Google Shape;120;p21"/>
          <p:cNvSpPr txBox="1"/>
          <p:nvPr>
            <p:ph idx="1" type="subTitle"/>
          </p:nvPr>
        </p:nvSpPr>
        <p:spPr>
          <a:xfrm>
            <a:off x="265500" y="26166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1" name="Google Shape;121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400"/>
              <a:t>“An anonymous username is a blank slate. And when I’m a blank slate, people can see my art more genuinely.”</a:t>
            </a:r>
            <a:endParaRPr i="1" sz="2400"/>
          </a:p>
        </p:txBody>
      </p:sp>
      <p:sp>
        <p:nvSpPr>
          <p:cNvPr id="122" name="Google Shape;122;p21"/>
          <p:cNvSpPr/>
          <p:nvPr/>
        </p:nvSpPr>
        <p:spPr>
          <a:xfrm>
            <a:off x="1322663" y="641788"/>
            <a:ext cx="1934100" cy="2741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 b="14857" l="0" r="0" t="0"/>
          <a:stretch/>
        </p:blipFill>
        <p:spPr>
          <a:xfrm>
            <a:off x="1246662" y="1255188"/>
            <a:ext cx="2082874" cy="17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65900"/>
            <a:ext cx="4572001" cy="520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1356925" y="3383500"/>
            <a:ext cx="193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Makena</a:t>
            </a:r>
            <a:endParaRPr sz="2800">
              <a:solidFill>
                <a:schemeClr val="dk1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907475" y="3828400"/>
            <a:ext cx="27645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 major (UCSB)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digital artist, doodler, 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fandom participant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