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Lato"/>
      <p:regular r:id="rId45"/>
      <p:bold r:id="rId46"/>
      <p:italic r:id="rId47"/>
      <p:boldItalic r:id="rId48"/>
    </p:embeddedFont>
    <p:embeddedFont>
      <p:font typeface="Public Sans"/>
      <p:regular r:id="rId49"/>
      <p:bold r:id="rId50"/>
      <p:italic r:id="rId51"/>
      <p:boldItalic r:id="rId52"/>
    </p:embeddedFont>
    <p:embeddedFont>
      <p:font typeface="Work Sans"/>
      <p:regular r:id="rId53"/>
      <p:bold r:id="rId54"/>
      <p:italic r:id="rId55"/>
      <p:boldItalic r:id="rId56"/>
    </p:embeddedFont>
    <p:embeddedFont>
      <p:font typeface="Work Sans Regular"/>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Lato-bold.fntdata"/><Relationship Id="rId45"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boldItalic.fntdata"/><Relationship Id="rId47" Type="http://schemas.openxmlformats.org/officeDocument/2006/relationships/font" Target="fonts/Lato-italic.fntdata"/><Relationship Id="rId49" Type="http://schemas.openxmlformats.org/officeDocument/2006/relationships/font" Target="fonts/Public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WorkSansRegular-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ublicSans-italic.fntdata"/><Relationship Id="rId50" Type="http://schemas.openxmlformats.org/officeDocument/2006/relationships/font" Target="fonts/PublicSans-bold.fntdata"/><Relationship Id="rId53" Type="http://schemas.openxmlformats.org/officeDocument/2006/relationships/font" Target="fonts/WorkSans-regular.fntdata"/><Relationship Id="rId52" Type="http://schemas.openxmlformats.org/officeDocument/2006/relationships/font" Target="fonts/PublicSans-boldItalic.fntdata"/><Relationship Id="rId11" Type="http://schemas.openxmlformats.org/officeDocument/2006/relationships/slide" Target="slides/slide6.xml"/><Relationship Id="rId55" Type="http://schemas.openxmlformats.org/officeDocument/2006/relationships/font" Target="fonts/WorkSans-italic.fntdata"/><Relationship Id="rId10" Type="http://schemas.openxmlformats.org/officeDocument/2006/relationships/slide" Target="slides/slide5.xml"/><Relationship Id="rId54" Type="http://schemas.openxmlformats.org/officeDocument/2006/relationships/font" Target="fonts/WorkSans-bold.fntdata"/><Relationship Id="rId13" Type="http://schemas.openxmlformats.org/officeDocument/2006/relationships/slide" Target="slides/slide8.xml"/><Relationship Id="rId57" Type="http://schemas.openxmlformats.org/officeDocument/2006/relationships/font" Target="fonts/WorkSansRegular-regular.fntdata"/><Relationship Id="rId12" Type="http://schemas.openxmlformats.org/officeDocument/2006/relationships/slide" Target="slides/slide7.xml"/><Relationship Id="rId56" Type="http://schemas.openxmlformats.org/officeDocument/2006/relationships/font" Target="fonts/WorkSans-boldItalic.fntdata"/><Relationship Id="rId15" Type="http://schemas.openxmlformats.org/officeDocument/2006/relationships/slide" Target="slides/slide10.xml"/><Relationship Id="rId59" Type="http://schemas.openxmlformats.org/officeDocument/2006/relationships/font" Target="fonts/WorkSansRegular-italic.fntdata"/><Relationship Id="rId14" Type="http://schemas.openxmlformats.org/officeDocument/2006/relationships/slide" Target="slides/slide9.xml"/><Relationship Id="rId58" Type="http://schemas.openxmlformats.org/officeDocument/2006/relationships/font" Target="fonts/WorkSansRegular-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phicriver.net/item/native-minimalist-powerpoint-template/21228594?ref=BrandEarth&amp;clickthrough_id=1421637368&amp;redirect_back=tru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71893e860_0_1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71893e860_0_1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https://graphicriver.net/item/native-minimalist-powerpoint-template/21228594?ref=BrandEarth&amp;clickthrough_id=1421637368&amp;redirect_back=true</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c618c623ca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c618c623ca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mentioned that because the Collaboration tab opened onto a “feed” view that was similar to the explore view, the difference between the Collaboration tab and the Explore tab was not immediately apparent.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c618c623ca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c618c623ca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fixed this by combining the </a:t>
            </a:r>
            <a:r>
              <a:rPr lang="en"/>
              <a:t>functionalities</a:t>
            </a:r>
            <a:r>
              <a:rPr lang="en"/>
              <a:t> of the existing Collab tab and the Messages button for individual other users.</a:t>
            </a:r>
            <a:endParaRPr/>
          </a:p>
          <a:p>
            <a:pPr indent="0" lvl="0" marL="0" rtl="0" algn="l">
              <a:spcBef>
                <a:spcPts val="0"/>
              </a:spcBef>
              <a:spcAft>
                <a:spcPts val="0"/>
              </a:spcAft>
              <a:buNone/>
            </a:pPr>
            <a:r>
              <a:rPr lang="en"/>
              <a:t>The </a:t>
            </a:r>
            <a:r>
              <a:rPr lang="en"/>
              <a:t>Collab tab now opens on a messages page. Users click into a specific group or individual to see the messages and art from that group or individual.</a:t>
            </a:r>
            <a:endParaRPr/>
          </a:p>
          <a:p>
            <a:pPr indent="0" lvl="0" marL="0" rtl="0" algn="l">
              <a:spcBef>
                <a:spcPts val="0"/>
              </a:spcBef>
              <a:spcAft>
                <a:spcPts val="0"/>
              </a:spcAft>
              <a:buNone/>
            </a:pPr>
            <a:r>
              <a:rPr lang="en"/>
              <a:t>This way, all feeds that the user sees in the Collaboration tab are tied to one particular group, as well as the conversations going on in that group. This differentiates it from the Explore tab by making it clearer that art in the collaboration tab is meant to be iterated on within the group. This also fixes another Severity 3 issue, which was that a user would have to navigate to another user’s profile in order to find their messages together. Now, individual messages and group messages are centralized in the Collaborations tab.</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c721f18422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c721f18422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had a difficult time figure out that clicking the camera button in the computer vision view meant that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c721f18422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c721f18422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had a difficult time figure out that clicking the camera button in the computer vision view meant that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c721f18422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c721f18422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had a difficult time figure out that clicking the camera button in the computer vision view meant that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c721f18422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c721f18422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c618c623ca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c618c623ca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c618c623ca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c618c623ca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c618c623ca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c618c623ca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fix this, we implemented a feature where User A sends a collaboration invitation to User B instead of simply creating a Collab group with User B. We then implemented a notifications button inside the Collaborations tab, in which User B can decide whether to accept or reject the invitation, and User A can monitor the status of the </a:t>
            </a:r>
            <a:r>
              <a:rPr lang="en"/>
              <a:t>invitation</a:t>
            </a:r>
            <a:r>
              <a:rPr lang="en"/>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c618c623ca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c618c623ca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Similarly...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c618c623ca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c618c623ca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618c623ca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c618c623ca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fix this, we implemented an “information” button beside each group name. Inside that information is the option to leave the collaboration group as well as the names of the other group members and the option to add more collaborators to the group. This also fixes two other Severity 3 violations, which are that new users could not be added to existing groups, and users cannot see their group members.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c721f18422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c721f18422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c721f18422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c721f18422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c721f18422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c721f18422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had a difficult time figure out that clicking the camera button in the computer vision view meant that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c721f18422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c721f18422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c721f18422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c721f18422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had a difficult time figure out that clicking the camera button in the computer vision view meant that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c721f18422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c721f18422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had a difficult time figure out that clicking the camera button in the computer vision view meant that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c721f1842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c721f1842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c618c623ca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c618c623ca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c618c623ca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c618c623ca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chose to develop using React Native, a cross-platform mobile app framework. Firebase performs lightweight database operations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618c623ca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618c623ca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c618c623ca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c618c623ca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c618c623ca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c618c623ca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Create additional pages // don't worry too much about backend functionality but focus on user experience</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rPr>
              <a:t>Task 2: Remix</a:t>
            </a:r>
            <a:endParaRPr i="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rPr>
              <a:t>Task 3: Collaborate</a:t>
            </a:r>
            <a:endParaRPr i="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Information page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Login screen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User interactions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 Message interactions // use existing APIs for messaging</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Camera page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Upload screen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 Create user profiles // can hardcode</a:t>
            </a:r>
            <a:endParaRPr b="1" sz="10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Task 2 is still unimplemented. To implement this task, we </a:t>
            </a:r>
            <a:r>
              <a:rPr b="1" lang="en"/>
              <a:t>plan to</a:t>
            </a:r>
            <a:r>
              <a:rPr lang="en"/>
              <a:t>…</a:t>
            </a:r>
            <a:endParaRPr/>
          </a:p>
          <a:p>
            <a:pPr indent="0" lvl="0" marL="0" rtl="0" algn="l">
              <a:spcBef>
                <a:spcPts val="0"/>
              </a:spcBef>
              <a:spcAft>
                <a:spcPts val="0"/>
              </a:spcAft>
              <a:buNone/>
            </a:pPr>
            <a:r>
              <a:rPr lang="en"/>
              <a:t>[same for task 3]</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c618c623ca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c618c623ca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All other platform “user” information and uploaded content is artificially constructed and curated.</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To get more of the “feel” of the app, we assign a “beginning user” profile to log-in and register the prototype, so you can explore threads and artworks that you’ve “already uploaded.”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c618c623ca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c618c623ca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c618c623ca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c618c623ca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c618c623ca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c618c623ca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c618c623ca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c618c623ca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c618c623ca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c618c623ca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c618c623ca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c618c623ca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c618c623ca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c618c623ca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c618c623ca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c618c623ca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c618c623ca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c618c623ca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618c623ca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c618c623ca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c618c623ca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c618c623ca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721f1842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721f1842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had a </a:t>
            </a:r>
            <a:r>
              <a:rPr lang="en"/>
              <a:t>difficult</a:t>
            </a:r>
            <a:r>
              <a:rPr lang="en"/>
              <a:t> time </a:t>
            </a:r>
            <a:r>
              <a:rPr lang="en"/>
              <a:t>figure</a:t>
            </a:r>
            <a:r>
              <a:rPr lang="en"/>
              <a:t> out that clicking the camera button in the computer vision view would prompt the app to scan the subject of the picture and search for art that was </a:t>
            </a:r>
            <a:r>
              <a:rPr lang="en"/>
              <a:t>related to that picture. Specifically, users said that having the camera button implied that the user was capturing an image to share.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618c623c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c618c623c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fixed this by removing the camera button. Now, the </a:t>
            </a:r>
            <a:r>
              <a:rPr lang="en"/>
              <a:t>computer</a:t>
            </a:r>
            <a:r>
              <a:rPr lang="en"/>
              <a:t> vision view will scan the first subject that the user focuses their camera on. It will then take them to a page with artwork related to that subject.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9.png"/><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drive.google.com/file/d/1fT33kKlBvf_LwPSJ6ArRDkjuaotD9-jI/view" TargetMode="Externa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34.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53" name="Shape 53"/>
        <p:cNvGrpSpPr/>
        <p:nvPr/>
      </p:nvGrpSpPr>
      <p:grpSpPr>
        <a:xfrm>
          <a:off x="0" y="0"/>
          <a:ext cx="0" cy="0"/>
          <a:chOff x="0" y="0"/>
          <a:chExt cx="0" cy="0"/>
        </a:xfrm>
      </p:grpSpPr>
      <p:sp>
        <p:nvSpPr>
          <p:cNvPr id="54" name="Google Shape;54;p13"/>
          <p:cNvSpPr/>
          <p:nvPr/>
        </p:nvSpPr>
        <p:spPr>
          <a:xfrm>
            <a:off x="7567050" y="-161825"/>
            <a:ext cx="1191300" cy="5498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698050" y="178925"/>
            <a:ext cx="60846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6000">
              <a:solidFill>
                <a:srgbClr val="FFFFFF"/>
              </a:solidFill>
              <a:latin typeface="Work Sans Regular"/>
              <a:ea typeface="Work Sans Regular"/>
              <a:cs typeface="Work Sans Regular"/>
              <a:sym typeface="Work Sans Regular"/>
            </a:endParaRPr>
          </a:p>
        </p:txBody>
      </p:sp>
      <p:sp>
        <p:nvSpPr>
          <p:cNvPr id="56" name="Google Shape;56;p13"/>
          <p:cNvSpPr txBox="1"/>
          <p:nvPr/>
        </p:nvSpPr>
        <p:spPr>
          <a:xfrm>
            <a:off x="797800" y="3837950"/>
            <a:ext cx="5264700" cy="8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Work Sans"/>
                <a:ea typeface="Work Sans"/>
                <a:cs typeface="Work Sans"/>
                <a:sym typeface="Work Sans"/>
              </a:rPr>
              <a:t>Midway Milestone: Week 9 Presentation</a:t>
            </a:r>
            <a:endParaRPr sz="2000">
              <a:latin typeface="Work Sans"/>
              <a:ea typeface="Work Sans"/>
              <a:cs typeface="Work Sans"/>
              <a:sym typeface="Work Sans"/>
            </a:endParaRPr>
          </a:p>
          <a:p>
            <a:pPr indent="0" lvl="0" marL="0" rtl="0" algn="l">
              <a:spcBef>
                <a:spcPts val="0"/>
              </a:spcBef>
              <a:spcAft>
                <a:spcPts val="0"/>
              </a:spcAft>
              <a:buNone/>
            </a:pPr>
            <a:r>
              <a:rPr lang="en" sz="2000">
                <a:latin typeface="Work Sans"/>
                <a:ea typeface="Work Sans"/>
                <a:cs typeface="Work Sans"/>
                <a:sym typeface="Work Sans"/>
              </a:rPr>
              <a:t>Team Peek</a:t>
            </a:r>
            <a:endParaRPr sz="2000">
              <a:latin typeface="Work Sans"/>
              <a:ea typeface="Work Sans"/>
              <a:cs typeface="Work Sans"/>
              <a:sym typeface="Work Sans"/>
            </a:endParaRPr>
          </a:p>
        </p:txBody>
      </p:sp>
      <p:pic>
        <p:nvPicPr>
          <p:cNvPr id="57" name="Google Shape;57;p13"/>
          <p:cNvPicPr preferRelativeResize="0"/>
          <p:nvPr/>
        </p:nvPicPr>
        <p:blipFill rotWithShape="1">
          <a:blip r:embed="rId3">
            <a:alphaModFix/>
          </a:blip>
          <a:srcRect b="12842" l="0" r="0" t="15810"/>
          <a:stretch/>
        </p:blipFill>
        <p:spPr>
          <a:xfrm>
            <a:off x="7793550" y="3676350"/>
            <a:ext cx="779700" cy="768900"/>
          </a:xfrm>
          <a:prstGeom prst="ellipse">
            <a:avLst/>
          </a:prstGeom>
          <a:noFill/>
          <a:ln>
            <a:noFill/>
          </a:ln>
        </p:spPr>
      </p:pic>
      <p:pic>
        <p:nvPicPr>
          <p:cNvPr id="58" name="Google Shape;58;p13"/>
          <p:cNvPicPr preferRelativeResize="0"/>
          <p:nvPr/>
        </p:nvPicPr>
        <p:blipFill rotWithShape="1">
          <a:blip r:embed="rId4">
            <a:alphaModFix/>
          </a:blip>
          <a:srcRect b="0" l="12273" r="0" t="0"/>
          <a:stretch/>
        </p:blipFill>
        <p:spPr>
          <a:xfrm>
            <a:off x="7772850" y="1878050"/>
            <a:ext cx="779700" cy="763800"/>
          </a:xfrm>
          <a:prstGeom prst="ellipse">
            <a:avLst/>
          </a:prstGeom>
          <a:noFill/>
          <a:ln>
            <a:noFill/>
          </a:ln>
        </p:spPr>
      </p:pic>
      <p:pic>
        <p:nvPicPr>
          <p:cNvPr id="59" name="Google Shape;59;p13"/>
          <p:cNvPicPr preferRelativeResize="0"/>
          <p:nvPr/>
        </p:nvPicPr>
        <p:blipFill rotWithShape="1">
          <a:blip r:embed="rId5">
            <a:alphaModFix/>
          </a:blip>
          <a:srcRect b="0" l="27181" r="4540" t="0"/>
          <a:stretch/>
        </p:blipFill>
        <p:spPr>
          <a:xfrm>
            <a:off x="7772850" y="2771425"/>
            <a:ext cx="779700" cy="761400"/>
          </a:xfrm>
          <a:prstGeom prst="ellipse">
            <a:avLst/>
          </a:prstGeom>
          <a:noFill/>
          <a:ln>
            <a:noFill/>
          </a:ln>
        </p:spPr>
      </p:pic>
      <p:pic>
        <p:nvPicPr>
          <p:cNvPr id="60" name="Google Shape;60;p13"/>
          <p:cNvPicPr preferRelativeResize="0"/>
          <p:nvPr/>
        </p:nvPicPr>
        <p:blipFill rotWithShape="1">
          <a:blip r:embed="rId6">
            <a:alphaModFix/>
          </a:blip>
          <a:srcRect b="10212" l="8053" r="6454" t="6077"/>
          <a:stretch/>
        </p:blipFill>
        <p:spPr>
          <a:xfrm>
            <a:off x="7794900" y="987075"/>
            <a:ext cx="777000" cy="761400"/>
          </a:xfrm>
          <a:prstGeom prst="ellipse">
            <a:avLst/>
          </a:prstGeom>
          <a:noFill/>
          <a:ln>
            <a:noFill/>
          </a:ln>
        </p:spPr>
      </p:pic>
      <p:pic>
        <p:nvPicPr>
          <p:cNvPr id="61" name="Google Shape;61;p13"/>
          <p:cNvPicPr preferRelativeResize="0"/>
          <p:nvPr/>
        </p:nvPicPr>
        <p:blipFill>
          <a:blip r:embed="rId7">
            <a:alphaModFix/>
          </a:blip>
          <a:stretch>
            <a:fillRect/>
          </a:stretch>
        </p:blipFill>
        <p:spPr>
          <a:xfrm>
            <a:off x="797799" y="-9425"/>
            <a:ext cx="3969449" cy="3955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174" name="Shape 174"/>
        <p:cNvGrpSpPr/>
        <p:nvPr/>
      </p:nvGrpSpPr>
      <p:grpSpPr>
        <a:xfrm>
          <a:off x="0" y="0"/>
          <a:ext cx="0" cy="0"/>
          <a:chOff x="0" y="0"/>
          <a:chExt cx="0" cy="0"/>
        </a:xfrm>
      </p:grpSpPr>
      <p:sp>
        <p:nvSpPr>
          <p:cNvPr id="175" name="Google Shape;17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Severity 4: Purpose of Collab</a:t>
            </a:r>
            <a:r>
              <a:rPr lang="en">
                <a:solidFill>
                  <a:srgbClr val="434343"/>
                </a:solidFill>
                <a:latin typeface="Work Sans"/>
                <a:ea typeface="Work Sans"/>
                <a:cs typeface="Work Sans"/>
                <a:sym typeface="Work Sans"/>
              </a:rPr>
              <a:t> </a:t>
            </a:r>
            <a:r>
              <a:rPr b="1" lang="en">
                <a:solidFill>
                  <a:srgbClr val="CC0000"/>
                </a:solidFill>
                <a:latin typeface="Work Sans"/>
                <a:ea typeface="Work Sans"/>
                <a:cs typeface="Work Sans"/>
                <a:sym typeface="Work Sans"/>
              </a:rPr>
              <a:t>Problem</a:t>
            </a:r>
            <a:r>
              <a:rPr lang="en">
                <a:solidFill>
                  <a:srgbClr val="434343"/>
                </a:solidFill>
                <a:latin typeface="Work Sans"/>
                <a:ea typeface="Work Sans"/>
                <a:cs typeface="Work Sans"/>
                <a:sym typeface="Work Sans"/>
              </a:rPr>
              <a:t> </a:t>
            </a:r>
            <a:endParaRPr>
              <a:solidFill>
                <a:srgbClr val="434343"/>
              </a:solidFill>
              <a:latin typeface="Work Sans"/>
              <a:ea typeface="Work Sans"/>
              <a:cs typeface="Work Sans"/>
              <a:sym typeface="Work Sans"/>
            </a:endParaRPr>
          </a:p>
        </p:txBody>
      </p:sp>
      <p:sp>
        <p:nvSpPr>
          <p:cNvPr id="176" name="Google Shape;176;p22"/>
          <p:cNvSpPr txBox="1"/>
          <p:nvPr/>
        </p:nvSpPr>
        <p:spPr>
          <a:xfrm>
            <a:off x="418050" y="1090750"/>
            <a:ext cx="8307900" cy="492300"/>
          </a:xfrm>
          <a:prstGeom prst="rect">
            <a:avLst/>
          </a:prstGeom>
          <a:noFill/>
          <a:ln>
            <a:noFill/>
          </a:ln>
        </p:spPr>
        <p:txBody>
          <a:bodyPr anchorCtr="0" anchor="t" bIns="91425" lIns="91425" spcFirstLastPara="1" rIns="91425" wrap="square" tIns="91425">
            <a:spAutoFit/>
          </a:bodyPr>
          <a:lstStyle/>
          <a:p>
            <a:pPr indent="-355568" lvl="0" marL="457200" marR="44952" rtl="0" algn="l">
              <a:lnSpc>
                <a:spcPct val="113642"/>
              </a:lnSpc>
              <a:spcBef>
                <a:spcPts val="367"/>
              </a:spcBef>
              <a:spcAft>
                <a:spcPts val="0"/>
              </a:spcAft>
              <a:buClr>
                <a:srgbClr val="434343"/>
              </a:buClr>
              <a:buSzPts val="2000"/>
              <a:buFont typeface="Lato"/>
              <a:buChar char="●"/>
            </a:pPr>
            <a:r>
              <a:rPr lang="en" sz="1999">
                <a:solidFill>
                  <a:srgbClr val="434343"/>
                </a:solidFill>
                <a:latin typeface="Lato"/>
                <a:ea typeface="Lato"/>
                <a:cs typeface="Lato"/>
                <a:sym typeface="Lato"/>
              </a:rPr>
              <a:t>It is unclear how the Collab tab differs from the Explore tab.</a:t>
            </a:r>
            <a:endParaRPr>
              <a:solidFill>
                <a:srgbClr val="434343"/>
              </a:solidFill>
              <a:latin typeface="Lato"/>
              <a:ea typeface="Lato"/>
              <a:cs typeface="Lato"/>
              <a:sym typeface="Lato"/>
            </a:endParaRPr>
          </a:p>
        </p:txBody>
      </p:sp>
      <p:pic>
        <p:nvPicPr>
          <p:cNvPr id="177" name="Google Shape;177;p22"/>
          <p:cNvPicPr preferRelativeResize="0"/>
          <p:nvPr/>
        </p:nvPicPr>
        <p:blipFill>
          <a:blip r:embed="rId3">
            <a:alphaModFix/>
          </a:blip>
          <a:stretch>
            <a:fillRect/>
          </a:stretch>
        </p:blipFill>
        <p:spPr>
          <a:xfrm>
            <a:off x="1070976" y="1514400"/>
            <a:ext cx="1653275" cy="3581225"/>
          </a:xfrm>
          <a:prstGeom prst="rect">
            <a:avLst/>
          </a:prstGeom>
          <a:noFill/>
          <a:ln>
            <a:noFill/>
          </a:ln>
        </p:spPr>
      </p:pic>
      <p:pic>
        <p:nvPicPr>
          <p:cNvPr id="178" name="Google Shape;178;p22"/>
          <p:cNvPicPr preferRelativeResize="0"/>
          <p:nvPr/>
        </p:nvPicPr>
        <p:blipFill>
          <a:blip r:embed="rId4">
            <a:alphaModFix/>
          </a:blip>
          <a:stretch>
            <a:fillRect/>
          </a:stretch>
        </p:blipFill>
        <p:spPr>
          <a:xfrm>
            <a:off x="3711875" y="1511816"/>
            <a:ext cx="1653275" cy="3586421"/>
          </a:xfrm>
          <a:prstGeom prst="rect">
            <a:avLst/>
          </a:prstGeom>
          <a:noFill/>
          <a:ln>
            <a:noFill/>
          </a:ln>
        </p:spPr>
      </p:pic>
      <p:pic>
        <p:nvPicPr>
          <p:cNvPr id="179" name="Google Shape;179;p22"/>
          <p:cNvPicPr preferRelativeResize="0"/>
          <p:nvPr/>
        </p:nvPicPr>
        <p:blipFill>
          <a:blip r:embed="rId5">
            <a:alphaModFix/>
          </a:blip>
          <a:stretch>
            <a:fillRect/>
          </a:stretch>
        </p:blipFill>
        <p:spPr>
          <a:xfrm>
            <a:off x="6352773" y="1509865"/>
            <a:ext cx="1653276" cy="3590298"/>
          </a:xfrm>
          <a:prstGeom prst="rect">
            <a:avLst/>
          </a:prstGeom>
          <a:noFill/>
          <a:ln>
            <a:noFill/>
          </a:ln>
        </p:spPr>
      </p:pic>
      <p:cxnSp>
        <p:nvCxnSpPr>
          <p:cNvPr id="180" name="Google Shape;180;p22"/>
          <p:cNvCxnSpPr/>
          <p:nvPr/>
        </p:nvCxnSpPr>
        <p:spPr>
          <a:xfrm>
            <a:off x="2410750" y="1940800"/>
            <a:ext cx="1218300" cy="0"/>
          </a:xfrm>
          <a:prstGeom prst="straightConnector1">
            <a:avLst/>
          </a:prstGeom>
          <a:noFill/>
          <a:ln cap="flat" cmpd="sng" w="19050">
            <a:solidFill>
              <a:schemeClr val="dk2"/>
            </a:solidFill>
            <a:prstDash val="solid"/>
            <a:round/>
            <a:headEnd len="med" w="med" type="none"/>
            <a:tailEnd len="med" w="med" type="triangle"/>
          </a:ln>
        </p:spPr>
      </p:cxnSp>
      <p:cxnSp>
        <p:nvCxnSpPr>
          <p:cNvPr id="181" name="Google Shape;181;p22"/>
          <p:cNvCxnSpPr/>
          <p:nvPr/>
        </p:nvCxnSpPr>
        <p:spPr>
          <a:xfrm>
            <a:off x="4939075" y="2084500"/>
            <a:ext cx="1218300" cy="0"/>
          </a:xfrm>
          <a:prstGeom prst="straightConnector1">
            <a:avLst/>
          </a:prstGeom>
          <a:noFill/>
          <a:ln cap="flat" cmpd="sng" w="19050">
            <a:solidFill>
              <a:schemeClr val="dk2"/>
            </a:solidFill>
            <a:prstDash val="solid"/>
            <a:round/>
            <a:headEnd len="med" w="med" type="none"/>
            <a:tailEnd len="med" w="med" type="triangle"/>
          </a:ln>
        </p:spPr>
      </p:cxnSp>
      <p:sp>
        <p:nvSpPr>
          <p:cNvPr id="182" name="Google Shape;182;p22"/>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183" name="Google Shape;183;p22"/>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184" name="Google Shape;184;p22"/>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Confusing Functionality</a:t>
            </a:r>
            <a:endParaRPr>
              <a:solidFill>
                <a:srgbClr val="99999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188" name="Shape 188"/>
        <p:cNvGrpSpPr/>
        <p:nvPr/>
      </p:nvGrpSpPr>
      <p:grpSpPr>
        <a:xfrm>
          <a:off x="0" y="0"/>
          <a:ext cx="0" cy="0"/>
          <a:chOff x="0" y="0"/>
          <a:chExt cx="0" cy="0"/>
        </a:xfrm>
      </p:grpSpPr>
      <p:sp>
        <p:nvSpPr>
          <p:cNvPr id="189" name="Google Shape;18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Severity 4: Purpose of Colla</a:t>
            </a:r>
            <a:r>
              <a:rPr lang="en">
                <a:solidFill>
                  <a:srgbClr val="434343"/>
                </a:solidFill>
                <a:latin typeface="Work Sans"/>
                <a:ea typeface="Work Sans"/>
                <a:cs typeface="Work Sans"/>
                <a:sym typeface="Work Sans"/>
              </a:rPr>
              <a:t>b </a:t>
            </a:r>
            <a:r>
              <a:rPr b="1" lang="en">
                <a:solidFill>
                  <a:srgbClr val="6AA84F"/>
                </a:solidFill>
                <a:latin typeface="Work Sans"/>
                <a:ea typeface="Work Sans"/>
                <a:cs typeface="Work Sans"/>
                <a:sym typeface="Work Sans"/>
              </a:rPr>
              <a:t>Fix</a:t>
            </a:r>
            <a:endParaRPr b="1">
              <a:solidFill>
                <a:srgbClr val="6AA84F"/>
              </a:solidFill>
              <a:latin typeface="Work Sans"/>
              <a:ea typeface="Work Sans"/>
              <a:cs typeface="Work Sans"/>
              <a:sym typeface="Work Sans"/>
            </a:endParaRPr>
          </a:p>
        </p:txBody>
      </p:sp>
      <p:sp>
        <p:nvSpPr>
          <p:cNvPr id="190" name="Google Shape;190;p23"/>
          <p:cNvSpPr txBox="1"/>
          <p:nvPr/>
        </p:nvSpPr>
        <p:spPr>
          <a:xfrm>
            <a:off x="418050" y="1090750"/>
            <a:ext cx="8307900" cy="37581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Changed the layout of Collab tab</a:t>
            </a:r>
            <a:endParaRPr sz="1950">
              <a:solidFill>
                <a:srgbClr val="434343"/>
              </a:solidFill>
              <a:latin typeface="Lato"/>
              <a:ea typeface="Lato"/>
              <a:cs typeface="Lato"/>
              <a:sym typeface="La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91" name="Google Shape;191;p23"/>
          <p:cNvPicPr preferRelativeResize="0"/>
          <p:nvPr/>
        </p:nvPicPr>
        <p:blipFill>
          <a:blip r:embed="rId3">
            <a:alphaModFix/>
          </a:blip>
          <a:stretch>
            <a:fillRect/>
          </a:stretch>
        </p:blipFill>
        <p:spPr>
          <a:xfrm>
            <a:off x="1152750" y="1592650"/>
            <a:ext cx="1622750" cy="3511699"/>
          </a:xfrm>
          <a:prstGeom prst="rect">
            <a:avLst/>
          </a:prstGeom>
          <a:noFill/>
          <a:ln>
            <a:noFill/>
          </a:ln>
        </p:spPr>
      </p:pic>
      <p:cxnSp>
        <p:nvCxnSpPr>
          <p:cNvPr id="192" name="Google Shape;192;p23"/>
          <p:cNvCxnSpPr/>
          <p:nvPr/>
        </p:nvCxnSpPr>
        <p:spPr>
          <a:xfrm flipH="1" rot="10800000">
            <a:off x="2715350" y="2941625"/>
            <a:ext cx="957300" cy="17400"/>
          </a:xfrm>
          <a:prstGeom prst="straightConnector1">
            <a:avLst/>
          </a:prstGeom>
          <a:noFill/>
          <a:ln cap="flat" cmpd="sng" w="19050">
            <a:solidFill>
              <a:schemeClr val="dk2"/>
            </a:solidFill>
            <a:prstDash val="solid"/>
            <a:round/>
            <a:headEnd len="med" w="med" type="none"/>
            <a:tailEnd len="med" w="med" type="triangle"/>
          </a:ln>
        </p:spPr>
      </p:cxnSp>
      <p:pic>
        <p:nvPicPr>
          <p:cNvPr id="193" name="Google Shape;193;p23"/>
          <p:cNvPicPr preferRelativeResize="0"/>
          <p:nvPr/>
        </p:nvPicPr>
        <p:blipFill>
          <a:blip r:embed="rId4">
            <a:alphaModFix/>
          </a:blip>
          <a:stretch>
            <a:fillRect/>
          </a:stretch>
        </p:blipFill>
        <p:spPr>
          <a:xfrm>
            <a:off x="3760625" y="1584200"/>
            <a:ext cx="1622750" cy="3528585"/>
          </a:xfrm>
          <a:prstGeom prst="rect">
            <a:avLst/>
          </a:prstGeom>
          <a:noFill/>
          <a:ln>
            <a:noFill/>
          </a:ln>
        </p:spPr>
      </p:pic>
      <p:pic>
        <p:nvPicPr>
          <p:cNvPr id="194" name="Google Shape;194;p23"/>
          <p:cNvPicPr preferRelativeResize="0"/>
          <p:nvPr/>
        </p:nvPicPr>
        <p:blipFill>
          <a:blip r:embed="rId5">
            <a:alphaModFix/>
          </a:blip>
          <a:stretch>
            <a:fillRect/>
          </a:stretch>
        </p:blipFill>
        <p:spPr>
          <a:xfrm>
            <a:off x="6368500" y="1594686"/>
            <a:ext cx="1622750" cy="3507600"/>
          </a:xfrm>
          <a:prstGeom prst="rect">
            <a:avLst/>
          </a:prstGeom>
          <a:noFill/>
          <a:ln>
            <a:noFill/>
          </a:ln>
        </p:spPr>
      </p:pic>
      <p:cxnSp>
        <p:nvCxnSpPr>
          <p:cNvPr id="195" name="Google Shape;195;p23"/>
          <p:cNvCxnSpPr/>
          <p:nvPr/>
        </p:nvCxnSpPr>
        <p:spPr>
          <a:xfrm flipH="1" rot="10800000">
            <a:off x="5104425" y="2314950"/>
            <a:ext cx="1101000" cy="4500"/>
          </a:xfrm>
          <a:prstGeom prst="straightConnector1">
            <a:avLst/>
          </a:prstGeom>
          <a:noFill/>
          <a:ln cap="flat" cmpd="sng" w="19050">
            <a:solidFill>
              <a:schemeClr val="dk2"/>
            </a:solidFill>
            <a:prstDash val="solid"/>
            <a:round/>
            <a:headEnd len="med" w="med" type="none"/>
            <a:tailEnd len="med" w="med" type="triangle"/>
          </a:ln>
        </p:spPr>
      </p:cxnSp>
      <p:sp>
        <p:nvSpPr>
          <p:cNvPr id="196" name="Google Shape;196;p23"/>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197" name="Google Shape;197;p23"/>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198" name="Google Shape;198;p23"/>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Confusing Functionality</a:t>
            </a:r>
            <a:endParaRPr>
              <a:solidFill>
                <a:srgbClr val="99999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02" name="Shape 202"/>
        <p:cNvGrpSpPr/>
        <p:nvPr/>
      </p:nvGrpSpPr>
      <p:grpSpPr>
        <a:xfrm>
          <a:off x="0" y="0"/>
          <a:ext cx="0" cy="0"/>
          <a:chOff x="0" y="0"/>
          <a:chExt cx="0" cy="0"/>
        </a:xfrm>
      </p:grpSpPr>
      <p:sp>
        <p:nvSpPr>
          <p:cNvPr id="203" name="Google Shape;20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3: Annotate function </a:t>
            </a:r>
            <a:r>
              <a:rPr b="1" lang="en">
                <a:solidFill>
                  <a:srgbClr val="CC0000"/>
                </a:solidFill>
                <a:latin typeface="Work Sans"/>
                <a:ea typeface="Work Sans"/>
                <a:cs typeface="Work Sans"/>
                <a:sym typeface="Work Sans"/>
              </a:rPr>
              <a:t>Problem</a:t>
            </a:r>
            <a:r>
              <a:rPr lang="en">
                <a:solidFill>
                  <a:srgbClr val="434343"/>
                </a:solidFill>
                <a:latin typeface="Work Sans"/>
                <a:ea typeface="Work Sans"/>
                <a:cs typeface="Work Sans"/>
                <a:sym typeface="Work Sans"/>
              </a:rPr>
              <a:t> </a:t>
            </a:r>
            <a:endParaRPr>
              <a:solidFill>
                <a:srgbClr val="434343"/>
              </a:solidFill>
              <a:latin typeface="Work Sans"/>
              <a:ea typeface="Work Sans"/>
              <a:cs typeface="Work Sans"/>
              <a:sym typeface="Work Sans"/>
            </a:endParaRPr>
          </a:p>
          <a:p>
            <a:pPr indent="0" lvl="0" marL="0" rtl="0" algn="l">
              <a:spcBef>
                <a:spcPts val="0"/>
              </a:spcBef>
              <a:spcAft>
                <a:spcPts val="0"/>
              </a:spcAft>
              <a:buNone/>
            </a:pPr>
            <a:r>
              <a:t/>
            </a:r>
            <a:endParaRPr/>
          </a:p>
        </p:txBody>
      </p:sp>
      <p:sp>
        <p:nvSpPr>
          <p:cNvPr id="204" name="Google Shape;204;p24"/>
          <p:cNvSpPr txBox="1"/>
          <p:nvPr/>
        </p:nvSpPr>
        <p:spPr>
          <a:xfrm>
            <a:off x="418050" y="1090750"/>
            <a:ext cx="8307900" cy="51162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Annotate enabled in the upload pop-up everywhere</a:t>
            </a:r>
            <a:endParaRPr sz="1950">
              <a:solidFill>
                <a:srgbClr val="434343"/>
              </a:solidFill>
              <a:latin typeface="Lato"/>
              <a:ea typeface="Lato"/>
              <a:cs typeface="Lato"/>
              <a:sym typeface="Lato"/>
            </a:endParaRPr>
          </a:p>
          <a:p>
            <a:pPr indent="0" lvl="0" marL="0" marR="44952" rtl="0" algn="l">
              <a:lnSpc>
                <a:spcPct val="113642"/>
              </a:lnSpc>
              <a:spcBef>
                <a:spcPts val="367"/>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p:txBody>
      </p:sp>
      <p:sp>
        <p:nvSpPr>
          <p:cNvPr id="205" name="Google Shape;205;p24"/>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500">
              <a:solidFill>
                <a:srgbClr val="FFFFFF"/>
              </a:solidFill>
            </a:endParaRPr>
          </a:p>
        </p:txBody>
      </p:sp>
      <p:sp>
        <p:nvSpPr>
          <p:cNvPr id="206" name="Google Shape;206;p24"/>
          <p:cNvSpPr/>
          <p:nvPr/>
        </p:nvSpPr>
        <p:spPr>
          <a:xfrm>
            <a:off x="8160200" y="4425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207" name="Google Shape;207;p24"/>
          <p:cNvSpPr txBox="1"/>
          <p:nvPr/>
        </p:nvSpPr>
        <p:spPr>
          <a:xfrm>
            <a:off x="8260100" y="4445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pic>
        <p:nvPicPr>
          <p:cNvPr id="208" name="Google Shape;208;p24"/>
          <p:cNvPicPr preferRelativeResize="0"/>
          <p:nvPr/>
        </p:nvPicPr>
        <p:blipFill>
          <a:blip r:embed="rId3">
            <a:alphaModFix/>
          </a:blip>
          <a:stretch>
            <a:fillRect/>
          </a:stretch>
        </p:blipFill>
        <p:spPr>
          <a:xfrm>
            <a:off x="3763104" y="1556349"/>
            <a:ext cx="1617800" cy="3500550"/>
          </a:xfrm>
          <a:prstGeom prst="rect">
            <a:avLst/>
          </a:prstGeom>
          <a:noFill/>
          <a:ln>
            <a:noFill/>
          </a:ln>
        </p:spPr>
      </p:pic>
      <p:sp>
        <p:nvSpPr>
          <p:cNvPr id="209" name="Google Shape;209;p24"/>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Confusing Functionality</a:t>
            </a:r>
            <a:endParaRPr>
              <a:solidFill>
                <a:srgbClr val="99999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13" name="Shape 213"/>
        <p:cNvGrpSpPr/>
        <p:nvPr/>
      </p:nvGrpSpPr>
      <p:grpSpPr>
        <a:xfrm>
          <a:off x="0" y="0"/>
          <a:ext cx="0" cy="0"/>
          <a:chOff x="0" y="0"/>
          <a:chExt cx="0" cy="0"/>
        </a:xfrm>
      </p:grpSpPr>
      <p:sp>
        <p:nvSpPr>
          <p:cNvPr id="214" name="Google Shape;214;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3: Annotate function </a:t>
            </a:r>
            <a:r>
              <a:rPr b="1" lang="en">
                <a:solidFill>
                  <a:srgbClr val="6AA84F"/>
                </a:solidFill>
                <a:latin typeface="Work Sans"/>
                <a:ea typeface="Work Sans"/>
                <a:cs typeface="Work Sans"/>
                <a:sym typeface="Work Sans"/>
              </a:rPr>
              <a:t>Fix</a:t>
            </a:r>
            <a:endParaRPr>
              <a:latin typeface="Work Sans"/>
              <a:ea typeface="Work Sans"/>
              <a:cs typeface="Work Sans"/>
              <a:sym typeface="Work Sans"/>
            </a:endParaRPr>
          </a:p>
        </p:txBody>
      </p:sp>
      <p:sp>
        <p:nvSpPr>
          <p:cNvPr id="215" name="Google Shape;215;p25"/>
          <p:cNvSpPr txBox="1"/>
          <p:nvPr/>
        </p:nvSpPr>
        <p:spPr>
          <a:xfrm>
            <a:off x="418050" y="1090750"/>
            <a:ext cx="8307900" cy="51162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“Annotate” function is limited </a:t>
            </a:r>
            <a:r>
              <a:rPr lang="en" sz="1950">
                <a:solidFill>
                  <a:srgbClr val="434343"/>
                </a:solidFill>
                <a:latin typeface="Lato"/>
                <a:ea typeface="Lato"/>
                <a:cs typeface="Lato"/>
                <a:sym typeface="Lato"/>
              </a:rPr>
              <a:t>to only when viewing a specific artwork</a:t>
            </a:r>
            <a:endParaRPr sz="1950">
              <a:solidFill>
                <a:srgbClr val="434343"/>
              </a:solidFill>
              <a:latin typeface="Lato"/>
              <a:ea typeface="Lato"/>
              <a:cs typeface="Lato"/>
              <a:sym typeface="Lato"/>
            </a:endParaRPr>
          </a:p>
          <a:p>
            <a:pPr indent="0" lvl="0" marL="0" marR="44952" rtl="0" algn="l">
              <a:lnSpc>
                <a:spcPct val="113642"/>
              </a:lnSpc>
              <a:spcBef>
                <a:spcPts val="367"/>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p:txBody>
      </p:sp>
      <p:sp>
        <p:nvSpPr>
          <p:cNvPr id="216" name="Google Shape;216;p25"/>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217" name="Google Shape;217;p25"/>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pic>
        <p:nvPicPr>
          <p:cNvPr id="218" name="Google Shape;218;p25"/>
          <p:cNvPicPr preferRelativeResize="0"/>
          <p:nvPr/>
        </p:nvPicPr>
        <p:blipFill>
          <a:blip r:embed="rId3">
            <a:alphaModFix/>
          </a:blip>
          <a:stretch>
            <a:fillRect/>
          </a:stretch>
        </p:blipFill>
        <p:spPr>
          <a:xfrm>
            <a:off x="2426225" y="1962750"/>
            <a:ext cx="1487075" cy="3005773"/>
          </a:xfrm>
          <a:prstGeom prst="rect">
            <a:avLst/>
          </a:prstGeom>
          <a:noFill/>
          <a:ln>
            <a:noFill/>
          </a:ln>
        </p:spPr>
      </p:pic>
      <p:pic>
        <p:nvPicPr>
          <p:cNvPr id="219" name="Google Shape;219;p25"/>
          <p:cNvPicPr preferRelativeResize="0"/>
          <p:nvPr/>
        </p:nvPicPr>
        <p:blipFill>
          <a:blip r:embed="rId4">
            <a:alphaModFix/>
          </a:blip>
          <a:stretch>
            <a:fillRect/>
          </a:stretch>
        </p:blipFill>
        <p:spPr>
          <a:xfrm>
            <a:off x="4529850" y="1932941"/>
            <a:ext cx="1487075" cy="3065385"/>
          </a:xfrm>
          <a:prstGeom prst="rect">
            <a:avLst/>
          </a:prstGeom>
          <a:noFill/>
          <a:ln>
            <a:noFill/>
          </a:ln>
        </p:spPr>
      </p:pic>
      <p:sp>
        <p:nvSpPr>
          <p:cNvPr id="220" name="Google Shape;220;p25"/>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Confusing Functionality</a:t>
            </a:r>
            <a:endParaRPr>
              <a:solidFill>
                <a:srgbClr val="99999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24" name="Shape 224"/>
        <p:cNvGrpSpPr/>
        <p:nvPr/>
      </p:nvGrpSpPr>
      <p:grpSpPr>
        <a:xfrm>
          <a:off x="0" y="0"/>
          <a:ext cx="0" cy="0"/>
          <a:chOff x="0" y="0"/>
          <a:chExt cx="0" cy="0"/>
        </a:xfrm>
      </p:grpSpPr>
      <p:sp>
        <p:nvSpPr>
          <p:cNvPr id="225" name="Google Shape;22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4: “Remix” is confusing </a:t>
            </a:r>
            <a:r>
              <a:rPr b="1" lang="en">
                <a:solidFill>
                  <a:srgbClr val="CC0000"/>
                </a:solidFill>
                <a:latin typeface="Work Sans"/>
                <a:ea typeface="Work Sans"/>
                <a:cs typeface="Work Sans"/>
                <a:sym typeface="Work Sans"/>
              </a:rPr>
              <a:t>Problem</a:t>
            </a:r>
            <a:endParaRPr>
              <a:latin typeface="Work Sans"/>
              <a:ea typeface="Work Sans"/>
              <a:cs typeface="Work Sans"/>
              <a:sym typeface="Work Sans"/>
            </a:endParaRPr>
          </a:p>
        </p:txBody>
      </p:sp>
      <p:sp>
        <p:nvSpPr>
          <p:cNvPr id="226" name="Google Shape;226;p26"/>
          <p:cNvSpPr txBox="1"/>
          <p:nvPr/>
        </p:nvSpPr>
        <p:spPr>
          <a:xfrm>
            <a:off x="418050" y="1263975"/>
            <a:ext cx="8307900" cy="28092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50000"/>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Unclear </a:t>
            </a:r>
            <a:r>
              <a:rPr lang="en" sz="1950">
                <a:solidFill>
                  <a:srgbClr val="434343"/>
                </a:solidFill>
                <a:latin typeface="Lato"/>
                <a:ea typeface="Lato"/>
                <a:cs typeface="Lato"/>
                <a:sym typeface="Lato"/>
              </a:rPr>
              <a:t>where “remix” is, or what it means</a:t>
            </a:r>
            <a:endParaRPr sz="1950">
              <a:solidFill>
                <a:srgbClr val="434343"/>
              </a:solidFill>
              <a:latin typeface="Lato"/>
              <a:ea typeface="Lato"/>
              <a:cs typeface="Lato"/>
              <a:sym typeface="Lato"/>
            </a:endParaRPr>
          </a:p>
          <a:p>
            <a:pPr indent="-352425" lvl="0" marL="457200" marR="44952" rtl="0" algn="l">
              <a:lnSpc>
                <a:spcPct val="150000"/>
              </a:lnSpc>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Deeper issue: context-aware button is unintuitive</a:t>
            </a:r>
            <a:endParaRPr sz="1950">
              <a:solidFill>
                <a:srgbClr val="434343"/>
              </a:solidFill>
              <a:latin typeface="Lato"/>
              <a:ea typeface="Lato"/>
              <a:cs typeface="Lato"/>
              <a:sym typeface="Lato"/>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p:txBody>
      </p:sp>
      <p:sp>
        <p:nvSpPr>
          <p:cNvPr id="227" name="Google Shape;227;p26"/>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228" name="Google Shape;228;p26"/>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229" name="Google Shape;229;p26"/>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Confusing Functionality</a:t>
            </a:r>
            <a:endParaRPr>
              <a:solidFill>
                <a:srgbClr val="99999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33" name="Shape 233"/>
        <p:cNvGrpSpPr/>
        <p:nvPr/>
      </p:nvGrpSpPr>
      <p:grpSpPr>
        <a:xfrm>
          <a:off x="0" y="0"/>
          <a:ext cx="0" cy="0"/>
          <a:chOff x="0" y="0"/>
          <a:chExt cx="0" cy="0"/>
        </a:xfrm>
      </p:grpSpPr>
      <p:sp>
        <p:nvSpPr>
          <p:cNvPr id="234" name="Google Shape;23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4: “Remix” is confusing</a:t>
            </a:r>
            <a:r>
              <a:rPr lang="en">
                <a:solidFill>
                  <a:srgbClr val="434343"/>
                </a:solidFill>
                <a:latin typeface="Work Sans"/>
                <a:ea typeface="Work Sans"/>
                <a:cs typeface="Work Sans"/>
                <a:sym typeface="Work Sans"/>
              </a:rPr>
              <a:t> </a:t>
            </a:r>
            <a:r>
              <a:rPr b="1" lang="en">
                <a:solidFill>
                  <a:srgbClr val="6AA84F"/>
                </a:solidFill>
                <a:latin typeface="Work Sans"/>
                <a:ea typeface="Work Sans"/>
                <a:cs typeface="Work Sans"/>
                <a:sym typeface="Work Sans"/>
              </a:rPr>
              <a:t>Fix</a:t>
            </a:r>
            <a:endParaRPr>
              <a:latin typeface="Work Sans"/>
              <a:ea typeface="Work Sans"/>
              <a:cs typeface="Work Sans"/>
              <a:sym typeface="Work Sans"/>
            </a:endParaRPr>
          </a:p>
        </p:txBody>
      </p:sp>
      <p:sp>
        <p:nvSpPr>
          <p:cNvPr id="235" name="Google Shape;235;p27"/>
          <p:cNvSpPr txBox="1"/>
          <p:nvPr/>
        </p:nvSpPr>
        <p:spPr>
          <a:xfrm>
            <a:off x="418050" y="1090750"/>
            <a:ext cx="5561400" cy="13854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50000"/>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Use a more understandable phrase</a:t>
            </a:r>
            <a:endParaRPr sz="1950">
              <a:solidFill>
                <a:srgbClr val="434343"/>
              </a:solidFill>
              <a:latin typeface="Lato"/>
              <a:ea typeface="Lato"/>
              <a:cs typeface="Lato"/>
              <a:sym typeface="Lato"/>
            </a:endParaRPr>
          </a:p>
          <a:p>
            <a:pPr indent="-352425" lvl="0" marL="457200" marR="44952" rtl="0" algn="l">
              <a:lnSpc>
                <a:spcPct val="150000"/>
              </a:lnSpc>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Added an “I’m inspired” button under all art pieces.</a:t>
            </a:r>
            <a:endParaRPr sz="1950">
              <a:solidFill>
                <a:srgbClr val="434343"/>
              </a:solidFill>
              <a:latin typeface="Lato"/>
              <a:ea typeface="Lato"/>
              <a:cs typeface="Lato"/>
              <a:sym typeface="Lato"/>
            </a:endParaRPr>
          </a:p>
        </p:txBody>
      </p:sp>
      <p:pic>
        <p:nvPicPr>
          <p:cNvPr id="236" name="Google Shape;236;p27"/>
          <p:cNvPicPr preferRelativeResize="0"/>
          <p:nvPr/>
        </p:nvPicPr>
        <p:blipFill>
          <a:blip r:embed="rId3">
            <a:alphaModFix/>
          </a:blip>
          <a:stretch>
            <a:fillRect/>
          </a:stretch>
        </p:blipFill>
        <p:spPr>
          <a:xfrm>
            <a:off x="6052300" y="1211750"/>
            <a:ext cx="1750600" cy="3765374"/>
          </a:xfrm>
          <a:prstGeom prst="rect">
            <a:avLst/>
          </a:prstGeom>
          <a:noFill/>
          <a:ln>
            <a:noFill/>
          </a:ln>
        </p:spPr>
      </p:pic>
      <p:sp>
        <p:nvSpPr>
          <p:cNvPr id="237" name="Google Shape;237;p27"/>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238" name="Google Shape;238;p27"/>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239" name="Google Shape;239;p27"/>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Confusing Functionality</a:t>
            </a:r>
            <a:endParaRPr>
              <a:solidFill>
                <a:srgbClr val="99999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43" name="Shape 243"/>
        <p:cNvGrpSpPr/>
        <p:nvPr/>
      </p:nvGrpSpPr>
      <p:grpSpPr>
        <a:xfrm>
          <a:off x="0" y="0"/>
          <a:ext cx="0" cy="0"/>
          <a:chOff x="0" y="0"/>
          <a:chExt cx="0" cy="0"/>
        </a:xfrm>
      </p:grpSpPr>
      <p:sp>
        <p:nvSpPr>
          <p:cNvPr id="244" name="Google Shape;244;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Lack of User Control</a:t>
            </a:r>
            <a:endParaRPr>
              <a:latin typeface="Work Sans"/>
              <a:ea typeface="Work Sans"/>
              <a:cs typeface="Work Sans"/>
              <a:sym typeface="Work Sans"/>
            </a:endParaRPr>
          </a:p>
        </p:txBody>
      </p:sp>
      <p:sp>
        <p:nvSpPr>
          <p:cNvPr id="245" name="Google Shape;245;p28"/>
          <p:cNvSpPr txBox="1"/>
          <p:nvPr/>
        </p:nvSpPr>
        <p:spPr>
          <a:xfrm>
            <a:off x="384425" y="1390675"/>
            <a:ext cx="8323200" cy="2800800"/>
          </a:xfrm>
          <a:prstGeom prst="rect">
            <a:avLst/>
          </a:prstGeom>
          <a:noFill/>
          <a:ln>
            <a:noFill/>
          </a:ln>
        </p:spPr>
        <p:txBody>
          <a:bodyPr anchorCtr="0" anchor="t" bIns="91425" lIns="91425" spcFirstLastPara="1" rIns="91425" wrap="square" tIns="91425">
            <a:spAutoFit/>
          </a:bodyPr>
          <a:lstStyle/>
          <a:p>
            <a:pPr indent="-355568" lvl="0" marL="457200" rtl="0" algn="l">
              <a:lnSpc>
                <a:spcPct val="150000"/>
              </a:lnSpc>
              <a:spcBef>
                <a:spcPts val="0"/>
              </a:spcBef>
              <a:spcAft>
                <a:spcPts val="0"/>
              </a:spcAft>
              <a:buClr>
                <a:srgbClr val="434343"/>
              </a:buClr>
              <a:buSzPts val="2000"/>
              <a:buChar char="●"/>
            </a:pPr>
            <a:r>
              <a:rPr lang="en" sz="1999">
                <a:solidFill>
                  <a:srgbClr val="434343"/>
                </a:solidFill>
                <a:latin typeface="Lato"/>
                <a:ea typeface="Lato"/>
                <a:cs typeface="Lato"/>
                <a:sym typeface="Lato"/>
              </a:rPr>
              <a:t>Managing collaboration groups</a:t>
            </a:r>
            <a:endParaRPr sz="1999">
              <a:solidFill>
                <a:srgbClr val="434343"/>
              </a:solidFill>
              <a:latin typeface="Lato"/>
              <a:ea typeface="Lato"/>
              <a:cs typeface="Lato"/>
              <a:sym typeface="Lato"/>
            </a:endParaRPr>
          </a:p>
          <a:p>
            <a:pPr indent="-355568" lvl="0" marL="4572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Searching for users</a:t>
            </a:r>
            <a:endParaRPr sz="1999">
              <a:solidFill>
                <a:srgbClr val="434343"/>
              </a:solidFill>
              <a:latin typeface="Lato"/>
              <a:ea typeface="Lato"/>
              <a:cs typeface="Lato"/>
              <a:sym typeface="Lato"/>
            </a:endParaRPr>
          </a:p>
          <a:p>
            <a:pPr indent="-355568" lvl="0" marL="4572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Commenting in groups</a:t>
            </a:r>
            <a:endParaRPr sz="1999">
              <a:solidFill>
                <a:srgbClr val="434343"/>
              </a:solidFill>
              <a:latin typeface="Lato"/>
              <a:ea typeface="Lato"/>
              <a:cs typeface="Lato"/>
              <a:sym typeface="Lato"/>
            </a:endParaRPr>
          </a:p>
          <a:p>
            <a:pPr indent="-355568" lvl="0" marL="4572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Managing personal profile</a:t>
            </a:r>
            <a:endParaRPr sz="1999">
              <a:solidFill>
                <a:srgbClr val="434343"/>
              </a:solidFill>
              <a:latin typeface="Lato"/>
              <a:ea typeface="Lato"/>
              <a:cs typeface="Lato"/>
              <a:sym typeface="Lato"/>
            </a:endParaRPr>
          </a:p>
          <a:p>
            <a:pPr indent="-355568" lvl="0" marL="4572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Back buttons </a:t>
            </a:r>
            <a:endParaRPr sz="1999">
              <a:solidFill>
                <a:srgbClr val="434343"/>
              </a:solidFill>
              <a:latin typeface="Lato"/>
              <a:ea typeface="Lato"/>
              <a:cs typeface="Lato"/>
              <a:sym typeface="Lato"/>
            </a:endParaRPr>
          </a:p>
          <a:p>
            <a:pPr indent="-355568" lvl="0" marL="4572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Clarity of other icons</a:t>
            </a:r>
            <a:endParaRPr sz="1999">
              <a:solidFill>
                <a:srgbClr val="434343"/>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49" name="Shape 249"/>
        <p:cNvGrpSpPr/>
        <p:nvPr/>
      </p:nvGrpSpPr>
      <p:grpSpPr>
        <a:xfrm>
          <a:off x="0" y="0"/>
          <a:ext cx="0" cy="0"/>
          <a:chOff x="0" y="0"/>
          <a:chExt cx="0" cy="0"/>
        </a:xfrm>
      </p:grpSpPr>
      <p:sp>
        <p:nvSpPr>
          <p:cNvPr id="250" name="Google Shape;25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Severity 4: Invite to Collab </a:t>
            </a:r>
            <a:r>
              <a:rPr b="1" lang="en">
                <a:solidFill>
                  <a:srgbClr val="CC0000"/>
                </a:solidFill>
                <a:latin typeface="Work Sans"/>
                <a:ea typeface="Work Sans"/>
                <a:cs typeface="Work Sans"/>
                <a:sym typeface="Work Sans"/>
              </a:rPr>
              <a:t>Problem</a:t>
            </a:r>
            <a:r>
              <a:rPr lang="en">
                <a:solidFill>
                  <a:srgbClr val="434343"/>
                </a:solidFill>
                <a:latin typeface="Work Sans"/>
                <a:ea typeface="Work Sans"/>
                <a:cs typeface="Work Sans"/>
                <a:sym typeface="Work Sans"/>
              </a:rPr>
              <a:t> </a:t>
            </a:r>
            <a:endParaRPr>
              <a:solidFill>
                <a:srgbClr val="434343"/>
              </a:solidFill>
              <a:latin typeface="Work Sans"/>
              <a:ea typeface="Work Sans"/>
              <a:cs typeface="Work Sans"/>
              <a:sym typeface="Work Sans"/>
            </a:endParaRPr>
          </a:p>
        </p:txBody>
      </p:sp>
      <p:sp>
        <p:nvSpPr>
          <p:cNvPr id="251" name="Google Shape;251;p29"/>
          <p:cNvSpPr txBox="1"/>
          <p:nvPr/>
        </p:nvSpPr>
        <p:spPr>
          <a:xfrm>
            <a:off x="418050" y="1054063"/>
            <a:ext cx="8307900" cy="3254700"/>
          </a:xfrm>
          <a:prstGeom prst="rect">
            <a:avLst/>
          </a:prstGeom>
          <a:noFill/>
          <a:ln>
            <a:noFill/>
          </a:ln>
        </p:spPr>
        <p:txBody>
          <a:bodyPr anchorCtr="0" anchor="t" bIns="91425" lIns="91425" spcFirstLastPara="1" rIns="91425" wrap="square" tIns="91425">
            <a:spAutoFit/>
          </a:bodyPr>
          <a:lstStyle/>
          <a:p>
            <a:pPr indent="-355568" lvl="0" marL="457200" marR="44952" rtl="0" algn="l">
              <a:lnSpc>
                <a:spcPct val="113642"/>
              </a:lnSpc>
              <a:spcBef>
                <a:spcPts val="367"/>
              </a:spcBef>
              <a:spcAft>
                <a:spcPts val="0"/>
              </a:spcAft>
              <a:buClr>
                <a:srgbClr val="434343"/>
              </a:buClr>
              <a:buSzPts val="2000"/>
              <a:buFont typeface="Lato"/>
              <a:buChar char="●"/>
            </a:pPr>
            <a:r>
              <a:rPr lang="en" sz="1999">
                <a:solidFill>
                  <a:srgbClr val="434343"/>
                </a:solidFill>
                <a:latin typeface="Lato"/>
                <a:ea typeface="Lato"/>
                <a:cs typeface="Lato"/>
                <a:sym typeface="Lato"/>
              </a:rPr>
              <a:t>When User A invites User B to collab, User B cannot reject the invitation.</a:t>
            </a:r>
            <a:endParaRPr sz="2300">
              <a:solidFill>
                <a:srgbClr val="434343"/>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52" name="Google Shape;252;p29"/>
          <p:cNvPicPr preferRelativeResize="0"/>
          <p:nvPr/>
        </p:nvPicPr>
        <p:blipFill>
          <a:blip r:embed="rId3">
            <a:alphaModFix/>
          </a:blip>
          <a:stretch>
            <a:fillRect/>
          </a:stretch>
        </p:blipFill>
        <p:spPr>
          <a:xfrm>
            <a:off x="786190" y="1942250"/>
            <a:ext cx="1431510" cy="2914224"/>
          </a:xfrm>
          <a:prstGeom prst="rect">
            <a:avLst/>
          </a:prstGeom>
          <a:noFill/>
          <a:ln>
            <a:noFill/>
          </a:ln>
        </p:spPr>
      </p:pic>
      <p:cxnSp>
        <p:nvCxnSpPr>
          <p:cNvPr id="253" name="Google Shape;253;p29"/>
          <p:cNvCxnSpPr/>
          <p:nvPr/>
        </p:nvCxnSpPr>
        <p:spPr>
          <a:xfrm>
            <a:off x="1941976" y="2777801"/>
            <a:ext cx="678600" cy="300"/>
          </a:xfrm>
          <a:prstGeom prst="straightConnector1">
            <a:avLst/>
          </a:prstGeom>
          <a:noFill/>
          <a:ln cap="flat" cmpd="sng" w="19050">
            <a:solidFill>
              <a:schemeClr val="dk2"/>
            </a:solidFill>
            <a:prstDash val="solid"/>
            <a:round/>
            <a:headEnd len="med" w="med" type="none"/>
            <a:tailEnd len="med" w="med" type="triangle"/>
          </a:ln>
        </p:spPr>
      </p:cxnSp>
      <p:pic>
        <p:nvPicPr>
          <p:cNvPr id="254" name="Google Shape;254;p29"/>
          <p:cNvPicPr preferRelativeResize="0"/>
          <p:nvPr/>
        </p:nvPicPr>
        <p:blipFill>
          <a:blip r:embed="rId4">
            <a:alphaModFix/>
          </a:blip>
          <a:stretch>
            <a:fillRect/>
          </a:stretch>
        </p:blipFill>
        <p:spPr>
          <a:xfrm>
            <a:off x="2818963" y="1947737"/>
            <a:ext cx="1397875" cy="2903263"/>
          </a:xfrm>
          <a:prstGeom prst="rect">
            <a:avLst/>
          </a:prstGeom>
          <a:noFill/>
          <a:ln>
            <a:noFill/>
          </a:ln>
        </p:spPr>
      </p:pic>
      <p:cxnSp>
        <p:nvCxnSpPr>
          <p:cNvPr id="255" name="Google Shape;255;p29"/>
          <p:cNvCxnSpPr/>
          <p:nvPr/>
        </p:nvCxnSpPr>
        <p:spPr>
          <a:xfrm>
            <a:off x="4115863" y="4345451"/>
            <a:ext cx="678600" cy="300"/>
          </a:xfrm>
          <a:prstGeom prst="straightConnector1">
            <a:avLst/>
          </a:prstGeom>
          <a:noFill/>
          <a:ln cap="flat" cmpd="sng" w="19050">
            <a:solidFill>
              <a:schemeClr val="dk2"/>
            </a:solidFill>
            <a:prstDash val="solid"/>
            <a:round/>
            <a:headEnd len="med" w="med" type="none"/>
            <a:tailEnd len="med" w="med" type="triangle"/>
          </a:ln>
        </p:spPr>
      </p:cxnSp>
      <p:pic>
        <p:nvPicPr>
          <p:cNvPr id="256" name="Google Shape;256;p29"/>
          <p:cNvPicPr preferRelativeResize="0"/>
          <p:nvPr/>
        </p:nvPicPr>
        <p:blipFill>
          <a:blip r:embed="rId5">
            <a:alphaModFix/>
          </a:blip>
          <a:stretch>
            <a:fillRect/>
          </a:stretch>
        </p:blipFill>
        <p:spPr>
          <a:xfrm>
            <a:off x="4879100" y="1953431"/>
            <a:ext cx="1397875" cy="2891868"/>
          </a:xfrm>
          <a:prstGeom prst="rect">
            <a:avLst/>
          </a:prstGeom>
          <a:noFill/>
          <a:ln>
            <a:noFill/>
          </a:ln>
        </p:spPr>
      </p:pic>
      <p:pic>
        <p:nvPicPr>
          <p:cNvPr id="257" name="Google Shape;257;p29"/>
          <p:cNvPicPr preferRelativeResize="0"/>
          <p:nvPr/>
        </p:nvPicPr>
        <p:blipFill>
          <a:blip r:embed="rId6">
            <a:alphaModFix/>
          </a:blip>
          <a:stretch>
            <a:fillRect/>
          </a:stretch>
        </p:blipFill>
        <p:spPr>
          <a:xfrm>
            <a:off x="6861864" y="1942250"/>
            <a:ext cx="1397875" cy="2914225"/>
          </a:xfrm>
          <a:prstGeom prst="rect">
            <a:avLst/>
          </a:prstGeom>
          <a:noFill/>
          <a:ln>
            <a:noFill/>
          </a:ln>
        </p:spPr>
      </p:pic>
      <p:cxnSp>
        <p:nvCxnSpPr>
          <p:cNvPr id="258" name="Google Shape;258;p29"/>
          <p:cNvCxnSpPr/>
          <p:nvPr/>
        </p:nvCxnSpPr>
        <p:spPr>
          <a:xfrm>
            <a:off x="6095188" y="4572801"/>
            <a:ext cx="678600" cy="300"/>
          </a:xfrm>
          <a:prstGeom prst="straightConnector1">
            <a:avLst/>
          </a:prstGeom>
          <a:noFill/>
          <a:ln cap="flat" cmpd="sng" w="19050">
            <a:solidFill>
              <a:schemeClr val="dk2"/>
            </a:solidFill>
            <a:prstDash val="solid"/>
            <a:round/>
            <a:headEnd len="med" w="med" type="none"/>
            <a:tailEnd len="med" w="med" type="triangle"/>
          </a:ln>
        </p:spPr>
      </p:cxnSp>
      <p:sp>
        <p:nvSpPr>
          <p:cNvPr id="259" name="Google Shape;259;p29"/>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260" name="Google Shape;260;p29"/>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261" name="Google Shape;261;p29"/>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65" name="Shape 265"/>
        <p:cNvGrpSpPr/>
        <p:nvPr/>
      </p:nvGrpSpPr>
      <p:grpSpPr>
        <a:xfrm>
          <a:off x="0" y="0"/>
          <a:ext cx="0" cy="0"/>
          <a:chOff x="0" y="0"/>
          <a:chExt cx="0" cy="0"/>
        </a:xfrm>
      </p:grpSpPr>
      <p:sp>
        <p:nvSpPr>
          <p:cNvPr id="266" name="Google Shape;26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Severity 4: Invite to Collab</a:t>
            </a:r>
            <a:r>
              <a:rPr lang="en">
                <a:solidFill>
                  <a:srgbClr val="434343"/>
                </a:solidFill>
                <a:latin typeface="Work Sans"/>
                <a:ea typeface="Work Sans"/>
                <a:cs typeface="Work Sans"/>
                <a:sym typeface="Work Sans"/>
              </a:rPr>
              <a:t> </a:t>
            </a:r>
            <a:r>
              <a:rPr b="1" lang="en">
                <a:solidFill>
                  <a:srgbClr val="6AA84F"/>
                </a:solidFill>
                <a:latin typeface="Work Sans"/>
                <a:ea typeface="Work Sans"/>
                <a:cs typeface="Work Sans"/>
                <a:sym typeface="Work Sans"/>
              </a:rPr>
              <a:t>Fix</a:t>
            </a:r>
            <a:endParaRPr b="1">
              <a:solidFill>
                <a:srgbClr val="6AA84F"/>
              </a:solidFill>
              <a:latin typeface="Work Sans"/>
              <a:ea typeface="Work Sans"/>
              <a:cs typeface="Work Sans"/>
              <a:sym typeface="Work Sans"/>
            </a:endParaRPr>
          </a:p>
        </p:txBody>
      </p:sp>
      <p:pic>
        <p:nvPicPr>
          <p:cNvPr id="267" name="Google Shape;267;p30"/>
          <p:cNvPicPr preferRelativeResize="0"/>
          <p:nvPr/>
        </p:nvPicPr>
        <p:blipFill>
          <a:blip r:embed="rId3">
            <a:alphaModFix/>
          </a:blip>
          <a:stretch>
            <a:fillRect/>
          </a:stretch>
        </p:blipFill>
        <p:spPr>
          <a:xfrm>
            <a:off x="475100" y="1700275"/>
            <a:ext cx="1547999" cy="3348524"/>
          </a:xfrm>
          <a:prstGeom prst="rect">
            <a:avLst/>
          </a:prstGeom>
          <a:noFill/>
          <a:ln>
            <a:noFill/>
          </a:ln>
        </p:spPr>
      </p:pic>
      <p:pic>
        <p:nvPicPr>
          <p:cNvPr id="268" name="Google Shape;268;p30"/>
          <p:cNvPicPr preferRelativeResize="0"/>
          <p:nvPr/>
        </p:nvPicPr>
        <p:blipFill>
          <a:blip r:embed="rId4">
            <a:alphaModFix/>
          </a:blip>
          <a:stretch>
            <a:fillRect/>
          </a:stretch>
        </p:blipFill>
        <p:spPr>
          <a:xfrm>
            <a:off x="2646600" y="1690999"/>
            <a:ext cx="1548000" cy="3368052"/>
          </a:xfrm>
          <a:prstGeom prst="rect">
            <a:avLst/>
          </a:prstGeom>
          <a:noFill/>
          <a:ln>
            <a:noFill/>
          </a:ln>
        </p:spPr>
      </p:pic>
      <p:cxnSp>
        <p:nvCxnSpPr>
          <p:cNvPr id="269" name="Google Shape;269;p30"/>
          <p:cNvCxnSpPr/>
          <p:nvPr/>
        </p:nvCxnSpPr>
        <p:spPr>
          <a:xfrm>
            <a:off x="1885076" y="4358576"/>
            <a:ext cx="678600" cy="300"/>
          </a:xfrm>
          <a:prstGeom prst="straightConnector1">
            <a:avLst/>
          </a:prstGeom>
          <a:noFill/>
          <a:ln cap="flat" cmpd="sng" w="19050">
            <a:solidFill>
              <a:schemeClr val="dk2"/>
            </a:solidFill>
            <a:prstDash val="solid"/>
            <a:round/>
            <a:headEnd len="med" w="med" type="none"/>
            <a:tailEnd len="med" w="med" type="triangle"/>
          </a:ln>
        </p:spPr>
      </p:cxnSp>
      <p:cxnSp>
        <p:nvCxnSpPr>
          <p:cNvPr id="270" name="Google Shape;270;p30"/>
          <p:cNvCxnSpPr/>
          <p:nvPr/>
        </p:nvCxnSpPr>
        <p:spPr>
          <a:xfrm flipH="1" rot="10800000">
            <a:off x="2849750" y="1600825"/>
            <a:ext cx="1614900" cy="306000"/>
          </a:xfrm>
          <a:prstGeom prst="curvedConnector3">
            <a:avLst>
              <a:gd fmla="val 50000" name="adj1"/>
            </a:avLst>
          </a:prstGeom>
          <a:noFill/>
          <a:ln cap="flat" cmpd="sng" w="19050">
            <a:solidFill>
              <a:schemeClr val="dk2"/>
            </a:solidFill>
            <a:prstDash val="solid"/>
            <a:round/>
            <a:headEnd len="med" w="med" type="none"/>
            <a:tailEnd len="med" w="med" type="none"/>
          </a:ln>
        </p:spPr>
      </p:cxnSp>
      <p:cxnSp>
        <p:nvCxnSpPr>
          <p:cNvPr id="271" name="Google Shape;271;p30"/>
          <p:cNvCxnSpPr/>
          <p:nvPr/>
        </p:nvCxnSpPr>
        <p:spPr>
          <a:xfrm>
            <a:off x="4464650" y="1600825"/>
            <a:ext cx="306000" cy="142500"/>
          </a:xfrm>
          <a:prstGeom prst="straightConnector1">
            <a:avLst/>
          </a:prstGeom>
          <a:noFill/>
          <a:ln cap="flat" cmpd="sng" w="19050">
            <a:solidFill>
              <a:schemeClr val="dk2"/>
            </a:solidFill>
            <a:prstDash val="solid"/>
            <a:round/>
            <a:headEnd len="med" w="med" type="none"/>
            <a:tailEnd len="med" w="med" type="triangle"/>
          </a:ln>
        </p:spPr>
      </p:cxnSp>
      <p:pic>
        <p:nvPicPr>
          <p:cNvPr id="272" name="Google Shape;272;p30"/>
          <p:cNvPicPr preferRelativeResize="0"/>
          <p:nvPr/>
        </p:nvPicPr>
        <p:blipFill>
          <a:blip r:embed="rId5">
            <a:alphaModFix/>
          </a:blip>
          <a:stretch>
            <a:fillRect/>
          </a:stretch>
        </p:blipFill>
        <p:spPr>
          <a:xfrm>
            <a:off x="4818100" y="1699884"/>
            <a:ext cx="1548000" cy="3349317"/>
          </a:xfrm>
          <a:prstGeom prst="rect">
            <a:avLst/>
          </a:prstGeom>
          <a:noFill/>
          <a:ln>
            <a:noFill/>
          </a:ln>
        </p:spPr>
      </p:pic>
      <p:pic>
        <p:nvPicPr>
          <p:cNvPr id="273" name="Google Shape;273;p30"/>
          <p:cNvPicPr preferRelativeResize="0"/>
          <p:nvPr/>
        </p:nvPicPr>
        <p:blipFill>
          <a:blip r:embed="rId6">
            <a:alphaModFix/>
          </a:blip>
          <a:stretch>
            <a:fillRect/>
          </a:stretch>
        </p:blipFill>
        <p:spPr>
          <a:xfrm>
            <a:off x="6989600" y="1697676"/>
            <a:ext cx="1548000" cy="3354022"/>
          </a:xfrm>
          <a:prstGeom prst="rect">
            <a:avLst/>
          </a:prstGeom>
          <a:noFill/>
          <a:ln>
            <a:noFill/>
          </a:ln>
        </p:spPr>
      </p:pic>
      <p:cxnSp>
        <p:nvCxnSpPr>
          <p:cNvPr id="274" name="Google Shape;274;p30"/>
          <p:cNvCxnSpPr/>
          <p:nvPr/>
        </p:nvCxnSpPr>
        <p:spPr>
          <a:xfrm>
            <a:off x="6328550" y="2034625"/>
            <a:ext cx="469500" cy="0"/>
          </a:xfrm>
          <a:prstGeom prst="straightConnector1">
            <a:avLst/>
          </a:prstGeom>
          <a:noFill/>
          <a:ln cap="flat" cmpd="sng" w="19050">
            <a:solidFill>
              <a:schemeClr val="dk2"/>
            </a:solidFill>
            <a:prstDash val="solid"/>
            <a:round/>
            <a:headEnd len="med" w="med" type="none"/>
            <a:tailEnd len="med" w="med" type="triangle"/>
          </a:ln>
        </p:spPr>
      </p:cxnSp>
      <p:sp>
        <p:nvSpPr>
          <p:cNvPr id="275" name="Google Shape;275;p30"/>
          <p:cNvSpPr txBox="1"/>
          <p:nvPr/>
        </p:nvSpPr>
        <p:spPr>
          <a:xfrm>
            <a:off x="419725" y="1017375"/>
            <a:ext cx="7469700" cy="484800"/>
          </a:xfrm>
          <a:prstGeom prst="rect">
            <a:avLst/>
          </a:prstGeom>
          <a:noFill/>
          <a:ln>
            <a:noFill/>
          </a:ln>
        </p:spPr>
        <p:txBody>
          <a:bodyPr anchorCtr="0" anchor="t" bIns="91425" lIns="91425" spcFirstLastPara="1" rIns="91425" wrap="square" tIns="91425">
            <a:spAutoFit/>
          </a:bodyPr>
          <a:lstStyle/>
          <a:p>
            <a:pPr indent="-352425" lvl="0" marL="457200" rtl="0" algn="l">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Invitations can be accepted or rejected via Notifications center.</a:t>
            </a:r>
            <a:endParaRPr sz="1950">
              <a:solidFill>
                <a:srgbClr val="434343"/>
              </a:solidFill>
              <a:latin typeface="Lato"/>
              <a:ea typeface="Lato"/>
              <a:cs typeface="Lato"/>
              <a:sym typeface="Lato"/>
            </a:endParaRPr>
          </a:p>
        </p:txBody>
      </p:sp>
      <p:sp>
        <p:nvSpPr>
          <p:cNvPr id="276" name="Google Shape;276;p30"/>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277" name="Google Shape;277;p30"/>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278" name="Google Shape;278;p30"/>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82" name="Shape 282"/>
        <p:cNvGrpSpPr/>
        <p:nvPr/>
      </p:nvGrpSpPr>
      <p:grpSpPr>
        <a:xfrm>
          <a:off x="0" y="0"/>
          <a:ext cx="0" cy="0"/>
          <a:chOff x="0" y="0"/>
          <a:chExt cx="0" cy="0"/>
        </a:xfrm>
      </p:grpSpPr>
      <p:sp>
        <p:nvSpPr>
          <p:cNvPr id="283" name="Google Shape;28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Severity 4: Leave Collab Groups</a:t>
            </a:r>
            <a:r>
              <a:rPr lang="en">
                <a:solidFill>
                  <a:srgbClr val="434343"/>
                </a:solidFill>
                <a:latin typeface="Work Sans"/>
                <a:ea typeface="Work Sans"/>
                <a:cs typeface="Work Sans"/>
                <a:sym typeface="Work Sans"/>
              </a:rPr>
              <a:t> </a:t>
            </a:r>
            <a:r>
              <a:rPr b="1" lang="en">
                <a:solidFill>
                  <a:srgbClr val="CC0000"/>
                </a:solidFill>
                <a:latin typeface="Work Sans"/>
                <a:ea typeface="Work Sans"/>
                <a:cs typeface="Work Sans"/>
                <a:sym typeface="Work Sans"/>
              </a:rPr>
              <a:t>Problem</a:t>
            </a:r>
            <a:r>
              <a:rPr lang="en">
                <a:solidFill>
                  <a:srgbClr val="434343"/>
                </a:solidFill>
                <a:latin typeface="Work Sans"/>
                <a:ea typeface="Work Sans"/>
                <a:cs typeface="Work Sans"/>
                <a:sym typeface="Work Sans"/>
              </a:rPr>
              <a:t> </a:t>
            </a:r>
            <a:endParaRPr>
              <a:solidFill>
                <a:srgbClr val="434343"/>
              </a:solidFill>
              <a:latin typeface="Work Sans"/>
              <a:ea typeface="Work Sans"/>
              <a:cs typeface="Work Sans"/>
              <a:sym typeface="Work Sans"/>
            </a:endParaRPr>
          </a:p>
        </p:txBody>
      </p:sp>
      <p:sp>
        <p:nvSpPr>
          <p:cNvPr id="284" name="Google Shape;284;p31"/>
          <p:cNvSpPr txBox="1"/>
          <p:nvPr/>
        </p:nvSpPr>
        <p:spPr>
          <a:xfrm>
            <a:off x="418050" y="1054063"/>
            <a:ext cx="8307900" cy="2904900"/>
          </a:xfrm>
          <a:prstGeom prst="rect">
            <a:avLst/>
          </a:prstGeom>
          <a:noFill/>
          <a:ln>
            <a:noFill/>
          </a:ln>
        </p:spPr>
        <p:txBody>
          <a:bodyPr anchorCtr="0" anchor="t" bIns="91425" lIns="91425" spcFirstLastPara="1" rIns="91425" wrap="square" tIns="91425">
            <a:spAutoFit/>
          </a:bodyPr>
          <a:lstStyle/>
          <a:p>
            <a:pPr indent="-355568" lvl="0" marL="457200" marR="44952" rtl="0" algn="l">
              <a:lnSpc>
                <a:spcPct val="113642"/>
              </a:lnSpc>
              <a:spcBef>
                <a:spcPts val="367"/>
              </a:spcBef>
              <a:spcAft>
                <a:spcPts val="0"/>
              </a:spcAft>
              <a:buClr>
                <a:srgbClr val="434343"/>
              </a:buClr>
              <a:buSzPts val="2000"/>
              <a:buFont typeface="Lato"/>
              <a:buChar char="●"/>
            </a:pPr>
            <a:r>
              <a:rPr lang="en" sz="1999">
                <a:solidFill>
                  <a:srgbClr val="434343"/>
                </a:solidFill>
                <a:latin typeface="Lato"/>
                <a:ea typeface="Lato"/>
                <a:cs typeface="Lato"/>
                <a:sym typeface="Lato"/>
              </a:rPr>
              <a:t>There is no way to quit a collaboration group.</a:t>
            </a:r>
            <a:endParaRPr sz="2300">
              <a:solidFill>
                <a:srgbClr val="434343"/>
              </a:solidFill>
              <a:latin typeface="Lato"/>
              <a:ea typeface="Lato"/>
              <a:cs typeface="Lato"/>
              <a:sym typeface="La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85" name="Google Shape;285;p31"/>
          <p:cNvPicPr preferRelativeResize="0"/>
          <p:nvPr/>
        </p:nvPicPr>
        <p:blipFill>
          <a:blip r:embed="rId3">
            <a:alphaModFix/>
          </a:blip>
          <a:stretch>
            <a:fillRect/>
          </a:stretch>
        </p:blipFill>
        <p:spPr>
          <a:xfrm>
            <a:off x="3763152" y="1582412"/>
            <a:ext cx="1617700" cy="3372525"/>
          </a:xfrm>
          <a:prstGeom prst="rect">
            <a:avLst/>
          </a:prstGeom>
          <a:noFill/>
          <a:ln>
            <a:noFill/>
          </a:ln>
        </p:spPr>
      </p:pic>
      <p:sp>
        <p:nvSpPr>
          <p:cNvPr id="286" name="Google Shape;286;p31"/>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287" name="Google Shape;287;p31"/>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288" name="Google Shape;288;p31"/>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p:nvPr/>
        </p:nvSpPr>
        <p:spPr>
          <a:xfrm rot="-5400000">
            <a:off x="670475" y="1857100"/>
            <a:ext cx="2133900" cy="2919300"/>
          </a:xfrm>
          <a:prstGeom prst="uturnArrow">
            <a:avLst>
              <a:gd fmla="val 37153" name="adj1"/>
              <a:gd fmla="val 15926" name="adj2"/>
              <a:gd fmla="val 0" name="adj3"/>
              <a:gd fmla="val 50000" name="adj4"/>
              <a:gd fmla="val 72835"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 name="Google Shape;67;p14"/>
          <p:cNvGrpSpPr/>
          <p:nvPr/>
        </p:nvGrpSpPr>
        <p:grpSpPr>
          <a:xfrm>
            <a:off x="546558" y="802119"/>
            <a:ext cx="7322864" cy="686370"/>
            <a:chOff x="666375" y="664525"/>
            <a:chExt cx="8477500" cy="490650"/>
          </a:xfrm>
        </p:grpSpPr>
        <p:sp>
          <p:nvSpPr>
            <p:cNvPr id="68" name="Google Shape;68;p14"/>
            <p:cNvSpPr/>
            <p:nvPr/>
          </p:nvSpPr>
          <p:spPr>
            <a:xfrm rot="10800000">
              <a:off x="666375" y="664525"/>
              <a:ext cx="766800" cy="4905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1373575" y="669775"/>
              <a:ext cx="7770300" cy="485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4"/>
          <p:cNvSpPr/>
          <p:nvPr/>
        </p:nvSpPr>
        <p:spPr>
          <a:xfrm>
            <a:off x="1109173" y="2257075"/>
            <a:ext cx="6892200" cy="6789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8172292" y="3714921"/>
            <a:ext cx="618000" cy="6861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rot="10800000">
            <a:off x="3110102" y="3718525"/>
            <a:ext cx="5240400" cy="6789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txBox="1"/>
          <p:nvPr/>
        </p:nvSpPr>
        <p:spPr>
          <a:xfrm>
            <a:off x="2564600" y="753000"/>
            <a:ext cx="1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4" name="Google Shape;74;p14"/>
          <p:cNvSpPr/>
          <p:nvPr/>
        </p:nvSpPr>
        <p:spPr>
          <a:xfrm>
            <a:off x="3557775" y="60036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1109175" y="205157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6232600" y="351301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flipH="1">
            <a:off x="546550" y="809325"/>
            <a:ext cx="670800" cy="686400"/>
          </a:xfrm>
          <a:prstGeom prst="flowChartDelay">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1109175" y="809325"/>
            <a:ext cx="2448600" cy="686400"/>
          </a:xfrm>
          <a:prstGeom prst="rect">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nvSpPr>
        <p:spPr>
          <a:xfrm>
            <a:off x="1870150" y="890925"/>
            <a:ext cx="868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Work Sans"/>
                <a:ea typeface="Work Sans"/>
                <a:cs typeface="Work Sans"/>
                <a:sym typeface="Work Sans"/>
              </a:rPr>
              <a:t>Intro</a:t>
            </a:r>
            <a:endParaRPr sz="2200">
              <a:solidFill>
                <a:srgbClr val="FFFFFF"/>
              </a:solidFill>
              <a:latin typeface="Work Sans"/>
              <a:ea typeface="Work Sans"/>
              <a:cs typeface="Work Sans"/>
              <a:sym typeface="Work Sans"/>
            </a:endParaRPr>
          </a:p>
        </p:txBody>
      </p:sp>
      <p:sp>
        <p:nvSpPr>
          <p:cNvPr id="80" name="Google Shape;80;p14"/>
          <p:cNvSpPr/>
          <p:nvPr/>
        </p:nvSpPr>
        <p:spPr>
          <a:xfrm flipH="1" rot="5400000">
            <a:off x="6510700" y="524100"/>
            <a:ext cx="2133900" cy="2690100"/>
          </a:xfrm>
          <a:prstGeom prst="uturnArrow">
            <a:avLst>
              <a:gd fmla="val 37153" name="adj1"/>
              <a:gd fmla="val 15926" name="adj2"/>
              <a:gd fmla="val 0" name="adj3"/>
              <a:gd fmla="val 50000" name="adj4"/>
              <a:gd fmla="val 74077"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txBox="1"/>
          <p:nvPr/>
        </p:nvSpPr>
        <p:spPr>
          <a:xfrm>
            <a:off x="5883350" y="873475"/>
            <a:ext cx="348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666666"/>
              </a:solidFill>
              <a:latin typeface="Work Sans"/>
              <a:ea typeface="Work Sans"/>
              <a:cs typeface="Work Sans"/>
              <a:sym typeface="Work Sans"/>
            </a:endParaRPr>
          </a:p>
        </p:txBody>
      </p:sp>
      <p:sp>
        <p:nvSpPr>
          <p:cNvPr id="82" name="Google Shape;82;p14"/>
          <p:cNvSpPr txBox="1"/>
          <p:nvPr/>
        </p:nvSpPr>
        <p:spPr>
          <a:xfrm>
            <a:off x="2044850" y="2345400"/>
            <a:ext cx="3838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Prototype Implementation</a:t>
            </a:r>
            <a:endParaRPr sz="2200">
              <a:solidFill>
                <a:srgbClr val="666666"/>
              </a:solidFill>
              <a:latin typeface="Work Sans"/>
              <a:ea typeface="Work Sans"/>
              <a:cs typeface="Work Sans"/>
              <a:sym typeface="Work Sans"/>
            </a:endParaRPr>
          </a:p>
        </p:txBody>
      </p:sp>
      <p:sp>
        <p:nvSpPr>
          <p:cNvPr id="83" name="Google Shape;83;p14"/>
          <p:cNvSpPr/>
          <p:nvPr/>
        </p:nvSpPr>
        <p:spPr>
          <a:xfrm>
            <a:off x="3110100" y="352372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txBox="1"/>
          <p:nvPr/>
        </p:nvSpPr>
        <p:spPr>
          <a:xfrm>
            <a:off x="4030950" y="883725"/>
            <a:ext cx="421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HE Results &amp; Design Changes</a:t>
            </a:r>
            <a:endParaRPr sz="2200">
              <a:solidFill>
                <a:srgbClr val="666666"/>
              </a:solidFill>
              <a:latin typeface="Work Sans"/>
              <a:ea typeface="Work Sans"/>
              <a:cs typeface="Work Sans"/>
              <a:sym typeface="Work Sans"/>
            </a:endParaRPr>
          </a:p>
        </p:txBody>
      </p:sp>
      <p:sp>
        <p:nvSpPr>
          <p:cNvPr id="85" name="Google Shape;85;p14"/>
          <p:cNvSpPr/>
          <p:nvPr/>
        </p:nvSpPr>
        <p:spPr>
          <a:xfrm>
            <a:off x="6634550" y="2012638"/>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1611500" y="3799875"/>
            <a:ext cx="107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Demo</a:t>
            </a:r>
            <a:endParaRPr sz="2200">
              <a:solidFill>
                <a:srgbClr val="666666"/>
              </a:solidFill>
              <a:latin typeface="Work Sans"/>
              <a:ea typeface="Work Sans"/>
              <a:cs typeface="Work Sans"/>
              <a:sym typeface="Work Sans"/>
            </a:endParaRPr>
          </a:p>
        </p:txBody>
      </p:sp>
      <p:sp>
        <p:nvSpPr>
          <p:cNvPr id="87" name="Google Shape;87;p14"/>
          <p:cNvSpPr txBox="1"/>
          <p:nvPr/>
        </p:nvSpPr>
        <p:spPr>
          <a:xfrm>
            <a:off x="3959825" y="3807075"/>
            <a:ext cx="155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Summary</a:t>
            </a:r>
            <a:endParaRPr sz="2200">
              <a:solidFill>
                <a:srgbClr val="666666"/>
              </a:solidFill>
              <a:latin typeface="Work Sans"/>
              <a:ea typeface="Work Sans"/>
              <a:cs typeface="Work Sans"/>
              <a:sym typeface="Work Sans"/>
            </a:endParaRPr>
          </a:p>
        </p:txBody>
      </p:sp>
      <p:sp>
        <p:nvSpPr>
          <p:cNvPr id="88" name="Google Shape;88;p14"/>
          <p:cNvSpPr txBox="1"/>
          <p:nvPr/>
        </p:nvSpPr>
        <p:spPr>
          <a:xfrm>
            <a:off x="6753650" y="3796375"/>
            <a:ext cx="1596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Questions</a:t>
            </a:r>
            <a:endParaRPr sz="2200">
              <a:solidFill>
                <a:srgbClr val="666666"/>
              </a:solidFill>
              <a:latin typeface="Work Sans"/>
              <a:ea typeface="Work Sans"/>
              <a:cs typeface="Work Sans"/>
              <a:sym typeface="Work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292" name="Shape 292"/>
        <p:cNvGrpSpPr/>
        <p:nvPr/>
      </p:nvGrpSpPr>
      <p:grpSpPr>
        <a:xfrm>
          <a:off x="0" y="0"/>
          <a:ext cx="0" cy="0"/>
          <a:chOff x="0" y="0"/>
          <a:chExt cx="0" cy="0"/>
        </a:xfrm>
      </p:grpSpPr>
      <p:sp>
        <p:nvSpPr>
          <p:cNvPr id="293" name="Google Shape;293;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Severity 3: Leave Collab Groups</a:t>
            </a:r>
            <a:r>
              <a:rPr lang="en">
                <a:solidFill>
                  <a:srgbClr val="434343"/>
                </a:solidFill>
                <a:latin typeface="Work Sans"/>
                <a:ea typeface="Work Sans"/>
                <a:cs typeface="Work Sans"/>
                <a:sym typeface="Work Sans"/>
              </a:rPr>
              <a:t> </a:t>
            </a:r>
            <a:r>
              <a:rPr b="1" lang="en">
                <a:solidFill>
                  <a:srgbClr val="6AA84F"/>
                </a:solidFill>
                <a:latin typeface="Work Sans"/>
                <a:ea typeface="Work Sans"/>
                <a:cs typeface="Work Sans"/>
                <a:sym typeface="Work Sans"/>
              </a:rPr>
              <a:t>Fix</a:t>
            </a:r>
            <a:endParaRPr b="1">
              <a:solidFill>
                <a:srgbClr val="6AA84F"/>
              </a:solidFill>
              <a:latin typeface="Work Sans"/>
              <a:ea typeface="Work Sans"/>
              <a:cs typeface="Work Sans"/>
              <a:sym typeface="Work Sans"/>
            </a:endParaRPr>
          </a:p>
        </p:txBody>
      </p:sp>
      <p:sp>
        <p:nvSpPr>
          <p:cNvPr id="294" name="Google Shape;294;p32"/>
          <p:cNvSpPr txBox="1"/>
          <p:nvPr/>
        </p:nvSpPr>
        <p:spPr>
          <a:xfrm>
            <a:off x="419725" y="1017375"/>
            <a:ext cx="7469700" cy="484800"/>
          </a:xfrm>
          <a:prstGeom prst="rect">
            <a:avLst/>
          </a:prstGeom>
          <a:noFill/>
          <a:ln>
            <a:noFill/>
          </a:ln>
        </p:spPr>
        <p:txBody>
          <a:bodyPr anchorCtr="0" anchor="t" bIns="91425" lIns="91425" spcFirstLastPara="1" rIns="91425" wrap="square" tIns="91425">
            <a:spAutoFit/>
          </a:bodyPr>
          <a:lstStyle/>
          <a:p>
            <a:pPr indent="-352425" lvl="0" marL="457200" rtl="0" algn="l">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“Leave group” button</a:t>
            </a:r>
            <a:endParaRPr sz="1950">
              <a:solidFill>
                <a:srgbClr val="434343"/>
              </a:solidFill>
              <a:latin typeface="Lato"/>
              <a:ea typeface="Lato"/>
              <a:cs typeface="Lato"/>
              <a:sym typeface="Lato"/>
            </a:endParaRPr>
          </a:p>
        </p:txBody>
      </p:sp>
      <p:pic>
        <p:nvPicPr>
          <p:cNvPr id="295" name="Google Shape;295;p32"/>
          <p:cNvPicPr preferRelativeResize="0"/>
          <p:nvPr/>
        </p:nvPicPr>
        <p:blipFill>
          <a:blip r:embed="rId3">
            <a:alphaModFix/>
          </a:blip>
          <a:stretch>
            <a:fillRect/>
          </a:stretch>
        </p:blipFill>
        <p:spPr>
          <a:xfrm>
            <a:off x="5315128" y="1457750"/>
            <a:ext cx="1647475" cy="3580274"/>
          </a:xfrm>
          <a:prstGeom prst="rect">
            <a:avLst/>
          </a:prstGeom>
          <a:noFill/>
          <a:ln>
            <a:noFill/>
          </a:ln>
        </p:spPr>
      </p:pic>
      <p:pic>
        <p:nvPicPr>
          <p:cNvPr id="296" name="Google Shape;296;p32"/>
          <p:cNvPicPr preferRelativeResize="0"/>
          <p:nvPr/>
        </p:nvPicPr>
        <p:blipFill>
          <a:blip r:embed="rId4">
            <a:alphaModFix/>
          </a:blip>
          <a:stretch>
            <a:fillRect/>
          </a:stretch>
        </p:blipFill>
        <p:spPr>
          <a:xfrm>
            <a:off x="2181397" y="1463550"/>
            <a:ext cx="1647476" cy="3568663"/>
          </a:xfrm>
          <a:prstGeom prst="rect">
            <a:avLst/>
          </a:prstGeom>
          <a:noFill/>
          <a:ln>
            <a:noFill/>
          </a:ln>
        </p:spPr>
      </p:pic>
      <p:cxnSp>
        <p:nvCxnSpPr>
          <p:cNvPr id="297" name="Google Shape;297;p32"/>
          <p:cNvCxnSpPr/>
          <p:nvPr/>
        </p:nvCxnSpPr>
        <p:spPr>
          <a:xfrm flipH="1" rot="10800000">
            <a:off x="2961700" y="1830625"/>
            <a:ext cx="2188800" cy="9900"/>
          </a:xfrm>
          <a:prstGeom prst="straightConnector1">
            <a:avLst/>
          </a:prstGeom>
          <a:noFill/>
          <a:ln cap="flat" cmpd="sng" w="19050">
            <a:solidFill>
              <a:schemeClr val="dk2"/>
            </a:solidFill>
            <a:prstDash val="solid"/>
            <a:round/>
            <a:headEnd len="med" w="med" type="none"/>
            <a:tailEnd len="med" w="med" type="triangle"/>
          </a:ln>
        </p:spPr>
      </p:cxnSp>
      <p:sp>
        <p:nvSpPr>
          <p:cNvPr id="298" name="Google Shape;298;p32"/>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299" name="Google Shape;299;p32"/>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300" name="Google Shape;300;p32"/>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304" name="Shape 304"/>
        <p:cNvGrpSpPr/>
        <p:nvPr/>
      </p:nvGrpSpPr>
      <p:grpSpPr>
        <a:xfrm>
          <a:off x="0" y="0"/>
          <a:ext cx="0" cy="0"/>
          <a:chOff x="0" y="0"/>
          <a:chExt cx="0" cy="0"/>
        </a:xfrm>
      </p:grpSpPr>
      <p:sp>
        <p:nvSpPr>
          <p:cNvPr id="305" name="Google Shape;30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3: Add Collaborators </a:t>
            </a:r>
            <a:r>
              <a:rPr b="1" lang="en">
                <a:solidFill>
                  <a:srgbClr val="CC0000"/>
                </a:solidFill>
                <a:latin typeface="Work Sans"/>
                <a:ea typeface="Work Sans"/>
                <a:cs typeface="Work Sans"/>
                <a:sym typeface="Work Sans"/>
              </a:rPr>
              <a:t>Problem</a:t>
            </a:r>
            <a:r>
              <a:rPr lang="en">
                <a:solidFill>
                  <a:srgbClr val="434343"/>
                </a:solidFill>
                <a:latin typeface="Work Sans"/>
                <a:ea typeface="Work Sans"/>
                <a:cs typeface="Work Sans"/>
                <a:sym typeface="Work Sans"/>
              </a:rPr>
              <a:t> </a:t>
            </a:r>
            <a:endParaRPr>
              <a:solidFill>
                <a:srgbClr val="434343"/>
              </a:solidFill>
              <a:latin typeface="Work Sans"/>
              <a:ea typeface="Work Sans"/>
              <a:cs typeface="Work Sans"/>
              <a:sym typeface="Work Sans"/>
            </a:endParaRPr>
          </a:p>
          <a:p>
            <a:pPr indent="0" lvl="0" marL="0" rtl="0" algn="l">
              <a:spcBef>
                <a:spcPts val="0"/>
              </a:spcBef>
              <a:spcAft>
                <a:spcPts val="0"/>
              </a:spcAft>
              <a:buNone/>
            </a:pPr>
            <a:r>
              <a:t/>
            </a:r>
            <a:endParaRPr>
              <a:latin typeface="Georgia"/>
              <a:ea typeface="Georgia"/>
              <a:cs typeface="Georgia"/>
              <a:sym typeface="Georgia"/>
            </a:endParaRPr>
          </a:p>
        </p:txBody>
      </p:sp>
      <p:sp>
        <p:nvSpPr>
          <p:cNvPr id="306" name="Google Shape;306;p33"/>
          <p:cNvSpPr txBox="1"/>
          <p:nvPr/>
        </p:nvSpPr>
        <p:spPr>
          <a:xfrm>
            <a:off x="418050" y="1090750"/>
            <a:ext cx="8307900" cy="55041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D</a:t>
            </a:r>
            <a:r>
              <a:rPr lang="en" sz="1950">
                <a:solidFill>
                  <a:srgbClr val="434343"/>
                </a:solidFill>
                <a:latin typeface="Lato"/>
                <a:ea typeface="Lato"/>
                <a:cs typeface="Lato"/>
                <a:sym typeface="Lato"/>
              </a:rPr>
              <a:t>ifficult to navigate with a lot of collaborators</a:t>
            </a:r>
            <a:endParaRPr sz="1950">
              <a:solidFill>
                <a:srgbClr val="434343"/>
              </a:solidFill>
              <a:latin typeface="Lato"/>
              <a:ea typeface="Lato"/>
              <a:cs typeface="Lato"/>
              <a:sym typeface="Lato"/>
            </a:endParaRPr>
          </a:p>
          <a:p>
            <a:pPr indent="0" lvl="0" marL="0" marR="44952" rtl="0" algn="l">
              <a:lnSpc>
                <a:spcPct val="113642"/>
              </a:lnSpc>
              <a:spcBef>
                <a:spcPts val="367"/>
              </a:spcBef>
              <a:spcAft>
                <a:spcPts val="0"/>
              </a:spcAft>
              <a:buNone/>
            </a:pPr>
            <a:r>
              <a:t/>
            </a:r>
            <a:endParaRPr sz="1950">
              <a:solidFill>
                <a:srgbClr val="666666"/>
              </a:solidFill>
              <a:latin typeface="Georgia"/>
              <a:ea typeface="Georgia"/>
              <a:cs typeface="Georgia"/>
              <a:sym typeface="Georgia"/>
            </a:endParaRPr>
          </a:p>
          <a:p>
            <a:pPr indent="0" lvl="0" marL="0" marR="44952" rtl="0" algn="l">
              <a:lnSpc>
                <a:spcPct val="113642"/>
              </a:lnSpc>
              <a:spcBef>
                <a:spcPts val="367"/>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p:txBody>
      </p:sp>
      <p:pic>
        <p:nvPicPr>
          <p:cNvPr id="307" name="Google Shape;307;p33"/>
          <p:cNvPicPr preferRelativeResize="0"/>
          <p:nvPr/>
        </p:nvPicPr>
        <p:blipFill>
          <a:blip r:embed="rId3">
            <a:alphaModFix/>
          </a:blip>
          <a:stretch>
            <a:fillRect/>
          </a:stretch>
        </p:blipFill>
        <p:spPr>
          <a:xfrm>
            <a:off x="3797247" y="1630500"/>
            <a:ext cx="1549500" cy="3365949"/>
          </a:xfrm>
          <a:prstGeom prst="rect">
            <a:avLst/>
          </a:prstGeom>
          <a:noFill/>
          <a:ln>
            <a:noFill/>
          </a:ln>
        </p:spPr>
      </p:pic>
      <p:sp>
        <p:nvSpPr>
          <p:cNvPr id="308" name="Google Shape;308;p33"/>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309" name="Google Shape;309;p33"/>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310" name="Google Shape;310;p33"/>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314" name="Shape 314"/>
        <p:cNvGrpSpPr/>
        <p:nvPr/>
      </p:nvGrpSpPr>
      <p:grpSpPr>
        <a:xfrm>
          <a:off x="0" y="0"/>
          <a:ext cx="0" cy="0"/>
          <a:chOff x="0" y="0"/>
          <a:chExt cx="0" cy="0"/>
        </a:xfrm>
      </p:grpSpPr>
      <p:sp>
        <p:nvSpPr>
          <p:cNvPr id="315" name="Google Shape;315;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3: Add Collaborators </a:t>
            </a:r>
            <a:r>
              <a:rPr b="1" lang="en">
                <a:solidFill>
                  <a:srgbClr val="6AA84F"/>
                </a:solidFill>
                <a:latin typeface="Work Sans"/>
                <a:ea typeface="Work Sans"/>
                <a:cs typeface="Work Sans"/>
                <a:sym typeface="Work Sans"/>
              </a:rPr>
              <a:t>Fix</a:t>
            </a:r>
            <a:endParaRPr b="1">
              <a:solidFill>
                <a:srgbClr val="6AA84F"/>
              </a:solidFill>
              <a:latin typeface="Work Sans"/>
              <a:ea typeface="Work Sans"/>
              <a:cs typeface="Work Sans"/>
              <a:sym typeface="Work Sans"/>
            </a:endParaRPr>
          </a:p>
          <a:p>
            <a:pPr indent="0" lvl="0" marL="0" rtl="0" algn="l">
              <a:spcBef>
                <a:spcPts val="0"/>
              </a:spcBef>
              <a:spcAft>
                <a:spcPts val="0"/>
              </a:spcAft>
              <a:buNone/>
            </a:pPr>
            <a:r>
              <a:t/>
            </a:r>
            <a:endParaRPr>
              <a:latin typeface="Georgia"/>
              <a:ea typeface="Georgia"/>
              <a:cs typeface="Georgia"/>
              <a:sym typeface="Georgia"/>
            </a:endParaRPr>
          </a:p>
        </p:txBody>
      </p:sp>
      <p:sp>
        <p:nvSpPr>
          <p:cNvPr id="316" name="Google Shape;316;p34"/>
          <p:cNvSpPr txBox="1"/>
          <p:nvPr/>
        </p:nvSpPr>
        <p:spPr>
          <a:xfrm>
            <a:off x="418050" y="1090750"/>
            <a:ext cx="8307900" cy="55041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Added an “add” button &amp; ability to search for collaborators </a:t>
            </a:r>
            <a:endParaRPr sz="1950">
              <a:solidFill>
                <a:srgbClr val="434343"/>
              </a:solidFill>
              <a:latin typeface="Lato"/>
              <a:ea typeface="Lato"/>
              <a:cs typeface="Lato"/>
              <a:sym typeface="Lato"/>
            </a:endParaRPr>
          </a:p>
          <a:p>
            <a:pPr indent="0" lvl="0" marL="0" marR="44952" rtl="0" algn="l">
              <a:lnSpc>
                <a:spcPct val="113642"/>
              </a:lnSpc>
              <a:spcBef>
                <a:spcPts val="367"/>
              </a:spcBef>
              <a:spcAft>
                <a:spcPts val="0"/>
              </a:spcAft>
              <a:buNone/>
            </a:pPr>
            <a:r>
              <a:t/>
            </a:r>
            <a:endParaRPr sz="1950">
              <a:solidFill>
                <a:srgbClr val="666666"/>
              </a:solidFill>
              <a:latin typeface="Georgia"/>
              <a:ea typeface="Georgia"/>
              <a:cs typeface="Georgia"/>
              <a:sym typeface="Georgia"/>
            </a:endParaRPr>
          </a:p>
          <a:p>
            <a:pPr indent="0" lvl="0" marL="0" marR="44952" rtl="0" algn="l">
              <a:lnSpc>
                <a:spcPct val="113642"/>
              </a:lnSpc>
              <a:spcBef>
                <a:spcPts val="367"/>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p:txBody>
      </p:sp>
      <p:pic>
        <p:nvPicPr>
          <p:cNvPr id="317" name="Google Shape;317;p34"/>
          <p:cNvPicPr preferRelativeResize="0"/>
          <p:nvPr/>
        </p:nvPicPr>
        <p:blipFill>
          <a:blip r:embed="rId3">
            <a:alphaModFix/>
          </a:blip>
          <a:stretch>
            <a:fillRect/>
          </a:stretch>
        </p:blipFill>
        <p:spPr>
          <a:xfrm>
            <a:off x="990624" y="1719650"/>
            <a:ext cx="1497700" cy="3258475"/>
          </a:xfrm>
          <a:prstGeom prst="rect">
            <a:avLst/>
          </a:prstGeom>
          <a:noFill/>
          <a:ln>
            <a:noFill/>
          </a:ln>
        </p:spPr>
      </p:pic>
      <p:pic>
        <p:nvPicPr>
          <p:cNvPr id="318" name="Google Shape;318;p34"/>
          <p:cNvPicPr preferRelativeResize="0"/>
          <p:nvPr/>
        </p:nvPicPr>
        <p:blipFill>
          <a:blip r:embed="rId4">
            <a:alphaModFix/>
          </a:blip>
          <a:stretch>
            <a:fillRect/>
          </a:stretch>
        </p:blipFill>
        <p:spPr>
          <a:xfrm>
            <a:off x="6382624" y="1726363"/>
            <a:ext cx="1497701" cy="3245045"/>
          </a:xfrm>
          <a:prstGeom prst="rect">
            <a:avLst/>
          </a:prstGeom>
          <a:noFill/>
          <a:ln>
            <a:noFill/>
          </a:ln>
        </p:spPr>
      </p:pic>
      <p:pic>
        <p:nvPicPr>
          <p:cNvPr id="319" name="Google Shape;319;p34"/>
          <p:cNvPicPr preferRelativeResize="0"/>
          <p:nvPr/>
        </p:nvPicPr>
        <p:blipFill>
          <a:blip r:embed="rId5">
            <a:alphaModFix/>
          </a:blip>
          <a:stretch>
            <a:fillRect/>
          </a:stretch>
        </p:blipFill>
        <p:spPr>
          <a:xfrm>
            <a:off x="3823149" y="1712275"/>
            <a:ext cx="1497700" cy="3273248"/>
          </a:xfrm>
          <a:prstGeom prst="rect">
            <a:avLst/>
          </a:prstGeom>
          <a:noFill/>
          <a:ln>
            <a:noFill/>
          </a:ln>
        </p:spPr>
      </p:pic>
      <p:sp>
        <p:nvSpPr>
          <p:cNvPr id="320" name="Google Shape;320;p34"/>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321" name="Google Shape;321;p34"/>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cxnSp>
        <p:nvCxnSpPr>
          <p:cNvPr id="322" name="Google Shape;322;p34"/>
          <p:cNvCxnSpPr>
            <a:endCxn id="319" idx="1"/>
          </p:cNvCxnSpPr>
          <p:nvPr/>
        </p:nvCxnSpPr>
        <p:spPr>
          <a:xfrm flipH="1" rot="10800000">
            <a:off x="2356149" y="3348899"/>
            <a:ext cx="1467000" cy="999900"/>
          </a:xfrm>
          <a:prstGeom prst="straightConnector1">
            <a:avLst/>
          </a:prstGeom>
          <a:noFill/>
          <a:ln cap="flat" cmpd="sng" w="19050">
            <a:solidFill>
              <a:schemeClr val="dk2"/>
            </a:solidFill>
            <a:prstDash val="solid"/>
            <a:round/>
            <a:headEnd len="med" w="med" type="none"/>
            <a:tailEnd len="med" w="med" type="triangle"/>
          </a:ln>
        </p:spPr>
      </p:cxnSp>
      <p:cxnSp>
        <p:nvCxnSpPr>
          <p:cNvPr id="323" name="Google Shape;323;p34"/>
          <p:cNvCxnSpPr/>
          <p:nvPr/>
        </p:nvCxnSpPr>
        <p:spPr>
          <a:xfrm>
            <a:off x="4902700" y="3447600"/>
            <a:ext cx="1620600" cy="24900"/>
          </a:xfrm>
          <a:prstGeom prst="straightConnector1">
            <a:avLst/>
          </a:prstGeom>
          <a:noFill/>
          <a:ln cap="flat" cmpd="sng" w="19050">
            <a:solidFill>
              <a:schemeClr val="dk2"/>
            </a:solidFill>
            <a:prstDash val="solid"/>
            <a:round/>
            <a:headEnd len="med" w="med" type="none"/>
            <a:tailEnd len="med" w="med" type="triangle"/>
          </a:ln>
        </p:spPr>
      </p:cxnSp>
      <p:cxnSp>
        <p:nvCxnSpPr>
          <p:cNvPr id="324" name="Google Shape;324;p34"/>
          <p:cNvCxnSpPr/>
          <p:nvPr/>
        </p:nvCxnSpPr>
        <p:spPr>
          <a:xfrm>
            <a:off x="4947625" y="3963775"/>
            <a:ext cx="1542600" cy="29400"/>
          </a:xfrm>
          <a:prstGeom prst="straightConnector1">
            <a:avLst/>
          </a:prstGeom>
          <a:noFill/>
          <a:ln cap="flat" cmpd="sng" w="19050">
            <a:solidFill>
              <a:schemeClr val="dk2"/>
            </a:solidFill>
            <a:prstDash val="solid"/>
            <a:round/>
            <a:headEnd len="med" w="med" type="none"/>
            <a:tailEnd len="med" w="med" type="triangle"/>
          </a:ln>
        </p:spPr>
      </p:cxnSp>
      <p:sp>
        <p:nvSpPr>
          <p:cNvPr id="325" name="Google Shape;325;p34"/>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329" name="Shape 329"/>
        <p:cNvGrpSpPr/>
        <p:nvPr/>
      </p:nvGrpSpPr>
      <p:grpSpPr>
        <a:xfrm>
          <a:off x="0" y="0"/>
          <a:ext cx="0" cy="0"/>
          <a:chOff x="0" y="0"/>
          <a:chExt cx="0" cy="0"/>
        </a:xfrm>
      </p:grpSpPr>
      <p:sp>
        <p:nvSpPr>
          <p:cNvPr id="330" name="Google Shape;330;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3: Search for users </a:t>
            </a:r>
            <a:r>
              <a:rPr b="1" lang="en">
                <a:solidFill>
                  <a:srgbClr val="CC0000"/>
                </a:solidFill>
                <a:latin typeface="Work Sans"/>
                <a:ea typeface="Work Sans"/>
                <a:cs typeface="Work Sans"/>
                <a:sym typeface="Work Sans"/>
              </a:rPr>
              <a:t>Problem</a:t>
            </a:r>
            <a:r>
              <a:rPr lang="en">
                <a:latin typeface="Work Sans"/>
                <a:ea typeface="Work Sans"/>
                <a:cs typeface="Work Sans"/>
                <a:sym typeface="Work Sans"/>
              </a:rPr>
              <a:t> </a:t>
            </a:r>
            <a:endParaRPr>
              <a:latin typeface="Work Sans"/>
              <a:ea typeface="Work Sans"/>
              <a:cs typeface="Work Sans"/>
              <a:sym typeface="Work Sans"/>
            </a:endParaRPr>
          </a:p>
        </p:txBody>
      </p:sp>
      <p:sp>
        <p:nvSpPr>
          <p:cNvPr id="331" name="Google Shape;331;p35"/>
          <p:cNvSpPr txBox="1"/>
          <p:nvPr/>
        </p:nvSpPr>
        <p:spPr>
          <a:xfrm>
            <a:off x="418050" y="1090750"/>
            <a:ext cx="8307900" cy="50280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No way to easily search for users.</a:t>
            </a:r>
            <a:endParaRPr sz="1950">
              <a:solidFill>
                <a:srgbClr val="434343"/>
              </a:solidFill>
              <a:latin typeface="Lato"/>
              <a:ea typeface="Lato"/>
              <a:cs typeface="Lato"/>
              <a:sym typeface="Lato"/>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a:p>
            <a:pPr indent="0" lvl="0" marL="0" rtl="0" algn="l">
              <a:spcBef>
                <a:spcPts val="0"/>
              </a:spcBef>
              <a:spcAft>
                <a:spcPts val="0"/>
              </a:spcAft>
              <a:buNone/>
            </a:pPr>
            <a:r>
              <a:t/>
            </a:r>
            <a:endParaRPr sz="1950">
              <a:solidFill>
                <a:srgbClr val="666666"/>
              </a:solidFill>
              <a:latin typeface="Georgia"/>
              <a:ea typeface="Georgia"/>
              <a:cs typeface="Georgia"/>
              <a:sym typeface="Georgia"/>
            </a:endParaRPr>
          </a:p>
        </p:txBody>
      </p:sp>
      <p:pic>
        <p:nvPicPr>
          <p:cNvPr id="332" name="Google Shape;332;p35"/>
          <p:cNvPicPr preferRelativeResize="0"/>
          <p:nvPr/>
        </p:nvPicPr>
        <p:blipFill>
          <a:blip r:embed="rId3">
            <a:alphaModFix/>
          </a:blip>
          <a:stretch>
            <a:fillRect/>
          </a:stretch>
        </p:blipFill>
        <p:spPr>
          <a:xfrm>
            <a:off x="3764863" y="1758500"/>
            <a:ext cx="1614275" cy="3179326"/>
          </a:xfrm>
          <a:prstGeom prst="rect">
            <a:avLst/>
          </a:prstGeom>
          <a:noFill/>
          <a:ln>
            <a:noFill/>
          </a:ln>
        </p:spPr>
      </p:pic>
      <p:sp>
        <p:nvSpPr>
          <p:cNvPr id="333" name="Google Shape;333;p35"/>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334" name="Google Shape;334;p35"/>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335" name="Google Shape;335;p35"/>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339" name="Shape 339"/>
        <p:cNvGrpSpPr/>
        <p:nvPr/>
      </p:nvGrpSpPr>
      <p:grpSpPr>
        <a:xfrm>
          <a:off x="0" y="0"/>
          <a:ext cx="0" cy="0"/>
          <a:chOff x="0" y="0"/>
          <a:chExt cx="0" cy="0"/>
        </a:xfrm>
      </p:grpSpPr>
      <p:sp>
        <p:nvSpPr>
          <p:cNvPr id="340" name="Google Shape;34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3: Search for users </a:t>
            </a:r>
            <a:r>
              <a:rPr b="1" lang="en">
                <a:solidFill>
                  <a:srgbClr val="6AA84F"/>
                </a:solidFill>
                <a:latin typeface="Work Sans"/>
                <a:ea typeface="Work Sans"/>
                <a:cs typeface="Work Sans"/>
                <a:sym typeface="Work Sans"/>
              </a:rPr>
              <a:t>Fix</a:t>
            </a:r>
            <a:endParaRPr b="1">
              <a:solidFill>
                <a:srgbClr val="6AA84F"/>
              </a:solidFill>
              <a:latin typeface="Work Sans"/>
              <a:ea typeface="Work Sans"/>
              <a:cs typeface="Work Sans"/>
              <a:sym typeface="Work Sans"/>
            </a:endParaRPr>
          </a:p>
          <a:p>
            <a:pPr indent="0" lvl="0" marL="0" rtl="0" algn="l">
              <a:spcBef>
                <a:spcPts val="0"/>
              </a:spcBef>
              <a:spcAft>
                <a:spcPts val="0"/>
              </a:spcAft>
              <a:buNone/>
            </a:pPr>
            <a:r>
              <a:t/>
            </a:r>
            <a:endParaRPr>
              <a:latin typeface="Georgia"/>
              <a:ea typeface="Georgia"/>
              <a:cs typeface="Georgia"/>
              <a:sym typeface="Georgia"/>
            </a:endParaRPr>
          </a:p>
        </p:txBody>
      </p:sp>
      <p:sp>
        <p:nvSpPr>
          <p:cNvPr id="341" name="Google Shape;341;p36"/>
          <p:cNvSpPr txBox="1"/>
          <p:nvPr/>
        </p:nvSpPr>
        <p:spPr>
          <a:xfrm>
            <a:off x="418050" y="1090750"/>
            <a:ext cx="8307900" cy="50280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Added a tab in “Explore” to search for users</a:t>
            </a:r>
            <a:endParaRPr sz="1950">
              <a:solidFill>
                <a:srgbClr val="434343"/>
              </a:solidFill>
              <a:latin typeface="Lato"/>
              <a:ea typeface="Lato"/>
              <a:cs typeface="Lato"/>
              <a:sym typeface="Lato"/>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p:txBody>
      </p:sp>
      <p:pic>
        <p:nvPicPr>
          <p:cNvPr id="342" name="Google Shape;342;p36"/>
          <p:cNvPicPr preferRelativeResize="0"/>
          <p:nvPr/>
        </p:nvPicPr>
        <p:blipFill rotWithShape="1">
          <a:blip r:embed="rId3">
            <a:alphaModFix/>
          </a:blip>
          <a:srcRect b="0" l="0" r="0" t="0"/>
          <a:stretch/>
        </p:blipFill>
        <p:spPr>
          <a:xfrm>
            <a:off x="2940850" y="1788325"/>
            <a:ext cx="1489125" cy="2989225"/>
          </a:xfrm>
          <a:prstGeom prst="rect">
            <a:avLst/>
          </a:prstGeom>
          <a:noFill/>
          <a:ln>
            <a:noFill/>
          </a:ln>
        </p:spPr>
      </p:pic>
      <p:pic>
        <p:nvPicPr>
          <p:cNvPr id="343" name="Google Shape;343;p36"/>
          <p:cNvPicPr preferRelativeResize="0"/>
          <p:nvPr/>
        </p:nvPicPr>
        <p:blipFill>
          <a:blip r:embed="rId4">
            <a:alphaModFix/>
          </a:blip>
          <a:stretch>
            <a:fillRect/>
          </a:stretch>
        </p:blipFill>
        <p:spPr>
          <a:xfrm>
            <a:off x="4767975" y="1788325"/>
            <a:ext cx="1435184" cy="2989226"/>
          </a:xfrm>
          <a:prstGeom prst="rect">
            <a:avLst/>
          </a:prstGeom>
          <a:noFill/>
          <a:ln>
            <a:noFill/>
          </a:ln>
        </p:spPr>
      </p:pic>
      <p:sp>
        <p:nvSpPr>
          <p:cNvPr id="344" name="Google Shape;344;p36"/>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345" name="Google Shape;345;p36"/>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346" name="Google Shape;346;p36"/>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350" name="Shape 350"/>
        <p:cNvGrpSpPr/>
        <p:nvPr/>
      </p:nvGrpSpPr>
      <p:grpSpPr>
        <a:xfrm>
          <a:off x="0" y="0"/>
          <a:ext cx="0" cy="0"/>
          <a:chOff x="0" y="0"/>
          <a:chExt cx="0" cy="0"/>
        </a:xfrm>
      </p:grpSpPr>
      <p:sp>
        <p:nvSpPr>
          <p:cNvPr id="351" name="Google Shape;35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3: </a:t>
            </a:r>
            <a:r>
              <a:rPr lang="en">
                <a:latin typeface="Work Sans"/>
                <a:ea typeface="Work Sans"/>
                <a:cs typeface="Work Sans"/>
                <a:sym typeface="Work Sans"/>
              </a:rPr>
              <a:t>C</a:t>
            </a:r>
            <a:r>
              <a:rPr lang="en">
                <a:latin typeface="Work Sans"/>
                <a:ea typeface="Work Sans"/>
                <a:cs typeface="Work Sans"/>
                <a:sym typeface="Work Sans"/>
              </a:rPr>
              <a:t>omment function in collab groups</a:t>
            </a:r>
            <a:endParaRPr>
              <a:latin typeface="Work Sans"/>
              <a:ea typeface="Work Sans"/>
              <a:cs typeface="Work Sans"/>
              <a:sym typeface="Work Sans"/>
            </a:endParaRPr>
          </a:p>
        </p:txBody>
      </p:sp>
      <p:sp>
        <p:nvSpPr>
          <p:cNvPr id="352" name="Google Shape;352;p37"/>
          <p:cNvSpPr txBox="1"/>
          <p:nvPr/>
        </p:nvSpPr>
        <p:spPr>
          <a:xfrm>
            <a:off x="418050" y="1090750"/>
            <a:ext cx="8307900" cy="65337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No</a:t>
            </a:r>
            <a:r>
              <a:rPr lang="en" sz="1950">
                <a:solidFill>
                  <a:srgbClr val="434343"/>
                </a:solidFill>
                <a:latin typeface="Lato"/>
                <a:ea typeface="Lato"/>
                <a:cs typeface="Lato"/>
                <a:sym typeface="Lato"/>
              </a:rPr>
              <a:t> comment function in collab groups</a:t>
            </a:r>
            <a:endParaRPr sz="1950">
              <a:solidFill>
                <a:srgbClr val="434343"/>
              </a:solidFill>
              <a:latin typeface="Lato"/>
              <a:ea typeface="Lato"/>
              <a:cs typeface="Lato"/>
              <a:sym typeface="Lato"/>
            </a:endParaRPr>
          </a:p>
          <a:p>
            <a:pPr indent="0" lvl="0" marL="0" marR="44952" rtl="0" algn="l">
              <a:lnSpc>
                <a:spcPct val="113642"/>
              </a:lnSpc>
              <a:spcBef>
                <a:spcPts val="367"/>
              </a:spcBef>
              <a:spcAft>
                <a:spcPts val="0"/>
              </a:spcAft>
              <a:buNone/>
            </a:pPr>
            <a:r>
              <a:t/>
            </a:r>
            <a:endParaRPr sz="1950">
              <a:solidFill>
                <a:schemeClr val="dk1"/>
              </a:solidFill>
              <a:latin typeface="Lato"/>
              <a:ea typeface="Lato"/>
              <a:cs typeface="Lato"/>
              <a:sym typeface="Lato"/>
            </a:endParaRPr>
          </a:p>
          <a:p>
            <a:pPr indent="0" lvl="0" marL="0" marR="44952" rtl="0" algn="l">
              <a:lnSpc>
                <a:spcPct val="113642"/>
              </a:lnSpc>
              <a:spcBef>
                <a:spcPts val="367"/>
              </a:spcBef>
              <a:spcAft>
                <a:spcPts val="0"/>
              </a:spcAft>
              <a:buNone/>
            </a:pPr>
            <a:r>
              <a:rPr b="1" lang="en" sz="1950">
                <a:solidFill>
                  <a:srgbClr val="CC0000"/>
                </a:solidFill>
                <a:latin typeface="Lato"/>
                <a:ea typeface="Lato"/>
                <a:cs typeface="Lato"/>
                <a:sym typeface="Lato"/>
              </a:rPr>
              <a:t>Fix:</a:t>
            </a:r>
            <a:endParaRPr b="1" sz="1950">
              <a:solidFill>
                <a:srgbClr val="CC0000"/>
              </a:solidFill>
              <a:latin typeface="Lato"/>
              <a:ea typeface="Lato"/>
              <a:cs typeface="Lato"/>
              <a:sym typeface="Lato"/>
            </a:endParaRPr>
          </a:p>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In collab groups, users can message each other.</a:t>
            </a:r>
            <a:endParaRPr sz="1950">
              <a:solidFill>
                <a:srgbClr val="434343"/>
              </a:solidFill>
              <a:latin typeface="Lato"/>
              <a:ea typeface="Lato"/>
              <a:cs typeface="Lato"/>
              <a:sym typeface="Lato"/>
            </a:endParaRPr>
          </a:p>
          <a:p>
            <a:pPr indent="-352425" lvl="0" marL="457200" marR="44952" rtl="0" algn="l">
              <a:lnSpc>
                <a:spcPct val="113642"/>
              </a:lnSpc>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Good idea for public posts, but no time to implement.</a:t>
            </a:r>
            <a:endParaRPr sz="1950">
              <a:solidFill>
                <a:srgbClr val="434343"/>
              </a:solidFill>
              <a:latin typeface="Lato"/>
              <a:ea typeface="Lato"/>
              <a:cs typeface="Lato"/>
              <a:sym typeface="Lato"/>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p:txBody>
      </p:sp>
      <p:sp>
        <p:nvSpPr>
          <p:cNvPr id="353" name="Google Shape;353;p37"/>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354" name="Google Shape;354;p37"/>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355" name="Google Shape;355;p37"/>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359" name="Shape 359"/>
        <p:cNvGrpSpPr/>
        <p:nvPr/>
      </p:nvGrpSpPr>
      <p:grpSpPr>
        <a:xfrm>
          <a:off x="0" y="0"/>
          <a:ext cx="0" cy="0"/>
          <a:chOff x="0" y="0"/>
          <a:chExt cx="0" cy="0"/>
        </a:xfrm>
      </p:grpSpPr>
      <p:sp>
        <p:nvSpPr>
          <p:cNvPr id="360" name="Google Shape;36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3: No place for user’s name</a:t>
            </a:r>
            <a:endParaRPr>
              <a:latin typeface="Work Sans"/>
              <a:ea typeface="Work Sans"/>
              <a:cs typeface="Work Sans"/>
              <a:sym typeface="Work Sans"/>
            </a:endParaRPr>
          </a:p>
        </p:txBody>
      </p:sp>
      <p:sp>
        <p:nvSpPr>
          <p:cNvPr id="361" name="Google Shape;361;p38"/>
          <p:cNvSpPr txBox="1"/>
          <p:nvPr/>
        </p:nvSpPr>
        <p:spPr>
          <a:xfrm>
            <a:off x="418050" y="1090750"/>
            <a:ext cx="8307900" cy="68748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User profile only shows user’s handle. Users can only view other users’ identities through their handles.</a:t>
            </a:r>
            <a:endParaRPr sz="1950">
              <a:solidFill>
                <a:srgbClr val="434343"/>
              </a:solidFill>
              <a:latin typeface="Lato"/>
              <a:ea typeface="Lato"/>
              <a:cs typeface="Lato"/>
              <a:sym typeface="Lato"/>
            </a:endParaRPr>
          </a:p>
          <a:p>
            <a:pPr indent="0" lvl="0" marL="0" marR="44952" rtl="0" algn="l">
              <a:lnSpc>
                <a:spcPct val="113642"/>
              </a:lnSpc>
              <a:spcBef>
                <a:spcPts val="367"/>
              </a:spcBef>
              <a:spcAft>
                <a:spcPts val="0"/>
              </a:spcAft>
              <a:buNone/>
            </a:pPr>
            <a:r>
              <a:t/>
            </a:r>
            <a:endParaRPr sz="1950">
              <a:solidFill>
                <a:schemeClr val="dk1"/>
              </a:solidFill>
              <a:latin typeface="Lato"/>
              <a:ea typeface="Lato"/>
              <a:cs typeface="Lato"/>
              <a:sym typeface="Lato"/>
            </a:endParaRPr>
          </a:p>
          <a:p>
            <a:pPr indent="0" lvl="0" marL="0" marR="44952" rtl="0" algn="l">
              <a:lnSpc>
                <a:spcPct val="113642"/>
              </a:lnSpc>
              <a:spcBef>
                <a:spcPts val="367"/>
              </a:spcBef>
              <a:spcAft>
                <a:spcPts val="0"/>
              </a:spcAft>
              <a:buNone/>
            </a:pPr>
            <a:r>
              <a:rPr b="1" lang="en" sz="1950">
                <a:solidFill>
                  <a:srgbClr val="CC0000"/>
                </a:solidFill>
                <a:latin typeface="Lato"/>
                <a:ea typeface="Lato"/>
                <a:cs typeface="Lato"/>
                <a:sym typeface="Lato"/>
              </a:rPr>
              <a:t>Fix:</a:t>
            </a:r>
            <a:endParaRPr sz="1950">
              <a:solidFill>
                <a:schemeClr val="dk1"/>
              </a:solidFill>
              <a:latin typeface="Lato"/>
              <a:ea typeface="Lato"/>
              <a:cs typeface="Lato"/>
              <a:sym typeface="Lato"/>
            </a:endParaRPr>
          </a:p>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Artists value anonymity (insights from needfinding interview)</a:t>
            </a:r>
            <a:endParaRPr sz="1950">
              <a:solidFill>
                <a:srgbClr val="434343"/>
              </a:solidFill>
              <a:latin typeface="Lato"/>
              <a:ea typeface="Lato"/>
              <a:cs typeface="Lato"/>
              <a:sym typeface="Lato"/>
            </a:endParaRPr>
          </a:p>
          <a:p>
            <a:pPr indent="-352425" lvl="0" marL="457200" marR="44952" rtl="0" algn="l">
              <a:lnSpc>
                <a:spcPct val="113642"/>
              </a:lnSpc>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If users really want to display their name, they can do it on their bio.</a:t>
            </a:r>
            <a:endParaRPr sz="1950">
              <a:solidFill>
                <a:srgbClr val="434343"/>
              </a:solidFill>
              <a:latin typeface="Lato"/>
              <a:ea typeface="Lato"/>
              <a:cs typeface="Lato"/>
              <a:sym typeface="Lato"/>
            </a:endParaRPr>
          </a:p>
          <a:p>
            <a:pPr indent="0" lvl="0" marL="0" rtl="0" algn="l">
              <a:spcBef>
                <a:spcPts val="0"/>
              </a:spcBef>
              <a:spcAft>
                <a:spcPts val="0"/>
              </a:spcAft>
              <a:buNone/>
            </a:pPr>
            <a:r>
              <a:t/>
            </a:r>
            <a:endParaRPr sz="1950">
              <a:solidFill>
                <a:srgbClr val="434343"/>
              </a:solidFill>
              <a:latin typeface="Lato"/>
              <a:ea typeface="Lato"/>
              <a:cs typeface="Lato"/>
              <a:sym typeface="Lato"/>
            </a:endParaRPr>
          </a:p>
          <a:p>
            <a:pPr indent="0" lvl="0" marL="0" rtl="0" algn="l">
              <a:spcBef>
                <a:spcPts val="0"/>
              </a:spcBef>
              <a:spcAft>
                <a:spcPts val="0"/>
              </a:spcAft>
              <a:buNone/>
            </a:pPr>
            <a:r>
              <a:t/>
            </a:r>
            <a:endParaRPr sz="1950">
              <a:latin typeface="Lato"/>
              <a:ea typeface="Lato"/>
              <a:cs typeface="Lato"/>
              <a:sym typeface="Lato"/>
            </a:endParaRPr>
          </a:p>
          <a:p>
            <a:pPr indent="0" lvl="0" marL="0" rtl="0" algn="l">
              <a:spcBef>
                <a:spcPts val="0"/>
              </a:spcBef>
              <a:spcAft>
                <a:spcPts val="0"/>
              </a:spcAft>
              <a:buNone/>
            </a:pPr>
            <a:r>
              <a:t/>
            </a:r>
            <a:endParaRPr sz="1950">
              <a:latin typeface="Lato"/>
              <a:ea typeface="Lato"/>
              <a:cs typeface="Lato"/>
              <a:sym typeface="Lato"/>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a:p>
            <a:pPr indent="0" lvl="0" marL="0" rtl="0" algn="l">
              <a:spcBef>
                <a:spcPts val="0"/>
              </a:spcBef>
              <a:spcAft>
                <a:spcPts val="0"/>
              </a:spcAft>
              <a:buNone/>
            </a:pPr>
            <a:r>
              <a:t/>
            </a:r>
            <a:endParaRPr sz="1950">
              <a:latin typeface="Georgia"/>
              <a:ea typeface="Georgia"/>
              <a:cs typeface="Georgia"/>
              <a:sym typeface="Georgia"/>
            </a:endParaRPr>
          </a:p>
        </p:txBody>
      </p:sp>
      <p:sp>
        <p:nvSpPr>
          <p:cNvPr id="362" name="Google Shape;362;p38"/>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363" name="Google Shape;363;p38"/>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364" name="Google Shape;364;p38"/>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368" name="Shape 368"/>
        <p:cNvGrpSpPr/>
        <p:nvPr/>
      </p:nvGrpSpPr>
      <p:grpSpPr>
        <a:xfrm>
          <a:off x="0" y="0"/>
          <a:ext cx="0" cy="0"/>
          <a:chOff x="0" y="0"/>
          <a:chExt cx="0" cy="0"/>
        </a:xfrm>
      </p:grpSpPr>
      <p:sp>
        <p:nvSpPr>
          <p:cNvPr id="369" name="Google Shape;369;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Severity 1-2 Fixes</a:t>
            </a:r>
            <a:endParaRPr>
              <a:latin typeface="Work Sans"/>
              <a:ea typeface="Work Sans"/>
              <a:cs typeface="Work Sans"/>
              <a:sym typeface="Work Sans"/>
            </a:endParaRPr>
          </a:p>
        </p:txBody>
      </p:sp>
      <p:sp>
        <p:nvSpPr>
          <p:cNvPr id="370" name="Google Shape;370;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2425" lvl="0" marL="457200" rtl="0" algn="l">
              <a:spcBef>
                <a:spcPts val="0"/>
              </a:spcBef>
              <a:spcAft>
                <a:spcPts val="0"/>
              </a:spcAft>
              <a:buClr>
                <a:srgbClr val="434343"/>
              </a:buClr>
              <a:buSzPts val="1950"/>
              <a:buFont typeface="Lato"/>
              <a:buAutoNum type="arabicPeriod"/>
            </a:pPr>
            <a:r>
              <a:rPr lang="en" sz="1950">
                <a:solidFill>
                  <a:srgbClr val="434343"/>
                </a:solidFill>
                <a:latin typeface="Lato"/>
                <a:ea typeface="Lato"/>
                <a:cs typeface="Lato"/>
                <a:sym typeface="Lato"/>
              </a:rPr>
              <a:t>Add “Cancel” button to all screens during uploading.</a:t>
            </a:r>
            <a:endParaRPr sz="1950">
              <a:solidFill>
                <a:srgbClr val="434343"/>
              </a:solidFill>
              <a:latin typeface="Lato"/>
              <a:ea typeface="Lato"/>
              <a:cs typeface="Lato"/>
              <a:sym typeface="Lato"/>
            </a:endParaRPr>
          </a:p>
          <a:p>
            <a:pPr indent="-352425" lvl="0" marL="457200" rtl="0" algn="l">
              <a:spcBef>
                <a:spcPts val="0"/>
              </a:spcBef>
              <a:spcAft>
                <a:spcPts val="0"/>
              </a:spcAft>
              <a:buClr>
                <a:srgbClr val="434343"/>
              </a:buClr>
              <a:buSzPts val="1950"/>
              <a:buFont typeface="Lato"/>
              <a:buAutoNum type="arabicPeriod"/>
            </a:pPr>
            <a:r>
              <a:rPr lang="en" sz="1950">
                <a:solidFill>
                  <a:srgbClr val="434343"/>
                </a:solidFill>
                <a:latin typeface="Lato"/>
                <a:ea typeface="Lato"/>
                <a:cs typeface="Lato"/>
                <a:sym typeface="Lato"/>
              </a:rPr>
              <a:t>Add back </a:t>
            </a:r>
            <a:r>
              <a:rPr lang="en" sz="1950">
                <a:solidFill>
                  <a:srgbClr val="434343"/>
                </a:solidFill>
                <a:latin typeface="Lato"/>
                <a:ea typeface="Lato"/>
                <a:cs typeface="Lato"/>
                <a:sym typeface="Lato"/>
              </a:rPr>
              <a:t>buttons</a:t>
            </a:r>
            <a:r>
              <a:rPr lang="en" sz="1950">
                <a:solidFill>
                  <a:srgbClr val="434343"/>
                </a:solidFill>
                <a:latin typeface="Lato"/>
                <a:ea typeface="Lato"/>
                <a:cs typeface="Lato"/>
                <a:sym typeface="Lato"/>
              </a:rPr>
              <a:t> to all screens (except home screen)</a:t>
            </a:r>
            <a:endParaRPr sz="1950">
              <a:solidFill>
                <a:srgbClr val="434343"/>
              </a:solidFill>
              <a:latin typeface="Lato"/>
              <a:ea typeface="Lato"/>
              <a:cs typeface="Lato"/>
              <a:sym typeface="Lato"/>
            </a:endParaRPr>
          </a:p>
          <a:p>
            <a:pPr indent="-352425" lvl="0" marL="457200" rtl="0" algn="l">
              <a:spcBef>
                <a:spcPts val="0"/>
              </a:spcBef>
              <a:spcAft>
                <a:spcPts val="0"/>
              </a:spcAft>
              <a:buClr>
                <a:srgbClr val="434343"/>
              </a:buClr>
              <a:buSzPts val="1950"/>
              <a:buFont typeface="Lato"/>
              <a:buAutoNum type="arabicPeriod"/>
            </a:pPr>
            <a:r>
              <a:rPr lang="en" sz="1950">
                <a:solidFill>
                  <a:srgbClr val="434343"/>
                </a:solidFill>
                <a:latin typeface="Lato"/>
                <a:ea typeface="Lato"/>
                <a:cs typeface="Lato"/>
                <a:sym typeface="Lato"/>
              </a:rPr>
              <a:t>Make Invite to Collaborate button more noticeable.</a:t>
            </a:r>
            <a:endParaRPr sz="1950">
              <a:solidFill>
                <a:srgbClr val="434343"/>
              </a:solidFill>
              <a:latin typeface="Lato"/>
              <a:ea typeface="Lato"/>
              <a:cs typeface="Lato"/>
              <a:sym typeface="Lato"/>
            </a:endParaRPr>
          </a:p>
          <a:p>
            <a:pPr indent="-352425" lvl="0" marL="457200" rtl="0" algn="l">
              <a:spcBef>
                <a:spcPts val="0"/>
              </a:spcBef>
              <a:spcAft>
                <a:spcPts val="0"/>
              </a:spcAft>
              <a:buClr>
                <a:srgbClr val="434343"/>
              </a:buClr>
              <a:buSzPts val="1950"/>
              <a:buFont typeface="Lato"/>
              <a:buAutoNum type="arabicPeriod"/>
            </a:pPr>
            <a:r>
              <a:rPr lang="en" sz="1950">
                <a:solidFill>
                  <a:srgbClr val="434343"/>
                </a:solidFill>
                <a:latin typeface="Lato"/>
                <a:ea typeface="Lato"/>
                <a:cs typeface="Lato"/>
                <a:sym typeface="Lato"/>
              </a:rPr>
              <a:t>Add functionality to collaborate group settings (add collaborators, leave group, etc.)</a:t>
            </a:r>
            <a:endParaRPr sz="1950">
              <a:solidFill>
                <a:srgbClr val="434343"/>
              </a:solidFill>
              <a:latin typeface="Lato"/>
              <a:ea typeface="Lato"/>
              <a:cs typeface="Lato"/>
              <a:sym typeface="Lato"/>
            </a:endParaRPr>
          </a:p>
          <a:p>
            <a:pPr indent="-352425" lvl="0" marL="457200" rtl="0" algn="l">
              <a:spcBef>
                <a:spcPts val="0"/>
              </a:spcBef>
              <a:spcAft>
                <a:spcPts val="0"/>
              </a:spcAft>
              <a:buClr>
                <a:srgbClr val="434343"/>
              </a:buClr>
              <a:buSzPts val="1950"/>
              <a:buFont typeface="Lato"/>
              <a:buAutoNum type="arabicPeriod"/>
            </a:pPr>
            <a:r>
              <a:rPr lang="en" sz="1950">
                <a:solidFill>
                  <a:srgbClr val="434343"/>
                </a:solidFill>
                <a:latin typeface="Lato"/>
                <a:ea typeface="Lato"/>
                <a:cs typeface="Lato"/>
                <a:sym typeface="Lato"/>
              </a:rPr>
              <a:t>Add About section (including FAQ page)</a:t>
            </a:r>
            <a:endParaRPr sz="1950">
              <a:solidFill>
                <a:srgbClr val="434343"/>
              </a:solidFill>
              <a:latin typeface="Lato"/>
              <a:ea typeface="Lato"/>
              <a:cs typeface="Lato"/>
              <a:sym typeface="Lato"/>
            </a:endParaRPr>
          </a:p>
          <a:p>
            <a:pPr indent="-352425" lvl="0" marL="457200" rtl="0" algn="l">
              <a:spcBef>
                <a:spcPts val="0"/>
              </a:spcBef>
              <a:spcAft>
                <a:spcPts val="0"/>
              </a:spcAft>
              <a:buClr>
                <a:srgbClr val="434343"/>
              </a:buClr>
              <a:buSzPts val="1950"/>
              <a:buFont typeface="Lato"/>
              <a:buAutoNum type="arabicPeriod"/>
            </a:pPr>
            <a:r>
              <a:rPr lang="en" sz="1950">
                <a:solidFill>
                  <a:srgbClr val="434343"/>
                </a:solidFill>
                <a:latin typeface="Lato"/>
                <a:ea typeface="Lato"/>
                <a:cs typeface="Lato"/>
                <a:sym typeface="Lato"/>
              </a:rPr>
              <a:t>Make icons accurately reflect system status (bookmarked vs unbookmarked, highlighted tabs)</a:t>
            </a:r>
            <a:endParaRPr sz="1950">
              <a:solidFill>
                <a:srgbClr val="434343"/>
              </a:solidFill>
              <a:latin typeface="Lato"/>
              <a:ea typeface="Lato"/>
              <a:cs typeface="Lato"/>
              <a:sym typeface="Lato"/>
            </a:endParaRPr>
          </a:p>
        </p:txBody>
      </p:sp>
      <p:sp>
        <p:nvSpPr>
          <p:cNvPr id="371" name="Google Shape;371;p39"/>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372" name="Google Shape;372;p39"/>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373" name="Google Shape;373;p39"/>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User Control</a:t>
            </a:r>
            <a:endParaRPr>
              <a:solidFill>
                <a:srgbClr val="99999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0"/>
          <p:cNvSpPr/>
          <p:nvPr/>
        </p:nvSpPr>
        <p:spPr>
          <a:xfrm rot="-5400000">
            <a:off x="670475" y="1857100"/>
            <a:ext cx="2133900" cy="2919300"/>
          </a:xfrm>
          <a:prstGeom prst="uturnArrow">
            <a:avLst>
              <a:gd fmla="val 37153" name="adj1"/>
              <a:gd fmla="val 15926" name="adj2"/>
              <a:gd fmla="val 0" name="adj3"/>
              <a:gd fmla="val 50000" name="adj4"/>
              <a:gd fmla="val 72835"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 name="Google Shape;379;p40"/>
          <p:cNvGrpSpPr/>
          <p:nvPr/>
        </p:nvGrpSpPr>
        <p:grpSpPr>
          <a:xfrm>
            <a:off x="546558" y="802119"/>
            <a:ext cx="7322864" cy="686370"/>
            <a:chOff x="666375" y="664525"/>
            <a:chExt cx="8477500" cy="490650"/>
          </a:xfrm>
        </p:grpSpPr>
        <p:sp>
          <p:nvSpPr>
            <p:cNvPr id="380" name="Google Shape;380;p40"/>
            <p:cNvSpPr/>
            <p:nvPr/>
          </p:nvSpPr>
          <p:spPr>
            <a:xfrm rot="10800000">
              <a:off x="666375" y="664525"/>
              <a:ext cx="766800" cy="4905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0"/>
            <p:cNvSpPr/>
            <p:nvPr/>
          </p:nvSpPr>
          <p:spPr>
            <a:xfrm>
              <a:off x="1373575" y="669775"/>
              <a:ext cx="7770300" cy="485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 name="Google Shape;382;p40"/>
          <p:cNvSpPr/>
          <p:nvPr/>
        </p:nvSpPr>
        <p:spPr>
          <a:xfrm>
            <a:off x="1109173" y="2257075"/>
            <a:ext cx="6892200" cy="678900"/>
          </a:xfrm>
          <a:prstGeom prst="rect">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0"/>
          <p:cNvSpPr/>
          <p:nvPr/>
        </p:nvSpPr>
        <p:spPr>
          <a:xfrm>
            <a:off x="8172292" y="3714921"/>
            <a:ext cx="618000" cy="6861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0"/>
          <p:cNvSpPr/>
          <p:nvPr/>
        </p:nvSpPr>
        <p:spPr>
          <a:xfrm rot="10800000">
            <a:off x="3110102" y="3718525"/>
            <a:ext cx="5240400" cy="6789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0"/>
          <p:cNvSpPr txBox="1"/>
          <p:nvPr/>
        </p:nvSpPr>
        <p:spPr>
          <a:xfrm>
            <a:off x="2564600" y="753000"/>
            <a:ext cx="1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86" name="Google Shape;386;p40"/>
          <p:cNvSpPr/>
          <p:nvPr/>
        </p:nvSpPr>
        <p:spPr>
          <a:xfrm>
            <a:off x="3557775" y="60036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0"/>
          <p:cNvSpPr/>
          <p:nvPr/>
        </p:nvSpPr>
        <p:spPr>
          <a:xfrm>
            <a:off x="1109175" y="205157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0"/>
          <p:cNvSpPr/>
          <p:nvPr/>
        </p:nvSpPr>
        <p:spPr>
          <a:xfrm>
            <a:off x="6232600" y="351301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0"/>
          <p:cNvSpPr/>
          <p:nvPr/>
        </p:nvSpPr>
        <p:spPr>
          <a:xfrm flipH="1">
            <a:off x="546550" y="809325"/>
            <a:ext cx="670800" cy="6864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0"/>
          <p:cNvSpPr/>
          <p:nvPr/>
        </p:nvSpPr>
        <p:spPr>
          <a:xfrm>
            <a:off x="1109175" y="809325"/>
            <a:ext cx="2448600" cy="686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0"/>
          <p:cNvSpPr txBox="1"/>
          <p:nvPr/>
        </p:nvSpPr>
        <p:spPr>
          <a:xfrm>
            <a:off x="1870150" y="890925"/>
            <a:ext cx="868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Intro</a:t>
            </a:r>
            <a:endParaRPr sz="2200">
              <a:solidFill>
                <a:srgbClr val="666666"/>
              </a:solidFill>
              <a:latin typeface="Work Sans"/>
              <a:ea typeface="Work Sans"/>
              <a:cs typeface="Work Sans"/>
              <a:sym typeface="Work Sans"/>
            </a:endParaRPr>
          </a:p>
        </p:txBody>
      </p:sp>
      <p:sp>
        <p:nvSpPr>
          <p:cNvPr id="392" name="Google Shape;392;p40"/>
          <p:cNvSpPr/>
          <p:nvPr/>
        </p:nvSpPr>
        <p:spPr>
          <a:xfrm flipH="1" rot="5400000">
            <a:off x="6741850" y="755250"/>
            <a:ext cx="2133900" cy="2227800"/>
          </a:xfrm>
          <a:prstGeom prst="uturnArrow">
            <a:avLst>
              <a:gd fmla="val 37153" name="adj1"/>
              <a:gd fmla="val 15926" name="adj2"/>
              <a:gd fmla="val 0" name="adj3"/>
              <a:gd fmla="val 50000" name="adj4"/>
              <a:gd fmla="val 74077"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0"/>
          <p:cNvSpPr txBox="1"/>
          <p:nvPr/>
        </p:nvSpPr>
        <p:spPr>
          <a:xfrm>
            <a:off x="5883350" y="873475"/>
            <a:ext cx="348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666666"/>
              </a:solidFill>
              <a:latin typeface="Work Sans"/>
              <a:ea typeface="Work Sans"/>
              <a:cs typeface="Work Sans"/>
              <a:sym typeface="Work Sans"/>
            </a:endParaRPr>
          </a:p>
        </p:txBody>
      </p:sp>
      <p:sp>
        <p:nvSpPr>
          <p:cNvPr id="394" name="Google Shape;394;p40"/>
          <p:cNvSpPr txBox="1"/>
          <p:nvPr/>
        </p:nvSpPr>
        <p:spPr>
          <a:xfrm>
            <a:off x="2044850" y="2345400"/>
            <a:ext cx="3838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Work Sans"/>
                <a:ea typeface="Work Sans"/>
                <a:cs typeface="Work Sans"/>
                <a:sym typeface="Work Sans"/>
              </a:rPr>
              <a:t>Prototype Implementation</a:t>
            </a:r>
            <a:endParaRPr sz="2200">
              <a:solidFill>
                <a:srgbClr val="FFFFFF"/>
              </a:solidFill>
              <a:latin typeface="Work Sans"/>
              <a:ea typeface="Work Sans"/>
              <a:cs typeface="Work Sans"/>
              <a:sym typeface="Work Sans"/>
            </a:endParaRPr>
          </a:p>
        </p:txBody>
      </p:sp>
      <p:sp>
        <p:nvSpPr>
          <p:cNvPr id="395" name="Google Shape;395;p40"/>
          <p:cNvSpPr/>
          <p:nvPr/>
        </p:nvSpPr>
        <p:spPr>
          <a:xfrm>
            <a:off x="3110100" y="352372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0"/>
          <p:cNvSpPr txBox="1"/>
          <p:nvPr/>
        </p:nvSpPr>
        <p:spPr>
          <a:xfrm>
            <a:off x="4030950" y="883725"/>
            <a:ext cx="421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HE Results &amp; Design Changes</a:t>
            </a:r>
            <a:endParaRPr sz="2200">
              <a:solidFill>
                <a:srgbClr val="666666"/>
              </a:solidFill>
              <a:latin typeface="Work Sans"/>
              <a:ea typeface="Work Sans"/>
              <a:cs typeface="Work Sans"/>
              <a:sym typeface="Work Sans"/>
            </a:endParaRPr>
          </a:p>
        </p:txBody>
      </p:sp>
      <p:sp>
        <p:nvSpPr>
          <p:cNvPr id="397" name="Google Shape;397;p40"/>
          <p:cNvSpPr/>
          <p:nvPr/>
        </p:nvSpPr>
        <p:spPr>
          <a:xfrm>
            <a:off x="6634550" y="2012638"/>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0"/>
          <p:cNvSpPr txBox="1"/>
          <p:nvPr/>
        </p:nvSpPr>
        <p:spPr>
          <a:xfrm>
            <a:off x="1611500" y="3799875"/>
            <a:ext cx="107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Demo</a:t>
            </a:r>
            <a:endParaRPr sz="2200">
              <a:solidFill>
                <a:srgbClr val="666666"/>
              </a:solidFill>
              <a:latin typeface="Work Sans"/>
              <a:ea typeface="Work Sans"/>
              <a:cs typeface="Work Sans"/>
              <a:sym typeface="Work Sans"/>
            </a:endParaRPr>
          </a:p>
        </p:txBody>
      </p:sp>
      <p:sp>
        <p:nvSpPr>
          <p:cNvPr id="399" name="Google Shape;399;p40"/>
          <p:cNvSpPr txBox="1"/>
          <p:nvPr/>
        </p:nvSpPr>
        <p:spPr>
          <a:xfrm>
            <a:off x="3959825" y="3807075"/>
            <a:ext cx="155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Summary</a:t>
            </a:r>
            <a:endParaRPr sz="2200">
              <a:solidFill>
                <a:srgbClr val="666666"/>
              </a:solidFill>
              <a:latin typeface="Work Sans"/>
              <a:ea typeface="Work Sans"/>
              <a:cs typeface="Work Sans"/>
              <a:sym typeface="Work Sans"/>
            </a:endParaRPr>
          </a:p>
        </p:txBody>
      </p:sp>
      <p:sp>
        <p:nvSpPr>
          <p:cNvPr id="400" name="Google Shape;400;p40"/>
          <p:cNvSpPr txBox="1"/>
          <p:nvPr/>
        </p:nvSpPr>
        <p:spPr>
          <a:xfrm>
            <a:off x="6753650" y="3796375"/>
            <a:ext cx="1596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Questions</a:t>
            </a:r>
            <a:endParaRPr sz="2200">
              <a:solidFill>
                <a:srgbClr val="666666"/>
              </a:solidFill>
              <a:latin typeface="Work Sans"/>
              <a:ea typeface="Work Sans"/>
              <a:cs typeface="Work Sans"/>
              <a:sym typeface="Work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404" name="Shape 404"/>
        <p:cNvGrpSpPr/>
        <p:nvPr/>
      </p:nvGrpSpPr>
      <p:grpSpPr>
        <a:xfrm>
          <a:off x="0" y="0"/>
          <a:ext cx="0" cy="0"/>
          <a:chOff x="0" y="0"/>
          <a:chExt cx="0" cy="0"/>
        </a:xfrm>
      </p:grpSpPr>
      <p:sp>
        <p:nvSpPr>
          <p:cNvPr id="405" name="Google Shape;405;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Tools Used</a:t>
            </a:r>
            <a:endParaRPr>
              <a:latin typeface="Work Sans"/>
              <a:ea typeface="Work Sans"/>
              <a:cs typeface="Work Sans"/>
              <a:sym typeface="Work Sans"/>
            </a:endParaRPr>
          </a:p>
        </p:txBody>
      </p:sp>
      <p:pic>
        <p:nvPicPr>
          <p:cNvPr id="406" name="Google Shape;406;p41"/>
          <p:cNvPicPr preferRelativeResize="0"/>
          <p:nvPr/>
        </p:nvPicPr>
        <p:blipFill>
          <a:blip r:embed="rId3">
            <a:alphaModFix/>
          </a:blip>
          <a:stretch>
            <a:fillRect/>
          </a:stretch>
        </p:blipFill>
        <p:spPr>
          <a:xfrm>
            <a:off x="250175" y="1785908"/>
            <a:ext cx="4419600" cy="2302167"/>
          </a:xfrm>
          <a:prstGeom prst="rect">
            <a:avLst/>
          </a:prstGeom>
          <a:noFill/>
          <a:ln>
            <a:noFill/>
          </a:ln>
        </p:spPr>
      </p:pic>
      <p:pic>
        <p:nvPicPr>
          <p:cNvPr descr="The Firebase Blog: Firebase expands to become a unified app platform" id="407" name="Google Shape;407;p41"/>
          <p:cNvPicPr preferRelativeResize="0"/>
          <p:nvPr/>
        </p:nvPicPr>
        <p:blipFill>
          <a:blip r:embed="rId4">
            <a:alphaModFix/>
          </a:blip>
          <a:stretch>
            <a:fillRect/>
          </a:stretch>
        </p:blipFill>
        <p:spPr>
          <a:xfrm>
            <a:off x="4669775" y="743013"/>
            <a:ext cx="4124326" cy="2113712"/>
          </a:xfrm>
          <a:prstGeom prst="rect">
            <a:avLst/>
          </a:prstGeom>
          <a:noFill/>
          <a:ln>
            <a:noFill/>
          </a:ln>
        </p:spPr>
      </p:pic>
      <p:pic>
        <p:nvPicPr>
          <p:cNvPr id="408" name="Google Shape;408;p41"/>
          <p:cNvPicPr preferRelativeResize="0"/>
          <p:nvPr/>
        </p:nvPicPr>
        <p:blipFill>
          <a:blip r:embed="rId5">
            <a:alphaModFix/>
          </a:blip>
          <a:stretch>
            <a:fillRect/>
          </a:stretch>
        </p:blipFill>
        <p:spPr>
          <a:xfrm>
            <a:off x="6268876" y="2704825"/>
            <a:ext cx="1352275" cy="1719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p:nvPr/>
        </p:nvSpPr>
        <p:spPr>
          <a:xfrm>
            <a:off x="4572000" y="0"/>
            <a:ext cx="4596900" cy="5143500"/>
          </a:xfrm>
          <a:prstGeom prst="rect">
            <a:avLst/>
          </a:prstGeom>
          <a:solidFill>
            <a:srgbClr val="FFE0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5"/>
          <p:cNvSpPr txBox="1"/>
          <p:nvPr>
            <p:ph idx="2" type="body"/>
          </p:nvPr>
        </p:nvSpPr>
        <p:spPr>
          <a:xfrm>
            <a:off x="369600" y="2664875"/>
            <a:ext cx="3837000" cy="17544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r>
              <a:rPr lang="en" sz="3900">
                <a:solidFill>
                  <a:srgbClr val="666666"/>
                </a:solidFill>
                <a:latin typeface="Work Sans"/>
                <a:ea typeface="Work Sans"/>
                <a:cs typeface="Work Sans"/>
                <a:sym typeface="Work Sans"/>
              </a:rPr>
              <a:t>Our</a:t>
            </a:r>
            <a:r>
              <a:rPr b="1" lang="en" sz="3900">
                <a:solidFill>
                  <a:srgbClr val="F58A1D"/>
                </a:solidFill>
                <a:latin typeface="Work Sans"/>
                <a:ea typeface="Work Sans"/>
                <a:cs typeface="Work Sans"/>
                <a:sym typeface="Work Sans"/>
              </a:rPr>
              <a:t> </a:t>
            </a:r>
            <a:r>
              <a:rPr b="1" lang="en" sz="3900">
                <a:solidFill>
                  <a:srgbClr val="F58A1D"/>
                </a:solidFill>
                <a:latin typeface="Work Sans"/>
                <a:ea typeface="Work Sans"/>
                <a:cs typeface="Work Sans"/>
                <a:sym typeface="Work Sans"/>
              </a:rPr>
              <a:t>value statement</a:t>
            </a:r>
            <a:endParaRPr b="1" sz="3900">
              <a:solidFill>
                <a:srgbClr val="F58A1D"/>
              </a:solidFill>
              <a:latin typeface="Work Sans"/>
              <a:ea typeface="Work Sans"/>
              <a:cs typeface="Work Sans"/>
              <a:sym typeface="Work Sans"/>
            </a:endParaRPr>
          </a:p>
          <a:p>
            <a:pPr indent="0" lvl="0" marL="0" rtl="0" algn="l">
              <a:spcBef>
                <a:spcPts val="0"/>
              </a:spcBef>
              <a:spcAft>
                <a:spcPts val="0"/>
              </a:spcAft>
              <a:buNone/>
            </a:pPr>
            <a:r>
              <a:t/>
            </a:r>
            <a:endParaRPr>
              <a:latin typeface="Georgia"/>
              <a:ea typeface="Georgia"/>
              <a:cs typeface="Georgia"/>
              <a:sym typeface="Georgia"/>
            </a:endParaRPr>
          </a:p>
        </p:txBody>
      </p:sp>
      <p:sp>
        <p:nvSpPr>
          <p:cNvPr id="95" name="Google Shape;95;p15"/>
          <p:cNvSpPr txBox="1"/>
          <p:nvPr>
            <p:ph idx="1" type="subTitle"/>
          </p:nvPr>
        </p:nvSpPr>
        <p:spPr>
          <a:xfrm>
            <a:off x="4951950" y="2571750"/>
            <a:ext cx="3837000" cy="15903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t/>
            </a:r>
            <a:endParaRPr>
              <a:solidFill>
                <a:srgbClr val="000000"/>
              </a:solidFill>
              <a:latin typeface="Public Sans"/>
              <a:ea typeface="Public Sans"/>
              <a:cs typeface="Public Sans"/>
              <a:sym typeface="Public Sans"/>
            </a:endParaRPr>
          </a:p>
          <a:p>
            <a:pPr indent="0" lvl="0" marL="0" rtl="0" algn="ctr">
              <a:spcBef>
                <a:spcPts val="0"/>
              </a:spcBef>
              <a:spcAft>
                <a:spcPts val="0"/>
              </a:spcAft>
              <a:buNone/>
            </a:pPr>
            <a:r>
              <a:rPr lang="en" sz="3800">
                <a:solidFill>
                  <a:srgbClr val="000000"/>
                </a:solidFill>
                <a:latin typeface="Work Sans"/>
                <a:ea typeface="Work Sans"/>
                <a:cs typeface="Work Sans"/>
                <a:sym typeface="Work Sans"/>
              </a:rPr>
              <a:t>Give and take inspiration </a:t>
            </a:r>
            <a:endParaRPr sz="3800">
              <a:solidFill>
                <a:srgbClr val="000000"/>
              </a:solidFill>
              <a:latin typeface="Work Sans"/>
              <a:ea typeface="Work Sans"/>
              <a:cs typeface="Work Sans"/>
              <a:sym typeface="Work Sans"/>
            </a:endParaRPr>
          </a:p>
        </p:txBody>
      </p:sp>
      <p:pic>
        <p:nvPicPr>
          <p:cNvPr id="96" name="Google Shape;96;p15"/>
          <p:cNvPicPr preferRelativeResize="0"/>
          <p:nvPr/>
        </p:nvPicPr>
        <p:blipFill>
          <a:blip r:embed="rId3">
            <a:alphaModFix/>
          </a:blip>
          <a:stretch>
            <a:fillRect/>
          </a:stretch>
        </p:blipFill>
        <p:spPr>
          <a:xfrm>
            <a:off x="2515649" y="-1084000"/>
            <a:ext cx="3969449" cy="39556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412" name="Shape 412"/>
        <p:cNvGrpSpPr/>
        <p:nvPr/>
      </p:nvGrpSpPr>
      <p:grpSpPr>
        <a:xfrm>
          <a:off x="0" y="0"/>
          <a:ext cx="0" cy="0"/>
          <a:chOff x="0" y="0"/>
          <a:chExt cx="0" cy="0"/>
        </a:xfrm>
      </p:grpSpPr>
      <p:sp>
        <p:nvSpPr>
          <p:cNvPr id="413" name="Google Shape;413;p42"/>
          <p:cNvSpPr txBox="1"/>
          <p:nvPr>
            <p:ph type="title"/>
          </p:nvPr>
        </p:nvSpPr>
        <p:spPr>
          <a:xfrm>
            <a:off x="311700" y="132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Implemented Features</a:t>
            </a:r>
            <a:endParaRPr>
              <a:latin typeface="Work Sans"/>
              <a:ea typeface="Work Sans"/>
              <a:cs typeface="Work Sans"/>
              <a:sym typeface="Work Sans"/>
            </a:endParaRPr>
          </a:p>
        </p:txBody>
      </p:sp>
      <p:sp>
        <p:nvSpPr>
          <p:cNvPr id="414" name="Google Shape;414;p42"/>
          <p:cNvSpPr txBox="1"/>
          <p:nvPr/>
        </p:nvSpPr>
        <p:spPr>
          <a:xfrm>
            <a:off x="415950" y="705125"/>
            <a:ext cx="83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Simple Task: Browse Explore page for inspiration</a:t>
            </a:r>
            <a:endParaRPr>
              <a:latin typeface="Lato"/>
              <a:ea typeface="Lato"/>
              <a:cs typeface="Lato"/>
              <a:sym typeface="Lato"/>
            </a:endParaRPr>
          </a:p>
        </p:txBody>
      </p:sp>
      <p:pic>
        <p:nvPicPr>
          <p:cNvPr id="415" name="Google Shape;415;p42"/>
          <p:cNvPicPr preferRelativeResize="0"/>
          <p:nvPr/>
        </p:nvPicPr>
        <p:blipFill>
          <a:blip r:embed="rId3">
            <a:alphaModFix/>
          </a:blip>
          <a:stretch>
            <a:fillRect/>
          </a:stretch>
        </p:blipFill>
        <p:spPr>
          <a:xfrm>
            <a:off x="2584739" y="1051338"/>
            <a:ext cx="1826326" cy="3952325"/>
          </a:xfrm>
          <a:prstGeom prst="rect">
            <a:avLst/>
          </a:prstGeom>
          <a:noFill/>
          <a:ln>
            <a:noFill/>
          </a:ln>
        </p:spPr>
      </p:pic>
      <p:pic>
        <p:nvPicPr>
          <p:cNvPr id="416" name="Google Shape;416;p42"/>
          <p:cNvPicPr preferRelativeResize="0"/>
          <p:nvPr/>
        </p:nvPicPr>
        <p:blipFill>
          <a:blip r:embed="rId4">
            <a:alphaModFix/>
          </a:blip>
          <a:stretch>
            <a:fillRect/>
          </a:stretch>
        </p:blipFill>
        <p:spPr>
          <a:xfrm>
            <a:off x="492175" y="1105325"/>
            <a:ext cx="1786400" cy="3865953"/>
          </a:xfrm>
          <a:prstGeom prst="rect">
            <a:avLst/>
          </a:prstGeom>
          <a:noFill/>
          <a:ln>
            <a:noFill/>
          </a:ln>
        </p:spPr>
      </p:pic>
      <p:pic>
        <p:nvPicPr>
          <p:cNvPr id="417" name="Google Shape;417;p42"/>
          <p:cNvPicPr preferRelativeResize="0"/>
          <p:nvPr/>
        </p:nvPicPr>
        <p:blipFill>
          <a:blip r:embed="rId5">
            <a:alphaModFix/>
          </a:blip>
          <a:stretch>
            <a:fillRect/>
          </a:stretch>
        </p:blipFill>
        <p:spPr>
          <a:xfrm>
            <a:off x="4571999" y="1051350"/>
            <a:ext cx="1826326" cy="3952325"/>
          </a:xfrm>
          <a:prstGeom prst="rect">
            <a:avLst/>
          </a:prstGeom>
          <a:noFill/>
          <a:ln>
            <a:noFill/>
          </a:ln>
        </p:spPr>
      </p:pic>
      <p:pic>
        <p:nvPicPr>
          <p:cNvPr id="418" name="Google Shape;418;p42"/>
          <p:cNvPicPr preferRelativeResize="0"/>
          <p:nvPr/>
        </p:nvPicPr>
        <p:blipFill>
          <a:blip r:embed="rId4">
            <a:alphaModFix/>
          </a:blip>
          <a:stretch>
            <a:fillRect/>
          </a:stretch>
        </p:blipFill>
        <p:spPr>
          <a:xfrm>
            <a:off x="6710025" y="1051350"/>
            <a:ext cx="1826326" cy="39523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422" name="Shape 422"/>
        <p:cNvGrpSpPr/>
        <p:nvPr/>
      </p:nvGrpSpPr>
      <p:grpSpPr>
        <a:xfrm>
          <a:off x="0" y="0"/>
          <a:ext cx="0" cy="0"/>
          <a:chOff x="0" y="0"/>
          <a:chExt cx="0" cy="0"/>
        </a:xfrm>
      </p:grpSpPr>
      <p:sp>
        <p:nvSpPr>
          <p:cNvPr id="423" name="Google Shape;423;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Unimplemented Features and </a:t>
            </a:r>
            <a:r>
              <a:rPr lang="en">
                <a:solidFill>
                  <a:srgbClr val="F51D74"/>
                </a:solidFill>
                <a:latin typeface="Work Sans"/>
                <a:ea typeface="Work Sans"/>
                <a:cs typeface="Work Sans"/>
                <a:sym typeface="Work Sans"/>
              </a:rPr>
              <a:t>Plan</a:t>
            </a:r>
            <a:endParaRPr>
              <a:solidFill>
                <a:srgbClr val="F51D74"/>
              </a:solidFill>
              <a:latin typeface="Work Sans"/>
              <a:ea typeface="Work Sans"/>
              <a:cs typeface="Work Sans"/>
              <a:sym typeface="Work Sans"/>
            </a:endParaRPr>
          </a:p>
        </p:txBody>
      </p:sp>
      <p:sp>
        <p:nvSpPr>
          <p:cNvPr id="424" name="Google Shape;424;p43"/>
          <p:cNvSpPr txBox="1"/>
          <p:nvPr/>
        </p:nvSpPr>
        <p:spPr>
          <a:xfrm>
            <a:off x="456425" y="1259925"/>
            <a:ext cx="7566000" cy="3764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950">
                <a:latin typeface="Lato"/>
                <a:ea typeface="Lato"/>
                <a:cs typeface="Lato"/>
                <a:sym typeface="Lato"/>
              </a:rPr>
              <a:t>Moderate Task: Upload art by another user</a:t>
            </a:r>
            <a:endParaRPr b="1" sz="1950">
              <a:latin typeface="Lato"/>
              <a:ea typeface="Lato"/>
              <a:cs typeface="Lato"/>
              <a:sym typeface="Lato"/>
            </a:endParaRPr>
          </a:p>
          <a:p>
            <a:pPr indent="-352425" lvl="0" marL="742950" rtl="0" algn="l">
              <a:lnSpc>
                <a:spcPct val="150000"/>
              </a:lnSpc>
              <a:spcBef>
                <a:spcPts val="0"/>
              </a:spcBef>
              <a:spcAft>
                <a:spcPts val="0"/>
              </a:spcAft>
              <a:buClr>
                <a:srgbClr val="F51D74"/>
              </a:buClr>
              <a:buSzPts val="1950"/>
              <a:buFont typeface="Lato"/>
              <a:buChar char="●"/>
            </a:pPr>
            <a:r>
              <a:rPr lang="en" sz="1950">
                <a:solidFill>
                  <a:srgbClr val="F51D74"/>
                </a:solidFill>
                <a:latin typeface="Lato"/>
                <a:ea typeface="Lato"/>
                <a:cs typeface="Lato"/>
                <a:sym typeface="Lato"/>
              </a:rPr>
              <a:t>Camera page</a:t>
            </a:r>
            <a:endParaRPr sz="1950">
              <a:solidFill>
                <a:srgbClr val="F51D74"/>
              </a:solidFill>
              <a:latin typeface="Lato"/>
              <a:ea typeface="Lato"/>
              <a:cs typeface="Lato"/>
              <a:sym typeface="Lato"/>
            </a:endParaRPr>
          </a:p>
          <a:p>
            <a:pPr indent="-352425" lvl="0" marL="742950" rtl="0" algn="l">
              <a:lnSpc>
                <a:spcPct val="150000"/>
              </a:lnSpc>
              <a:spcBef>
                <a:spcPts val="0"/>
              </a:spcBef>
              <a:spcAft>
                <a:spcPts val="0"/>
              </a:spcAft>
              <a:buClr>
                <a:srgbClr val="F51D74"/>
              </a:buClr>
              <a:buSzPts val="1950"/>
              <a:buFont typeface="Lato"/>
              <a:buChar char="●"/>
            </a:pPr>
            <a:r>
              <a:rPr lang="en" sz="1950">
                <a:solidFill>
                  <a:srgbClr val="F51D74"/>
                </a:solidFill>
                <a:latin typeface="Lato"/>
                <a:ea typeface="Lato"/>
                <a:cs typeface="Lato"/>
                <a:sym typeface="Lato"/>
              </a:rPr>
              <a:t>Upload screen</a:t>
            </a:r>
            <a:endParaRPr sz="1950">
              <a:solidFill>
                <a:srgbClr val="F51D74"/>
              </a:solidFill>
              <a:latin typeface="Lato"/>
              <a:ea typeface="Lato"/>
              <a:cs typeface="Lato"/>
              <a:sym typeface="Lato"/>
            </a:endParaRPr>
          </a:p>
          <a:p>
            <a:pPr indent="0" lvl="0" marL="0" rtl="0" algn="l">
              <a:lnSpc>
                <a:spcPct val="150000"/>
              </a:lnSpc>
              <a:spcBef>
                <a:spcPts val="1000"/>
              </a:spcBef>
              <a:spcAft>
                <a:spcPts val="0"/>
              </a:spcAft>
              <a:buNone/>
            </a:pPr>
            <a:r>
              <a:rPr b="1" lang="en" sz="1950">
                <a:latin typeface="Lato"/>
                <a:ea typeface="Lato"/>
                <a:cs typeface="Lato"/>
                <a:sym typeface="Lato"/>
              </a:rPr>
              <a:t>Complex Task: Create collaboration groups</a:t>
            </a:r>
            <a:endParaRPr b="1" sz="1950">
              <a:latin typeface="Lato"/>
              <a:ea typeface="Lato"/>
              <a:cs typeface="Lato"/>
              <a:sym typeface="Lato"/>
            </a:endParaRPr>
          </a:p>
          <a:p>
            <a:pPr indent="-352425" lvl="0" marL="742950" rtl="0" algn="l">
              <a:lnSpc>
                <a:spcPct val="150000"/>
              </a:lnSpc>
              <a:spcBef>
                <a:spcPts val="0"/>
              </a:spcBef>
              <a:spcAft>
                <a:spcPts val="0"/>
              </a:spcAft>
              <a:buClr>
                <a:srgbClr val="F51D74"/>
              </a:buClr>
              <a:buSzPts val="1950"/>
              <a:buFont typeface="Lato"/>
              <a:buChar char="●"/>
            </a:pPr>
            <a:r>
              <a:rPr lang="en" sz="1950">
                <a:solidFill>
                  <a:srgbClr val="F51D74"/>
                </a:solidFill>
                <a:latin typeface="Lato"/>
                <a:ea typeface="Lato"/>
                <a:cs typeface="Lato"/>
                <a:sym typeface="Lato"/>
              </a:rPr>
              <a:t>Info page</a:t>
            </a:r>
            <a:endParaRPr sz="1950">
              <a:solidFill>
                <a:srgbClr val="F51D74"/>
              </a:solidFill>
              <a:latin typeface="Lato"/>
              <a:ea typeface="Lato"/>
              <a:cs typeface="Lato"/>
              <a:sym typeface="Lato"/>
            </a:endParaRPr>
          </a:p>
          <a:p>
            <a:pPr indent="-352425" lvl="0" marL="742950" rtl="0" algn="l">
              <a:lnSpc>
                <a:spcPct val="150000"/>
              </a:lnSpc>
              <a:spcBef>
                <a:spcPts val="0"/>
              </a:spcBef>
              <a:spcAft>
                <a:spcPts val="0"/>
              </a:spcAft>
              <a:buClr>
                <a:srgbClr val="F51D74"/>
              </a:buClr>
              <a:buSzPts val="1950"/>
              <a:buFont typeface="Lato"/>
              <a:buChar char="●"/>
            </a:pPr>
            <a:r>
              <a:rPr lang="en" sz="1950">
                <a:solidFill>
                  <a:srgbClr val="F51D74"/>
                </a:solidFill>
                <a:latin typeface="Lato"/>
                <a:ea typeface="Lato"/>
                <a:cs typeface="Lato"/>
                <a:sym typeface="Lato"/>
              </a:rPr>
              <a:t>Login screen</a:t>
            </a:r>
            <a:endParaRPr sz="1950">
              <a:solidFill>
                <a:srgbClr val="F51D74"/>
              </a:solidFill>
              <a:latin typeface="Lato"/>
              <a:ea typeface="Lato"/>
              <a:cs typeface="Lato"/>
              <a:sym typeface="Lato"/>
            </a:endParaRPr>
          </a:p>
          <a:p>
            <a:pPr indent="-352425" lvl="0" marL="742950" rtl="0" algn="l">
              <a:lnSpc>
                <a:spcPct val="150000"/>
              </a:lnSpc>
              <a:spcBef>
                <a:spcPts val="0"/>
              </a:spcBef>
              <a:spcAft>
                <a:spcPts val="0"/>
              </a:spcAft>
              <a:buClr>
                <a:srgbClr val="F51D74"/>
              </a:buClr>
              <a:buSzPts val="1950"/>
              <a:buFont typeface="Lato"/>
              <a:buChar char="●"/>
            </a:pPr>
            <a:r>
              <a:rPr lang="en" sz="1950">
                <a:solidFill>
                  <a:srgbClr val="F51D74"/>
                </a:solidFill>
                <a:latin typeface="Lato"/>
                <a:ea typeface="Lato"/>
                <a:cs typeface="Lato"/>
                <a:sym typeface="Lato"/>
              </a:rPr>
              <a:t>Messages</a:t>
            </a:r>
            <a:endParaRPr sz="1950">
              <a:solidFill>
                <a:srgbClr val="F51D74"/>
              </a:solidFill>
              <a:latin typeface="Lato"/>
              <a:ea typeface="Lato"/>
              <a:cs typeface="Lato"/>
              <a:sym typeface="Lato"/>
            </a:endParaRPr>
          </a:p>
          <a:p>
            <a:pPr indent="-352425" lvl="0" marL="742950" rtl="0" algn="l">
              <a:lnSpc>
                <a:spcPct val="150000"/>
              </a:lnSpc>
              <a:spcBef>
                <a:spcPts val="0"/>
              </a:spcBef>
              <a:spcAft>
                <a:spcPts val="0"/>
              </a:spcAft>
              <a:buClr>
                <a:srgbClr val="F51D74"/>
              </a:buClr>
              <a:buSzPts val="1950"/>
              <a:buFont typeface="Lato"/>
              <a:buChar char="●"/>
            </a:pPr>
            <a:r>
              <a:rPr lang="en" sz="1950">
                <a:solidFill>
                  <a:srgbClr val="F51D74"/>
                </a:solidFill>
                <a:latin typeface="Lato"/>
                <a:ea typeface="Lato"/>
                <a:cs typeface="Lato"/>
                <a:sym typeface="Lato"/>
              </a:rPr>
              <a:t>More user profiles</a:t>
            </a:r>
            <a:endParaRPr>
              <a:solidFill>
                <a:srgbClr val="F51D74"/>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428" name="Shape 428"/>
        <p:cNvGrpSpPr/>
        <p:nvPr/>
      </p:nvGrpSpPr>
      <p:grpSpPr>
        <a:xfrm>
          <a:off x="0" y="0"/>
          <a:ext cx="0" cy="0"/>
          <a:chOff x="0" y="0"/>
          <a:chExt cx="0" cy="0"/>
        </a:xfrm>
      </p:grpSpPr>
      <p:sp>
        <p:nvSpPr>
          <p:cNvPr id="429" name="Google Shape;42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Hard-coded data</a:t>
            </a:r>
            <a:endParaRPr>
              <a:latin typeface="Work Sans"/>
              <a:ea typeface="Work Sans"/>
              <a:cs typeface="Work Sans"/>
              <a:sym typeface="Work Sans"/>
            </a:endParaRPr>
          </a:p>
        </p:txBody>
      </p:sp>
      <p:sp>
        <p:nvSpPr>
          <p:cNvPr id="430" name="Google Shape;430;p44"/>
          <p:cNvSpPr txBox="1"/>
          <p:nvPr/>
        </p:nvSpPr>
        <p:spPr>
          <a:xfrm>
            <a:off x="4072425" y="1155500"/>
            <a:ext cx="4435200" cy="26679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Most “user” information and uploaded art is hard-coded.</a:t>
            </a:r>
            <a:endParaRPr sz="1800">
              <a:solidFill>
                <a:schemeClr val="dk1"/>
              </a:solidFill>
              <a:latin typeface="Lato"/>
              <a:ea typeface="Lato"/>
              <a:cs typeface="Lato"/>
              <a:sym typeface="Lato"/>
            </a:endParaRPr>
          </a:p>
          <a:p>
            <a:pPr indent="-342900" lvl="0" marL="457200" rtl="0" algn="l">
              <a:lnSpc>
                <a:spcPct val="150000"/>
              </a:lnSpc>
              <a:spcBef>
                <a:spcPts val="1000"/>
              </a:spcBef>
              <a:spcAft>
                <a:spcPts val="0"/>
              </a:spcAft>
              <a:buClr>
                <a:schemeClr val="dk1"/>
              </a:buClr>
              <a:buSzPts val="1800"/>
              <a:buFont typeface="Lato"/>
              <a:buChar char="●"/>
            </a:pPr>
            <a:r>
              <a:rPr lang="en" sz="1800">
                <a:solidFill>
                  <a:schemeClr val="dk1"/>
                </a:solidFill>
                <a:latin typeface="Lato"/>
                <a:ea typeface="Lato"/>
                <a:cs typeface="Lato"/>
                <a:sym typeface="Lato"/>
              </a:rPr>
              <a:t>User is assigned a “beginning user” profile to log-in and register </a:t>
            </a:r>
            <a:endParaRPr sz="1800">
              <a:solidFill>
                <a:schemeClr val="dk1"/>
              </a:solidFill>
              <a:latin typeface="Lato"/>
              <a:ea typeface="Lato"/>
              <a:cs typeface="Lato"/>
              <a:sym typeface="Lato"/>
            </a:endParaRPr>
          </a:p>
          <a:p>
            <a:pPr indent="-317500" lvl="1" marL="914400" rtl="0" algn="l">
              <a:lnSpc>
                <a:spcPct val="150000"/>
              </a:lnSpc>
              <a:spcBef>
                <a:spcPts val="0"/>
              </a:spcBef>
              <a:spcAft>
                <a:spcPts val="0"/>
              </a:spcAft>
              <a:buClr>
                <a:schemeClr val="dk1"/>
              </a:buClr>
              <a:buSzPts val="1400"/>
              <a:buFont typeface="Lato"/>
              <a:buChar char="○"/>
            </a:pPr>
            <a:r>
              <a:rPr lang="en" sz="1800">
                <a:solidFill>
                  <a:schemeClr val="dk1"/>
                </a:solidFill>
                <a:latin typeface="Lato"/>
                <a:ea typeface="Lato"/>
                <a:cs typeface="Lato"/>
                <a:sym typeface="Lato"/>
              </a:rPr>
              <a:t>Includes threads and artworks that you’ve “already uploaded”</a:t>
            </a:r>
            <a:endParaRPr sz="1800">
              <a:solidFill>
                <a:schemeClr val="dk1"/>
              </a:solidFill>
              <a:latin typeface="Lato"/>
              <a:ea typeface="Lato"/>
              <a:cs typeface="Lato"/>
              <a:sym typeface="Lato"/>
            </a:endParaRPr>
          </a:p>
        </p:txBody>
      </p:sp>
      <p:pic>
        <p:nvPicPr>
          <p:cNvPr id="431" name="Google Shape;431;p44"/>
          <p:cNvPicPr preferRelativeResize="0"/>
          <p:nvPr/>
        </p:nvPicPr>
        <p:blipFill>
          <a:blip r:embed="rId3">
            <a:alphaModFix/>
          </a:blip>
          <a:stretch>
            <a:fillRect/>
          </a:stretch>
        </p:blipFill>
        <p:spPr>
          <a:xfrm>
            <a:off x="311700" y="1071975"/>
            <a:ext cx="3688200" cy="3820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435" name="Shape 435"/>
        <p:cNvGrpSpPr/>
        <p:nvPr/>
      </p:nvGrpSpPr>
      <p:grpSpPr>
        <a:xfrm>
          <a:off x="0" y="0"/>
          <a:ext cx="0" cy="0"/>
          <a:chOff x="0" y="0"/>
          <a:chExt cx="0" cy="0"/>
        </a:xfrm>
      </p:grpSpPr>
      <p:sp>
        <p:nvSpPr>
          <p:cNvPr id="436" name="Google Shape;436;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Wizard of Oz Techniques</a:t>
            </a:r>
            <a:endParaRPr>
              <a:latin typeface="Work Sans"/>
              <a:ea typeface="Work Sans"/>
              <a:cs typeface="Work Sans"/>
              <a:sym typeface="Work Sans"/>
            </a:endParaRPr>
          </a:p>
        </p:txBody>
      </p:sp>
      <p:sp>
        <p:nvSpPr>
          <p:cNvPr id="437" name="Google Shape;437;p45"/>
          <p:cNvSpPr txBox="1"/>
          <p:nvPr/>
        </p:nvSpPr>
        <p:spPr>
          <a:xfrm>
            <a:off x="520175" y="1505750"/>
            <a:ext cx="191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Computer Vision</a:t>
            </a:r>
            <a:endParaRPr>
              <a:latin typeface="Lato"/>
              <a:ea typeface="Lato"/>
              <a:cs typeface="Lato"/>
              <a:sym typeface="Lato"/>
            </a:endParaRPr>
          </a:p>
        </p:txBody>
      </p:sp>
      <p:pic>
        <p:nvPicPr>
          <p:cNvPr id="438" name="Google Shape;438;p45"/>
          <p:cNvPicPr preferRelativeResize="0"/>
          <p:nvPr/>
        </p:nvPicPr>
        <p:blipFill>
          <a:blip r:embed="rId3">
            <a:alphaModFix/>
          </a:blip>
          <a:stretch>
            <a:fillRect/>
          </a:stretch>
        </p:blipFill>
        <p:spPr>
          <a:xfrm>
            <a:off x="2588975" y="1170125"/>
            <a:ext cx="1924166" cy="3820974"/>
          </a:xfrm>
          <a:prstGeom prst="rect">
            <a:avLst/>
          </a:prstGeom>
          <a:noFill/>
          <a:ln>
            <a:noFill/>
          </a:ln>
        </p:spPr>
      </p:pic>
      <p:pic>
        <p:nvPicPr>
          <p:cNvPr id="439" name="Google Shape;439;p45"/>
          <p:cNvPicPr preferRelativeResize="0"/>
          <p:nvPr/>
        </p:nvPicPr>
        <p:blipFill>
          <a:blip r:embed="rId4">
            <a:alphaModFix/>
          </a:blip>
          <a:stretch>
            <a:fillRect/>
          </a:stretch>
        </p:blipFill>
        <p:spPr>
          <a:xfrm>
            <a:off x="4665541" y="1170125"/>
            <a:ext cx="1897097" cy="3820976"/>
          </a:xfrm>
          <a:prstGeom prst="rect">
            <a:avLst/>
          </a:prstGeom>
          <a:noFill/>
          <a:ln>
            <a:noFill/>
          </a:ln>
        </p:spPr>
      </p:pic>
      <p:pic>
        <p:nvPicPr>
          <p:cNvPr id="440" name="Google Shape;440;p45"/>
          <p:cNvPicPr preferRelativeResize="0"/>
          <p:nvPr/>
        </p:nvPicPr>
        <p:blipFill>
          <a:blip r:embed="rId5">
            <a:alphaModFix/>
          </a:blip>
          <a:stretch>
            <a:fillRect/>
          </a:stretch>
        </p:blipFill>
        <p:spPr>
          <a:xfrm>
            <a:off x="6715038" y="1170125"/>
            <a:ext cx="1895063" cy="3820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6"/>
          <p:cNvSpPr/>
          <p:nvPr/>
        </p:nvSpPr>
        <p:spPr>
          <a:xfrm rot="-5400000">
            <a:off x="670475" y="1857100"/>
            <a:ext cx="2133900" cy="2919300"/>
          </a:xfrm>
          <a:prstGeom prst="uturnArrow">
            <a:avLst>
              <a:gd fmla="val 37153" name="adj1"/>
              <a:gd fmla="val 15926" name="adj2"/>
              <a:gd fmla="val 0" name="adj3"/>
              <a:gd fmla="val 50000" name="adj4"/>
              <a:gd fmla="val 72835" name="adj5"/>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6" name="Google Shape;446;p46"/>
          <p:cNvGrpSpPr/>
          <p:nvPr/>
        </p:nvGrpSpPr>
        <p:grpSpPr>
          <a:xfrm>
            <a:off x="546558" y="802119"/>
            <a:ext cx="7322864" cy="686370"/>
            <a:chOff x="666375" y="664525"/>
            <a:chExt cx="8477500" cy="490650"/>
          </a:xfrm>
        </p:grpSpPr>
        <p:sp>
          <p:nvSpPr>
            <p:cNvPr id="447" name="Google Shape;447;p46"/>
            <p:cNvSpPr/>
            <p:nvPr/>
          </p:nvSpPr>
          <p:spPr>
            <a:xfrm rot="10800000">
              <a:off x="666375" y="664525"/>
              <a:ext cx="766800" cy="490500"/>
            </a:xfrm>
            <a:prstGeom prst="flowChartDelay">
              <a:avLst/>
            </a:prstGeom>
            <a:solidFill>
              <a:srgbClr val="FFCB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6"/>
            <p:cNvSpPr/>
            <p:nvPr/>
          </p:nvSpPr>
          <p:spPr>
            <a:xfrm>
              <a:off x="1373575" y="669775"/>
              <a:ext cx="7770300" cy="485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9" name="Google Shape;449;p46"/>
          <p:cNvSpPr/>
          <p:nvPr/>
        </p:nvSpPr>
        <p:spPr>
          <a:xfrm>
            <a:off x="1109175" y="2249575"/>
            <a:ext cx="6892200" cy="686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6"/>
          <p:cNvSpPr/>
          <p:nvPr/>
        </p:nvSpPr>
        <p:spPr>
          <a:xfrm>
            <a:off x="8172292" y="3714921"/>
            <a:ext cx="618000" cy="6861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6"/>
          <p:cNvSpPr/>
          <p:nvPr/>
        </p:nvSpPr>
        <p:spPr>
          <a:xfrm rot="10800000">
            <a:off x="3110102" y="3718525"/>
            <a:ext cx="5240400" cy="6789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6"/>
          <p:cNvSpPr txBox="1"/>
          <p:nvPr/>
        </p:nvSpPr>
        <p:spPr>
          <a:xfrm>
            <a:off x="2564600" y="753000"/>
            <a:ext cx="1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3" name="Google Shape;453;p46"/>
          <p:cNvSpPr/>
          <p:nvPr/>
        </p:nvSpPr>
        <p:spPr>
          <a:xfrm>
            <a:off x="3557775" y="60036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6"/>
          <p:cNvSpPr/>
          <p:nvPr/>
        </p:nvSpPr>
        <p:spPr>
          <a:xfrm>
            <a:off x="1109175" y="205157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6"/>
          <p:cNvSpPr/>
          <p:nvPr/>
        </p:nvSpPr>
        <p:spPr>
          <a:xfrm>
            <a:off x="6232600" y="351301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6"/>
          <p:cNvSpPr/>
          <p:nvPr/>
        </p:nvSpPr>
        <p:spPr>
          <a:xfrm flipH="1">
            <a:off x="546550" y="809325"/>
            <a:ext cx="670800" cy="6864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6"/>
          <p:cNvSpPr/>
          <p:nvPr/>
        </p:nvSpPr>
        <p:spPr>
          <a:xfrm>
            <a:off x="1109175" y="809325"/>
            <a:ext cx="2448600" cy="686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6"/>
          <p:cNvSpPr txBox="1"/>
          <p:nvPr/>
        </p:nvSpPr>
        <p:spPr>
          <a:xfrm>
            <a:off x="1870150" y="890925"/>
            <a:ext cx="868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Intro</a:t>
            </a:r>
            <a:endParaRPr sz="2200">
              <a:solidFill>
                <a:srgbClr val="666666"/>
              </a:solidFill>
              <a:latin typeface="Work Sans"/>
              <a:ea typeface="Work Sans"/>
              <a:cs typeface="Work Sans"/>
              <a:sym typeface="Work Sans"/>
            </a:endParaRPr>
          </a:p>
        </p:txBody>
      </p:sp>
      <p:sp>
        <p:nvSpPr>
          <p:cNvPr id="459" name="Google Shape;459;p46"/>
          <p:cNvSpPr/>
          <p:nvPr/>
        </p:nvSpPr>
        <p:spPr>
          <a:xfrm flipH="1" rot="5400000">
            <a:off x="6741850" y="755250"/>
            <a:ext cx="2133900" cy="2227800"/>
          </a:xfrm>
          <a:prstGeom prst="uturnArrow">
            <a:avLst>
              <a:gd fmla="val 37153" name="adj1"/>
              <a:gd fmla="val 15926" name="adj2"/>
              <a:gd fmla="val 0" name="adj3"/>
              <a:gd fmla="val 50000" name="adj4"/>
              <a:gd fmla="val 74077"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6"/>
          <p:cNvSpPr txBox="1"/>
          <p:nvPr/>
        </p:nvSpPr>
        <p:spPr>
          <a:xfrm>
            <a:off x="5883350" y="873475"/>
            <a:ext cx="348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666666"/>
              </a:solidFill>
              <a:latin typeface="Work Sans"/>
              <a:ea typeface="Work Sans"/>
              <a:cs typeface="Work Sans"/>
              <a:sym typeface="Work Sans"/>
            </a:endParaRPr>
          </a:p>
        </p:txBody>
      </p:sp>
      <p:sp>
        <p:nvSpPr>
          <p:cNvPr id="461" name="Google Shape;461;p46"/>
          <p:cNvSpPr txBox="1"/>
          <p:nvPr/>
        </p:nvSpPr>
        <p:spPr>
          <a:xfrm>
            <a:off x="2044850" y="2345400"/>
            <a:ext cx="3838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Prototype Implementation</a:t>
            </a:r>
            <a:endParaRPr sz="2200">
              <a:solidFill>
                <a:srgbClr val="666666"/>
              </a:solidFill>
              <a:latin typeface="Work Sans"/>
              <a:ea typeface="Work Sans"/>
              <a:cs typeface="Work Sans"/>
              <a:sym typeface="Work Sans"/>
            </a:endParaRPr>
          </a:p>
        </p:txBody>
      </p:sp>
      <p:sp>
        <p:nvSpPr>
          <p:cNvPr id="462" name="Google Shape;462;p46"/>
          <p:cNvSpPr/>
          <p:nvPr/>
        </p:nvSpPr>
        <p:spPr>
          <a:xfrm>
            <a:off x="3110100" y="352372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6"/>
          <p:cNvSpPr txBox="1"/>
          <p:nvPr/>
        </p:nvSpPr>
        <p:spPr>
          <a:xfrm>
            <a:off x="4030950" y="883725"/>
            <a:ext cx="421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HE Results &amp; Design Changes</a:t>
            </a:r>
            <a:endParaRPr sz="2200">
              <a:solidFill>
                <a:srgbClr val="666666"/>
              </a:solidFill>
              <a:latin typeface="Work Sans"/>
              <a:ea typeface="Work Sans"/>
              <a:cs typeface="Work Sans"/>
              <a:sym typeface="Work Sans"/>
            </a:endParaRPr>
          </a:p>
        </p:txBody>
      </p:sp>
      <p:sp>
        <p:nvSpPr>
          <p:cNvPr id="464" name="Google Shape;464;p46"/>
          <p:cNvSpPr/>
          <p:nvPr/>
        </p:nvSpPr>
        <p:spPr>
          <a:xfrm>
            <a:off x="6634550" y="2012638"/>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6"/>
          <p:cNvSpPr txBox="1"/>
          <p:nvPr/>
        </p:nvSpPr>
        <p:spPr>
          <a:xfrm>
            <a:off x="1611500" y="3799875"/>
            <a:ext cx="107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Work Sans"/>
                <a:ea typeface="Work Sans"/>
                <a:cs typeface="Work Sans"/>
                <a:sym typeface="Work Sans"/>
              </a:rPr>
              <a:t>Demo</a:t>
            </a:r>
            <a:endParaRPr sz="2200">
              <a:solidFill>
                <a:srgbClr val="FFFFFF"/>
              </a:solidFill>
              <a:latin typeface="Work Sans"/>
              <a:ea typeface="Work Sans"/>
              <a:cs typeface="Work Sans"/>
              <a:sym typeface="Work Sans"/>
            </a:endParaRPr>
          </a:p>
        </p:txBody>
      </p:sp>
      <p:sp>
        <p:nvSpPr>
          <p:cNvPr id="466" name="Google Shape;466;p46"/>
          <p:cNvSpPr txBox="1"/>
          <p:nvPr/>
        </p:nvSpPr>
        <p:spPr>
          <a:xfrm>
            <a:off x="3959825" y="3807075"/>
            <a:ext cx="155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Summary</a:t>
            </a:r>
            <a:endParaRPr sz="2200">
              <a:solidFill>
                <a:srgbClr val="666666"/>
              </a:solidFill>
              <a:latin typeface="Work Sans"/>
              <a:ea typeface="Work Sans"/>
              <a:cs typeface="Work Sans"/>
              <a:sym typeface="Work Sans"/>
            </a:endParaRPr>
          </a:p>
        </p:txBody>
      </p:sp>
      <p:sp>
        <p:nvSpPr>
          <p:cNvPr id="467" name="Google Shape;467;p46"/>
          <p:cNvSpPr txBox="1"/>
          <p:nvPr/>
        </p:nvSpPr>
        <p:spPr>
          <a:xfrm>
            <a:off x="6753650" y="3796375"/>
            <a:ext cx="1596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Questions</a:t>
            </a:r>
            <a:endParaRPr sz="2200">
              <a:solidFill>
                <a:srgbClr val="666666"/>
              </a:solidFill>
              <a:latin typeface="Work Sans"/>
              <a:ea typeface="Work Sans"/>
              <a:cs typeface="Work Sans"/>
              <a:sym typeface="Work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471" name="Shape 471"/>
        <p:cNvGrpSpPr/>
        <p:nvPr/>
      </p:nvGrpSpPr>
      <p:grpSpPr>
        <a:xfrm>
          <a:off x="0" y="0"/>
          <a:ext cx="0" cy="0"/>
          <a:chOff x="0" y="0"/>
          <a:chExt cx="0" cy="0"/>
        </a:xfrm>
      </p:grpSpPr>
      <p:sp>
        <p:nvSpPr>
          <p:cNvPr id="472" name="Google Shape;472;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Demo</a:t>
            </a:r>
            <a:endParaRPr>
              <a:latin typeface="Work Sans"/>
              <a:ea typeface="Work Sans"/>
              <a:cs typeface="Work Sans"/>
              <a:sym typeface="Work Sans"/>
            </a:endParaRPr>
          </a:p>
        </p:txBody>
      </p:sp>
      <p:pic>
        <p:nvPicPr>
          <p:cNvPr id="473" name="Google Shape;473;p47" title="peek_3.mov">
            <a:hlinkClick r:id="rId3"/>
          </p:cNvPr>
          <p:cNvPicPr preferRelativeResize="0"/>
          <p:nvPr/>
        </p:nvPicPr>
        <p:blipFill>
          <a:blip r:embed="rId4">
            <a:alphaModFix/>
          </a:blip>
          <a:stretch>
            <a:fillRect/>
          </a:stretch>
        </p:blipFill>
        <p:spPr>
          <a:xfrm>
            <a:off x="2286000" y="11701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1000"/>
                                        <p:tgtEl>
                                          <p:spTgt spid="4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8"/>
          <p:cNvSpPr/>
          <p:nvPr/>
        </p:nvSpPr>
        <p:spPr>
          <a:xfrm rot="-5400000">
            <a:off x="670475" y="1857100"/>
            <a:ext cx="2133900" cy="2919300"/>
          </a:xfrm>
          <a:prstGeom prst="uturnArrow">
            <a:avLst>
              <a:gd fmla="val 37153" name="adj1"/>
              <a:gd fmla="val 15926" name="adj2"/>
              <a:gd fmla="val 0" name="adj3"/>
              <a:gd fmla="val 50000" name="adj4"/>
              <a:gd fmla="val 72835"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9" name="Google Shape;479;p48"/>
          <p:cNvGrpSpPr/>
          <p:nvPr/>
        </p:nvGrpSpPr>
        <p:grpSpPr>
          <a:xfrm>
            <a:off x="546558" y="802119"/>
            <a:ext cx="7322864" cy="686370"/>
            <a:chOff x="666375" y="664525"/>
            <a:chExt cx="8477500" cy="490650"/>
          </a:xfrm>
        </p:grpSpPr>
        <p:sp>
          <p:nvSpPr>
            <p:cNvPr id="480" name="Google Shape;480;p48"/>
            <p:cNvSpPr/>
            <p:nvPr/>
          </p:nvSpPr>
          <p:spPr>
            <a:xfrm rot="10800000">
              <a:off x="666375" y="664525"/>
              <a:ext cx="766800" cy="4905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8"/>
            <p:cNvSpPr/>
            <p:nvPr/>
          </p:nvSpPr>
          <p:spPr>
            <a:xfrm>
              <a:off x="1373575" y="669775"/>
              <a:ext cx="7770300" cy="485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2" name="Google Shape;482;p48"/>
          <p:cNvSpPr/>
          <p:nvPr/>
        </p:nvSpPr>
        <p:spPr>
          <a:xfrm>
            <a:off x="1109175" y="2249575"/>
            <a:ext cx="6892200" cy="686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8"/>
          <p:cNvSpPr/>
          <p:nvPr/>
        </p:nvSpPr>
        <p:spPr>
          <a:xfrm>
            <a:off x="8172292" y="3714921"/>
            <a:ext cx="618000" cy="6861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8"/>
          <p:cNvSpPr/>
          <p:nvPr/>
        </p:nvSpPr>
        <p:spPr>
          <a:xfrm rot="10800000">
            <a:off x="3110102" y="3718525"/>
            <a:ext cx="5240400" cy="678900"/>
          </a:xfrm>
          <a:prstGeom prst="rect">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8"/>
          <p:cNvSpPr txBox="1"/>
          <p:nvPr/>
        </p:nvSpPr>
        <p:spPr>
          <a:xfrm>
            <a:off x="2564600" y="753000"/>
            <a:ext cx="1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6" name="Google Shape;486;p48"/>
          <p:cNvSpPr/>
          <p:nvPr/>
        </p:nvSpPr>
        <p:spPr>
          <a:xfrm>
            <a:off x="3557775" y="60036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8"/>
          <p:cNvSpPr/>
          <p:nvPr/>
        </p:nvSpPr>
        <p:spPr>
          <a:xfrm>
            <a:off x="1109175" y="205157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8"/>
          <p:cNvSpPr/>
          <p:nvPr/>
        </p:nvSpPr>
        <p:spPr>
          <a:xfrm>
            <a:off x="6232600" y="351301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8"/>
          <p:cNvSpPr/>
          <p:nvPr/>
        </p:nvSpPr>
        <p:spPr>
          <a:xfrm flipH="1">
            <a:off x="546550" y="809325"/>
            <a:ext cx="670800" cy="6864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8"/>
          <p:cNvSpPr/>
          <p:nvPr/>
        </p:nvSpPr>
        <p:spPr>
          <a:xfrm>
            <a:off x="1109175" y="809325"/>
            <a:ext cx="2448600" cy="686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8"/>
          <p:cNvSpPr txBox="1"/>
          <p:nvPr/>
        </p:nvSpPr>
        <p:spPr>
          <a:xfrm>
            <a:off x="1870150" y="890925"/>
            <a:ext cx="868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Intro</a:t>
            </a:r>
            <a:endParaRPr sz="2200">
              <a:solidFill>
                <a:srgbClr val="666666"/>
              </a:solidFill>
              <a:latin typeface="Work Sans"/>
              <a:ea typeface="Work Sans"/>
              <a:cs typeface="Work Sans"/>
              <a:sym typeface="Work Sans"/>
            </a:endParaRPr>
          </a:p>
        </p:txBody>
      </p:sp>
      <p:sp>
        <p:nvSpPr>
          <p:cNvPr id="492" name="Google Shape;492;p48"/>
          <p:cNvSpPr/>
          <p:nvPr/>
        </p:nvSpPr>
        <p:spPr>
          <a:xfrm flipH="1" rot="5400000">
            <a:off x="6741850" y="755250"/>
            <a:ext cx="2133900" cy="2227800"/>
          </a:xfrm>
          <a:prstGeom prst="uturnArrow">
            <a:avLst>
              <a:gd fmla="val 37153" name="adj1"/>
              <a:gd fmla="val 15926" name="adj2"/>
              <a:gd fmla="val 0" name="adj3"/>
              <a:gd fmla="val 50000" name="adj4"/>
              <a:gd fmla="val 74077"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8"/>
          <p:cNvSpPr txBox="1"/>
          <p:nvPr/>
        </p:nvSpPr>
        <p:spPr>
          <a:xfrm>
            <a:off x="5883350" y="873475"/>
            <a:ext cx="348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666666"/>
              </a:solidFill>
              <a:latin typeface="Work Sans"/>
              <a:ea typeface="Work Sans"/>
              <a:cs typeface="Work Sans"/>
              <a:sym typeface="Work Sans"/>
            </a:endParaRPr>
          </a:p>
        </p:txBody>
      </p:sp>
      <p:sp>
        <p:nvSpPr>
          <p:cNvPr id="494" name="Google Shape;494;p48"/>
          <p:cNvSpPr txBox="1"/>
          <p:nvPr/>
        </p:nvSpPr>
        <p:spPr>
          <a:xfrm>
            <a:off x="2044850" y="2345400"/>
            <a:ext cx="3838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Prototype Implementation</a:t>
            </a:r>
            <a:endParaRPr sz="2200">
              <a:solidFill>
                <a:srgbClr val="666666"/>
              </a:solidFill>
              <a:latin typeface="Work Sans"/>
              <a:ea typeface="Work Sans"/>
              <a:cs typeface="Work Sans"/>
              <a:sym typeface="Work Sans"/>
            </a:endParaRPr>
          </a:p>
        </p:txBody>
      </p:sp>
      <p:sp>
        <p:nvSpPr>
          <p:cNvPr id="495" name="Google Shape;495;p48"/>
          <p:cNvSpPr/>
          <p:nvPr/>
        </p:nvSpPr>
        <p:spPr>
          <a:xfrm>
            <a:off x="3110100" y="352372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8"/>
          <p:cNvSpPr txBox="1"/>
          <p:nvPr/>
        </p:nvSpPr>
        <p:spPr>
          <a:xfrm>
            <a:off x="4030950" y="883725"/>
            <a:ext cx="421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HE Results &amp; Design Changes</a:t>
            </a:r>
            <a:endParaRPr sz="2200">
              <a:solidFill>
                <a:srgbClr val="666666"/>
              </a:solidFill>
              <a:latin typeface="Work Sans"/>
              <a:ea typeface="Work Sans"/>
              <a:cs typeface="Work Sans"/>
              <a:sym typeface="Work Sans"/>
            </a:endParaRPr>
          </a:p>
        </p:txBody>
      </p:sp>
      <p:sp>
        <p:nvSpPr>
          <p:cNvPr id="497" name="Google Shape;497;p48"/>
          <p:cNvSpPr/>
          <p:nvPr/>
        </p:nvSpPr>
        <p:spPr>
          <a:xfrm>
            <a:off x="6634550" y="2012638"/>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8"/>
          <p:cNvSpPr txBox="1"/>
          <p:nvPr/>
        </p:nvSpPr>
        <p:spPr>
          <a:xfrm>
            <a:off x="1611500" y="3799875"/>
            <a:ext cx="107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Demo</a:t>
            </a:r>
            <a:endParaRPr sz="2200">
              <a:solidFill>
                <a:srgbClr val="666666"/>
              </a:solidFill>
              <a:latin typeface="Work Sans"/>
              <a:ea typeface="Work Sans"/>
              <a:cs typeface="Work Sans"/>
              <a:sym typeface="Work Sans"/>
            </a:endParaRPr>
          </a:p>
        </p:txBody>
      </p:sp>
      <p:sp>
        <p:nvSpPr>
          <p:cNvPr id="499" name="Google Shape;499;p48"/>
          <p:cNvSpPr txBox="1"/>
          <p:nvPr/>
        </p:nvSpPr>
        <p:spPr>
          <a:xfrm>
            <a:off x="3959825" y="3807075"/>
            <a:ext cx="155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FF"/>
                </a:solidFill>
                <a:latin typeface="Work Sans"/>
                <a:ea typeface="Work Sans"/>
                <a:cs typeface="Work Sans"/>
                <a:sym typeface="Work Sans"/>
              </a:rPr>
              <a:t>Summary</a:t>
            </a:r>
            <a:endParaRPr sz="2200">
              <a:solidFill>
                <a:srgbClr val="FFFFFF"/>
              </a:solidFill>
              <a:latin typeface="Work Sans"/>
              <a:ea typeface="Work Sans"/>
              <a:cs typeface="Work Sans"/>
              <a:sym typeface="Work Sans"/>
            </a:endParaRPr>
          </a:p>
        </p:txBody>
      </p:sp>
      <p:sp>
        <p:nvSpPr>
          <p:cNvPr id="500" name="Google Shape;500;p48"/>
          <p:cNvSpPr/>
          <p:nvPr/>
        </p:nvSpPr>
        <p:spPr>
          <a:xfrm>
            <a:off x="6347100" y="3704825"/>
            <a:ext cx="2059200" cy="6963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8"/>
          <p:cNvSpPr txBox="1"/>
          <p:nvPr/>
        </p:nvSpPr>
        <p:spPr>
          <a:xfrm>
            <a:off x="6753650" y="3796375"/>
            <a:ext cx="1596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Questions</a:t>
            </a:r>
            <a:endParaRPr sz="2200">
              <a:solidFill>
                <a:srgbClr val="666666"/>
              </a:solidFill>
              <a:latin typeface="Work Sans"/>
              <a:ea typeface="Work Sans"/>
              <a:cs typeface="Work Sans"/>
              <a:sym typeface="Work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505" name="Shape 505"/>
        <p:cNvGrpSpPr/>
        <p:nvPr/>
      </p:nvGrpSpPr>
      <p:grpSpPr>
        <a:xfrm>
          <a:off x="0" y="0"/>
          <a:ext cx="0" cy="0"/>
          <a:chOff x="0" y="0"/>
          <a:chExt cx="0" cy="0"/>
        </a:xfrm>
      </p:grpSpPr>
      <p:sp>
        <p:nvSpPr>
          <p:cNvPr id="506" name="Google Shape;506;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Summary</a:t>
            </a:r>
            <a:endParaRPr>
              <a:latin typeface="Work Sans"/>
              <a:ea typeface="Work Sans"/>
              <a:cs typeface="Work Sans"/>
              <a:sym typeface="Work Sans"/>
            </a:endParaRPr>
          </a:p>
        </p:txBody>
      </p:sp>
      <p:sp>
        <p:nvSpPr>
          <p:cNvPr id="507" name="Google Shape;507;p49"/>
          <p:cNvSpPr txBox="1"/>
          <p:nvPr/>
        </p:nvSpPr>
        <p:spPr>
          <a:xfrm>
            <a:off x="557700" y="1187700"/>
            <a:ext cx="7757700" cy="3570900"/>
          </a:xfrm>
          <a:prstGeom prst="rect">
            <a:avLst/>
          </a:prstGeom>
          <a:noFill/>
          <a:ln>
            <a:noFill/>
          </a:ln>
        </p:spPr>
        <p:txBody>
          <a:bodyPr anchorCtr="0" anchor="t" bIns="91425" lIns="91425" spcFirstLastPara="1" rIns="91425" wrap="square" tIns="91425">
            <a:spAutoFit/>
          </a:bodyPr>
          <a:lstStyle/>
          <a:p>
            <a:pPr indent="-352425" lvl="0" marL="457200" rtl="0" algn="l">
              <a:lnSpc>
                <a:spcPct val="150000"/>
              </a:lnSpc>
              <a:spcBef>
                <a:spcPts val="0"/>
              </a:spcBef>
              <a:spcAft>
                <a:spcPts val="0"/>
              </a:spcAft>
              <a:buClr>
                <a:srgbClr val="434343"/>
              </a:buClr>
              <a:buSzPts val="1950"/>
              <a:buFont typeface="Cambria"/>
              <a:buChar char="●"/>
            </a:pPr>
            <a:r>
              <a:rPr b="1" lang="en" sz="1950">
                <a:solidFill>
                  <a:srgbClr val="434343"/>
                </a:solidFill>
                <a:latin typeface="Lato"/>
                <a:ea typeface="Lato"/>
                <a:cs typeface="Lato"/>
                <a:sym typeface="Lato"/>
              </a:rPr>
              <a:t>14 major design changes</a:t>
            </a:r>
            <a:r>
              <a:rPr lang="en" sz="1950">
                <a:solidFill>
                  <a:srgbClr val="434343"/>
                </a:solidFill>
                <a:latin typeface="Lato"/>
                <a:ea typeface="Lato"/>
                <a:cs typeface="Lato"/>
                <a:sym typeface="Lato"/>
              </a:rPr>
              <a:t> based on Heuristic Evaluation</a:t>
            </a:r>
            <a:endParaRPr sz="1950">
              <a:solidFill>
                <a:srgbClr val="434343"/>
              </a:solidFill>
              <a:latin typeface="Lato"/>
              <a:ea typeface="Lato"/>
              <a:cs typeface="Lato"/>
              <a:sym typeface="Lato"/>
            </a:endParaRPr>
          </a:p>
          <a:p>
            <a:pPr indent="-352425" lvl="0" marL="457200" rtl="0" algn="l">
              <a:lnSpc>
                <a:spcPct val="150000"/>
              </a:lnSpc>
              <a:spcBef>
                <a:spcPts val="1000"/>
              </a:spcBef>
              <a:spcAft>
                <a:spcPts val="0"/>
              </a:spcAft>
              <a:buClr>
                <a:srgbClr val="434343"/>
              </a:buClr>
              <a:buSzPts val="1950"/>
              <a:buFont typeface="Cambria"/>
              <a:buChar char="●"/>
            </a:pPr>
            <a:r>
              <a:rPr b="1" lang="en" sz="1950">
                <a:solidFill>
                  <a:srgbClr val="434343"/>
                </a:solidFill>
                <a:latin typeface="Lato"/>
                <a:ea typeface="Lato"/>
                <a:cs typeface="Lato"/>
                <a:sym typeface="Lato"/>
              </a:rPr>
              <a:t>Implemented</a:t>
            </a:r>
            <a:r>
              <a:rPr lang="en" sz="1950">
                <a:solidFill>
                  <a:srgbClr val="434343"/>
                </a:solidFill>
                <a:latin typeface="Lato"/>
                <a:ea typeface="Lato"/>
                <a:cs typeface="Lato"/>
                <a:sym typeface="Lato"/>
              </a:rPr>
              <a:t>: </a:t>
            </a:r>
            <a:endParaRPr sz="1950">
              <a:solidFill>
                <a:srgbClr val="434343"/>
              </a:solidFill>
              <a:latin typeface="Lato"/>
              <a:ea typeface="Lato"/>
              <a:cs typeface="Lato"/>
              <a:sym typeface="Lato"/>
            </a:endParaRPr>
          </a:p>
          <a:p>
            <a:pPr indent="-352425" lvl="1" marL="914400" rtl="0" algn="l">
              <a:lnSpc>
                <a:spcPct val="150000"/>
              </a:lnSpc>
              <a:spcBef>
                <a:spcPts val="0"/>
              </a:spcBef>
              <a:spcAft>
                <a:spcPts val="0"/>
              </a:spcAft>
              <a:buClr>
                <a:srgbClr val="434343"/>
              </a:buClr>
              <a:buSzPts val="1950"/>
              <a:buFont typeface="Cambria"/>
              <a:buChar char="○"/>
            </a:pPr>
            <a:r>
              <a:rPr lang="en" sz="1950">
                <a:solidFill>
                  <a:srgbClr val="434343"/>
                </a:solidFill>
                <a:latin typeface="Lato"/>
                <a:ea typeface="Lato"/>
                <a:cs typeface="Lato"/>
                <a:sym typeface="Lato"/>
              </a:rPr>
              <a:t>Simple Task: Browse Explore page</a:t>
            </a:r>
            <a:endParaRPr sz="1950">
              <a:solidFill>
                <a:srgbClr val="434343"/>
              </a:solidFill>
              <a:latin typeface="Lato"/>
              <a:ea typeface="Lato"/>
              <a:cs typeface="Lato"/>
              <a:sym typeface="Lato"/>
            </a:endParaRPr>
          </a:p>
          <a:p>
            <a:pPr indent="-352425" lvl="0" marL="457200" rtl="0" algn="l">
              <a:lnSpc>
                <a:spcPct val="150000"/>
              </a:lnSpc>
              <a:spcBef>
                <a:spcPts val="1000"/>
              </a:spcBef>
              <a:spcAft>
                <a:spcPts val="0"/>
              </a:spcAft>
              <a:buClr>
                <a:srgbClr val="434343"/>
              </a:buClr>
              <a:buSzPts val="1950"/>
              <a:buFont typeface="Cambria"/>
              <a:buChar char="●"/>
            </a:pPr>
            <a:r>
              <a:rPr b="1" lang="en" sz="1950">
                <a:solidFill>
                  <a:srgbClr val="434343"/>
                </a:solidFill>
                <a:latin typeface="Lato"/>
                <a:ea typeface="Lato"/>
                <a:cs typeface="Lato"/>
                <a:sym typeface="Lato"/>
              </a:rPr>
              <a:t>To implement</a:t>
            </a:r>
            <a:r>
              <a:rPr lang="en" sz="1950">
                <a:solidFill>
                  <a:srgbClr val="434343"/>
                </a:solidFill>
                <a:latin typeface="Lato"/>
                <a:ea typeface="Lato"/>
                <a:cs typeface="Lato"/>
                <a:sym typeface="Lato"/>
              </a:rPr>
              <a:t>: </a:t>
            </a:r>
            <a:endParaRPr sz="1950">
              <a:solidFill>
                <a:srgbClr val="434343"/>
              </a:solidFill>
              <a:latin typeface="Lato"/>
              <a:ea typeface="Lato"/>
              <a:cs typeface="Lato"/>
              <a:sym typeface="Lato"/>
            </a:endParaRPr>
          </a:p>
          <a:p>
            <a:pPr indent="-352425" lvl="1" marL="914400" rtl="0" algn="l">
              <a:lnSpc>
                <a:spcPct val="150000"/>
              </a:lnSpc>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Moderate Task: Upload art inspired by another user</a:t>
            </a:r>
            <a:endParaRPr sz="1950">
              <a:solidFill>
                <a:srgbClr val="434343"/>
              </a:solidFill>
              <a:latin typeface="Lato"/>
              <a:ea typeface="Lato"/>
              <a:cs typeface="Lato"/>
              <a:sym typeface="Lato"/>
            </a:endParaRPr>
          </a:p>
          <a:p>
            <a:pPr indent="-352425" lvl="1" marL="914400" rtl="0" algn="l">
              <a:lnSpc>
                <a:spcPct val="150000"/>
              </a:lnSpc>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Complex Task: Create collaboration groups</a:t>
            </a:r>
            <a:endParaRPr sz="1950">
              <a:solidFill>
                <a:srgbClr val="434343"/>
              </a:solidFill>
              <a:latin typeface="Lato"/>
              <a:ea typeface="Lato"/>
              <a:cs typeface="Lato"/>
              <a:sym typeface="Lato"/>
            </a:endParaRPr>
          </a:p>
          <a:p>
            <a:pPr indent="-352425" lvl="0" marL="457200" rtl="0" algn="l">
              <a:lnSpc>
                <a:spcPct val="150000"/>
              </a:lnSpc>
              <a:spcBef>
                <a:spcPts val="1000"/>
              </a:spcBef>
              <a:spcAft>
                <a:spcPts val="1000"/>
              </a:spcAft>
              <a:buClr>
                <a:srgbClr val="434343"/>
              </a:buClr>
              <a:buSzPts val="1950"/>
              <a:buFont typeface="Lato"/>
              <a:buChar char="●"/>
            </a:pPr>
            <a:r>
              <a:rPr b="1" lang="en" sz="1950">
                <a:solidFill>
                  <a:srgbClr val="434343"/>
                </a:solidFill>
                <a:latin typeface="Lato"/>
                <a:ea typeface="Lato"/>
                <a:cs typeface="Lato"/>
                <a:sym typeface="Lato"/>
              </a:rPr>
              <a:t>On track</a:t>
            </a:r>
            <a:r>
              <a:rPr lang="en" sz="1950">
                <a:solidFill>
                  <a:srgbClr val="434343"/>
                </a:solidFill>
                <a:latin typeface="Lato"/>
                <a:ea typeface="Lato"/>
                <a:cs typeface="Lato"/>
                <a:sym typeface="Lato"/>
              </a:rPr>
              <a:t> to finish by the deadline!</a:t>
            </a:r>
            <a:endParaRPr sz="1950">
              <a:solidFill>
                <a:srgbClr val="434343"/>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0"/>
          <p:cNvSpPr/>
          <p:nvPr/>
        </p:nvSpPr>
        <p:spPr>
          <a:xfrm rot="-5400000">
            <a:off x="670475" y="1857100"/>
            <a:ext cx="2133900" cy="2919300"/>
          </a:xfrm>
          <a:prstGeom prst="uturnArrow">
            <a:avLst>
              <a:gd fmla="val 37153" name="adj1"/>
              <a:gd fmla="val 15926" name="adj2"/>
              <a:gd fmla="val 0" name="adj3"/>
              <a:gd fmla="val 50000" name="adj4"/>
              <a:gd fmla="val 72835"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3" name="Google Shape;513;p50"/>
          <p:cNvGrpSpPr/>
          <p:nvPr/>
        </p:nvGrpSpPr>
        <p:grpSpPr>
          <a:xfrm>
            <a:off x="546558" y="802119"/>
            <a:ext cx="7322864" cy="686370"/>
            <a:chOff x="666375" y="664525"/>
            <a:chExt cx="8477500" cy="490650"/>
          </a:xfrm>
        </p:grpSpPr>
        <p:sp>
          <p:nvSpPr>
            <p:cNvPr id="514" name="Google Shape;514;p50"/>
            <p:cNvSpPr/>
            <p:nvPr/>
          </p:nvSpPr>
          <p:spPr>
            <a:xfrm rot="10800000">
              <a:off x="666375" y="664525"/>
              <a:ext cx="766800" cy="4905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0"/>
            <p:cNvSpPr/>
            <p:nvPr/>
          </p:nvSpPr>
          <p:spPr>
            <a:xfrm>
              <a:off x="1373575" y="669775"/>
              <a:ext cx="7770300" cy="485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 name="Google Shape;516;p50"/>
          <p:cNvSpPr/>
          <p:nvPr/>
        </p:nvSpPr>
        <p:spPr>
          <a:xfrm>
            <a:off x="1109175" y="2249575"/>
            <a:ext cx="6892200" cy="686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0"/>
          <p:cNvSpPr/>
          <p:nvPr/>
        </p:nvSpPr>
        <p:spPr>
          <a:xfrm>
            <a:off x="8172292" y="3714921"/>
            <a:ext cx="618000" cy="686100"/>
          </a:xfrm>
          <a:prstGeom prst="flowChartDelay">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50"/>
          <p:cNvSpPr/>
          <p:nvPr/>
        </p:nvSpPr>
        <p:spPr>
          <a:xfrm rot="10800000">
            <a:off x="3110102" y="3718525"/>
            <a:ext cx="5240400" cy="6789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0"/>
          <p:cNvSpPr txBox="1"/>
          <p:nvPr/>
        </p:nvSpPr>
        <p:spPr>
          <a:xfrm>
            <a:off x="2564600" y="753000"/>
            <a:ext cx="1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20" name="Google Shape;520;p50"/>
          <p:cNvSpPr/>
          <p:nvPr/>
        </p:nvSpPr>
        <p:spPr>
          <a:xfrm>
            <a:off x="3557775" y="60036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0"/>
          <p:cNvSpPr/>
          <p:nvPr/>
        </p:nvSpPr>
        <p:spPr>
          <a:xfrm>
            <a:off x="1109175" y="205157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0"/>
          <p:cNvSpPr/>
          <p:nvPr/>
        </p:nvSpPr>
        <p:spPr>
          <a:xfrm>
            <a:off x="6232600" y="351301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0"/>
          <p:cNvSpPr/>
          <p:nvPr/>
        </p:nvSpPr>
        <p:spPr>
          <a:xfrm flipH="1">
            <a:off x="546550" y="809325"/>
            <a:ext cx="670800" cy="6864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0"/>
          <p:cNvSpPr/>
          <p:nvPr/>
        </p:nvSpPr>
        <p:spPr>
          <a:xfrm>
            <a:off x="1109175" y="809325"/>
            <a:ext cx="2448600" cy="686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0"/>
          <p:cNvSpPr txBox="1"/>
          <p:nvPr/>
        </p:nvSpPr>
        <p:spPr>
          <a:xfrm>
            <a:off x="1870150" y="890925"/>
            <a:ext cx="868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Intro</a:t>
            </a:r>
            <a:endParaRPr sz="2200">
              <a:solidFill>
                <a:srgbClr val="666666"/>
              </a:solidFill>
              <a:latin typeface="Work Sans"/>
              <a:ea typeface="Work Sans"/>
              <a:cs typeface="Work Sans"/>
              <a:sym typeface="Work Sans"/>
            </a:endParaRPr>
          </a:p>
        </p:txBody>
      </p:sp>
      <p:sp>
        <p:nvSpPr>
          <p:cNvPr id="526" name="Google Shape;526;p50"/>
          <p:cNvSpPr/>
          <p:nvPr/>
        </p:nvSpPr>
        <p:spPr>
          <a:xfrm flipH="1" rot="5400000">
            <a:off x="6741850" y="755250"/>
            <a:ext cx="2133900" cy="2227800"/>
          </a:xfrm>
          <a:prstGeom prst="uturnArrow">
            <a:avLst>
              <a:gd fmla="val 37153" name="adj1"/>
              <a:gd fmla="val 15926" name="adj2"/>
              <a:gd fmla="val 0" name="adj3"/>
              <a:gd fmla="val 50000" name="adj4"/>
              <a:gd fmla="val 74077"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0"/>
          <p:cNvSpPr txBox="1"/>
          <p:nvPr/>
        </p:nvSpPr>
        <p:spPr>
          <a:xfrm>
            <a:off x="5883350" y="873475"/>
            <a:ext cx="348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666666"/>
              </a:solidFill>
              <a:latin typeface="Work Sans"/>
              <a:ea typeface="Work Sans"/>
              <a:cs typeface="Work Sans"/>
              <a:sym typeface="Work Sans"/>
            </a:endParaRPr>
          </a:p>
        </p:txBody>
      </p:sp>
      <p:sp>
        <p:nvSpPr>
          <p:cNvPr id="528" name="Google Shape;528;p50"/>
          <p:cNvSpPr txBox="1"/>
          <p:nvPr/>
        </p:nvSpPr>
        <p:spPr>
          <a:xfrm>
            <a:off x="2044850" y="2345400"/>
            <a:ext cx="3838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Prototype Implementation</a:t>
            </a:r>
            <a:endParaRPr sz="2200">
              <a:solidFill>
                <a:srgbClr val="666666"/>
              </a:solidFill>
              <a:latin typeface="Work Sans"/>
              <a:ea typeface="Work Sans"/>
              <a:cs typeface="Work Sans"/>
              <a:sym typeface="Work Sans"/>
            </a:endParaRPr>
          </a:p>
        </p:txBody>
      </p:sp>
      <p:sp>
        <p:nvSpPr>
          <p:cNvPr id="529" name="Google Shape;529;p50"/>
          <p:cNvSpPr/>
          <p:nvPr/>
        </p:nvSpPr>
        <p:spPr>
          <a:xfrm>
            <a:off x="3110100" y="352372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0"/>
          <p:cNvSpPr txBox="1"/>
          <p:nvPr/>
        </p:nvSpPr>
        <p:spPr>
          <a:xfrm>
            <a:off x="4030950" y="883725"/>
            <a:ext cx="421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HE Results &amp; Design Changes</a:t>
            </a:r>
            <a:endParaRPr sz="2200">
              <a:solidFill>
                <a:srgbClr val="666666"/>
              </a:solidFill>
              <a:latin typeface="Work Sans"/>
              <a:ea typeface="Work Sans"/>
              <a:cs typeface="Work Sans"/>
              <a:sym typeface="Work Sans"/>
            </a:endParaRPr>
          </a:p>
        </p:txBody>
      </p:sp>
      <p:sp>
        <p:nvSpPr>
          <p:cNvPr id="531" name="Google Shape;531;p50"/>
          <p:cNvSpPr/>
          <p:nvPr/>
        </p:nvSpPr>
        <p:spPr>
          <a:xfrm>
            <a:off x="6634550" y="2012638"/>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0"/>
          <p:cNvSpPr txBox="1"/>
          <p:nvPr/>
        </p:nvSpPr>
        <p:spPr>
          <a:xfrm>
            <a:off x="1611500" y="3799875"/>
            <a:ext cx="107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Demo</a:t>
            </a:r>
            <a:endParaRPr sz="2200">
              <a:solidFill>
                <a:srgbClr val="666666"/>
              </a:solidFill>
              <a:latin typeface="Work Sans"/>
              <a:ea typeface="Work Sans"/>
              <a:cs typeface="Work Sans"/>
              <a:sym typeface="Work Sans"/>
            </a:endParaRPr>
          </a:p>
        </p:txBody>
      </p:sp>
      <p:sp>
        <p:nvSpPr>
          <p:cNvPr id="533" name="Google Shape;533;p50"/>
          <p:cNvSpPr txBox="1"/>
          <p:nvPr/>
        </p:nvSpPr>
        <p:spPr>
          <a:xfrm>
            <a:off x="3959825" y="3807075"/>
            <a:ext cx="155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Summary</a:t>
            </a:r>
            <a:endParaRPr sz="2200">
              <a:solidFill>
                <a:srgbClr val="666666"/>
              </a:solidFill>
              <a:latin typeface="Work Sans"/>
              <a:ea typeface="Work Sans"/>
              <a:cs typeface="Work Sans"/>
              <a:sym typeface="Work Sans"/>
            </a:endParaRPr>
          </a:p>
        </p:txBody>
      </p:sp>
      <p:sp>
        <p:nvSpPr>
          <p:cNvPr id="534" name="Google Shape;534;p50"/>
          <p:cNvSpPr/>
          <p:nvPr/>
        </p:nvSpPr>
        <p:spPr>
          <a:xfrm>
            <a:off x="6347100" y="3704825"/>
            <a:ext cx="2059200" cy="696300"/>
          </a:xfrm>
          <a:prstGeom prst="rect">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0"/>
          <p:cNvSpPr txBox="1"/>
          <p:nvPr/>
        </p:nvSpPr>
        <p:spPr>
          <a:xfrm>
            <a:off x="6753650" y="3796375"/>
            <a:ext cx="1596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Work Sans"/>
                <a:ea typeface="Work Sans"/>
                <a:cs typeface="Work Sans"/>
                <a:sym typeface="Work Sans"/>
              </a:rPr>
              <a:t>Questions</a:t>
            </a:r>
            <a:endParaRPr sz="2200">
              <a:solidFill>
                <a:schemeClr val="lt1"/>
              </a:solidFill>
              <a:latin typeface="Work Sans"/>
              <a:ea typeface="Work Sans"/>
              <a:cs typeface="Work Sans"/>
              <a:sym typeface="Work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539" name="Shape 539"/>
        <p:cNvGrpSpPr/>
        <p:nvPr/>
      </p:nvGrpSpPr>
      <p:grpSpPr>
        <a:xfrm>
          <a:off x="0" y="0"/>
          <a:ext cx="0" cy="0"/>
          <a:chOff x="0" y="0"/>
          <a:chExt cx="0" cy="0"/>
        </a:xfrm>
      </p:grpSpPr>
      <p:sp>
        <p:nvSpPr>
          <p:cNvPr id="540" name="Google Shape;540;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Questions</a:t>
            </a:r>
            <a:endParaRPr>
              <a:latin typeface="Work Sans"/>
              <a:ea typeface="Work Sans"/>
              <a:cs typeface="Work Sans"/>
              <a:sym typeface="Work Sans"/>
            </a:endParaRPr>
          </a:p>
        </p:txBody>
      </p:sp>
      <p:sp>
        <p:nvSpPr>
          <p:cNvPr id="541" name="Google Shape;541;p51"/>
          <p:cNvSpPr txBox="1"/>
          <p:nvPr/>
        </p:nvSpPr>
        <p:spPr>
          <a:xfrm>
            <a:off x="557700" y="1187700"/>
            <a:ext cx="4227900" cy="1513500"/>
          </a:xfrm>
          <a:prstGeom prst="rect">
            <a:avLst/>
          </a:prstGeom>
          <a:noFill/>
          <a:ln>
            <a:noFill/>
          </a:ln>
        </p:spPr>
        <p:txBody>
          <a:bodyPr anchorCtr="0" anchor="t" bIns="91425" lIns="91425" spcFirstLastPara="1" rIns="91425" wrap="square" tIns="91425">
            <a:spAutoFit/>
          </a:bodyPr>
          <a:lstStyle/>
          <a:p>
            <a:pPr indent="-352425" lvl="0" marL="457200" rtl="0" algn="l">
              <a:lnSpc>
                <a:spcPct val="150000"/>
              </a:lnSpc>
              <a:spcBef>
                <a:spcPts val="0"/>
              </a:spcBef>
              <a:spcAft>
                <a:spcPts val="0"/>
              </a:spcAft>
              <a:buClr>
                <a:srgbClr val="434343"/>
              </a:buClr>
              <a:buSzPts val="1950"/>
              <a:buFont typeface="Lato"/>
              <a:buChar char="●"/>
            </a:pPr>
            <a:r>
              <a:rPr lang="en" sz="1950">
                <a:solidFill>
                  <a:srgbClr val="434343"/>
                </a:solidFill>
                <a:latin typeface="Lato"/>
                <a:ea typeface="Lato"/>
                <a:cs typeface="Lato"/>
                <a:sym typeface="Lato"/>
              </a:rPr>
              <a:t>Is the “I’m inspired” button more intuitive now?</a:t>
            </a:r>
            <a:endParaRPr sz="1950">
              <a:solidFill>
                <a:srgbClr val="434343"/>
              </a:solidFill>
              <a:latin typeface="Lato"/>
              <a:ea typeface="Lato"/>
              <a:cs typeface="Lato"/>
              <a:sym typeface="Lato"/>
            </a:endParaRPr>
          </a:p>
          <a:p>
            <a:pPr indent="-352425" lvl="0" marL="457200" rtl="0" algn="l">
              <a:lnSpc>
                <a:spcPct val="150000"/>
              </a:lnSpc>
              <a:spcBef>
                <a:spcPts val="1000"/>
              </a:spcBef>
              <a:spcAft>
                <a:spcPts val="1000"/>
              </a:spcAft>
              <a:buClr>
                <a:srgbClr val="434343"/>
              </a:buClr>
              <a:buSzPts val="1950"/>
              <a:buFont typeface="Lato"/>
              <a:buChar char="●"/>
            </a:pPr>
            <a:r>
              <a:rPr lang="en" sz="1950">
                <a:solidFill>
                  <a:srgbClr val="434343"/>
                </a:solidFill>
                <a:latin typeface="Lato"/>
                <a:ea typeface="Lato"/>
                <a:cs typeface="Lato"/>
                <a:sym typeface="Lato"/>
              </a:rPr>
              <a:t>Questions for us? :)</a:t>
            </a:r>
            <a:endParaRPr sz="1950">
              <a:solidFill>
                <a:srgbClr val="434343"/>
              </a:solidFill>
              <a:latin typeface="Lato"/>
              <a:ea typeface="Lato"/>
              <a:cs typeface="Lato"/>
              <a:sym typeface="Lato"/>
            </a:endParaRPr>
          </a:p>
        </p:txBody>
      </p:sp>
      <p:pic>
        <p:nvPicPr>
          <p:cNvPr id="542" name="Google Shape;542;p51"/>
          <p:cNvPicPr preferRelativeResize="0"/>
          <p:nvPr/>
        </p:nvPicPr>
        <p:blipFill>
          <a:blip r:embed="rId3">
            <a:alphaModFix/>
          </a:blip>
          <a:stretch>
            <a:fillRect/>
          </a:stretch>
        </p:blipFill>
        <p:spPr>
          <a:xfrm>
            <a:off x="6432750" y="501079"/>
            <a:ext cx="2158575" cy="44495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p:nvPr/>
        </p:nvSpPr>
        <p:spPr>
          <a:xfrm>
            <a:off x="4572000" y="0"/>
            <a:ext cx="4596900" cy="5143500"/>
          </a:xfrm>
          <a:prstGeom prst="rect">
            <a:avLst/>
          </a:prstGeom>
          <a:solidFill>
            <a:srgbClr val="FFE0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txBox="1"/>
          <p:nvPr>
            <p:ph idx="2" type="body"/>
          </p:nvPr>
        </p:nvSpPr>
        <p:spPr>
          <a:xfrm>
            <a:off x="369600" y="39092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3100">
                <a:latin typeface="Work Sans"/>
                <a:ea typeface="Work Sans"/>
                <a:cs typeface="Work Sans"/>
                <a:sym typeface="Work Sans"/>
              </a:rPr>
              <a:t>Problem</a:t>
            </a:r>
            <a:endParaRPr b="1" sz="3100">
              <a:latin typeface="Work Sans"/>
              <a:ea typeface="Work Sans"/>
              <a:cs typeface="Work Sans"/>
              <a:sym typeface="Work Sans"/>
            </a:endParaRPr>
          </a:p>
          <a:p>
            <a:pPr indent="0" lvl="0" marL="0" rtl="0" algn="l">
              <a:spcBef>
                <a:spcPts val="0"/>
              </a:spcBef>
              <a:spcAft>
                <a:spcPts val="0"/>
              </a:spcAft>
              <a:buNone/>
            </a:pPr>
            <a:r>
              <a:rPr b="1" lang="en" sz="3100">
                <a:latin typeface="Public Sans"/>
                <a:ea typeface="Public Sans"/>
                <a:cs typeface="Public Sans"/>
                <a:sym typeface="Public Sans"/>
              </a:rPr>
              <a:t>-</a:t>
            </a:r>
            <a:endParaRPr b="1" sz="3100">
              <a:latin typeface="Public Sans"/>
              <a:ea typeface="Public Sans"/>
              <a:cs typeface="Public Sans"/>
              <a:sym typeface="Public Sans"/>
            </a:endParaRPr>
          </a:p>
          <a:p>
            <a:pPr indent="0" lvl="0" marL="0" rtl="0" algn="l">
              <a:spcBef>
                <a:spcPts val="0"/>
              </a:spcBef>
              <a:spcAft>
                <a:spcPts val="0"/>
              </a:spcAft>
              <a:buNone/>
            </a:pPr>
            <a:r>
              <a:rPr lang="en">
                <a:latin typeface="Lato"/>
                <a:ea typeface="Lato"/>
                <a:cs typeface="Lato"/>
                <a:sym typeface="Lato"/>
              </a:rPr>
              <a:t>Collaborating with other artists feels more like work than play. It takes effort to establish a network of artists, and it takes time to get exciting feedback.</a:t>
            </a:r>
            <a:endParaRPr>
              <a:latin typeface="Lato"/>
              <a:ea typeface="Lato"/>
              <a:cs typeface="Lato"/>
              <a:sym typeface="Lato"/>
            </a:endParaRPr>
          </a:p>
        </p:txBody>
      </p:sp>
      <p:sp>
        <p:nvSpPr>
          <p:cNvPr id="103" name="Google Shape;103;p16"/>
          <p:cNvSpPr txBox="1"/>
          <p:nvPr>
            <p:ph idx="1" type="subTitle"/>
          </p:nvPr>
        </p:nvSpPr>
        <p:spPr>
          <a:xfrm>
            <a:off x="4939500" y="571675"/>
            <a:ext cx="3837000" cy="36951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t/>
            </a:r>
            <a:endParaRPr>
              <a:solidFill>
                <a:srgbClr val="000000"/>
              </a:solidFill>
              <a:latin typeface="Public Sans"/>
              <a:ea typeface="Public Sans"/>
              <a:cs typeface="Public Sans"/>
              <a:sym typeface="Public Sans"/>
            </a:endParaRPr>
          </a:p>
          <a:p>
            <a:pPr indent="0" lvl="0" marL="0" rtl="0" algn="ctr">
              <a:spcBef>
                <a:spcPts val="0"/>
              </a:spcBef>
              <a:spcAft>
                <a:spcPts val="0"/>
              </a:spcAft>
              <a:buNone/>
            </a:pPr>
            <a:r>
              <a:rPr b="1" lang="en" sz="3100">
                <a:solidFill>
                  <a:srgbClr val="000000"/>
                </a:solidFill>
                <a:latin typeface="Work Sans"/>
                <a:ea typeface="Work Sans"/>
                <a:cs typeface="Work Sans"/>
                <a:sym typeface="Work Sans"/>
              </a:rPr>
              <a:t>Solution</a:t>
            </a:r>
            <a:endParaRPr b="1" sz="3100">
              <a:solidFill>
                <a:srgbClr val="000000"/>
              </a:solidFill>
              <a:latin typeface="Work Sans"/>
              <a:ea typeface="Work Sans"/>
              <a:cs typeface="Work Sans"/>
              <a:sym typeface="Work Sans"/>
            </a:endParaRPr>
          </a:p>
          <a:p>
            <a:pPr indent="0" lvl="0" marL="0" rtl="0" algn="ctr">
              <a:spcBef>
                <a:spcPts val="0"/>
              </a:spcBef>
              <a:spcAft>
                <a:spcPts val="0"/>
              </a:spcAft>
              <a:buNone/>
            </a:pPr>
            <a:r>
              <a:rPr b="1" lang="en" sz="3100">
                <a:solidFill>
                  <a:srgbClr val="000000"/>
                </a:solidFill>
                <a:latin typeface="Public Sans"/>
                <a:ea typeface="Public Sans"/>
                <a:cs typeface="Public Sans"/>
                <a:sym typeface="Public Sans"/>
              </a:rPr>
              <a:t>-</a:t>
            </a:r>
            <a:endParaRPr b="1" sz="3100">
              <a:solidFill>
                <a:srgbClr val="000000"/>
              </a:solidFill>
              <a:latin typeface="Public Sans"/>
              <a:ea typeface="Public Sans"/>
              <a:cs typeface="Public Sans"/>
              <a:sym typeface="Public Sans"/>
            </a:endParaRPr>
          </a:p>
          <a:p>
            <a:pPr indent="0" lvl="0" marL="0" rtl="0" algn="ctr">
              <a:lnSpc>
                <a:spcPct val="115000"/>
              </a:lnSpc>
              <a:spcBef>
                <a:spcPts val="0"/>
              </a:spcBef>
              <a:spcAft>
                <a:spcPts val="0"/>
              </a:spcAft>
              <a:buNone/>
            </a:pPr>
            <a:r>
              <a:rPr lang="en">
                <a:solidFill>
                  <a:srgbClr val="000000"/>
                </a:solidFill>
                <a:latin typeface="Lato"/>
                <a:ea typeface="Lato"/>
                <a:cs typeface="Lato"/>
                <a:sym typeface="Lato"/>
              </a:rPr>
              <a:t>What if collaboration was less talking and more making? </a:t>
            </a:r>
            <a:endParaRPr>
              <a:solidFill>
                <a:srgbClr val="000000"/>
              </a:solidFill>
              <a:latin typeface="Lato"/>
              <a:ea typeface="Lato"/>
              <a:cs typeface="Lato"/>
              <a:sym typeface="Lato"/>
            </a:endParaRPr>
          </a:p>
          <a:p>
            <a:pPr indent="0" lvl="0" marL="0" rtl="0" algn="ctr">
              <a:lnSpc>
                <a:spcPct val="115000"/>
              </a:lnSpc>
              <a:spcBef>
                <a:spcPts val="0"/>
              </a:spcBef>
              <a:spcAft>
                <a:spcPts val="0"/>
              </a:spcAft>
              <a:buNone/>
            </a:pPr>
            <a:r>
              <a:rPr lang="en" sz="2300">
                <a:solidFill>
                  <a:srgbClr val="F51D74"/>
                </a:solidFill>
                <a:latin typeface="Lato"/>
                <a:ea typeface="Lato"/>
                <a:cs typeface="Lato"/>
                <a:sym typeface="Lato"/>
              </a:rPr>
              <a:t>peek</a:t>
            </a:r>
            <a:r>
              <a:rPr lang="en">
                <a:solidFill>
                  <a:srgbClr val="000000"/>
                </a:solidFill>
                <a:latin typeface="Lato"/>
                <a:ea typeface="Lato"/>
                <a:cs typeface="Lato"/>
                <a:sym typeface="Lato"/>
              </a:rPr>
              <a:t> encourages artists to take inspiration from other artists, and then show the world their newfound perspectives in return.</a:t>
            </a:r>
            <a:endParaRPr>
              <a:solidFill>
                <a:srgbClr val="000000"/>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p:nvPr/>
        </p:nvSpPr>
        <p:spPr>
          <a:xfrm rot="-5400000">
            <a:off x="670475" y="1857100"/>
            <a:ext cx="2133900" cy="2919300"/>
          </a:xfrm>
          <a:prstGeom prst="uturnArrow">
            <a:avLst>
              <a:gd fmla="val 37153" name="adj1"/>
              <a:gd fmla="val 15926" name="adj2"/>
              <a:gd fmla="val 0" name="adj3"/>
              <a:gd fmla="val 50000" name="adj4"/>
              <a:gd fmla="val 72835" name="adj5"/>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 name="Google Shape;109;p17"/>
          <p:cNvGrpSpPr/>
          <p:nvPr/>
        </p:nvGrpSpPr>
        <p:grpSpPr>
          <a:xfrm>
            <a:off x="546558" y="802119"/>
            <a:ext cx="7322864" cy="686370"/>
            <a:chOff x="666375" y="664525"/>
            <a:chExt cx="8477500" cy="490650"/>
          </a:xfrm>
        </p:grpSpPr>
        <p:sp>
          <p:nvSpPr>
            <p:cNvPr id="110" name="Google Shape;110;p17"/>
            <p:cNvSpPr/>
            <p:nvPr/>
          </p:nvSpPr>
          <p:spPr>
            <a:xfrm rot="10800000">
              <a:off x="666375" y="664525"/>
              <a:ext cx="766800" cy="490500"/>
            </a:xfrm>
            <a:prstGeom prst="flowChartDelay">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p:nvPr/>
          </p:nvSpPr>
          <p:spPr>
            <a:xfrm>
              <a:off x="1373575" y="669775"/>
              <a:ext cx="7770300" cy="485400"/>
            </a:xfrm>
            <a:prstGeom prst="rect">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17"/>
          <p:cNvSpPr/>
          <p:nvPr/>
        </p:nvSpPr>
        <p:spPr>
          <a:xfrm>
            <a:off x="1109173" y="2257075"/>
            <a:ext cx="6892200" cy="6789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p:nvPr/>
        </p:nvSpPr>
        <p:spPr>
          <a:xfrm>
            <a:off x="8172292" y="3714921"/>
            <a:ext cx="618000" cy="6861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p:nvPr/>
        </p:nvSpPr>
        <p:spPr>
          <a:xfrm rot="10800000">
            <a:off x="3110102" y="3718525"/>
            <a:ext cx="5240400" cy="6789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7"/>
          <p:cNvSpPr txBox="1"/>
          <p:nvPr/>
        </p:nvSpPr>
        <p:spPr>
          <a:xfrm>
            <a:off x="2564600" y="753000"/>
            <a:ext cx="1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6" name="Google Shape;116;p17"/>
          <p:cNvSpPr/>
          <p:nvPr/>
        </p:nvSpPr>
        <p:spPr>
          <a:xfrm>
            <a:off x="3557775" y="60036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nvSpPr>
        <p:spPr>
          <a:xfrm>
            <a:off x="1109175" y="205157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6232600" y="3513013"/>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flipH="1">
            <a:off x="546550" y="802125"/>
            <a:ext cx="670800" cy="693600"/>
          </a:xfrm>
          <a:prstGeom prst="flowChartDelay">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1109175" y="809325"/>
            <a:ext cx="2448600" cy="686400"/>
          </a:xfrm>
          <a:prstGeom prst="rect">
            <a:avLst/>
          </a:prstGeom>
          <a:solidFill>
            <a:srgbClr val="FCC7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txBox="1"/>
          <p:nvPr/>
        </p:nvSpPr>
        <p:spPr>
          <a:xfrm>
            <a:off x="1870150" y="890925"/>
            <a:ext cx="868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Intro</a:t>
            </a:r>
            <a:endParaRPr sz="2200">
              <a:solidFill>
                <a:srgbClr val="666666"/>
              </a:solidFill>
              <a:latin typeface="Work Sans"/>
              <a:ea typeface="Work Sans"/>
              <a:cs typeface="Work Sans"/>
              <a:sym typeface="Work Sans"/>
            </a:endParaRPr>
          </a:p>
        </p:txBody>
      </p:sp>
      <p:sp>
        <p:nvSpPr>
          <p:cNvPr id="122" name="Google Shape;122;p17"/>
          <p:cNvSpPr/>
          <p:nvPr/>
        </p:nvSpPr>
        <p:spPr>
          <a:xfrm flipH="1" rot="5400000">
            <a:off x="6746875" y="762375"/>
            <a:ext cx="2133900" cy="2227800"/>
          </a:xfrm>
          <a:prstGeom prst="uturnArrow">
            <a:avLst>
              <a:gd fmla="val 37153" name="adj1"/>
              <a:gd fmla="val 15926" name="adj2"/>
              <a:gd fmla="val 0" name="adj3"/>
              <a:gd fmla="val 50000" name="adj4"/>
              <a:gd fmla="val 74077" name="adj5"/>
            </a:avLst>
          </a:prstGeom>
          <a:solidFill>
            <a:srgbClr val="F57B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txBox="1"/>
          <p:nvPr/>
        </p:nvSpPr>
        <p:spPr>
          <a:xfrm>
            <a:off x="5883350" y="873475"/>
            <a:ext cx="348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666666"/>
              </a:solidFill>
              <a:latin typeface="Work Sans"/>
              <a:ea typeface="Work Sans"/>
              <a:cs typeface="Work Sans"/>
              <a:sym typeface="Work Sans"/>
            </a:endParaRPr>
          </a:p>
        </p:txBody>
      </p:sp>
      <p:sp>
        <p:nvSpPr>
          <p:cNvPr id="124" name="Google Shape;124;p17"/>
          <p:cNvSpPr txBox="1"/>
          <p:nvPr/>
        </p:nvSpPr>
        <p:spPr>
          <a:xfrm>
            <a:off x="2044850" y="2345400"/>
            <a:ext cx="3838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Prototype Implementation</a:t>
            </a:r>
            <a:endParaRPr sz="2200">
              <a:solidFill>
                <a:srgbClr val="666666"/>
              </a:solidFill>
              <a:latin typeface="Work Sans"/>
              <a:ea typeface="Work Sans"/>
              <a:cs typeface="Work Sans"/>
              <a:sym typeface="Work Sans"/>
            </a:endParaRPr>
          </a:p>
        </p:txBody>
      </p:sp>
      <p:sp>
        <p:nvSpPr>
          <p:cNvPr id="125" name="Google Shape;125;p17"/>
          <p:cNvSpPr/>
          <p:nvPr/>
        </p:nvSpPr>
        <p:spPr>
          <a:xfrm>
            <a:off x="3110100" y="3523725"/>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txBox="1"/>
          <p:nvPr/>
        </p:nvSpPr>
        <p:spPr>
          <a:xfrm>
            <a:off x="4030950" y="883725"/>
            <a:ext cx="421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Work Sans"/>
                <a:ea typeface="Work Sans"/>
                <a:cs typeface="Work Sans"/>
                <a:sym typeface="Work Sans"/>
              </a:rPr>
              <a:t>HE Results &amp; Design Changes</a:t>
            </a:r>
            <a:endParaRPr sz="2200">
              <a:solidFill>
                <a:schemeClr val="lt1"/>
              </a:solidFill>
              <a:latin typeface="Work Sans"/>
              <a:ea typeface="Work Sans"/>
              <a:cs typeface="Work Sans"/>
              <a:sym typeface="Work Sans"/>
            </a:endParaRPr>
          </a:p>
        </p:txBody>
      </p:sp>
      <p:sp>
        <p:nvSpPr>
          <p:cNvPr id="127" name="Google Shape;127;p17"/>
          <p:cNvSpPr/>
          <p:nvPr/>
        </p:nvSpPr>
        <p:spPr>
          <a:xfrm>
            <a:off x="6634550" y="2012638"/>
            <a:ext cx="119100" cy="108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txBox="1"/>
          <p:nvPr/>
        </p:nvSpPr>
        <p:spPr>
          <a:xfrm>
            <a:off x="1611500" y="3799875"/>
            <a:ext cx="107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Demo</a:t>
            </a:r>
            <a:endParaRPr sz="2200">
              <a:solidFill>
                <a:srgbClr val="666666"/>
              </a:solidFill>
              <a:latin typeface="Work Sans"/>
              <a:ea typeface="Work Sans"/>
              <a:cs typeface="Work Sans"/>
              <a:sym typeface="Work Sans"/>
            </a:endParaRPr>
          </a:p>
        </p:txBody>
      </p:sp>
      <p:sp>
        <p:nvSpPr>
          <p:cNvPr id="129" name="Google Shape;129;p17"/>
          <p:cNvSpPr txBox="1"/>
          <p:nvPr/>
        </p:nvSpPr>
        <p:spPr>
          <a:xfrm>
            <a:off x="3959825" y="3807075"/>
            <a:ext cx="155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Summary</a:t>
            </a:r>
            <a:endParaRPr sz="2200">
              <a:solidFill>
                <a:srgbClr val="666666"/>
              </a:solidFill>
              <a:latin typeface="Work Sans"/>
              <a:ea typeface="Work Sans"/>
              <a:cs typeface="Work Sans"/>
              <a:sym typeface="Work Sans"/>
            </a:endParaRPr>
          </a:p>
        </p:txBody>
      </p:sp>
      <p:sp>
        <p:nvSpPr>
          <p:cNvPr id="130" name="Google Shape;130;p17"/>
          <p:cNvSpPr txBox="1"/>
          <p:nvPr/>
        </p:nvSpPr>
        <p:spPr>
          <a:xfrm>
            <a:off x="6753650" y="3796375"/>
            <a:ext cx="1596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66666"/>
                </a:solidFill>
                <a:latin typeface="Work Sans"/>
                <a:ea typeface="Work Sans"/>
                <a:cs typeface="Work Sans"/>
                <a:sym typeface="Work Sans"/>
              </a:rPr>
              <a:t>Questions</a:t>
            </a:r>
            <a:endParaRPr sz="2200">
              <a:solidFill>
                <a:srgbClr val="666666"/>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134" name="Shape 134"/>
        <p:cNvGrpSpPr/>
        <p:nvPr/>
      </p:nvGrpSpPr>
      <p:grpSpPr>
        <a:xfrm>
          <a:off x="0" y="0"/>
          <a:ext cx="0" cy="0"/>
          <a:chOff x="0" y="0"/>
          <a:chExt cx="0" cy="0"/>
        </a:xfrm>
      </p:grpSpPr>
      <p:sp>
        <p:nvSpPr>
          <p:cNvPr id="135" name="Google Shape;135;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Heuristic Evaluation Summary</a:t>
            </a:r>
            <a:endParaRPr>
              <a:latin typeface="Work Sans"/>
              <a:ea typeface="Work Sans"/>
              <a:cs typeface="Work Sans"/>
              <a:sym typeface="Work Sans"/>
            </a:endParaRPr>
          </a:p>
        </p:txBody>
      </p:sp>
      <p:sp>
        <p:nvSpPr>
          <p:cNvPr id="136" name="Google Shape;136;p18"/>
          <p:cNvSpPr txBox="1"/>
          <p:nvPr/>
        </p:nvSpPr>
        <p:spPr>
          <a:xfrm>
            <a:off x="410400" y="1428325"/>
            <a:ext cx="8323200" cy="3562500"/>
          </a:xfrm>
          <a:prstGeom prst="rect">
            <a:avLst/>
          </a:prstGeom>
          <a:noFill/>
          <a:ln>
            <a:noFill/>
          </a:ln>
        </p:spPr>
        <p:txBody>
          <a:bodyPr anchorCtr="0" anchor="t" bIns="91425" lIns="91425" spcFirstLastPara="1" rIns="91425" wrap="square" tIns="91425">
            <a:spAutoFit/>
          </a:bodyPr>
          <a:lstStyle/>
          <a:p>
            <a:pPr indent="-355568" lvl="0" marL="457200" rtl="0" algn="l">
              <a:lnSpc>
                <a:spcPct val="150000"/>
              </a:lnSpc>
              <a:spcBef>
                <a:spcPts val="0"/>
              </a:spcBef>
              <a:spcAft>
                <a:spcPts val="0"/>
              </a:spcAft>
              <a:buClr>
                <a:schemeClr val="dk1"/>
              </a:buClr>
              <a:buSzPts val="2000"/>
              <a:buChar char="●"/>
            </a:pPr>
            <a:r>
              <a:rPr lang="en" sz="1999">
                <a:solidFill>
                  <a:srgbClr val="F51D74"/>
                </a:solidFill>
                <a:latin typeface="Lato"/>
                <a:ea typeface="Lato"/>
                <a:cs typeface="Lato"/>
                <a:sym typeface="Lato"/>
              </a:rPr>
              <a:t>18</a:t>
            </a:r>
            <a:r>
              <a:rPr lang="en" sz="1999">
                <a:solidFill>
                  <a:schemeClr val="dk1"/>
                </a:solidFill>
                <a:latin typeface="Lato"/>
                <a:ea typeface="Lato"/>
                <a:cs typeface="Lato"/>
                <a:sym typeface="Lato"/>
              </a:rPr>
              <a:t> </a:t>
            </a:r>
            <a:r>
              <a:rPr lang="en" sz="1999">
                <a:solidFill>
                  <a:srgbClr val="434343"/>
                </a:solidFill>
                <a:latin typeface="Lato"/>
                <a:ea typeface="Lato"/>
                <a:cs typeface="Lato"/>
                <a:sym typeface="Lato"/>
              </a:rPr>
              <a:t>total Heuristic violations of </a:t>
            </a:r>
            <a:r>
              <a:rPr b="1" lang="en" sz="1999">
                <a:solidFill>
                  <a:srgbClr val="F51D74"/>
                </a:solidFill>
                <a:latin typeface="Lato"/>
                <a:ea typeface="Lato"/>
                <a:cs typeface="Lato"/>
                <a:sym typeface="Lato"/>
              </a:rPr>
              <a:t>severity 3-4</a:t>
            </a:r>
            <a:r>
              <a:rPr b="1" lang="en" sz="1999">
                <a:solidFill>
                  <a:schemeClr val="dk1"/>
                </a:solidFill>
                <a:latin typeface="Lato"/>
                <a:ea typeface="Lato"/>
                <a:cs typeface="Lato"/>
                <a:sym typeface="Lato"/>
              </a:rPr>
              <a:t> → 8 main fixes</a:t>
            </a:r>
            <a:endParaRPr b="1" sz="1999">
              <a:solidFill>
                <a:schemeClr val="dk1"/>
              </a:solidFill>
              <a:latin typeface="Lato"/>
              <a:ea typeface="Lato"/>
              <a:cs typeface="Lato"/>
              <a:sym typeface="Lato"/>
            </a:endParaRPr>
          </a:p>
          <a:p>
            <a:pPr indent="-355568" lvl="0" marL="457200" rtl="0" algn="l">
              <a:lnSpc>
                <a:spcPct val="150000"/>
              </a:lnSpc>
              <a:spcBef>
                <a:spcPts val="0"/>
              </a:spcBef>
              <a:spcAft>
                <a:spcPts val="0"/>
              </a:spcAft>
              <a:buClr>
                <a:schemeClr val="dk1"/>
              </a:buClr>
              <a:buSzPts val="2000"/>
              <a:buChar char="●"/>
            </a:pPr>
            <a:r>
              <a:rPr lang="en" sz="1999">
                <a:solidFill>
                  <a:srgbClr val="F51D74"/>
                </a:solidFill>
                <a:latin typeface="Lato"/>
                <a:ea typeface="Lato"/>
                <a:cs typeface="Lato"/>
                <a:sym typeface="Lato"/>
              </a:rPr>
              <a:t>27</a:t>
            </a:r>
            <a:r>
              <a:rPr lang="en" sz="1999">
                <a:solidFill>
                  <a:schemeClr val="dk1"/>
                </a:solidFill>
                <a:latin typeface="Lato"/>
                <a:ea typeface="Lato"/>
                <a:cs typeface="Lato"/>
                <a:sym typeface="Lato"/>
              </a:rPr>
              <a:t> </a:t>
            </a:r>
            <a:r>
              <a:rPr lang="en" sz="1999">
                <a:solidFill>
                  <a:srgbClr val="434343"/>
                </a:solidFill>
                <a:latin typeface="Lato"/>
                <a:ea typeface="Lato"/>
                <a:cs typeface="Lato"/>
                <a:sym typeface="Lato"/>
              </a:rPr>
              <a:t>total Heuristic violations of</a:t>
            </a:r>
            <a:r>
              <a:rPr lang="en" sz="1999">
                <a:solidFill>
                  <a:schemeClr val="dk1"/>
                </a:solidFill>
                <a:latin typeface="Lato"/>
                <a:ea typeface="Lato"/>
                <a:cs typeface="Lato"/>
                <a:sym typeface="Lato"/>
              </a:rPr>
              <a:t> </a:t>
            </a:r>
            <a:r>
              <a:rPr b="1" lang="en" sz="1999">
                <a:solidFill>
                  <a:srgbClr val="F51D74"/>
                </a:solidFill>
                <a:latin typeface="Lato"/>
                <a:ea typeface="Lato"/>
                <a:cs typeface="Lato"/>
                <a:sym typeface="Lato"/>
              </a:rPr>
              <a:t>severity 1-2</a:t>
            </a:r>
            <a:r>
              <a:rPr b="1" lang="en" sz="1999">
                <a:solidFill>
                  <a:schemeClr val="dk1"/>
                </a:solidFill>
                <a:latin typeface="Lato"/>
                <a:ea typeface="Lato"/>
                <a:cs typeface="Lato"/>
                <a:sym typeface="Lato"/>
              </a:rPr>
              <a:t> → 6 main fixes</a:t>
            </a:r>
            <a:endParaRPr b="1" sz="1999">
              <a:solidFill>
                <a:schemeClr val="dk1"/>
              </a:solidFill>
              <a:latin typeface="Lato"/>
              <a:ea typeface="Lato"/>
              <a:cs typeface="Lato"/>
              <a:sym typeface="Lato"/>
            </a:endParaRPr>
          </a:p>
          <a:p>
            <a:pPr indent="0" lvl="0" marL="457200" rtl="0" algn="l">
              <a:lnSpc>
                <a:spcPct val="150000"/>
              </a:lnSpc>
              <a:spcBef>
                <a:spcPts val="0"/>
              </a:spcBef>
              <a:spcAft>
                <a:spcPts val="0"/>
              </a:spcAft>
              <a:buNone/>
            </a:pPr>
            <a:r>
              <a:t/>
            </a:r>
            <a:endParaRPr b="1" sz="1299">
              <a:solidFill>
                <a:schemeClr val="dk1"/>
              </a:solidFill>
              <a:latin typeface="Lato"/>
              <a:ea typeface="Lato"/>
              <a:cs typeface="Lato"/>
              <a:sym typeface="Lato"/>
            </a:endParaRPr>
          </a:p>
          <a:p>
            <a:pPr indent="-355568" lvl="0" marL="4572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Most violated heuristics: H3 (User Control), H4 (Consistency and Standards), and H6 (Recognition, not Recall)</a:t>
            </a:r>
            <a:endParaRPr sz="1999">
              <a:solidFill>
                <a:srgbClr val="434343"/>
              </a:solidFill>
              <a:latin typeface="Lato"/>
              <a:ea typeface="Lato"/>
              <a:cs typeface="Lato"/>
              <a:sym typeface="Lato"/>
            </a:endParaRPr>
          </a:p>
          <a:p>
            <a:pPr indent="-355568" lvl="0" marL="4572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2 main error domains</a:t>
            </a:r>
            <a:endParaRPr sz="1999">
              <a:solidFill>
                <a:srgbClr val="434343"/>
              </a:solidFill>
              <a:latin typeface="Lato"/>
              <a:ea typeface="Lato"/>
              <a:cs typeface="Lato"/>
              <a:sym typeface="Lato"/>
            </a:endParaRPr>
          </a:p>
          <a:p>
            <a:pPr indent="-355568" lvl="1" marL="9144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Confusing functionality</a:t>
            </a:r>
            <a:endParaRPr sz="1999">
              <a:solidFill>
                <a:srgbClr val="434343"/>
              </a:solidFill>
              <a:latin typeface="Lato"/>
              <a:ea typeface="Lato"/>
              <a:cs typeface="Lato"/>
              <a:sym typeface="Lato"/>
            </a:endParaRPr>
          </a:p>
          <a:p>
            <a:pPr indent="-355568" lvl="1" marL="9144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Lack of user control </a:t>
            </a:r>
            <a:endParaRPr sz="1999">
              <a:solidFill>
                <a:srgbClr val="434343"/>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140" name="Shape 140"/>
        <p:cNvGrpSpPr/>
        <p:nvPr/>
      </p:nvGrpSpPr>
      <p:grpSpPr>
        <a:xfrm>
          <a:off x="0" y="0"/>
          <a:ext cx="0" cy="0"/>
          <a:chOff x="0" y="0"/>
          <a:chExt cx="0" cy="0"/>
        </a:xfrm>
      </p:grpSpPr>
      <p:sp>
        <p:nvSpPr>
          <p:cNvPr id="141" name="Google Shape;14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Work Sans"/>
                <a:ea typeface="Work Sans"/>
                <a:cs typeface="Work Sans"/>
                <a:sym typeface="Work Sans"/>
              </a:rPr>
              <a:t>Confusing Functionality (CF)</a:t>
            </a:r>
            <a:endParaRPr>
              <a:latin typeface="Work Sans"/>
              <a:ea typeface="Work Sans"/>
              <a:cs typeface="Work Sans"/>
              <a:sym typeface="Work Sans"/>
            </a:endParaRPr>
          </a:p>
        </p:txBody>
      </p:sp>
      <p:sp>
        <p:nvSpPr>
          <p:cNvPr id="142" name="Google Shape;142;p19"/>
          <p:cNvSpPr txBox="1"/>
          <p:nvPr/>
        </p:nvSpPr>
        <p:spPr>
          <a:xfrm>
            <a:off x="384425" y="1390675"/>
            <a:ext cx="8323200" cy="954000"/>
          </a:xfrm>
          <a:prstGeom prst="rect">
            <a:avLst/>
          </a:prstGeom>
          <a:noFill/>
          <a:ln>
            <a:noFill/>
          </a:ln>
        </p:spPr>
        <p:txBody>
          <a:bodyPr anchorCtr="0" anchor="t" bIns="91425" lIns="91425" spcFirstLastPara="1" rIns="91425" wrap="square" tIns="91425">
            <a:spAutoFit/>
          </a:bodyPr>
          <a:lstStyle/>
          <a:p>
            <a:pPr indent="-355568" lvl="0" marL="457200" rtl="0" algn="l">
              <a:lnSpc>
                <a:spcPct val="150000"/>
              </a:lnSpc>
              <a:spcBef>
                <a:spcPts val="0"/>
              </a:spcBef>
              <a:spcAft>
                <a:spcPts val="0"/>
              </a:spcAft>
              <a:buClr>
                <a:srgbClr val="434343"/>
              </a:buClr>
              <a:buSzPts val="2000"/>
              <a:buChar char="●"/>
            </a:pPr>
            <a:r>
              <a:rPr lang="en" sz="1999">
                <a:solidFill>
                  <a:srgbClr val="434343"/>
                </a:solidFill>
                <a:latin typeface="Lato"/>
                <a:ea typeface="Lato"/>
                <a:cs typeface="Lato"/>
                <a:sym typeface="Lato"/>
              </a:rPr>
              <a:t>Computer Vision Feature</a:t>
            </a:r>
            <a:endParaRPr sz="1999">
              <a:solidFill>
                <a:srgbClr val="434343"/>
              </a:solidFill>
              <a:latin typeface="Lato"/>
              <a:ea typeface="Lato"/>
              <a:cs typeface="Lato"/>
              <a:sym typeface="Lato"/>
            </a:endParaRPr>
          </a:p>
          <a:p>
            <a:pPr indent="-355568" lvl="0" marL="457200" rtl="0" algn="l">
              <a:lnSpc>
                <a:spcPct val="150000"/>
              </a:lnSpc>
              <a:spcBef>
                <a:spcPts val="0"/>
              </a:spcBef>
              <a:spcAft>
                <a:spcPts val="0"/>
              </a:spcAft>
              <a:buClr>
                <a:srgbClr val="434343"/>
              </a:buClr>
              <a:buSzPts val="2000"/>
              <a:buFont typeface="Lato"/>
              <a:buChar char="●"/>
            </a:pPr>
            <a:r>
              <a:rPr lang="en" sz="1999">
                <a:solidFill>
                  <a:srgbClr val="434343"/>
                </a:solidFill>
                <a:latin typeface="Lato"/>
                <a:ea typeface="Lato"/>
                <a:cs typeface="Lato"/>
                <a:sym typeface="Lato"/>
              </a:rPr>
              <a:t>Collaboration Tab</a:t>
            </a:r>
            <a:endParaRPr sz="1999">
              <a:solidFill>
                <a:srgbClr val="434343"/>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146" name="Shape 146"/>
        <p:cNvGrpSpPr/>
        <p:nvPr/>
      </p:nvGrpSpPr>
      <p:grpSpPr>
        <a:xfrm>
          <a:off x="0" y="0"/>
          <a:ext cx="0" cy="0"/>
          <a:chOff x="0" y="0"/>
          <a:chExt cx="0" cy="0"/>
        </a:xfrm>
      </p:grpSpPr>
      <p:sp>
        <p:nvSpPr>
          <p:cNvPr id="147" name="Google Shape;147;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Severity 4: Computer Vision View</a:t>
            </a:r>
            <a:r>
              <a:rPr lang="en">
                <a:solidFill>
                  <a:srgbClr val="434343"/>
                </a:solidFill>
                <a:latin typeface="Work Sans"/>
                <a:ea typeface="Work Sans"/>
                <a:cs typeface="Work Sans"/>
                <a:sym typeface="Work Sans"/>
              </a:rPr>
              <a:t> </a:t>
            </a:r>
            <a:r>
              <a:rPr b="1" lang="en">
                <a:solidFill>
                  <a:srgbClr val="CC0000"/>
                </a:solidFill>
                <a:latin typeface="Work Sans"/>
                <a:ea typeface="Work Sans"/>
                <a:cs typeface="Work Sans"/>
                <a:sym typeface="Work Sans"/>
              </a:rPr>
              <a:t>Problem</a:t>
            </a:r>
            <a:r>
              <a:rPr lang="en">
                <a:solidFill>
                  <a:srgbClr val="434343"/>
                </a:solidFill>
                <a:latin typeface="Work Sans"/>
                <a:ea typeface="Work Sans"/>
                <a:cs typeface="Work Sans"/>
                <a:sym typeface="Work Sans"/>
              </a:rPr>
              <a:t> </a:t>
            </a:r>
            <a:endParaRPr>
              <a:solidFill>
                <a:srgbClr val="434343"/>
              </a:solidFill>
              <a:latin typeface="Work Sans"/>
              <a:ea typeface="Work Sans"/>
              <a:cs typeface="Work Sans"/>
              <a:sym typeface="Work Sans"/>
            </a:endParaRPr>
          </a:p>
        </p:txBody>
      </p:sp>
      <p:sp>
        <p:nvSpPr>
          <p:cNvPr id="148" name="Google Shape;148;p20"/>
          <p:cNvSpPr txBox="1"/>
          <p:nvPr/>
        </p:nvSpPr>
        <p:spPr>
          <a:xfrm>
            <a:off x="418050" y="1090750"/>
            <a:ext cx="8307900" cy="3766800"/>
          </a:xfrm>
          <a:prstGeom prst="rect">
            <a:avLst/>
          </a:prstGeom>
          <a:noFill/>
          <a:ln>
            <a:noFill/>
          </a:ln>
        </p:spPr>
        <p:txBody>
          <a:bodyPr anchorCtr="0" anchor="t" bIns="91425" lIns="91425" spcFirstLastPara="1" rIns="91425" wrap="square" tIns="91425">
            <a:spAutoFit/>
          </a:bodyPr>
          <a:lstStyle/>
          <a:p>
            <a:pPr indent="-355568" lvl="0" marL="457200" marR="44952" rtl="0" algn="l">
              <a:lnSpc>
                <a:spcPct val="113642"/>
              </a:lnSpc>
              <a:spcBef>
                <a:spcPts val="367"/>
              </a:spcBef>
              <a:spcAft>
                <a:spcPts val="0"/>
              </a:spcAft>
              <a:buClr>
                <a:srgbClr val="434343"/>
              </a:buClr>
              <a:buSzPts val="2000"/>
              <a:buFont typeface="Lato"/>
              <a:buChar char="●"/>
            </a:pPr>
            <a:r>
              <a:rPr lang="en" sz="1999">
                <a:solidFill>
                  <a:srgbClr val="434343"/>
                </a:solidFill>
                <a:latin typeface="Lato"/>
                <a:ea typeface="Lato"/>
                <a:cs typeface="Lato"/>
                <a:sym typeface="Lato"/>
              </a:rPr>
              <a:t>The function of the computer vision view is confusing. </a:t>
            </a:r>
            <a:endParaRPr sz="2300">
              <a:solidFill>
                <a:srgbClr val="434343"/>
              </a:solidFill>
              <a:latin typeface="Lato"/>
              <a:ea typeface="Lato"/>
              <a:cs typeface="Lato"/>
              <a:sym typeface="La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49" name="Google Shape;149;p20"/>
          <p:cNvPicPr preferRelativeResize="0"/>
          <p:nvPr/>
        </p:nvPicPr>
        <p:blipFill>
          <a:blip r:embed="rId3">
            <a:alphaModFix/>
          </a:blip>
          <a:stretch>
            <a:fillRect/>
          </a:stretch>
        </p:blipFill>
        <p:spPr>
          <a:xfrm flipH="1">
            <a:off x="3869076" y="1760725"/>
            <a:ext cx="1427050" cy="3088711"/>
          </a:xfrm>
          <a:prstGeom prst="rect">
            <a:avLst/>
          </a:prstGeom>
          <a:noFill/>
          <a:ln>
            <a:noFill/>
          </a:ln>
        </p:spPr>
      </p:pic>
      <p:pic>
        <p:nvPicPr>
          <p:cNvPr id="150" name="Google Shape;150;p20"/>
          <p:cNvPicPr preferRelativeResize="0"/>
          <p:nvPr/>
        </p:nvPicPr>
        <p:blipFill rotWithShape="1">
          <a:blip r:embed="rId4">
            <a:alphaModFix/>
          </a:blip>
          <a:srcRect b="19749" l="0" r="5410" t="0"/>
          <a:stretch/>
        </p:blipFill>
        <p:spPr>
          <a:xfrm>
            <a:off x="6186400" y="1760575"/>
            <a:ext cx="1427050" cy="3088960"/>
          </a:xfrm>
          <a:prstGeom prst="rect">
            <a:avLst/>
          </a:prstGeom>
          <a:noFill/>
          <a:ln>
            <a:noFill/>
          </a:ln>
        </p:spPr>
      </p:pic>
      <p:pic>
        <p:nvPicPr>
          <p:cNvPr id="151" name="Google Shape;151;p20"/>
          <p:cNvPicPr preferRelativeResize="0"/>
          <p:nvPr/>
        </p:nvPicPr>
        <p:blipFill rotWithShape="1">
          <a:blip r:embed="rId5">
            <a:alphaModFix/>
          </a:blip>
          <a:srcRect b="0" l="0" r="0" t="0"/>
          <a:stretch/>
        </p:blipFill>
        <p:spPr>
          <a:xfrm>
            <a:off x="1412700" y="1760725"/>
            <a:ext cx="1566101" cy="3084576"/>
          </a:xfrm>
          <a:prstGeom prst="rect">
            <a:avLst/>
          </a:prstGeom>
          <a:noFill/>
          <a:ln>
            <a:noFill/>
          </a:ln>
        </p:spPr>
      </p:pic>
      <p:cxnSp>
        <p:nvCxnSpPr>
          <p:cNvPr id="152" name="Google Shape;152;p20"/>
          <p:cNvCxnSpPr/>
          <p:nvPr/>
        </p:nvCxnSpPr>
        <p:spPr>
          <a:xfrm flipH="1" rot="10800000">
            <a:off x="4834776" y="3729026"/>
            <a:ext cx="1011000" cy="816300"/>
          </a:xfrm>
          <a:prstGeom prst="straightConnector1">
            <a:avLst/>
          </a:prstGeom>
          <a:noFill/>
          <a:ln cap="flat" cmpd="sng" w="19050">
            <a:solidFill>
              <a:schemeClr val="dk2"/>
            </a:solidFill>
            <a:prstDash val="solid"/>
            <a:round/>
            <a:headEnd len="med" w="med" type="none"/>
            <a:tailEnd len="med" w="med" type="triangle"/>
          </a:ln>
        </p:spPr>
      </p:cxnSp>
      <p:cxnSp>
        <p:nvCxnSpPr>
          <p:cNvPr id="153" name="Google Shape;153;p20"/>
          <p:cNvCxnSpPr/>
          <p:nvPr/>
        </p:nvCxnSpPr>
        <p:spPr>
          <a:xfrm>
            <a:off x="2909576" y="1943901"/>
            <a:ext cx="678600" cy="300"/>
          </a:xfrm>
          <a:prstGeom prst="straightConnector1">
            <a:avLst/>
          </a:prstGeom>
          <a:noFill/>
          <a:ln cap="flat" cmpd="sng" w="19050">
            <a:solidFill>
              <a:schemeClr val="dk2"/>
            </a:solidFill>
            <a:prstDash val="solid"/>
            <a:round/>
            <a:headEnd len="med" w="med" type="none"/>
            <a:tailEnd len="med" w="med" type="triangle"/>
          </a:ln>
        </p:spPr>
      </p:cxnSp>
      <p:sp>
        <p:nvSpPr>
          <p:cNvPr id="154" name="Google Shape;154;p20"/>
          <p:cNvSpPr/>
          <p:nvPr/>
        </p:nvSpPr>
        <p:spPr>
          <a:xfrm>
            <a:off x="8007800" y="290175"/>
            <a:ext cx="736200" cy="727200"/>
          </a:xfrm>
          <a:prstGeom prst="ellipse">
            <a:avLst/>
          </a:prstGeom>
          <a:solidFill>
            <a:srgbClr val="E06666"/>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990000"/>
              </a:highlight>
            </a:endParaRPr>
          </a:p>
        </p:txBody>
      </p:sp>
      <p:sp>
        <p:nvSpPr>
          <p:cNvPr id="155" name="Google Shape;155;p20"/>
          <p:cNvSpPr txBox="1"/>
          <p:nvPr/>
        </p:nvSpPr>
        <p:spPr>
          <a:xfrm>
            <a:off x="8107700" y="292125"/>
            <a:ext cx="53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156" name="Google Shape;156;p20"/>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Confusing Functionality</a:t>
            </a:r>
            <a:endParaRPr>
              <a:solidFill>
                <a:srgbClr val="9999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8A1D">
            <a:alpha val="19550"/>
          </a:srgbClr>
        </a:solidFill>
      </p:bgPr>
    </p:bg>
    <p:spTree>
      <p:nvGrpSpPr>
        <p:cNvPr id="160" name="Shape 160"/>
        <p:cNvGrpSpPr/>
        <p:nvPr/>
      </p:nvGrpSpPr>
      <p:grpSpPr>
        <a:xfrm>
          <a:off x="0" y="0"/>
          <a:ext cx="0" cy="0"/>
          <a:chOff x="0" y="0"/>
          <a:chExt cx="0" cy="0"/>
        </a:xfrm>
      </p:grpSpPr>
      <p:sp>
        <p:nvSpPr>
          <p:cNvPr id="161" name="Google Shape;16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0000"/>
                </a:solidFill>
                <a:latin typeface="Work Sans"/>
                <a:ea typeface="Work Sans"/>
                <a:cs typeface="Work Sans"/>
                <a:sym typeface="Work Sans"/>
              </a:rPr>
              <a:t>Severity 4: Computer Vision View</a:t>
            </a:r>
            <a:r>
              <a:rPr lang="en">
                <a:solidFill>
                  <a:srgbClr val="434343"/>
                </a:solidFill>
                <a:latin typeface="Work Sans"/>
                <a:ea typeface="Work Sans"/>
                <a:cs typeface="Work Sans"/>
                <a:sym typeface="Work Sans"/>
              </a:rPr>
              <a:t> </a:t>
            </a:r>
            <a:r>
              <a:rPr b="1" lang="en">
                <a:solidFill>
                  <a:srgbClr val="6AA84F"/>
                </a:solidFill>
                <a:latin typeface="Work Sans"/>
                <a:ea typeface="Work Sans"/>
                <a:cs typeface="Work Sans"/>
                <a:sym typeface="Work Sans"/>
              </a:rPr>
              <a:t>Fix</a:t>
            </a:r>
            <a:endParaRPr b="1">
              <a:solidFill>
                <a:srgbClr val="6AA84F"/>
              </a:solidFill>
              <a:latin typeface="Work Sans"/>
              <a:ea typeface="Work Sans"/>
              <a:cs typeface="Work Sans"/>
              <a:sym typeface="Work Sans"/>
            </a:endParaRPr>
          </a:p>
        </p:txBody>
      </p:sp>
      <p:sp>
        <p:nvSpPr>
          <p:cNvPr id="162" name="Google Shape;162;p21"/>
          <p:cNvSpPr txBox="1"/>
          <p:nvPr/>
        </p:nvSpPr>
        <p:spPr>
          <a:xfrm>
            <a:off x="418050" y="1090750"/>
            <a:ext cx="8307900" cy="3758100"/>
          </a:xfrm>
          <a:prstGeom prst="rect">
            <a:avLst/>
          </a:prstGeom>
          <a:noFill/>
          <a:ln>
            <a:noFill/>
          </a:ln>
        </p:spPr>
        <p:txBody>
          <a:bodyPr anchorCtr="0" anchor="t" bIns="91425" lIns="91425" spcFirstLastPara="1" rIns="91425" wrap="square" tIns="91425">
            <a:spAutoFit/>
          </a:bodyPr>
          <a:lstStyle/>
          <a:p>
            <a:pPr indent="-352425" lvl="0" marL="457200" marR="44952" rtl="0" algn="l">
              <a:lnSpc>
                <a:spcPct val="113642"/>
              </a:lnSpc>
              <a:spcBef>
                <a:spcPts val="367"/>
              </a:spcBef>
              <a:spcAft>
                <a:spcPts val="0"/>
              </a:spcAft>
              <a:buClr>
                <a:srgbClr val="434343"/>
              </a:buClr>
              <a:buSzPts val="1950"/>
              <a:buFont typeface="Lato"/>
              <a:buChar char="●"/>
            </a:pPr>
            <a:r>
              <a:rPr lang="en" sz="1950">
                <a:solidFill>
                  <a:srgbClr val="434343"/>
                </a:solidFill>
                <a:latin typeface="Lato"/>
                <a:ea typeface="Lato"/>
                <a:cs typeface="Lato"/>
                <a:sym typeface="Lato"/>
              </a:rPr>
              <a:t>Removed the camera button. </a:t>
            </a:r>
            <a:endParaRPr sz="1950">
              <a:solidFill>
                <a:srgbClr val="434343"/>
              </a:solidFill>
              <a:latin typeface="Lato"/>
              <a:ea typeface="Lato"/>
              <a:cs typeface="Lato"/>
              <a:sym typeface="La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63" name="Google Shape;163;p21"/>
          <p:cNvPicPr preferRelativeResize="0"/>
          <p:nvPr/>
        </p:nvPicPr>
        <p:blipFill>
          <a:blip r:embed="rId3">
            <a:alphaModFix/>
          </a:blip>
          <a:stretch>
            <a:fillRect/>
          </a:stretch>
        </p:blipFill>
        <p:spPr>
          <a:xfrm>
            <a:off x="1309400" y="1626988"/>
            <a:ext cx="1547775" cy="3344376"/>
          </a:xfrm>
          <a:prstGeom prst="rect">
            <a:avLst/>
          </a:prstGeom>
          <a:noFill/>
          <a:ln>
            <a:noFill/>
          </a:ln>
        </p:spPr>
      </p:pic>
      <p:pic>
        <p:nvPicPr>
          <p:cNvPr id="164" name="Google Shape;164;p21"/>
          <p:cNvPicPr preferRelativeResize="0"/>
          <p:nvPr/>
        </p:nvPicPr>
        <p:blipFill>
          <a:blip r:embed="rId4">
            <a:alphaModFix/>
          </a:blip>
          <a:stretch>
            <a:fillRect/>
          </a:stretch>
        </p:blipFill>
        <p:spPr>
          <a:xfrm>
            <a:off x="3712825" y="1625725"/>
            <a:ext cx="1547775" cy="3346923"/>
          </a:xfrm>
          <a:prstGeom prst="rect">
            <a:avLst/>
          </a:prstGeom>
          <a:noFill/>
          <a:ln>
            <a:noFill/>
          </a:ln>
        </p:spPr>
      </p:pic>
      <p:pic>
        <p:nvPicPr>
          <p:cNvPr id="165" name="Google Shape;165;p21"/>
          <p:cNvPicPr preferRelativeResize="0"/>
          <p:nvPr/>
        </p:nvPicPr>
        <p:blipFill>
          <a:blip r:embed="rId5">
            <a:alphaModFix/>
          </a:blip>
          <a:stretch>
            <a:fillRect/>
          </a:stretch>
        </p:blipFill>
        <p:spPr>
          <a:xfrm>
            <a:off x="6116250" y="1629062"/>
            <a:ext cx="1547776" cy="3340248"/>
          </a:xfrm>
          <a:prstGeom prst="rect">
            <a:avLst/>
          </a:prstGeom>
          <a:noFill/>
          <a:ln>
            <a:noFill/>
          </a:ln>
        </p:spPr>
      </p:pic>
      <p:cxnSp>
        <p:nvCxnSpPr>
          <p:cNvPr id="166" name="Google Shape;166;p21"/>
          <p:cNvCxnSpPr/>
          <p:nvPr/>
        </p:nvCxnSpPr>
        <p:spPr>
          <a:xfrm>
            <a:off x="2797826" y="1944076"/>
            <a:ext cx="678600" cy="300"/>
          </a:xfrm>
          <a:prstGeom prst="straightConnector1">
            <a:avLst/>
          </a:prstGeom>
          <a:noFill/>
          <a:ln cap="flat" cmpd="sng" w="19050">
            <a:solidFill>
              <a:schemeClr val="dk2"/>
            </a:solidFill>
            <a:prstDash val="solid"/>
            <a:round/>
            <a:headEnd len="med" w="med" type="none"/>
            <a:tailEnd len="med" w="med" type="triangle"/>
          </a:ln>
        </p:spPr>
      </p:cxnSp>
      <p:cxnSp>
        <p:nvCxnSpPr>
          <p:cNvPr id="167" name="Google Shape;167;p21"/>
          <p:cNvCxnSpPr/>
          <p:nvPr/>
        </p:nvCxnSpPr>
        <p:spPr>
          <a:xfrm>
            <a:off x="5349126" y="3299026"/>
            <a:ext cx="678600" cy="300"/>
          </a:xfrm>
          <a:prstGeom prst="straightConnector1">
            <a:avLst/>
          </a:prstGeom>
          <a:noFill/>
          <a:ln cap="flat" cmpd="sng" w="19050">
            <a:solidFill>
              <a:schemeClr val="dk2"/>
            </a:solidFill>
            <a:prstDash val="solid"/>
            <a:round/>
            <a:headEnd len="med" w="med" type="none"/>
            <a:tailEnd len="med" w="med" type="triangle"/>
          </a:ln>
        </p:spPr>
      </p:cxnSp>
      <p:sp>
        <p:nvSpPr>
          <p:cNvPr id="168" name="Google Shape;168;p21"/>
          <p:cNvSpPr/>
          <p:nvPr/>
        </p:nvSpPr>
        <p:spPr>
          <a:xfrm>
            <a:off x="8007800" y="290175"/>
            <a:ext cx="736200" cy="727200"/>
          </a:xfrm>
          <a:prstGeom prst="ellipse">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highlight>
                <a:srgbClr val="6AA84F"/>
              </a:highlight>
            </a:endParaRPr>
          </a:p>
        </p:txBody>
      </p:sp>
      <p:sp>
        <p:nvSpPr>
          <p:cNvPr id="169" name="Google Shape;169;p21"/>
          <p:cNvSpPr txBox="1"/>
          <p:nvPr/>
        </p:nvSpPr>
        <p:spPr>
          <a:xfrm>
            <a:off x="8084000" y="292125"/>
            <a:ext cx="583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FFFFFF"/>
                </a:solidFill>
              </a:rPr>
              <a:t>✓</a:t>
            </a:r>
            <a:endParaRPr sz="3500">
              <a:solidFill>
                <a:srgbClr val="FFFFFF"/>
              </a:solidFill>
            </a:endParaRPr>
          </a:p>
        </p:txBody>
      </p:sp>
      <p:sp>
        <p:nvSpPr>
          <p:cNvPr id="170" name="Google Shape;170;p21"/>
          <p:cNvSpPr txBox="1"/>
          <p:nvPr/>
        </p:nvSpPr>
        <p:spPr>
          <a:xfrm>
            <a:off x="0" y="0"/>
            <a:ext cx="5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Heuristic Violations &amp; Fixes: Confusing Functionality</a:t>
            </a:r>
            <a:endParaRPr>
              <a:solidFill>
                <a:srgbClr val="99999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