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04" r:id="rId1"/>
  </p:sldMasterIdLst>
  <p:notesMasterIdLst>
    <p:notesMasterId r:id="rId89"/>
  </p:notesMasterIdLst>
  <p:handoutMasterIdLst>
    <p:handoutMasterId r:id="rId90"/>
  </p:handoutMasterIdLst>
  <p:sldIdLst>
    <p:sldId id="322" r:id="rId2"/>
    <p:sldId id="918" r:id="rId3"/>
    <p:sldId id="936" r:id="rId4"/>
    <p:sldId id="919" r:id="rId5"/>
    <p:sldId id="931" r:id="rId6"/>
    <p:sldId id="921" r:id="rId7"/>
    <p:sldId id="922" r:id="rId8"/>
    <p:sldId id="934" r:id="rId9"/>
    <p:sldId id="325" r:id="rId10"/>
    <p:sldId id="670" r:id="rId11"/>
    <p:sldId id="678" r:id="rId12"/>
    <p:sldId id="669" r:id="rId13"/>
    <p:sldId id="672" r:id="rId14"/>
    <p:sldId id="671" r:id="rId15"/>
    <p:sldId id="923" r:id="rId16"/>
    <p:sldId id="666" r:id="rId17"/>
    <p:sldId id="674" r:id="rId18"/>
    <p:sldId id="679" r:id="rId19"/>
    <p:sldId id="694" r:id="rId20"/>
    <p:sldId id="695" r:id="rId21"/>
    <p:sldId id="696" r:id="rId22"/>
    <p:sldId id="693" r:id="rId23"/>
    <p:sldId id="924" r:id="rId24"/>
    <p:sldId id="698" r:id="rId25"/>
    <p:sldId id="700" r:id="rId26"/>
    <p:sldId id="702" r:id="rId27"/>
    <p:sldId id="701" r:id="rId28"/>
    <p:sldId id="929" r:id="rId29"/>
    <p:sldId id="681" r:id="rId30"/>
    <p:sldId id="703" r:id="rId31"/>
    <p:sldId id="704" r:id="rId32"/>
    <p:sldId id="705" r:id="rId33"/>
    <p:sldId id="707" r:id="rId34"/>
    <p:sldId id="706" r:id="rId35"/>
    <p:sldId id="925" r:id="rId36"/>
    <p:sldId id="710" r:id="rId37"/>
    <p:sldId id="926" r:id="rId38"/>
    <p:sldId id="712" r:id="rId39"/>
    <p:sldId id="713" r:id="rId40"/>
    <p:sldId id="686" r:id="rId41"/>
    <p:sldId id="714" r:id="rId42"/>
    <p:sldId id="935" r:id="rId43"/>
    <p:sldId id="715" r:id="rId44"/>
    <p:sldId id="716" r:id="rId45"/>
    <p:sldId id="848" r:id="rId46"/>
    <p:sldId id="849" r:id="rId47"/>
    <p:sldId id="900" r:id="rId48"/>
    <p:sldId id="850" r:id="rId49"/>
    <p:sldId id="851" r:id="rId50"/>
    <p:sldId id="852" r:id="rId51"/>
    <p:sldId id="853" r:id="rId52"/>
    <p:sldId id="854" r:id="rId53"/>
    <p:sldId id="898" r:id="rId54"/>
    <p:sldId id="856" r:id="rId55"/>
    <p:sldId id="857" r:id="rId56"/>
    <p:sldId id="858" r:id="rId57"/>
    <p:sldId id="859" r:id="rId58"/>
    <p:sldId id="860" r:id="rId59"/>
    <p:sldId id="861" r:id="rId60"/>
    <p:sldId id="901" r:id="rId61"/>
    <p:sldId id="902" r:id="rId62"/>
    <p:sldId id="862" r:id="rId63"/>
    <p:sldId id="863" r:id="rId64"/>
    <p:sldId id="864" r:id="rId65"/>
    <p:sldId id="865" r:id="rId66"/>
    <p:sldId id="866" r:id="rId67"/>
    <p:sldId id="867" r:id="rId68"/>
    <p:sldId id="868" r:id="rId69"/>
    <p:sldId id="927" r:id="rId70"/>
    <p:sldId id="916" r:id="rId71"/>
    <p:sldId id="879" r:id="rId72"/>
    <p:sldId id="880" r:id="rId73"/>
    <p:sldId id="881" r:id="rId74"/>
    <p:sldId id="882" r:id="rId75"/>
    <p:sldId id="883" r:id="rId76"/>
    <p:sldId id="884" r:id="rId77"/>
    <p:sldId id="885" r:id="rId78"/>
    <p:sldId id="886" r:id="rId79"/>
    <p:sldId id="887" r:id="rId80"/>
    <p:sldId id="888" r:id="rId81"/>
    <p:sldId id="889" r:id="rId82"/>
    <p:sldId id="890" r:id="rId83"/>
    <p:sldId id="891" r:id="rId84"/>
    <p:sldId id="892" r:id="rId85"/>
    <p:sldId id="893" r:id="rId86"/>
    <p:sldId id="895" r:id="rId87"/>
    <p:sldId id="897" r:id="rId88"/>
  </p:sldIdLst>
  <p:sldSz cx="12192000" cy="6858000"/>
  <p:notesSz cx="7315200" cy="9601200"/>
  <p:defaultTextStyle>
    <a:defPPr>
      <a:defRPr lang="en-US"/>
    </a:defPPr>
    <a:lvl1pPr algn="l" rtl="0" fontAlgn="base">
      <a:spcBef>
        <a:spcPct val="0"/>
      </a:spcBef>
      <a:spcAft>
        <a:spcPct val="0"/>
      </a:spcAft>
      <a:defRPr sz="3200" kern="1200">
        <a:solidFill>
          <a:schemeClr val="tx1"/>
        </a:solidFill>
        <a:latin typeface="Times New Roman" charset="0"/>
        <a:ea typeface="ＭＳ Ｐゴシック" charset="0"/>
        <a:cs typeface="+mn-cs"/>
      </a:defRPr>
    </a:lvl1pPr>
    <a:lvl2pPr marL="609585" algn="l" rtl="0" fontAlgn="base">
      <a:spcBef>
        <a:spcPct val="0"/>
      </a:spcBef>
      <a:spcAft>
        <a:spcPct val="0"/>
      </a:spcAft>
      <a:defRPr sz="3200" kern="1200">
        <a:solidFill>
          <a:schemeClr val="tx1"/>
        </a:solidFill>
        <a:latin typeface="Times New Roman" charset="0"/>
        <a:ea typeface="ＭＳ Ｐゴシック" charset="0"/>
        <a:cs typeface="+mn-cs"/>
      </a:defRPr>
    </a:lvl2pPr>
    <a:lvl3pPr marL="1219170" algn="l" rtl="0" fontAlgn="base">
      <a:spcBef>
        <a:spcPct val="0"/>
      </a:spcBef>
      <a:spcAft>
        <a:spcPct val="0"/>
      </a:spcAft>
      <a:defRPr sz="3200" kern="1200">
        <a:solidFill>
          <a:schemeClr val="tx1"/>
        </a:solidFill>
        <a:latin typeface="Times New Roman" charset="0"/>
        <a:ea typeface="ＭＳ Ｐゴシック" charset="0"/>
        <a:cs typeface="+mn-cs"/>
      </a:defRPr>
    </a:lvl3pPr>
    <a:lvl4pPr marL="1828754" algn="l" rtl="0" fontAlgn="base">
      <a:spcBef>
        <a:spcPct val="0"/>
      </a:spcBef>
      <a:spcAft>
        <a:spcPct val="0"/>
      </a:spcAft>
      <a:defRPr sz="3200" kern="1200">
        <a:solidFill>
          <a:schemeClr val="tx1"/>
        </a:solidFill>
        <a:latin typeface="Times New Roman" charset="0"/>
        <a:ea typeface="ＭＳ Ｐゴシック" charset="0"/>
        <a:cs typeface="+mn-cs"/>
      </a:defRPr>
    </a:lvl4pPr>
    <a:lvl5pPr marL="2438339" algn="l" rtl="0" fontAlgn="base">
      <a:spcBef>
        <a:spcPct val="0"/>
      </a:spcBef>
      <a:spcAft>
        <a:spcPct val="0"/>
      </a:spcAft>
      <a:defRPr sz="3200" kern="1200">
        <a:solidFill>
          <a:schemeClr val="tx1"/>
        </a:solidFill>
        <a:latin typeface="Times New Roman" charset="0"/>
        <a:ea typeface="ＭＳ Ｐゴシック" charset="0"/>
        <a:cs typeface="+mn-cs"/>
      </a:defRPr>
    </a:lvl5pPr>
    <a:lvl6pPr marL="3047924" algn="l" defTabSz="609585" rtl="0" eaLnBrk="1" latinLnBrk="0" hangingPunct="1">
      <a:defRPr sz="3200" kern="1200">
        <a:solidFill>
          <a:schemeClr val="tx1"/>
        </a:solidFill>
        <a:latin typeface="Times New Roman" charset="0"/>
        <a:ea typeface="ＭＳ Ｐゴシック" charset="0"/>
        <a:cs typeface="+mn-cs"/>
      </a:defRPr>
    </a:lvl6pPr>
    <a:lvl7pPr marL="3657509" algn="l" defTabSz="609585" rtl="0" eaLnBrk="1" latinLnBrk="0" hangingPunct="1">
      <a:defRPr sz="3200" kern="1200">
        <a:solidFill>
          <a:schemeClr val="tx1"/>
        </a:solidFill>
        <a:latin typeface="Times New Roman" charset="0"/>
        <a:ea typeface="ＭＳ Ｐゴシック" charset="0"/>
        <a:cs typeface="+mn-cs"/>
      </a:defRPr>
    </a:lvl7pPr>
    <a:lvl8pPr marL="4267093" algn="l" defTabSz="609585" rtl="0" eaLnBrk="1" latinLnBrk="0" hangingPunct="1">
      <a:defRPr sz="3200" kern="1200">
        <a:solidFill>
          <a:schemeClr val="tx1"/>
        </a:solidFill>
        <a:latin typeface="Times New Roman" charset="0"/>
        <a:ea typeface="ＭＳ Ｐゴシック" charset="0"/>
        <a:cs typeface="+mn-cs"/>
      </a:defRPr>
    </a:lvl8pPr>
    <a:lvl9pPr marL="4876678" algn="l" defTabSz="609585" rtl="0" eaLnBrk="1" latinLnBrk="0" hangingPunct="1">
      <a:defRPr sz="3200" kern="1200">
        <a:solidFill>
          <a:schemeClr val="tx1"/>
        </a:solidFill>
        <a:latin typeface="Times New Roman" charset="0"/>
        <a:ea typeface="ＭＳ Ｐゴシック" charset="0"/>
        <a:cs typeface="+mn-cs"/>
      </a:defRPr>
    </a:lvl9pPr>
  </p:defaultTextStyle>
  <p:extLst>
    <p:ext uri="{EFAFB233-063F-42B5-8137-9DF3F51BA10A}">
      <p15:sldGuideLst xmlns:p15="http://schemas.microsoft.com/office/powerpoint/2012/main">
        <p15:guide id="1" orient="horz" pos="2112" userDrawn="1">
          <p15:clr>
            <a:srgbClr val="A4A3A4"/>
          </p15:clr>
        </p15:guide>
        <p15:guide id="2" pos="3656" userDrawn="1">
          <p15:clr>
            <a:srgbClr val="A4A3A4"/>
          </p15:clr>
        </p15:guide>
      </p15:sldGuideLst>
    </p:ext>
    <p:ext uri="{2D200454-40CA-4A62-9FC3-DE9A4176ACB9}">
      <p15:notesGuideLst xmlns:p15="http://schemas.microsoft.com/office/powerpoint/2012/main">
        <p15:guide id="1" orient="horz" pos="2223">
          <p15:clr>
            <a:srgbClr val="A4A3A4"/>
          </p15:clr>
        </p15:guide>
        <p15:guide id="2" pos="30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000"/>
    <a:srgbClr val="FF9900"/>
    <a:srgbClr val="FF0000"/>
    <a:srgbClr val="000000"/>
    <a:srgbClr val="CC00FF"/>
    <a:srgbClr val="6600CC"/>
    <a:srgbClr val="0066FF"/>
    <a:srgbClr val="F8F8F8"/>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81" autoAdjust="0"/>
    <p:restoredTop sz="79849" autoAdjust="0"/>
  </p:normalViewPr>
  <p:slideViewPr>
    <p:cSldViewPr snapToGrid="0" showGuides="1">
      <p:cViewPr varScale="1">
        <p:scale>
          <a:sx n="164" d="100"/>
          <a:sy n="164" d="100"/>
        </p:scale>
        <p:origin x="2056" y="176"/>
      </p:cViewPr>
      <p:guideLst>
        <p:guide orient="horz" pos="2112"/>
        <p:guide pos="365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varScale="1">
      <p:scale>
        <a:sx n="100" d="100"/>
        <a:sy n="100" d="100"/>
      </p:scale>
      <p:origin x="0" y="-14656"/>
    </p:cViewPr>
  </p:sorterViewPr>
  <p:notesViewPr>
    <p:cSldViewPr snapToGrid="0" showGuides="1">
      <p:cViewPr>
        <p:scale>
          <a:sx n="183" d="100"/>
          <a:sy n="183" d="100"/>
        </p:scale>
        <p:origin x="5264" y="-8"/>
      </p:cViewPr>
      <p:guideLst>
        <p:guide orient="horz" pos="2223"/>
        <p:guide pos="30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notesMaster" Target="notesMasters/notes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handoutMaster" Target="handoutMasters/handout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_rels/viewProps.xml.rels><?xml version="1.0" encoding="UTF-8" standalone="yes"?>
<Relationships xmlns="http://schemas.openxmlformats.org/package/2006/relationships"><Relationship Id="rId1" Type="http://schemas.openxmlformats.org/officeDocument/2006/relationships/slide" Target="slides/slide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dt" sz="quarter" idx="1"/>
          </p:nvPr>
        </p:nvSpPr>
        <p:spPr bwMode="auto">
          <a:xfrm>
            <a:off x="4144963" y="220662"/>
            <a:ext cx="3170237" cy="481013"/>
          </a:xfrm>
          <a:prstGeom prst="rect">
            <a:avLst/>
          </a:prstGeom>
          <a:noFill/>
          <a:ln w="9525">
            <a:noFill/>
            <a:miter lim="800000"/>
            <a:headEnd/>
            <a:tailEnd/>
          </a:ln>
          <a:effectLst/>
        </p:spPr>
        <p:txBody>
          <a:bodyPr vert="horz" wrap="square" lIns="19758" tIns="0" rIns="19758" bIns="0" numCol="1" anchor="t" anchorCtr="0" compatLnSpc="1">
            <a:prstTxWarp prst="textNoShape">
              <a:avLst/>
            </a:prstTxWarp>
          </a:bodyPr>
          <a:lstStyle>
            <a:lvl1pPr algn="r" defTabSz="982663" eaLnBrk="0" hangingPunct="0">
              <a:defRPr sz="1000" i="1">
                <a:latin typeface="Times New Roman" pitchFamily="18" charset="0"/>
                <a:ea typeface="+mn-ea"/>
              </a:defRPr>
            </a:lvl1pPr>
          </a:lstStyle>
          <a:p>
            <a:pPr>
              <a:defRPr/>
            </a:pPr>
            <a:r>
              <a:rPr lang="en-US" dirty="0"/>
              <a:t>2021/03/15</a:t>
            </a:r>
          </a:p>
        </p:txBody>
      </p:sp>
      <p:sp>
        <p:nvSpPr>
          <p:cNvPr id="4100" name="Rectangle 4"/>
          <p:cNvSpPr>
            <a:spLocks noGrp="1" noChangeArrowheads="1"/>
          </p:cNvSpPr>
          <p:nvPr>
            <p:ph type="ftr" sz="quarter" idx="2"/>
          </p:nvPr>
        </p:nvSpPr>
        <p:spPr bwMode="auto">
          <a:xfrm>
            <a:off x="0" y="9120188"/>
            <a:ext cx="3170238" cy="481012"/>
          </a:xfrm>
          <a:prstGeom prst="rect">
            <a:avLst/>
          </a:prstGeom>
          <a:noFill/>
          <a:ln w="9525">
            <a:noFill/>
            <a:miter lim="800000"/>
            <a:headEnd/>
            <a:tailEnd/>
          </a:ln>
          <a:effectLst/>
        </p:spPr>
        <p:txBody>
          <a:bodyPr vert="horz" wrap="square" lIns="19758" tIns="0" rIns="19758" bIns="0" numCol="1" anchor="b" anchorCtr="0" compatLnSpc="1">
            <a:prstTxWarp prst="textNoShape">
              <a:avLst/>
            </a:prstTxWarp>
          </a:bodyPr>
          <a:lstStyle>
            <a:lvl1pPr defTabSz="982663" eaLnBrk="0" hangingPunct="0">
              <a:defRPr sz="1000" i="1">
                <a:latin typeface="Times New Roman" pitchFamily="18" charset="0"/>
                <a:ea typeface="+mn-ea"/>
              </a:defRPr>
            </a:lvl1pPr>
          </a:lstStyle>
          <a:p>
            <a:pPr>
              <a:defRPr/>
            </a:pPr>
            <a:endParaRPr lang="en-US"/>
          </a:p>
        </p:txBody>
      </p:sp>
      <p:sp>
        <p:nvSpPr>
          <p:cNvPr id="4101" name="Rectangle 5"/>
          <p:cNvSpPr>
            <a:spLocks noGrp="1" noChangeArrowheads="1"/>
          </p:cNvSpPr>
          <p:nvPr>
            <p:ph type="sldNum" sz="quarter" idx="3"/>
          </p:nvPr>
        </p:nvSpPr>
        <p:spPr bwMode="auto">
          <a:xfrm>
            <a:off x="4144963" y="9120188"/>
            <a:ext cx="3170237" cy="481012"/>
          </a:xfrm>
          <a:prstGeom prst="rect">
            <a:avLst/>
          </a:prstGeom>
          <a:noFill/>
          <a:ln w="9525">
            <a:noFill/>
            <a:miter lim="800000"/>
            <a:headEnd/>
            <a:tailEnd/>
          </a:ln>
          <a:effectLst/>
        </p:spPr>
        <p:txBody>
          <a:bodyPr vert="horz" wrap="square" lIns="19758" tIns="0" rIns="19758" bIns="0" numCol="1" anchor="b" anchorCtr="0" compatLnSpc="1">
            <a:prstTxWarp prst="textNoShape">
              <a:avLst/>
            </a:prstTxWarp>
          </a:bodyPr>
          <a:lstStyle>
            <a:lvl1pPr algn="r" defTabSz="982663" eaLnBrk="0" hangingPunct="0">
              <a:defRPr sz="1000" i="1"/>
            </a:lvl1pPr>
          </a:lstStyle>
          <a:p>
            <a:fld id="{4C996BBE-401A-B64A-A6EA-284350C30AFE}" type="slidenum">
              <a:rPr lang="en-US"/>
              <a:pPr/>
              <a:t>‹#›</a:t>
            </a:fld>
            <a:endParaRPr lang="en-US"/>
          </a:p>
        </p:txBody>
      </p:sp>
      <p:sp>
        <p:nvSpPr>
          <p:cNvPr id="4103" name="Rectangle 7"/>
          <p:cNvSpPr>
            <a:spLocks noGrp="1" noChangeArrowheads="1"/>
          </p:cNvSpPr>
          <p:nvPr>
            <p:ph type="hdr" sz="quarter"/>
          </p:nvPr>
        </p:nvSpPr>
        <p:spPr bwMode="auto">
          <a:xfrm>
            <a:off x="231775" y="230188"/>
            <a:ext cx="5221058" cy="471487"/>
          </a:xfrm>
          <a:prstGeom prst="rect">
            <a:avLst/>
          </a:prstGeom>
          <a:noFill/>
          <a:ln w="9525">
            <a:noFill/>
            <a:miter lim="800000"/>
            <a:headEnd/>
            <a:tailEnd/>
          </a:ln>
          <a:effectLst/>
        </p:spPr>
        <p:txBody>
          <a:bodyPr vert="horz" wrap="square" lIns="19418" tIns="0" rIns="19418" bIns="0" numCol="1" anchor="t" anchorCtr="0" compatLnSpc="1">
            <a:prstTxWarp prst="textNoShape">
              <a:avLst/>
            </a:prstTxWarp>
          </a:bodyPr>
          <a:lstStyle>
            <a:lvl1pPr defTabSz="966788" eaLnBrk="0" hangingPunct="0">
              <a:defRPr sz="1000" i="1"/>
            </a:lvl1pPr>
          </a:lstStyle>
          <a:p>
            <a:r>
              <a:rPr lang="en-US" dirty="0"/>
              <a:t>CS 147 – HCI+D: User Interface Design, Prototyping, &amp; Evaluation</a:t>
            </a:r>
            <a:br>
              <a:rPr lang="en-US" dirty="0"/>
            </a:br>
            <a:r>
              <a:rPr lang="en-US" dirty="0"/>
              <a:t>Winter 2021</a:t>
            </a:r>
          </a:p>
          <a:p>
            <a:r>
              <a:rPr lang="en-US" dirty="0"/>
              <a:t>Professor James A. Landay</a:t>
            </a:r>
          </a:p>
          <a:p>
            <a:r>
              <a:rPr lang="en-US" dirty="0"/>
              <a:t>Stanford University</a:t>
            </a:r>
          </a:p>
        </p:txBody>
      </p:sp>
    </p:spTree>
    <p:extLst>
      <p:ext uri="{BB962C8B-B14F-4D97-AF65-F5344CB8AC3E}">
        <p14:creationId xmlns:p14="http://schemas.microsoft.com/office/powerpoint/2010/main" val="16067747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170238" cy="481013"/>
          </a:xfrm>
          <a:prstGeom prst="rect">
            <a:avLst/>
          </a:prstGeom>
          <a:noFill/>
          <a:ln w="9525">
            <a:noFill/>
            <a:miter lim="800000"/>
            <a:headEnd/>
            <a:tailEnd/>
          </a:ln>
          <a:effectLst/>
        </p:spPr>
        <p:txBody>
          <a:bodyPr vert="horz" wrap="square" lIns="19758" tIns="0" rIns="19758" bIns="0" numCol="1" anchor="t" anchorCtr="0" compatLnSpc="1">
            <a:prstTxWarp prst="textNoShape">
              <a:avLst/>
            </a:prstTxWarp>
          </a:bodyPr>
          <a:lstStyle>
            <a:lvl1pPr defTabSz="982663" eaLnBrk="0" hangingPunct="0">
              <a:defRPr sz="1000" i="1">
                <a:latin typeface="Times New Roman" pitchFamily="18" charset="0"/>
                <a:ea typeface="+mn-ea"/>
              </a:defRPr>
            </a:lvl1pPr>
          </a:lstStyle>
          <a:p>
            <a:pPr>
              <a:defRPr/>
            </a:pPr>
            <a:endParaRPr lang="en-US"/>
          </a:p>
        </p:txBody>
      </p:sp>
      <p:sp>
        <p:nvSpPr>
          <p:cNvPr id="2051" name="Rectangle 3"/>
          <p:cNvSpPr>
            <a:spLocks noGrp="1" noChangeArrowheads="1"/>
          </p:cNvSpPr>
          <p:nvPr>
            <p:ph type="dt" idx="1"/>
          </p:nvPr>
        </p:nvSpPr>
        <p:spPr bwMode="auto">
          <a:xfrm>
            <a:off x="4144963" y="-1588"/>
            <a:ext cx="3170237" cy="481013"/>
          </a:xfrm>
          <a:prstGeom prst="rect">
            <a:avLst/>
          </a:prstGeom>
          <a:noFill/>
          <a:ln w="9525">
            <a:noFill/>
            <a:miter lim="800000"/>
            <a:headEnd/>
            <a:tailEnd/>
          </a:ln>
          <a:effectLst/>
        </p:spPr>
        <p:txBody>
          <a:bodyPr vert="horz" wrap="square" lIns="19758" tIns="0" rIns="19758" bIns="0" numCol="1" anchor="t" anchorCtr="0" compatLnSpc="1">
            <a:prstTxWarp prst="textNoShape">
              <a:avLst/>
            </a:prstTxWarp>
          </a:bodyPr>
          <a:lstStyle>
            <a:lvl1pPr algn="r" defTabSz="982663" eaLnBrk="0" hangingPunct="0">
              <a:defRPr sz="1000" i="1">
                <a:latin typeface="Times New Roman" pitchFamily="18" charset="0"/>
                <a:ea typeface="+mn-ea"/>
              </a:defRPr>
            </a:lvl1pPr>
          </a:lstStyle>
          <a:p>
            <a:pPr>
              <a:defRPr/>
            </a:pPr>
            <a:endParaRPr lang="en-US"/>
          </a:p>
        </p:txBody>
      </p:sp>
      <p:sp>
        <p:nvSpPr>
          <p:cNvPr id="105476" name="Rectangle 4"/>
          <p:cNvSpPr>
            <a:spLocks noGrp="1" noRot="1" noChangeAspect="1" noChangeArrowheads="1" noTextEdit="1"/>
          </p:cNvSpPr>
          <p:nvPr>
            <p:ph type="sldImg" idx="2"/>
          </p:nvPr>
        </p:nvSpPr>
        <p:spPr bwMode="auto">
          <a:xfrm>
            <a:off x="468313" y="725488"/>
            <a:ext cx="6380162" cy="3589337"/>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7142" tIns="49394" rIns="97142" bIns="49394" numCol="1" anchor="t" anchorCtr="0" compatLnSpc="1">
            <a:prstTxWarp prst="textNoShape">
              <a:avLst/>
            </a:prstTxWarp>
          </a:bodyPr>
          <a:lstStyle/>
          <a:p>
            <a:pPr lvl="0"/>
            <a:r>
              <a:rPr lang="en-US" noProof="0"/>
              <a:t>Click to edit Master text styles</a:t>
            </a:r>
          </a:p>
          <a:p>
            <a:pPr lvl="0"/>
            <a:r>
              <a:rPr lang="en-US" noProof="0"/>
              <a:t>Second level</a:t>
            </a:r>
          </a:p>
          <a:p>
            <a:pPr lvl="0"/>
            <a:r>
              <a:rPr lang="en-US" noProof="0"/>
              <a:t>Third level</a:t>
            </a:r>
          </a:p>
          <a:p>
            <a:pPr lvl="0"/>
            <a:r>
              <a:rPr lang="en-US" noProof="0"/>
              <a:t>Fourth level</a:t>
            </a:r>
          </a:p>
          <a:p>
            <a:pPr lvl="0"/>
            <a:r>
              <a:rPr lang="en-US" noProof="0"/>
              <a:t>Fifth level</a:t>
            </a:r>
          </a:p>
        </p:txBody>
      </p:sp>
      <p:sp>
        <p:nvSpPr>
          <p:cNvPr id="2054" name="Rectangle 6"/>
          <p:cNvSpPr>
            <a:spLocks noGrp="1" noChangeArrowheads="1"/>
          </p:cNvSpPr>
          <p:nvPr>
            <p:ph type="ftr" sz="quarter" idx="4"/>
          </p:nvPr>
        </p:nvSpPr>
        <p:spPr bwMode="auto">
          <a:xfrm>
            <a:off x="0" y="9120188"/>
            <a:ext cx="3170238" cy="481012"/>
          </a:xfrm>
          <a:prstGeom prst="rect">
            <a:avLst/>
          </a:prstGeom>
          <a:noFill/>
          <a:ln w="9525">
            <a:noFill/>
            <a:miter lim="800000"/>
            <a:headEnd/>
            <a:tailEnd/>
          </a:ln>
          <a:effectLst/>
        </p:spPr>
        <p:txBody>
          <a:bodyPr vert="horz" wrap="square" lIns="19758" tIns="0" rIns="19758" bIns="0" numCol="1" anchor="b" anchorCtr="0" compatLnSpc="1">
            <a:prstTxWarp prst="textNoShape">
              <a:avLst/>
            </a:prstTxWarp>
          </a:bodyPr>
          <a:lstStyle>
            <a:lvl1pPr defTabSz="982663" eaLnBrk="0" hangingPunct="0">
              <a:defRPr sz="1000" i="1">
                <a:latin typeface="Times New Roman" pitchFamily="18" charset="0"/>
                <a:ea typeface="+mn-ea"/>
              </a:defRPr>
            </a:lvl1pPr>
          </a:lstStyle>
          <a:p>
            <a:pPr>
              <a:defRPr/>
            </a:pPr>
            <a:endParaRPr lang="en-US"/>
          </a:p>
        </p:txBody>
      </p:sp>
      <p:sp>
        <p:nvSpPr>
          <p:cNvPr id="2055" name="Rectangle 7"/>
          <p:cNvSpPr>
            <a:spLocks noGrp="1" noChangeArrowheads="1"/>
          </p:cNvSpPr>
          <p:nvPr>
            <p:ph type="sldNum" sz="quarter" idx="5"/>
          </p:nvPr>
        </p:nvSpPr>
        <p:spPr bwMode="auto">
          <a:xfrm>
            <a:off x="4144963" y="9120188"/>
            <a:ext cx="3170237" cy="481012"/>
          </a:xfrm>
          <a:prstGeom prst="rect">
            <a:avLst/>
          </a:prstGeom>
          <a:noFill/>
          <a:ln w="9525">
            <a:noFill/>
            <a:miter lim="800000"/>
            <a:headEnd/>
            <a:tailEnd/>
          </a:ln>
          <a:effectLst/>
        </p:spPr>
        <p:txBody>
          <a:bodyPr vert="horz" wrap="square" lIns="19758" tIns="0" rIns="19758" bIns="0" numCol="1" anchor="b" anchorCtr="0" compatLnSpc="1">
            <a:prstTxWarp prst="textNoShape">
              <a:avLst/>
            </a:prstTxWarp>
          </a:bodyPr>
          <a:lstStyle>
            <a:lvl1pPr algn="r" defTabSz="982663" eaLnBrk="0" hangingPunct="0">
              <a:defRPr sz="1000" i="1"/>
            </a:lvl1pPr>
          </a:lstStyle>
          <a:p>
            <a:fld id="{BCD41F71-7C74-0F4E-8DD5-1D6852C33595}" type="slidenum">
              <a:rPr lang="en-US"/>
              <a:pPr/>
              <a:t>‹#›</a:t>
            </a:fld>
            <a:endParaRPr lang="en-US"/>
          </a:p>
        </p:txBody>
      </p:sp>
    </p:spTree>
    <p:extLst>
      <p:ext uri="{BB962C8B-B14F-4D97-AF65-F5344CB8AC3E}">
        <p14:creationId xmlns:p14="http://schemas.microsoft.com/office/powerpoint/2010/main" val="372383691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600" kern="1200">
        <a:solidFill>
          <a:schemeClr val="tx1"/>
        </a:solidFill>
        <a:latin typeface="Times New Roman" pitchFamily="18" charset="0"/>
        <a:ea typeface="ＭＳ Ｐゴシック" charset="0"/>
        <a:cs typeface="+mn-cs"/>
      </a:defRPr>
    </a:lvl1pPr>
    <a:lvl2pPr marL="990575" indent="-380990" algn="l" rtl="0" eaLnBrk="0" fontAlgn="base" hangingPunct="0">
      <a:spcBef>
        <a:spcPct val="30000"/>
      </a:spcBef>
      <a:spcAft>
        <a:spcPct val="0"/>
      </a:spcAft>
      <a:defRPr kumimoji="1" sz="1600" kern="1200">
        <a:solidFill>
          <a:schemeClr val="tx1"/>
        </a:solidFill>
        <a:latin typeface="Times New Roman" pitchFamily="18" charset="0"/>
        <a:ea typeface="ＭＳ Ｐゴシック" charset="0"/>
        <a:cs typeface="+mn-cs"/>
      </a:defRPr>
    </a:lvl2pPr>
    <a:lvl3pPr marL="1523962" indent="-304792" algn="l" rtl="0" eaLnBrk="0" fontAlgn="base" hangingPunct="0">
      <a:spcBef>
        <a:spcPct val="30000"/>
      </a:spcBef>
      <a:spcAft>
        <a:spcPct val="0"/>
      </a:spcAft>
      <a:defRPr kumimoji="1" sz="1600" kern="1200">
        <a:solidFill>
          <a:schemeClr val="tx1"/>
        </a:solidFill>
        <a:latin typeface="Times New Roman" pitchFamily="18" charset="0"/>
        <a:ea typeface="ＭＳ Ｐゴシック" charset="0"/>
        <a:cs typeface="+mn-cs"/>
      </a:defRPr>
    </a:lvl3pPr>
    <a:lvl4pPr marL="2133547" indent="-304792" algn="l" rtl="0" eaLnBrk="0" fontAlgn="base" hangingPunct="0">
      <a:spcBef>
        <a:spcPct val="30000"/>
      </a:spcBef>
      <a:spcAft>
        <a:spcPct val="0"/>
      </a:spcAft>
      <a:defRPr kumimoji="1" sz="1600" kern="1200">
        <a:solidFill>
          <a:schemeClr val="tx1"/>
        </a:solidFill>
        <a:latin typeface="Times New Roman" pitchFamily="18" charset="0"/>
        <a:ea typeface="ＭＳ Ｐゴシック" charset="0"/>
        <a:cs typeface="+mn-cs"/>
      </a:defRPr>
    </a:lvl4pPr>
    <a:lvl5pPr marL="2743131" indent="-304792" algn="l" rtl="0" eaLnBrk="0" fontAlgn="base" hangingPunct="0">
      <a:spcBef>
        <a:spcPct val="30000"/>
      </a:spcBef>
      <a:spcAft>
        <a:spcPct val="0"/>
      </a:spcAft>
      <a:defRPr kumimoji="1" sz="1600" kern="1200">
        <a:solidFill>
          <a:schemeClr val="tx1"/>
        </a:solidFill>
        <a:latin typeface="Times New Roman" pitchFamily="18" charset="0"/>
        <a:ea typeface="ＭＳ Ｐゴシック" charset="0"/>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842487E-ECE5-BF40-B9CE-F2148D3FD525}" type="slidenum">
              <a:rPr lang="en-US" sz="1000"/>
              <a:pPr/>
              <a:t>1</a:t>
            </a:fld>
            <a:endParaRPr lang="en-US" sz="1000"/>
          </a:p>
        </p:txBody>
      </p:sp>
      <p:sp>
        <p:nvSpPr>
          <p:cNvPr id="106499" name="Rectangle 2"/>
          <p:cNvSpPr>
            <a:spLocks noGrp="1" noRot="1" noChangeAspect="1" noChangeArrowheads="1" noTextEdit="1"/>
          </p:cNvSpPr>
          <p:nvPr>
            <p:ph type="sldImg"/>
          </p:nvPr>
        </p:nvSpPr>
        <p:spPr>
          <a:xfrm>
            <a:off x="468313" y="725488"/>
            <a:ext cx="6380162" cy="3589337"/>
          </a:xfrm>
          <a:ln cap="fla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a:spcBef>
                <a:spcPct val="0"/>
              </a:spcBef>
            </a:pPr>
            <a:r>
              <a:rPr kumimoji="0" lang="en-US" sz="2500" dirty="0">
                <a:latin typeface="Times New Roman" charset="0"/>
              </a:rPr>
              <a:t>Took 60 min to the break. Then had 30 min break </a:t>
            </a:r>
            <a:r>
              <a:rPr kumimoji="0" lang="en-US" sz="2500">
                <a:latin typeface="Times New Roman" charset="0"/>
              </a:rPr>
              <a:t>and 20 </a:t>
            </a:r>
            <a:r>
              <a:rPr kumimoji="0" lang="en-US" sz="2500" dirty="0">
                <a:latin typeface="Times New Roman" charset="0"/>
              </a:rPr>
              <a:t>min to finish last bit (which takes the full 20 min)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9D731F5-B169-BA4A-83D0-D8AC999AC1B3}" type="slidenum">
              <a:rPr lang="en-US" sz="1000"/>
              <a:pPr/>
              <a:t>10</a:t>
            </a:fld>
            <a:endParaRPr lang="en-US" sz="1000"/>
          </a:p>
        </p:txBody>
      </p:sp>
      <p:sp>
        <p:nvSpPr>
          <p:cNvPr id="120835" name="Rectangle 2"/>
          <p:cNvSpPr>
            <a:spLocks noGrp="1" noRot="1" noChangeAspect="1" noChangeArrowheads="1" noTextEdit="1"/>
          </p:cNvSpPr>
          <p:nvPr>
            <p:ph type="sldImg"/>
          </p:nvPr>
        </p:nvSpPr>
        <p:spPr>
          <a:xfrm>
            <a:off x="468313" y="725488"/>
            <a:ext cx="6380162" cy="3589337"/>
          </a:xfrm>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r>
              <a:rPr kumimoji="0" lang="en-US" b="1" dirty="0">
                <a:latin typeface="Times New Roman" charset="0"/>
              </a:rPr>
              <a:t>Caveat – I’m going to show this example with a web site that no longer exists, </a:t>
            </a:r>
            <a:r>
              <a:rPr kumimoji="0" lang="en-US" b="1" dirty="0" err="1">
                <a:latin typeface="Times New Roman" charset="0"/>
              </a:rPr>
              <a:t>half.com</a:t>
            </a:r>
            <a:r>
              <a:rPr kumimoji="0" lang="en-US" b="1" dirty="0">
                <a:latin typeface="Times New Roman" charset="0"/>
              </a:rPr>
              <a:t> (</a:t>
            </a:r>
            <a:r>
              <a:rPr kumimoji="0" lang="en-US" b="1" dirty="0" err="1">
                <a:latin typeface="Times New Roman" charset="0"/>
              </a:rPr>
              <a:t>ebay</a:t>
            </a:r>
            <a:r>
              <a:rPr kumimoji="0" lang="en-US" b="1" dirty="0">
                <a:latin typeface="Times New Roman" charset="0"/>
              </a:rPr>
              <a:t> bought them and eventually killed the product). I made this example in 2015 or 2016 when the site was still there.  It shows the ideas well, but many other e-commerce web sites could be substituted.</a:t>
            </a:r>
          </a:p>
          <a:p>
            <a:pPr defTabSz="954088" eaLnBrk="1" hangingPunct="1">
              <a:lnSpc>
                <a:spcPct val="90000"/>
              </a:lnSpc>
              <a:spcBef>
                <a:spcPct val="20000"/>
              </a:spcBef>
              <a:buFontTx/>
              <a:buChar char="•"/>
            </a:pPr>
            <a:r>
              <a:rPr kumimoji="0" lang="en-US" b="1" dirty="0">
                <a:latin typeface="Times New Roman" charset="0"/>
              </a:rPr>
              <a:t>Action Buttons</a:t>
            </a:r>
          </a:p>
          <a:p>
            <a:pPr defTabSz="954088" eaLnBrk="1" hangingPunct="1">
              <a:lnSpc>
                <a:spcPct val="90000"/>
              </a:lnSpc>
              <a:spcBef>
                <a:spcPct val="20000"/>
              </a:spcBef>
              <a:buFontTx/>
              <a:buChar char="•"/>
            </a:pPr>
            <a:r>
              <a:rPr kumimoji="0" lang="en-US" b="1" dirty="0">
                <a:latin typeface="Times New Roman" charset="0"/>
              </a:rPr>
              <a:t>High-visibility Action Buttons</a:t>
            </a:r>
          </a:p>
          <a:p>
            <a:pPr defTabSz="954088" eaLnBrk="1" hangingPunct="1">
              <a:lnSpc>
                <a:spcPct val="90000"/>
              </a:lnSpc>
              <a:spcBef>
                <a:spcPct val="20000"/>
              </a:spcBef>
              <a:buFontTx/>
              <a:buChar char="•"/>
            </a:pPr>
            <a:r>
              <a:rPr kumimoji="0" lang="en-US" b="1" dirty="0">
                <a:latin typeface="Times New Roman" charset="0"/>
              </a:rPr>
              <a:t>Error messages</a:t>
            </a:r>
          </a:p>
          <a:p>
            <a:pPr defTabSz="954088" eaLnBrk="1" hangingPunct="1">
              <a:lnSpc>
                <a:spcPct val="90000"/>
              </a:lnSpc>
              <a:spcBef>
                <a:spcPct val="20000"/>
              </a:spcBef>
              <a:buFontTx/>
              <a:buChar char="•"/>
            </a:pPr>
            <a:r>
              <a:rPr kumimoji="0" lang="en-US" b="1" dirty="0">
                <a:latin typeface="Times New Roman" charset="0"/>
              </a:rPr>
              <a:t>Value Proposition</a:t>
            </a:r>
          </a:p>
          <a:p>
            <a:pPr defTabSz="954088" eaLnBrk="1" hangingPunct="1">
              <a:lnSpc>
                <a:spcPct val="90000"/>
              </a:lnSpc>
              <a:spcBef>
                <a:spcPct val="20000"/>
              </a:spcBef>
              <a:buFontTx/>
              <a:buChar char="•"/>
            </a:pPr>
            <a:r>
              <a:rPr kumimoji="0" lang="en-US" b="1" dirty="0">
                <a:latin typeface="Times New Roman" charset="0"/>
              </a:rPr>
              <a:t>Process Funnel</a:t>
            </a:r>
          </a:p>
          <a:p>
            <a:pPr defTabSz="954088" eaLnBrk="1" hangingPunct="1">
              <a:lnSpc>
                <a:spcPct val="90000"/>
              </a:lnSpc>
              <a:spcBef>
                <a:spcPct val="20000"/>
              </a:spcBef>
              <a:buFontTx/>
              <a:buChar char="•"/>
            </a:pPr>
            <a:r>
              <a:rPr kumimoji="0" lang="en-US" b="1" dirty="0">
                <a:latin typeface="Times New Roman" charset="0"/>
              </a:rPr>
              <a:t>Product Details</a:t>
            </a:r>
          </a:p>
          <a:p>
            <a:pPr defTabSz="954088" eaLnBrk="1" hangingPunct="1">
              <a:lnSpc>
                <a:spcPct val="90000"/>
              </a:lnSpc>
              <a:spcBef>
                <a:spcPct val="20000"/>
              </a:spcBef>
              <a:buFontTx/>
              <a:buChar char="•"/>
            </a:pPr>
            <a:r>
              <a:rPr kumimoji="0" lang="en-US" b="1" dirty="0">
                <a:latin typeface="Times New Roman" charset="0"/>
              </a:rPr>
              <a:t>Obvious Links</a:t>
            </a:r>
            <a:endParaRPr kumimoji="0" lang="en-US" dirty="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7801A10-D5E4-5E4A-B5D2-3812073A9576}" type="slidenum">
              <a:rPr lang="en-US" sz="1000"/>
              <a:pPr/>
              <a:t>11</a:t>
            </a:fld>
            <a:endParaRPr lang="en-US" sz="1000"/>
          </a:p>
        </p:txBody>
      </p:sp>
      <p:sp>
        <p:nvSpPr>
          <p:cNvPr id="121859" name="Rectangle 2"/>
          <p:cNvSpPr>
            <a:spLocks noGrp="1" noRot="1" noChangeAspect="1" noChangeArrowheads="1" noTextEdit="1"/>
          </p:cNvSpPr>
          <p:nvPr>
            <p:ph type="sldImg"/>
          </p:nvPr>
        </p:nvSpPr>
        <p:spPr>
          <a:xfrm>
            <a:off x="468313" y="725488"/>
            <a:ext cx="6380162" cy="3589337"/>
          </a:xfrm>
          <a:ln/>
        </p:spPr>
      </p:sp>
      <p:sp>
        <p:nvSpPr>
          <p:cNvPr id="1218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75C3D0B-7FE8-8F43-8738-5F63304996C4}" type="slidenum">
              <a:rPr lang="en-US" sz="1000"/>
              <a:pPr/>
              <a:t>12</a:t>
            </a:fld>
            <a:endParaRPr lang="en-US" sz="1000"/>
          </a:p>
        </p:txBody>
      </p:sp>
      <p:sp>
        <p:nvSpPr>
          <p:cNvPr id="122883" name="Rectangle 2"/>
          <p:cNvSpPr>
            <a:spLocks noGrp="1" noRot="1" noChangeAspect="1" noChangeArrowheads="1" noTextEdit="1"/>
          </p:cNvSpPr>
          <p:nvPr>
            <p:ph type="sldImg"/>
          </p:nvPr>
        </p:nvSpPr>
        <p:spPr>
          <a:xfrm>
            <a:off x="468313" y="725488"/>
            <a:ext cx="6380162" cy="3589337"/>
          </a:xfrm>
          <a:ln/>
        </p:spPr>
      </p:sp>
      <p:sp>
        <p:nvSpPr>
          <p:cNvPr id="12288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7824ECD-D3AA-5C45-9A57-76746C8B4E1E}" type="slidenum">
              <a:rPr lang="en-US" sz="1000"/>
              <a:pPr/>
              <a:t>13</a:t>
            </a:fld>
            <a:endParaRPr lang="en-US" sz="1000"/>
          </a:p>
        </p:txBody>
      </p:sp>
      <p:sp>
        <p:nvSpPr>
          <p:cNvPr id="123907" name="Rectangle 2"/>
          <p:cNvSpPr>
            <a:spLocks noGrp="1" noRot="1" noChangeAspect="1" noChangeArrowheads="1" noTextEdit="1"/>
          </p:cNvSpPr>
          <p:nvPr>
            <p:ph type="sldImg"/>
          </p:nvPr>
        </p:nvSpPr>
        <p:spPr>
          <a:xfrm>
            <a:off x="468313" y="725488"/>
            <a:ext cx="6380162" cy="3589337"/>
          </a:xfrm>
          <a:ln/>
        </p:spPr>
      </p:sp>
      <p:sp>
        <p:nvSpPr>
          <p:cNvPr id="1239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EA9D184-3407-BE4A-93A0-2FBC74C4ED9E}" type="slidenum">
              <a:rPr lang="en-US" sz="1000"/>
              <a:pPr/>
              <a:t>14</a:t>
            </a:fld>
            <a:endParaRPr lang="en-US" sz="1000"/>
          </a:p>
        </p:txBody>
      </p:sp>
      <p:sp>
        <p:nvSpPr>
          <p:cNvPr id="124931" name="Rectangle 2"/>
          <p:cNvSpPr>
            <a:spLocks noGrp="1" noRot="1" noChangeAspect="1" noChangeArrowheads="1" noTextEdit="1"/>
          </p:cNvSpPr>
          <p:nvPr>
            <p:ph type="sldImg"/>
          </p:nvPr>
        </p:nvSpPr>
        <p:spPr>
          <a:xfrm>
            <a:off x="468313" y="725488"/>
            <a:ext cx="6380162" cy="3589337"/>
          </a:xfrm>
          <a:ln/>
        </p:spPr>
      </p:sp>
      <p:sp>
        <p:nvSpPr>
          <p:cNvPr id="1249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7824ECD-D3AA-5C45-9A57-76746C8B4E1E}" type="slidenum">
              <a:rPr lang="en-US" sz="1000"/>
              <a:pPr/>
              <a:t>15</a:t>
            </a:fld>
            <a:endParaRPr lang="en-US" sz="1000"/>
          </a:p>
        </p:txBody>
      </p:sp>
      <p:sp>
        <p:nvSpPr>
          <p:cNvPr id="123907" name="Rectangle 2"/>
          <p:cNvSpPr>
            <a:spLocks noGrp="1" noRot="1" noChangeAspect="1" noChangeArrowheads="1" noTextEdit="1"/>
          </p:cNvSpPr>
          <p:nvPr>
            <p:ph type="sldImg"/>
          </p:nvPr>
        </p:nvSpPr>
        <p:spPr>
          <a:xfrm>
            <a:off x="468313" y="725488"/>
            <a:ext cx="6380162" cy="3589337"/>
          </a:xfrm>
          <a:ln/>
        </p:spPr>
      </p:sp>
      <p:sp>
        <p:nvSpPr>
          <p:cNvPr id="1239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r>
              <a:rPr kumimoji="0" lang="en-US" sz="2500" dirty="0">
                <a:latin typeface="Times New Roman" charset="0"/>
              </a:rPr>
              <a:t>strange how the credit cards align with PayPal</a:t>
            </a:r>
            <a:r>
              <a:rPr kumimoji="0" lang="is-IS" sz="2500" dirty="0">
                <a:latin typeface="Times New Roman" charset="0"/>
              </a:rPr>
              <a:t>….</a:t>
            </a:r>
            <a:endParaRPr kumimoji="0" lang="en-US" sz="2500" dirty="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235F49E-3B11-6B4D-928E-BAD1108E4FF1}" type="slidenum">
              <a:rPr lang="en-US" sz="1000"/>
              <a:pPr/>
              <a:t>16</a:t>
            </a:fld>
            <a:endParaRPr lang="en-US" sz="1000"/>
          </a:p>
        </p:txBody>
      </p:sp>
      <p:sp>
        <p:nvSpPr>
          <p:cNvPr id="125955" name="Rectangle 2"/>
          <p:cNvSpPr>
            <a:spLocks noGrp="1" noRot="1" noChangeAspect="1" noChangeArrowheads="1" noTextEdit="1"/>
          </p:cNvSpPr>
          <p:nvPr>
            <p:ph type="sldImg"/>
          </p:nvPr>
        </p:nvSpPr>
        <p:spPr>
          <a:xfrm>
            <a:off x="468313" y="725488"/>
            <a:ext cx="6380162" cy="3589337"/>
          </a:xfrm>
          <a:ln/>
        </p:spPr>
      </p:sp>
      <p:sp>
        <p:nvSpPr>
          <p:cNvPr id="1259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5B4972F-4BC5-0147-9BBC-92CE6B15352A}" type="slidenum">
              <a:rPr lang="en-US" sz="1000"/>
              <a:pPr/>
              <a:t>17</a:t>
            </a:fld>
            <a:endParaRPr lang="en-US" sz="1000"/>
          </a:p>
        </p:txBody>
      </p:sp>
      <p:sp>
        <p:nvSpPr>
          <p:cNvPr id="126979" name="Rectangle 2"/>
          <p:cNvSpPr>
            <a:spLocks noGrp="1" noRot="1" noChangeAspect="1" noChangeArrowheads="1" noTextEdit="1"/>
          </p:cNvSpPr>
          <p:nvPr>
            <p:ph type="sldImg"/>
          </p:nvPr>
        </p:nvSpPr>
        <p:spPr>
          <a:xfrm>
            <a:off x="468313" y="725488"/>
            <a:ext cx="6380162" cy="3589337"/>
          </a:xfrm>
          <a:ln/>
        </p:spPr>
      </p:sp>
      <p:sp>
        <p:nvSpPr>
          <p:cNvPr id="1269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a:spcBef>
                <a:spcPct val="0"/>
              </a:spcBef>
            </a:pPr>
            <a:endParaRPr kumimoji="0" lang="en-US" sz="2400" dirty="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20B24B1-AA91-5B4B-B1AB-E8B1A7B92A43}" type="slidenum">
              <a:rPr lang="en-US" sz="1000"/>
              <a:pPr/>
              <a:t>18</a:t>
            </a:fld>
            <a:endParaRPr lang="en-US" sz="1000"/>
          </a:p>
        </p:txBody>
      </p:sp>
      <p:sp>
        <p:nvSpPr>
          <p:cNvPr id="128003" name="Rectangle 2"/>
          <p:cNvSpPr>
            <a:spLocks noGrp="1" noRot="1" noChangeAspect="1" noChangeArrowheads="1" noTextEdit="1"/>
          </p:cNvSpPr>
          <p:nvPr>
            <p:ph type="sldImg"/>
          </p:nvPr>
        </p:nvSpPr>
        <p:spPr>
          <a:xfrm>
            <a:off x="468313" y="725488"/>
            <a:ext cx="6380162" cy="3589337"/>
          </a:xfrm>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1000" b="1" dirty="0">
                <a:latin typeface="Times" charset="0"/>
              </a:rPr>
              <a:t>Clear logo in top-left corner (a</a:t>
            </a:r>
            <a:r>
              <a:rPr kumimoji="0" lang="en-US" sz="1000" b="1" baseline="0" dirty="0">
                <a:latin typeface="Times" charset="0"/>
              </a:rPr>
              <a:t> </a:t>
            </a:r>
            <a:r>
              <a:rPr kumimoji="0" lang="en-US" sz="1000" b="1" dirty="0">
                <a:latin typeface="Times" charset="0"/>
              </a:rPr>
              <a:t>standard), click to go home</a:t>
            </a:r>
          </a:p>
          <a:p>
            <a:pPr defTabSz="925513" eaLnBrk="1" hangingPunct="1">
              <a:lnSpc>
                <a:spcPct val="90000"/>
              </a:lnSpc>
              <a:spcBef>
                <a:spcPct val="20000"/>
              </a:spcBef>
              <a:buFontTx/>
              <a:buChar char="•"/>
            </a:pPr>
            <a:r>
              <a:rPr kumimoji="0" lang="en-US" sz="1000" b="1" dirty="0">
                <a:latin typeface="Times" charset="0"/>
              </a:rPr>
              <a:t>Another logo at the top right (eBay)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6D084FB-B225-2C49-9B91-F6FBF80FDBDC}" type="slidenum">
              <a:rPr lang="en-US" sz="1000"/>
              <a:pPr/>
              <a:t>19</a:t>
            </a:fld>
            <a:endParaRPr lang="en-US" sz="1000"/>
          </a:p>
        </p:txBody>
      </p:sp>
      <p:sp>
        <p:nvSpPr>
          <p:cNvPr id="129027" name="Rectangle 2"/>
          <p:cNvSpPr>
            <a:spLocks noGrp="1" noRot="1" noChangeAspect="1" noChangeArrowheads="1" noTextEdit="1"/>
          </p:cNvSpPr>
          <p:nvPr>
            <p:ph type="sldImg"/>
          </p:nvPr>
        </p:nvSpPr>
        <p:spPr>
          <a:xfrm>
            <a:off x="468313" y="725488"/>
            <a:ext cx="6380162" cy="3589337"/>
          </a:xfrm>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1000" b="1" dirty="0">
                <a:latin typeface="Times" charset="0"/>
              </a:rPr>
              <a:t>Clear logo in top-left corner (a</a:t>
            </a:r>
            <a:r>
              <a:rPr kumimoji="0" lang="en-US" sz="1000" b="1" baseline="0" dirty="0">
                <a:latin typeface="Times" charset="0"/>
              </a:rPr>
              <a:t> </a:t>
            </a:r>
            <a:r>
              <a:rPr kumimoji="0" lang="en-US" sz="1000" b="1" dirty="0">
                <a:latin typeface="Times" charset="0"/>
              </a:rPr>
              <a:t>standard), click to go home</a:t>
            </a:r>
          </a:p>
          <a:p>
            <a:pPr defTabSz="925513" eaLnBrk="1" hangingPunct="1">
              <a:lnSpc>
                <a:spcPct val="90000"/>
              </a:lnSpc>
              <a:spcBef>
                <a:spcPct val="20000"/>
              </a:spcBef>
              <a:buFontTx/>
              <a:buChar char="•"/>
            </a:pPr>
            <a:r>
              <a:rPr kumimoji="0" lang="en-US" sz="1000" b="1" dirty="0">
                <a:latin typeface="Times" charset="0"/>
              </a:rPr>
              <a:t>Another logo at the top right (eBay)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2</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This is the web site for southwest airlines… let’s zoom in</a:t>
            </a:r>
          </a:p>
        </p:txBody>
      </p:sp>
    </p:spTree>
    <p:extLst>
      <p:ext uri="{BB962C8B-B14F-4D97-AF65-F5344CB8AC3E}">
        <p14:creationId xmlns:p14="http://schemas.microsoft.com/office/powerpoint/2010/main" val="200493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E7F76D0-CAEE-E546-851C-38C4014ADE4A}" type="slidenum">
              <a:rPr lang="en-US" sz="1000"/>
              <a:pPr/>
              <a:t>20</a:t>
            </a:fld>
            <a:endParaRPr lang="en-US" sz="1000"/>
          </a:p>
        </p:txBody>
      </p:sp>
      <p:sp>
        <p:nvSpPr>
          <p:cNvPr id="130051" name="Rectangle 2"/>
          <p:cNvSpPr>
            <a:spLocks noGrp="1" noRot="1" noChangeAspect="1" noChangeArrowheads="1" noTextEdit="1"/>
          </p:cNvSpPr>
          <p:nvPr>
            <p:ph type="sldImg"/>
          </p:nvPr>
        </p:nvSpPr>
        <p:spPr>
          <a:xfrm>
            <a:off x="468313" y="725488"/>
            <a:ext cx="6380162" cy="3589337"/>
          </a:xfrm>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1000" b="1" dirty="0">
                <a:latin typeface="Times" charset="0"/>
              </a:rPr>
              <a:t>Easy link to shopping cart, suggests that it's an ecommerce site even if you've never seen it before</a:t>
            </a:r>
          </a:p>
          <a:p>
            <a:pPr defTabSz="925513" eaLnBrk="1" hangingPunct="1">
              <a:lnSpc>
                <a:spcPct val="90000"/>
              </a:lnSpc>
              <a:spcBef>
                <a:spcPct val="20000"/>
              </a:spcBef>
              <a:buFontTx/>
              <a:buChar char="•"/>
            </a:pPr>
            <a:r>
              <a:rPr kumimoji="0" lang="en-US" sz="1000" b="1" dirty="0">
                <a:latin typeface="Times" charset="0"/>
              </a:rPr>
              <a:t>Tab row (another standard) along with top ten books</a:t>
            </a:r>
            <a:r>
              <a:rPr kumimoji="0" lang="en-US" sz="1000" b="1" baseline="0" dirty="0">
                <a:latin typeface="Times" charset="0"/>
              </a:rPr>
              <a:t> </a:t>
            </a:r>
            <a:r>
              <a:rPr kumimoji="0" lang="en-US" sz="1000" b="1" dirty="0">
                <a:latin typeface="Times" charset="0"/>
              </a:rPr>
              <a:t>box on the side, reinforcing that it's an ecommerce site and suggests what this site sells</a:t>
            </a:r>
          </a:p>
          <a:p>
            <a:pPr defTabSz="925513" eaLnBrk="1" hangingPunct="1">
              <a:lnSpc>
                <a:spcPct val="90000"/>
              </a:lnSpc>
              <a:spcBef>
                <a:spcPct val="20000"/>
              </a:spcBef>
              <a:buFontTx/>
              <a:buChar char="•"/>
            </a:pPr>
            <a:r>
              <a:rPr kumimoji="0" lang="en-US" sz="1000" b="1" dirty="0">
                <a:latin typeface="Times" charset="0"/>
              </a:rPr>
              <a:t>A welcome module here that makes it easy for people who don't know anything about this site to learn what it does [UPFRONT VALUE PROP: “Sell your stuff”</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77527138-9271-4740-84C9-3E226C5CE1A2}" type="slidenum">
              <a:rPr lang="en-US" sz="1000"/>
              <a:pPr/>
              <a:t>21</a:t>
            </a:fld>
            <a:endParaRPr lang="en-US" sz="1000"/>
          </a:p>
        </p:txBody>
      </p:sp>
      <p:sp>
        <p:nvSpPr>
          <p:cNvPr id="131075" name="Rectangle 2"/>
          <p:cNvSpPr>
            <a:spLocks noGrp="1" noRot="1" noChangeAspect="1" noChangeArrowheads="1" noTextEdit="1"/>
          </p:cNvSpPr>
          <p:nvPr>
            <p:ph type="sldImg"/>
          </p:nvPr>
        </p:nvSpPr>
        <p:spPr>
          <a:xfrm>
            <a:off x="468313" y="725488"/>
            <a:ext cx="6380162" cy="3589337"/>
          </a:xfrm>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25513" rtl="0" eaLnBrk="1" fontAlgn="base" latinLnBrk="0" hangingPunct="1">
              <a:lnSpc>
                <a:spcPct val="90000"/>
              </a:lnSpc>
              <a:spcBef>
                <a:spcPct val="20000"/>
              </a:spcBef>
              <a:spcAft>
                <a:spcPct val="0"/>
              </a:spcAft>
              <a:buClrTx/>
              <a:buSzTx/>
              <a:buFontTx/>
              <a:buChar char="•"/>
              <a:tabLst/>
              <a:defRPr/>
            </a:pPr>
            <a:r>
              <a:rPr kumimoji="0" lang="en-US" sz="1000" b="1" dirty="0">
                <a:latin typeface="Times" charset="0"/>
              </a:rPr>
              <a:t>A welcome module here that makes it easy for people who don't know anything about this site to learn what it does [UP FRONT VALUE PROP]</a:t>
            </a:r>
          </a:p>
          <a:p>
            <a:pPr defTabSz="925513" eaLnBrk="1" hangingPunct="1">
              <a:lnSpc>
                <a:spcPct val="90000"/>
              </a:lnSpc>
              <a:spcBef>
                <a:spcPct val="20000"/>
              </a:spcBef>
              <a:buFontTx/>
              <a:buChar char="•"/>
            </a:pPr>
            <a:r>
              <a:rPr kumimoji="0" lang="en-US" sz="1000" b="1" dirty="0">
                <a:latin typeface="Times" charset="0"/>
              </a:rPr>
              <a:t>Tab row (another standard) along with top ten books</a:t>
            </a:r>
            <a:r>
              <a:rPr kumimoji="0" lang="en-US" sz="1000" b="1" baseline="0" dirty="0">
                <a:latin typeface="Times" charset="0"/>
              </a:rPr>
              <a:t> </a:t>
            </a:r>
            <a:r>
              <a:rPr kumimoji="0" lang="en-US" sz="1000" b="1" dirty="0">
                <a:latin typeface="Times" charset="0"/>
              </a:rPr>
              <a:t>box on the side, reinforcing that it's an ecommerce site and suggests what this site sells</a:t>
            </a:r>
          </a:p>
          <a:p>
            <a:pPr defTabSz="925513" eaLnBrk="1" hangingPunct="1">
              <a:lnSpc>
                <a:spcPct val="90000"/>
              </a:lnSpc>
              <a:spcBef>
                <a:spcPct val="20000"/>
              </a:spcBef>
              <a:buFontTx/>
              <a:buChar char="•"/>
            </a:pPr>
            <a:r>
              <a:rPr kumimoji="0" lang="en-US" sz="1000" b="1" dirty="0">
                <a:latin typeface="Times" charset="0"/>
              </a:rPr>
              <a:t>A large content area in the center where you can click on books</a:t>
            </a:r>
          </a:p>
          <a:p>
            <a:pPr defTabSz="925513" eaLnBrk="1" hangingPunct="1">
              <a:lnSpc>
                <a:spcPct val="90000"/>
              </a:lnSpc>
              <a:spcBef>
                <a:spcPct val="20000"/>
              </a:spcBef>
              <a:buFontTx/>
              <a:buChar char="•"/>
            </a:pPr>
            <a:r>
              <a:rPr kumimoji="0" lang="en-US" sz="1000" b="1" dirty="0">
                <a:latin typeface="Times" charset="0"/>
              </a:rPr>
              <a:t>A large "New Arrivals" to suggest things that people might like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CF93D21-84CF-7146-8E0D-5BE21CCF7D47}" type="slidenum">
              <a:rPr lang="en-US" sz="1000"/>
              <a:pPr/>
              <a:t>22</a:t>
            </a:fld>
            <a:endParaRPr lang="en-US" sz="1000"/>
          </a:p>
        </p:txBody>
      </p:sp>
      <p:sp>
        <p:nvSpPr>
          <p:cNvPr id="132099" name="Rectangle 2"/>
          <p:cNvSpPr>
            <a:spLocks noGrp="1" noRot="1" noChangeAspect="1" noChangeArrowheads="1" noTextEdit="1"/>
          </p:cNvSpPr>
          <p:nvPr>
            <p:ph type="sldImg"/>
          </p:nvPr>
        </p:nvSpPr>
        <p:spPr>
          <a:xfrm>
            <a:off x="468313" y="725488"/>
            <a:ext cx="6380162" cy="3589337"/>
          </a:xfrm>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1000" b="1" dirty="0">
                <a:latin typeface="Times" charset="0"/>
              </a:rPr>
              <a:t>Majority of the content "Above the Fold” (BUT what has changed over the years is a BIG AD!)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7801A10-D5E4-5E4A-B5D2-3812073A9576}" type="slidenum">
              <a:rPr lang="en-US" sz="1000"/>
              <a:pPr/>
              <a:t>23</a:t>
            </a:fld>
            <a:endParaRPr lang="en-US" sz="1000"/>
          </a:p>
        </p:txBody>
      </p:sp>
      <p:sp>
        <p:nvSpPr>
          <p:cNvPr id="121859" name="Rectangle 2"/>
          <p:cNvSpPr>
            <a:spLocks noGrp="1" noRot="1" noChangeAspect="1" noChangeArrowheads="1" noTextEdit="1"/>
          </p:cNvSpPr>
          <p:nvPr>
            <p:ph type="sldImg"/>
          </p:nvPr>
        </p:nvSpPr>
        <p:spPr>
          <a:xfrm>
            <a:off x="468313" y="725488"/>
            <a:ext cx="6380162" cy="3589337"/>
          </a:xfrm>
          <a:ln/>
        </p:spPr>
      </p:sp>
      <p:sp>
        <p:nvSpPr>
          <p:cNvPr id="1218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063440A-41E2-5449-9655-4BD84018BE12}" type="slidenum">
              <a:rPr lang="en-US" sz="1000"/>
              <a:pPr/>
              <a:t>24</a:t>
            </a:fld>
            <a:endParaRPr lang="en-US" sz="1000"/>
          </a:p>
        </p:txBody>
      </p:sp>
      <p:sp>
        <p:nvSpPr>
          <p:cNvPr id="134147" name="Rectangle 2"/>
          <p:cNvSpPr>
            <a:spLocks noGrp="1" noRot="1" noChangeAspect="1" noChangeArrowheads="1" noTextEdit="1"/>
          </p:cNvSpPr>
          <p:nvPr>
            <p:ph type="sldImg"/>
          </p:nvPr>
        </p:nvSpPr>
        <p:spPr>
          <a:xfrm>
            <a:off x="468313" y="725488"/>
            <a:ext cx="6380162" cy="3589337"/>
          </a:xfrm>
          <a:ln/>
        </p:spPr>
      </p:sp>
      <p:sp>
        <p:nvSpPr>
          <p:cNvPr id="1341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B2CC6AB-48C7-3A41-B359-B13471EB5898}" type="slidenum">
              <a:rPr lang="en-US" sz="1000"/>
              <a:pPr/>
              <a:t>25</a:t>
            </a:fld>
            <a:endParaRPr lang="en-US" sz="1000"/>
          </a:p>
        </p:txBody>
      </p:sp>
      <p:sp>
        <p:nvSpPr>
          <p:cNvPr id="135171" name="Rectangle 2"/>
          <p:cNvSpPr>
            <a:spLocks noGrp="1" noRot="1" noChangeAspect="1" noChangeArrowheads="1" noTextEdit="1"/>
          </p:cNvSpPr>
          <p:nvPr>
            <p:ph type="sldImg"/>
          </p:nvPr>
        </p:nvSpPr>
        <p:spPr>
          <a:xfrm>
            <a:off x="468313" y="725488"/>
            <a:ext cx="6380162" cy="3589337"/>
          </a:xfrm>
          <a:ln/>
        </p:spPr>
      </p:sp>
      <p:sp>
        <p:nvSpPr>
          <p:cNvPr id="13517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dirty="0">
              <a:latin typeface="Times New Roman"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8CD91681-824B-DA46-BB13-4B3CF139E966}" type="slidenum">
              <a:rPr lang="en-US" sz="1000"/>
              <a:pPr/>
              <a:t>26</a:t>
            </a:fld>
            <a:endParaRPr lang="en-US" sz="1000"/>
          </a:p>
        </p:txBody>
      </p:sp>
      <p:sp>
        <p:nvSpPr>
          <p:cNvPr id="136195" name="Rectangle 2"/>
          <p:cNvSpPr>
            <a:spLocks noGrp="1" noRot="1" noChangeAspect="1" noChangeArrowheads="1" noTextEdit="1"/>
          </p:cNvSpPr>
          <p:nvPr>
            <p:ph type="sldImg"/>
          </p:nvPr>
        </p:nvSpPr>
        <p:spPr>
          <a:xfrm>
            <a:off x="468313" y="725488"/>
            <a:ext cx="6380162" cy="3589337"/>
          </a:xfrm>
          <a:ln/>
        </p:spPr>
      </p:sp>
      <p:sp>
        <p:nvSpPr>
          <p:cNvPr id="1361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02728CC-B8B5-C544-8524-23F560522685}" type="slidenum">
              <a:rPr lang="en-US" sz="1000"/>
              <a:pPr/>
              <a:t>27</a:t>
            </a:fld>
            <a:endParaRPr lang="en-US" sz="1000"/>
          </a:p>
        </p:txBody>
      </p:sp>
      <p:sp>
        <p:nvSpPr>
          <p:cNvPr id="137219" name="Rectangle 2"/>
          <p:cNvSpPr>
            <a:spLocks noGrp="1" noRot="1" noChangeAspect="1" noChangeArrowheads="1" noTextEdit="1"/>
          </p:cNvSpPr>
          <p:nvPr>
            <p:ph type="sldImg"/>
          </p:nvPr>
        </p:nvSpPr>
        <p:spPr>
          <a:xfrm>
            <a:off x="468313" y="725488"/>
            <a:ext cx="6380162" cy="3589337"/>
          </a:xfrm>
          <a:ln/>
        </p:spPr>
      </p:sp>
      <p:sp>
        <p:nvSpPr>
          <p:cNvPr id="1372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02728CC-B8B5-C544-8524-23F560522685}" type="slidenum">
              <a:rPr lang="en-US" sz="1000"/>
              <a:pPr/>
              <a:t>28</a:t>
            </a:fld>
            <a:endParaRPr lang="en-US" sz="1000"/>
          </a:p>
        </p:txBody>
      </p:sp>
      <p:sp>
        <p:nvSpPr>
          <p:cNvPr id="137219" name="Rectangle 2"/>
          <p:cNvSpPr>
            <a:spLocks noGrp="1" noRot="1" noChangeAspect="1" noChangeArrowheads="1" noTextEdit="1"/>
          </p:cNvSpPr>
          <p:nvPr>
            <p:ph type="sldImg"/>
          </p:nvPr>
        </p:nvSpPr>
        <p:spPr>
          <a:xfrm>
            <a:off x="468313" y="725488"/>
            <a:ext cx="6380162" cy="3589337"/>
          </a:xfrm>
          <a:ln/>
        </p:spPr>
      </p:sp>
      <p:sp>
        <p:nvSpPr>
          <p:cNvPr id="1372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2400" dirty="0">
                <a:latin typeface="Times New Roman" charset="0"/>
              </a:rPr>
              <a:t>More books in different conditions:</a:t>
            </a:r>
          </a:p>
          <a:p>
            <a:pPr lvl="1" defTabSz="925513" eaLnBrk="1" hangingPunct="1">
              <a:lnSpc>
                <a:spcPct val="90000"/>
              </a:lnSpc>
              <a:spcBef>
                <a:spcPct val="20000"/>
              </a:spcBef>
              <a:buFontTx/>
              <a:buChar char="•"/>
            </a:pPr>
            <a:r>
              <a:rPr kumimoji="0" lang="en-US" sz="2400" dirty="0">
                <a:latin typeface="Times New Roman" charset="0"/>
              </a:rPr>
              <a:t>Very</a:t>
            </a:r>
            <a:r>
              <a:rPr kumimoji="0" lang="en-US" sz="2400" baseline="0" dirty="0">
                <a:latin typeface="Times New Roman" charset="0"/>
              </a:rPr>
              <a:t> Good, Good, Acceptable</a:t>
            </a:r>
          </a:p>
          <a:p>
            <a:pPr lvl="0" defTabSz="925513" eaLnBrk="1" hangingPunct="1">
              <a:lnSpc>
                <a:spcPct val="90000"/>
              </a:lnSpc>
              <a:spcBef>
                <a:spcPct val="20000"/>
              </a:spcBef>
              <a:buFontTx/>
              <a:buChar char="•"/>
            </a:pPr>
            <a:r>
              <a:rPr kumimoji="0" lang="en-US" sz="2400" baseline="0" dirty="0">
                <a:latin typeface="Times New Roman" charset="0"/>
              </a:rPr>
              <a:t>Details about the book (Synopsys, size, other editions), similar items</a:t>
            </a:r>
          </a:p>
          <a:p>
            <a:pPr lvl="0" defTabSz="925513" eaLnBrk="1" hangingPunct="1">
              <a:lnSpc>
                <a:spcPct val="90000"/>
              </a:lnSpc>
              <a:spcBef>
                <a:spcPct val="20000"/>
              </a:spcBef>
              <a:buFontTx/>
              <a:buChar char="•"/>
            </a:pPr>
            <a:endParaRPr kumimoji="0" lang="en-US" sz="2400" dirty="0">
              <a:latin typeface="Times New Roman" charset="0"/>
            </a:endParaRPr>
          </a:p>
          <a:p>
            <a:pPr lvl="0" defTabSz="925513" eaLnBrk="1" hangingPunct="1">
              <a:lnSpc>
                <a:spcPct val="90000"/>
              </a:lnSpc>
              <a:spcBef>
                <a:spcPct val="20000"/>
              </a:spcBef>
              <a:buFontTx/>
              <a:buChar char="•"/>
            </a:pPr>
            <a:r>
              <a:rPr kumimoji="0" lang="en-US" sz="2400" dirty="0">
                <a:latin typeface="Times New Roman" charset="0"/>
              </a:rPr>
              <a:t>REMOVED ALL REVIEWS &amp; RECOMMENDATIONS!</a:t>
            </a:r>
          </a:p>
          <a:p>
            <a:pPr defTabSz="925513" eaLnBrk="1" hangingPunct="1">
              <a:lnSpc>
                <a:spcPct val="90000"/>
              </a:lnSpc>
              <a:spcBef>
                <a:spcPct val="20000"/>
              </a:spcBef>
              <a:buFontTx/>
              <a:buChar char="•"/>
            </a:pPr>
            <a:endParaRPr kumimoji="0" lang="en-US" sz="2400" dirty="0">
              <a:latin typeface="Times New Roman" charset="0"/>
            </a:endParaRPr>
          </a:p>
        </p:txBody>
      </p:sp>
    </p:spTree>
    <p:extLst>
      <p:ext uri="{BB962C8B-B14F-4D97-AF65-F5344CB8AC3E}">
        <p14:creationId xmlns:p14="http://schemas.microsoft.com/office/powerpoint/2010/main" val="2366620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5DA024C-0F0A-8343-9B35-390A3DA061AF}" type="slidenum">
              <a:rPr lang="en-US" sz="1000"/>
              <a:pPr/>
              <a:t>29</a:t>
            </a:fld>
            <a:endParaRPr lang="en-US" sz="1000"/>
          </a:p>
        </p:txBody>
      </p:sp>
      <p:sp>
        <p:nvSpPr>
          <p:cNvPr id="138243" name="Rectangle 2"/>
          <p:cNvSpPr>
            <a:spLocks noGrp="1" noRot="1" noChangeAspect="1" noChangeArrowheads="1" noTextEdit="1"/>
          </p:cNvSpPr>
          <p:nvPr>
            <p:ph type="sldImg"/>
          </p:nvPr>
        </p:nvSpPr>
        <p:spPr>
          <a:xfrm>
            <a:off x="468313" y="725488"/>
            <a:ext cx="6380162" cy="3589337"/>
          </a:xfrm>
          <a:ln/>
        </p:spPr>
      </p:sp>
      <p:sp>
        <p:nvSpPr>
          <p:cNvPr id="13824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2400" dirty="0">
                <a:latin typeface="Times New Roman" charset="0"/>
              </a:rPr>
              <a:t>Let's add the book to our shopping cart and we get to this page.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3</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Note how it highlights the obvious things you’ll want to do on a airline web site.</a:t>
            </a:r>
          </a:p>
          <a:p>
            <a:pPr marL="231366" indent="-231366">
              <a:buAutoNum type="arabicParenR"/>
            </a:pPr>
            <a:r>
              <a:rPr lang="en-US" dirty="0">
                <a:latin typeface="Times New Roman" pitchFamily="18" charset="0"/>
                <a:ea typeface="ＭＳ Ｐゴシック" pitchFamily="34" charset="-128"/>
              </a:rPr>
              <a:t>Purchase air flights</a:t>
            </a:r>
          </a:p>
          <a:p>
            <a:pPr marL="231366" indent="-231366">
              <a:buAutoNum type="arabicParenR"/>
            </a:pPr>
            <a:r>
              <a:rPr lang="en-US" dirty="0">
                <a:latin typeface="Times New Roman" pitchFamily="18" charset="0"/>
                <a:ea typeface="ＭＳ Ｐゴシック" pitchFamily="34" charset="-128"/>
              </a:rPr>
              <a:t>Hotels, cars, vacations</a:t>
            </a:r>
          </a:p>
          <a:p>
            <a:pPr marL="231366" indent="-231366">
              <a:buAutoNum type="arabicParenR"/>
            </a:pPr>
            <a:r>
              <a:rPr lang="en-US" dirty="0">
                <a:latin typeface="Times New Roman" pitchFamily="18" charset="0"/>
                <a:ea typeface="ＭＳ Ｐゴシック" pitchFamily="34" charset="-128"/>
              </a:rPr>
              <a:t>Frequent</a:t>
            </a:r>
            <a:r>
              <a:rPr lang="en-US" baseline="0" dirty="0">
                <a:latin typeface="Times New Roman" pitchFamily="18" charset="0"/>
                <a:ea typeface="ＭＳ Ｐゴシック" pitchFamily="34" charset="-128"/>
              </a:rPr>
              <a:t> flyer</a:t>
            </a:r>
          </a:p>
          <a:p>
            <a:pPr marL="231366" indent="-231366">
              <a:buAutoNum type="arabicParenR"/>
            </a:pPr>
            <a:r>
              <a:rPr lang="en-US" baseline="0" dirty="0">
                <a:latin typeface="Times New Roman" pitchFamily="18" charset="0"/>
                <a:ea typeface="ＭＳ Ｐゴシック" pitchFamily="34" charset="-128"/>
              </a:rPr>
              <a:t>Special offers</a:t>
            </a:r>
            <a:endParaRPr lang="en-US" dirty="0">
              <a:latin typeface="Times New Roman" pitchFamily="18" charset="0"/>
              <a:ea typeface="ＭＳ Ｐゴシック" pitchFamily="34" charset="-128"/>
            </a:endParaRP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4202145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77DE305-B553-8743-A855-0D913D6C3355}" type="slidenum">
              <a:rPr lang="en-US" sz="1000"/>
              <a:pPr/>
              <a:t>30</a:t>
            </a:fld>
            <a:endParaRPr lang="en-US" sz="1000"/>
          </a:p>
        </p:txBody>
      </p:sp>
      <p:sp>
        <p:nvSpPr>
          <p:cNvPr id="141315" name="Rectangle 2"/>
          <p:cNvSpPr>
            <a:spLocks noGrp="1" noRot="1" noChangeAspect="1" noChangeArrowheads="1" noTextEdit="1"/>
          </p:cNvSpPr>
          <p:nvPr>
            <p:ph type="sldImg"/>
          </p:nvPr>
        </p:nvSpPr>
        <p:spPr>
          <a:xfrm>
            <a:off x="468313" y="725488"/>
            <a:ext cx="6380162" cy="3589337"/>
          </a:xfrm>
          <a:ln/>
        </p:spPr>
      </p:sp>
      <p:sp>
        <p:nvSpPr>
          <p:cNvPr id="1413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396BB4D-77B7-DD45-B91D-E7D8B6747DE4}" type="slidenum">
              <a:rPr lang="en-US" sz="1000"/>
              <a:pPr/>
              <a:t>31</a:t>
            </a:fld>
            <a:endParaRPr lang="en-US" sz="1000"/>
          </a:p>
        </p:txBody>
      </p:sp>
      <p:sp>
        <p:nvSpPr>
          <p:cNvPr id="142339" name="Rectangle 2"/>
          <p:cNvSpPr>
            <a:spLocks noGrp="1" noRot="1" noChangeAspect="1" noChangeArrowheads="1" noTextEdit="1"/>
          </p:cNvSpPr>
          <p:nvPr>
            <p:ph type="sldImg"/>
          </p:nvPr>
        </p:nvSpPr>
        <p:spPr>
          <a:xfrm>
            <a:off x="468313" y="725488"/>
            <a:ext cx="6380162" cy="3589337"/>
          </a:xfrm>
          <a:ln/>
        </p:spPr>
      </p:sp>
      <p:sp>
        <p:nvSpPr>
          <p:cNvPr id="14234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24723A0F-167E-7047-A9B8-9549290E1A05}" type="slidenum">
              <a:rPr lang="en-US" sz="1000"/>
              <a:pPr/>
              <a:t>32</a:t>
            </a:fld>
            <a:endParaRPr lang="en-US" sz="1000"/>
          </a:p>
        </p:txBody>
      </p:sp>
      <p:sp>
        <p:nvSpPr>
          <p:cNvPr id="143363" name="Rectangle 2"/>
          <p:cNvSpPr>
            <a:spLocks noGrp="1" noRot="1" noChangeAspect="1" noChangeArrowheads="1" noTextEdit="1"/>
          </p:cNvSpPr>
          <p:nvPr>
            <p:ph type="sldImg"/>
          </p:nvPr>
        </p:nvSpPr>
        <p:spPr>
          <a:xfrm>
            <a:off x="468313" y="725488"/>
            <a:ext cx="6380162" cy="3589337"/>
          </a:xfrm>
          <a:ln/>
        </p:spPr>
      </p:sp>
      <p:sp>
        <p:nvSpPr>
          <p:cNvPr id="14336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D25771A-949F-4340-B988-4D1856F2C107}" type="slidenum">
              <a:rPr lang="en-US" sz="1000"/>
              <a:pPr/>
              <a:t>33</a:t>
            </a:fld>
            <a:endParaRPr lang="en-US" sz="1000"/>
          </a:p>
        </p:txBody>
      </p:sp>
      <p:sp>
        <p:nvSpPr>
          <p:cNvPr id="144387" name="Rectangle 2"/>
          <p:cNvSpPr>
            <a:spLocks noGrp="1" noRot="1" noChangeAspect="1" noChangeArrowheads="1" noTextEdit="1"/>
          </p:cNvSpPr>
          <p:nvPr>
            <p:ph type="sldImg"/>
          </p:nvPr>
        </p:nvSpPr>
        <p:spPr>
          <a:xfrm>
            <a:off x="468313" y="725488"/>
            <a:ext cx="6380162" cy="3589337"/>
          </a:xfrm>
          <a:ln/>
        </p:spPr>
      </p:sp>
      <p:sp>
        <p:nvSpPr>
          <p:cNvPr id="14438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F105E47-9B43-5346-B6A4-1AF32FBA5A88}" type="slidenum">
              <a:rPr lang="en-US" sz="1000"/>
              <a:pPr/>
              <a:t>34</a:t>
            </a:fld>
            <a:endParaRPr lang="en-US" sz="1000"/>
          </a:p>
        </p:txBody>
      </p:sp>
      <p:sp>
        <p:nvSpPr>
          <p:cNvPr id="145411" name="Rectangle 2"/>
          <p:cNvSpPr>
            <a:spLocks noGrp="1" noRot="1" noChangeAspect="1" noChangeArrowheads="1" noTextEdit="1"/>
          </p:cNvSpPr>
          <p:nvPr>
            <p:ph type="sldImg"/>
          </p:nvPr>
        </p:nvSpPr>
        <p:spPr>
          <a:xfrm>
            <a:off x="468313" y="725488"/>
            <a:ext cx="6380162" cy="3589337"/>
          </a:xfrm>
          <a:ln/>
        </p:spPr>
      </p:sp>
      <p:sp>
        <p:nvSpPr>
          <p:cNvPr id="145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7824ECD-D3AA-5C45-9A57-76746C8B4E1E}" type="slidenum">
              <a:rPr lang="en-US" sz="1000"/>
              <a:pPr/>
              <a:t>35</a:t>
            </a:fld>
            <a:endParaRPr lang="en-US" sz="1000"/>
          </a:p>
        </p:txBody>
      </p:sp>
      <p:sp>
        <p:nvSpPr>
          <p:cNvPr id="123907" name="Rectangle 2"/>
          <p:cNvSpPr>
            <a:spLocks noGrp="1" noRot="1" noChangeAspect="1" noChangeArrowheads="1" noTextEdit="1"/>
          </p:cNvSpPr>
          <p:nvPr>
            <p:ph type="sldImg"/>
          </p:nvPr>
        </p:nvSpPr>
        <p:spPr>
          <a:xfrm>
            <a:off x="468313" y="725488"/>
            <a:ext cx="6380162" cy="3589337"/>
          </a:xfrm>
          <a:ln/>
        </p:spPr>
      </p:sp>
      <p:sp>
        <p:nvSpPr>
          <p:cNvPr id="1239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4A18453-D417-B145-AC89-B882B8D55AB2}" type="slidenum">
              <a:rPr lang="en-US" sz="1000"/>
              <a:pPr/>
              <a:t>36</a:t>
            </a:fld>
            <a:endParaRPr lang="en-US" sz="1000"/>
          </a:p>
        </p:txBody>
      </p:sp>
      <p:sp>
        <p:nvSpPr>
          <p:cNvPr id="147459" name="Rectangle 2"/>
          <p:cNvSpPr>
            <a:spLocks noGrp="1" noRot="1" noChangeAspect="1" noChangeArrowheads="1" noTextEdit="1"/>
          </p:cNvSpPr>
          <p:nvPr>
            <p:ph type="sldImg"/>
          </p:nvPr>
        </p:nvSpPr>
        <p:spPr>
          <a:xfrm>
            <a:off x="468313" y="725488"/>
            <a:ext cx="6380162" cy="3589337"/>
          </a:xfrm>
          <a:ln/>
        </p:spPr>
      </p:sp>
      <p:sp>
        <p:nvSpPr>
          <p:cNvPr id="14746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EA9D184-3407-BE4A-93A0-2FBC74C4ED9E}" type="slidenum">
              <a:rPr lang="en-US" sz="1000"/>
              <a:pPr/>
              <a:t>37</a:t>
            </a:fld>
            <a:endParaRPr lang="en-US" sz="1000"/>
          </a:p>
        </p:txBody>
      </p:sp>
      <p:sp>
        <p:nvSpPr>
          <p:cNvPr id="124931" name="Rectangle 2"/>
          <p:cNvSpPr>
            <a:spLocks noGrp="1" noRot="1" noChangeAspect="1" noChangeArrowheads="1" noTextEdit="1"/>
          </p:cNvSpPr>
          <p:nvPr>
            <p:ph type="sldImg"/>
          </p:nvPr>
        </p:nvSpPr>
        <p:spPr>
          <a:xfrm>
            <a:off x="468313" y="725488"/>
            <a:ext cx="6380162" cy="3589337"/>
          </a:xfrm>
          <a:ln/>
        </p:spPr>
      </p:sp>
      <p:sp>
        <p:nvSpPr>
          <p:cNvPr id="1249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eaLnBrk="1" hangingPunct="1">
              <a:lnSpc>
                <a:spcPct val="90000"/>
              </a:lnSpc>
              <a:spcBef>
                <a:spcPct val="20000"/>
              </a:spcBef>
              <a:buFontTx/>
              <a:buChar char="•"/>
            </a:pPr>
            <a:endParaRPr kumimoji="0" lang="en-US" sz="2500">
              <a:latin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8260A63-8CC6-C64C-A2F8-CC46AF63B17D}" type="slidenum">
              <a:rPr lang="en-US" sz="1000"/>
              <a:pPr/>
              <a:t>38</a:t>
            </a:fld>
            <a:endParaRPr lang="en-US" sz="1000"/>
          </a:p>
        </p:txBody>
      </p:sp>
      <p:sp>
        <p:nvSpPr>
          <p:cNvPr id="149507" name="Rectangle 2"/>
          <p:cNvSpPr>
            <a:spLocks noGrp="1" noRot="1" noChangeAspect="1" noChangeArrowheads="1" noTextEdit="1"/>
          </p:cNvSpPr>
          <p:nvPr>
            <p:ph type="sldImg"/>
          </p:nvPr>
        </p:nvSpPr>
        <p:spPr>
          <a:xfrm>
            <a:off x="468313" y="725488"/>
            <a:ext cx="6380162" cy="3589337"/>
          </a:xfrm>
          <a:ln/>
        </p:spPr>
      </p:sp>
      <p:sp>
        <p:nvSpPr>
          <p:cNvPr id="149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71078712-510B-734F-9818-8F51D67F1041}" type="slidenum">
              <a:rPr lang="en-US" sz="1000"/>
              <a:pPr/>
              <a:t>39</a:t>
            </a:fld>
            <a:endParaRPr lang="en-US" sz="1000"/>
          </a:p>
        </p:txBody>
      </p:sp>
      <p:sp>
        <p:nvSpPr>
          <p:cNvPr id="150531" name="Rectangle 2"/>
          <p:cNvSpPr>
            <a:spLocks noGrp="1" noRot="1" noChangeAspect="1" noChangeArrowheads="1" noTextEdit="1"/>
          </p:cNvSpPr>
          <p:nvPr>
            <p:ph type="sldImg"/>
          </p:nvPr>
        </p:nvSpPr>
        <p:spPr>
          <a:xfrm>
            <a:off x="468313" y="725488"/>
            <a:ext cx="6380162" cy="3589337"/>
          </a:xfrm>
          <a:ln/>
        </p:spPr>
      </p:sp>
      <p:sp>
        <p:nvSpPr>
          <p:cNvPr id="1505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4</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What do I come to an</a:t>
            </a:r>
            <a:r>
              <a:rPr lang="en-US" baseline="0" dirty="0">
                <a:latin typeface="Times New Roman" pitchFamily="18" charset="0"/>
                <a:ea typeface="ＭＳ Ｐゴシック" pitchFamily="34" charset="-128"/>
              </a:rPr>
              <a:t> airline site to do????</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2518032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365DD09-59BC-5342-8EF0-E80C35367471}" type="slidenum">
              <a:rPr lang="en-US" sz="1000"/>
              <a:pPr/>
              <a:t>40</a:t>
            </a:fld>
            <a:endParaRPr lang="en-US" sz="1000"/>
          </a:p>
        </p:txBody>
      </p:sp>
      <p:sp>
        <p:nvSpPr>
          <p:cNvPr id="151555" name="Rectangle 2"/>
          <p:cNvSpPr>
            <a:spLocks noGrp="1" noRot="1" noChangeAspect="1" noChangeArrowheads="1" noTextEdit="1"/>
          </p:cNvSpPr>
          <p:nvPr>
            <p:ph type="sldImg"/>
          </p:nvPr>
        </p:nvSpPr>
        <p:spPr>
          <a:xfrm>
            <a:off x="468313" y="725488"/>
            <a:ext cx="6380162" cy="3589337"/>
          </a:xfrm>
          <a:ln/>
        </p:spPr>
      </p:sp>
      <p:sp>
        <p:nvSpPr>
          <p:cNvPr id="15155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r>
              <a:rPr kumimoji="0" lang="en-US" sz="2400" dirty="0">
                <a:latin typeface="Times New Roman" charset="0"/>
              </a:rPr>
              <a:t>And if we scroll down… we see another prominent ”place my order” button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2F714E2-8172-6D48-8DAA-D4B0FBE02826}" type="slidenum">
              <a:rPr lang="en-US" sz="1000"/>
              <a:pPr/>
              <a:t>41</a:t>
            </a:fld>
            <a:endParaRPr lang="en-US" sz="1000"/>
          </a:p>
        </p:txBody>
      </p:sp>
      <p:sp>
        <p:nvSpPr>
          <p:cNvPr id="152579" name="Rectangle 2"/>
          <p:cNvSpPr>
            <a:spLocks noGrp="1" noRot="1" noChangeAspect="1" noChangeArrowheads="1" noTextEdit="1"/>
          </p:cNvSpPr>
          <p:nvPr>
            <p:ph type="sldImg"/>
          </p:nvPr>
        </p:nvSpPr>
        <p:spPr>
          <a:xfrm>
            <a:off x="468313" y="725488"/>
            <a:ext cx="6380162" cy="3589337"/>
          </a:xfrm>
          <a:ln/>
        </p:spPr>
      </p:sp>
      <p:sp>
        <p:nvSpPr>
          <p:cNvPr id="1525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2F714E2-8172-6D48-8DAA-D4B0FBE02826}" type="slidenum">
              <a:rPr lang="en-US" sz="1000"/>
              <a:pPr/>
              <a:t>42</a:t>
            </a:fld>
            <a:endParaRPr lang="en-US" sz="1000"/>
          </a:p>
        </p:txBody>
      </p:sp>
      <p:sp>
        <p:nvSpPr>
          <p:cNvPr id="152579" name="Rectangle 2"/>
          <p:cNvSpPr>
            <a:spLocks noGrp="1" noRot="1" noChangeAspect="1" noChangeArrowheads="1" noTextEdit="1"/>
          </p:cNvSpPr>
          <p:nvPr>
            <p:ph type="sldImg"/>
          </p:nvPr>
        </p:nvSpPr>
        <p:spPr>
          <a:xfrm>
            <a:off x="468313" y="725488"/>
            <a:ext cx="6380162" cy="3589337"/>
          </a:xfrm>
          <a:ln/>
        </p:spPr>
      </p:sp>
      <p:sp>
        <p:nvSpPr>
          <p:cNvPr id="1525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extLst>
      <p:ext uri="{BB962C8B-B14F-4D97-AF65-F5344CB8AC3E}">
        <p14:creationId xmlns:p14="http://schemas.microsoft.com/office/powerpoint/2010/main" val="3182466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6C08B99-A1A2-6040-B9C7-B2C713459AFC}" type="slidenum">
              <a:rPr lang="en-US" sz="1000"/>
              <a:pPr/>
              <a:t>43</a:t>
            </a:fld>
            <a:endParaRPr lang="en-US" sz="1000"/>
          </a:p>
        </p:txBody>
      </p:sp>
      <p:sp>
        <p:nvSpPr>
          <p:cNvPr id="153603" name="Rectangle 2"/>
          <p:cNvSpPr>
            <a:spLocks noGrp="1" noRot="1" noChangeAspect="1" noChangeArrowheads="1" noTextEdit="1"/>
          </p:cNvSpPr>
          <p:nvPr>
            <p:ph type="sldImg"/>
          </p:nvPr>
        </p:nvSpPr>
        <p:spPr>
          <a:xfrm>
            <a:off x="468313" y="725488"/>
            <a:ext cx="6380162" cy="3589337"/>
          </a:xfrm>
          <a:ln/>
        </p:spPr>
      </p:sp>
      <p:sp>
        <p:nvSpPr>
          <p:cNvPr id="1536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3B55CD0-A4DE-1A4C-9784-05A3F2CC0B0B}" type="slidenum">
              <a:rPr lang="en-US" sz="1000"/>
              <a:pPr/>
              <a:t>44</a:t>
            </a:fld>
            <a:endParaRPr lang="en-US" sz="1000"/>
          </a:p>
        </p:txBody>
      </p:sp>
      <p:sp>
        <p:nvSpPr>
          <p:cNvPr id="154627" name="Rectangle 2"/>
          <p:cNvSpPr>
            <a:spLocks noGrp="1" noRot="1" noChangeAspect="1" noChangeArrowheads="1" noTextEdit="1"/>
          </p:cNvSpPr>
          <p:nvPr>
            <p:ph type="sldImg"/>
          </p:nvPr>
        </p:nvSpPr>
        <p:spPr>
          <a:xfrm>
            <a:off x="468313" y="725488"/>
            <a:ext cx="6380162" cy="3589337"/>
          </a:xfrm>
          <a:ln/>
        </p:spPr>
      </p:sp>
      <p:sp>
        <p:nvSpPr>
          <p:cNvPr id="1546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25513" eaLnBrk="1" hangingPunct="1">
              <a:lnSpc>
                <a:spcPct val="90000"/>
              </a:lnSpc>
              <a:spcBef>
                <a:spcPct val="20000"/>
              </a:spcBef>
              <a:buFontTx/>
              <a:buChar char="•"/>
            </a:pPr>
            <a:endParaRPr kumimoji="0" lang="en-US" sz="240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B31C7AC-66D0-EB46-8550-E817AF415E47}" type="slidenum">
              <a:rPr lang="en-US" sz="1000"/>
              <a:pPr/>
              <a:t>45</a:t>
            </a:fld>
            <a:endParaRPr lang="en-US" sz="1000"/>
          </a:p>
        </p:txBody>
      </p:sp>
      <p:sp>
        <p:nvSpPr>
          <p:cNvPr id="155651" name="Rectangle 2"/>
          <p:cNvSpPr>
            <a:spLocks noGrp="1" noRot="1" noChangeAspect="1" noChangeArrowheads="1" noTextEdit="1"/>
          </p:cNvSpPr>
          <p:nvPr>
            <p:ph type="sldImg"/>
          </p:nvPr>
        </p:nvSpPr>
        <p:spPr>
          <a:xfrm>
            <a:off x="457200" y="719138"/>
            <a:ext cx="6400800" cy="3600450"/>
          </a:xfrm>
          <a:ln/>
        </p:spPr>
      </p:sp>
      <p:sp>
        <p:nvSpPr>
          <p:cNvPr id="155652"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What are these design patterns all about?</a:t>
            </a:r>
          </a:p>
          <a:p>
            <a:endParaRPr lang="en-US" dirty="0">
              <a:latin typeface="Times New Roman" charset="0"/>
            </a:endParaRPr>
          </a:p>
          <a:p>
            <a:r>
              <a:rPr lang="en-US" dirty="0">
                <a:latin typeface="Times New Roman" charset="0"/>
              </a:rPr>
              <a:t>Design is about finding solutions</a:t>
            </a:r>
          </a:p>
          <a:p>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5C8C149-CBA1-824D-A49B-93AC05E86019}" type="slidenum">
              <a:rPr lang="en-US" sz="1000"/>
              <a:pPr/>
              <a:t>46</a:t>
            </a:fld>
            <a:endParaRPr lang="en-US" sz="1000"/>
          </a:p>
        </p:txBody>
      </p:sp>
      <p:sp>
        <p:nvSpPr>
          <p:cNvPr id="156675" name="Rectangle 2"/>
          <p:cNvSpPr>
            <a:spLocks noGrp="1" noRot="1" noChangeAspect="1" noChangeArrowheads="1" noTextEdit="1"/>
          </p:cNvSpPr>
          <p:nvPr>
            <p:ph type="sldImg"/>
          </p:nvPr>
        </p:nvSpPr>
        <p:spPr>
          <a:xfrm>
            <a:off x="457200" y="719138"/>
            <a:ext cx="6400800" cy="3600450"/>
          </a:xfrm>
          <a:ln/>
        </p:spPr>
      </p:sp>
      <p:sp>
        <p:nvSpPr>
          <p:cNvPr id="156676"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286201D4-2A84-2B4E-867E-32D2C85B3026}" type="slidenum">
              <a:rPr lang="en-US" sz="1000"/>
              <a:pPr/>
              <a:t>47</a:t>
            </a:fld>
            <a:endParaRPr lang="en-US" sz="1000"/>
          </a:p>
        </p:txBody>
      </p:sp>
      <p:sp>
        <p:nvSpPr>
          <p:cNvPr id="157699" name="Rectangle 2"/>
          <p:cNvSpPr>
            <a:spLocks noGrp="1" noRot="1" noChangeAspect="1" noChangeArrowheads="1" noTextEdit="1"/>
          </p:cNvSpPr>
          <p:nvPr>
            <p:ph type="sldImg"/>
          </p:nvPr>
        </p:nvSpPr>
        <p:spPr>
          <a:xfrm>
            <a:off x="457200" y="719138"/>
            <a:ext cx="6400800" cy="3600450"/>
          </a:xfrm>
          <a:ln/>
        </p:spPr>
      </p:sp>
      <p:sp>
        <p:nvSpPr>
          <p:cNvPr id="157700"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Here is the pattern summary for beer hall</a:t>
            </a:r>
          </a:p>
          <a:p>
            <a:endParaRPr lang="en-US" dirty="0">
              <a:latin typeface="Times New Roman" charset="0"/>
            </a:endParaRPr>
          </a:p>
          <a:p>
            <a:r>
              <a:rPr lang="en-US" dirty="0">
                <a:latin typeface="Times New Roman" charset="0"/>
              </a:rPr>
              <a:t>Notice the style. What is included and what isn't.</a:t>
            </a:r>
          </a:p>
          <a:p>
            <a:endParaRPr lang="en-US" dirty="0">
              <a:latin typeface="Times New Roman" charset="0"/>
            </a:endParaRPr>
          </a:p>
          <a:p>
            <a:r>
              <a:rPr lang="en-US" dirty="0">
                <a:latin typeface="Times New Roman" charset="0"/>
              </a:rPr>
              <a:t>It is really a rough sketch as is the solution diagram below it. This is NOT a blueprint.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6599166-6B9B-7746-9948-495F07209FE7}" type="slidenum">
              <a:rPr lang="en-US" sz="1000"/>
              <a:pPr/>
              <a:t>48</a:t>
            </a:fld>
            <a:endParaRPr lang="en-US" sz="1000"/>
          </a:p>
        </p:txBody>
      </p:sp>
      <p:sp>
        <p:nvSpPr>
          <p:cNvPr id="158723" name="Rectangle 2"/>
          <p:cNvSpPr>
            <a:spLocks noGrp="1" noRot="1" noChangeAspect="1" noChangeArrowheads="1" noTextEdit="1"/>
          </p:cNvSpPr>
          <p:nvPr>
            <p:ph type="sldImg"/>
          </p:nvPr>
        </p:nvSpPr>
        <p:spPr>
          <a:xfrm>
            <a:off x="457200" y="719138"/>
            <a:ext cx="6400800" cy="3600450"/>
          </a:xfrm>
          <a:ln/>
        </p:spPr>
      </p:sp>
      <p:sp>
        <p:nvSpPr>
          <p:cNvPr id="158724"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CCC5563-7C2E-7D45-8DBF-906521768613}" type="slidenum">
              <a:rPr lang="en-US" sz="1000"/>
              <a:pPr/>
              <a:t>49</a:t>
            </a:fld>
            <a:endParaRPr lang="en-US" sz="1000"/>
          </a:p>
        </p:txBody>
      </p:sp>
      <p:sp>
        <p:nvSpPr>
          <p:cNvPr id="159747" name="Rectangle 2"/>
          <p:cNvSpPr>
            <a:spLocks noGrp="1" noRot="1" noChangeAspect="1" noChangeArrowheads="1" noTextEdit="1"/>
          </p:cNvSpPr>
          <p:nvPr>
            <p:ph type="sldImg"/>
          </p:nvPr>
        </p:nvSpPr>
        <p:spPr>
          <a:xfrm>
            <a:off x="457200" y="719138"/>
            <a:ext cx="6400800" cy="3600450"/>
          </a:xfrm>
          <a:ln/>
        </p:spPr>
      </p:sp>
      <p:sp>
        <p:nvSpPr>
          <p:cNvPr id="159748"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5</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Southwest.com as of 11/25/2018</a:t>
            </a:r>
          </a:p>
          <a:p>
            <a:r>
              <a:rPr lang="en-US" dirty="0">
                <a:latin typeface="Times New Roman" pitchFamily="18" charset="0"/>
                <a:ea typeface="ＭＳ Ｐゴシック" pitchFamily="34" charset="-128"/>
              </a:rPr>
              <a:t>Puts all the key tasks together in the large blue bar</a:t>
            </a:r>
          </a:p>
          <a:p>
            <a:r>
              <a:rPr lang="en-US" dirty="0">
                <a:latin typeface="Times New Roman" pitchFamily="18" charset="0"/>
                <a:ea typeface="ＭＳ Ｐゴシック" pitchFamily="34" charset="-128"/>
              </a:rPr>
              <a:t>Credit card offer may be too much…</a:t>
            </a:r>
          </a:p>
          <a:p>
            <a:endParaRPr lang="en-US" dirty="0">
              <a:latin typeface="Times New Roman" pitchFamily="18" charset="0"/>
              <a:ea typeface="ＭＳ Ｐゴシック" pitchFamily="34" charset="-128"/>
            </a:endParaRPr>
          </a:p>
          <a:p>
            <a:r>
              <a:rPr lang="en-US" dirty="0">
                <a:latin typeface="Times New Roman" pitchFamily="18" charset="0"/>
                <a:ea typeface="ＭＳ Ｐゴシック" pitchFamily="34" charset="-128"/>
              </a:rPr>
              <a:t>The version today still has an ad there but it is a bit smaller</a:t>
            </a:r>
          </a:p>
          <a:p>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17590481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87E3E70-1F33-A842-8635-ACAE8A2228A6}" type="slidenum">
              <a:rPr lang="en-US" sz="1000"/>
              <a:pPr/>
              <a:t>50</a:t>
            </a:fld>
            <a:endParaRPr lang="en-US" sz="1000"/>
          </a:p>
        </p:txBody>
      </p:sp>
      <p:sp>
        <p:nvSpPr>
          <p:cNvPr id="160771" name="Rectangle 2"/>
          <p:cNvSpPr>
            <a:spLocks noGrp="1" noRot="1" noChangeAspect="1" noChangeArrowheads="1" noTextEdit="1"/>
          </p:cNvSpPr>
          <p:nvPr>
            <p:ph type="sldImg"/>
          </p:nvPr>
        </p:nvSpPr>
        <p:spPr>
          <a:xfrm>
            <a:off x="457200" y="719138"/>
            <a:ext cx="6400800" cy="3600450"/>
          </a:xfrm>
          <a:ln/>
        </p:spPr>
      </p:sp>
      <p:sp>
        <p:nvSpPr>
          <p:cNvPr id="160772"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6423D0F2-40DA-4E4A-9CF5-7B8748DDA103}" type="slidenum">
              <a:rPr lang="en-US" sz="1000"/>
              <a:pPr/>
              <a:t>51</a:t>
            </a:fld>
            <a:endParaRPr lang="en-US" sz="1000"/>
          </a:p>
        </p:txBody>
      </p:sp>
      <p:sp>
        <p:nvSpPr>
          <p:cNvPr id="161795" name="Rectangle 2"/>
          <p:cNvSpPr>
            <a:spLocks noGrp="1" noRot="1" noChangeAspect="1" noChangeArrowheads="1" noTextEdit="1"/>
          </p:cNvSpPr>
          <p:nvPr>
            <p:ph type="sldImg"/>
          </p:nvPr>
        </p:nvSpPr>
        <p:spPr>
          <a:xfrm>
            <a:off x="468313" y="725488"/>
            <a:ext cx="6380162" cy="3589337"/>
          </a:xfrm>
          <a:ln/>
        </p:spPr>
      </p:sp>
      <p:sp>
        <p:nvSpPr>
          <p:cNvPr id="1617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3A25E7E-15C7-AC44-8F35-411B02A79DE1}" type="slidenum">
              <a:rPr lang="en-US" sz="1000"/>
              <a:pPr/>
              <a:t>52</a:t>
            </a:fld>
            <a:endParaRPr lang="en-US" sz="1000"/>
          </a:p>
        </p:txBody>
      </p:sp>
      <p:sp>
        <p:nvSpPr>
          <p:cNvPr id="162819" name="Rectangle 2"/>
          <p:cNvSpPr>
            <a:spLocks noGrp="1" noRot="1" noChangeAspect="1" noChangeArrowheads="1" noTextEdit="1"/>
          </p:cNvSpPr>
          <p:nvPr>
            <p:ph type="sldImg"/>
          </p:nvPr>
        </p:nvSpPr>
        <p:spPr>
          <a:xfrm>
            <a:off x="468313" y="725488"/>
            <a:ext cx="6380162" cy="3589337"/>
          </a:xfrm>
          <a:ln/>
        </p:spPr>
      </p:sp>
      <p:sp>
        <p:nvSpPr>
          <p:cNvPr id="16282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6763237-E2A5-6A49-AFEA-CAFF0CC55EE0}" type="slidenum">
              <a:rPr lang="en-US" sz="1000"/>
              <a:pPr/>
              <a:t>53</a:t>
            </a:fld>
            <a:endParaRPr lang="en-US" sz="1000"/>
          </a:p>
        </p:txBody>
      </p:sp>
      <p:sp>
        <p:nvSpPr>
          <p:cNvPr id="163843" name="Rectangle 2"/>
          <p:cNvSpPr>
            <a:spLocks noGrp="1" noRot="1" noChangeAspect="1" noChangeArrowheads="1" noTextEdit="1"/>
          </p:cNvSpPr>
          <p:nvPr>
            <p:ph type="sldImg"/>
          </p:nvPr>
        </p:nvSpPr>
        <p:spPr>
          <a:xfrm>
            <a:off x="457200" y="719138"/>
            <a:ext cx="6400800" cy="3600450"/>
          </a:xfrm>
          <a:ln/>
        </p:spPr>
      </p:sp>
      <p:sp>
        <p:nvSpPr>
          <p:cNvPr id="163844"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C0C5E86-D1BA-3740-A5A7-8CCE8CB53069}" type="slidenum">
              <a:rPr lang="en-US" sz="1000"/>
              <a:pPr/>
              <a:t>54</a:t>
            </a:fld>
            <a:endParaRPr lang="en-US" sz="1000"/>
          </a:p>
        </p:txBody>
      </p:sp>
      <p:sp>
        <p:nvSpPr>
          <p:cNvPr id="164867" name="Rectangle 2"/>
          <p:cNvSpPr>
            <a:spLocks noGrp="1" noRot="1" noChangeAspect="1" noChangeArrowheads="1" noTextEdit="1"/>
          </p:cNvSpPr>
          <p:nvPr>
            <p:ph type="sldImg"/>
          </p:nvPr>
        </p:nvSpPr>
        <p:spPr>
          <a:xfrm>
            <a:off x="457200" y="719138"/>
            <a:ext cx="6400800" cy="3600450"/>
          </a:xfrm>
          <a:ln/>
        </p:spPr>
      </p:sp>
      <p:sp>
        <p:nvSpPr>
          <p:cNvPr id="164868"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17A672F-0D89-1D4E-8FB0-0101AE06A49B}" type="slidenum">
              <a:rPr lang="en-US" sz="1000"/>
              <a:pPr/>
              <a:t>55</a:t>
            </a:fld>
            <a:endParaRPr lang="en-US" sz="1000"/>
          </a:p>
        </p:txBody>
      </p:sp>
      <p:sp>
        <p:nvSpPr>
          <p:cNvPr id="165891" name="Rectangle 2"/>
          <p:cNvSpPr>
            <a:spLocks noGrp="1" noRot="1" noChangeAspect="1" noChangeArrowheads="1" noTextEdit="1"/>
          </p:cNvSpPr>
          <p:nvPr>
            <p:ph type="sldImg"/>
          </p:nvPr>
        </p:nvSpPr>
        <p:spPr>
          <a:xfrm>
            <a:off x="457200" y="719138"/>
            <a:ext cx="6400800" cy="3600450"/>
          </a:xfrm>
          <a:ln/>
        </p:spPr>
      </p:sp>
      <p:sp>
        <p:nvSpPr>
          <p:cNvPr id="165892"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9CDBF858-6989-3646-8AF5-A4103BBA7FA5}" type="slidenum">
              <a:rPr lang="en-US" sz="1000"/>
              <a:pPr/>
              <a:t>56</a:t>
            </a:fld>
            <a:endParaRPr lang="en-US" sz="1000"/>
          </a:p>
        </p:txBody>
      </p:sp>
      <p:sp>
        <p:nvSpPr>
          <p:cNvPr id="166915" name="Rectangle 2"/>
          <p:cNvSpPr>
            <a:spLocks noGrp="1" noRot="1" noChangeAspect="1" noChangeArrowheads="1" noTextEdit="1"/>
          </p:cNvSpPr>
          <p:nvPr>
            <p:ph type="sldImg"/>
          </p:nvPr>
        </p:nvSpPr>
        <p:spPr>
          <a:xfrm>
            <a:off x="457200" y="719138"/>
            <a:ext cx="6400800" cy="3600450"/>
          </a:xfrm>
          <a:ln/>
        </p:spPr>
      </p:sp>
      <p:sp>
        <p:nvSpPr>
          <p:cNvPr id="166916"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474419F-1EA9-754F-996D-8254B45FF6E4}" type="slidenum">
              <a:rPr lang="en-US" sz="1000"/>
              <a:pPr/>
              <a:t>57</a:t>
            </a:fld>
            <a:endParaRPr lang="en-US" sz="1000"/>
          </a:p>
        </p:txBody>
      </p:sp>
      <p:sp>
        <p:nvSpPr>
          <p:cNvPr id="167939" name="Rectangle 2"/>
          <p:cNvSpPr>
            <a:spLocks noGrp="1" noRot="1" noChangeAspect="1" noChangeArrowheads="1" noTextEdit="1"/>
          </p:cNvSpPr>
          <p:nvPr>
            <p:ph type="sldImg"/>
          </p:nvPr>
        </p:nvSpPr>
        <p:spPr>
          <a:xfrm>
            <a:off x="457200" y="719138"/>
            <a:ext cx="6400800" cy="3600450"/>
          </a:xfrm>
          <a:ln/>
        </p:spPr>
      </p:sp>
      <p:sp>
        <p:nvSpPr>
          <p:cNvPr id="167940"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Patterns need to evolve with design and the technology.  Here is one example from when we wrote the first edition of the book</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42979D1-F913-114D-B899-09892B1C0E29}" type="slidenum">
              <a:rPr lang="en-US" sz="1000"/>
              <a:pPr/>
              <a:t>58</a:t>
            </a:fld>
            <a:endParaRPr lang="en-US" sz="1000"/>
          </a:p>
        </p:txBody>
      </p:sp>
      <p:sp>
        <p:nvSpPr>
          <p:cNvPr id="168963" name="Rectangle 2"/>
          <p:cNvSpPr>
            <a:spLocks noGrp="1" noRot="1" noChangeAspect="1" noChangeArrowheads="1" noTextEdit="1"/>
          </p:cNvSpPr>
          <p:nvPr>
            <p:ph type="sldImg"/>
          </p:nvPr>
        </p:nvSpPr>
        <p:spPr>
          <a:xfrm>
            <a:off x="469900" y="725488"/>
            <a:ext cx="6380163" cy="3589337"/>
          </a:xfrm>
          <a:ln/>
        </p:spPr>
      </p:sp>
      <p:sp>
        <p:nvSpPr>
          <p:cNvPr id="168964" name="Rectangle 3"/>
          <p:cNvSpPr>
            <a:spLocks noGrp="1" noChangeArrowheads="1"/>
          </p:cNvSpPr>
          <p:nvPr>
            <p:ph type="body" idx="1"/>
          </p:nvPr>
        </p:nvSpPr>
        <p:spPr>
          <a:xfrm>
            <a:off x="973138" y="4562475"/>
            <a:ext cx="5368925" cy="431641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You might be trying to keep people focused as they are buying something on your site. But what if they want extra help, you might not want them leaving to another page.</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FA273DD-939D-DF4C-8634-B6B7B80009E5}" type="slidenum">
              <a:rPr lang="en-US" sz="1000"/>
              <a:pPr/>
              <a:t>59</a:t>
            </a:fld>
            <a:endParaRPr lang="en-US" sz="1000"/>
          </a:p>
        </p:txBody>
      </p:sp>
      <p:sp>
        <p:nvSpPr>
          <p:cNvPr id="169987" name="Rectangle 2"/>
          <p:cNvSpPr>
            <a:spLocks noGrp="1" noRot="1" noChangeAspect="1" noChangeArrowheads="1" noTextEdit="1"/>
          </p:cNvSpPr>
          <p:nvPr>
            <p:ph type="sldImg"/>
          </p:nvPr>
        </p:nvSpPr>
        <p:spPr>
          <a:xfrm>
            <a:off x="469900" y="725488"/>
            <a:ext cx="6380163" cy="3589337"/>
          </a:xfrm>
          <a:ln/>
        </p:spPr>
      </p:sp>
      <p:sp>
        <p:nvSpPr>
          <p:cNvPr id="169988" name="Rectangle 3"/>
          <p:cNvSpPr>
            <a:spLocks noGrp="1" noChangeArrowheads="1"/>
          </p:cNvSpPr>
          <p:nvPr>
            <p:ph type="body" idx="1"/>
          </p:nvPr>
        </p:nvSpPr>
        <p:spPr>
          <a:xfrm>
            <a:off x="973138" y="4562475"/>
            <a:ext cx="5368925" cy="431641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The solution was a pop up window with extra information overlaid, that could easily be dismissed and keep the user focused where you wanted them.</a:t>
            </a:r>
          </a:p>
          <a:p>
            <a:endParaRPr lang="en-US" dirty="0">
              <a:latin typeface="Times New Roman" charset="0"/>
            </a:endParaRPr>
          </a:p>
          <a:p>
            <a:r>
              <a:rPr lang="en-US" dirty="0">
                <a:latin typeface="Times New Roman" charset="0"/>
              </a:rPr>
              <a:t>If you search for this topic on Google, you will come up with thousands of articles on how to disable popup blocking so contextual information can show – problem!</a:t>
            </a:r>
          </a:p>
          <a:p>
            <a:r>
              <a:rPr lang="en-US" dirty="0">
                <a:latin typeface="Times New Roman" charset="0"/>
              </a:rPr>
              <a:t>And every browser now offers the ability to simply block by default.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6</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Whose used this?</a:t>
            </a:r>
          </a:p>
          <a:p>
            <a:r>
              <a:rPr lang="en-US" dirty="0">
                <a:latin typeface="Times New Roman" pitchFamily="18" charset="0"/>
                <a:ea typeface="ＭＳ Ｐゴシック" pitchFamily="34" charset="-128"/>
              </a:rPr>
              <a:t>What was good about this when it came out?</a:t>
            </a:r>
          </a:p>
          <a:p>
            <a:br>
              <a:rPr lang="en-US" dirty="0">
                <a:latin typeface="Times New Roman" pitchFamily="18" charset="0"/>
                <a:ea typeface="ＭＳ Ｐゴシック" pitchFamily="34" charset="-128"/>
              </a:rPr>
            </a:br>
            <a:r>
              <a:rPr lang="en-US" dirty="0">
                <a:latin typeface="Times New Roman" pitchFamily="18" charset="0"/>
                <a:ea typeface="ＭＳ Ｐゴシック" pitchFamily="34" charset="-128"/>
              </a:rPr>
              <a:t>What might have been wrong?</a:t>
            </a:r>
          </a:p>
        </p:txBody>
      </p:sp>
    </p:spTree>
    <p:extLst>
      <p:ext uri="{BB962C8B-B14F-4D97-AF65-F5344CB8AC3E}">
        <p14:creationId xmlns:p14="http://schemas.microsoft.com/office/powerpoint/2010/main" val="23836359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184A024E-E952-4F49-856B-E20101DF21A0}" type="slidenum">
              <a:rPr lang="en-US" sz="1000"/>
              <a:pPr/>
              <a:t>60</a:t>
            </a:fld>
            <a:endParaRPr lang="en-US" sz="1000"/>
          </a:p>
        </p:txBody>
      </p:sp>
      <p:sp>
        <p:nvSpPr>
          <p:cNvPr id="171011" name="Rectangle 2"/>
          <p:cNvSpPr>
            <a:spLocks noGrp="1" noRot="1" noChangeAspect="1" noChangeArrowheads="1" noTextEdit="1"/>
          </p:cNvSpPr>
          <p:nvPr>
            <p:ph type="sldImg"/>
          </p:nvPr>
        </p:nvSpPr>
        <p:spPr>
          <a:xfrm>
            <a:off x="469900" y="725488"/>
            <a:ext cx="6380163" cy="3589337"/>
          </a:xfrm>
          <a:ln/>
        </p:spPr>
      </p:sp>
      <p:sp>
        <p:nvSpPr>
          <p:cNvPr id="171012" name="Rectangle 3"/>
          <p:cNvSpPr>
            <a:spLocks noGrp="1" noChangeArrowheads="1"/>
          </p:cNvSpPr>
          <p:nvPr>
            <p:ph type="body" idx="1"/>
          </p:nvPr>
        </p:nvSpPr>
        <p:spPr>
          <a:xfrm>
            <a:off x="973138" y="4562475"/>
            <a:ext cx="5368925" cy="431641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Netflix was one of the early companies with a nice designed solution. Floating windows. Appears like a pop up, but is still really part of the same page.</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7D8C786-D69A-6846-9E42-A20F65E5DC45}" type="slidenum">
              <a:rPr lang="en-US" sz="1000"/>
              <a:pPr/>
              <a:t>61</a:t>
            </a:fld>
            <a:endParaRPr lang="en-US" sz="1000"/>
          </a:p>
        </p:txBody>
      </p:sp>
      <p:sp>
        <p:nvSpPr>
          <p:cNvPr id="172035" name="Rectangle 2"/>
          <p:cNvSpPr>
            <a:spLocks noGrp="1" noRot="1" noChangeAspect="1" noChangeArrowheads="1" noTextEdit="1"/>
          </p:cNvSpPr>
          <p:nvPr>
            <p:ph type="sldImg"/>
          </p:nvPr>
        </p:nvSpPr>
        <p:spPr>
          <a:xfrm>
            <a:off x="469900" y="725488"/>
            <a:ext cx="6380163" cy="3589337"/>
          </a:xfrm>
          <a:ln/>
        </p:spPr>
      </p:sp>
      <p:sp>
        <p:nvSpPr>
          <p:cNvPr id="172036" name="Rectangle 3"/>
          <p:cNvSpPr>
            <a:spLocks noGrp="1" noChangeArrowheads="1"/>
          </p:cNvSpPr>
          <p:nvPr>
            <p:ph type="body" idx="1"/>
          </p:nvPr>
        </p:nvSpPr>
        <p:spPr>
          <a:xfrm>
            <a:off x="973138" y="4562475"/>
            <a:ext cx="5368925" cy="431641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We see the same behavior when shopping at the gap.</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8F6B545-1E04-6044-95D1-46EA2F259A8F}" type="slidenum">
              <a:rPr lang="en-US" sz="1000"/>
              <a:pPr/>
              <a:t>62</a:t>
            </a:fld>
            <a:endParaRPr lang="en-US" sz="1000"/>
          </a:p>
        </p:txBody>
      </p:sp>
      <p:sp>
        <p:nvSpPr>
          <p:cNvPr id="173059" name="Rectangle 2"/>
          <p:cNvSpPr>
            <a:spLocks noGrp="1" noRot="1" noChangeAspect="1" noChangeArrowheads="1" noTextEdit="1"/>
          </p:cNvSpPr>
          <p:nvPr>
            <p:ph type="sldImg"/>
          </p:nvPr>
        </p:nvSpPr>
        <p:spPr>
          <a:xfrm>
            <a:off x="457200" y="719138"/>
            <a:ext cx="6400800" cy="3600450"/>
          </a:xfrm>
          <a:ln/>
        </p:spPr>
      </p:sp>
      <p:sp>
        <p:nvSpPr>
          <p:cNvPr id="173060"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So, the solution diagram for the process funnel looks like this.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434349E-FF92-424E-9BF9-E59158BE52B6}" type="slidenum">
              <a:rPr lang="en-US" sz="1000"/>
              <a:pPr/>
              <a:t>63</a:t>
            </a:fld>
            <a:endParaRPr lang="en-US" sz="1000"/>
          </a:p>
        </p:txBody>
      </p:sp>
      <p:sp>
        <p:nvSpPr>
          <p:cNvPr id="174083" name="Rectangle 2"/>
          <p:cNvSpPr>
            <a:spLocks noGrp="1" noRot="1" noChangeAspect="1" noChangeArrowheads="1" noTextEdit="1"/>
          </p:cNvSpPr>
          <p:nvPr>
            <p:ph type="sldImg"/>
          </p:nvPr>
        </p:nvSpPr>
        <p:spPr>
          <a:xfrm>
            <a:off x="457200" y="719138"/>
            <a:ext cx="6400800" cy="3600450"/>
          </a:xfrm>
          <a:ln/>
        </p:spPr>
      </p:sp>
      <p:sp>
        <p:nvSpPr>
          <p:cNvPr id="174084"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FA92C61-FBC5-1E45-98A8-AEEDBDC9851C}" type="slidenum">
              <a:rPr lang="en-US" sz="1000"/>
              <a:pPr/>
              <a:t>64</a:t>
            </a:fld>
            <a:endParaRPr lang="en-US" sz="1000"/>
          </a:p>
        </p:txBody>
      </p:sp>
      <p:sp>
        <p:nvSpPr>
          <p:cNvPr id="175107" name="Rectangle 2"/>
          <p:cNvSpPr>
            <a:spLocks noGrp="1" noRot="1" noChangeAspect="1" noChangeArrowheads="1" noTextEdit="1"/>
          </p:cNvSpPr>
          <p:nvPr>
            <p:ph type="sldImg"/>
          </p:nvPr>
        </p:nvSpPr>
        <p:spPr>
          <a:xfrm>
            <a:off x="457200" y="719138"/>
            <a:ext cx="6400800" cy="3600450"/>
          </a:xfrm>
          <a:ln/>
        </p:spPr>
      </p:sp>
      <p:sp>
        <p:nvSpPr>
          <p:cNvPr id="175108" name="Rectangle 3"/>
          <p:cNvSpPr>
            <a:spLocks noGrp="1" noChangeArrowheads="1"/>
          </p:cNvSpPr>
          <p:nvPr>
            <p:ph type="body" idx="1"/>
          </p:nvPr>
        </p:nvSpPr>
        <p:spPr>
          <a:xfrm>
            <a:off x="976313" y="4559300"/>
            <a:ext cx="5362575" cy="432276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200" lvl="1" indent="0"/>
            <a:r>
              <a:rPr lang="en-US" dirty="0">
                <a:latin typeface="Times New Roman" charset="0"/>
              </a:rPr>
              <a:t>I want to talk about one criticism of design patterns. “design patterns take away my creativity as a designer”</a:t>
            </a:r>
          </a:p>
          <a:p>
            <a:pPr marL="457200" lvl="1" indent="0"/>
            <a:endParaRPr lang="en-US" dirty="0">
              <a:latin typeface="Times New Roman" charset="0"/>
            </a:endParaRPr>
          </a:p>
          <a:p>
            <a:pPr marL="457200" lvl="1" indent="0"/>
            <a:r>
              <a:rPr lang="en-US" dirty="0">
                <a:latin typeface="Times New Roman" charset="0"/>
              </a:rPr>
              <a:t>(e.g., Yahoo</a:t>
            </a:r>
            <a:r>
              <a:rPr lang="ja-JP" altLang="en-US">
                <a:latin typeface="Times New Roman" charset="0"/>
              </a:rPr>
              <a:t>’</a:t>
            </a:r>
            <a:r>
              <a:rPr lang="en-US" dirty="0">
                <a:latin typeface="Times New Roman" charset="0"/>
              </a:rPr>
              <a:t>s breadcrumbs)</a:t>
            </a:r>
          </a:p>
          <a:p>
            <a:endParaRPr lang="en-US" dirty="0">
              <a:latin typeface="Times New Roman"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9DFFF49-38D1-8F4F-AD7C-A2B815C34412}" type="slidenum">
              <a:rPr lang="en-US" sz="1000"/>
              <a:pPr/>
              <a:t>65</a:t>
            </a:fld>
            <a:endParaRPr lang="en-US" sz="1000"/>
          </a:p>
        </p:txBody>
      </p:sp>
      <p:sp>
        <p:nvSpPr>
          <p:cNvPr id="176131" name="Rectangle 2"/>
          <p:cNvSpPr>
            <a:spLocks noGrp="1" noRot="1" noChangeAspect="1" noChangeArrowheads="1" noTextEdit="1"/>
          </p:cNvSpPr>
          <p:nvPr>
            <p:ph type="sldImg"/>
          </p:nvPr>
        </p:nvSpPr>
        <p:spPr>
          <a:xfrm>
            <a:off x="468313" y="725488"/>
            <a:ext cx="6380162" cy="3589337"/>
          </a:xfrm>
          <a:ln/>
        </p:spPr>
      </p:sp>
      <p:sp>
        <p:nvSpPr>
          <p:cNvPr id="17613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EACBE094-A237-B247-8426-3FCFB1804727}" type="slidenum">
              <a:rPr lang="en-US" sz="1000"/>
              <a:pPr/>
              <a:t>66</a:t>
            </a:fld>
            <a:endParaRPr lang="en-US" sz="1000"/>
          </a:p>
        </p:txBody>
      </p:sp>
      <p:sp>
        <p:nvSpPr>
          <p:cNvPr id="177155" name="Rectangle 2"/>
          <p:cNvSpPr>
            <a:spLocks noGrp="1" noRot="1" noChangeAspect="1" noChangeArrowheads="1" noTextEdit="1"/>
          </p:cNvSpPr>
          <p:nvPr>
            <p:ph type="sldImg"/>
          </p:nvPr>
        </p:nvSpPr>
        <p:spPr>
          <a:xfrm>
            <a:off x="457200" y="719138"/>
            <a:ext cx="6400800" cy="3600450"/>
          </a:xfrm>
          <a:ln/>
        </p:spPr>
      </p:sp>
      <p:sp>
        <p:nvSpPr>
          <p:cNvPr id="177156" name="Rectangle 3"/>
          <p:cNvSpPr>
            <a:spLocks noGrp="1" noChangeArrowheads="1"/>
          </p:cNvSpPr>
          <p:nvPr>
            <p:ph type="body" idx="1"/>
          </p:nvPr>
        </p:nvSpPr>
        <p:spPr>
          <a:xfrm>
            <a:off x="976313" y="4559300"/>
            <a:ext cx="5362575" cy="4322763"/>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9B3C08C-097D-C54C-A13E-5667421F06F7}" type="slidenum">
              <a:rPr lang="en-US" sz="1000"/>
              <a:pPr/>
              <a:t>67</a:t>
            </a:fld>
            <a:endParaRPr lang="en-US" sz="1000"/>
          </a:p>
        </p:txBody>
      </p:sp>
      <p:sp>
        <p:nvSpPr>
          <p:cNvPr id="178179" name="Rectangle 2"/>
          <p:cNvSpPr>
            <a:spLocks noGrp="1" noRot="1" noChangeAspect="1" noChangeArrowheads="1" noTextEdit="1"/>
          </p:cNvSpPr>
          <p:nvPr>
            <p:ph type="sldImg"/>
          </p:nvPr>
        </p:nvSpPr>
        <p:spPr>
          <a:xfrm>
            <a:off x="468313" y="725488"/>
            <a:ext cx="6380162" cy="3589337"/>
          </a:xfrm>
          <a:ln/>
        </p:spPr>
      </p:sp>
      <p:sp>
        <p:nvSpPr>
          <p:cNvPr id="178180"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698226D-A7DE-024A-AB49-E566256B4EC2}" type="slidenum">
              <a:rPr lang="en-US" sz="1000"/>
              <a:pPr/>
              <a:t>68</a:t>
            </a:fld>
            <a:endParaRPr lang="en-US" sz="1000"/>
          </a:p>
        </p:txBody>
      </p:sp>
      <p:sp>
        <p:nvSpPr>
          <p:cNvPr id="179203" name="Rectangle 2"/>
          <p:cNvSpPr>
            <a:spLocks noGrp="1" noRot="1" noChangeAspect="1" noChangeArrowheads="1" noTextEdit="1"/>
          </p:cNvSpPr>
          <p:nvPr>
            <p:ph type="sldImg"/>
          </p:nvPr>
        </p:nvSpPr>
        <p:spPr>
          <a:xfrm>
            <a:off x="468313" y="725488"/>
            <a:ext cx="6380162" cy="3589337"/>
          </a:xfrm>
          <a:ln/>
        </p:spPr>
      </p:sp>
      <p:sp>
        <p:nvSpPr>
          <p:cNvPr id="17920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725488"/>
            <a:ext cx="6380162" cy="3589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CD41F71-7C74-0F4E-8DD5-1D6852C33595}" type="slidenum">
              <a:rPr lang="en-US" smtClean="0"/>
              <a:pPr/>
              <a:t>69</a:t>
            </a:fld>
            <a:endParaRPr lang="en-US"/>
          </a:p>
        </p:txBody>
      </p:sp>
    </p:spTree>
    <p:extLst>
      <p:ext uri="{BB962C8B-B14F-4D97-AF65-F5344CB8AC3E}">
        <p14:creationId xmlns:p14="http://schemas.microsoft.com/office/powerpoint/2010/main" val="3124092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8866" eaLnBrk="0" hangingPunct="0">
              <a:defRPr sz="2400">
                <a:solidFill>
                  <a:schemeClr val="tx1"/>
                </a:solidFill>
                <a:latin typeface="Times New Roman" pitchFamily="18" charset="0"/>
                <a:ea typeface="ＭＳ Ｐゴシック" pitchFamily="34" charset="-128"/>
              </a:defRPr>
            </a:lvl1pPr>
            <a:lvl2pPr marL="742839" indent="-285708" defTabSz="988866" eaLnBrk="0" hangingPunct="0">
              <a:defRPr sz="2400">
                <a:solidFill>
                  <a:schemeClr val="tx1"/>
                </a:solidFill>
                <a:latin typeface="Times New Roman" pitchFamily="18" charset="0"/>
                <a:ea typeface="ＭＳ Ｐゴシック" pitchFamily="34" charset="-128"/>
              </a:defRPr>
            </a:lvl2pPr>
            <a:lvl3pPr marL="1142831" indent="-228567" defTabSz="988866" eaLnBrk="0" hangingPunct="0">
              <a:defRPr sz="2400">
                <a:solidFill>
                  <a:schemeClr val="tx1"/>
                </a:solidFill>
                <a:latin typeface="Times New Roman" pitchFamily="18" charset="0"/>
                <a:ea typeface="ＭＳ Ｐゴシック" pitchFamily="34" charset="-128"/>
              </a:defRPr>
            </a:lvl3pPr>
            <a:lvl4pPr marL="1599962" indent="-228567" defTabSz="988866" eaLnBrk="0" hangingPunct="0">
              <a:defRPr sz="2400">
                <a:solidFill>
                  <a:schemeClr val="tx1"/>
                </a:solidFill>
                <a:latin typeface="Times New Roman" pitchFamily="18" charset="0"/>
                <a:ea typeface="ＭＳ Ｐゴシック" pitchFamily="34" charset="-128"/>
              </a:defRPr>
            </a:lvl4pPr>
            <a:lvl5pPr marL="2057095" indent="-228567" defTabSz="988866" eaLnBrk="0" hangingPunct="0">
              <a:defRPr sz="2400">
                <a:solidFill>
                  <a:schemeClr val="tx1"/>
                </a:solidFill>
                <a:latin typeface="Times New Roman" pitchFamily="18" charset="0"/>
                <a:ea typeface="ＭＳ Ｐゴシック" pitchFamily="34" charset="-128"/>
              </a:defRPr>
            </a:lvl5pPr>
            <a:lvl6pPr marL="2514226"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360"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8491"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5623" indent="-228567" defTabSz="988866"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fld id="{50F189D5-D365-4351-BFDE-B12FD522BE73}" type="slidenum">
              <a:rPr lang="en-US" sz="900"/>
              <a:pPr/>
              <a:t>7</a:t>
            </a:fld>
            <a:endParaRPr lang="en-US" sz="900"/>
          </a:p>
        </p:txBody>
      </p:sp>
      <p:sp>
        <p:nvSpPr>
          <p:cNvPr id="27650" name="Rectangle 2"/>
          <p:cNvSpPr>
            <a:spLocks noGrp="1" noRot="1" noChangeAspect="1" noChangeArrowheads="1" noTextEdit="1"/>
          </p:cNvSpPr>
          <p:nvPr>
            <p:ph type="sldImg"/>
          </p:nvPr>
        </p:nvSpPr>
        <p:spPr>
          <a:xfrm>
            <a:off x="468313" y="725488"/>
            <a:ext cx="6380162" cy="3589337"/>
          </a:xfrm>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pitchFamily="18" charset="0"/>
                <a:ea typeface="ＭＳ Ｐゴシック" pitchFamily="34" charset="-128"/>
              </a:rPr>
              <a:t>mixed result and some of the initial</a:t>
            </a:r>
            <a:r>
              <a:rPr lang="en-US" baseline="0" dirty="0">
                <a:latin typeface="Times New Roman" pitchFamily="18" charset="0"/>
                <a:ea typeface="ＭＳ Ｐゴシック" pitchFamily="34" charset="-128"/>
              </a:rPr>
              <a:t> problems were fixed.</a:t>
            </a:r>
            <a:endParaRPr lang="en-US" dirty="0">
              <a:latin typeface="Times New Roman" pitchFamily="18" charset="0"/>
              <a:ea typeface="ＭＳ Ｐゴシック" pitchFamily="34" charset="-128"/>
            </a:endParaRPr>
          </a:p>
        </p:txBody>
      </p:sp>
    </p:spTree>
    <p:extLst>
      <p:ext uri="{BB962C8B-B14F-4D97-AF65-F5344CB8AC3E}">
        <p14:creationId xmlns:p14="http://schemas.microsoft.com/office/powerpoint/2010/main" val="37047962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68313" y="725488"/>
            <a:ext cx="6380162" cy="3589337"/>
          </a:xfrm>
        </p:spPr>
      </p:sp>
      <p:sp>
        <p:nvSpPr>
          <p:cNvPr id="3" name="Notes Placeholder 2"/>
          <p:cNvSpPr>
            <a:spLocks noGrp="1"/>
          </p:cNvSpPr>
          <p:nvPr>
            <p:ph type="body" idx="1"/>
          </p:nvPr>
        </p:nvSpPr>
        <p:spPr/>
        <p:txBody>
          <a:bodyPr/>
          <a:lstStyle/>
          <a:p>
            <a:r>
              <a:rPr lang="en-US" dirty="0"/>
              <a:t>30 minutes if that will leave me with  at least 15 min at the end</a:t>
            </a:r>
          </a:p>
          <a:p>
            <a:r>
              <a:rPr lang="en-US" dirty="0"/>
              <a:t>[1</a:t>
            </a:r>
            <a:r>
              <a:rPr lang="en-US" baseline="30000" dirty="0"/>
              <a:t>st</a:t>
            </a:r>
            <a:r>
              <a:rPr lang="en-US" dirty="0"/>
              <a:t> part was 60 minutes which gave easy 17 min after the break – could use a full 20]</a:t>
            </a:r>
          </a:p>
        </p:txBody>
      </p:sp>
      <p:sp>
        <p:nvSpPr>
          <p:cNvPr id="4" name="Slide Number Placeholder 3"/>
          <p:cNvSpPr>
            <a:spLocks noGrp="1"/>
          </p:cNvSpPr>
          <p:nvPr>
            <p:ph type="sldNum" sz="quarter" idx="10"/>
          </p:nvPr>
        </p:nvSpPr>
        <p:spPr/>
        <p:txBody>
          <a:bodyPr/>
          <a:lstStyle/>
          <a:p>
            <a:fld id="{BCD41F71-7C74-0F4E-8DD5-1D6852C33595}" type="slidenum">
              <a:rPr lang="en-US" smtClean="0"/>
              <a:pPr/>
              <a:t>70</a:t>
            </a:fld>
            <a:endParaRPr lang="en-US"/>
          </a:p>
        </p:txBody>
      </p:sp>
    </p:spTree>
    <p:extLst>
      <p:ext uri="{BB962C8B-B14F-4D97-AF65-F5344CB8AC3E}">
        <p14:creationId xmlns:p14="http://schemas.microsoft.com/office/powerpoint/2010/main" val="22060658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771FEDEB-40EF-5840-87B4-3130BB987F40}" type="slidenum">
              <a:rPr lang="en-US" sz="1000"/>
              <a:pPr/>
              <a:t>71</a:t>
            </a:fld>
            <a:endParaRPr lang="en-US" sz="1000"/>
          </a:p>
        </p:txBody>
      </p:sp>
      <p:sp>
        <p:nvSpPr>
          <p:cNvPr id="180227" name="Rectangle 2"/>
          <p:cNvSpPr>
            <a:spLocks noGrp="1" noRot="1" noChangeAspect="1" noChangeArrowheads="1" noTextEdit="1"/>
          </p:cNvSpPr>
          <p:nvPr>
            <p:ph type="sldImg"/>
          </p:nvPr>
        </p:nvSpPr>
        <p:spPr>
          <a:xfrm>
            <a:off x="468313" y="725488"/>
            <a:ext cx="6380162" cy="3589337"/>
          </a:xfrm>
          <a:ln/>
        </p:spPr>
      </p:sp>
      <p:sp>
        <p:nvSpPr>
          <p:cNvPr id="18022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Patterns can easily be used in later phases as you refine a design, but they can even be used in the early exploration phase</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7CA632A-E590-0B4B-BEA2-9D54929D5228}" type="slidenum">
              <a:rPr lang="en-US" sz="1000"/>
              <a:pPr/>
              <a:t>72</a:t>
            </a:fld>
            <a:endParaRPr lang="en-US" sz="1000"/>
          </a:p>
        </p:txBody>
      </p:sp>
      <p:sp>
        <p:nvSpPr>
          <p:cNvPr id="181251" name="Rectangle 2"/>
          <p:cNvSpPr>
            <a:spLocks noGrp="1" noRot="1" noChangeAspect="1" noChangeArrowheads="1" noTextEdit="1"/>
          </p:cNvSpPr>
          <p:nvPr>
            <p:ph type="sldImg"/>
          </p:nvPr>
        </p:nvSpPr>
        <p:spPr>
          <a:xfrm>
            <a:off x="468313" y="725488"/>
            <a:ext cx="6380162" cy="3589337"/>
          </a:xfrm>
          <a:ln/>
        </p:spPr>
      </p:sp>
      <p:sp>
        <p:nvSpPr>
          <p:cNvPr id="18125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D4910F7-BF54-A94A-955C-28A329FEB21E}" type="slidenum">
              <a:rPr lang="en-US" sz="1000"/>
              <a:pPr/>
              <a:t>73</a:t>
            </a:fld>
            <a:endParaRPr lang="en-US" sz="1000"/>
          </a:p>
        </p:txBody>
      </p:sp>
      <p:sp>
        <p:nvSpPr>
          <p:cNvPr id="182275" name="Rectangle 2"/>
          <p:cNvSpPr>
            <a:spLocks noGrp="1" noRot="1" noChangeAspect="1" noChangeArrowheads="1" noTextEdit="1"/>
          </p:cNvSpPr>
          <p:nvPr>
            <p:ph type="sldImg"/>
          </p:nvPr>
        </p:nvSpPr>
        <p:spPr>
          <a:xfrm>
            <a:off x="468313" y="725488"/>
            <a:ext cx="6380162" cy="3589337"/>
          </a:xfrm>
          <a:ln/>
        </p:spPr>
      </p:sp>
      <p:sp>
        <p:nvSpPr>
          <p:cNvPr id="18227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Times New Roman" charset="0"/>
              </a:rPr>
              <a:t>Here is one example of how you might use design patterns early on.</a:t>
            </a:r>
          </a:p>
          <a:p>
            <a:endParaRPr lang="en-US" dirty="0">
              <a:latin typeface="Times New Roman" charset="0"/>
            </a:endParaRPr>
          </a:p>
          <a:p>
            <a:r>
              <a:rPr lang="en-US" dirty="0" err="1">
                <a:latin typeface="Times New Roman" charset="0"/>
              </a:rPr>
              <a:t>L’ets</a:t>
            </a:r>
            <a:r>
              <a:rPr lang="en-US" dirty="0">
                <a:latin typeface="Times New Roman" charset="0"/>
              </a:rPr>
              <a:t> look at some of the exploration phase patterns.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128B4B7-19D9-F549-9F97-39BA83EEC465}" type="slidenum">
              <a:rPr lang="en-US" sz="1000"/>
              <a:pPr/>
              <a:t>74</a:t>
            </a:fld>
            <a:endParaRPr lang="en-US" sz="1000"/>
          </a:p>
        </p:txBody>
      </p:sp>
      <p:sp>
        <p:nvSpPr>
          <p:cNvPr id="183299" name="Rectangle 2"/>
          <p:cNvSpPr>
            <a:spLocks noGrp="1" noRot="1" noChangeAspect="1" noChangeArrowheads="1" noTextEdit="1"/>
          </p:cNvSpPr>
          <p:nvPr>
            <p:ph type="sldImg"/>
          </p:nvPr>
        </p:nvSpPr>
        <p:spPr>
          <a:xfrm>
            <a:off x="457200" y="720725"/>
            <a:ext cx="6400800" cy="3600450"/>
          </a:xfrm>
          <a:ln/>
        </p:spPr>
      </p:sp>
      <p:sp>
        <p:nvSpPr>
          <p:cNvPr id="183300"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B1D8ACA-A91A-DD4A-98A8-647F8F13B107}" type="slidenum">
              <a:rPr lang="en-US" sz="1000"/>
              <a:pPr/>
              <a:t>75</a:t>
            </a:fld>
            <a:endParaRPr lang="en-US" sz="1000"/>
          </a:p>
        </p:txBody>
      </p:sp>
      <p:sp>
        <p:nvSpPr>
          <p:cNvPr id="184323" name="Rectangle 2"/>
          <p:cNvSpPr>
            <a:spLocks noGrp="1" noRot="1" noChangeAspect="1" noChangeArrowheads="1" noTextEdit="1"/>
          </p:cNvSpPr>
          <p:nvPr>
            <p:ph type="sldImg"/>
          </p:nvPr>
        </p:nvSpPr>
        <p:spPr>
          <a:xfrm>
            <a:off x="468313" y="725488"/>
            <a:ext cx="6380162" cy="3589337"/>
          </a:xfrm>
          <a:ln/>
        </p:spPr>
      </p:sp>
      <p:sp>
        <p:nvSpPr>
          <p:cNvPr id="184324"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4D3B2D0-1492-9443-B12F-FA7777917A60}" type="slidenum">
              <a:rPr lang="en-US" sz="1000"/>
              <a:pPr/>
              <a:t>76</a:t>
            </a:fld>
            <a:endParaRPr lang="en-US" sz="1000"/>
          </a:p>
        </p:txBody>
      </p:sp>
      <p:sp>
        <p:nvSpPr>
          <p:cNvPr id="185347" name="Rectangle 2"/>
          <p:cNvSpPr>
            <a:spLocks noGrp="1" noRot="1" noChangeAspect="1" noChangeArrowheads="1" noTextEdit="1"/>
          </p:cNvSpPr>
          <p:nvPr>
            <p:ph type="sldImg"/>
          </p:nvPr>
        </p:nvSpPr>
        <p:spPr>
          <a:xfrm>
            <a:off x="468313" y="725488"/>
            <a:ext cx="6380162" cy="3589337"/>
          </a:xfrm>
          <a:ln/>
        </p:spPr>
      </p:sp>
      <p:sp>
        <p:nvSpPr>
          <p:cNvPr id="18534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BB72FF5-FAB3-FA4B-8BE0-44CE9D67BF08}" type="slidenum">
              <a:rPr lang="en-US" sz="1000"/>
              <a:pPr/>
              <a:t>77</a:t>
            </a:fld>
            <a:endParaRPr lang="en-US" sz="1000"/>
          </a:p>
        </p:txBody>
      </p:sp>
      <p:sp>
        <p:nvSpPr>
          <p:cNvPr id="186371" name="Rectangle 2"/>
          <p:cNvSpPr>
            <a:spLocks noGrp="1" noRot="1" noChangeAspect="1" noChangeArrowheads="1" noTextEdit="1"/>
          </p:cNvSpPr>
          <p:nvPr>
            <p:ph type="sldImg"/>
          </p:nvPr>
        </p:nvSpPr>
        <p:spPr>
          <a:xfrm>
            <a:off x="457200" y="720725"/>
            <a:ext cx="6400800" cy="3600450"/>
          </a:xfrm>
          <a:ln/>
        </p:spPr>
      </p:sp>
      <p:sp>
        <p:nvSpPr>
          <p:cNvPr id="186372"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3F1B8E17-02F8-E146-A43B-79DD1F2EDCF7}" type="slidenum">
              <a:rPr lang="en-US" sz="1000"/>
              <a:pPr/>
              <a:t>78</a:t>
            </a:fld>
            <a:endParaRPr lang="en-US" sz="1000"/>
          </a:p>
        </p:txBody>
      </p:sp>
      <p:sp>
        <p:nvSpPr>
          <p:cNvPr id="187395" name="Rectangle 2"/>
          <p:cNvSpPr>
            <a:spLocks noGrp="1" noRot="1" noChangeAspect="1" noChangeArrowheads="1" noTextEdit="1"/>
          </p:cNvSpPr>
          <p:nvPr>
            <p:ph type="sldImg"/>
          </p:nvPr>
        </p:nvSpPr>
        <p:spPr>
          <a:xfrm>
            <a:off x="457200" y="720725"/>
            <a:ext cx="6400800" cy="3600450"/>
          </a:xfrm>
          <a:ln/>
        </p:spPr>
      </p:sp>
      <p:sp>
        <p:nvSpPr>
          <p:cNvPr id="187396"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2465E20-0C3F-654C-9872-C35E89206691}" type="slidenum">
              <a:rPr lang="en-US" sz="1000"/>
              <a:pPr/>
              <a:t>79</a:t>
            </a:fld>
            <a:endParaRPr lang="en-US" sz="1000"/>
          </a:p>
        </p:txBody>
      </p:sp>
      <p:sp>
        <p:nvSpPr>
          <p:cNvPr id="188419" name="Rectangle 2"/>
          <p:cNvSpPr>
            <a:spLocks noGrp="1" noRot="1" noChangeAspect="1" noChangeArrowheads="1" noTextEdit="1"/>
          </p:cNvSpPr>
          <p:nvPr>
            <p:ph type="sldImg"/>
          </p:nvPr>
        </p:nvSpPr>
        <p:spPr>
          <a:xfrm>
            <a:off x="457200" y="720725"/>
            <a:ext cx="6400800" cy="3600450"/>
          </a:xfrm>
          <a:ln/>
        </p:spPr>
      </p:sp>
      <p:sp>
        <p:nvSpPr>
          <p:cNvPr id="188420"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F842487E-ECE5-BF40-B9CE-F2148D3FD525}" type="slidenum">
              <a:rPr lang="en-US" sz="1000"/>
              <a:pPr/>
              <a:t>8</a:t>
            </a:fld>
            <a:endParaRPr lang="en-US" sz="1000"/>
          </a:p>
        </p:txBody>
      </p:sp>
      <p:sp>
        <p:nvSpPr>
          <p:cNvPr id="106499" name="Rectangle 2"/>
          <p:cNvSpPr>
            <a:spLocks noGrp="1" noRot="1" noChangeAspect="1" noChangeArrowheads="1" noTextEdit="1"/>
          </p:cNvSpPr>
          <p:nvPr>
            <p:ph type="sldImg"/>
          </p:nvPr>
        </p:nvSpPr>
        <p:spPr>
          <a:xfrm>
            <a:off x="468313" y="725488"/>
            <a:ext cx="6380162" cy="3589337"/>
          </a:xfrm>
          <a:ln cap="flat"/>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defTabSz="954088">
              <a:spcBef>
                <a:spcPct val="0"/>
              </a:spcBef>
              <a:buFontTx/>
              <a:buChar char="-"/>
            </a:pPr>
            <a:endParaRPr kumimoji="0" lang="en-US" sz="2500" dirty="0">
              <a:latin typeface="Times New Roman" charset="0"/>
            </a:endParaRPr>
          </a:p>
        </p:txBody>
      </p:sp>
    </p:spTree>
    <p:extLst>
      <p:ext uri="{BB962C8B-B14F-4D97-AF65-F5344CB8AC3E}">
        <p14:creationId xmlns:p14="http://schemas.microsoft.com/office/powerpoint/2010/main" val="70275309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0D959D5B-B6F8-3C40-B053-0F6BC3EBE9ED}" type="slidenum">
              <a:rPr lang="en-US" sz="1000"/>
              <a:pPr/>
              <a:t>80</a:t>
            </a:fld>
            <a:endParaRPr lang="en-US" sz="1000"/>
          </a:p>
        </p:txBody>
      </p:sp>
      <p:sp>
        <p:nvSpPr>
          <p:cNvPr id="189443" name="Rectangle 2"/>
          <p:cNvSpPr>
            <a:spLocks noGrp="1" noRot="1" noChangeAspect="1" noChangeArrowheads="1" noTextEdit="1"/>
          </p:cNvSpPr>
          <p:nvPr>
            <p:ph type="sldImg"/>
          </p:nvPr>
        </p:nvSpPr>
        <p:spPr>
          <a:xfrm>
            <a:off x="457200" y="720725"/>
            <a:ext cx="6400800" cy="3600450"/>
          </a:xfrm>
          <a:ln/>
        </p:spPr>
      </p:sp>
      <p:sp>
        <p:nvSpPr>
          <p:cNvPr id="189444" name="Rectangle 3"/>
          <p:cNvSpPr>
            <a:spLocks noGrp="1" noChangeArrowheads="1"/>
          </p:cNvSpPr>
          <p:nvPr>
            <p:ph type="body" idx="1"/>
          </p:nvPr>
        </p:nvSpPr>
        <p:spPr>
          <a:xfrm>
            <a:off x="731838" y="4560888"/>
            <a:ext cx="5851525" cy="431958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BD2D17A-3136-1C4F-9E83-2CE00108A9DF}" type="slidenum">
              <a:rPr lang="en-US" sz="1000"/>
              <a:pPr/>
              <a:t>81</a:t>
            </a:fld>
            <a:endParaRPr lang="en-US" sz="1000"/>
          </a:p>
        </p:txBody>
      </p:sp>
      <p:sp>
        <p:nvSpPr>
          <p:cNvPr id="190467" name="Rectangle 2"/>
          <p:cNvSpPr>
            <a:spLocks noGrp="1" noRot="1" noChangeAspect="1" noChangeArrowheads="1" noTextEdit="1"/>
          </p:cNvSpPr>
          <p:nvPr>
            <p:ph type="sldImg"/>
          </p:nvPr>
        </p:nvSpPr>
        <p:spPr>
          <a:xfrm>
            <a:off x="468313" y="725488"/>
            <a:ext cx="6380162" cy="3589337"/>
          </a:xfrm>
          <a:ln/>
        </p:spPr>
      </p:sp>
      <p:sp>
        <p:nvSpPr>
          <p:cNvPr id="19046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40D99243-83CE-AD47-BA4F-8ACBCBDBBEF9}" type="slidenum">
              <a:rPr lang="en-US" sz="1000"/>
              <a:pPr/>
              <a:t>82</a:t>
            </a:fld>
            <a:endParaRPr lang="en-US" sz="1000"/>
          </a:p>
        </p:txBody>
      </p:sp>
      <p:sp>
        <p:nvSpPr>
          <p:cNvPr id="191491" name="Rectangle 2"/>
          <p:cNvSpPr>
            <a:spLocks noGrp="1" noRot="1" noChangeAspect="1" noChangeArrowheads="1" noTextEdit="1"/>
          </p:cNvSpPr>
          <p:nvPr>
            <p:ph type="sldImg"/>
          </p:nvPr>
        </p:nvSpPr>
        <p:spPr>
          <a:xfrm>
            <a:off x="468313" y="725488"/>
            <a:ext cx="6380162" cy="3589337"/>
          </a:xfrm>
          <a:ln/>
        </p:spPr>
      </p:sp>
      <p:sp>
        <p:nvSpPr>
          <p:cNvPr id="19149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1010E966-29ED-A44D-8306-9B40464C1633}" type="slidenum">
              <a:rPr lang="en-US" sz="1000"/>
              <a:pPr/>
              <a:t>83</a:t>
            </a:fld>
            <a:endParaRPr lang="en-US" sz="1000"/>
          </a:p>
        </p:txBody>
      </p:sp>
      <p:sp>
        <p:nvSpPr>
          <p:cNvPr id="192515" name="Rectangle 2"/>
          <p:cNvSpPr>
            <a:spLocks noGrp="1" noRot="1" noChangeAspect="1" noChangeArrowheads="1" noTextEdit="1"/>
          </p:cNvSpPr>
          <p:nvPr>
            <p:ph type="sldImg"/>
          </p:nvPr>
        </p:nvSpPr>
        <p:spPr>
          <a:xfrm>
            <a:off x="468313" y="725488"/>
            <a:ext cx="6380162" cy="3589337"/>
          </a:xfrm>
          <a:ln/>
        </p:spPr>
      </p:sp>
      <p:sp>
        <p:nvSpPr>
          <p:cNvPr id="19251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53B94F93-97D5-1D48-BAAC-CF2D4016A0DE}" type="slidenum">
              <a:rPr lang="en-US" sz="1000"/>
              <a:pPr/>
              <a:t>84</a:t>
            </a:fld>
            <a:endParaRPr lang="en-US" sz="1000"/>
          </a:p>
        </p:txBody>
      </p:sp>
      <p:sp>
        <p:nvSpPr>
          <p:cNvPr id="195587" name="Rectangle 2"/>
          <p:cNvSpPr>
            <a:spLocks noGrp="1" noRot="1" noChangeAspect="1" noChangeArrowheads="1" noTextEdit="1"/>
          </p:cNvSpPr>
          <p:nvPr>
            <p:ph type="sldImg"/>
          </p:nvPr>
        </p:nvSpPr>
        <p:spPr>
          <a:xfrm>
            <a:off x="468313" y="725488"/>
            <a:ext cx="6380162" cy="3589337"/>
          </a:xfrm>
          <a:ln/>
        </p:spPr>
      </p:sp>
      <p:sp>
        <p:nvSpPr>
          <p:cNvPr id="195588" name="Rectangle 3"/>
          <p:cNvSpPr>
            <a:spLocks noGrp="1" noChangeArrowheads="1"/>
          </p:cNvSpPr>
          <p:nvPr>
            <p:ph type="body" idx="1"/>
          </p:nvPr>
        </p:nvSpPr>
        <p:spPr>
          <a:xfrm>
            <a:off x="974725" y="4557713"/>
            <a:ext cx="5365750" cy="4322762"/>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45675E2-9334-5144-8D38-C67BFA56B691}" type="slidenum">
              <a:rPr lang="en-US" sz="1000"/>
              <a:pPr/>
              <a:t>85</a:t>
            </a:fld>
            <a:endParaRPr lang="en-US" sz="1000"/>
          </a:p>
        </p:txBody>
      </p:sp>
      <p:sp>
        <p:nvSpPr>
          <p:cNvPr id="196611" name="Rectangle 2"/>
          <p:cNvSpPr>
            <a:spLocks noGrp="1" noRot="1" noChangeAspect="1" noChangeArrowheads="1" noTextEdit="1"/>
          </p:cNvSpPr>
          <p:nvPr>
            <p:ph type="sldImg"/>
          </p:nvPr>
        </p:nvSpPr>
        <p:spPr>
          <a:xfrm>
            <a:off x="466725" y="725488"/>
            <a:ext cx="6380163" cy="3589337"/>
          </a:xfrm>
          <a:ln/>
        </p:spPr>
      </p:sp>
      <p:sp>
        <p:nvSpPr>
          <p:cNvPr id="196612" name="Rectangle 3"/>
          <p:cNvSpPr>
            <a:spLocks noGrp="1" noChangeArrowheads="1"/>
          </p:cNvSpPr>
          <p:nvPr>
            <p:ph type="body" idx="1"/>
          </p:nvPr>
        </p:nvSpPr>
        <p:spPr>
          <a:xfrm>
            <a:off x="974725" y="4559300"/>
            <a:ext cx="5365750" cy="432117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AD34287C-0A3F-8A46-BEE4-1155E3A88045}" type="slidenum">
              <a:rPr lang="en-US" sz="1000"/>
              <a:pPr/>
              <a:t>86</a:t>
            </a:fld>
            <a:endParaRPr lang="en-US" sz="1000"/>
          </a:p>
        </p:txBody>
      </p:sp>
      <p:sp>
        <p:nvSpPr>
          <p:cNvPr id="198659" name="Rectangle 2"/>
          <p:cNvSpPr>
            <a:spLocks noGrp="1" noRot="1" noChangeAspect="1" noChangeArrowheads="1" noTextEdit="1"/>
          </p:cNvSpPr>
          <p:nvPr>
            <p:ph type="sldImg"/>
          </p:nvPr>
        </p:nvSpPr>
        <p:spPr>
          <a:xfrm>
            <a:off x="466725" y="725488"/>
            <a:ext cx="6380163" cy="3589337"/>
          </a:xfrm>
          <a:ln/>
        </p:spPr>
      </p:sp>
      <p:sp>
        <p:nvSpPr>
          <p:cNvPr id="198660" name="Rectangle 3"/>
          <p:cNvSpPr>
            <a:spLocks noGrp="1" noChangeArrowheads="1"/>
          </p:cNvSpPr>
          <p:nvPr>
            <p:ph type="body" idx="1"/>
          </p:nvPr>
        </p:nvSpPr>
        <p:spPr>
          <a:xfrm>
            <a:off x="974725" y="4559300"/>
            <a:ext cx="5365750" cy="4321175"/>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C3D41B60-6392-7847-971A-6A2AE729CF02}" type="slidenum">
              <a:rPr lang="en-US" sz="1000"/>
              <a:pPr/>
              <a:t>87</a:t>
            </a:fld>
            <a:endParaRPr lang="en-US" sz="1000"/>
          </a:p>
        </p:txBody>
      </p:sp>
      <p:sp>
        <p:nvSpPr>
          <p:cNvPr id="200707" name="Rectangle 2"/>
          <p:cNvSpPr>
            <a:spLocks noGrp="1" noRot="1" noChangeAspect="1" noChangeArrowheads="1" noTextEdit="1"/>
          </p:cNvSpPr>
          <p:nvPr>
            <p:ph type="sldImg"/>
          </p:nvPr>
        </p:nvSpPr>
        <p:spPr>
          <a:xfrm>
            <a:off x="468313" y="725488"/>
            <a:ext cx="6380162" cy="3589337"/>
          </a:xfrm>
          <a:ln/>
        </p:spPr>
      </p:sp>
      <p:sp>
        <p:nvSpPr>
          <p:cNvPr id="200708" name="Rectangle 3"/>
          <p:cNvSpPr>
            <a:spLocks noGrp="1" noChangeArrowheads="1"/>
          </p:cNvSpPr>
          <p:nvPr>
            <p:ph type="body" idx="1"/>
          </p:nvPr>
        </p:nvSpPr>
        <p:spPr>
          <a:xfrm>
            <a:off x="974725" y="4557713"/>
            <a:ext cx="5365750" cy="4322762"/>
          </a:xfrm>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82663" eaLnBrk="0" hangingPunct="0">
              <a:defRPr sz="2400">
                <a:solidFill>
                  <a:schemeClr val="tx1"/>
                </a:solidFill>
                <a:latin typeface="Times New Roman" charset="0"/>
                <a:ea typeface="ＭＳ Ｐゴシック" charset="0"/>
              </a:defRPr>
            </a:lvl1pPr>
            <a:lvl2pPr marL="742950" indent="-285750" defTabSz="982663" eaLnBrk="0" hangingPunct="0">
              <a:defRPr sz="2400">
                <a:solidFill>
                  <a:schemeClr val="tx1"/>
                </a:solidFill>
                <a:latin typeface="Times New Roman" charset="0"/>
                <a:ea typeface="ＭＳ Ｐゴシック" charset="0"/>
              </a:defRPr>
            </a:lvl2pPr>
            <a:lvl3pPr marL="1143000" indent="-228600" defTabSz="982663" eaLnBrk="0" hangingPunct="0">
              <a:defRPr sz="2400">
                <a:solidFill>
                  <a:schemeClr val="tx1"/>
                </a:solidFill>
                <a:latin typeface="Times New Roman" charset="0"/>
                <a:ea typeface="ＭＳ Ｐゴシック" charset="0"/>
              </a:defRPr>
            </a:lvl3pPr>
            <a:lvl4pPr marL="1600200" indent="-228600" defTabSz="982663" eaLnBrk="0" hangingPunct="0">
              <a:defRPr sz="2400">
                <a:solidFill>
                  <a:schemeClr val="tx1"/>
                </a:solidFill>
                <a:latin typeface="Times New Roman" charset="0"/>
                <a:ea typeface="ＭＳ Ｐゴシック" charset="0"/>
              </a:defRPr>
            </a:lvl4pPr>
            <a:lvl5pPr marL="2057400" indent="-228600" defTabSz="982663" eaLnBrk="0" hangingPunct="0">
              <a:defRPr sz="2400">
                <a:solidFill>
                  <a:schemeClr val="tx1"/>
                </a:solidFill>
                <a:latin typeface="Times New Roman" charset="0"/>
                <a:ea typeface="ＭＳ Ｐゴシック" charset="0"/>
              </a:defRPr>
            </a:lvl5pPr>
            <a:lvl6pPr marL="2514600" indent="-228600" defTabSz="9826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826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826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82663" eaLnBrk="0" fontAlgn="base" hangingPunct="0">
              <a:spcBef>
                <a:spcPct val="0"/>
              </a:spcBef>
              <a:spcAft>
                <a:spcPct val="0"/>
              </a:spcAft>
              <a:defRPr sz="2400">
                <a:solidFill>
                  <a:schemeClr val="tx1"/>
                </a:solidFill>
                <a:latin typeface="Times New Roman" charset="0"/>
                <a:ea typeface="ＭＳ Ｐゴシック" charset="0"/>
              </a:defRPr>
            </a:lvl9pPr>
          </a:lstStyle>
          <a:p>
            <a:fld id="{DA77E70B-B2B7-7444-8B1D-4ACF8A315391}" type="slidenum">
              <a:rPr lang="en-US" sz="1000"/>
              <a:pPr/>
              <a:t>9</a:t>
            </a:fld>
            <a:endParaRPr lang="en-US" sz="1000"/>
          </a:p>
        </p:txBody>
      </p:sp>
      <p:sp>
        <p:nvSpPr>
          <p:cNvPr id="110595" name="Rectangle 2"/>
          <p:cNvSpPr>
            <a:spLocks noGrp="1" noRot="1" noChangeAspect="1" noChangeArrowheads="1" noTextEdit="1"/>
          </p:cNvSpPr>
          <p:nvPr>
            <p:ph type="sldImg"/>
          </p:nvPr>
        </p:nvSpPr>
        <p:spPr>
          <a:xfrm>
            <a:off x="468313" y="725488"/>
            <a:ext cx="6380162" cy="3589337"/>
          </a:xfrm>
          <a:ln/>
        </p:spPr>
      </p:sp>
      <p:sp>
        <p:nvSpPr>
          <p:cNvPr id="110596"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954088">
              <a:spcBef>
                <a:spcPct val="0"/>
              </a:spcBef>
            </a:pPr>
            <a:endParaRPr kumimoji="0" lang="en-US" sz="2500" dirty="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tile tx="0" ty="0" sx="100000" sy="100000" flip="none" algn="tl"/>
        </a:blipFill>
        <a:effectLst/>
      </p:bgPr>
    </p:bg>
    <p:spTree>
      <p:nvGrpSpPr>
        <p:cNvPr id="1" name=""/>
        <p:cNvGrpSpPr/>
        <p:nvPr/>
      </p:nvGrpSpPr>
      <p:grpSpPr>
        <a:xfrm>
          <a:off x="0" y="0"/>
          <a:ext cx="0" cy="0"/>
          <a:chOff x="0" y="0"/>
          <a:chExt cx="0" cy="0"/>
        </a:xfrm>
      </p:grpSpPr>
      <p:pic>
        <p:nvPicPr>
          <p:cNvPr id="22" name="Picture 21" descr="dt+ux.ai">
            <a:extLst>
              <a:ext uri="{FF2B5EF4-FFF2-40B4-BE49-F238E27FC236}">
                <a16:creationId xmlns:a16="http://schemas.microsoft.com/office/drawing/2014/main" id="{FF387901-1EC2-4C4C-9D4D-5DBC156D2C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9" y="-348342"/>
            <a:ext cx="1552056" cy="1164043"/>
          </a:xfrm>
          <a:prstGeom prst="rect">
            <a:avLst/>
          </a:prstGeom>
        </p:spPr>
      </p:pic>
      <p:pic>
        <p:nvPicPr>
          <p:cNvPr id="21" name="Picture 20" descr="dt+ux.ai">
            <a:extLst>
              <a:ext uri="{FF2B5EF4-FFF2-40B4-BE49-F238E27FC236}">
                <a16:creationId xmlns:a16="http://schemas.microsoft.com/office/drawing/2014/main" id="{C1519D34-8A97-4D9C-AC38-3C52122204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9" y="-348342"/>
            <a:ext cx="1552056" cy="1164043"/>
          </a:xfrm>
          <a:prstGeom prst="rect">
            <a:avLst/>
          </a:prstGeom>
        </p:spPr>
      </p:pic>
      <p:pic>
        <p:nvPicPr>
          <p:cNvPr id="19" name="Picture 18" descr="dt+ux.ai">
            <a:extLst>
              <a:ext uri="{FF2B5EF4-FFF2-40B4-BE49-F238E27FC236}">
                <a16:creationId xmlns:a16="http://schemas.microsoft.com/office/drawing/2014/main" id="{C5C62A17-EBC1-48FD-819A-93F5BBAD47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9" y="-348342"/>
            <a:ext cx="1552056" cy="1164043"/>
          </a:xfrm>
          <a:prstGeom prst="rect">
            <a:avLst/>
          </a:prstGeom>
        </p:spPr>
      </p:pic>
      <p:pic>
        <p:nvPicPr>
          <p:cNvPr id="18" name="Picture 17" descr="dt+ux.ai">
            <a:extLst>
              <a:ext uri="{FF2B5EF4-FFF2-40B4-BE49-F238E27FC236}">
                <a16:creationId xmlns:a16="http://schemas.microsoft.com/office/drawing/2014/main" id="{655A4C6C-79F7-CD40-9059-2FF393ADD4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257" y="-346560"/>
            <a:ext cx="1574645" cy="1180831"/>
          </a:xfrm>
          <a:prstGeom prst="rect">
            <a:avLst/>
          </a:prstGeom>
        </p:spPr>
      </p:pic>
      <p:pic>
        <p:nvPicPr>
          <p:cNvPr id="20" name="Picture 19" descr="dt+ux.ai">
            <a:extLst>
              <a:ext uri="{FF2B5EF4-FFF2-40B4-BE49-F238E27FC236}">
                <a16:creationId xmlns:a16="http://schemas.microsoft.com/office/drawing/2014/main" id="{F77E0BC6-7E5E-5C45-8DCC-5D37E5EE8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9" y="-348342"/>
            <a:ext cx="1552056" cy="1164043"/>
          </a:xfrm>
          <a:prstGeom prst="rect">
            <a:avLst/>
          </a:prstGeom>
        </p:spPr>
      </p:pic>
      <p:sp>
        <p:nvSpPr>
          <p:cNvPr id="9" name="Rectangle 8"/>
          <p:cNvSpPr/>
          <p:nvPr/>
        </p:nvSpPr>
        <p:spPr bwMode="auto">
          <a:xfrm rot="10800000">
            <a:off x="0" y="0"/>
            <a:ext cx="12192000" cy="464008"/>
          </a:xfrm>
          <a:prstGeom prst="rect">
            <a:avLst/>
          </a:prstGeom>
          <a:gradFill flip="none" rotWithShape="1">
            <a:gsLst>
              <a:gs pos="100000">
                <a:srgbClr val="000000">
                  <a:alpha val="8000"/>
                </a:srgbClr>
              </a:gs>
              <a:gs pos="82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Text Box 3"/>
          <p:cNvSpPr txBox="1">
            <a:spLocks noChangeArrowheads="1"/>
          </p:cNvSpPr>
          <p:nvPr/>
        </p:nvSpPr>
        <p:spPr bwMode="auto">
          <a:xfrm>
            <a:off x="809385" y="3892718"/>
            <a:ext cx="8026400" cy="1200329"/>
          </a:xfrm>
          <a:prstGeom prst="rect">
            <a:avLst/>
          </a:prstGeom>
          <a:noFill/>
          <a:ln w="9525">
            <a:noFill/>
            <a:miter lim="800000"/>
            <a:headEnd/>
            <a:tailEnd/>
          </a:ln>
          <a:effectLst/>
        </p:spPr>
        <p:txBody>
          <a:bodyPr wrap="square">
            <a:spAutoFit/>
          </a:bodyPr>
          <a:lstStyle/>
          <a:p>
            <a:pPr algn="l">
              <a:defRPr/>
            </a:pPr>
            <a:r>
              <a:rPr lang="en-US" sz="2400" dirty="0">
                <a:solidFill>
                  <a:srgbClr val="6D6D6D"/>
                </a:solidFill>
                <a:latin typeface="Helvetica"/>
                <a:ea typeface="+mn-ea"/>
                <a:cs typeface="Helvetica"/>
              </a:rPr>
              <a:t>Prof. James A. Landay</a:t>
            </a:r>
          </a:p>
          <a:p>
            <a:pPr algn="l">
              <a:defRPr/>
            </a:pPr>
            <a:r>
              <a:rPr lang="en-US" sz="2400" dirty="0">
                <a:solidFill>
                  <a:srgbClr val="6D6D6D"/>
                </a:solidFill>
                <a:latin typeface="Helvetica"/>
                <a:ea typeface="+mn-ea"/>
                <a:cs typeface="Helvetica"/>
              </a:rPr>
              <a:t>Computer Science Department</a:t>
            </a:r>
          </a:p>
          <a:p>
            <a:pPr algn="l">
              <a:defRPr/>
            </a:pPr>
            <a:r>
              <a:rPr lang="en-US" sz="2400" dirty="0">
                <a:solidFill>
                  <a:srgbClr val="6D6D6D"/>
                </a:solidFill>
                <a:latin typeface="Helvetica"/>
                <a:ea typeface="+mn-ea"/>
                <a:cs typeface="Helvetica"/>
              </a:rPr>
              <a:t>Stanford University</a:t>
            </a:r>
          </a:p>
        </p:txBody>
      </p:sp>
      <p:sp>
        <p:nvSpPr>
          <p:cNvPr id="297986" name="Rectangle 2"/>
          <p:cNvSpPr>
            <a:spLocks noGrp="1" noChangeArrowheads="1"/>
          </p:cNvSpPr>
          <p:nvPr>
            <p:ph type="ctrTitle" hasCustomPrompt="1"/>
          </p:nvPr>
        </p:nvSpPr>
        <p:spPr>
          <a:xfrm>
            <a:off x="809387" y="2115019"/>
            <a:ext cx="10769600" cy="1143000"/>
          </a:xfrm>
        </p:spPr>
        <p:txBody>
          <a:bodyPr/>
          <a:lstStyle>
            <a:lvl1pPr>
              <a:defRPr sz="5999">
                <a:solidFill>
                  <a:srgbClr val="5A5A5A"/>
                </a:solidFill>
              </a:defRPr>
            </a:lvl1pPr>
          </a:lstStyle>
          <a:p>
            <a:r>
              <a:rPr lang="en-US" dirty="0"/>
              <a:t>TITLE</a:t>
            </a:r>
          </a:p>
        </p:txBody>
      </p:sp>
      <p:sp>
        <p:nvSpPr>
          <p:cNvPr id="6" name="Text Box 3"/>
          <p:cNvSpPr txBox="1">
            <a:spLocks noChangeArrowheads="1"/>
          </p:cNvSpPr>
          <p:nvPr/>
        </p:nvSpPr>
        <p:spPr bwMode="auto">
          <a:xfrm>
            <a:off x="809389" y="4922795"/>
            <a:ext cx="7978204" cy="830997"/>
          </a:xfrm>
          <a:prstGeom prst="rect">
            <a:avLst/>
          </a:prstGeom>
          <a:noFill/>
          <a:ln w="9525">
            <a:noFill/>
            <a:miter lim="800000"/>
            <a:headEnd/>
            <a:tailEnd/>
          </a:ln>
          <a:effectLst/>
        </p:spPr>
        <p:txBody>
          <a:bodyPr wrap="square">
            <a:spAutoFit/>
          </a:bodyPr>
          <a:lstStyle/>
          <a:p>
            <a:pPr algn="r">
              <a:defRPr/>
            </a:pPr>
            <a:endParaRPr lang="en-US" sz="2400" dirty="0">
              <a:solidFill>
                <a:srgbClr val="6D6D6D"/>
              </a:solidFill>
              <a:latin typeface="Helvetica"/>
              <a:ea typeface="+mn-ea"/>
              <a:cs typeface="Helvetica"/>
            </a:endParaRPr>
          </a:p>
          <a:p>
            <a:pPr algn="l">
              <a:defRPr/>
            </a:pPr>
            <a:r>
              <a:rPr lang="en-US" sz="2400" dirty="0">
                <a:solidFill>
                  <a:srgbClr val="6D6D6D"/>
                </a:solidFill>
                <a:latin typeface="Helvetica"/>
                <a:ea typeface="+mn-ea"/>
                <a:cs typeface="Helvetica"/>
              </a:rPr>
              <a:t>Winter 2021</a:t>
            </a:r>
          </a:p>
        </p:txBody>
      </p:sp>
      <p:pic>
        <p:nvPicPr>
          <p:cNvPr id="14" name="Picture 13" descr="dt+ux.ai">
            <a:extLst>
              <a:ext uri="{FF2B5EF4-FFF2-40B4-BE49-F238E27FC236}">
                <a16:creationId xmlns:a16="http://schemas.microsoft.com/office/drawing/2014/main" id="{6E3129C8-C474-9D4A-B318-DF1A0850C0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8" y="-348342"/>
            <a:ext cx="1552055" cy="1164043"/>
          </a:xfrm>
          <a:prstGeom prst="rect">
            <a:avLst/>
          </a:prstGeom>
        </p:spPr>
      </p:pic>
      <p:sp>
        <p:nvSpPr>
          <p:cNvPr id="15" name="Rectangle 2">
            <a:extLst>
              <a:ext uri="{FF2B5EF4-FFF2-40B4-BE49-F238E27FC236}">
                <a16:creationId xmlns:a16="http://schemas.microsoft.com/office/drawing/2014/main" id="{D589D282-6F1F-1C46-AD61-1358842AE4FD}"/>
              </a:ext>
            </a:extLst>
          </p:cNvPr>
          <p:cNvSpPr txBox="1">
            <a:spLocks noChangeArrowheads="1"/>
          </p:cNvSpPr>
          <p:nvPr/>
        </p:nvSpPr>
        <p:spPr bwMode="auto">
          <a:xfrm>
            <a:off x="1224644" y="43545"/>
            <a:ext cx="10967357" cy="40910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08833" tIns="54417" rIns="108833" bIns="54417"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2000" baseline="0" dirty="0"/>
              <a:t>DESIGN THINKING FOR USER EXPERIENCE </a:t>
            </a:r>
            <a:r>
              <a:rPr lang="en-US" sz="2000" dirty="0"/>
              <a:t>DESIGN +</a:t>
            </a:r>
            <a:r>
              <a:rPr lang="en-US" sz="2000" baseline="0" dirty="0"/>
              <a:t> PROTOTYPING + EVALUATION</a:t>
            </a:r>
            <a:endParaRPr lang="en-US" sz="2000" dirty="0"/>
          </a:p>
        </p:txBody>
      </p:sp>
      <p:pic>
        <p:nvPicPr>
          <p:cNvPr id="16" name="Picture 15" descr="dt+ux.ai">
            <a:extLst>
              <a:ext uri="{FF2B5EF4-FFF2-40B4-BE49-F238E27FC236}">
                <a16:creationId xmlns:a16="http://schemas.microsoft.com/office/drawing/2014/main" id="{8D50C5D1-5438-0645-98B4-DA199F0A36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468" y="-348342"/>
            <a:ext cx="1552055" cy="1164043"/>
          </a:xfrm>
          <a:prstGeom prst="rect">
            <a:avLst/>
          </a:prstGeom>
        </p:spPr>
      </p:pic>
      <p:sp>
        <p:nvSpPr>
          <p:cNvPr id="17" name="Rectangle 2">
            <a:extLst>
              <a:ext uri="{FF2B5EF4-FFF2-40B4-BE49-F238E27FC236}">
                <a16:creationId xmlns:a16="http://schemas.microsoft.com/office/drawing/2014/main" id="{4C7E9560-F096-A64B-AAD2-B8586BC447FB}"/>
              </a:ext>
            </a:extLst>
          </p:cNvPr>
          <p:cNvSpPr txBox="1">
            <a:spLocks noChangeArrowheads="1"/>
          </p:cNvSpPr>
          <p:nvPr/>
        </p:nvSpPr>
        <p:spPr bwMode="auto">
          <a:xfrm>
            <a:off x="1224644" y="43545"/>
            <a:ext cx="10967357" cy="409103"/>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833" tIns="54417" rIns="108833" bIns="54417" numCol="1" anchor="ctr" anchorCtr="0" compatLnSpc="1">
            <a:prstTxWarp prst="textNoShape">
              <a:avLst/>
            </a:prstTxWarp>
          </a:bodyPr>
          <a:lstStyle>
            <a:lvl1pPr algn="l" rtl="0" eaLnBrk="0" fontAlgn="base" hangingPunct="0">
              <a:spcBef>
                <a:spcPct val="0"/>
              </a:spcBef>
              <a:spcAft>
                <a:spcPct val="0"/>
              </a:spcAft>
              <a:defRPr sz="3700" b="0" i="0">
                <a:solidFill>
                  <a:srgbClr val="6D6D6D"/>
                </a:solidFill>
                <a:latin typeface="Helvetica Light"/>
                <a:ea typeface="ＭＳ Ｐゴシック" charset="0"/>
                <a:cs typeface="Helvetica Light"/>
              </a:defRPr>
            </a:lvl1pPr>
            <a:lvl2pPr algn="l" rtl="0" eaLnBrk="0" fontAlgn="base" hangingPunct="0">
              <a:spcBef>
                <a:spcPct val="0"/>
              </a:spcBef>
              <a:spcAft>
                <a:spcPct val="0"/>
              </a:spcAft>
              <a:defRPr sz="3700">
                <a:solidFill>
                  <a:srgbClr val="3E4E6C"/>
                </a:solidFill>
                <a:latin typeface="Arial Black" pitchFamily="34" charset="0"/>
                <a:ea typeface="ＭＳ Ｐゴシック" charset="0"/>
              </a:defRPr>
            </a:lvl2pPr>
            <a:lvl3pPr algn="l" rtl="0" eaLnBrk="0" fontAlgn="base" hangingPunct="0">
              <a:spcBef>
                <a:spcPct val="0"/>
              </a:spcBef>
              <a:spcAft>
                <a:spcPct val="0"/>
              </a:spcAft>
              <a:defRPr sz="3700">
                <a:solidFill>
                  <a:srgbClr val="3E4E6C"/>
                </a:solidFill>
                <a:latin typeface="Arial Black" pitchFamily="34" charset="0"/>
                <a:ea typeface="ＭＳ Ｐゴシック" charset="0"/>
              </a:defRPr>
            </a:lvl3pPr>
            <a:lvl4pPr algn="l" rtl="0" eaLnBrk="0" fontAlgn="base" hangingPunct="0">
              <a:spcBef>
                <a:spcPct val="0"/>
              </a:spcBef>
              <a:spcAft>
                <a:spcPct val="0"/>
              </a:spcAft>
              <a:defRPr sz="3700">
                <a:solidFill>
                  <a:srgbClr val="3E4E6C"/>
                </a:solidFill>
                <a:latin typeface="Arial Black" pitchFamily="34" charset="0"/>
                <a:ea typeface="ＭＳ Ｐゴシック" charset="0"/>
              </a:defRPr>
            </a:lvl4pPr>
            <a:lvl5pPr algn="l" rtl="0" eaLnBrk="0" fontAlgn="base" hangingPunct="0">
              <a:spcBef>
                <a:spcPct val="0"/>
              </a:spcBef>
              <a:spcAft>
                <a:spcPct val="0"/>
              </a:spcAft>
              <a:defRPr sz="3700">
                <a:solidFill>
                  <a:srgbClr val="3E4E6C"/>
                </a:solidFill>
                <a:latin typeface="Arial Black" pitchFamily="34" charset="0"/>
                <a:ea typeface="ＭＳ Ｐゴシック" charset="0"/>
              </a:defRPr>
            </a:lvl5pPr>
            <a:lvl6pPr marL="457200" algn="l" rtl="0" fontAlgn="base">
              <a:spcBef>
                <a:spcPct val="0"/>
              </a:spcBef>
              <a:spcAft>
                <a:spcPct val="0"/>
              </a:spcAft>
              <a:defRPr sz="3700">
                <a:solidFill>
                  <a:srgbClr val="3E4E6C"/>
                </a:solidFill>
                <a:latin typeface="Arial Black" pitchFamily="34" charset="0"/>
              </a:defRPr>
            </a:lvl6pPr>
            <a:lvl7pPr marL="914400" algn="l" rtl="0" fontAlgn="base">
              <a:spcBef>
                <a:spcPct val="0"/>
              </a:spcBef>
              <a:spcAft>
                <a:spcPct val="0"/>
              </a:spcAft>
              <a:defRPr sz="3700">
                <a:solidFill>
                  <a:srgbClr val="3E4E6C"/>
                </a:solidFill>
                <a:latin typeface="Arial Black" pitchFamily="34" charset="0"/>
              </a:defRPr>
            </a:lvl7pPr>
            <a:lvl8pPr marL="1371600" algn="l" rtl="0" fontAlgn="base">
              <a:spcBef>
                <a:spcPct val="0"/>
              </a:spcBef>
              <a:spcAft>
                <a:spcPct val="0"/>
              </a:spcAft>
              <a:defRPr sz="3700">
                <a:solidFill>
                  <a:srgbClr val="3E4E6C"/>
                </a:solidFill>
                <a:latin typeface="Arial Black" pitchFamily="34" charset="0"/>
              </a:defRPr>
            </a:lvl8pPr>
            <a:lvl9pPr marL="1828800" algn="l" rtl="0" fontAlgn="base">
              <a:spcBef>
                <a:spcPct val="0"/>
              </a:spcBef>
              <a:spcAft>
                <a:spcPct val="0"/>
              </a:spcAft>
              <a:defRPr sz="3700">
                <a:solidFill>
                  <a:srgbClr val="3E4E6C"/>
                </a:solidFill>
                <a:latin typeface="Arial Black" pitchFamily="34" charset="0"/>
              </a:defRPr>
            </a:lvl9pPr>
          </a:lstStyle>
          <a:p>
            <a:r>
              <a:rPr lang="en-US" sz="2000" baseline="0" dirty="0"/>
              <a:t>DESIGN THINKING FOR USER EXPERIENCE </a:t>
            </a:r>
            <a:r>
              <a:rPr lang="en-US" sz="2000" dirty="0"/>
              <a:t>DESIGN +</a:t>
            </a:r>
            <a:r>
              <a:rPr lang="en-US" sz="2000" baseline="0" dirty="0"/>
              <a:t> PROTOTYPING + EVALUATION</a:t>
            </a:r>
            <a:endParaRPr lang="en-US" sz="2000" dirty="0"/>
          </a:p>
        </p:txBody>
      </p:sp>
      <p:sp>
        <p:nvSpPr>
          <p:cNvPr id="10" name="Shape 309"/>
          <p:cNvSpPr/>
          <p:nvPr/>
        </p:nvSpPr>
        <p:spPr>
          <a:xfrm>
            <a:off x="11933751" y="-62865"/>
            <a:ext cx="3408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a:p>
        </p:txBody>
      </p:sp>
      <p:sp>
        <p:nvSpPr>
          <p:cNvPr id="11" name="Shape 310"/>
          <p:cNvSpPr/>
          <p:nvPr/>
        </p:nvSpPr>
        <p:spPr>
          <a:xfrm rot="16200000">
            <a:off x="-93917" y="-51499"/>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a:p>
        </p:txBody>
      </p:sp>
      <p:sp>
        <p:nvSpPr>
          <p:cNvPr id="12" name="Shape 311"/>
          <p:cNvSpPr/>
          <p:nvPr/>
        </p:nvSpPr>
        <p:spPr>
          <a:xfrm rot="10800000">
            <a:off x="-82551" y="6669406"/>
            <a:ext cx="340800" cy="2555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a:p>
        </p:txBody>
      </p:sp>
      <p:sp>
        <p:nvSpPr>
          <p:cNvPr id="13" name="Shape 312"/>
          <p:cNvSpPr/>
          <p:nvPr/>
        </p:nvSpPr>
        <p:spPr>
          <a:xfrm rot="5400000">
            <a:off x="11977620" y="6675681"/>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a:p>
        </p:txBody>
      </p:sp>
      <p:sp>
        <p:nvSpPr>
          <p:cNvPr id="23" name="Rectangle 22">
            <a:extLst>
              <a:ext uri="{FF2B5EF4-FFF2-40B4-BE49-F238E27FC236}">
                <a16:creationId xmlns:a16="http://schemas.microsoft.com/office/drawing/2014/main" id="{C0B2368B-CA14-4DBC-BD64-AC6F6763C755}"/>
              </a:ext>
            </a:extLst>
          </p:cNvPr>
          <p:cNvSpPr/>
          <p:nvPr/>
        </p:nvSpPr>
        <p:spPr>
          <a:xfrm>
            <a:off x="791485" y="3476761"/>
            <a:ext cx="1825897" cy="461665"/>
          </a:xfrm>
          <a:prstGeom prst="rect">
            <a:avLst/>
          </a:prstGeom>
        </p:spPr>
        <p:txBody>
          <a:bodyPr wrap="square">
            <a:spAutoFit/>
          </a:bodyPr>
          <a:lstStyle/>
          <a:p>
            <a:r>
              <a:rPr lang="zh-CN" altLang="en-US" sz="2400" b="1" dirty="0">
                <a:solidFill>
                  <a:schemeClr val="bg2"/>
                </a:solidFill>
              </a:rPr>
              <a:t>刘哲明</a:t>
            </a:r>
            <a:endParaRPr lang="en-US" sz="2400" b="1" dirty="0">
              <a:solidFill>
                <a:schemeClr val="bg2"/>
              </a:solidFill>
            </a:endParaRPr>
          </a:p>
        </p:txBody>
      </p:sp>
    </p:spTree>
    <p:extLst>
      <p:ext uri="{BB962C8B-B14F-4D97-AF65-F5344CB8AC3E}">
        <p14:creationId xmlns:p14="http://schemas.microsoft.com/office/powerpoint/2010/main" val="2974840806"/>
      </p:ext>
    </p:extLst>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4868" y="352430"/>
            <a:ext cx="2887133" cy="59721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39237" y="352430"/>
            <a:ext cx="8462433" cy="59721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5C0BE3CA-D15F-EC42-AC84-4110DAF330DF}" type="slidenum">
              <a:rPr lang="en-US" smtClean="0"/>
              <a:pPr/>
              <a:t>‹#›</a:t>
            </a:fld>
            <a:endParaRPr lang="en-US"/>
          </a:p>
        </p:txBody>
      </p:sp>
      <p:sp>
        <p:nvSpPr>
          <p:cNvPr id="7" name="Rectangle 6">
            <a:extLst>
              <a:ext uri="{FF2B5EF4-FFF2-40B4-BE49-F238E27FC236}">
                <a16:creationId xmlns:a16="http://schemas.microsoft.com/office/drawing/2014/main" id="{53DDD6FB-8AF9-2C42-B83D-0FC003497CE6}"/>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85CF5D1E-C699-BF46-974B-5714AA4B3505}"/>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695074327"/>
      </p:ext>
    </p:extLst>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Word">
    <p:spTree>
      <p:nvGrpSpPr>
        <p:cNvPr id="1" name=""/>
        <p:cNvGrpSpPr/>
        <p:nvPr/>
      </p:nvGrpSpPr>
      <p:grpSpPr>
        <a:xfrm>
          <a:off x="0" y="0"/>
          <a:ext cx="0" cy="0"/>
          <a:chOff x="0" y="0"/>
          <a:chExt cx="0" cy="0"/>
        </a:xfrm>
      </p:grpSpPr>
      <p:sp>
        <p:nvSpPr>
          <p:cNvPr id="9" name="Shape 9"/>
          <p:cNvSpPr>
            <a:spLocks noGrp="1"/>
          </p:cNvSpPr>
          <p:nvPr>
            <p:ph type="title"/>
          </p:nvPr>
        </p:nvSpPr>
        <p:spPr>
          <a:xfrm>
            <a:off x="514356" y="2281240"/>
            <a:ext cx="11180233" cy="1116013"/>
          </a:xfrm>
          <a:prstGeom prst="rect">
            <a:avLst/>
          </a:prstGeom>
        </p:spPr>
        <p:txBody>
          <a:bodyPr/>
          <a:lstStyle>
            <a:lvl1pPr algn="ctr">
              <a:defRPr sz="8798" baseline="0">
                <a:solidFill>
                  <a:srgbClr val="FFC000"/>
                </a:solidFill>
              </a:defRPr>
            </a:lvl1pPr>
          </a:lstStyle>
          <a:p>
            <a:pPr lvl="0">
              <a:defRPr sz="1800">
                <a:solidFill>
                  <a:srgbClr val="000000"/>
                </a:solidFill>
                <a:uFillTx/>
              </a:defRPr>
            </a:pPr>
            <a:r>
              <a:rPr lang="en-US" sz="8798">
                <a:solidFill>
                  <a:srgbClr val="FFFFFF"/>
                </a:solidFill>
                <a:uFill>
                  <a:solidFill>
                    <a:srgbClr val="FFFFFF"/>
                  </a:solidFill>
                </a:uFill>
              </a:rPr>
              <a:t>Click to edit Master title style</a:t>
            </a:r>
            <a:endParaRPr sz="8798" dirty="0">
              <a:solidFill>
                <a:srgbClr val="FFFFFF"/>
              </a:solidFill>
              <a:uFill>
                <a:solidFill>
                  <a:srgbClr val="FFFFFF"/>
                </a:solidFill>
              </a:uFill>
            </a:endParaRPr>
          </a:p>
        </p:txBody>
      </p:sp>
      <p:sp>
        <p:nvSpPr>
          <p:cNvPr id="4" name="Rectangle 5">
            <a:extLst>
              <a:ext uri="{FF2B5EF4-FFF2-40B4-BE49-F238E27FC236}">
                <a16:creationId xmlns:a16="http://schemas.microsoft.com/office/drawing/2014/main" id="{D6E985AF-0CDD-494D-BF08-30840F1C9CFE}"/>
              </a:ext>
            </a:extLst>
          </p:cNvPr>
          <p:cNvSpPr>
            <a:spLocks noGrp="1" noChangeArrowheads="1"/>
          </p:cNvSpPr>
          <p:nvPr>
            <p:ph type="dt" sz="half" idx="2"/>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2021/03/15</a:t>
            </a:r>
            <a:endParaRPr lang="en-US" dirty="0"/>
          </a:p>
        </p:txBody>
      </p:sp>
      <p:sp>
        <p:nvSpPr>
          <p:cNvPr id="5" name="Rectangle 6">
            <a:extLst>
              <a:ext uri="{FF2B5EF4-FFF2-40B4-BE49-F238E27FC236}">
                <a16:creationId xmlns:a16="http://schemas.microsoft.com/office/drawing/2014/main" id="{ECA38BF4-29DF-244C-845E-9992471C9B42}"/>
              </a:ext>
            </a:extLst>
          </p:cNvPr>
          <p:cNvSpPr>
            <a:spLocks noGrp="1" noChangeArrowheads="1"/>
          </p:cNvSpPr>
          <p:nvPr>
            <p:ph type="ftr" sz="quarter" idx="3"/>
          </p:nvPr>
        </p:nvSpPr>
        <p:spPr bwMode="auto">
          <a:xfrm>
            <a:off x="2545860"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endParaRPr lang="en-US" dirty="0"/>
          </a:p>
        </p:txBody>
      </p:sp>
      <p:sp>
        <p:nvSpPr>
          <p:cNvPr id="6" name="Rectangle 7">
            <a:extLst>
              <a:ext uri="{FF2B5EF4-FFF2-40B4-BE49-F238E27FC236}">
                <a16:creationId xmlns:a16="http://schemas.microsoft.com/office/drawing/2014/main" id="{0FE133F2-6AA5-FE49-9AA2-A1DD2A979212}"/>
              </a:ext>
            </a:extLst>
          </p:cNvPr>
          <p:cNvSpPr>
            <a:spLocks noGrp="1" noChangeArrowheads="1"/>
          </p:cNvSpPr>
          <p:nvPr>
            <p:ph type="sldNum" sz="quarter" idx="4"/>
          </p:nvPr>
        </p:nvSpPr>
        <p:spPr bwMode="auto">
          <a:xfrm>
            <a:off x="10871200" y="6553201"/>
            <a:ext cx="132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defRPr/>
            </a:pPr>
            <a:fld id="{D71D7C31-5DB5-47AD-AB94-4B6B5EAB431F}" type="slidenum">
              <a:rPr lang="en-US" smtClean="0"/>
              <a:pPr>
                <a:defRPr/>
              </a:pPr>
              <a:t>‹#›</a:t>
            </a:fld>
            <a:endParaRPr lang="en-US" dirty="0"/>
          </a:p>
        </p:txBody>
      </p:sp>
    </p:spTree>
    <p:extLst>
      <p:ext uri="{BB962C8B-B14F-4D97-AF65-F5344CB8AC3E}">
        <p14:creationId xmlns:p14="http://schemas.microsoft.com/office/powerpoint/2010/main" val="20436785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Main">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uFillTx/>
              </a:defRPr>
            </a:pPr>
            <a:r>
              <a:rPr lang="en-US" sz="3999">
                <a:solidFill>
                  <a:srgbClr val="FFFFFF"/>
                </a:solidFill>
                <a:uFill>
                  <a:solidFill>
                    <a:srgbClr val="FFFFFF"/>
                  </a:solidFill>
                </a:uFill>
              </a:rPr>
              <a:t>Click to edit Master title style</a:t>
            </a:r>
            <a:endParaRPr sz="3999">
              <a:solidFill>
                <a:srgbClr val="FFFFFF"/>
              </a:solidFill>
              <a:uFill>
                <a:solidFill>
                  <a:srgbClr val="FFFFFF"/>
                </a:solidFill>
              </a:uFill>
            </a:endParaRPr>
          </a:p>
        </p:txBody>
      </p:sp>
      <p:sp>
        <p:nvSpPr>
          <p:cNvPr id="20" name="Shape 20"/>
          <p:cNvSpPr>
            <a:spLocks noGrp="1"/>
          </p:cNvSpPr>
          <p:nvPr>
            <p:ph type="body" idx="1"/>
          </p:nvPr>
        </p:nvSpPr>
        <p:spPr>
          <a:prstGeom prst="rect">
            <a:avLst/>
          </a:prstGeom>
        </p:spPr>
        <p:txBody>
          <a:bodyPr/>
          <a:lstStyle>
            <a:lvl2pPr marL="293270" indent="-92288">
              <a:spcBef>
                <a:spcPts val="485"/>
              </a:spcBef>
              <a:defRPr sz="2300"/>
            </a:lvl2pPr>
            <a:lvl3pPr marL="457338" indent="-71781">
              <a:spcBef>
                <a:spcPts val="404"/>
              </a:spcBef>
              <a:defRPr sz="2100"/>
            </a:lvl3pPr>
            <a:lvl4pPr marL="641915" indent="-71781">
              <a:spcBef>
                <a:spcPts val="323"/>
              </a:spcBef>
              <a:defRPr sz="1700"/>
            </a:lvl4pPr>
            <a:lvl5pPr marL="826490" indent="-71781">
              <a:spcBef>
                <a:spcPts val="323"/>
              </a:spcBef>
              <a:defRPr sz="1700"/>
            </a:lvl5pPr>
          </a:lstStyle>
          <a:p>
            <a:pPr lvl="0">
              <a:defRPr sz="1800">
                <a:solidFill>
                  <a:srgbClr val="000000"/>
                </a:solidFill>
                <a:uFillTx/>
              </a:defRPr>
            </a:pPr>
            <a:r>
              <a:rPr lang="en-US" sz="2699">
                <a:solidFill>
                  <a:srgbClr val="FFFFFF"/>
                </a:solidFill>
                <a:uFill>
                  <a:solidFill>
                    <a:srgbClr val="FFFFFF"/>
                  </a:solidFill>
                </a:uFill>
              </a:rPr>
              <a:t>Click to edit Master text styles</a:t>
            </a:r>
          </a:p>
          <a:p>
            <a:pPr lvl="1">
              <a:defRPr sz="1800">
                <a:solidFill>
                  <a:srgbClr val="000000"/>
                </a:solidFill>
                <a:uFillTx/>
              </a:defRPr>
            </a:pPr>
            <a:r>
              <a:rPr lang="en-US" sz="2699">
                <a:solidFill>
                  <a:srgbClr val="FFFFFF"/>
                </a:solidFill>
                <a:uFill>
                  <a:solidFill>
                    <a:srgbClr val="FFFFFF"/>
                  </a:solidFill>
                </a:uFill>
              </a:rPr>
              <a:t>Second level</a:t>
            </a:r>
          </a:p>
          <a:p>
            <a:pPr lvl="2">
              <a:defRPr sz="1800">
                <a:solidFill>
                  <a:srgbClr val="000000"/>
                </a:solidFill>
                <a:uFillTx/>
              </a:defRPr>
            </a:pPr>
            <a:r>
              <a:rPr lang="en-US" sz="2699">
                <a:solidFill>
                  <a:srgbClr val="FFFFFF"/>
                </a:solidFill>
                <a:uFill>
                  <a:solidFill>
                    <a:srgbClr val="FFFFFF"/>
                  </a:solidFill>
                </a:uFill>
              </a:rPr>
              <a:t>Third level</a:t>
            </a:r>
          </a:p>
          <a:p>
            <a:pPr lvl="3">
              <a:defRPr sz="1800">
                <a:solidFill>
                  <a:srgbClr val="000000"/>
                </a:solidFill>
                <a:uFillTx/>
              </a:defRPr>
            </a:pPr>
            <a:r>
              <a:rPr lang="en-US" sz="2699">
                <a:solidFill>
                  <a:srgbClr val="FFFFFF"/>
                </a:solidFill>
                <a:uFill>
                  <a:solidFill>
                    <a:srgbClr val="FFFFFF"/>
                  </a:solidFill>
                </a:uFill>
              </a:rPr>
              <a:t>Fourth level</a:t>
            </a:r>
          </a:p>
          <a:p>
            <a:pPr lvl="4">
              <a:defRPr sz="1800">
                <a:solidFill>
                  <a:srgbClr val="000000"/>
                </a:solidFill>
                <a:uFillTx/>
              </a:defRPr>
            </a:pPr>
            <a:r>
              <a:rPr lang="en-US" sz="2699">
                <a:solidFill>
                  <a:srgbClr val="FFFFFF"/>
                </a:solidFill>
                <a:uFill>
                  <a:solidFill>
                    <a:srgbClr val="FFFFFF"/>
                  </a:solidFill>
                </a:uFill>
              </a:rPr>
              <a:t>Fifth level</a:t>
            </a:r>
            <a:endParaRPr sz="1700">
              <a:solidFill>
                <a:srgbClr val="FFFFFF"/>
              </a:solidFill>
              <a:uFill>
                <a:solidFill>
                  <a:srgbClr val="FFFFFF"/>
                </a:solidFill>
              </a:uFill>
            </a:endParaRPr>
          </a:p>
        </p:txBody>
      </p:sp>
      <p:sp>
        <p:nvSpPr>
          <p:cNvPr id="4" name="Rectangle 5">
            <a:extLst>
              <a:ext uri="{FF2B5EF4-FFF2-40B4-BE49-F238E27FC236}">
                <a16:creationId xmlns:a16="http://schemas.microsoft.com/office/drawing/2014/main" id="{04B94D95-A2AB-8944-9100-36502BBCF46C}"/>
              </a:ext>
            </a:extLst>
          </p:cNvPr>
          <p:cNvSpPr>
            <a:spLocks noGrp="1" noChangeArrowheads="1"/>
          </p:cNvSpPr>
          <p:nvPr>
            <p:ph type="dt" sz="half" idx="2"/>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2021/03/15</a:t>
            </a:r>
            <a:endParaRPr lang="en-US" dirty="0"/>
          </a:p>
        </p:txBody>
      </p:sp>
      <p:sp>
        <p:nvSpPr>
          <p:cNvPr id="5" name="Rectangle 6">
            <a:extLst>
              <a:ext uri="{FF2B5EF4-FFF2-40B4-BE49-F238E27FC236}">
                <a16:creationId xmlns:a16="http://schemas.microsoft.com/office/drawing/2014/main" id="{8F105658-4B3F-D54B-AFC8-B6123918E270}"/>
              </a:ext>
            </a:extLst>
          </p:cNvPr>
          <p:cNvSpPr>
            <a:spLocks noGrp="1" noChangeArrowheads="1"/>
          </p:cNvSpPr>
          <p:nvPr>
            <p:ph type="ftr" sz="quarter" idx="3"/>
          </p:nvPr>
        </p:nvSpPr>
        <p:spPr bwMode="auto">
          <a:xfrm>
            <a:off x="2545860"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endParaRPr lang="en-US" dirty="0"/>
          </a:p>
        </p:txBody>
      </p:sp>
      <p:sp>
        <p:nvSpPr>
          <p:cNvPr id="6" name="Rectangle 7">
            <a:extLst>
              <a:ext uri="{FF2B5EF4-FFF2-40B4-BE49-F238E27FC236}">
                <a16:creationId xmlns:a16="http://schemas.microsoft.com/office/drawing/2014/main" id="{01711E96-21B6-CA46-B1E7-634E9DC0A3A7}"/>
              </a:ext>
            </a:extLst>
          </p:cNvPr>
          <p:cNvSpPr>
            <a:spLocks noGrp="1" noChangeArrowheads="1"/>
          </p:cNvSpPr>
          <p:nvPr>
            <p:ph type="sldNum" sz="quarter" idx="4"/>
          </p:nvPr>
        </p:nvSpPr>
        <p:spPr bwMode="auto">
          <a:xfrm>
            <a:off x="10871200" y="6553201"/>
            <a:ext cx="132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pPr>
              <a:defRPr/>
            </a:pPr>
            <a:fld id="{D71D7C31-5DB5-47AD-AB94-4B6B5EAB431F}" type="slidenum">
              <a:rPr lang="en-US" smtClean="0"/>
              <a:pPr>
                <a:defRPr/>
              </a:pPr>
              <a:t>‹#›</a:t>
            </a:fld>
            <a:endParaRPr lang="en-US" dirty="0"/>
          </a:p>
        </p:txBody>
      </p:sp>
    </p:spTree>
    <p:extLst>
      <p:ext uri="{BB962C8B-B14F-4D97-AF65-F5344CB8AC3E}">
        <p14:creationId xmlns:p14="http://schemas.microsoft.com/office/powerpoint/2010/main" val="3999420813"/>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 subtitle + bullets">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48736" y="1425581"/>
            <a:ext cx="11277101" cy="4881563"/>
          </a:xfrm>
          <a:prstGeom prst="rect">
            <a:avLst/>
          </a:prstGeom>
        </p:spPr>
        <p:txBody>
          <a:bodyPr/>
          <a:lstStyle>
            <a:lvl1pPr>
              <a:defRPr lang="en-US" dirty="0" smtClean="0">
                <a:solidFill>
                  <a:srgbClr val="767676"/>
                </a:solidFill>
                <a:latin typeface="+mn-lt"/>
              </a:defRPr>
            </a:lvl1pPr>
            <a:lvl2pPr>
              <a:defRPr lang="en-US" dirty="0" smtClean="0">
                <a:solidFill>
                  <a:srgbClr val="767676"/>
                </a:solidFill>
                <a:latin typeface="+mn-lt"/>
              </a:defRPr>
            </a:lvl2pPr>
            <a:lvl3pPr>
              <a:defRPr lang="en-US" dirty="0" smtClean="0">
                <a:solidFill>
                  <a:srgbClr val="767676"/>
                </a:solidFill>
                <a:latin typeface="+mn-lt"/>
              </a:defRPr>
            </a:lvl3pPr>
            <a:lvl4pPr>
              <a:defRPr lang="en-US" dirty="0" smtClean="0">
                <a:solidFill>
                  <a:srgbClr val="767676"/>
                </a:solidFill>
                <a:latin typeface="+mn-lt"/>
              </a:defRPr>
            </a:lvl4pPr>
            <a:lvl5pPr>
              <a:defRPr lang="en-US" dirty="0">
                <a:solidFill>
                  <a:srgbClr val="767676"/>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14"/>
          <p:cNvSpPr>
            <a:spLocks noGrp="1"/>
          </p:cNvSpPr>
          <p:nvPr>
            <p:ph type="body" sz="quarter" idx="15" hasCustomPrompt="1"/>
          </p:nvPr>
        </p:nvSpPr>
        <p:spPr>
          <a:xfrm>
            <a:off x="3180499" y="186136"/>
            <a:ext cx="8813800" cy="609600"/>
          </a:xfrm>
          <a:prstGeom prst="rect">
            <a:avLst/>
          </a:prstGeom>
        </p:spPr>
        <p:txBody>
          <a:bodyPr>
            <a:noAutofit/>
          </a:bodyPr>
          <a:lstStyle>
            <a:lvl1pPr marL="0" indent="0" algn="r">
              <a:buNone/>
              <a:defRPr sz="3199" baseline="0">
                <a:solidFill>
                  <a:srgbClr val="FFC000"/>
                </a:solidFill>
                <a:latin typeface="+mn-lt"/>
              </a:defRPr>
            </a:lvl1pPr>
          </a:lstStyle>
          <a:p>
            <a:pPr lvl="0"/>
            <a:r>
              <a:rPr lang="en-US" dirty="0"/>
              <a:t>secondary title</a:t>
            </a:r>
          </a:p>
        </p:txBody>
      </p:sp>
      <p:sp>
        <p:nvSpPr>
          <p:cNvPr id="8" name="Title 1"/>
          <p:cNvSpPr>
            <a:spLocks noGrp="1"/>
          </p:cNvSpPr>
          <p:nvPr>
            <p:ph type="title" hasCustomPrompt="1"/>
          </p:nvPr>
        </p:nvSpPr>
        <p:spPr>
          <a:xfrm>
            <a:off x="152402" y="-27296"/>
            <a:ext cx="11275325" cy="1143000"/>
          </a:xfrm>
          <a:prstGeom prst="rect">
            <a:avLst/>
          </a:prstGeom>
        </p:spPr>
        <p:txBody>
          <a:bodyPr>
            <a:noAutofit/>
          </a:bodyPr>
          <a:lstStyle>
            <a:lvl1pPr algn="l">
              <a:defRPr sz="4199" b="0" baseline="0">
                <a:solidFill>
                  <a:srgbClr val="767676"/>
                </a:solidFill>
                <a:latin typeface="+mn-lt"/>
              </a:defRPr>
            </a:lvl1pPr>
          </a:lstStyle>
          <a:p>
            <a:r>
              <a:rPr lang="en-US" dirty="0"/>
              <a:t>title goes here</a:t>
            </a:r>
          </a:p>
        </p:txBody>
      </p:sp>
      <p:sp>
        <p:nvSpPr>
          <p:cNvPr id="5" name="Rectangle 5">
            <a:extLst>
              <a:ext uri="{FF2B5EF4-FFF2-40B4-BE49-F238E27FC236}">
                <a16:creationId xmlns:a16="http://schemas.microsoft.com/office/drawing/2014/main" id="{88866947-3717-D941-B175-1B7B7ED1B84A}"/>
              </a:ext>
            </a:extLst>
          </p:cNvPr>
          <p:cNvSpPr>
            <a:spLocks noGrp="1" noChangeArrowheads="1"/>
          </p:cNvSpPr>
          <p:nvPr>
            <p:ph type="dt" sz="half" idx="2"/>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2021/03/15</a:t>
            </a:r>
            <a:endParaRPr lang="en-US" dirty="0"/>
          </a:p>
        </p:txBody>
      </p:sp>
      <p:sp>
        <p:nvSpPr>
          <p:cNvPr id="6" name="Rectangle 6">
            <a:extLst>
              <a:ext uri="{FF2B5EF4-FFF2-40B4-BE49-F238E27FC236}">
                <a16:creationId xmlns:a16="http://schemas.microsoft.com/office/drawing/2014/main" id="{0EA4BA3F-BC2B-3D47-BE0A-78ED8EBFE108}"/>
              </a:ext>
            </a:extLst>
          </p:cNvPr>
          <p:cNvSpPr>
            <a:spLocks noGrp="1" noChangeArrowheads="1"/>
          </p:cNvSpPr>
          <p:nvPr>
            <p:ph type="ftr" sz="quarter" idx="3"/>
          </p:nvPr>
        </p:nvSpPr>
        <p:spPr bwMode="auto">
          <a:xfrm>
            <a:off x="2545860"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p>
        </p:txBody>
      </p:sp>
      <p:sp>
        <p:nvSpPr>
          <p:cNvPr id="9" name="Rectangle 7">
            <a:extLst>
              <a:ext uri="{FF2B5EF4-FFF2-40B4-BE49-F238E27FC236}">
                <a16:creationId xmlns:a16="http://schemas.microsoft.com/office/drawing/2014/main" id="{968502BF-64C9-E34D-92E9-03DE93032926}"/>
              </a:ext>
            </a:extLst>
          </p:cNvPr>
          <p:cNvSpPr>
            <a:spLocks noGrp="1" noChangeArrowheads="1"/>
          </p:cNvSpPr>
          <p:nvPr>
            <p:ph type="sldNum" sz="quarter" idx="4"/>
          </p:nvPr>
        </p:nvSpPr>
        <p:spPr bwMode="auto">
          <a:xfrm>
            <a:off x="10871200" y="6553201"/>
            <a:ext cx="132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0DCE2350-1101-F441-AC62-94DD89CD6240}" type="slidenum">
              <a:rPr lang="en-US" smtClean="0"/>
              <a:pPr/>
              <a:t>‹#›</a:t>
            </a:fld>
            <a:endParaRPr lang="en-US"/>
          </a:p>
        </p:txBody>
      </p:sp>
    </p:spTree>
    <p:extLst>
      <p:ext uri="{BB962C8B-B14F-4D97-AF65-F5344CB8AC3E}">
        <p14:creationId xmlns:p14="http://schemas.microsoft.com/office/powerpoint/2010/main" val="3246602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8"/>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1"/>
            <a:ext cx="3200400" cy="876300"/>
          </a:xfrm>
        </p:spPr>
        <p:txBody>
          <a:bodyPr/>
          <a:lstStyle>
            <a:lvl1pPr marL="0" indent="0" algn="ctr">
              <a:buNone/>
              <a:defRPr>
                <a:solidFill>
                  <a:schemeClr val="tx1">
                    <a:tint val="75000"/>
                  </a:schemeClr>
                </a:solidFill>
              </a:defRPr>
            </a:lvl1pPr>
            <a:lvl2pPr marL="228534" indent="0" algn="ctr">
              <a:buNone/>
              <a:defRPr>
                <a:solidFill>
                  <a:schemeClr val="tx1">
                    <a:tint val="75000"/>
                  </a:schemeClr>
                </a:solidFill>
              </a:defRPr>
            </a:lvl2pPr>
            <a:lvl3pPr marL="457069" indent="0" algn="ctr">
              <a:buNone/>
              <a:defRPr>
                <a:solidFill>
                  <a:schemeClr val="tx1">
                    <a:tint val="75000"/>
                  </a:schemeClr>
                </a:solidFill>
              </a:defRPr>
            </a:lvl3pPr>
            <a:lvl4pPr marL="685600" indent="0" algn="ctr">
              <a:buNone/>
              <a:defRPr>
                <a:solidFill>
                  <a:schemeClr val="tx1">
                    <a:tint val="75000"/>
                  </a:schemeClr>
                </a:solidFill>
              </a:defRPr>
            </a:lvl4pPr>
            <a:lvl5pPr marL="914134" indent="0" algn="ctr">
              <a:buNone/>
              <a:defRPr>
                <a:solidFill>
                  <a:schemeClr val="tx1">
                    <a:tint val="75000"/>
                  </a:schemeClr>
                </a:solidFill>
              </a:defRPr>
            </a:lvl5pPr>
            <a:lvl6pPr marL="1142667" indent="0" algn="ctr">
              <a:buNone/>
              <a:defRPr>
                <a:solidFill>
                  <a:schemeClr val="tx1">
                    <a:tint val="75000"/>
                  </a:schemeClr>
                </a:solidFill>
              </a:defRPr>
            </a:lvl6pPr>
            <a:lvl7pPr marL="1371202" indent="0" algn="ctr">
              <a:buNone/>
              <a:defRPr>
                <a:solidFill>
                  <a:schemeClr val="tx1">
                    <a:tint val="75000"/>
                  </a:schemeClr>
                </a:solidFill>
              </a:defRPr>
            </a:lvl7pPr>
            <a:lvl8pPr marL="1599735" indent="0" algn="ctr">
              <a:buNone/>
              <a:defRPr>
                <a:solidFill>
                  <a:schemeClr val="tx1">
                    <a:tint val="75000"/>
                  </a:schemeClr>
                </a:solidFill>
              </a:defRPr>
            </a:lvl8pPr>
            <a:lvl9pPr marL="18282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r>
              <a:rPr lang="en-US"/>
              <a:t>2021/03/15</a:t>
            </a:r>
            <a:endParaRPr lang="en-US" dirty="0"/>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0DCE2350-1101-F441-AC62-94DD89CD6240}" type="slidenum">
              <a:rPr lang="en-US" smtClean="0"/>
              <a:pPr/>
              <a:t>‹#›</a:t>
            </a:fld>
            <a:endParaRPr lang="en-US"/>
          </a:p>
        </p:txBody>
      </p:sp>
    </p:spTree>
    <p:extLst>
      <p:ext uri="{BB962C8B-B14F-4D97-AF65-F5344CB8AC3E}">
        <p14:creationId xmlns:p14="http://schemas.microsoft.com/office/powerpoint/2010/main" val="20821389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308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9238" y="352425"/>
            <a:ext cx="11552767" cy="1143000"/>
          </a:xfrm>
        </p:spPr>
        <p:txBody>
          <a:bodyPr/>
          <a:lstStyle>
            <a:lvl1pPr>
              <a:defRPr>
                <a:solidFill>
                  <a:srgbClr val="FFC000"/>
                </a:solidFill>
              </a:defRPr>
            </a:lvl1pPr>
          </a:lstStyle>
          <a:p>
            <a:r>
              <a:rPr lang="en-US"/>
              <a:t>Click to edit Master title style</a:t>
            </a:r>
            <a:endParaRPr lang="en-US" dirty="0"/>
          </a:p>
        </p:txBody>
      </p:sp>
      <p:sp>
        <p:nvSpPr>
          <p:cNvPr id="3" name="Text Placeholder 2"/>
          <p:cNvSpPr>
            <a:spLocks noGrp="1"/>
          </p:cNvSpPr>
          <p:nvPr>
            <p:ph type="body" sz="half" idx="1"/>
          </p:nvPr>
        </p:nvSpPr>
        <p:spPr>
          <a:xfrm>
            <a:off x="9144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0DCE2350-1101-F441-AC62-94DD89CD6240}" type="slidenum">
              <a:rPr lang="en-US" smtClean="0"/>
              <a:pPr/>
              <a:t>‹#›</a:t>
            </a:fld>
            <a:endParaRPr lang="en-US"/>
          </a:p>
        </p:txBody>
      </p:sp>
      <p:sp>
        <p:nvSpPr>
          <p:cNvPr id="8" name="Rectangle 7">
            <a:extLst>
              <a:ext uri="{FF2B5EF4-FFF2-40B4-BE49-F238E27FC236}">
                <a16:creationId xmlns:a16="http://schemas.microsoft.com/office/drawing/2014/main" id="{49168CFC-C475-3C49-A59B-F104C47DBE7E}"/>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F9B2204B-6F0E-224A-B684-DFCC423A4EBB}"/>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4B02925A-36A5-AE46-92B5-D2FCEACC443C}"/>
              </a:ext>
            </a:extLst>
          </p:cNvPr>
          <p:cNvSpPr/>
          <p:nvPr/>
        </p:nvSpPr>
        <p:spPr bwMode="auto">
          <a:xfrm>
            <a:off x="0" y="6527203"/>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16913163"/>
      </p:ext>
    </p:extLst>
  </p:cSld>
  <p:clrMapOvr>
    <a:masterClrMapping/>
  </p:clrMapOvr>
  <p:transition>
    <p:dissolv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469911" y="0"/>
            <a:ext cx="11552767" cy="1143000"/>
          </a:xfrm>
        </p:spPr>
        <p:txBody>
          <a:bodyPr/>
          <a:lstStyle/>
          <a:p>
            <a:r>
              <a:rPr lang="en-US"/>
              <a:t>Click to edit Master title style</a:t>
            </a:r>
          </a:p>
        </p:txBody>
      </p:sp>
    </p:spTree>
    <p:extLst>
      <p:ext uri="{BB962C8B-B14F-4D97-AF65-F5344CB8AC3E}">
        <p14:creationId xmlns:p14="http://schemas.microsoft.com/office/powerpoint/2010/main" val="1309868454"/>
      </p:ext>
    </p:extLst>
  </p:cSld>
  <p:clrMapOvr>
    <a:masterClrMapping/>
  </p:clrMapOvr>
  <p:transition>
    <p:dissolv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39238" y="352425"/>
            <a:ext cx="11552767" cy="1143000"/>
          </a:xfrm>
        </p:spPr>
        <p:txBody>
          <a:bodyPr/>
          <a:lstStyle>
            <a:lvl1pPr>
              <a:defRPr sz="4400">
                <a:solidFill>
                  <a:srgbClr val="FFC00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914400" y="1600200"/>
            <a:ext cx="5080000" cy="4724400"/>
          </a:xfrm>
        </p:spPr>
        <p:txBody>
          <a:bodyPr/>
          <a:lstStyle>
            <a:lvl1pPr>
              <a:defRPr sz="3600"/>
            </a:lvl1pPr>
            <a:lvl2pPr>
              <a:defRPr sz="3600"/>
            </a:lvl2pPr>
            <a:lvl3pPr>
              <a:defRPr sz="32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97600" y="1600200"/>
            <a:ext cx="5080000" cy="2286000"/>
          </a:xfrm>
        </p:spPr>
        <p:txBody>
          <a:bodyPr/>
          <a:lstStyle>
            <a:lvl1pPr>
              <a:defRPr sz="32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p:cNvSpPr>
            <a:spLocks noGrp="1"/>
          </p:cNvSpPr>
          <p:nvPr>
            <p:ph sz="quarter" idx="3"/>
          </p:nvPr>
        </p:nvSpPr>
        <p:spPr>
          <a:xfrm>
            <a:off x="6197600" y="4038600"/>
            <a:ext cx="5080000" cy="2286000"/>
          </a:xfrm>
        </p:spPr>
        <p:txBody>
          <a:bodyPr/>
          <a:lstStyle>
            <a:lvl1pPr>
              <a:defRPr sz="32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7"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8" name="Rectangle 7"/>
          <p:cNvSpPr>
            <a:spLocks noGrp="1" noChangeArrowheads="1"/>
          </p:cNvSpPr>
          <p:nvPr>
            <p:ph type="sldNum" sz="quarter" idx="12"/>
          </p:nvPr>
        </p:nvSpPr>
        <p:spPr>
          <a:ln/>
        </p:spPr>
        <p:txBody>
          <a:bodyPr/>
          <a:lstStyle>
            <a:lvl1pPr>
              <a:defRPr/>
            </a:lvl1pPr>
          </a:lstStyle>
          <a:p>
            <a:fld id="{0DCE2350-1101-F441-AC62-94DD89CD6240}" type="slidenum">
              <a:rPr lang="en-US" smtClean="0"/>
              <a:pPr/>
              <a:t>‹#›</a:t>
            </a:fld>
            <a:endParaRPr lang="en-US"/>
          </a:p>
        </p:txBody>
      </p:sp>
    </p:spTree>
    <p:extLst>
      <p:ext uri="{BB962C8B-B14F-4D97-AF65-F5344CB8AC3E}">
        <p14:creationId xmlns:p14="http://schemas.microsoft.com/office/powerpoint/2010/main" val="2907563430"/>
      </p:ext>
    </p:extLst>
  </p:cSld>
  <p:clrMapOvr>
    <a:masterClrMapping/>
  </p:clrMapOvr>
  <p:transition>
    <p:dissolv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39237" y="352425"/>
            <a:ext cx="11552767" cy="1143000"/>
          </a:xfrm>
        </p:spPr>
        <p:txBody>
          <a:bodyPr/>
          <a:lstStyle/>
          <a:p>
            <a:r>
              <a:rPr lang="en-US"/>
              <a:t>Click to edit Master title style</a:t>
            </a:r>
          </a:p>
        </p:txBody>
      </p:sp>
      <p:sp>
        <p:nvSpPr>
          <p:cNvPr id="3" name="Text Placeholder 2"/>
          <p:cNvSpPr>
            <a:spLocks noGrp="1"/>
          </p:cNvSpPr>
          <p:nvPr>
            <p:ph type="body" sz="half" idx="1"/>
          </p:nvPr>
        </p:nvSpPr>
        <p:spPr>
          <a:xfrm>
            <a:off x="639234" y="1600200"/>
            <a:ext cx="5820349"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lipArt Placeholder 3"/>
          <p:cNvSpPr>
            <a:spLocks noGrp="1"/>
          </p:cNvSpPr>
          <p:nvPr>
            <p:ph type="clipArt" sz="half" idx="2"/>
          </p:nvPr>
        </p:nvSpPr>
        <p:spPr>
          <a:xfrm>
            <a:off x="6584286" y="1600200"/>
            <a:ext cx="5355167" cy="4724400"/>
          </a:xfrm>
        </p:spPr>
        <p:txBody>
          <a:bodyPr/>
          <a:lstStyle/>
          <a:p>
            <a:pPr lvl="0"/>
            <a:r>
              <a:rPr lang="en-US" noProof="0"/>
              <a:t>Click icon to add online image</a:t>
            </a:r>
          </a:p>
        </p:txBody>
      </p:sp>
      <p:sp>
        <p:nvSpPr>
          <p:cNvPr id="5"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0DCE2350-1101-F441-AC62-94DD89CD6240}" type="slidenum">
              <a:rPr lang="en-US" smtClean="0"/>
              <a:pPr/>
              <a:t>‹#›</a:t>
            </a:fld>
            <a:endParaRPr lang="en-US"/>
          </a:p>
        </p:txBody>
      </p:sp>
    </p:spTree>
    <p:extLst>
      <p:ext uri="{BB962C8B-B14F-4D97-AF65-F5344CB8AC3E}">
        <p14:creationId xmlns:p14="http://schemas.microsoft.com/office/powerpoint/2010/main" val="3180834677"/>
      </p:ext>
    </p:extLst>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Rectangle 6" hidden="1">
            <a:extLst>
              <a:ext uri="{FF2B5EF4-FFF2-40B4-BE49-F238E27FC236}">
                <a16:creationId xmlns:a16="http://schemas.microsoft.com/office/drawing/2014/main" id="{915B0BD7-5E03-8942-BBDB-4073FFF1CC4C}"/>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3" name="Content Placeholder 2"/>
          <p:cNvSpPr>
            <a:spLocks noGrp="1"/>
          </p:cNvSpPr>
          <p:nvPr>
            <p:ph idx="1"/>
          </p:nvPr>
        </p:nvSpPr>
        <p:spPr/>
        <p:txBody>
          <a:bodyPr/>
          <a:lstStyle>
            <a:lvl1pPr>
              <a:buSzPct val="75000"/>
              <a:defRPr/>
            </a:lvl1pPr>
            <a:lvl2pPr>
              <a:buSzPct val="75000"/>
              <a:defRPr/>
            </a:lvl2pPr>
            <a:lvl3pPr>
              <a:buSzPct val="75000"/>
              <a:defRPr/>
            </a:lvl3pPr>
            <a:lvl4pPr>
              <a:buSzPct val="75000"/>
              <a:defRPr/>
            </a:lvl4pPr>
            <a:lvl5pPr>
              <a:buSzPct val="75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a:noFill/>
          </a:ln>
        </p:spPr>
        <p:txBody>
          <a:bodyPr/>
          <a:lstStyle>
            <a:lvl1pPr>
              <a:defRPr/>
            </a:lvl1pPr>
          </a:lstStyle>
          <a:p>
            <a:pPr>
              <a:defRPr/>
            </a:pPr>
            <a:r>
              <a:rPr lang="en-US"/>
              <a:t>2021/03/15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36951F0A-6D27-F641-887A-BFA2D5FF6C3B}" type="slidenum">
              <a:rPr lang="en-US" smtClean="0"/>
              <a:pPr/>
              <a:t>‹#›</a:t>
            </a:fld>
            <a:endParaRPr lang="en-US"/>
          </a:p>
        </p:txBody>
      </p:sp>
      <p:sp>
        <p:nvSpPr>
          <p:cNvPr id="8" name="Rectangle 7">
            <a:extLst>
              <a:ext uri="{FF2B5EF4-FFF2-40B4-BE49-F238E27FC236}">
                <a16:creationId xmlns:a16="http://schemas.microsoft.com/office/drawing/2014/main" id="{7DA56C1D-7E6A-7740-A8F1-9AE7F518B7F2}"/>
              </a:ext>
            </a:extLst>
          </p:cNvPr>
          <p:cNvSpPr/>
          <p:nvPr/>
        </p:nvSpPr>
        <p:spPr bwMode="auto">
          <a:xfrm>
            <a:off x="0" y="6527203"/>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473754078"/>
      </p:ext>
    </p:extLst>
  </p:cSld>
  <p:clrMapOvr>
    <a:masterClrMapping/>
  </p:clrMapOvr>
  <p:transition>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39235" y="352425"/>
            <a:ext cx="11552767"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dt" sz="half" idx="10"/>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b="0" i="0" smtClean="0">
                <a:solidFill>
                  <a:srgbClr val="6D6D6D"/>
                </a:solidFill>
                <a:latin typeface="Helvetica Light"/>
                <a:ea typeface="+mn-ea"/>
                <a:cs typeface="Helvetica Light"/>
              </a:defRPr>
            </a:lvl1pPr>
          </a:lstStyle>
          <a:p>
            <a:pPr>
              <a:defRPr/>
            </a:pPr>
            <a:r>
              <a:rPr lang="en-US"/>
              <a:t>2021/03/15</a:t>
            </a:r>
            <a:endParaRPr lang="en-US" dirty="0"/>
          </a:p>
        </p:txBody>
      </p:sp>
      <p:sp>
        <p:nvSpPr>
          <p:cNvPr id="9" name="Rectangle 6"/>
          <p:cNvSpPr>
            <a:spLocks noGrp="1" noChangeArrowheads="1"/>
          </p:cNvSpPr>
          <p:nvPr>
            <p:ph type="ftr" sz="quarter" idx="3"/>
          </p:nvPr>
        </p:nvSpPr>
        <p:spPr bwMode="auto">
          <a:xfrm>
            <a:off x="2545859"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p>
        </p:txBody>
      </p:sp>
      <p:sp>
        <p:nvSpPr>
          <p:cNvPr id="10" name="Rectangle 7"/>
          <p:cNvSpPr>
            <a:spLocks noGrp="1" noChangeArrowheads="1"/>
          </p:cNvSpPr>
          <p:nvPr>
            <p:ph type="sldNum" sz="quarter" idx="4"/>
          </p:nvPr>
        </p:nvSpPr>
        <p:spPr bwMode="auto">
          <a:xfrm>
            <a:off x="10871200" y="6553201"/>
            <a:ext cx="132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b="0" i="0">
                <a:solidFill>
                  <a:srgbClr val="6D6D6D"/>
                </a:solidFill>
                <a:latin typeface="Helvetica Light"/>
                <a:cs typeface="Helvetica Light"/>
              </a:defRPr>
            </a:lvl1pPr>
          </a:lstStyle>
          <a:p>
            <a:fld id="{3D843253-44E5-D34E-8E4D-46716FE9C19B}" type="slidenum">
              <a:rPr lang="en-US" smtClean="0"/>
              <a:pPr/>
              <a:t>‹#›</a:t>
            </a:fld>
            <a:endParaRPr lang="en-US"/>
          </a:p>
        </p:txBody>
      </p:sp>
      <p:sp>
        <p:nvSpPr>
          <p:cNvPr id="11" name="Rectangle 10"/>
          <p:cNvSpPr/>
          <p:nvPr userDrawn="1"/>
        </p:nvSpPr>
        <p:spPr bwMode="auto">
          <a:xfrm>
            <a:off x="0" y="6527202"/>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pPr marL="0" marR="0" indent="0" algn="l" defTabSz="121917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049829271"/>
      </p:ext>
    </p:extLst>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Helvetica Light" panose="020B0403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914400" y="1600200"/>
            <a:ext cx="5080000" cy="4724400"/>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080000" cy="4724400"/>
          </a:xfrm>
        </p:spPr>
        <p:txBody>
          <a:bodyPr/>
          <a:lstStyle>
            <a:lvl1pPr>
              <a:defRPr sz="2799"/>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2BDF6F40-64E9-544C-9000-7A4653416D7A}" type="slidenum">
              <a:rPr lang="en-US" smtClean="0"/>
              <a:pPr/>
              <a:t>‹#›</a:t>
            </a:fld>
            <a:endParaRPr lang="en-US"/>
          </a:p>
        </p:txBody>
      </p:sp>
      <p:sp>
        <p:nvSpPr>
          <p:cNvPr id="8" name="Rectangle 7">
            <a:extLst>
              <a:ext uri="{FF2B5EF4-FFF2-40B4-BE49-F238E27FC236}">
                <a16:creationId xmlns:a16="http://schemas.microsoft.com/office/drawing/2014/main" id="{DEF3DB10-67B8-6A41-863B-C6242E14021D}"/>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E962FE6D-5C76-2248-94D4-B037F26541DA}"/>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55CBEDAB-9B03-4827-B660-634BA387C78F}"/>
              </a:ext>
            </a:extLst>
          </p:cNvPr>
          <p:cNvSpPr/>
          <p:nvPr/>
        </p:nvSpPr>
        <p:spPr bwMode="auto">
          <a:xfrm>
            <a:off x="0" y="6527203"/>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09206281-F551-4B4E-ADE1-9A6E85EF8F35}"/>
              </a:ext>
            </a:extLst>
          </p:cNvPr>
          <p:cNvSpPr/>
          <p:nvPr/>
        </p:nvSpPr>
        <p:spPr bwMode="auto">
          <a:xfrm>
            <a:off x="0" y="6527203"/>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2" name="Rectangle 5">
            <a:extLst>
              <a:ext uri="{FF2B5EF4-FFF2-40B4-BE49-F238E27FC236}">
                <a16:creationId xmlns:a16="http://schemas.microsoft.com/office/drawing/2014/main" id="{1B2F9CCF-3851-6D4E-84CC-A041A9415DBC}"/>
              </a:ext>
            </a:extLst>
          </p:cNvPr>
          <p:cNvSpPr txBox="1">
            <a:spLocks noChangeArrowheads="1"/>
          </p:cNvSpPr>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z="1000"/>
              <a:t>10/22/2012</a:t>
            </a:r>
            <a:endParaRPr lang="en-US" sz="1000" dirty="0"/>
          </a:p>
        </p:txBody>
      </p:sp>
      <p:sp>
        <p:nvSpPr>
          <p:cNvPr id="13" name="Rectangle 6">
            <a:extLst>
              <a:ext uri="{FF2B5EF4-FFF2-40B4-BE49-F238E27FC236}">
                <a16:creationId xmlns:a16="http://schemas.microsoft.com/office/drawing/2014/main" id="{68D4EEC0-C0D1-8E4B-9DF0-C9E1D10D97E8}"/>
              </a:ext>
            </a:extLst>
          </p:cNvPr>
          <p:cNvSpPr txBox="1">
            <a:spLocks noChangeArrowheads="1"/>
          </p:cNvSpPr>
          <p:nvPr/>
        </p:nvSpPr>
        <p:spPr bwMode="auto">
          <a:xfrm>
            <a:off x="2545860"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z="1000"/>
              <a:t>CSE 440: User Interface Design, Prototyping, &amp; Evaluation</a:t>
            </a:r>
            <a:endParaRPr lang="en-US" sz="1000" dirty="0"/>
          </a:p>
        </p:txBody>
      </p:sp>
    </p:spTree>
    <p:extLst>
      <p:ext uri="{BB962C8B-B14F-4D97-AF65-F5344CB8AC3E}">
        <p14:creationId xmlns:p14="http://schemas.microsoft.com/office/powerpoint/2010/main" val="3574368215"/>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3"/>
          </a:xfrm>
        </p:spPr>
        <p:txBody>
          <a:bodyPr anchor="b"/>
          <a:lstStyle>
            <a:lvl1pPr marL="0" indent="0">
              <a:buNone/>
              <a:defRPr sz="2400" b="1"/>
            </a:lvl1pPr>
            <a:lvl2pPr marL="457098" indent="0">
              <a:buNone/>
              <a:defRPr sz="2000" b="1"/>
            </a:lvl2pPr>
            <a:lvl3pPr marL="914194" indent="0">
              <a:buNone/>
              <a:defRPr sz="1800" b="1"/>
            </a:lvl3pPr>
            <a:lvl4pPr marL="1371292" indent="0">
              <a:buNone/>
              <a:defRPr sz="1600" b="1"/>
            </a:lvl4pPr>
            <a:lvl5pPr marL="1828389" indent="0">
              <a:buNone/>
              <a:defRPr sz="1600" b="1"/>
            </a:lvl5pPr>
            <a:lvl6pPr marL="2285486" indent="0">
              <a:buNone/>
              <a:defRPr sz="1600" b="1"/>
            </a:lvl6pPr>
            <a:lvl7pPr marL="2742582" indent="0">
              <a:buNone/>
              <a:defRPr sz="1600" b="1"/>
            </a:lvl7pPr>
            <a:lvl8pPr marL="3199680" indent="0">
              <a:buNone/>
              <a:defRPr sz="1600" b="1"/>
            </a:lvl8pPr>
            <a:lvl9pPr marL="365677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2400" b="1"/>
            </a:lvl1pPr>
            <a:lvl2pPr marL="457098" indent="0">
              <a:buNone/>
              <a:defRPr sz="2000" b="1"/>
            </a:lvl2pPr>
            <a:lvl3pPr marL="914194" indent="0">
              <a:buNone/>
              <a:defRPr sz="1800" b="1"/>
            </a:lvl3pPr>
            <a:lvl4pPr marL="1371292" indent="0">
              <a:buNone/>
              <a:defRPr sz="1600" b="1"/>
            </a:lvl4pPr>
            <a:lvl5pPr marL="1828389" indent="0">
              <a:buNone/>
              <a:defRPr sz="1600" b="1"/>
            </a:lvl5pPr>
            <a:lvl6pPr marL="2285486" indent="0">
              <a:buNone/>
              <a:defRPr sz="1600" b="1"/>
            </a:lvl6pPr>
            <a:lvl7pPr marL="2742582" indent="0">
              <a:buNone/>
              <a:defRPr sz="1600" b="1"/>
            </a:lvl7pPr>
            <a:lvl8pPr marL="3199680" indent="0">
              <a:buNone/>
              <a:defRPr sz="1600" b="1"/>
            </a:lvl8pPr>
            <a:lvl9pPr marL="365677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8"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9" name="Rectangle 7"/>
          <p:cNvSpPr>
            <a:spLocks noGrp="1" noChangeArrowheads="1"/>
          </p:cNvSpPr>
          <p:nvPr>
            <p:ph type="sldNum" sz="quarter" idx="12"/>
          </p:nvPr>
        </p:nvSpPr>
        <p:spPr>
          <a:ln/>
        </p:spPr>
        <p:txBody>
          <a:bodyPr/>
          <a:lstStyle>
            <a:lvl1pPr>
              <a:defRPr/>
            </a:lvl1pPr>
          </a:lstStyle>
          <a:p>
            <a:fld id="{F06C4965-FC47-F049-AC0D-E934E8065DFF}" type="slidenum">
              <a:rPr lang="en-US" smtClean="0"/>
              <a:pPr/>
              <a:t>‹#›</a:t>
            </a:fld>
            <a:endParaRPr lang="en-US"/>
          </a:p>
        </p:txBody>
      </p:sp>
      <p:sp>
        <p:nvSpPr>
          <p:cNvPr id="10" name="Rectangle 9">
            <a:extLst>
              <a:ext uri="{FF2B5EF4-FFF2-40B4-BE49-F238E27FC236}">
                <a16:creationId xmlns:a16="http://schemas.microsoft.com/office/drawing/2014/main" id="{74F42EBF-CE98-CD4B-993C-2A03CB423CBB}"/>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1" name="Rectangle 10">
            <a:extLst>
              <a:ext uri="{FF2B5EF4-FFF2-40B4-BE49-F238E27FC236}">
                <a16:creationId xmlns:a16="http://schemas.microsoft.com/office/drawing/2014/main" id="{7EA5B76A-CF53-E143-A3F1-37625C93DBFE}"/>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55071046"/>
      </p:ext>
    </p:extLst>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4"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5" name="Rectangle 7"/>
          <p:cNvSpPr>
            <a:spLocks noGrp="1" noChangeArrowheads="1"/>
          </p:cNvSpPr>
          <p:nvPr>
            <p:ph type="sldNum" sz="quarter" idx="12"/>
          </p:nvPr>
        </p:nvSpPr>
        <p:spPr>
          <a:ln/>
        </p:spPr>
        <p:txBody>
          <a:bodyPr/>
          <a:lstStyle>
            <a:lvl1pPr>
              <a:defRPr/>
            </a:lvl1pPr>
          </a:lstStyle>
          <a:p>
            <a:fld id="{0A6D5E96-B3FB-B340-83D1-D5031352BCCC}" type="slidenum">
              <a:rPr lang="en-US" smtClean="0"/>
              <a:pPr/>
              <a:t>‹#›</a:t>
            </a:fld>
            <a:endParaRPr lang="en-US"/>
          </a:p>
        </p:txBody>
      </p:sp>
      <p:sp>
        <p:nvSpPr>
          <p:cNvPr id="6" name="Rectangle 5">
            <a:extLst>
              <a:ext uri="{FF2B5EF4-FFF2-40B4-BE49-F238E27FC236}">
                <a16:creationId xmlns:a16="http://schemas.microsoft.com/office/drawing/2014/main" id="{44ACCA25-0834-C043-9C9B-D0ECFA12B81C}"/>
              </a:ext>
            </a:extLst>
          </p:cNvPr>
          <p:cNvSpPr/>
          <p:nvPr/>
        </p:nvSpPr>
        <p:spPr bwMode="auto">
          <a:xfrm>
            <a:off x="0" y="6527203"/>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37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794419430"/>
      </p:ext>
    </p:extLst>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3"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4" name="Rectangle 7"/>
          <p:cNvSpPr>
            <a:spLocks noGrp="1" noChangeArrowheads="1"/>
          </p:cNvSpPr>
          <p:nvPr>
            <p:ph type="sldNum" sz="quarter" idx="12"/>
          </p:nvPr>
        </p:nvSpPr>
        <p:spPr>
          <a:ln/>
        </p:spPr>
        <p:txBody>
          <a:bodyPr/>
          <a:lstStyle>
            <a:lvl1pPr>
              <a:defRPr/>
            </a:lvl1pPr>
          </a:lstStyle>
          <a:p>
            <a:fld id="{7824B2F0-473A-3246-B69F-C82FCFD48098}" type="slidenum">
              <a:rPr lang="en-US" smtClean="0"/>
              <a:pPr/>
              <a:t>‹#›</a:t>
            </a:fld>
            <a:endParaRPr lang="en-US"/>
          </a:p>
        </p:txBody>
      </p:sp>
    </p:spTree>
    <p:extLst>
      <p:ext uri="{BB962C8B-B14F-4D97-AF65-F5344CB8AC3E}">
        <p14:creationId xmlns:p14="http://schemas.microsoft.com/office/powerpoint/2010/main" val="2691094616"/>
      </p:ext>
    </p:extLst>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3199"/>
            </a:lvl1pPr>
            <a:lvl2pPr>
              <a:defRPr sz="2799"/>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400"/>
            </a:lvl1pPr>
            <a:lvl2pPr marL="457098" indent="0">
              <a:buNone/>
              <a:defRPr sz="1200"/>
            </a:lvl2pPr>
            <a:lvl3pPr marL="914194" indent="0">
              <a:buNone/>
              <a:defRPr sz="1000"/>
            </a:lvl3pPr>
            <a:lvl4pPr marL="1371292" indent="0">
              <a:buNone/>
              <a:defRPr sz="900"/>
            </a:lvl4pPr>
            <a:lvl5pPr marL="1828389" indent="0">
              <a:buNone/>
              <a:defRPr sz="900"/>
            </a:lvl5pPr>
            <a:lvl6pPr marL="2285486" indent="0">
              <a:buNone/>
              <a:defRPr sz="900"/>
            </a:lvl6pPr>
            <a:lvl7pPr marL="2742582"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C93A5C84-5DE1-8C45-90C7-9CE9B98C3A4C}" type="slidenum">
              <a:rPr lang="en-US" smtClean="0"/>
              <a:pPr/>
              <a:t>‹#›</a:t>
            </a:fld>
            <a:endParaRPr lang="en-US"/>
          </a:p>
        </p:txBody>
      </p:sp>
      <p:sp>
        <p:nvSpPr>
          <p:cNvPr id="8" name="Rectangle 7">
            <a:extLst>
              <a:ext uri="{FF2B5EF4-FFF2-40B4-BE49-F238E27FC236}">
                <a16:creationId xmlns:a16="http://schemas.microsoft.com/office/drawing/2014/main" id="{E818DE2A-99CD-DD4B-B42A-F75FB6F8F819}"/>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CE8F8EC3-D71B-F742-9954-E246C53B2D02}"/>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18364796"/>
      </p:ext>
    </p:extLst>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99"/>
            </a:lvl1pPr>
            <a:lvl2pPr marL="457098" indent="0">
              <a:buNone/>
              <a:defRPr sz="2799"/>
            </a:lvl2pPr>
            <a:lvl3pPr marL="914194" indent="0">
              <a:buNone/>
              <a:defRPr sz="2400"/>
            </a:lvl3pPr>
            <a:lvl4pPr marL="1371292" indent="0">
              <a:buNone/>
              <a:defRPr sz="2000"/>
            </a:lvl4pPr>
            <a:lvl5pPr marL="1828389" indent="0">
              <a:buNone/>
              <a:defRPr sz="2000"/>
            </a:lvl5pPr>
            <a:lvl6pPr marL="2285486" indent="0">
              <a:buNone/>
              <a:defRPr sz="2000"/>
            </a:lvl6pPr>
            <a:lvl7pPr marL="2742582" indent="0">
              <a:buNone/>
              <a:defRPr sz="2000"/>
            </a:lvl7pPr>
            <a:lvl8pPr marL="3199680" indent="0">
              <a:buNone/>
              <a:defRPr sz="2000"/>
            </a:lvl8pPr>
            <a:lvl9pPr marL="3656777"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098" indent="0">
              <a:buNone/>
              <a:defRPr sz="1200"/>
            </a:lvl2pPr>
            <a:lvl3pPr marL="914194" indent="0">
              <a:buNone/>
              <a:defRPr sz="1000"/>
            </a:lvl3pPr>
            <a:lvl4pPr marL="1371292" indent="0">
              <a:buNone/>
              <a:defRPr sz="900"/>
            </a:lvl4pPr>
            <a:lvl5pPr marL="1828389" indent="0">
              <a:buNone/>
              <a:defRPr sz="900"/>
            </a:lvl5pPr>
            <a:lvl6pPr marL="2285486" indent="0">
              <a:buNone/>
              <a:defRPr sz="900"/>
            </a:lvl6pPr>
            <a:lvl7pPr marL="2742582" indent="0">
              <a:buNone/>
              <a:defRPr sz="900"/>
            </a:lvl7pPr>
            <a:lvl8pPr marL="3199680" indent="0">
              <a:buNone/>
              <a:defRPr sz="900"/>
            </a:lvl8pPr>
            <a:lvl9pPr marL="3656777"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6"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7" name="Rectangle 7"/>
          <p:cNvSpPr>
            <a:spLocks noGrp="1" noChangeArrowheads="1"/>
          </p:cNvSpPr>
          <p:nvPr>
            <p:ph type="sldNum" sz="quarter" idx="12"/>
          </p:nvPr>
        </p:nvSpPr>
        <p:spPr>
          <a:ln/>
        </p:spPr>
        <p:txBody>
          <a:bodyPr/>
          <a:lstStyle>
            <a:lvl1pPr>
              <a:defRPr/>
            </a:lvl1pPr>
          </a:lstStyle>
          <a:p>
            <a:fld id="{8F24E895-2C8B-6940-9D60-1689CFD0765B}" type="slidenum">
              <a:rPr lang="en-US" smtClean="0"/>
              <a:pPr/>
              <a:t>‹#›</a:t>
            </a:fld>
            <a:endParaRPr lang="en-US"/>
          </a:p>
        </p:txBody>
      </p:sp>
      <p:sp>
        <p:nvSpPr>
          <p:cNvPr id="8" name="Rectangle 7">
            <a:extLst>
              <a:ext uri="{FF2B5EF4-FFF2-40B4-BE49-F238E27FC236}">
                <a16:creationId xmlns:a16="http://schemas.microsoft.com/office/drawing/2014/main" id="{FCE59B09-0BDE-BE46-8148-E04158285CC3}"/>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9" name="Rectangle 8">
            <a:extLst>
              <a:ext uri="{FF2B5EF4-FFF2-40B4-BE49-F238E27FC236}">
                <a16:creationId xmlns:a16="http://schemas.microsoft.com/office/drawing/2014/main" id="{87CA103C-F65A-C442-B916-436A5D533F9D}"/>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5">
            <a:extLst>
              <a:ext uri="{FF2B5EF4-FFF2-40B4-BE49-F238E27FC236}">
                <a16:creationId xmlns:a16="http://schemas.microsoft.com/office/drawing/2014/main" id="{D9A5E604-129A-A649-8DF4-447956691C0F}"/>
              </a:ext>
            </a:extLst>
          </p:cNvPr>
          <p:cNvSpPr txBox="1">
            <a:spLocks noChangeArrowheads="1"/>
          </p:cNvSpPr>
          <p:nvPr/>
        </p:nvSpPr>
        <p:spPr bwMode="auto">
          <a:xfrm>
            <a:off x="0" y="65532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z="1000"/>
              <a:t>10/22/2012</a:t>
            </a:r>
            <a:endParaRPr lang="en-US" sz="1000" dirty="0"/>
          </a:p>
        </p:txBody>
      </p:sp>
      <p:sp>
        <p:nvSpPr>
          <p:cNvPr id="11" name="Rectangle 6">
            <a:extLst>
              <a:ext uri="{FF2B5EF4-FFF2-40B4-BE49-F238E27FC236}">
                <a16:creationId xmlns:a16="http://schemas.microsoft.com/office/drawing/2014/main" id="{8325D124-3D21-E74A-A2E6-AEBA0B04A43C}"/>
              </a:ext>
            </a:extLst>
          </p:cNvPr>
          <p:cNvSpPr txBox="1">
            <a:spLocks noChangeArrowheads="1"/>
          </p:cNvSpPr>
          <p:nvPr/>
        </p:nvSpPr>
        <p:spPr bwMode="auto">
          <a:xfrm>
            <a:off x="2545860" y="6553200"/>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000" b="0" i="0" kern="1200" smtClean="0">
                <a:solidFill>
                  <a:srgbClr val="6D6D6D"/>
                </a:solidFill>
                <a:latin typeface="Helvetica Light"/>
                <a:ea typeface="+mn-ea"/>
                <a:cs typeface="Helvetica Light"/>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pPr>
              <a:defRPr/>
            </a:pPr>
            <a:r>
              <a:rPr lang="en-US" sz="1000"/>
              <a:t>CSE 440: User Interface Design, Prototyping, &amp; Evaluation</a:t>
            </a:r>
            <a:endParaRPr lang="en-US" sz="1000" dirty="0"/>
          </a:p>
        </p:txBody>
      </p:sp>
    </p:spTree>
    <p:extLst>
      <p:ext uri="{BB962C8B-B14F-4D97-AF65-F5344CB8AC3E}">
        <p14:creationId xmlns:p14="http://schemas.microsoft.com/office/powerpoint/2010/main" val="715777050"/>
      </p:ext>
    </p:extLst>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dt" sz="half" idx="10"/>
          </p:nvPr>
        </p:nvSpPr>
        <p:spPr>
          <a:ln/>
        </p:spPr>
        <p:txBody>
          <a:bodyPr/>
          <a:lstStyle>
            <a:lvl1pPr>
              <a:defRPr/>
            </a:lvl1pPr>
          </a:lstStyle>
          <a:p>
            <a:pPr>
              <a:defRPr/>
            </a:pPr>
            <a:r>
              <a:rPr lang="en-US"/>
              <a:t>2021/03/15</a:t>
            </a:r>
          </a:p>
        </p:txBody>
      </p:sp>
      <p:sp>
        <p:nvSpPr>
          <p:cNvPr id="5" name="Rectangle 6"/>
          <p:cNvSpPr>
            <a:spLocks noGrp="1" noChangeArrowheads="1"/>
          </p:cNvSpPr>
          <p:nvPr>
            <p:ph type="ftr" sz="quarter" idx="11"/>
          </p:nvPr>
        </p:nvSpPr>
        <p:spPr>
          <a:ln/>
        </p:spPr>
        <p:txBody>
          <a:bodyPr/>
          <a:lstStyle>
            <a:lvl1pPr>
              <a:defRPr/>
            </a:lvl1pPr>
          </a:lstStyle>
          <a:p>
            <a:pPr>
              <a:defRPr/>
            </a:pPr>
            <a:r>
              <a:rPr lang="en-US"/>
              <a:t>dt+UX: Design Thinking for User Experience Design, Prototyping &amp; Evaluation</a:t>
            </a:r>
          </a:p>
        </p:txBody>
      </p:sp>
      <p:sp>
        <p:nvSpPr>
          <p:cNvPr id="6" name="Rectangle 7"/>
          <p:cNvSpPr>
            <a:spLocks noGrp="1" noChangeArrowheads="1"/>
          </p:cNvSpPr>
          <p:nvPr>
            <p:ph type="sldNum" sz="quarter" idx="12"/>
          </p:nvPr>
        </p:nvSpPr>
        <p:spPr>
          <a:ln/>
        </p:spPr>
        <p:txBody>
          <a:bodyPr/>
          <a:lstStyle>
            <a:lvl1pPr>
              <a:defRPr/>
            </a:lvl1pPr>
          </a:lstStyle>
          <a:p>
            <a:fld id="{21296EC7-980F-F541-AAF7-A706E8E37A6D}" type="slidenum">
              <a:rPr lang="en-US" smtClean="0"/>
              <a:pPr/>
              <a:t>‹#›</a:t>
            </a:fld>
            <a:endParaRPr lang="en-US"/>
          </a:p>
        </p:txBody>
      </p:sp>
      <p:sp>
        <p:nvSpPr>
          <p:cNvPr id="7" name="Rectangle 6">
            <a:extLst>
              <a:ext uri="{FF2B5EF4-FFF2-40B4-BE49-F238E27FC236}">
                <a16:creationId xmlns:a16="http://schemas.microsoft.com/office/drawing/2014/main" id="{2C1305B5-4179-A944-A52D-68750D1DD4C2}"/>
              </a:ext>
            </a:extLst>
          </p:cNvPr>
          <p:cNvSpPr/>
          <p:nvPr/>
        </p:nvSpPr>
        <p:spPr bwMode="auto">
          <a:xfrm>
            <a:off x="0" y="6527205"/>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28" tIns="45715" rIns="91428" bIns="45715" numCol="1" rtlCol="0" anchor="t" anchorCtr="0" compatLnSpc="1">
            <a:prstTxWarp prst="textNoShape">
              <a:avLst/>
            </a:prstTxWarp>
          </a:bodyPr>
          <a:lstStyle/>
          <a:p>
            <a:pPr marL="0" marR="0" indent="0" algn="l" defTabSz="914194"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35168F8E-7129-1D47-8352-063FD7E5A557}"/>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91439" tIns="45719" rIns="91439" bIns="45719" numCol="1" rtlCol="0" anchor="t" anchorCtr="0" compatLnSpc="1">
            <a:prstTxWarp prst="textNoShape">
              <a:avLst/>
            </a:prstTxWarp>
          </a:bodyPr>
          <a:lstStyle/>
          <a:p>
            <a:pPr marL="0" marR="0" indent="0" algn="l" defTabSz="914357"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40612201"/>
      </p:ext>
    </p:extLst>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2"/>
          <a:stretch>
            <a:fillRect/>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title"/>
          </p:nvPr>
        </p:nvSpPr>
        <p:spPr bwMode="auto">
          <a:xfrm>
            <a:off x="639238" y="0"/>
            <a:ext cx="11552767" cy="1143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7172" name="Rectangle 4"/>
          <p:cNvSpPr>
            <a:spLocks noGrp="1" noChangeArrowheads="1"/>
          </p:cNvSpPr>
          <p:nvPr>
            <p:ph type="body" idx="1"/>
          </p:nvPr>
        </p:nvSpPr>
        <p:spPr bwMode="auto">
          <a:xfrm>
            <a:off x="639233" y="1600200"/>
            <a:ext cx="11195715" cy="47244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96965" name="Rectangle 5"/>
          <p:cNvSpPr>
            <a:spLocks noGrp="1" noChangeArrowheads="1"/>
          </p:cNvSpPr>
          <p:nvPr>
            <p:ph type="dt" sz="half" idx="2"/>
          </p:nvPr>
        </p:nvSpPr>
        <p:spPr bwMode="auto">
          <a:xfrm>
            <a:off x="2931" y="6607236"/>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i="0" smtClean="0">
                <a:solidFill>
                  <a:srgbClr val="6D6D6D"/>
                </a:solidFill>
                <a:latin typeface="Helvetica Light"/>
                <a:ea typeface="+mn-ea"/>
                <a:cs typeface="Helvetica Light"/>
              </a:defRPr>
            </a:lvl1pPr>
          </a:lstStyle>
          <a:p>
            <a:pPr>
              <a:defRPr/>
            </a:pPr>
            <a:r>
              <a:rPr lang="en-US"/>
              <a:t>2021/03/15</a:t>
            </a:r>
            <a:endParaRPr lang="en-US" dirty="0"/>
          </a:p>
        </p:txBody>
      </p:sp>
      <p:sp>
        <p:nvSpPr>
          <p:cNvPr id="296966" name="Rectangle 6"/>
          <p:cNvSpPr>
            <a:spLocks noGrp="1" noChangeArrowheads="1"/>
          </p:cNvSpPr>
          <p:nvPr>
            <p:ph type="ftr" sz="quarter" idx="3"/>
          </p:nvPr>
        </p:nvSpPr>
        <p:spPr bwMode="auto">
          <a:xfrm>
            <a:off x="2545860" y="6608285"/>
            <a:ext cx="8319483"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i="0" smtClean="0">
                <a:solidFill>
                  <a:srgbClr val="6D6D6D"/>
                </a:solidFill>
                <a:latin typeface="Helvetica Light"/>
                <a:ea typeface="+mn-ea"/>
                <a:cs typeface="Helvetica Light"/>
              </a:defRPr>
            </a:lvl1pPr>
          </a:lstStyle>
          <a:p>
            <a:pPr>
              <a:defRPr/>
            </a:pPr>
            <a:r>
              <a:rPr lang="en-US"/>
              <a:t>dt+UX: Design Thinking for User Experience Design, Prototyping &amp; Evaluation</a:t>
            </a:r>
          </a:p>
        </p:txBody>
      </p:sp>
      <p:sp>
        <p:nvSpPr>
          <p:cNvPr id="296967" name="Rectangle 7"/>
          <p:cNvSpPr>
            <a:spLocks noGrp="1" noChangeArrowheads="1"/>
          </p:cNvSpPr>
          <p:nvPr>
            <p:ph type="sldNum" sz="quarter" idx="4"/>
          </p:nvPr>
        </p:nvSpPr>
        <p:spPr bwMode="auto">
          <a:xfrm>
            <a:off x="10865343" y="6617039"/>
            <a:ext cx="132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rgbClr val="6D6D6D"/>
                </a:solidFill>
                <a:latin typeface="Helvetica Light"/>
                <a:cs typeface="Helvetica Light"/>
              </a:defRPr>
            </a:lvl1pPr>
          </a:lstStyle>
          <a:p>
            <a:fld id="{0DCE2350-1101-F441-AC62-94DD89CD6240}" type="slidenum">
              <a:rPr lang="en-US" smtClean="0"/>
              <a:pPr/>
              <a:t>‹#›</a:t>
            </a:fld>
            <a:endParaRPr lang="en-US"/>
          </a:p>
        </p:txBody>
      </p:sp>
      <p:sp>
        <p:nvSpPr>
          <p:cNvPr id="12" name="Rectangle 11">
            <a:extLst>
              <a:ext uri="{FF2B5EF4-FFF2-40B4-BE49-F238E27FC236}">
                <a16:creationId xmlns:a16="http://schemas.microsoft.com/office/drawing/2014/main" id="{0338636B-43FB-CB41-8A17-68B9BF7122B1}"/>
              </a:ext>
            </a:extLst>
          </p:cNvPr>
          <p:cNvSpPr/>
          <p:nvPr/>
        </p:nvSpPr>
        <p:spPr bwMode="auto">
          <a:xfrm>
            <a:off x="0" y="6527206"/>
            <a:ext cx="12192000" cy="321919"/>
          </a:xfrm>
          <a:prstGeom prst="rect">
            <a:avLst/>
          </a:prstGeom>
          <a:gradFill flip="none" rotWithShape="1">
            <a:gsLst>
              <a:gs pos="100000">
                <a:srgbClr val="000000">
                  <a:alpha val="28000"/>
                </a:srgbClr>
              </a:gs>
              <a:gs pos="74000">
                <a:srgbClr val="000000">
                  <a:alpha val="0"/>
                </a:srgbClr>
              </a:gs>
            </a:gsLst>
            <a:lin ang="16200000" scaled="0"/>
            <a:tileRect/>
          </a:gradFill>
          <a:ln w="12700" cap="flat" cmpd="sng" algn="ctr">
            <a:noFill/>
            <a:prstDash val="solid"/>
            <a:round/>
            <a:headEnd type="none" w="sm" len="sm"/>
            <a:tailEnd type="none" w="sm" len="sm"/>
          </a:ln>
          <a:effectLst/>
        </p:spPr>
        <p:txBody>
          <a:bodyPr vert="horz" wrap="square" lIns="108833" tIns="54417" rIns="108833" bIns="54417" numCol="1" rtlCol="0" anchor="t" anchorCtr="0" compatLnSpc="1">
            <a:prstTxWarp prst="textNoShape">
              <a:avLst/>
            </a:prstTxWarp>
          </a:bodyPr>
          <a:lstStyle/>
          <a:p>
            <a:pPr marL="0" marR="0" indent="0" algn="l" defTabSz="1088231" rtl="0" eaLnBrk="1" fontAlgn="base" latinLnBrk="0" hangingPunct="1">
              <a:lnSpc>
                <a:spcPct val="100000"/>
              </a:lnSpc>
              <a:spcBef>
                <a:spcPct val="0"/>
              </a:spcBef>
              <a:spcAft>
                <a:spcPct val="0"/>
              </a:spcAft>
              <a:buClrTx/>
              <a:buSzTx/>
              <a:buFontTx/>
              <a:buNone/>
              <a:tabLst/>
            </a:pPr>
            <a:endParaRPr kumimoji="0" lang="en-US" sz="2849" b="0" i="0" u="none" strike="noStrike" cap="none" normalizeH="0" baseline="0" dirty="0">
              <a:ln>
                <a:noFill/>
              </a:ln>
              <a:solidFill>
                <a:schemeClr val="tx1"/>
              </a:solidFill>
              <a:effectLst/>
              <a:latin typeface="Times New Roman" pitchFamily="18" charset="0"/>
            </a:endParaRPr>
          </a:p>
        </p:txBody>
      </p:sp>
      <p:sp>
        <p:nvSpPr>
          <p:cNvPr id="14" name="Shape 310">
            <a:extLst>
              <a:ext uri="{FF2B5EF4-FFF2-40B4-BE49-F238E27FC236}">
                <a16:creationId xmlns:a16="http://schemas.microsoft.com/office/drawing/2014/main" id="{CA7C88AC-0253-954C-B071-3CB64A57472F}"/>
              </a:ext>
            </a:extLst>
          </p:cNvPr>
          <p:cNvSpPr/>
          <p:nvPr/>
        </p:nvSpPr>
        <p:spPr>
          <a:xfrm rot="5400000" flipV="1">
            <a:off x="-74867" y="6623147"/>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dirty="0"/>
          </a:p>
        </p:txBody>
      </p:sp>
      <p:sp>
        <p:nvSpPr>
          <p:cNvPr id="15" name="Shape 310">
            <a:extLst>
              <a:ext uri="{FF2B5EF4-FFF2-40B4-BE49-F238E27FC236}">
                <a16:creationId xmlns:a16="http://schemas.microsoft.com/office/drawing/2014/main" id="{A3A7A954-BA50-EE4E-AA3E-4161329C8E24}"/>
              </a:ext>
            </a:extLst>
          </p:cNvPr>
          <p:cNvSpPr/>
          <p:nvPr/>
        </p:nvSpPr>
        <p:spPr>
          <a:xfrm rot="16200000" flipH="1" flipV="1">
            <a:off x="11961199" y="6625991"/>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dirty="0"/>
          </a:p>
        </p:txBody>
      </p:sp>
      <p:sp>
        <p:nvSpPr>
          <p:cNvPr id="13" name="Shape 310">
            <a:extLst>
              <a:ext uri="{FF2B5EF4-FFF2-40B4-BE49-F238E27FC236}">
                <a16:creationId xmlns:a16="http://schemas.microsoft.com/office/drawing/2014/main" id="{DFB8A9B7-C06F-9749-B636-278A0C134EE9}"/>
              </a:ext>
            </a:extLst>
          </p:cNvPr>
          <p:cNvSpPr/>
          <p:nvPr/>
        </p:nvSpPr>
        <p:spPr>
          <a:xfrm rot="5400000" flipH="1">
            <a:off x="11961199" y="-52227"/>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dirty="0"/>
          </a:p>
        </p:txBody>
      </p:sp>
      <p:sp>
        <p:nvSpPr>
          <p:cNvPr id="8" name="Shape 310"/>
          <p:cNvSpPr/>
          <p:nvPr/>
        </p:nvSpPr>
        <p:spPr>
          <a:xfrm rot="16200000">
            <a:off x="-74867" y="-55071"/>
            <a:ext cx="306720" cy="2839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11929" y="0"/>
                  <a:pt x="21600" y="9670"/>
                  <a:pt x="21600" y="21600"/>
                </a:cubicBezTo>
              </a:path>
            </a:pathLst>
          </a:custGeom>
          <a:ln w="127000">
            <a:solidFill/>
            <a:round/>
          </a:ln>
        </p:spPr>
        <p:txBody>
          <a:bodyPr lIns="0" tIns="0" rIns="0" bIns="0" anchor="ctr"/>
          <a:lstStyle/>
          <a:p>
            <a:pPr lvl="0">
              <a:defRPr sz="5200" b="0">
                <a:latin typeface="Gill Sans Light"/>
                <a:ea typeface="Gill Sans Light"/>
                <a:cs typeface="Gill Sans Light"/>
                <a:sym typeface="Gill Sans Light"/>
              </a:defRPr>
            </a:pPr>
            <a:endParaRPr sz="5199" dirty="0"/>
          </a:p>
        </p:txBody>
      </p:sp>
    </p:spTree>
    <p:extLst>
      <p:ext uri="{BB962C8B-B14F-4D97-AF65-F5344CB8AC3E}">
        <p14:creationId xmlns:p14="http://schemas.microsoft.com/office/powerpoint/2010/main" val="623626591"/>
      </p:ext>
    </p:extLst>
  </p:cSld>
  <p:clrMap bg1="dk2" tx1="lt1" bg2="dk1"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 id="2147483822" r:id="rId18"/>
    <p:sldLayoutId id="2147483823" r:id="rId19"/>
    <p:sldLayoutId id="2147483824" r:id="rId20"/>
  </p:sldLayoutIdLst>
  <p:transition>
    <p:dissolve/>
  </p:transition>
  <p:hf hdr="0"/>
  <p:txStyles>
    <p:titleStyle>
      <a:lvl1pPr algn="l" rtl="0" eaLnBrk="1" fontAlgn="base" hangingPunct="1">
        <a:spcBef>
          <a:spcPct val="0"/>
        </a:spcBef>
        <a:spcAft>
          <a:spcPct val="0"/>
        </a:spcAft>
        <a:defRPr sz="4399" b="0" i="0">
          <a:solidFill>
            <a:srgbClr val="FFC000"/>
          </a:solidFill>
          <a:latin typeface="Helvetica Light"/>
          <a:ea typeface="ＭＳ Ｐゴシック" charset="0"/>
          <a:cs typeface="Helvetica Light"/>
        </a:defRPr>
      </a:lvl1pPr>
      <a:lvl2pPr algn="l" rtl="0" eaLnBrk="1" fontAlgn="base" hangingPunct="1">
        <a:spcBef>
          <a:spcPct val="0"/>
        </a:spcBef>
        <a:spcAft>
          <a:spcPct val="0"/>
        </a:spcAft>
        <a:defRPr sz="3699">
          <a:solidFill>
            <a:srgbClr val="3E4E6C"/>
          </a:solidFill>
          <a:latin typeface="Arial Black" pitchFamily="34" charset="0"/>
          <a:ea typeface="ＭＳ Ｐゴシック" charset="0"/>
        </a:defRPr>
      </a:lvl2pPr>
      <a:lvl3pPr algn="l" rtl="0" eaLnBrk="1" fontAlgn="base" hangingPunct="1">
        <a:spcBef>
          <a:spcPct val="0"/>
        </a:spcBef>
        <a:spcAft>
          <a:spcPct val="0"/>
        </a:spcAft>
        <a:defRPr sz="3699">
          <a:solidFill>
            <a:srgbClr val="3E4E6C"/>
          </a:solidFill>
          <a:latin typeface="Arial Black" pitchFamily="34" charset="0"/>
          <a:ea typeface="ＭＳ Ｐゴシック" charset="0"/>
        </a:defRPr>
      </a:lvl3pPr>
      <a:lvl4pPr algn="l" rtl="0" eaLnBrk="1" fontAlgn="base" hangingPunct="1">
        <a:spcBef>
          <a:spcPct val="0"/>
        </a:spcBef>
        <a:spcAft>
          <a:spcPct val="0"/>
        </a:spcAft>
        <a:defRPr sz="3699">
          <a:solidFill>
            <a:srgbClr val="3E4E6C"/>
          </a:solidFill>
          <a:latin typeface="Arial Black" pitchFamily="34" charset="0"/>
          <a:ea typeface="ＭＳ Ｐゴシック" charset="0"/>
        </a:defRPr>
      </a:lvl4pPr>
      <a:lvl5pPr algn="l" rtl="0" eaLnBrk="1" fontAlgn="base" hangingPunct="1">
        <a:spcBef>
          <a:spcPct val="0"/>
        </a:spcBef>
        <a:spcAft>
          <a:spcPct val="0"/>
        </a:spcAft>
        <a:defRPr sz="3699">
          <a:solidFill>
            <a:srgbClr val="3E4E6C"/>
          </a:solidFill>
          <a:latin typeface="Arial Black" pitchFamily="34" charset="0"/>
          <a:ea typeface="ＭＳ Ｐゴシック" charset="0"/>
        </a:defRPr>
      </a:lvl5pPr>
      <a:lvl6pPr marL="457098" algn="l" rtl="0" eaLnBrk="1" fontAlgn="base" hangingPunct="1">
        <a:spcBef>
          <a:spcPct val="0"/>
        </a:spcBef>
        <a:spcAft>
          <a:spcPct val="0"/>
        </a:spcAft>
        <a:defRPr sz="3699">
          <a:solidFill>
            <a:srgbClr val="3E4E6C"/>
          </a:solidFill>
          <a:latin typeface="Arial Black" pitchFamily="34" charset="0"/>
        </a:defRPr>
      </a:lvl6pPr>
      <a:lvl7pPr marL="914194" algn="l" rtl="0" eaLnBrk="1" fontAlgn="base" hangingPunct="1">
        <a:spcBef>
          <a:spcPct val="0"/>
        </a:spcBef>
        <a:spcAft>
          <a:spcPct val="0"/>
        </a:spcAft>
        <a:defRPr sz="3699">
          <a:solidFill>
            <a:srgbClr val="3E4E6C"/>
          </a:solidFill>
          <a:latin typeface="Arial Black" pitchFamily="34" charset="0"/>
        </a:defRPr>
      </a:lvl7pPr>
      <a:lvl8pPr marL="1371292" algn="l" rtl="0" eaLnBrk="1" fontAlgn="base" hangingPunct="1">
        <a:spcBef>
          <a:spcPct val="0"/>
        </a:spcBef>
        <a:spcAft>
          <a:spcPct val="0"/>
        </a:spcAft>
        <a:defRPr sz="3699">
          <a:solidFill>
            <a:srgbClr val="3E4E6C"/>
          </a:solidFill>
          <a:latin typeface="Arial Black" pitchFamily="34" charset="0"/>
        </a:defRPr>
      </a:lvl8pPr>
      <a:lvl9pPr marL="1828389" algn="l" rtl="0" eaLnBrk="1" fontAlgn="base" hangingPunct="1">
        <a:spcBef>
          <a:spcPct val="0"/>
        </a:spcBef>
        <a:spcAft>
          <a:spcPct val="0"/>
        </a:spcAft>
        <a:defRPr sz="3699">
          <a:solidFill>
            <a:srgbClr val="3E4E6C"/>
          </a:solidFill>
          <a:latin typeface="Arial Black" pitchFamily="34" charset="0"/>
        </a:defRPr>
      </a:lvl9pPr>
    </p:titleStyle>
    <p:bodyStyle>
      <a:lvl1pPr marL="342822" indent="-342822" algn="l" rtl="0" eaLnBrk="1" fontAlgn="base" hangingPunct="1">
        <a:spcBef>
          <a:spcPct val="20000"/>
        </a:spcBef>
        <a:spcAft>
          <a:spcPct val="0"/>
        </a:spcAft>
        <a:buChar char="•"/>
        <a:defRPr sz="3599" b="0" i="0">
          <a:solidFill>
            <a:schemeClr val="tx1"/>
          </a:solidFill>
          <a:latin typeface="Helvetica Light"/>
          <a:ea typeface="ＭＳ Ｐゴシック" charset="0"/>
          <a:cs typeface="Helvetica Light"/>
        </a:defRPr>
      </a:lvl1pPr>
      <a:lvl2pPr marL="742783" indent="-285686" algn="l" rtl="0" eaLnBrk="1" fontAlgn="base" hangingPunct="1">
        <a:spcBef>
          <a:spcPct val="20000"/>
        </a:spcBef>
        <a:spcAft>
          <a:spcPct val="0"/>
        </a:spcAft>
        <a:buChar char="–"/>
        <a:defRPr sz="3199" b="0" i="0">
          <a:solidFill>
            <a:schemeClr val="tx1"/>
          </a:solidFill>
          <a:latin typeface="Helvetica Light"/>
          <a:ea typeface="ＭＳ Ｐゴシック" charset="0"/>
          <a:cs typeface="Helvetica Light"/>
        </a:defRPr>
      </a:lvl2pPr>
      <a:lvl3pPr marL="1142742" indent="-228549" algn="l" rtl="0" eaLnBrk="1" fontAlgn="base" hangingPunct="1">
        <a:spcBef>
          <a:spcPct val="20000"/>
        </a:spcBef>
        <a:spcAft>
          <a:spcPct val="0"/>
        </a:spcAft>
        <a:buChar char="•"/>
        <a:defRPr sz="2799" b="0" i="0">
          <a:solidFill>
            <a:schemeClr val="tx1"/>
          </a:solidFill>
          <a:latin typeface="Helvetica Light"/>
          <a:ea typeface="ＭＳ Ｐゴシック" charset="0"/>
          <a:cs typeface="Helvetica Light"/>
        </a:defRPr>
      </a:lvl3pPr>
      <a:lvl4pPr marL="1599840" indent="-228549"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4pPr>
      <a:lvl5pPr marL="2056938" indent="-228549"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5pPr>
      <a:lvl6pPr marL="2514034" indent="-228549" algn="l" rtl="0" eaLnBrk="1" fontAlgn="base" hangingPunct="1">
        <a:spcBef>
          <a:spcPct val="20000"/>
        </a:spcBef>
        <a:spcAft>
          <a:spcPct val="0"/>
        </a:spcAft>
        <a:buChar char="»"/>
        <a:defRPr sz="2000" b="1">
          <a:solidFill>
            <a:schemeClr val="tx1"/>
          </a:solidFill>
          <a:latin typeface="+mn-lt"/>
        </a:defRPr>
      </a:lvl6pPr>
      <a:lvl7pPr marL="2971132" indent="-228549" algn="l" rtl="0" eaLnBrk="1" fontAlgn="base" hangingPunct="1">
        <a:spcBef>
          <a:spcPct val="20000"/>
        </a:spcBef>
        <a:spcAft>
          <a:spcPct val="0"/>
        </a:spcAft>
        <a:buChar char="»"/>
        <a:defRPr sz="2000" b="1">
          <a:solidFill>
            <a:schemeClr val="tx1"/>
          </a:solidFill>
          <a:latin typeface="+mn-lt"/>
        </a:defRPr>
      </a:lvl7pPr>
      <a:lvl8pPr marL="3428229" indent="-228549" algn="l" rtl="0" eaLnBrk="1" fontAlgn="base" hangingPunct="1">
        <a:spcBef>
          <a:spcPct val="20000"/>
        </a:spcBef>
        <a:spcAft>
          <a:spcPct val="0"/>
        </a:spcAft>
        <a:buChar char="»"/>
        <a:defRPr sz="2000" b="1">
          <a:solidFill>
            <a:schemeClr val="tx1"/>
          </a:solidFill>
          <a:latin typeface="+mn-lt"/>
        </a:defRPr>
      </a:lvl8pPr>
      <a:lvl9pPr marL="3885326" indent="-228549" algn="l" rtl="0" eaLnBrk="1" fontAlgn="base" hangingPunct="1">
        <a:spcBef>
          <a:spcPct val="20000"/>
        </a:spcBef>
        <a:spcAft>
          <a:spcPct val="0"/>
        </a:spcAft>
        <a:buChar char="»"/>
        <a:defRPr sz="2000" b="1">
          <a:solidFill>
            <a:schemeClr val="tx1"/>
          </a:solidFill>
          <a:latin typeface="+mn-lt"/>
        </a:defRPr>
      </a:lvl9pPr>
    </p:bodyStyle>
    <p:otherStyle>
      <a:defPPr>
        <a:defRPr lang="en-US"/>
      </a:defPPr>
      <a:lvl1pPr marL="0" algn="l" defTabSz="914194" rtl="0" eaLnBrk="1" latinLnBrk="0" hangingPunct="1">
        <a:defRPr sz="1800" kern="1200">
          <a:solidFill>
            <a:schemeClr val="tx1"/>
          </a:solidFill>
          <a:latin typeface="+mn-lt"/>
          <a:ea typeface="+mn-ea"/>
          <a:cs typeface="+mn-cs"/>
        </a:defRPr>
      </a:lvl1pPr>
      <a:lvl2pPr marL="457098" algn="l" defTabSz="914194" rtl="0" eaLnBrk="1" latinLnBrk="0" hangingPunct="1">
        <a:defRPr sz="1800" kern="1200">
          <a:solidFill>
            <a:schemeClr val="tx1"/>
          </a:solidFill>
          <a:latin typeface="+mn-lt"/>
          <a:ea typeface="+mn-ea"/>
          <a:cs typeface="+mn-cs"/>
        </a:defRPr>
      </a:lvl2pPr>
      <a:lvl3pPr marL="914194" algn="l" defTabSz="914194" rtl="0" eaLnBrk="1" latinLnBrk="0" hangingPunct="1">
        <a:defRPr sz="1800" kern="1200">
          <a:solidFill>
            <a:schemeClr val="tx1"/>
          </a:solidFill>
          <a:latin typeface="+mn-lt"/>
          <a:ea typeface="+mn-ea"/>
          <a:cs typeface="+mn-cs"/>
        </a:defRPr>
      </a:lvl3pPr>
      <a:lvl4pPr marL="1371292" algn="l" defTabSz="914194" rtl="0" eaLnBrk="1" latinLnBrk="0" hangingPunct="1">
        <a:defRPr sz="1800" kern="1200">
          <a:solidFill>
            <a:schemeClr val="tx1"/>
          </a:solidFill>
          <a:latin typeface="+mn-lt"/>
          <a:ea typeface="+mn-ea"/>
          <a:cs typeface="+mn-cs"/>
        </a:defRPr>
      </a:lvl4pPr>
      <a:lvl5pPr marL="1828389" algn="l" defTabSz="914194" rtl="0" eaLnBrk="1" latinLnBrk="0" hangingPunct="1">
        <a:defRPr sz="1800" kern="1200">
          <a:solidFill>
            <a:schemeClr val="tx1"/>
          </a:solidFill>
          <a:latin typeface="+mn-lt"/>
          <a:ea typeface="+mn-ea"/>
          <a:cs typeface="+mn-cs"/>
        </a:defRPr>
      </a:lvl5pPr>
      <a:lvl6pPr marL="2285486" algn="l" defTabSz="914194" rtl="0" eaLnBrk="1" latinLnBrk="0" hangingPunct="1">
        <a:defRPr sz="1800" kern="1200">
          <a:solidFill>
            <a:schemeClr val="tx1"/>
          </a:solidFill>
          <a:latin typeface="+mn-lt"/>
          <a:ea typeface="+mn-ea"/>
          <a:cs typeface="+mn-cs"/>
        </a:defRPr>
      </a:lvl6pPr>
      <a:lvl7pPr marL="2742582" algn="l" defTabSz="914194" rtl="0" eaLnBrk="1" latinLnBrk="0" hangingPunct="1">
        <a:defRPr sz="1800" kern="1200">
          <a:solidFill>
            <a:schemeClr val="tx1"/>
          </a:solidFill>
          <a:latin typeface="+mn-lt"/>
          <a:ea typeface="+mn-ea"/>
          <a:cs typeface="+mn-cs"/>
        </a:defRPr>
      </a:lvl7pPr>
      <a:lvl8pPr marL="3199680" algn="l" defTabSz="914194" rtl="0" eaLnBrk="1" latinLnBrk="0" hangingPunct="1">
        <a:defRPr sz="1800" kern="1200">
          <a:solidFill>
            <a:schemeClr val="tx1"/>
          </a:solidFill>
          <a:latin typeface="+mn-lt"/>
          <a:ea typeface="+mn-ea"/>
          <a:cs typeface="+mn-cs"/>
        </a:defRPr>
      </a:lvl8pPr>
      <a:lvl9pPr marL="3656777" algn="l" defTabSz="91419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oleObject" Target="../embeddings/oleObject1.bin"/><Relationship Id="rId4" Type="http://schemas.openxmlformats.org/officeDocument/2006/relationships/image" Target="../media/image27.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3.xml"/><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5.xml"/><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6.xml"/><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81.xm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2.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3.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hyperlink" Target="http://www.uie.com" TargetMode="Externa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Patterns</a:t>
            </a:r>
          </a:p>
        </p:txBody>
      </p:sp>
      <p:sp>
        <p:nvSpPr>
          <p:cNvPr id="7" name="Text Box 3"/>
          <p:cNvSpPr txBox="1">
            <a:spLocks noChangeArrowheads="1"/>
          </p:cNvSpPr>
          <p:nvPr/>
        </p:nvSpPr>
        <p:spPr bwMode="auto">
          <a:xfrm>
            <a:off x="776732" y="5739232"/>
            <a:ext cx="8534400"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667" dirty="0">
                <a:solidFill>
                  <a:srgbClr val="878787"/>
                </a:solidFill>
                <a:latin typeface="Helvetica"/>
                <a:cs typeface="Helvetica"/>
              </a:rPr>
              <a:t>March 15, 2021</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2931" y="7769601"/>
            <a:ext cx="2540000" cy="457200"/>
          </a:xfrm>
        </p:spPr>
        <p:txBody>
          <a:bodyPr/>
          <a:lstStyle/>
          <a:p>
            <a:pPr>
              <a:defRPr/>
            </a:pPr>
            <a:r>
              <a:rPr lang="en-US"/>
              <a:t>2021/03/15</a:t>
            </a:r>
          </a:p>
        </p:txBody>
      </p:sp>
      <p:sp>
        <p:nvSpPr>
          <p:cNvPr id="8" name="Footer Placeholder 4"/>
          <p:cNvSpPr>
            <a:spLocks noGrp="1"/>
          </p:cNvSpPr>
          <p:nvPr>
            <p:ph type="ftr" sz="quarter" idx="11"/>
          </p:nvPr>
        </p:nvSpPr>
        <p:spPr>
          <a:xfrm>
            <a:off x="2545860" y="777065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04"/>
            <a:ext cx="1320800" cy="457200"/>
          </a:xfrm>
        </p:spPr>
        <p:txBody>
          <a:bodyPr/>
          <a:lstStyle/>
          <a:p>
            <a:fld id="{36951F0A-6D27-F641-887A-BFA2D5FF6C3B}" type="slidenum">
              <a:rPr lang="en-US" smtClean="0"/>
              <a:pPr/>
              <a:t>10</a:t>
            </a:fld>
            <a:endParaRPr lang="en-US"/>
          </a:p>
        </p:txBody>
      </p:sp>
      <p:pic>
        <p:nvPicPr>
          <p:cNvPr id="6" name="Picture 5"/>
          <p:cNvPicPr>
            <a:picLocks noChangeAspect="1"/>
          </p:cNvPicPr>
          <p:nvPr/>
        </p:nvPicPr>
        <p:blipFill>
          <a:blip r:embed="rId3"/>
          <a:stretch>
            <a:fillRect/>
          </a:stretch>
        </p:blipFill>
        <p:spPr>
          <a:xfrm>
            <a:off x="0" y="19365"/>
            <a:ext cx="12192000" cy="9120000"/>
          </a:xfrm>
          <a:prstGeom prst="rect">
            <a:avLst/>
          </a:prstGeom>
        </p:spPr>
      </p:pic>
      <p:sp>
        <p:nvSpPr>
          <p:cNvPr id="1310725" name="AutoShape 5"/>
          <p:cNvSpPr>
            <a:spLocks noChangeArrowheads="1"/>
          </p:cNvSpPr>
          <p:nvPr/>
        </p:nvSpPr>
        <p:spPr bwMode="auto">
          <a:xfrm>
            <a:off x="4922066" y="3980788"/>
            <a:ext cx="1417081" cy="195221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5607" name="Group 8"/>
          <p:cNvGrpSpPr>
            <a:grpSpLocks/>
          </p:cNvGrpSpPr>
          <p:nvPr/>
        </p:nvGrpSpPr>
        <p:grpSpPr bwMode="auto">
          <a:xfrm>
            <a:off x="250910" y="382184"/>
            <a:ext cx="713316" cy="654049"/>
            <a:chOff x="857" y="155"/>
            <a:chExt cx="337" cy="309"/>
          </a:xfrm>
        </p:grpSpPr>
        <p:sp>
          <p:nvSpPr>
            <p:cNvPr id="25608"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5609"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0725"/>
                                        </p:tgtEl>
                                        <p:attrNameLst>
                                          <p:attrName>style.visibility</p:attrName>
                                        </p:attrNameLst>
                                      </p:cBhvr>
                                      <p:to>
                                        <p:strVal val="visible"/>
                                      </p:to>
                                    </p:set>
                                    <p:animEffect transition="in" filter="dissolve">
                                      <p:cBhvr>
                                        <p:cTn id="7" dur="500"/>
                                        <p:tgtEl>
                                          <p:spTgt spid="131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69603"/>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70652"/>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06"/>
            <a:ext cx="1320800" cy="457200"/>
          </a:xfrm>
        </p:spPr>
        <p:txBody>
          <a:bodyPr/>
          <a:lstStyle/>
          <a:p>
            <a:fld id="{36951F0A-6D27-F641-887A-BFA2D5FF6C3B}" type="slidenum">
              <a:rPr lang="en-US" smtClean="0"/>
              <a:pPr/>
              <a:t>11</a:t>
            </a:fld>
            <a:endParaRPr lang="en-US"/>
          </a:p>
        </p:txBody>
      </p:sp>
      <p:pic>
        <p:nvPicPr>
          <p:cNvPr id="3" name="Picture 2"/>
          <p:cNvPicPr>
            <a:picLocks noChangeAspect="1"/>
          </p:cNvPicPr>
          <p:nvPr/>
        </p:nvPicPr>
        <p:blipFill>
          <a:blip r:embed="rId3"/>
          <a:stretch>
            <a:fillRect/>
          </a:stretch>
        </p:blipFill>
        <p:spPr>
          <a:xfrm>
            <a:off x="0" y="19367"/>
            <a:ext cx="12192000" cy="9136000"/>
          </a:xfrm>
          <a:prstGeom prst="rect">
            <a:avLst/>
          </a:prstGeom>
        </p:spPr>
      </p:pic>
      <p:sp>
        <p:nvSpPr>
          <p:cNvPr id="1327112" name="AutoShape 8"/>
          <p:cNvSpPr>
            <a:spLocks noChangeArrowheads="1"/>
          </p:cNvSpPr>
          <p:nvPr/>
        </p:nvSpPr>
        <p:spPr bwMode="auto">
          <a:xfrm>
            <a:off x="2622498" y="5450843"/>
            <a:ext cx="989948" cy="37796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6632" name="Group 9"/>
          <p:cNvGrpSpPr>
            <a:grpSpLocks/>
          </p:cNvGrpSpPr>
          <p:nvPr/>
        </p:nvGrpSpPr>
        <p:grpSpPr bwMode="auto">
          <a:xfrm>
            <a:off x="250910" y="373503"/>
            <a:ext cx="713316" cy="654049"/>
            <a:chOff x="857" y="155"/>
            <a:chExt cx="337" cy="309"/>
          </a:xfrm>
        </p:grpSpPr>
        <p:sp>
          <p:nvSpPr>
            <p:cNvPr id="26633"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6634"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27112"/>
                                        </p:tgtEl>
                                        <p:attrNameLst>
                                          <p:attrName>style.visibility</p:attrName>
                                        </p:attrNameLst>
                                      </p:cBhvr>
                                      <p:to>
                                        <p:strVal val="visible"/>
                                      </p:to>
                                    </p:set>
                                    <p:animEffect transition="in" filter="dissolve">
                                      <p:cBhvr>
                                        <p:cTn id="7" dur="500"/>
                                        <p:tgtEl>
                                          <p:spTgt spid="132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7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5"/>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4"/>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8"/>
            <a:ext cx="1320800" cy="457200"/>
          </a:xfrm>
        </p:spPr>
        <p:txBody>
          <a:bodyPr/>
          <a:lstStyle/>
          <a:p>
            <a:fld id="{36951F0A-6D27-F641-887A-BFA2D5FF6C3B}" type="slidenum">
              <a:rPr lang="en-US" smtClean="0"/>
              <a:pPr/>
              <a:t>12</a:t>
            </a:fld>
            <a:endParaRPr lang="en-US"/>
          </a:p>
        </p:txBody>
      </p:sp>
      <p:pic>
        <p:nvPicPr>
          <p:cNvPr id="4" name="Picture 3"/>
          <p:cNvPicPr>
            <a:picLocks noChangeAspect="1"/>
          </p:cNvPicPr>
          <p:nvPr/>
        </p:nvPicPr>
        <p:blipFill>
          <a:blip r:embed="rId3"/>
          <a:stretch>
            <a:fillRect/>
          </a:stretch>
        </p:blipFill>
        <p:spPr>
          <a:xfrm>
            <a:off x="0" y="34869"/>
            <a:ext cx="12192000" cy="9136000"/>
          </a:xfrm>
          <a:prstGeom prst="rect">
            <a:avLst/>
          </a:prstGeom>
        </p:spPr>
      </p:pic>
      <p:sp>
        <p:nvSpPr>
          <p:cNvPr id="1308689" name="AutoShape 17"/>
          <p:cNvSpPr>
            <a:spLocks noChangeArrowheads="1"/>
          </p:cNvSpPr>
          <p:nvPr/>
        </p:nvSpPr>
        <p:spPr bwMode="auto">
          <a:xfrm>
            <a:off x="8630576" y="2998911"/>
            <a:ext cx="2284913" cy="757767"/>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7656" name="Group 18"/>
          <p:cNvGrpSpPr>
            <a:grpSpLocks/>
          </p:cNvGrpSpPr>
          <p:nvPr/>
        </p:nvGrpSpPr>
        <p:grpSpPr bwMode="auto">
          <a:xfrm>
            <a:off x="250909" y="389004"/>
            <a:ext cx="713316" cy="654049"/>
            <a:chOff x="857" y="155"/>
            <a:chExt cx="337" cy="309"/>
          </a:xfrm>
        </p:grpSpPr>
        <p:sp>
          <p:nvSpPr>
            <p:cNvPr id="27657"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7658"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8689"/>
                                        </p:tgtEl>
                                        <p:attrNameLst>
                                          <p:attrName>style.visibility</p:attrName>
                                        </p:attrNameLst>
                                      </p:cBhvr>
                                      <p:to>
                                        <p:strVal val="visible"/>
                                      </p:to>
                                    </p:set>
                                    <p:animEffect transition="in" filter="dissolve">
                                      <p:cBhvr>
                                        <p:cTn id="7" dur="500"/>
                                        <p:tgtEl>
                                          <p:spTgt spid="1308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868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6"/>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5"/>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9"/>
            <a:ext cx="1320800" cy="457200"/>
          </a:xfrm>
        </p:spPr>
        <p:txBody>
          <a:bodyPr/>
          <a:lstStyle/>
          <a:p>
            <a:fld id="{36951F0A-6D27-F641-887A-BFA2D5FF6C3B}" type="slidenum">
              <a:rPr lang="en-US" smtClean="0"/>
              <a:pPr/>
              <a:t>13</a:t>
            </a:fld>
            <a:endParaRPr lang="en-US"/>
          </a:p>
        </p:txBody>
      </p:sp>
      <p:pic>
        <p:nvPicPr>
          <p:cNvPr id="4" name="Picture 3"/>
          <p:cNvPicPr>
            <a:picLocks noChangeAspect="1"/>
          </p:cNvPicPr>
          <p:nvPr/>
        </p:nvPicPr>
        <p:blipFill>
          <a:blip r:embed="rId3"/>
          <a:stretch>
            <a:fillRect/>
          </a:stretch>
        </p:blipFill>
        <p:spPr>
          <a:xfrm>
            <a:off x="0" y="34870"/>
            <a:ext cx="12192000" cy="9136000"/>
          </a:xfrm>
          <a:prstGeom prst="rect">
            <a:avLst/>
          </a:prstGeom>
        </p:spPr>
      </p:pic>
      <p:sp>
        <p:nvSpPr>
          <p:cNvPr id="1314823" name="AutoShape 7"/>
          <p:cNvSpPr>
            <a:spLocks noChangeArrowheads="1"/>
          </p:cNvSpPr>
          <p:nvPr/>
        </p:nvSpPr>
        <p:spPr bwMode="auto">
          <a:xfrm>
            <a:off x="1253069" y="1395075"/>
            <a:ext cx="5086079" cy="3624276"/>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8680" name="Group 8"/>
          <p:cNvGrpSpPr>
            <a:grpSpLocks/>
          </p:cNvGrpSpPr>
          <p:nvPr/>
        </p:nvGrpSpPr>
        <p:grpSpPr bwMode="auto">
          <a:xfrm>
            <a:off x="250910" y="389005"/>
            <a:ext cx="713316" cy="654049"/>
            <a:chOff x="857" y="155"/>
            <a:chExt cx="337" cy="309"/>
          </a:xfrm>
        </p:grpSpPr>
        <p:sp>
          <p:nvSpPr>
            <p:cNvPr id="28681"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8682"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4</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4823"/>
                                        </p:tgtEl>
                                        <p:attrNameLst>
                                          <p:attrName>style.visibility</p:attrName>
                                        </p:attrNameLst>
                                      </p:cBhvr>
                                      <p:to>
                                        <p:strVal val="visible"/>
                                      </p:to>
                                    </p:set>
                                    <p:animEffect transition="in" filter="dissolve">
                                      <p:cBhvr>
                                        <p:cTn id="7" dur="500"/>
                                        <p:tgtEl>
                                          <p:spTgt spid="131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7"/>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6"/>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0"/>
            <a:ext cx="1320800" cy="457200"/>
          </a:xfrm>
        </p:spPr>
        <p:txBody>
          <a:bodyPr/>
          <a:lstStyle/>
          <a:p>
            <a:fld id="{36951F0A-6D27-F641-887A-BFA2D5FF6C3B}" type="slidenum">
              <a:rPr lang="en-US" smtClean="0"/>
              <a:pPr/>
              <a:t>14</a:t>
            </a:fld>
            <a:endParaRPr lang="en-US"/>
          </a:p>
        </p:txBody>
      </p:sp>
      <p:pic>
        <p:nvPicPr>
          <p:cNvPr id="11" name="Picture 10"/>
          <p:cNvPicPr>
            <a:picLocks noChangeAspect="1"/>
          </p:cNvPicPr>
          <p:nvPr/>
        </p:nvPicPr>
        <p:blipFill>
          <a:blip r:embed="rId3"/>
          <a:stretch>
            <a:fillRect/>
          </a:stretch>
        </p:blipFill>
        <p:spPr>
          <a:xfrm>
            <a:off x="0" y="34871"/>
            <a:ext cx="12192000" cy="9136000"/>
          </a:xfrm>
          <a:prstGeom prst="rect">
            <a:avLst/>
          </a:prstGeom>
        </p:spPr>
      </p:pic>
      <p:sp>
        <p:nvSpPr>
          <p:cNvPr id="1312775" name="AutoShape 7"/>
          <p:cNvSpPr>
            <a:spLocks noChangeArrowheads="1"/>
          </p:cNvSpPr>
          <p:nvPr/>
        </p:nvSpPr>
        <p:spPr bwMode="auto">
          <a:xfrm>
            <a:off x="6729915" y="1632685"/>
            <a:ext cx="1250461" cy="34735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9704" name="Group 8"/>
          <p:cNvGrpSpPr>
            <a:grpSpLocks/>
          </p:cNvGrpSpPr>
          <p:nvPr/>
        </p:nvGrpSpPr>
        <p:grpSpPr bwMode="auto">
          <a:xfrm>
            <a:off x="250909" y="389006"/>
            <a:ext cx="713316" cy="654049"/>
            <a:chOff x="857" y="155"/>
            <a:chExt cx="337" cy="309"/>
          </a:xfrm>
        </p:grpSpPr>
        <p:sp>
          <p:nvSpPr>
            <p:cNvPr id="29705"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9706"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5</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2775"/>
                                        </p:tgtEl>
                                        <p:attrNameLst>
                                          <p:attrName>style.visibility</p:attrName>
                                        </p:attrNameLst>
                                      </p:cBhvr>
                                      <p:to>
                                        <p:strVal val="visible"/>
                                      </p:to>
                                    </p:set>
                                    <p:animEffect transition="in" filter="dissolve">
                                      <p:cBhvr>
                                        <p:cTn id="7" dur="500"/>
                                        <p:tgtEl>
                                          <p:spTgt spid="131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27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9"/>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8"/>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2"/>
            <a:ext cx="1320800" cy="457200"/>
          </a:xfrm>
        </p:spPr>
        <p:txBody>
          <a:bodyPr/>
          <a:lstStyle/>
          <a:p>
            <a:fld id="{36951F0A-6D27-F641-887A-BFA2D5FF6C3B}" type="slidenum">
              <a:rPr lang="en-US" smtClean="0"/>
              <a:pPr/>
              <a:t>15</a:t>
            </a:fld>
            <a:endParaRPr lang="en-US"/>
          </a:p>
        </p:txBody>
      </p:sp>
      <p:pic>
        <p:nvPicPr>
          <p:cNvPr id="3" name="Picture 2"/>
          <p:cNvPicPr>
            <a:picLocks noChangeAspect="1"/>
          </p:cNvPicPr>
          <p:nvPr/>
        </p:nvPicPr>
        <p:blipFill>
          <a:blip r:embed="rId3"/>
          <a:stretch>
            <a:fillRect/>
          </a:stretch>
        </p:blipFill>
        <p:spPr>
          <a:xfrm>
            <a:off x="0" y="34873"/>
            <a:ext cx="12192000" cy="9136000"/>
          </a:xfrm>
          <a:prstGeom prst="rect">
            <a:avLst/>
          </a:prstGeom>
        </p:spPr>
      </p:pic>
      <p:sp>
        <p:nvSpPr>
          <p:cNvPr id="1314823" name="AutoShape 7"/>
          <p:cNvSpPr>
            <a:spLocks noChangeArrowheads="1"/>
          </p:cNvSpPr>
          <p:nvPr/>
        </p:nvSpPr>
        <p:spPr bwMode="auto">
          <a:xfrm>
            <a:off x="3951111" y="2058190"/>
            <a:ext cx="1207043" cy="92047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28680" name="Group 8"/>
          <p:cNvGrpSpPr>
            <a:grpSpLocks/>
          </p:cNvGrpSpPr>
          <p:nvPr/>
        </p:nvGrpSpPr>
        <p:grpSpPr bwMode="auto">
          <a:xfrm>
            <a:off x="250910" y="389008"/>
            <a:ext cx="713316" cy="654049"/>
            <a:chOff x="857" y="155"/>
            <a:chExt cx="337" cy="309"/>
          </a:xfrm>
        </p:grpSpPr>
        <p:sp>
          <p:nvSpPr>
            <p:cNvPr id="28681"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8682"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6</a:t>
              </a:r>
            </a:p>
          </p:txBody>
        </p:sp>
      </p:grpSp>
    </p:spTree>
    <p:extLst>
      <p:ext uri="{BB962C8B-B14F-4D97-AF65-F5344CB8AC3E}">
        <p14:creationId xmlns:p14="http://schemas.microsoft.com/office/powerpoint/2010/main" val="20016375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14823"/>
                                        </p:tgtEl>
                                        <p:attrNameLst>
                                          <p:attrName>style.visibility</p:attrName>
                                        </p:attrNameLst>
                                      </p:cBhvr>
                                      <p:to>
                                        <p:strVal val="visible"/>
                                      </p:to>
                                    </p:set>
                                    <p:animEffect transition="in" filter="dissolve">
                                      <p:cBhvr>
                                        <p:cTn id="7" dur="500"/>
                                        <p:tgtEl>
                                          <p:spTgt spid="1314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48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39238" y="1100381"/>
            <a:ext cx="11552767" cy="1143000"/>
          </a:xfrm>
        </p:spPr>
        <p:txBody>
          <a:bodyPr/>
          <a:lstStyle/>
          <a:p>
            <a:pPr algn="r"/>
            <a:r>
              <a:rPr lang="en-US">
                <a:latin typeface="Comic Sans MS" charset="0"/>
              </a:rPr>
              <a:t>Quick-Flow Checkouts</a:t>
            </a:r>
            <a:endParaRPr lang="en-US" sz="3867" i="1">
              <a:latin typeface="Comic Sans MS" charset="0"/>
            </a:endParaRPr>
          </a:p>
        </p:txBody>
      </p:sp>
      <p:sp>
        <p:nvSpPr>
          <p:cNvPr id="10" name="Date Placeholder 3"/>
          <p:cNvSpPr>
            <a:spLocks noGrp="1"/>
          </p:cNvSpPr>
          <p:nvPr>
            <p:ph type="dt" sz="half" idx="10"/>
          </p:nvPr>
        </p:nvSpPr>
        <p:spPr>
          <a:xfrm>
            <a:off x="2931" y="7707617"/>
            <a:ext cx="2540000" cy="457200"/>
          </a:xfrm>
        </p:spPr>
        <p:txBody>
          <a:bodyPr/>
          <a:lstStyle/>
          <a:p>
            <a:pPr>
              <a:defRPr/>
            </a:pPr>
            <a:r>
              <a:rPr lang="en-US"/>
              <a:t>2021/03/15</a:t>
            </a:r>
          </a:p>
        </p:txBody>
      </p:sp>
      <p:sp>
        <p:nvSpPr>
          <p:cNvPr id="11" name="Footer Placeholder 4"/>
          <p:cNvSpPr>
            <a:spLocks noGrp="1"/>
          </p:cNvSpPr>
          <p:nvPr>
            <p:ph type="ftr" sz="quarter" idx="11"/>
          </p:nvPr>
        </p:nvSpPr>
        <p:spPr>
          <a:xfrm>
            <a:off x="2545860" y="7708666"/>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17420"/>
            <a:ext cx="1320800" cy="457200"/>
          </a:xfrm>
        </p:spPr>
        <p:txBody>
          <a:bodyPr/>
          <a:lstStyle/>
          <a:p>
            <a:fld id="{36951F0A-6D27-F641-887A-BFA2D5FF6C3B}" type="slidenum">
              <a:rPr lang="en-US" smtClean="0"/>
              <a:pPr/>
              <a:t>16</a:t>
            </a:fld>
            <a:endParaRPr lang="en-US"/>
          </a:p>
        </p:txBody>
      </p:sp>
      <p:pic>
        <p:nvPicPr>
          <p:cNvPr id="7" name="Picture 6" descr="Screen Shot 2015-11-19 at 10.26.01 AM.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938"/>
            <a:ext cx="12192000" cy="9076443"/>
          </a:xfrm>
          <a:prstGeom prst="rect">
            <a:avLst/>
          </a:prstGeom>
        </p:spPr>
      </p:pic>
      <p:sp>
        <p:nvSpPr>
          <p:cNvPr id="1303564" name="AutoShape 12"/>
          <p:cNvSpPr>
            <a:spLocks noChangeArrowheads="1"/>
          </p:cNvSpPr>
          <p:nvPr/>
        </p:nvSpPr>
        <p:spPr bwMode="auto">
          <a:xfrm>
            <a:off x="5453400" y="1173109"/>
            <a:ext cx="1276515" cy="37340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30730" name="Group 21"/>
          <p:cNvGrpSpPr>
            <a:grpSpLocks/>
          </p:cNvGrpSpPr>
          <p:nvPr/>
        </p:nvGrpSpPr>
        <p:grpSpPr bwMode="auto">
          <a:xfrm>
            <a:off x="250909" y="311516"/>
            <a:ext cx="713316" cy="654049"/>
            <a:chOff x="857" y="155"/>
            <a:chExt cx="337" cy="309"/>
          </a:xfrm>
        </p:grpSpPr>
        <p:sp>
          <p:nvSpPr>
            <p:cNvPr id="30731" name="Oval 22"/>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30732" name="Text Box 23"/>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7</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03564"/>
                                        </p:tgtEl>
                                        <p:attrNameLst>
                                          <p:attrName>style.visibility</p:attrName>
                                        </p:attrNameLst>
                                      </p:cBhvr>
                                      <p:to>
                                        <p:strVal val="visible"/>
                                      </p:to>
                                    </p:set>
                                    <p:animEffect transition="in" filter="dissolve">
                                      <p:cBhvr>
                                        <p:cTn id="7" dur="500"/>
                                        <p:tgtEl>
                                          <p:spTgt spid="1303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356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Basic Web Design</a:t>
            </a:r>
          </a:p>
        </p:txBody>
      </p:sp>
      <p:sp>
        <p:nvSpPr>
          <p:cNvPr id="31747" name="Rectangle 3"/>
          <p:cNvSpPr>
            <a:spLocks noGrp="1" noChangeArrowheads="1"/>
          </p:cNvSpPr>
          <p:nvPr>
            <p:ph idx="1"/>
          </p:nvPr>
        </p:nvSpPr>
        <p:spPr/>
        <p:txBody>
          <a:bodyPr/>
          <a:lstStyle/>
          <a:p>
            <a:pPr>
              <a:buFont typeface="Arial"/>
              <a:buChar char="•"/>
            </a:pPr>
            <a:r>
              <a:rPr lang="en-US" dirty="0"/>
              <a:t>Let’s take a closer look page by page</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2931" y="7785105"/>
            <a:ext cx="2540000" cy="457200"/>
          </a:xfrm>
        </p:spPr>
        <p:txBody>
          <a:bodyPr/>
          <a:lstStyle/>
          <a:p>
            <a:pPr>
              <a:defRPr/>
            </a:pPr>
            <a:r>
              <a:rPr lang="en-US"/>
              <a:t>2021/03/15</a:t>
            </a:r>
          </a:p>
        </p:txBody>
      </p:sp>
      <p:sp>
        <p:nvSpPr>
          <p:cNvPr id="7" name="Footer Placeholder 4"/>
          <p:cNvSpPr>
            <a:spLocks noGrp="1"/>
          </p:cNvSpPr>
          <p:nvPr>
            <p:ph type="ftr" sz="quarter" idx="11"/>
          </p:nvPr>
        </p:nvSpPr>
        <p:spPr>
          <a:xfrm>
            <a:off x="2545860" y="7786154"/>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8"/>
            <a:ext cx="1320800" cy="457200"/>
          </a:xfrm>
        </p:spPr>
        <p:txBody>
          <a:bodyPr/>
          <a:lstStyle/>
          <a:p>
            <a:fld id="{36951F0A-6D27-F641-887A-BFA2D5FF6C3B}" type="slidenum">
              <a:rPr lang="en-US" smtClean="0"/>
              <a:pPr/>
              <a:t>18</a:t>
            </a:fld>
            <a:endParaRPr lang="en-US"/>
          </a:p>
        </p:txBody>
      </p:sp>
      <p:pic>
        <p:nvPicPr>
          <p:cNvPr id="9" name="Picture 8"/>
          <p:cNvPicPr>
            <a:picLocks noChangeAspect="1"/>
          </p:cNvPicPr>
          <p:nvPr/>
        </p:nvPicPr>
        <p:blipFill>
          <a:blip r:embed="rId3"/>
          <a:stretch>
            <a:fillRect/>
          </a:stretch>
        </p:blipFill>
        <p:spPr>
          <a:xfrm>
            <a:off x="0" y="34869"/>
            <a:ext cx="12192000" cy="9120000"/>
          </a:xfrm>
          <a:prstGeom prst="rect">
            <a:avLst/>
          </a:prstGeom>
        </p:spPr>
      </p:pic>
      <p:grpSp>
        <p:nvGrpSpPr>
          <p:cNvPr id="10" name="Group 8"/>
          <p:cNvGrpSpPr>
            <a:grpSpLocks/>
          </p:cNvGrpSpPr>
          <p:nvPr/>
        </p:nvGrpSpPr>
        <p:grpSpPr bwMode="auto">
          <a:xfrm>
            <a:off x="250910" y="397688"/>
            <a:ext cx="713316" cy="654049"/>
            <a:chOff x="857" y="155"/>
            <a:chExt cx="337" cy="309"/>
          </a:xfrm>
        </p:grpSpPr>
        <p:sp>
          <p:nvSpPr>
            <p:cNvPr id="11"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2"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785106"/>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786155"/>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9"/>
            <a:ext cx="1320800" cy="457200"/>
          </a:xfrm>
        </p:spPr>
        <p:txBody>
          <a:bodyPr/>
          <a:lstStyle/>
          <a:p>
            <a:fld id="{36951F0A-6D27-F641-887A-BFA2D5FF6C3B}" type="slidenum">
              <a:rPr lang="en-US" smtClean="0"/>
              <a:pPr/>
              <a:t>19</a:t>
            </a:fld>
            <a:endParaRPr lang="en-US"/>
          </a:p>
        </p:txBody>
      </p:sp>
      <p:pic>
        <p:nvPicPr>
          <p:cNvPr id="12" name="Picture 11"/>
          <p:cNvPicPr>
            <a:picLocks noChangeAspect="1"/>
          </p:cNvPicPr>
          <p:nvPr/>
        </p:nvPicPr>
        <p:blipFill>
          <a:blip r:embed="rId3"/>
          <a:stretch>
            <a:fillRect/>
          </a:stretch>
        </p:blipFill>
        <p:spPr>
          <a:xfrm>
            <a:off x="0" y="34870"/>
            <a:ext cx="12192000" cy="9120000"/>
          </a:xfrm>
          <a:prstGeom prst="rect">
            <a:avLst/>
          </a:prstGeom>
        </p:spPr>
      </p:pic>
      <p:sp>
        <p:nvSpPr>
          <p:cNvPr id="1362947" name="AutoShape 3"/>
          <p:cNvSpPr>
            <a:spLocks noChangeArrowheads="1"/>
          </p:cNvSpPr>
          <p:nvPr/>
        </p:nvSpPr>
        <p:spPr bwMode="auto">
          <a:xfrm>
            <a:off x="1024686" y="113024"/>
            <a:ext cx="1646767" cy="71206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2948" name="Rectangle 4"/>
          <p:cNvSpPr>
            <a:spLocks noChangeArrowheads="1"/>
          </p:cNvSpPr>
          <p:nvPr/>
        </p:nvSpPr>
        <p:spPr bwMode="auto">
          <a:xfrm>
            <a:off x="2863853" y="1603321"/>
            <a:ext cx="7187569" cy="3757083"/>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defRPr/>
            </a:pPr>
            <a:r>
              <a:rPr lang="en-US" b="1" dirty="0">
                <a:solidFill>
                  <a:srgbClr val="000000"/>
                </a:solidFill>
                <a:latin typeface="Arial" charset="0"/>
                <a:ea typeface="+mn-ea"/>
              </a:rPr>
              <a:t>What site is this?</a:t>
            </a:r>
          </a:p>
          <a:p>
            <a:pPr marL="846646" lvl="1" indent="-383108">
              <a:spcBef>
                <a:spcPct val="20000"/>
              </a:spcBef>
              <a:buFontTx/>
              <a:buChar char="–"/>
              <a:defRPr/>
            </a:pPr>
            <a:r>
              <a:rPr lang="en-US" sz="3600" b="1" dirty="0">
                <a:solidFill>
                  <a:srgbClr val="000000"/>
                </a:solidFill>
                <a:latin typeface="Arial" charset="0"/>
                <a:ea typeface="+mn-ea"/>
              </a:rPr>
              <a:t>Logo in top-left corner denotes the site</a:t>
            </a:r>
          </a:p>
          <a:p>
            <a:pPr marL="846646" lvl="1" indent="-383108">
              <a:spcBef>
                <a:spcPct val="20000"/>
              </a:spcBef>
              <a:buFontTx/>
              <a:buChar char="–"/>
              <a:defRPr/>
            </a:pPr>
            <a:r>
              <a:rPr lang="en-US" sz="3600" b="1" dirty="0">
                <a:solidFill>
                  <a:srgbClr val="000000"/>
                </a:solidFill>
                <a:latin typeface="Arial" charset="0"/>
                <a:ea typeface="+mn-ea"/>
              </a:rPr>
              <a:t>Another name/logo at top-right to reinforce</a:t>
            </a:r>
          </a:p>
          <a:p>
            <a:pPr marL="846646" lvl="1" indent="-383108">
              <a:spcBef>
                <a:spcPct val="20000"/>
              </a:spcBef>
              <a:buFontTx/>
              <a:buChar char="–"/>
              <a:defRPr/>
            </a:pPr>
            <a:r>
              <a:rPr lang="en-US" sz="3600" b="1" dirty="0">
                <a:solidFill>
                  <a:srgbClr val="000000"/>
                </a:solidFill>
                <a:latin typeface="Arial" charset="0"/>
                <a:ea typeface="+mn-ea"/>
              </a:rPr>
              <a:t>examples of </a:t>
            </a:r>
            <a:r>
              <a:rPr lang="en-US" sz="2600" b="1" dirty="0">
                <a:solidFill>
                  <a:srgbClr val="000000"/>
                </a:solidFill>
                <a:latin typeface="Arial" charset="0"/>
                <a:ea typeface="+mn-ea"/>
              </a:rPr>
              <a:t>SITE BRANDING (E1)</a:t>
            </a:r>
          </a:p>
        </p:txBody>
      </p:sp>
      <p:sp>
        <p:nvSpPr>
          <p:cNvPr id="1362949" name="AutoShape 5"/>
          <p:cNvSpPr>
            <a:spLocks noChangeArrowheads="1"/>
          </p:cNvSpPr>
          <p:nvPr/>
        </p:nvSpPr>
        <p:spPr bwMode="auto">
          <a:xfrm>
            <a:off x="9369779" y="104340"/>
            <a:ext cx="859693" cy="329983"/>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3" name="Group 8"/>
          <p:cNvGrpSpPr>
            <a:grpSpLocks/>
          </p:cNvGrpSpPr>
          <p:nvPr/>
        </p:nvGrpSpPr>
        <p:grpSpPr bwMode="auto">
          <a:xfrm>
            <a:off x="250910" y="397689"/>
            <a:ext cx="713316" cy="654049"/>
            <a:chOff x="857" y="155"/>
            <a:chExt cx="337" cy="309"/>
          </a:xfrm>
        </p:grpSpPr>
        <p:sp>
          <p:nvSpPr>
            <p:cNvPr id="14"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2947"/>
                                        </p:tgtEl>
                                        <p:attrNameLst>
                                          <p:attrName>style.visibility</p:attrName>
                                        </p:attrNameLst>
                                      </p:cBhvr>
                                      <p:to>
                                        <p:strVal val="visible"/>
                                      </p:to>
                                    </p:set>
                                    <p:animEffect transition="in" filter="dissolve">
                                      <p:cBhvr>
                                        <p:cTn id="7" dur="500"/>
                                        <p:tgtEl>
                                          <p:spTgt spid="1362947"/>
                                        </p:tgtEl>
                                      </p:cBhvr>
                                    </p:animEffect>
                                  </p:childTnLst>
                                </p:cTn>
                              </p:par>
                              <p:par>
                                <p:cTn id="8" presetID="9" presetClass="entr" presetSubtype="0" fill="hold" nodeType="withEffect">
                                  <p:stCondLst>
                                    <p:cond delay="0"/>
                                  </p:stCondLst>
                                  <p:childTnLst>
                                    <p:set>
                                      <p:cBhvr>
                                        <p:cTn id="9" dur="1" fill="hold">
                                          <p:stCondLst>
                                            <p:cond delay="0"/>
                                          </p:stCondLst>
                                        </p:cTn>
                                        <p:tgtEl>
                                          <p:spTgt spid="1362948">
                                            <p:txEl>
                                              <p:pRg st="1" end="1"/>
                                            </p:txEl>
                                          </p:spTgt>
                                        </p:tgtEl>
                                        <p:attrNameLst>
                                          <p:attrName>style.visibility</p:attrName>
                                        </p:attrNameLst>
                                      </p:cBhvr>
                                      <p:to>
                                        <p:strVal val="visible"/>
                                      </p:to>
                                    </p:set>
                                    <p:animEffect transition="in" filter="dissolve">
                                      <p:cBhvr>
                                        <p:cTn id="10" dur="500"/>
                                        <p:tgtEl>
                                          <p:spTgt spid="1362948">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62949"/>
                                        </p:tgtEl>
                                        <p:attrNameLst>
                                          <p:attrName>style.visibility</p:attrName>
                                        </p:attrNameLst>
                                      </p:cBhvr>
                                      <p:to>
                                        <p:strVal val="visible"/>
                                      </p:to>
                                    </p:set>
                                    <p:animEffect transition="in" filter="dissolve">
                                      <p:cBhvr>
                                        <p:cTn id="15" dur="500"/>
                                        <p:tgtEl>
                                          <p:spTgt spid="1362949"/>
                                        </p:tgtEl>
                                      </p:cBhvr>
                                    </p:animEffect>
                                  </p:childTnLst>
                                </p:cTn>
                              </p:par>
                              <p:par>
                                <p:cTn id="16" presetID="9" presetClass="entr" presetSubtype="0" fill="hold" nodeType="withEffect">
                                  <p:stCondLst>
                                    <p:cond delay="0"/>
                                  </p:stCondLst>
                                  <p:childTnLst>
                                    <p:set>
                                      <p:cBhvr>
                                        <p:cTn id="17" dur="1" fill="hold">
                                          <p:stCondLst>
                                            <p:cond delay="0"/>
                                          </p:stCondLst>
                                        </p:cTn>
                                        <p:tgtEl>
                                          <p:spTgt spid="1362948">
                                            <p:txEl>
                                              <p:pRg st="2" end="2"/>
                                            </p:txEl>
                                          </p:spTgt>
                                        </p:tgtEl>
                                        <p:attrNameLst>
                                          <p:attrName>style.visibility</p:attrName>
                                        </p:attrNameLst>
                                      </p:cBhvr>
                                      <p:to>
                                        <p:strVal val="visible"/>
                                      </p:to>
                                    </p:set>
                                    <p:animEffect transition="in" filter="dissolve">
                                      <p:cBhvr>
                                        <p:cTn id="18" dur="500"/>
                                        <p:tgtEl>
                                          <p:spTgt spid="1362948">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362948">
                                            <p:txEl>
                                              <p:pRg st="3" end="3"/>
                                            </p:txEl>
                                          </p:spTgt>
                                        </p:tgtEl>
                                        <p:attrNameLst>
                                          <p:attrName>style.visibility</p:attrName>
                                        </p:attrNameLst>
                                      </p:cBhvr>
                                      <p:to>
                                        <p:strVal val="visible"/>
                                      </p:to>
                                    </p:set>
                                    <p:animEffect transition="in" filter="dissolve">
                                      <p:cBhvr>
                                        <p:cTn id="21" dur="500"/>
                                        <p:tgtEl>
                                          <p:spTgt spid="136294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947" grpId="0" animBg="1"/>
      <p:bldP spid="13629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r>
              <a:rPr lang="en-US" kern="1200" dirty="0"/>
              <a:t>Hall of Fame or Shame?</a:t>
            </a:r>
          </a:p>
        </p:txBody>
      </p:sp>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3D843253-44E5-D34E-8E4D-46716FE9C19B}" type="slidenum">
              <a:rPr lang="en-US" smtClean="0"/>
              <a:pPr/>
              <a:t>2</a:t>
            </a:fld>
            <a:endParaRPr lang="en-US"/>
          </a:p>
        </p:txBody>
      </p:sp>
      <p:pic>
        <p:nvPicPr>
          <p:cNvPr id="14" name="Picture 13"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72993" y="227429"/>
            <a:ext cx="1085115" cy="1106603"/>
          </a:xfrm>
          <a:prstGeom prst="rect">
            <a:avLst/>
          </a:prstGeom>
        </p:spPr>
      </p:pic>
      <p:sp>
        <p:nvSpPr>
          <p:cNvPr id="15" name="Rectangle 5"/>
          <p:cNvSpPr txBox="1">
            <a:spLocks noChangeArrowheads="1"/>
          </p:cNvSpPr>
          <p:nvPr/>
        </p:nvSpPr>
        <p:spPr bwMode="auto">
          <a:xfrm>
            <a:off x="7288886" y="1434096"/>
            <a:ext cx="4903116" cy="5111429"/>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80000"/>
              </a:lnSpc>
              <a:buNone/>
            </a:pPr>
            <a:r>
              <a:rPr lang="en-US" sz="2667" dirty="0" err="1">
                <a:ea typeface="ＭＳ Ｐゴシック" pitchFamily="34" charset="-128"/>
              </a:rPr>
              <a:t>Southwest.com</a:t>
            </a:r>
            <a:endParaRPr lang="en-US" sz="2667" dirty="0">
              <a:ea typeface="ＭＳ Ｐゴシック" pitchFamily="34" charset="-128"/>
            </a:endParaRPr>
          </a:p>
          <a:p>
            <a:pPr>
              <a:lnSpc>
                <a:spcPct val="80000"/>
              </a:lnSpc>
            </a:pPr>
            <a:endParaRPr lang="en-US" sz="2667" dirty="0">
              <a:ea typeface="ＭＳ Ｐゴシック" pitchFamily="34" charset="-128"/>
            </a:endParaRPr>
          </a:p>
          <a:p>
            <a:pPr marL="0" indent="0">
              <a:lnSpc>
                <a:spcPct val="80000"/>
              </a:lnSpc>
              <a:buNone/>
            </a:pPr>
            <a:br>
              <a:rPr lang="en-US" sz="2667" dirty="0">
                <a:ea typeface="ＭＳ Ｐゴシック" pitchFamily="34" charset="-128"/>
              </a:rPr>
            </a:br>
            <a:endParaRPr lang="en-US" sz="2667" dirty="0">
              <a:ea typeface="ＭＳ Ｐゴシック" pitchFamily="34" charset="-128"/>
            </a:endParaRPr>
          </a:p>
          <a:p>
            <a:pPr marL="0" indent="0">
              <a:lnSpc>
                <a:spcPct val="80000"/>
              </a:lnSpc>
              <a:buNone/>
            </a:pPr>
            <a:r>
              <a:rPr lang="en-US" sz="2667" dirty="0">
                <a:solidFill>
                  <a:srgbClr val="3366FF"/>
                </a:solidFill>
                <a:ea typeface="ＭＳ Ｐゴシック" pitchFamily="34" charset="-128"/>
              </a:rPr>
              <a:t>       </a:t>
            </a:r>
            <a:endParaRPr lang="en-US" sz="2667" dirty="0">
              <a:ea typeface="ＭＳ Ｐゴシック" pitchFamily="34" charset="-128"/>
            </a:endParaRPr>
          </a:p>
        </p:txBody>
      </p:sp>
      <p:pic>
        <p:nvPicPr>
          <p:cNvPr id="11" name="Picture 10" descr="southwest.com web site from 2014-02-25 a">
            <a:extLst>
              <a:ext uri="{FF2B5EF4-FFF2-40B4-BE49-F238E27FC236}">
                <a16:creationId xmlns:a16="http://schemas.microsoft.com/office/drawing/2014/main" id="{3CB43501-FE70-B542-915A-EB07079444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434096"/>
            <a:ext cx="7047267" cy="4176662"/>
          </a:xfrm>
          <a:prstGeom prst="rect">
            <a:avLst/>
          </a:prstGeom>
        </p:spPr>
      </p:pic>
    </p:spTree>
    <p:extLst>
      <p:ext uri="{BB962C8B-B14F-4D97-AF65-F5344CB8AC3E}">
        <p14:creationId xmlns:p14="http://schemas.microsoft.com/office/powerpoint/2010/main" val="33470574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a:xfrm>
            <a:off x="2931" y="7785110"/>
            <a:ext cx="2540000" cy="457200"/>
          </a:xfrm>
        </p:spPr>
        <p:txBody>
          <a:bodyPr/>
          <a:lstStyle/>
          <a:p>
            <a:pPr>
              <a:defRPr/>
            </a:pPr>
            <a:r>
              <a:rPr lang="en-US"/>
              <a:t>2021/03/15</a:t>
            </a:r>
          </a:p>
        </p:txBody>
      </p:sp>
      <p:sp>
        <p:nvSpPr>
          <p:cNvPr id="13" name="Footer Placeholder 4"/>
          <p:cNvSpPr>
            <a:spLocks noGrp="1"/>
          </p:cNvSpPr>
          <p:nvPr>
            <p:ph type="ftr" sz="quarter" idx="11"/>
          </p:nvPr>
        </p:nvSpPr>
        <p:spPr>
          <a:xfrm>
            <a:off x="2545860" y="7786159"/>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3"/>
            <a:ext cx="1320800" cy="457200"/>
          </a:xfrm>
        </p:spPr>
        <p:txBody>
          <a:bodyPr/>
          <a:lstStyle/>
          <a:p>
            <a:fld id="{36951F0A-6D27-F641-887A-BFA2D5FF6C3B}" type="slidenum">
              <a:rPr lang="en-US" smtClean="0"/>
              <a:pPr/>
              <a:t>20</a:t>
            </a:fld>
            <a:endParaRPr lang="en-US"/>
          </a:p>
        </p:txBody>
      </p:sp>
      <p:pic>
        <p:nvPicPr>
          <p:cNvPr id="15" name="Picture 14"/>
          <p:cNvPicPr>
            <a:picLocks noChangeAspect="1"/>
          </p:cNvPicPr>
          <p:nvPr/>
        </p:nvPicPr>
        <p:blipFill>
          <a:blip r:embed="rId3"/>
          <a:stretch>
            <a:fillRect/>
          </a:stretch>
        </p:blipFill>
        <p:spPr>
          <a:xfrm>
            <a:off x="0" y="34874"/>
            <a:ext cx="12192000" cy="9120000"/>
          </a:xfrm>
          <a:prstGeom prst="rect">
            <a:avLst/>
          </a:prstGeom>
        </p:spPr>
      </p:pic>
      <p:sp>
        <p:nvSpPr>
          <p:cNvPr id="1364995" name="AutoShape 3"/>
          <p:cNvSpPr>
            <a:spLocks noChangeArrowheads="1"/>
          </p:cNvSpPr>
          <p:nvPr/>
        </p:nvSpPr>
        <p:spPr bwMode="auto">
          <a:xfrm>
            <a:off x="8263848" y="329362"/>
            <a:ext cx="1540117" cy="529167"/>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4998" name="AutoShape 6"/>
          <p:cNvSpPr>
            <a:spLocks noChangeArrowheads="1"/>
          </p:cNvSpPr>
          <p:nvPr/>
        </p:nvSpPr>
        <p:spPr bwMode="auto">
          <a:xfrm>
            <a:off x="1233094" y="5107332"/>
            <a:ext cx="2211917" cy="4071543"/>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4999" name="Rectangle 7"/>
          <p:cNvSpPr>
            <a:spLocks noChangeArrowheads="1"/>
          </p:cNvSpPr>
          <p:nvPr/>
        </p:nvSpPr>
        <p:spPr bwMode="auto">
          <a:xfrm>
            <a:off x="3569027" y="2200008"/>
            <a:ext cx="8622973" cy="4191380"/>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defRPr/>
            </a:pPr>
            <a:r>
              <a:rPr lang="en-US" b="1" dirty="0">
                <a:solidFill>
                  <a:srgbClr val="000000"/>
                </a:solidFill>
                <a:latin typeface="Arial" charset="0"/>
                <a:ea typeface="+mn-ea"/>
              </a:rPr>
              <a:t>What kind of site is this?</a:t>
            </a:r>
          </a:p>
          <a:p>
            <a:pPr marL="846646" lvl="1" indent="-383108">
              <a:spcBef>
                <a:spcPct val="20000"/>
              </a:spcBef>
              <a:buFontTx/>
              <a:buChar char="–"/>
              <a:defRPr/>
            </a:pPr>
            <a:r>
              <a:rPr lang="en-US" sz="3600" b="1" dirty="0">
                <a:solidFill>
                  <a:srgbClr val="000000"/>
                </a:solidFill>
                <a:latin typeface="Arial" charset="0"/>
                <a:ea typeface="+mn-ea"/>
              </a:rPr>
              <a:t>Shopping cart icon</a:t>
            </a:r>
          </a:p>
          <a:p>
            <a:pPr marL="846646" lvl="1" indent="-383108">
              <a:spcBef>
                <a:spcPct val="20000"/>
              </a:spcBef>
              <a:buFontTx/>
              <a:buChar char="–"/>
              <a:defRPr/>
            </a:pPr>
            <a:r>
              <a:rPr lang="en-US" sz="3600" b="1" dirty="0">
                <a:solidFill>
                  <a:srgbClr val="000000"/>
                </a:solidFill>
                <a:latin typeface="Arial" charset="0"/>
                <a:ea typeface="+mn-ea"/>
              </a:rPr>
              <a:t>Tab row categories &amp; left content</a:t>
            </a:r>
          </a:p>
          <a:p>
            <a:pPr marL="846646" lvl="1" indent="-383108">
              <a:spcBef>
                <a:spcPct val="20000"/>
              </a:spcBef>
              <a:buFontTx/>
              <a:buChar char="–"/>
              <a:defRPr/>
            </a:pPr>
            <a:r>
              <a:rPr lang="en-US" sz="2800" b="1" dirty="0">
                <a:solidFill>
                  <a:srgbClr val="000000"/>
                </a:solidFill>
                <a:latin typeface="Arial" charset="0"/>
                <a:ea typeface="+mn-ea"/>
              </a:rPr>
              <a:t>UP-FRONT VALUE PROPOSITION (C2)</a:t>
            </a:r>
          </a:p>
          <a:p>
            <a:pPr marL="846646" lvl="1" indent="-383108">
              <a:spcBef>
                <a:spcPct val="20000"/>
              </a:spcBef>
              <a:buFontTx/>
              <a:buChar char="–"/>
              <a:defRPr/>
            </a:pPr>
            <a:r>
              <a:rPr lang="en-US" sz="3600" b="1" dirty="0">
                <a:solidFill>
                  <a:srgbClr val="000000"/>
                </a:solidFill>
                <a:latin typeface="Arial" charset="0"/>
                <a:ea typeface="+mn-ea"/>
              </a:rPr>
              <a:t>example of </a:t>
            </a:r>
            <a:r>
              <a:rPr lang="en-US" sz="2600" b="1" dirty="0">
                <a:solidFill>
                  <a:srgbClr val="000000"/>
                </a:solidFill>
                <a:latin typeface="Arial" charset="0"/>
                <a:ea typeface="+mn-ea"/>
              </a:rPr>
              <a:t>PERSONAL E-COMMERCE (A1)</a:t>
            </a:r>
          </a:p>
        </p:txBody>
      </p:sp>
      <p:sp>
        <p:nvSpPr>
          <p:cNvPr id="1365000" name="AutoShape 8"/>
          <p:cNvSpPr>
            <a:spLocks noChangeArrowheads="1"/>
          </p:cNvSpPr>
          <p:nvPr/>
        </p:nvSpPr>
        <p:spPr bwMode="auto">
          <a:xfrm>
            <a:off x="3554103" y="380542"/>
            <a:ext cx="4712839" cy="453237"/>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5001" name="AutoShape 9"/>
          <p:cNvSpPr>
            <a:spLocks noChangeArrowheads="1"/>
          </p:cNvSpPr>
          <p:nvPr/>
        </p:nvSpPr>
        <p:spPr bwMode="auto">
          <a:xfrm>
            <a:off x="1238362" y="1218744"/>
            <a:ext cx="2211916" cy="235042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6" name="Group 8"/>
          <p:cNvGrpSpPr>
            <a:grpSpLocks/>
          </p:cNvGrpSpPr>
          <p:nvPr/>
        </p:nvGrpSpPr>
        <p:grpSpPr bwMode="auto">
          <a:xfrm>
            <a:off x="250910" y="397693"/>
            <a:ext cx="713316" cy="654049"/>
            <a:chOff x="857" y="155"/>
            <a:chExt cx="337" cy="309"/>
          </a:xfrm>
        </p:grpSpPr>
        <p:sp>
          <p:nvSpPr>
            <p:cNvPr id="17"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8"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4995"/>
                                        </p:tgtEl>
                                        <p:attrNameLst>
                                          <p:attrName>style.visibility</p:attrName>
                                        </p:attrNameLst>
                                      </p:cBhvr>
                                      <p:to>
                                        <p:strVal val="visible"/>
                                      </p:to>
                                    </p:set>
                                    <p:animEffect transition="in" filter="dissolve">
                                      <p:cBhvr>
                                        <p:cTn id="7" dur="500"/>
                                        <p:tgtEl>
                                          <p:spTgt spid="1364995"/>
                                        </p:tgtEl>
                                      </p:cBhvr>
                                    </p:animEffect>
                                  </p:childTnLst>
                                  <p:subTnLst>
                                    <p:set>
                                      <p:cBhvr override="childStyle">
                                        <p:cTn dur="1" fill="hold" display="0" masterRel="nextClick" afterEffect="1"/>
                                        <p:tgtEl>
                                          <p:spTgt spid="1364995"/>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364999">
                                            <p:txEl>
                                              <p:pRg st="1" end="1"/>
                                            </p:txEl>
                                          </p:spTgt>
                                        </p:tgtEl>
                                        <p:attrNameLst>
                                          <p:attrName>style.visibility</p:attrName>
                                        </p:attrNameLst>
                                      </p:cBhvr>
                                      <p:to>
                                        <p:strVal val="visible"/>
                                      </p:to>
                                    </p:set>
                                    <p:animEffect transition="in" filter="dissolve">
                                      <p:cBhvr>
                                        <p:cTn id="10" dur="500"/>
                                        <p:tgtEl>
                                          <p:spTgt spid="136499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65000"/>
                                        </p:tgtEl>
                                        <p:attrNameLst>
                                          <p:attrName>style.visibility</p:attrName>
                                        </p:attrNameLst>
                                      </p:cBhvr>
                                      <p:to>
                                        <p:strVal val="visible"/>
                                      </p:to>
                                    </p:set>
                                    <p:animEffect transition="in" filter="dissolve">
                                      <p:cBhvr>
                                        <p:cTn id="15" dur="500"/>
                                        <p:tgtEl>
                                          <p:spTgt spid="1365000"/>
                                        </p:tgtEl>
                                      </p:cBhvr>
                                    </p:animEffect>
                                  </p:childTnLst>
                                  <p:subTnLst>
                                    <p:set>
                                      <p:cBhvr override="childStyle">
                                        <p:cTn dur="1" fill="hold" display="0" masterRel="nextClick" afterEffect="1"/>
                                        <p:tgtEl>
                                          <p:spTgt spid="1365000"/>
                                        </p:tgtEl>
                                        <p:attrNameLst>
                                          <p:attrName>style.visibility</p:attrName>
                                        </p:attrNameLst>
                                      </p:cBhvr>
                                      <p:to>
                                        <p:strVal val="hidden"/>
                                      </p:to>
                                    </p:set>
                                  </p:subTnLst>
                                </p:cTn>
                              </p:par>
                              <p:par>
                                <p:cTn id="16" presetID="9" presetClass="entr" presetSubtype="0" fill="hold" nodeType="withEffect">
                                  <p:stCondLst>
                                    <p:cond delay="0"/>
                                  </p:stCondLst>
                                  <p:childTnLst>
                                    <p:set>
                                      <p:cBhvr>
                                        <p:cTn id="17" dur="1" fill="hold">
                                          <p:stCondLst>
                                            <p:cond delay="0"/>
                                          </p:stCondLst>
                                        </p:cTn>
                                        <p:tgtEl>
                                          <p:spTgt spid="1364999">
                                            <p:txEl>
                                              <p:pRg st="2" end="2"/>
                                            </p:txEl>
                                          </p:spTgt>
                                        </p:tgtEl>
                                        <p:attrNameLst>
                                          <p:attrName>style.visibility</p:attrName>
                                        </p:attrNameLst>
                                      </p:cBhvr>
                                      <p:to>
                                        <p:strVal val="visible"/>
                                      </p:to>
                                    </p:set>
                                    <p:animEffect transition="in" filter="dissolve">
                                      <p:cBhvr>
                                        <p:cTn id="18" dur="500"/>
                                        <p:tgtEl>
                                          <p:spTgt spid="1364999">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364999">
                                            <p:txEl>
                                              <p:pRg st="3" end="3"/>
                                            </p:txEl>
                                          </p:spTgt>
                                        </p:tgtEl>
                                        <p:attrNameLst>
                                          <p:attrName>style.visibility</p:attrName>
                                        </p:attrNameLst>
                                      </p:cBhvr>
                                      <p:to>
                                        <p:strVal val="visible"/>
                                      </p:to>
                                    </p:set>
                                    <p:animEffect transition="in" filter="dissolve">
                                      <p:cBhvr>
                                        <p:cTn id="21" dur="500"/>
                                        <p:tgtEl>
                                          <p:spTgt spid="1364999">
                                            <p:txEl>
                                              <p:pRg st="3" end="3"/>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364998"/>
                                        </p:tgtEl>
                                        <p:attrNameLst>
                                          <p:attrName>style.visibility</p:attrName>
                                        </p:attrNameLst>
                                      </p:cBhvr>
                                      <p:to>
                                        <p:strVal val="visible"/>
                                      </p:to>
                                    </p:set>
                                    <p:animEffect transition="in" filter="dissolve">
                                      <p:cBhvr>
                                        <p:cTn id="24" dur="500"/>
                                        <p:tgtEl>
                                          <p:spTgt spid="1364998"/>
                                        </p:tgtEl>
                                      </p:cBhvr>
                                    </p:animEffect>
                                  </p:childTnLst>
                                  <p:subTnLst>
                                    <p:set>
                                      <p:cBhvr override="childStyle">
                                        <p:cTn dur="1" fill="hold" display="0" masterRel="nextClick" afterEffect="1"/>
                                        <p:tgtEl>
                                          <p:spTgt spid="1364998"/>
                                        </p:tgtEl>
                                        <p:attrNameLst>
                                          <p:attrName>style.visibility</p:attrName>
                                        </p:attrNameLst>
                                      </p:cBhvr>
                                      <p:to>
                                        <p:strVal val="hidden"/>
                                      </p:to>
                                    </p:set>
                                  </p:sub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grpId="0" nodeType="clickEffect">
                                  <p:stCondLst>
                                    <p:cond delay="0"/>
                                  </p:stCondLst>
                                  <p:childTnLst>
                                    <p:set>
                                      <p:cBhvr>
                                        <p:cTn id="28" dur="1" fill="hold">
                                          <p:stCondLst>
                                            <p:cond delay="0"/>
                                          </p:stCondLst>
                                        </p:cTn>
                                        <p:tgtEl>
                                          <p:spTgt spid="1365001"/>
                                        </p:tgtEl>
                                        <p:attrNameLst>
                                          <p:attrName>style.visibility</p:attrName>
                                        </p:attrNameLst>
                                      </p:cBhvr>
                                      <p:to>
                                        <p:strVal val="visible"/>
                                      </p:to>
                                    </p:set>
                                    <p:animEffect transition="in" filter="dissolve">
                                      <p:cBhvr>
                                        <p:cTn id="29" dur="500"/>
                                        <p:tgtEl>
                                          <p:spTgt spid="1365001"/>
                                        </p:tgtEl>
                                      </p:cBhvr>
                                    </p:animEffect>
                                  </p:childTnLst>
                                  <p:subTnLst>
                                    <p:set>
                                      <p:cBhvr override="childStyle">
                                        <p:cTn dur="1" fill="hold" display="0" masterRel="nextClick" afterEffect="1"/>
                                        <p:tgtEl>
                                          <p:spTgt spid="1365001"/>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1364999">
                                            <p:txEl>
                                              <p:pRg st="4" end="4"/>
                                            </p:txEl>
                                          </p:spTgt>
                                        </p:tgtEl>
                                        <p:attrNameLst>
                                          <p:attrName>style.visibility</p:attrName>
                                        </p:attrNameLst>
                                      </p:cBhvr>
                                      <p:to>
                                        <p:strVal val="visible"/>
                                      </p:to>
                                    </p:set>
                                    <p:animEffect transition="in" filter="dissolve">
                                      <p:cBhvr>
                                        <p:cTn id="34" dur="500"/>
                                        <p:tgtEl>
                                          <p:spTgt spid="13649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4995" grpId="0" animBg="1"/>
      <p:bldP spid="1364998" grpId="0" animBg="1"/>
      <p:bldP spid="1365000" grpId="0" animBg="1"/>
      <p:bldP spid="13650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a:xfrm>
            <a:off x="2931" y="7785110"/>
            <a:ext cx="2540000" cy="457200"/>
          </a:xfrm>
        </p:spPr>
        <p:txBody>
          <a:bodyPr/>
          <a:lstStyle/>
          <a:p>
            <a:pPr>
              <a:defRPr/>
            </a:pPr>
            <a:r>
              <a:rPr lang="en-US"/>
              <a:t>2021/03/15</a:t>
            </a:r>
          </a:p>
        </p:txBody>
      </p:sp>
      <p:sp>
        <p:nvSpPr>
          <p:cNvPr id="12" name="Footer Placeholder 4"/>
          <p:cNvSpPr>
            <a:spLocks noGrp="1"/>
          </p:cNvSpPr>
          <p:nvPr>
            <p:ph type="ftr" sz="quarter" idx="11"/>
          </p:nvPr>
        </p:nvSpPr>
        <p:spPr>
          <a:xfrm>
            <a:off x="2545860" y="7786159"/>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3"/>
            <a:ext cx="1320800" cy="457200"/>
          </a:xfrm>
        </p:spPr>
        <p:txBody>
          <a:bodyPr/>
          <a:lstStyle/>
          <a:p>
            <a:fld id="{36951F0A-6D27-F641-887A-BFA2D5FF6C3B}" type="slidenum">
              <a:rPr lang="en-US" smtClean="0"/>
              <a:pPr/>
              <a:t>21</a:t>
            </a:fld>
            <a:endParaRPr lang="en-US"/>
          </a:p>
        </p:txBody>
      </p:sp>
      <p:pic>
        <p:nvPicPr>
          <p:cNvPr id="14" name="Picture 13"/>
          <p:cNvPicPr>
            <a:picLocks noChangeAspect="1"/>
          </p:cNvPicPr>
          <p:nvPr/>
        </p:nvPicPr>
        <p:blipFill>
          <a:blip r:embed="rId3"/>
          <a:stretch>
            <a:fillRect/>
          </a:stretch>
        </p:blipFill>
        <p:spPr>
          <a:xfrm>
            <a:off x="0" y="34874"/>
            <a:ext cx="12192000" cy="9120000"/>
          </a:xfrm>
          <a:prstGeom prst="rect">
            <a:avLst/>
          </a:prstGeom>
        </p:spPr>
      </p:pic>
      <p:sp>
        <p:nvSpPr>
          <p:cNvPr id="1367043" name="AutoShape 3"/>
          <p:cNvSpPr>
            <a:spLocks noChangeArrowheads="1"/>
          </p:cNvSpPr>
          <p:nvPr/>
        </p:nvSpPr>
        <p:spPr bwMode="auto">
          <a:xfrm>
            <a:off x="1102839" y="1179394"/>
            <a:ext cx="2410884" cy="2328985"/>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7045" name="Rectangle 5"/>
          <p:cNvSpPr>
            <a:spLocks noChangeArrowheads="1"/>
          </p:cNvSpPr>
          <p:nvPr/>
        </p:nvSpPr>
        <p:spPr bwMode="auto">
          <a:xfrm>
            <a:off x="3621128" y="2018191"/>
            <a:ext cx="7320411" cy="4051896"/>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pPr>
            <a:r>
              <a:rPr lang="en-US" b="1" dirty="0">
                <a:solidFill>
                  <a:srgbClr val="000000"/>
                </a:solidFill>
                <a:latin typeface="Arial" charset="0"/>
              </a:rPr>
              <a:t>What can I do here?</a:t>
            </a:r>
          </a:p>
          <a:p>
            <a:pPr marL="846646" lvl="1" indent="-383108">
              <a:spcBef>
                <a:spcPct val="20000"/>
              </a:spcBef>
              <a:buFontTx/>
              <a:buChar char="–"/>
            </a:pPr>
            <a:r>
              <a:rPr lang="en-US" sz="3600" b="1" i="1" dirty="0">
                <a:solidFill>
                  <a:srgbClr val="000000"/>
                </a:solidFill>
                <a:latin typeface="Arial" charset="0"/>
              </a:rPr>
              <a:t>Sell your stuff</a:t>
            </a:r>
            <a:endParaRPr lang="en-US" sz="3600" b="1" dirty="0">
              <a:solidFill>
                <a:srgbClr val="000000"/>
              </a:solidFill>
              <a:latin typeface="Arial" charset="0"/>
            </a:endParaRPr>
          </a:p>
          <a:p>
            <a:pPr marL="846646" lvl="1" indent="-383108">
              <a:spcBef>
                <a:spcPct val="20000"/>
              </a:spcBef>
              <a:buFontTx/>
              <a:buChar char="–"/>
            </a:pPr>
            <a:r>
              <a:rPr lang="en-US" sz="3600" b="1" dirty="0">
                <a:solidFill>
                  <a:srgbClr val="000000"/>
                </a:solidFill>
                <a:latin typeface="Arial" charset="0"/>
              </a:rPr>
              <a:t>Tab row / Search on top</a:t>
            </a:r>
          </a:p>
          <a:p>
            <a:pPr marL="846646" lvl="1" indent="-383108">
              <a:spcBef>
                <a:spcPct val="20000"/>
              </a:spcBef>
              <a:buFontTx/>
              <a:buChar char="–"/>
            </a:pPr>
            <a:r>
              <a:rPr lang="en-US" altLang="ja-JP" sz="3600" b="1" dirty="0">
                <a:solidFill>
                  <a:srgbClr val="000000"/>
                </a:solidFill>
                <a:latin typeface="Arial" charset="0"/>
              </a:rPr>
              <a:t>Click on books</a:t>
            </a:r>
            <a:endParaRPr lang="en-US" sz="3600" b="1" dirty="0">
              <a:solidFill>
                <a:srgbClr val="000000"/>
              </a:solidFill>
              <a:latin typeface="Arial" charset="0"/>
            </a:endParaRPr>
          </a:p>
          <a:p>
            <a:pPr marL="846646" lvl="1" indent="-383108">
              <a:spcBef>
                <a:spcPct val="20000"/>
              </a:spcBef>
              <a:buFontTx/>
              <a:buChar char="–"/>
            </a:pPr>
            <a:r>
              <a:rPr lang="en-US" sz="3600" b="1" dirty="0">
                <a:solidFill>
                  <a:srgbClr val="000000"/>
                </a:solidFill>
                <a:latin typeface="Arial" charset="0"/>
              </a:rPr>
              <a:t>Not great examples of </a:t>
            </a:r>
            <a:br>
              <a:rPr lang="en-US" sz="3600" b="1" dirty="0">
                <a:solidFill>
                  <a:srgbClr val="000000"/>
                </a:solidFill>
                <a:latin typeface="Arial" charset="0"/>
              </a:rPr>
            </a:br>
            <a:r>
              <a:rPr lang="en-US" sz="2800" b="1" dirty="0">
                <a:solidFill>
                  <a:srgbClr val="000000"/>
                </a:solidFill>
                <a:latin typeface="Arial" charset="0"/>
              </a:rPr>
              <a:t>OBVIOUS LINKS (K10)</a:t>
            </a:r>
            <a:endParaRPr lang="en-US" sz="2000" b="1" dirty="0">
              <a:solidFill>
                <a:srgbClr val="000000"/>
              </a:solidFill>
              <a:latin typeface="Arial" charset="0"/>
            </a:endParaRPr>
          </a:p>
        </p:txBody>
      </p:sp>
      <p:sp>
        <p:nvSpPr>
          <p:cNvPr id="1367048" name="AutoShape 8"/>
          <p:cNvSpPr>
            <a:spLocks noChangeArrowheads="1"/>
          </p:cNvSpPr>
          <p:nvPr/>
        </p:nvSpPr>
        <p:spPr bwMode="auto">
          <a:xfrm>
            <a:off x="3445121" y="380544"/>
            <a:ext cx="4891291" cy="43586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7050" name="AutoShape 10"/>
          <p:cNvSpPr>
            <a:spLocks noChangeArrowheads="1"/>
          </p:cNvSpPr>
          <p:nvPr/>
        </p:nvSpPr>
        <p:spPr bwMode="auto">
          <a:xfrm>
            <a:off x="1207044" y="5939832"/>
            <a:ext cx="2226733" cy="323904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67051" name="AutoShape 11"/>
          <p:cNvSpPr>
            <a:spLocks noChangeArrowheads="1"/>
          </p:cNvSpPr>
          <p:nvPr/>
        </p:nvSpPr>
        <p:spPr bwMode="auto">
          <a:xfrm>
            <a:off x="3462165" y="6318283"/>
            <a:ext cx="7297017" cy="2799807"/>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5" name="Group 8"/>
          <p:cNvGrpSpPr>
            <a:grpSpLocks/>
          </p:cNvGrpSpPr>
          <p:nvPr/>
        </p:nvGrpSpPr>
        <p:grpSpPr bwMode="auto">
          <a:xfrm>
            <a:off x="250910" y="397693"/>
            <a:ext cx="713316" cy="654049"/>
            <a:chOff x="857" y="155"/>
            <a:chExt cx="337" cy="309"/>
          </a:xfrm>
        </p:grpSpPr>
        <p:sp>
          <p:nvSpPr>
            <p:cNvPr id="16"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7"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67043"/>
                                        </p:tgtEl>
                                        <p:attrNameLst>
                                          <p:attrName>style.visibility</p:attrName>
                                        </p:attrNameLst>
                                      </p:cBhvr>
                                      <p:to>
                                        <p:strVal val="visible"/>
                                      </p:to>
                                    </p:set>
                                    <p:animEffect transition="in" filter="dissolve">
                                      <p:cBhvr>
                                        <p:cTn id="7" dur="500"/>
                                        <p:tgtEl>
                                          <p:spTgt spid="1367043"/>
                                        </p:tgtEl>
                                      </p:cBhvr>
                                    </p:animEffect>
                                  </p:childTnLst>
                                  <p:subTnLst>
                                    <p:set>
                                      <p:cBhvr override="childStyle">
                                        <p:cTn dur="1" fill="hold" display="0" masterRel="nextClick" afterEffect="1"/>
                                        <p:tgtEl>
                                          <p:spTgt spid="1367043"/>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367045">
                                            <p:txEl>
                                              <p:pRg st="1" end="1"/>
                                            </p:txEl>
                                          </p:spTgt>
                                        </p:tgtEl>
                                        <p:attrNameLst>
                                          <p:attrName>style.visibility</p:attrName>
                                        </p:attrNameLst>
                                      </p:cBhvr>
                                      <p:to>
                                        <p:strVal val="visible"/>
                                      </p:to>
                                    </p:set>
                                    <p:animEffect transition="in" filter="dissolve">
                                      <p:cBhvr>
                                        <p:cTn id="10" dur="500"/>
                                        <p:tgtEl>
                                          <p:spTgt spid="136704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67048"/>
                                        </p:tgtEl>
                                        <p:attrNameLst>
                                          <p:attrName>style.visibility</p:attrName>
                                        </p:attrNameLst>
                                      </p:cBhvr>
                                      <p:to>
                                        <p:strVal val="visible"/>
                                      </p:to>
                                    </p:set>
                                    <p:animEffect transition="in" filter="dissolve">
                                      <p:cBhvr>
                                        <p:cTn id="15" dur="500"/>
                                        <p:tgtEl>
                                          <p:spTgt spid="1367048"/>
                                        </p:tgtEl>
                                      </p:cBhvr>
                                    </p:animEffect>
                                  </p:childTnLst>
                                  <p:subTnLst>
                                    <p:set>
                                      <p:cBhvr override="childStyle">
                                        <p:cTn dur="1" fill="hold" display="0" masterRel="nextClick" afterEffect="1"/>
                                        <p:tgtEl>
                                          <p:spTgt spid="1367048"/>
                                        </p:tgtEl>
                                        <p:attrNameLst>
                                          <p:attrName>style.visibility</p:attrName>
                                        </p:attrNameLst>
                                      </p:cBhvr>
                                      <p:to>
                                        <p:strVal val="hidden"/>
                                      </p:to>
                                    </p:set>
                                  </p:subTnLst>
                                </p:cTn>
                              </p:par>
                              <p:par>
                                <p:cTn id="16" presetID="9" presetClass="entr" presetSubtype="0" fill="hold" nodeType="withEffect">
                                  <p:stCondLst>
                                    <p:cond delay="0"/>
                                  </p:stCondLst>
                                  <p:childTnLst>
                                    <p:set>
                                      <p:cBhvr>
                                        <p:cTn id="17" dur="1" fill="hold">
                                          <p:stCondLst>
                                            <p:cond delay="0"/>
                                          </p:stCondLst>
                                        </p:cTn>
                                        <p:tgtEl>
                                          <p:spTgt spid="1367045">
                                            <p:txEl>
                                              <p:pRg st="2" end="2"/>
                                            </p:txEl>
                                          </p:spTgt>
                                        </p:tgtEl>
                                        <p:attrNameLst>
                                          <p:attrName>style.visibility</p:attrName>
                                        </p:attrNameLst>
                                      </p:cBhvr>
                                      <p:to>
                                        <p:strVal val="visible"/>
                                      </p:to>
                                    </p:set>
                                    <p:animEffect transition="in" filter="dissolve">
                                      <p:cBhvr>
                                        <p:cTn id="18" dur="500"/>
                                        <p:tgtEl>
                                          <p:spTgt spid="1367045">
                                            <p:txEl>
                                              <p:pRg st="2" end="2"/>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367050"/>
                                        </p:tgtEl>
                                        <p:attrNameLst>
                                          <p:attrName>style.visibility</p:attrName>
                                        </p:attrNameLst>
                                      </p:cBhvr>
                                      <p:to>
                                        <p:strVal val="visible"/>
                                      </p:to>
                                    </p:set>
                                    <p:animEffect transition="in" filter="dissolve">
                                      <p:cBhvr>
                                        <p:cTn id="23" dur="500"/>
                                        <p:tgtEl>
                                          <p:spTgt spid="1367050"/>
                                        </p:tgtEl>
                                      </p:cBhvr>
                                    </p:animEffect>
                                  </p:childTnLst>
                                  <p:subTnLst>
                                    <p:set>
                                      <p:cBhvr override="childStyle">
                                        <p:cTn dur="1" fill="hold" display="0" masterRel="nextClick" afterEffect="1"/>
                                        <p:tgtEl>
                                          <p:spTgt spid="1367050"/>
                                        </p:tgtEl>
                                        <p:attrNameLst>
                                          <p:attrName>style.visibility</p:attrName>
                                        </p:attrNameLst>
                                      </p:cBhvr>
                                      <p:to>
                                        <p:strVal val="hidden"/>
                                      </p:to>
                                    </p:set>
                                  </p:subTnLst>
                                </p:cTn>
                              </p:par>
                              <p:par>
                                <p:cTn id="24" presetID="9" presetClass="entr" presetSubtype="0" fill="hold" nodeType="withEffect">
                                  <p:stCondLst>
                                    <p:cond delay="0"/>
                                  </p:stCondLst>
                                  <p:childTnLst>
                                    <p:set>
                                      <p:cBhvr>
                                        <p:cTn id="25" dur="1" fill="hold">
                                          <p:stCondLst>
                                            <p:cond delay="0"/>
                                          </p:stCondLst>
                                        </p:cTn>
                                        <p:tgtEl>
                                          <p:spTgt spid="1367045">
                                            <p:txEl>
                                              <p:pRg st="3" end="3"/>
                                            </p:txEl>
                                          </p:spTgt>
                                        </p:tgtEl>
                                        <p:attrNameLst>
                                          <p:attrName>style.visibility</p:attrName>
                                        </p:attrNameLst>
                                      </p:cBhvr>
                                      <p:to>
                                        <p:strVal val="visible"/>
                                      </p:to>
                                    </p:set>
                                    <p:animEffect transition="in" filter="dissolve">
                                      <p:cBhvr>
                                        <p:cTn id="26" dur="500"/>
                                        <p:tgtEl>
                                          <p:spTgt spid="1367045">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367051"/>
                                        </p:tgtEl>
                                        <p:attrNameLst>
                                          <p:attrName>style.visibility</p:attrName>
                                        </p:attrNameLst>
                                      </p:cBhvr>
                                      <p:to>
                                        <p:strVal val="visible"/>
                                      </p:to>
                                    </p:set>
                                    <p:animEffect transition="in" filter="dissolve">
                                      <p:cBhvr>
                                        <p:cTn id="31" dur="500"/>
                                        <p:tgtEl>
                                          <p:spTgt spid="1367051"/>
                                        </p:tgtEl>
                                      </p:cBhvr>
                                    </p:animEffect>
                                  </p:childTnLst>
                                  <p:subTnLst>
                                    <p:set>
                                      <p:cBhvr override="childStyle">
                                        <p:cTn dur="1" fill="hold" display="0" masterRel="nextClick" afterEffect="1"/>
                                        <p:tgtEl>
                                          <p:spTgt spid="1367051"/>
                                        </p:tgtEl>
                                        <p:attrNameLst>
                                          <p:attrName>style.visibility</p:attrName>
                                        </p:attrNameLst>
                                      </p:cBhvr>
                                      <p:to>
                                        <p:strVal val="hidden"/>
                                      </p:to>
                                    </p:set>
                                  </p:sub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nodeType="clickEffect">
                                  <p:stCondLst>
                                    <p:cond delay="0"/>
                                  </p:stCondLst>
                                  <p:childTnLst>
                                    <p:set>
                                      <p:cBhvr>
                                        <p:cTn id="35" dur="1" fill="hold">
                                          <p:stCondLst>
                                            <p:cond delay="0"/>
                                          </p:stCondLst>
                                        </p:cTn>
                                        <p:tgtEl>
                                          <p:spTgt spid="1367045">
                                            <p:txEl>
                                              <p:pRg st="4" end="4"/>
                                            </p:txEl>
                                          </p:spTgt>
                                        </p:tgtEl>
                                        <p:attrNameLst>
                                          <p:attrName>style.visibility</p:attrName>
                                        </p:attrNameLst>
                                      </p:cBhvr>
                                      <p:to>
                                        <p:strVal val="visible"/>
                                      </p:to>
                                    </p:set>
                                    <p:animEffect transition="in" filter="dissolve">
                                      <p:cBhvr>
                                        <p:cTn id="36" dur="500"/>
                                        <p:tgtEl>
                                          <p:spTgt spid="136704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7043" grpId="0" animBg="1"/>
      <p:bldP spid="1367048" grpId="0" animBg="1"/>
      <p:bldP spid="1367050" grpId="0" animBg="1"/>
      <p:bldP spid="13670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11"/>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6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4"/>
            <a:ext cx="1320800" cy="457200"/>
          </a:xfrm>
        </p:spPr>
        <p:txBody>
          <a:bodyPr/>
          <a:lstStyle/>
          <a:p>
            <a:fld id="{36951F0A-6D27-F641-887A-BFA2D5FF6C3B}" type="slidenum">
              <a:rPr lang="en-US" smtClean="0"/>
              <a:pPr/>
              <a:t>22</a:t>
            </a:fld>
            <a:endParaRPr lang="en-US"/>
          </a:p>
        </p:txBody>
      </p:sp>
      <p:pic>
        <p:nvPicPr>
          <p:cNvPr id="12" name="Picture 11"/>
          <p:cNvPicPr>
            <a:picLocks noChangeAspect="1"/>
          </p:cNvPicPr>
          <p:nvPr/>
        </p:nvPicPr>
        <p:blipFill>
          <a:blip r:embed="rId3"/>
          <a:stretch>
            <a:fillRect/>
          </a:stretch>
        </p:blipFill>
        <p:spPr>
          <a:xfrm>
            <a:off x="1695512" y="-12946"/>
            <a:ext cx="9169831" cy="6859322"/>
          </a:xfrm>
          <a:prstGeom prst="rect">
            <a:avLst/>
          </a:prstGeom>
        </p:spPr>
      </p:pic>
      <p:sp>
        <p:nvSpPr>
          <p:cNvPr id="36870" name="Line 10"/>
          <p:cNvSpPr>
            <a:spLocks noChangeShapeType="1"/>
          </p:cNvSpPr>
          <p:nvPr/>
        </p:nvSpPr>
        <p:spPr bwMode="auto">
          <a:xfrm>
            <a:off x="537636" y="6617853"/>
            <a:ext cx="11078633" cy="0"/>
          </a:xfrm>
          <a:prstGeom prst="line">
            <a:avLst/>
          </a:prstGeom>
          <a:noFill/>
          <a:ln w="101600">
            <a:solidFill>
              <a:srgbClr val="0000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sz="4267"/>
          </a:p>
        </p:txBody>
      </p:sp>
      <p:sp>
        <p:nvSpPr>
          <p:cNvPr id="1360908" name="Rectangle 12"/>
          <p:cNvSpPr>
            <a:spLocks noChangeArrowheads="1"/>
          </p:cNvSpPr>
          <p:nvPr/>
        </p:nvSpPr>
        <p:spPr bwMode="auto">
          <a:xfrm>
            <a:off x="5803900" y="4274595"/>
            <a:ext cx="6165851" cy="1898651"/>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600" b="1" dirty="0">
                <a:solidFill>
                  <a:srgbClr val="000000"/>
                </a:solidFill>
                <a:latin typeface="Arial" charset="0"/>
                <a:ea typeface="+mn-ea"/>
              </a:rPr>
              <a:t>Most important info visible without scrolling</a:t>
            </a:r>
            <a:endParaRPr lang="en-US" sz="3600" dirty="0">
              <a:latin typeface="Arial" charset="0"/>
              <a:ea typeface="+mn-ea"/>
            </a:endParaRPr>
          </a:p>
          <a:p>
            <a:pPr marL="311143" indent="-311143">
              <a:spcBef>
                <a:spcPct val="20000"/>
              </a:spcBef>
              <a:buFontTx/>
              <a:buChar char="•"/>
              <a:defRPr/>
            </a:pPr>
            <a:r>
              <a:rPr lang="en-US" sz="2800" b="1" dirty="0">
                <a:solidFill>
                  <a:srgbClr val="000000"/>
                </a:solidFill>
                <a:latin typeface="Arial" charset="0"/>
                <a:ea typeface="+mn-ea"/>
              </a:rPr>
              <a:t>ABOVE THE FOLD (I2)</a:t>
            </a:r>
          </a:p>
        </p:txBody>
      </p:sp>
      <p:grpSp>
        <p:nvGrpSpPr>
          <p:cNvPr id="13" name="Group 8"/>
          <p:cNvGrpSpPr>
            <a:grpSpLocks/>
          </p:cNvGrpSpPr>
          <p:nvPr/>
        </p:nvGrpSpPr>
        <p:grpSpPr bwMode="auto">
          <a:xfrm>
            <a:off x="250910" y="397694"/>
            <a:ext cx="713316" cy="654049"/>
            <a:chOff x="857" y="155"/>
            <a:chExt cx="337" cy="309"/>
          </a:xfrm>
        </p:grpSpPr>
        <p:sp>
          <p:nvSpPr>
            <p:cNvPr id="14" name="Oval 6"/>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7"/>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1</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69613"/>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70662"/>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16"/>
            <a:ext cx="1320800" cy="457200"/>
          </a:xfrm>
        </p:spPr>
        <p:txBody>
          <a:bodyPr/>
          <a:lstStyle/>
          <a:p>
            <a:fld id="{36951F0A-6D27-F641-887A-BFA2D5FF6C3B}" type="slidenum">
              <a:rPr lang="en-US" smtClean="0"/>
              <a:pPr/>
              <a:t>23</a:t>
            </a:fld>
            <a:endParaRPr lang="en-US"/>
          </a:p>
        </p:txBody>
      </p:sp>
      <p:pic>
        <p:nvPicPr>
          <p:cNvPr id="3" name="Picture 2"/>
          <p:cNvPicPr>
            <a:picLocks noChangeAspect="1"/>
          </p:cNvPicPr>
          <p:nvPr/>
        </p:nvPicPr>
        <p:blipFill>
          <a:blip r:embed="rId3"/>
          <a:stretch>
            <a:fillRect/>
          </a:stretch>
        </p:blipFill>
        <p:spPr>
          <a:xfrm>
            <a:off x="0" y="27377"/>
            <a:ext cx="12192000" cy="9136000"/>
          </a:xfrm>
          <a:prstGeom prst="rect">
            <a:avLst/>
          </a:prstGeom>
        </p:spPr>
      </p:pic>
      <p:grpSp>
        <p:nvGrpSpPr>
          <p:cNvPr id="26632" name="Group 9"/>
          <p:cNvGrpSpPr>
            <a:grpSpLocks/>
          </p:cNvGrpSpPr>
          <p:nvPr/>
        </p:nvGrpSpPr>
        <p:grpSpPr bwMode="auto">
          <a:xfrm>
            <a:off x="250910" y="373513"/>
            <a:ext cx="713316" cy="654049"/>
            <a:chOff x="857" y="155"/>
            <a:chExt cx="337" cy="309"/>
          </a:xfrm>
        </p:grpSpPr>
        <p:sp>
          <p:nvSpPr>
            <p:cNvPr id="26633"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6634"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Tree>
    <p:extLst>
      <p:ext uri="{BB962C8B-B14F-4D97-AF65-F5344CB8AC3E}">
        <p14:creationId xmlns:p14="http://schemas.microsoft.com/office/powerpoint/2010/main" val="71872573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273671"/>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27472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283474"/>
            <a:ext cx="1320800" cy="457200"/>
          </a:xfrm>
        </p:spPr>
        <p:txBody>
          <a:bodyPr/>
          <a:lstStyle/>
          <a:p>
            <a:fld id="{36951F0A-6D27-F641-887A-BFA2D5FF6C3B}" type="slidenum">
              <a:rPr lang="en-US" smtClean="0"/>
              <a:pPr/>
              <a:t>24</a:t>
            </a:fld>
            <a:endParaRPr lang="en-US"/>
          </a:p>
        </p:txBody>
      </p:sp>
      <p:pic>
        <p:nvPicPr>
          <p:cNvPr id="12" name="Picture 11"/>
          <p:cNvPicPr>
            <a:picLocks noChangeAspect="1"/>
          </p:cNvPicPr>
          <p:nvPr/>
        </p:nvPicPr>
        <p:blipFill>
          <a:blip r:embed="rId3"/>
          <a:stretch>
            <a:fillRect/>
          </a:stretch>
        </p:blipFill>
        <p:spPr>
          <a:xfrm>
            <a:off x="0" y="27381"/>
            <a:ext cx="12192000" cy="9136000"/>
          </a:xfrm>
          <a:prstGeom prst="rect">
            <a:avLst/>
          </a:prstGeom>
        </p:spPr>
      </p:pic>
      <p:sp>
        <p:nvSpPr>
          <p:cNvPr id="38919" name="AutoShape 4"/>
          <p:cNvSpPr>
            <a:spLocks noChangeArrowheads="1"/>
          </p:cNvSpPr>
          <p:nvPr/>
        </p:nvSpPr>
        <p:spPr bwMode="auto">
          <a:xfrm>
            <a:off x="1319933" y="78289"/>
            <a:ext cx="1467556" cy="73811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73194" name="Rectangle 10"/>
          <p:cNvSpPr>
            <a:spLocks noChangeArrowheads="1"/>
          </p:cNvSpPr>
          <p:nvPr/>
        </p:nvSpPr>
        <p:spPr bwMode="auto">
          <a:xfrm>
            <a:off x="2152651" y="1400919"/>
            <a:ext cx="8684683" cy="4609285"/>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defRPr/>
            </a:pPr>
            <a:r>
              <a:rPr lang="en-US" sz="2800" b="1" dirty="0">
                <a:solidFill>
                  <a:srgbClr val="000000"/>
                </a:solidFill>
                <a:latin typeface="Arial" charset="0"/>
                <a:ea typeface="+mn-ea"/>
              </a:rPr>
              <a:t>What site am I at?</a:t>
            </a:r>
          </a:p>
          <a:p>
            <a:pPr marL="846646" lvl="1" indent="-383108">
              <a:spcBef>
                <a:spcPct val="20000"/>
              </a:spcBef>
              <a:buFontTx/>
              <a:buChar char="–"/>
              <a:defRPr/>
            </a:pPr>
            <a:r>
              <a:rPr lang="en-US" b="1" dirty="0">
                <a:solidFill>
                  <a:srgbClr val="000000"/>
                </a:solidFill>
                <a:latin typeface="Arial" charset="0"/>
                <a:ea typeface="+mn-ea"/>
              </a:rPr>
              <a:t>Logo in upper-left reinforces brand, can click to go to home</a:t>
            </a:r>
          </a:p>
          <a:p>
            <a:pPr marL="846646" lvl="1" indent="-383108">
              <a:spcBef>
                <a:spcPct val="20000"/>
              </a:spcBef>
              <a:buFontTx/>
              <a:buChar char="–"/>
              <a:defRPr/>
            </a:pPr>
            <a:r>
              <a:rPr lang="en-US" b="1" dirty="0">
                <a:solidFill>
                  <a:srgbClr val="000000"/>
                </a:solidFill>
                <a:latin typeface="Arial" charset="0"/>
                <a:ea typeface="+mn-ea"/>
              </a:rPr>
              <a:t>Same font, layout, color scheme also reinforces</a:t>
            </a:r>
          </a:p>
          <a:p>
            <a:pPr marL="846646" lvl="1" indent="-383108">
              <a:spcBef>
                <a:spcPct val="20000"/>
              </a:spcBef>
              <a:buFontTx/>
              <a:buChar char="–"/>
              <a:defRPr/>
            </a:pPr>
            <a:r>
              <a:rPr lang="en-US" b="1" dirty="0">
                <a:solidFill>
                  <a:srgbClr val="000000"/>
                </a:solidFill>
                <a:latin typeface="Arial" charset="0"/>
                <a:ea typeface="+mn-ea"/>
              </a:rPr>
              <a:t>examples of </a:t>
            </a:r>
            <a:r>
              <a:rPr lang="en-US" sz="2400" b="1" dirty="0">
                <a:solidFill>
                  <a:srgbClr val="000000"/>
                </a:solidFill>
                <a:latin typeface="Arial" charset="0"/>
                <a:ea typeface="+mn-ea"/>
              </a:rPr>
              <a:t>SITE BRANDING (E1)</a:t>
            </a:r>
          </a:p>
          <a:p>
            <a:pPr marL="846646" lvl="1" indent="-383108">
              <a:spcBef>
                <a:spcPct val="20000"/>
              </a:spcBef>
              <a:buFontTx/>
              <a:buChar char="–"/>
              <a:defRPr/>
            </a:pPr>
            <a:r>
              <a:rPr lang="en-US" b="1" dirty="0">
                <a:solidFill>
                  <a:srgbClr val="000000"/>
                </a:solidFill>
                <a:latin typeface="Arial" charset="0"/>
                <a:ea typeface="+mn-ea"/>
              </a:rPr>
              <a:t>prices emphasize I can buy</a:t>
            </a:r>
          </a:p>
          <a:p>
            <a:pPr marL="846646" lvl="1" indent="-383108">
              <a:spcBef>
                <a:spcPct val="20000"/>
              </a:spcBef>
              <a:buFontTx/>
              <a:buChar char="–"/>
              <a:defRPr/>
            </a:pPr>
            <a:r>
              <a:rPr lang="en-US" b="1" dirty="0">
                <a:solidFill>
                  <a:srgbClr val="000000"/>
                </a:solidFill>
                <a:latin typeface="Arial" charset="0"/>
              </a:rPr>
              <a:t>example of </a:t>
            </a:r>
            <a:r>
              <a:rPr lang="en-US" sz="2400" b="1" dirty="0">
                <a:solidFill>
                  <a:srgbClr val="000000"/>
                </a:solidFill>
                <a:latin typeface="Arial" charset="0"/>
              </a:rPr>
              <a:t>PERSONAL E-COMMERCE (A1)</a:t>
            </a:r>
          </a:p>
          <a:p>
            <a:pPr marL="846646" lvl="1" indent="-383108">
              <a:spcBef>
                <a:spcPct val="20000"/>
              </a:spcBef>
              <a:buFontTx/>
              <a:buChar char="–"/>
              <a:defRPr/>
            </a:pPr>
            <a:endParaRPr lang="en-US" sz="2667" dirty="0">
              <a:solidFill>
                <a:srgbClr val="000000"/>
              </a:solidFill>
              <a:latin typeface="Arial" charset="0"/>
              <a:ea typeface="+mn-ea"/>
            </a:endParaRPr>
          </a:p>
        </p:txBody>
      </p:sp>
      <p:grpSp>
        <p:nvGrpSpPr>
          <p:cNvPr id="13" name="Group 9"/>
          <p:cNvGrpSpPr>
            <a:grpSpLocks/>
          </p:cNvGrpSpPr>
          <p:nvPr/>
        </p:nvGrpSpPr>
        <p:grpSpPr bwMode="auto">
          <a:xfrm>
            <a:off x="250910" y="373507"/>
            <a:ext cx="713316" cy="654049"/>
            <a:chOff x="857" y="155"/>
            <a:chExt cx="337" cy="309"/>
          </a:xfrm>
        </p:grpSpPr>
        <p:sp>
          <p:nvSpPr>
            <p:cNvPr id="14"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a:xfrm>
            <a:off x="2931" y="7769611"/>
            <a:ext cx="2540000" cy="457200"/>
          </a:xfrm>
        </p:spPr>
        <p:txBody>
          <a:bodyPr/>
          <a:lstStyle/>
          <a:p>
            <a:pPr>
              <a:defRPr/>
            </a:pPr>
            <a:r>
              <a:rPr lang="en-US"/>
              <a:t>2021/03/15</a:t>
            </a:r>
          </a:p>
        </p:txBody>
      </p:sp>
      <p:sp>
        <p:nvSpPr>
          <p:cNvPr id="12" name="Footer Placeholder 4"/>
          <p:cNvSpPr>
            <a:spLocks noGrp="1"/>
          </p:cNvSpPr>
          <p:nvPr>
            <p:ph type="ftr" sz="quarter" idx="11"/>
          </p:nvPr>
        </p:nvSpPr>
        <p:spPr>
          <a:xfrm>
            <a:off x="2545860" y="777066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14"/>
            <a:ext cx="1320800" cy="457200"/>
          </a:xfrm>
        </p:spPr>
        <p:txBody>
          <a:bodyPr/>
          <a:lstStyle/>
          <a:p>
            <a:fld id="{36951F0A-6D27-F641-887A-BFA2D5FF6C3B}" type="slidenum">
              <a:rPr lang="en-US" smtClean="0"/>
              <a:pPr/>
              <a:t>25</a:t>
            </a:fld>
            <a:endParaRPr lang="en-US"/>
          </a:p>
        </p:txBody>
      </p:sp>
      <p:pic>
        <p:nvPicPr>
          <p:cNvPr id="14" name="Picture 13"/>
          <p:cNvPicPr>
            <a:picLocks noChangeAspect="1"/>
          </p:cNvPicPr>
          <p:nvPr/>
        </p:nvPicPr>
        <p:blipFill>
          <a:blip r:embed="rId3"/>
          <a:stretch>
            <a:fillRect/>
          </a:stretch>
        </p:blipFill>
        <p:spPr>
          <a:xfrm>
            <a:off x="0" y="27375"/>
            <a:ext cx="12192000" cy="9136000"/>
          </a:xfrm>
          <a:prstGeom prst="rect">
            <a:avLst/>
          </a:prstGeom>
        </p:spPr>
      </p:pic>
      <p:sp>
        <p:nvSpPr>
          <p:cNvPr id="1377284" name="AutoShape 4"/>
          <p:cNvSpPr>
            <a:spLocks noChangeArrowheads="1"/>
          </p:cNvSpPr>
          <p:nvPr/>
        </p:nvSpPr>
        <p:spPr bwMode="auto">
          <a:xfrm>
            <a:off x="1450188" y="1152933"/>
            <a:ext cx="1250461" cy="307948"/>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77286" name="AutoShape 6"/>
          <p:cNvSpPr>
            <a:spLocks noChangeArrowheads="1"/>
          </p:cNvSpPr>
          <p:nvPr/>
        </p:nvSpPr>
        <p:spPr bwMode="auto">
          <a:xfrm>
            <a:off x="3768753" y="361245"/>
            <a:ext cx="4680548" cy="430985"/>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77287" name="AutoShape 7"/>
          <p:cNvSpPr>
            <a:spLocks noChangeArrowheads="1"/>
          </p:cNvSpPr>
          <p:nvPr/>
        </p:nvSpPr>
        <p:spPr bwMode="auto">
          <a:xfrm>
            <a:off x="1658599" y="1509836"/>
            <a:ext cx="6903591" cy="196567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77285" name="Rectangle 5"/>
          <p:cNvSpPr>
            <a:spLocks noChangeArrowheads="1"/>
          </p:cNvSpPr>
          <p:nvPr/>
        </p:nvSpPr>
        <p:spPr bwMode="auto">
          <a:xfrm>
            <a:off x="2542931" y="2967476"/>
            <a:ext cx="9649072" cy="3622267"/>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pPr>
            <a:r>
              <a:rPr lang="en-US" b="1" dirty="0">
                <a:solidFill>
                  <a:srgbClr val="000000"/>
                </a:solidFill>
                <a:latin typeface="Arial" charset="0"/>
              </a:rPr>
              <a:t>Where am I in the site?</a:t>
            </a:r>
          </a:p>
          <a:p>
            <a:pPr marL="842412" lvl="1" indent="-385224">
              <a:spcBef>
                <a:spcPct val="20000"/>
              </a:spcBef>
              <a:buFontTx/>
              <a:buChar char="–"/>
            </a:pPr>
            <a:r>
              <a:rPr lang="ja-JP" altLang="en-US" sz="3600" b="1" dirty="0">
                <a:solidFill>
                  <a:srgbClr val="000000"/>
                </a:solidFill>
                <a:latin typeface="Arial" charset="0"/>
              </a:rPr>
              <a:t>“</a:t>
            </a:r>
            <a:r>
              <a:rPr lang="en-US" sz="3600" b="1" dirty="0">
                <a:solidFill>
                  <a:srgbClr val="000000"/>
                </a:solidFill>
                <a:latin typeface="Arial" charset="0"/>
              </a:rPr>
              <a:t>Home &gt; Books</a:t>
            </a:r>
            <a:r>
              <a:rPr lang="ja-JP" altLang="en-US" sz="3600" b="1" dirty="0">
                <a:solidFill>
                  <a:srgbClr val="000000"/>
                </a:solidFill>
                <a:latin typeface="Arial" charset="0"/>
              </a:rPr>
              <a:t>”</a:t>
            </a:r>
            <a:r>
              <a:rPr lang="en-US" sz="3600" b="1" dirty="0">
                <a:solidFill>
                  <a:srgbClr val="000000"/>
                </a:solidFill>
                <a:latin typeface="Arial" charset="0"/>
              </a:rPr>
              <a:t> is </a:t>
            </a:r>
            <a:br>
              <a:rPr lang="en-US" sz="3600" b="1" dirty="0">
                <a:solidFill>
                  <a:srgbClr val="000000"/>
                </a:solidFill>
                <a:latin typeface="Arial" charset="0"/>
              </a:rPr>
            </a:br>
            <a:r>
              <a:rPr lang="en-US" sz="2400" b="1" dirty="0">
                <a:solidFill>
                  <a:srgbClr val="000000"/>
                </a:solidFill>
                <a:latin typeface="Arial" charset="0"/>
              </a:rPr>
              <a:t>LOCATION BREAD CRUMBS (K6)</a:t>
            </a:r>
          </a:p>
          <a:p>
            <a:pPr marL="842412" lvl="1" indent="-385224">
              <a:spcBef>
                <a:spcPct val="20000"/>
              </a:spcBef>
              <a:buFontTx/>
              <a:buChar char="–"/>
            </a:pPr>
            <a:r>
              <a:rPr lang="en-US" sz="3600" b="1" dirty="0">
                <a:solidFill>
                  <a:srgbClr val="000000"/>
                </a:solidFill>
                <a:latin typeface="Arial" charset="0"/>
              </a:rPr>
              <a:t>“Books” selected in</a:t>
            </a:r>
            <a:br>
              <a:rPr lang="en-US" sz="3600" b="1" dirty="0">
                <a:solidFill>
                  <a:srgbClr val="000000"/>
                </a:solidFill>
                <a:latin typeface="Arial" charset="0"/>
              </a:rPr>
            </a:br>
            <a:r>
              <a:rPr lang="en-US" sz="2400" b="1" dirty="0">
                <a:solidFill>
                  <a:srgbClr val="000000"/>
                </a:solidFill>
                <a:latin typeface="Arial" charset="0"/>
              </a:rPr>
              <a:t>TAB ROW (K3)</a:t>
            </a:r>
            <a:r>
              <a:rPr lang="en-US" sz="4000" b="1" dirty="0">
                <a:solidFill>
                  <a:srgbClr val="000000"/>
                </a:solidFill>
                <a:latin typeface="Arial" charset="0"/>
              </a:rPr>
              <a:t> </a:t>
            </a:r>
            <a:r>
              <a:rPr lang="en-US" sz="2400" b="1" dirty="0">
                <a:solidFill>
                  <a:srgbClr val="000000"/>
                </a:solidFill>
                <a:latin typeface="Arial" charset="0"/>
              </a:rPr>
              <a:t>&amp; SEARCH ACTION MODULE (J1)</a:t>
            </a:r>
          </a:p>
          <a:p>
            <a:pPr marL="842412" lvl="1" indent="-385224">
              <a:spcBef>
                <a:spcPct val="20000"/>
              </a:spcBef>
              <a:buFontTx/>
              <a:buChar char="–"/>
            </a:pPr>
            <a:r>
              <a:rPr lang="en-US" sz="3600" b="1" dirty="0">
                <a:solidFill>
                  <a:srgbClr val="000000"/>
                </a:solidFill>
                <a:latin typeface="Arial" charset="0"/>
              </a:rPr>
              <a:t>Book cover, </a:t>
            </a:r>
            <a:r>
              <a:rPr lang="ja-JP" altLang="en-US" sz="3600" b="1" dirty="0">
                <a:solidFill>
                  <a:srgbClr val="000000"/>
                </a:solidFill>
                <a:latin typeface="Arial" charset="0"/>
              </a:rPr>
              <a:t>“</a:t>
            </a:r>
            <a:r>
              <a:rPr lang="en-US" sz="3600" b="1" dirty="0">
                <a:solidFill>
                  <a:srgbClr val="000000"/>
                </a:solidFill>
                <a:latin typeface="Arial" charset="0"/>
              </a:rPr>
              <a:t>Product Info</a:t>
            </a:r>
            <a:r>
              <a:rPr lang="ja-JP" altLang="en-US" sz="3600" b="1" dirty="0">
                <a:solidFill>
                  <a:srgbClr val="000000"/>
                </a:solidFill>
                <a:latin typeface="Arial" charset="0"/>
              </a:rPr>
              <a:t>”</a:t>
            </a:r>
            <a:r>
              <a:rPr lang="en-US" sz="3600" b="1" dirty="0">
                <a:solidFill>
                  <a:srgbClr val="000000"/>
                </a:solidFill>
                <a:latin typeface="Arial" charset="0"/>
              </a:rPr>
              <a:t>, </a:t>
            </a:r>
            <a:r>
              <a:rPr lang="is-IS" sz="3600" b="1" dirty="0">
                <a:solidFill>
                  <a:srgbClr val="000000"/>
                </a:solidFill>
                <a:latin typeface="Arial" charset="0"/>
              </a:rPr>
              <a:t>… are cues</a:t>
            </a:r>
            <a:endParaRPr lang="en-US" sz="3600" b="1" dirty="0">
              <a:solidFill>
                <a:srgbClr val="000000"/>
              </a:solidFill>
              <a:latin typeface="Arial" charset="0"/>
            </a:endParaRPr>
          </a:p>
        </p:txBody>
      </p:sp>
      <p:grpSp>
        <p:nvGrpSpPr>
          <p:cNvPr id="15" name="Group 9"/>
          <p:cNvGrpSpPr>
            <a:grpSpLocks/>
          </p:cNvGrpSpPr>
          <p:nvPr/>
        </p:nvGrpSpPr>
        <p:grpSpPr bwMode="auto">
          <a:xfrm>
            <a:off x="250910" y="373511"/>
            <a:ext cx="713316" cy="654049"/>
            <a:chOff x="857" y="155"/>
            <a:chExt cx="337" cy="309"/>
          </a:xfrm>
        </p:grpSpPr>
        <p:sp>
          <p:nvSpPr>
            <p:cNvPr id="16"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7"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
        <p:nvSpPr>
          <p:cNvPr id="18" name="AutoShape 4"/>
          <p:cNvSpPr>
            <a:spLocks noChangeArrowheads="1"/>
          </p:cNvSpPr>
          <p:nvPr/>
        </p:nvSpPr>
        <p:spPr bwMode="auto">
          <a:xfrm>
            <a:off x="5830277" y="809055"/>
            <a:ext cx="1576971" cy="307948"/>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77284"/>
                                        </p:tgtEl>
                                        <p:attrNameLst>
                                          <p:attrName>style.visibility</p:attrName>
                                        </p:attrNameLst>
                                      </p:cBhvr>
                                      <p:to>
                                        <p:strVal val="visible"/>
                                      </p:to>
                                    </p:set>
                                    <p:animEffect transition="in" filter="dissolve">
                                      <p:cBhvr>
                                        <p:cTn id="7" dur="500"/>
                                        <p:tgtEl>
                                          <p:spTgt spid="1377284"/>
                                        </p:tgtEl>
                                      </p:cBhvr>
                                    </p:animEffect>
                                  </p:childTnLst>
                                  <p:subTnLst>
                                    <p:set>
                                      <p:cBhvr override="childStyle">
                                        <p:cTn dur="1" fill="hold" display="0" masterRel="nextClick" afterEffect="1"/>
                                        <p:tgtEl>
                                          <p:spTgt spid="1377284"/>
                                        </p:tgtEl>
                                        <p:attrNameLst>
                                          <p:attrName>style.visibility</p:attrName>
                                        </p:attrNameLst>
                                      </p:cBhvr>
                                      <p:to>
                                        <p:strVal val="hidden"/>
                                      </p:to>
                                    </p:set>
                                  </p:subTnLst>
                                </p:cTn>
                              </p:par>
                              <p:par>
                                <p:cTn id="8" presetID="9" presetClass="entr" presetSubtype="0" fill="hold" nodeType="withEffect">
                                  <p:stCondLst>
                                    <p:cond delay="0"/>
                                  </p:stCondLst>
                                  <p:childTnLst>
                                    <p:set>
                                      <p:cBhvr>
                                        <p:cTn id="9" dur="1" fill="hold">
                                          <p:stCondLst>
                                            <p:cond delay="0"/>
                                          </p:stCondLst>
                                        </p:cTn>
                                        <p:tgtEl>
                                          <p:spTgt spid="1377285">
                                            <p:txEl>
                                              <p:pRg st="1" end="1"/>
                                            </p:txEl>
                                          </p:spTgt>
                                        </p:tgtEl>
                                        <p:attrNameLst>
                                          <p:attrName>style.visibility</p:attrName>
                                        </p:attrNameLst>
                                      </p:cBhvr>
                                      <p:to>
                                        <p:strVal val="visible"/>
                                      </p:to>
                                    </p:set>
                                    <p:animEffect transition="in" filter="dissolve">
                                      <p:cBhvr>
                                        <p:cTn id="10" dur="500"/>
                                        <p:tgtEl>
                                          <p:spTgt spid="1377285">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377286"/>
                                        </p:tgtEl>
                                        <p:attrNameLst>
                                          <p:attrName>style.visibility</p:attrName>
                                        </p:attrNameLst>
                                      </p:cBhvr>
                                      <p:to>
                                        <p:strVal val="visible"/>
                                      </p:to>
                                    </p:set>
                                    <p:animEffect transition="in" filter="dissolve">
                                      <p:cBhvr>
                                        <p:cTn id="15" dur="500"/>
                                        <p:tgtEl>
                                          <p:spTgt spid="1377286"/>
                                        </p:tgtEl>
                                      </p:cBhvr>
                                    </p:animEffect>
                                  </p:childTnLst>
                                  <p:subTnLst>
                                    <p:set>
                                      <p:cBhvr override="childStyle">
                                        <p:cTn dur="1" fill="hold" display="0" masterRel="nextClick" afterEffect="1"/>
                                        <p:tgtEl>
                                          <p:spTgt spid="1377286"/>
                                        </p:tgtEl>
                                        <p:attrNameLst>
                                          <p:attrName>style.visibility</p:attrName>
                                        </p:attrNameLst>
                                      </p:cBhvr>
                                      <p:to>
                                        <p:strVal val="hidden"/>
                                      </p:to>
                                    </p:set>
                                  </p:subTnLst>
                                </p:cTn>
                              </p:par>
                              <p:par>
                                <p:cTn id="16" presetID="9" presetClass="entr" presetSubtype="0" fill="hold" nodeType="withEffect">
                                  <p:stCondLst>
                                    <p:cond delay="0"/>
                                  </p:stCondLst>
                                  <p:childTnLst>
                                    <p:set>
                                      <p:cBhvr>
                                        <p:cTn id="17" dur="1" fill="hold">
                                          <p:stCondLst>
                                            <p:cond delay="0"/>
                                          </p:stCondLst>
                                        </p:cTn>
                                        <p:tgtEl>
                                          <p:spTgt spid="1377285">
                                            <p:txEl>
                                              <p:pRg st="2" end="2"/>
                                            </p:txEl>
                                          </p:spTgt>
                                        </p:tgtEl>
                                        <p:attrNameLst>
                                          <p:attrName>style.visibility</p:attrName>
                                        </p:attrNameLst>
                                      </p:cBhvr>
                                      <p:to>
                                        <p:strVal val="visible"/>
                                      </p:to>
                                    </p:set>
                                    <p:animEffect transition="in" filter="dissolve">
                                      <p:cBhvr>
                                        <p:cTn id="18" dur="500"/>
                                        <p:tgtEl>
                                          <p:spTgt spid="1377285">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dissolve">
                                      <p:cBhvr>
                                        <p:cTn id="21"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1377285">
                                            <p:txEl>
                                              <p:pRg st="3" end="3"/>
                                            </p:txEl>
                                          </p:spTgt>
                                        </p:tgtEl>
                                        <p:attrNameLst>
                                          <p:attrName>style.visibility</p:attrName>
                                        </p:attrNameLst>
                                      </p:cBhvr>
                                      <p:to>
                                        <p:strVal val="visible"/>
                                      </p:to>
                                    </p:set>
                                    <p:animEffect transition="in" filter="dissolve">
                                      <p:cBhvr>
                                        <p:cTn id="26" dur="500"/>
                                        <p:tgtEl>
                                          <p:spTgt spid="1377285">
                                            <p:txEl>
                                              <p:pRg st="3" end="3"/>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377287"/>
                                        </p:tgtEl>
                                        <p:attrNameLst>
                                          <p:attrName>style.visibility</p:attrName>
                                        </p:attrNameLst>
                                      </p:cBhvr>
                                      <p:to>
                                        <p:strVal val="visible"/>
                                      </p:to>
                                    </p:set>
                                    <p:animEffect transition="in" filter="dissolve">
                                      <p:cBhvr>
                                        <p:cTn id="29" dur="500"/>
                                        <p:tgtEl>
                                          <p:spTgt spid="1377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7284" grpId="0" animBg="1"/>
      <p:bldP spid="1377286" grpId="0" animBg="1"/>
      <p:bldP spid="1377287" grpId="0" animBg="1"/>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769612"/>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770661"/>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15"/>
            <a:ext cx="1320800" cy="457200"/>
          </a:xfrm>
        </p:spPr>
        <p:txBody>
          <a:bodyPr/>
          <a:lstStyle/>
          <a:p>
            <a:fld id="{36951F0A-6D27-F641-887A-BFA2D5FF6C3B}" type="slidenum">
              <a:rPr lang="en-US" smtClean="0"/>
              <a:pPr/>
              <a:t>26</a:t>
            </a:fld>
            <a:endParaRPr lang="en-US"/>
          </a:p>
        </p:txBody>
      </p:sp>
      <p:pic>
        <p:nvPicPr>
          <p:cNvPr id="12" name="Picture 11"/>
          <p:cNvPicPr>
            <a:picLocks noChangeAspect="1"/>
          </p:cNvPicPr>
          <p:nvPr/>
        </p:nvPicPr>
        <p:blipFill>
          <a:blip r:embed="rId3"/>
          <a:stretch>
            <a:fillRect/>
          </a:stretch>
        </p:blipFill>
        <p:spPr>
          <a:xfrm>
            <a:off x="0" y="27376"/>
            <a:ext cx="12192000" cy="9136000"/>
          </a:xfrm>
          <a:prstGeom prst="rect">
            <a:avLst/>
          </a:prstGeom>
        </p:spPr>
      </p:pic>
      <p:sp>
        <p:nvSpPr>
          <p:cNvPr id="40967" name="AutoShape 4"/>
          <p:cNvSpPr>
            <a:spLocks noChangeArrowheads="1"/>
          </p:cNvSpPr>
          <p:nvPr/>
        </p:nvSpPr>
        <p:spPr bwMode="auto">
          <a:xfrm>
            <a:off x="1457084" y="4585573"/>
            <a:ext cx="9319465" cy="2128985"/>
          </a:xfrm>
          <a:prstGeom prst="roundRect">
            <a:avLst>
              <a:gd name="adj" fmla="val 665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83429" name="Rectangle 5"/>
          <p:cNvSpPr>
            <a:spLocks noChangeArrowheads="1"/>
          </p:cNvSpPr>
          <p:nvPr/>
        </p:nvSpPr>
        <p:spPr bwMode="auto">
          <a:xfrm>
            <a:off x="2878667" y="203526"/>
            <a:ext cx="7027333" cy="3757083"/>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defRPr/>
            </a:pPr>
            <a:r>
              <a:rPr lang="en-US" b="1" dirty="0">
                <a:solidFill>
                  <a:srgbClr val="000000"/>
                </a:solidFill>
                <a:latin typeface="Arial" charset="0"/>
                <a:ea typeface="+mn-ea"/>
              </a:rPr>
              <a:t>Can I trust these sellers? </a:t>
            </a:r>
          </a:p>
          <a:p>
            <a:pPr marL="846646" lvl="1" indent="-383108">
              <a:spcBef>
                <a:spcPct val="20000"/>
              </a:spcBef>
              <a:buFontTx/>
              <a:buChar char="–"/>
              <a:defRPr/>
            </a:pPr>
            <a:r>
              <a:rPr lang="en-US" sz="3600" b="1" dirty="0">
                <a:solidFill>
                  <a:srgbClr val="000000"/>
                </a:solidFill>
                <a:latin typeface="Arial" charset="0"/>
                <a:ea typeface="+mn-ea"/>
              </a:rPr>
              <a:t>Who am I buying from?</a:t>
            </a:r>
          </a:p>
          <a:p>
            <a:pPr marL="846646" lvl="1" indent="-383108">
              <a:spcBef>
                <a:spcPct val="20000"/>
              </a:spcBef>
              <a:buFontTx/>
              <a:buChar char="–"/>
              <a:defRPr/>
            </a:pPr>
            <a:r>
              <a:rPr lang="en-US" sz="3600" b="1" dirty="0">
                <a:solidFill>
                  <a:srgbClr val="000000"/>
                </a:solidFill>
                <a:latin typeface="Arial" charset="0"/>
                <a:ea typeface="+mn-ea"/>
              </a:rPr>
              <a:t>Are they reputable?</a:t>
            </a:r>
          </a:p>
          <a:p>
            <a:pPr marL="1456230" lvl="2" indent="-383108">
              <a:spcBef>
                <a:spcPct val="20000"/>
              </a:spcBef>
              <a:buFontTx/>
              <a:buChar char="–"/>
              <a:defRPr/>
            </a:pPr>
            <a:r>
              <a:rPr lang="en-US" sz="2800" b="1" dirty="0">
                <a:solidFill>
                  <a:srgbClr val="000000"/>
                </a:solidFill>
                <a:latin typeface="Arial" charset="0"/>
                <a:ea typeface="+mn-ea"/>
              </a:rPr>
              <a:t>aside: what do stars mean?</a:t>
            </a:r>
          </a:p>
          <a:p>
            <a:pPr marL="846646" lvl="1" indent="-383108">
              <a:spcBef>
                <a:spcPct val="20000"/>
              </a:spcBef>
              <a:buFontTx/>
              <a:buChar char="–"/>
              <a:defRPr/>
            </a:pPr>
            <a:r>
              <a:rPr lang="en-US" sz="3600" b="1" dirty="0">
                <a:solidFill>
                  <a:srgbClr val="000000"/>
                </a:solidFill>
                <a:latin typeface="Arial" charset="0"/>
                <a:ea typeface="+mn-ea"/>
              </a:rPr>
              <a:t>What about shipping?</a:t>
            </a:r>
          </a:p>
          <a:p>
            <a:pPr marL="1456230" lvl="2" indent="-383108">
              <a:spcBef>
                <a:spcPct val="20000"/>
              </a:spcBef>
              <a:buFontTx/>
              <a:buChar char="–"/>
              <a:defRPr/>
            </a:pPr>
            <a:r>
              <a:rPr lang="en-US" sz="2800" b="1" dirty="0">
                <a:solidFill>
                  <a:srgbClr val="000000"/>
                </a:solidFill>
                <a:latin typeface="Arial" charset="0"/>
                <a:ea typeface="+mn-ea"/>
              </a:rPr>
              <a:t>used to show total price!</a:t>
            </a:r>
          </a:p>
        </p:txBody>
      </p:sp>
      <p:grpSp>
        <p:nvGrpSpPr>
          <p:cNvPr id="13" name="Group 9"/>
          <p:cNvGrpSpPr>
            <a:grpSpLocks/>
          </p:cNvGrpSpPr>
          <p:nvPr/>
        </p:nvGrpSpPr>
        <p:grpSpPr bwMode="auto">
          <a:xfrm>
            <a:off x="250910" y="373512"/>
            <a:ext cx="713316" cy="654049"/>
            <a:chOff x="857" y="155"/>
            <a:chExt cx="337" cy="309"/>
          </a:xfrm>
        </p:grpSpPr>
        <p:sp>
          <p:nvSpPr>
            <p:cNvPr id="14"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769614"/>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770663"/>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17"/>
            <a:ext cx="1320800" cy="457200"/>
          </a:xfrm>
        </p:spPr>
        <p:txBody>
          <a:bodyPr/>
          <a:lstStyle/>
          <a:p>
            <a:fld id="{36951F0A-6D27-F641-887A-BFA2D5FF6C3B}" type="slidenum">
              <a:rPr lang="en-US" smtClean="0"/>
              <a:pPr/>
              <a:t>27</a:t>
            </a:fld>
            <a:endParaRPr lang="en-US"/>
          </a:p>
        </p:txBody>
      </p:sp>
      <p:pic>
        <p:nvPicPr>
          <p:cNvPr id="13" name="Picture 12"/>
          <p:cNvPicPr>
            <a:picLocks noChangeAspect="1"/>
          </p:cNvPicPr>
          <p:nvPr/>
        </p:nvPicPr>
        <p:blipFill>
          <a:blip r:embed="rId3"/>
          <a:stretch>
            <a:fillRect/>
          </a:stretch>
        </p:blipFill>
        <p:spPr>
          <a:xfrm>
            <a:off x="0" y="27378"/>
            <a:ext cx="12192000" cy="9136000"/>
          </a:xfrm>
          <a:prstGeom prst="rect">
            <a:avLst/>
          </a:prstGeom>
        </p:spPr>
      </p:pic>
      <p:sp>
        <p:nvSpPr>
          <p:cNvPr id="41991" name="Line 7"/>
          <p:cNvSpPr>
            <a:spLocks noChangeShapeType="1"/>
          </p:cNvSpPr>
          <p:nvPr/>
        </p:nvSpPr>
        <p:spPr bwMode="auto">
          <a:xfrm>
            <a:off x="700132" y="6712597"/>
            <a:ext cx="11078633" cy="0"/>
          </a:xfrm>
          <a:prstGeom prst="line">
            <a:avLst/>
          </a:prstGeom>
          <a:noFill/>
          <a:ln w="101600">
            <a:solidFill>
              <a:srgbClr val="000000"/>
            </a:solidFill>
            <a:prstDash val="dash"/>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sz="4267"/>
          </a:p>
        </p:txBody>
      </p:sp>
      <p:sp>
        <p:nvSpPr>
          <p:cNvPr id="1379336" name="Rectangle 8"/>
          <p:cNvSpPr>
            <a:spLocks noChangeArrowheads="1"/>
          </p:cNvSpPr>
          <p:nvPr/>
        </p:nvSpPr>
        <p:spPr bwMode="auto">
          <a:xfrm>
            <a:off x="5731933" y="4569064"/>
            <a:ext cx="6165851" cy="1898651"/>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pPr>
            <a:r>
              <a:rPr lang="en-US" sz="3733" b="1" dirty="0">
                <a:solidFill>
                  <a:srgbClr val="000000"/>
                </a:solidFill>
                <a:latin typeface="Arial" charset="0"/>
              </a:rPr>
              <a:t>The Fold</a:t>
            </a:r>
          </a:p>
          <a:p>
            <a:pPr marL="846646" lvl="1" indent="-383108">
              <a:spcBef>
                <a:spcPct val="20000"/>
              </a:spcBef>
              <a:buFontTx/>
              <a:buChar char="–"/>
            </a:pPr>
            <a:r>
              <a:rPr lang="en-US" b="1" dirty="0">
                <a:solidFill>
                  <a:srgbClr val="000000"/>
                </a:solidFill>
                <a:latin typeface="Arial" charset="0"/>
              </a:rPr>
              <a:t>Hmm, what’s below here?</a:t>
            </a:r>
            <a:endParaRPr lang="en-US" sz="2800" dirty="0">
              <a:solidFill>
                <a:srgbClr val="000000"/>
              </a:solidFill>
              <a:latin typeface="Arial" charset="0"/>
            </a:endParaRPr>
          </a:p>
        </p:txBody>
      </p:sp>
      <p:grpSp>
        <p:nvGrpSpPr>
          <p:cNvPr id="14" name="Group 9"/>
          <p:cNvGrpSpPr>
            <a:grpSpLocks/>
          </p:cNvGrpSpPr>
          <p:nvPr/>
        </p:nvGrpSpPr>
        <p:grpSpPr bwMode="auto">
          <a:xfrm>
            <a:off x="250910" y="373514"/>
            <a:ext cx="713316" cy="654049"/>
            <a:chOff x="857" y="155"/>
            <a:chExt cx="337" cy="309"/>
          </a:xfrm>
        </p:grpSpPr>
        <p:sp>
          <p:nvSpPr>
            <p:cNvPr id="15"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6"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769611"/>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77066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79414"/>
            <a:ext cx="1320800" cy="457200"/>
          </a:xfrm>
        </p:spPr>
        <p:txBody>
          <a:bodyPr/>
          <a:lstStyle/>
          <a:p>
            <a:fld id="{36951F0A-6D27-F641-887A-BFA2D5FF6C3B}" type="slidenum">
              <a:rPr lang="en-US" smtClean="0"/>
              <a:pPr/>
              <a:t>28</a:t>
            </a:fld>
            <a:endParaRPr lang="en-US"/>
          </a:p>
        </p:txBody>
      </p:sp>
      <p:pic>
        <p:nvPicPr>
          <p:cNvPr id="13" name="Picture 12"/>
          <p:cNvPicPr>
            <a:picLocks noChangeAspect="1"/>
          </p:cNvPicPr>
          <p:nvPr/>
        </p:nvPicPr>
        <p:blipFill>
          <a:blip r:embed="rId3"/>
          <a:stretch>
            <a:fillRect/>
          </a:stretch>
        </p:blipFill>
        <p:spPr>
          <a:xfrm>
            <a:off x="0" y="27375"/>
            <a:ext cx="12192000" cy="9136000"/>
          </a:xfrm>
          <a:prstGeom prst="rect">
            <a:avLst/>
          </a:prstGeom>
        </p:spPr>
      </p:pic>
      <p:grpSp>
        <p:nvGrpSpPr>
          <p:cNvPr id="14" name="Group 9"/>
          <p:cNvGrpSpPr>
            <a:grpSpLocks/>
          </p:cNvGrpSpPr>
          <p:nvPr/>
        </p:nvGrpSpPr>
        <p:grpSpPr bwMode="auto">
          <a:xfrm>
            <a:off x="250910" y="373511"/>
            <a:ext cx="713316" cy="654049"/>
            <a:chOff x="857" y="155"/>
            <a:chExt cx="337" cy="309"/>
          </a:xfrm>
        </p:grpSpPr>
        <p:sp>
          <p:nvSpPr>
            <p:cNvPr id="15"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6"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pic>
        <p:nvPicPr>
          <p:cNvPr id="3" name="Picture 2"/>
          <p:cNvPicPr>
            <a:picLocks noChangeAspect="1"/>
          </p:cNvPicPr>
          <p:nvPr/>
        </p:nvPicPr>
        <p:blipFill>
          <a:blip r:embed="rId4"/>
          <a:stretch>
            <a:fillRect/>
          </a:stretch>
        </p:blipFill>
        <p:spPr>
          <a:xfrm>
            <a:off x="1225287" y="19375"/>
            <a:ext cx="9723451" cy="9907213"/>
          </a:xfrm>
          <a:prstGeom prst="rect">
            <a:avLst/>
          </a:prstGeom>
        </p:spPr>
      </p:pic>
    </p:spTree>
    <p:extLst>
      <p:ext uri="{BB962C8B-B14F-4D97-AF65-F5344CB8AC3E}">
        <p14:creationId xmlns:p14="http://schemas.microsoft.com/office/powerpoint/2010/main" val="25295603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4"/>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3"/>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7"/>
            <a:ext cx="1320800" cy="457200"/>
          </a:xfrm>
        </p:spPr>
        <p:txBody>
          <a:bodyPr/>
          <a:lstStyle/>
          <a:p>
            <a:fld id="{36951F0A-6D27-F641-887A-BFA2D5FF6C3B}" type="slidenum">
              <a:rPr lang="en-US" smtClean="0"/>
              <a:pPr/>
              <a:t>29</a:t>
            </a:fld>
            <a:endParaRPr lang="en-US"/>
          </a:p>
        </p:txBody>
      </p:sp>
      <p:sp>
        <p:nvSpPr>
          <p:cNvPr id="1333260" name="Rectangle 12"/>
          <p:cNvSpPr>
            <a:spLocks noChangeArrowheads="1"/>
          </p:cNvSpPr>
          <p:nvPr/>
        </p:nvSpPr>
        <p:spPr bwMode="auto">
          <a:xfrm>
            <a:off x="5780620" y="5045021"/>
            <a:ext cx="6165849" cy="3879849"/>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3733" b="1">
                <a:solidFill>
                  <a:srgbClr val="000000"/>
                </a:solidFill>
                <a:latin typeface="Arial" charset="0"/>
              </a:rPr>
              <a:t>Impulse buy</a:t>
            </a:r>
          </a:p>
          <a:p>
            <a:pPr marL="846646" lvl="1" indent="-383108">
              <a:spcBef>
                <a:spcPct val="20000"/>
              </a:spcBef>
              <a:buFontTx/>
              <a:buChar char="•"/>
            </a:pPr>
            <a:r>
              <a:rPr lang="en-US" sz="2667" b="1">
                <a:solidFill>
                  <a:srgbClr val="000000"/>
                </a:solidFill>
                <a:latin typeface="Arial" charset="0"/>
              </a:rPr>
              <a:t>PESONALIZED RECOMMENDATIONS (G3) </a:t>
            </a:r>
            <a:endParaRPr lang="en-US" sz="4267" b="1">
              <a:solidFill>
                <a:srgbClr val="000000"/>
              </a:solidFill>
              <a:latin typeface="Arial" charset="0"/>
            </a:endParaRPr>
          </a:p>
          <a:p>
            <a:pPr marL="311143" indent="-311143">
              <a:spcBef>
                <a:spcPct val="20000"/>
              </a:spcBef>
              <a:buFontTx/>
              <a:buChar char="•"/>
            </a:pPr>
            <a:r>
              <a:rPr lang="en-US" sz="3733" b="1">
                <a:solidFill>
                  <a:srgbClr val="000000"/>
                </a:solidFill>
                <a:latin typeface="Arial" charset="0"/>
              </a:rPr>
              <a:t>About this album</a:t>
            </a:r>
          </a:p>
          <a:p>
            <a:pPr marL="311143" indent="-311143">
              <a:spcBef>
                <a:spcPct val="20000"/>
              </a:spcBef>
              <a:buFontTx/>
              <a:buChar char="•"/>
            </a:pPr>
            <a:r>
              <a:rPr lang="en-US" sz="3733" b="1">
                <a:solidFill>
                  <a:srgbClr val="000000"/>
                </a:solidFill>
                <a:latin typeface="Arial" charset="0"/>
              </a:rPr>
              <a:t>Lots of unused space</a:t>
            </a:r>
          </a:p>
          <a:p>
            <a:pPr marL="311143" indent="-311143">
              <a:spcBef>
                <a:spcPct val="20000"/>
              </a:spcBef>
              <a:buFontTx/>
              <a:buChar char="•"/>
            </a:pPr>
            <a:r>
              <a:rPr lang="en-US" sz="3733" b="1">
                <a:solidFill>
                  <a:srgbClr val="000000"/>
                </a:solidFill>
                <a:latin typeface="Arial" charset="0"/>
              </a:rPr>
              <a:t>Still more info below…</a:t>
            </a:r>
          </a:p>
        </p:txBody>
      </p:sp>
      <p:grpSp>
        <p:nvGrpSpPr>
          <p:cNvPr id="43016" name="Group 13"/>
          <p:cNvGrpSpPr>
            <a:grpSpLocks/>
          </p:cNvGrpSpPr>
          <p:nvPr/>
        </p:nvGrpSpPr>
        <p:grpSpPr bwMode="auto">
          <a:xfrm>
            <a:off x="1236134" y="362952"/>
            <a:ext cx="713317" cy="654049"/>
            <a:chOff x="857" y="155"/>
            <a:chExt cx="337" cy="309"/>
          </a:xfrm>
        </p:grpSpPr>
        <p:sp>
          <p:nvSpPr>
            <p:cNvPr id="43017" name="Oval 14"/>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43018" name="Text Box 15"/>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pic>
        <p:nvPicPr>
          <p:cNvPr id="11" name="Picture 10"/>
          <p:cNvPicPr>
            <a:picLocks noChangeAspect="1"/>
          </p:cNvPicPr>
          <p:nvPr/>
        </p:nvPicPr>
        <p:blipFill>
          <a:blip r:embed="rId3"/>
          <a:stretch>
            <a:fillRect/>
          </a:stretch>
        </p:blipFill>
        <p:spPr>
          <a:xfrm>
            <a:off x="0" y="34869"/>
            <a:ext cx="12192000" cy="9134020"/>
          </a:xfrm>
          <a:prstGeom prst="rect">
            <a:avLst/>
          </a:prstGeom>
        </p:spPr>
      </p:pic>
      <p:grpSp>
        <p:nvGrpSpPr>
          <p:cNvPr id="12" name="Group 9"/>
          <p:cNvGrpSpPr>
            <a:grpSpLocks/>
          </p:cNvGrpSpPr>
          <p:nvPr/>
        </p:nvGrpSpPr>
        <p:grpSpPr bwMode="auto">
          <a:xfrm>
            <a:off x="250910" y="389004"/>
            <a:ext cx="713316" cy="654049"/>
            <a:chOff x="857" y="155"/>
            <a:chExt cx="337" cy="309"/>
          </a:xfrm>
        </p:grpSpPr>
        <p:sp>
          <p:nvSpPr>
            <p:cNvPr id="13" name="Oval 10"/>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 name="Text Box 11"/>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2</a:t>
              </a:r>
            </a:p>
          </p:txBody>
        </p:sp>
      </p:grpSp>
      <p:sp>
        <p:nvSpPr>
          <p:cNvPr id="15" name="Rectangle 6"/>
          <p:cNvSpPr>
            <a:spLocks noChangeArrowheads="1"/>
          </p:cNvSpPr>
          <p:nvPr/>
        </p:nvSpPr>
        <p:spPr bwMode="auto">
          <a:xfrm>
            <a:off x="5780619" y="4367687"/>
            <a:ext cx="6411383" cy="3621508"/>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733" b="1" dirty="0">
                <a:solidFill>
                  <a:srgbClr val="000000"/>
                </a:solidFill>
                <a:latin typeface="Arial" charset="0"/>
                <a:ea typeface="+mn-ea"/>
              </a:rPr>
              <a:t>More versions</a:t>
            </a:r>
          </a:p>
          <a:p>
            <a:pPr marL="311143" indent="-311143">
              <a:spcBef>
                <a:spcPct val="20000"/>
              </a:spcBef>
              <a:buFontTx/>
              <a:buChar char="•"/>
              <a:defRPr/>
            </a:pPr>
            <a:r>
              <a:rPr lang="en-US" sz="3733" b="1" dirty="0">
                <a:solidFill>
                  <a:srgbClr val="000000"/>
                </a:solidFill>
                <a:latin typeface="Arial" charset="0"/>
                <a:ea typeface="+mn-ea"/>
              </a:rPr>
              <a:t>Used to have!</a:t>
            </a:r>
          </a:p>
          <a:p>
            <a:pPr marL="846646" lvl="1" indent="-383108">
              <a:spcBef>
                <a:spcPct val="20000"/>
              </a:spcBef>
              <a:buFontTx/>
              <a:buChar char="–"/>
              <a:defRPr/>
            </a:pPr>
            <a:r>
              <a:rPr lang="en-US" sz="4267" b="1" dirty="0">
                <a:solidFill>
                  <a:srgbClr val="000000"/>
                </a:solidFill>
                <a:latin typeface="Arial" charset="0"/>
                <a:ea typeface="+mn-ea"/>
              </a:rPr>
              <a:t>Editorial reviews</a:t>
            </a:r>
          </a:p>
          <a:p>
            <a:pPr marL="846646" lvl="1" indent="-383108">
              <a:spcBef>
                <a:spcPct val="20000"/>
              </a:spcBef>
              <a:buFontTx/>
              <a:buChar char="–"/>
              <a:defRPr/>
            </a:pPr>
            <a:r>
              <a:rPr lang="en-US" sz="4267" b="1" dirty="0">
                <a:solidFill>
                  <a:srgbClr val="000000"/>
                </a:solidFill>
                <a:latin typeface="Arial" charset="0"/>
                <a:ea typeface="+mn-ea"/>
              </a:rPr>
              <a:t>Customer reviews</a:t>
            </a:r>
          </a:p>
          <a:p>
            <a:pPr marL="846646" lvl="1" indent="-383108">
              <a:spcBef>
                <a:spcPct val="20000"/>
              </a:spcBef>
              <a:buFontTx/>
              <a:buChar char="–"/>
              <a:defRPr/>
            </a:pPr>
            <a:r>
              <a:rPr lang="en-US" sz="2667" b="1" dirty="0">
                <a:solidFill>
                  <a:srgbClr val="000000"/>
                </a:solidFill>
                <a:latin typeface="Arial" charset="0"/>
                <a:ea typeface="+mn-ea"/>
              </a:rPr>
              <a:t>RECOMMENDATION COMMUNITY (G4)</a:t>
            </a:r>
          </a:p>
          <a:p>
            <a:pPr marL="311143" indent="-311143">
              <a:spcBef>
                <a:spcPct val="20000"/>
              </a:spcBef>
              <a:defRPr/>
            </a:pPr>
            <a:endParaRPr lang="en-US" sz="4267" b="1" dirty="0">
              <a:solidFill>
                <a:srgbClr val="000000"/>
              </a:solidFill>
              <a:latin typeface="Arial" charset="0"/>
              <a:ea typeface="+mn-ea"/>
            </a:endParaRPr>
          </a:p>
        </p:txBody>
      </p:sp>
      <p:pic>
        <p:nvPicPr>
          <p:cNvPr id="16" name="Picture 15"/>
          <p:cNvPicPr>
            <a:picLocks noChangeAspect="1"/>
          </p:cNvPicPr>
          <p:nvPr/>
        </p:nvPicPr>
        <p:blipFill>
          <a:blip r:embed="rId4"/>
          <a:stretch>
            <a:fillRect/>
          </a:stretch>
        </p:blipFill>
        <p:spPr>
          <a:xfrm>
            <a:off x="0" y="34868"/>
            <a:ext cx="12192000" cy="9136000"/>
          </a:xfrm>
          <a:prstGeom prst="rect">
            <a:avLst/>
          </a:prstGeom>
        </p:spPr>
      </p:pic>
      <p:grpSp>
        <p:nvGrpSpPr>
          <p:cNvPr id="18" name="Group 18"/>
          <p:cNvGrpSpPr>
            <a:grpSpLocks/>
          </p:cNvGrpSpPr>
          <p:nvPr/>
        </p:nvGrpSpPr>
        <p:grpSpPr bwMode="auto">
          <a:xfrm>
            <a:off x="250909" y="389003"/>
            <a:ext cx="713316" cy="654049"/>
            <a:chOff x="857" y="155"/>
            <a:chExt cx="337" cy="309"/>
          </a:xfrm>
        </p:grpSpPr>
        <p:sp>
          <p:nvSpPr>
            <p:cNvPr id="19"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0"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r>
              <a:rPr lang="en-US" kern="1200" dirty="0"/>
              <a:t>Hall of Fame or Shame?</a:t>
            </a:r>
          </a:p>
        </p:txBody>
      </p:sp>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3D843253-44E5-D34E-8E4D-46716FE9C19B}" type="slidenum">
              <a:rPr lang="en-US" smtClean="0"/>
              <a:pPr/>
              <a:t>3</a:t>
            </a:fld>
            <a:endParaRPr lang="en-US"/>
          </a:p>
        </p:txBody>
      </p:sp>
      <p:pic>
        <p:nvPicPr>
          <p:cNvPr id="14" name="Picture 13" descr="hallof.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72993" y="227429"/>
            <a:ext cx="1085115" cy="1106603"/>
          </a:xfrm>
          <a:prstGeom prst="rect">
            <a:avLst/>
          </a:prstGeom>
        </p:spPr>
      </p:pic>
      <p:sp>
        <p:nvSpPr>
          <p:cNvPr id="15" name="Rectangle 5"/>
          <p:cNvSpPr txBox="1">
            <a:spLocks noChangeArrowheads="1"/>
          </p:cNvSpPr>
          <p:nvPr/>
        </p:nvSpPr>
        <p:spPr bwMode="auto">
          <a:xfrm>
            <a:off x="7288886" y="1434096"/>
            <a:ext cx="4903116" cy="5111429"/>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lvl1pPr marL="342900" indent="-342900" algn="l" rtl="0" eaLnBrk="1" fontAlgn="base" hangingPunct="1">
              <a:spcBef>
                <a:spcPct val="20000"/>
              </a:spcBef>
              <a:spcAft>
                <a:spcPct val="0"/>
              </a:spcAft>
              <a:buChar char="•"/>
              <a:defRPr sz="3200" b="0" i="0">
                <a:solidFill>
                  <a:schemeClr val="tx1"/>
                </a:solidFill>
                <a:latin typeface="Helvetica Light"/>
                <a:ea typeface="ＭＳ Ｐゴシック" charset="0"/>
                <a:cs typeface="Helvetica Light"/>
              </a:defRPr>
            </a:lvl1pPr>
            <a:lvl2pPr marL="742950" indent="-285750" algn="l" rtl="0" eaLnBrk="1" fontAlgn="base" hangingPunct="1">
              <a:spcBef>
                <a:spcPct val="20000"/>
              </a:spcBef>
              <a:spcAft>
                <a:spcPct val="0"/>
              </a:spcAft>
              <a:buChar char="–"/>
              <a:defRPr sz="2800" b="0" i="0">
                <a:solidFill>
                  <a:schemeClr val="tx1"/>
                </a:solidFill>
                <a:latin typeface="Helvetica Light"/>
                <a:ea typeface="ＭＳ Ｐゴシック" charset="0"/>
                <a:cs typeface="Helvetica Light"/>
              </a:defRPr>
            </a:lvl2pPr>
            <a:lvl3pPr marL="1143000" indent="-228600" algn="l" rtl="0" eaLnBrk="1" fontAlgn="base" hangingPunct="1">
              <a:spcBef>
                <a:spcPct val="20000"/>
              </a:spcBef>
              <a:spcAft>
                <a:spcPct val="0"/>
              </a:spcAft>
              <a:buChar char="•"/>
              <a:defRPr sz="2400" b="0" i="0">
                <a:solidFill>
                  <a:schemeClr val="tx1"/>
                </a:solidFill>
                <a:latin typeface="Helvetica Light"/>
                <a:ea typeface="ＭＳ Ｐゴシック" charset="0"/>
                <a:cs typeface="Helvetica Light"/>
              </a:defRPr>
            </a:lvl3pPr>
            <a:lvl4pPr marL="16002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4pPr>
            <a:lvl5pPr marL="2057400" indent="-228600" algn="l" rtl="0" eaLnBrk="1" fontAlgn="base" hangingPunct="1">
              <a:spcBef>
                <a:spcPct val="20000"/>
              </a:spcBef>
              <a:spcAft>
                <a:spcPct val="0"/>
              </a:spcAft>
              <a:buChar char="»"/>
              <a:defRPr sz="2000" b="0" i="0">
                <a:solidFill>
                  <a:schemeClr val="tx1"/>
                </a:solidFill>
                <a:latin typeface="Helvetica Light"/>
                <a:ea typeface="ＭＳ Ｐゴシック" charset="0"/>
                <a:cs typeface="Helvetica Light"/>
              </a:defRPr>
            </a:lvl5pPr>
            <a:lvl6pPr marL="2514600" indent="-228600" algn="l" rtl="0" eaLnBrk="1" fontAlgn="base" hangingPunct="1">
              <a:spcBef>
                <a:spcPct val="20000"/>
              </a:spcBef>
              <a:spcAft>
                <a:spcPct val="0"/>
              </a:spcAft>
              <a:buChar char="»"/>
              <a:defRPr sz="2000" b="1">
                <a:solidFill>
                  <a:schemeClr val="tx1"/>
                </a:solidFill>
                <a:latin typeface="+mn-lt"/>
              </a:defRPr>
            </a:lvl6pPr>
            <a:lvl7pPr marL="2971800" indent="-228600" algn="l" rtl="0" eaLnBrk="1" fontAlgn="base" hangingPunct="1">
              <a:spcBef>
                <a:spcPct val="20000"/>
              </a:spcBef>
              <a:spcAft>
                <a:spcPct val="0"/>
              </a:spcAft>
              <a:buChar char="»"/>
              <a:defRPr sz="2000" b="1">
                <a:solidFill>
                  <a:schemeClr val="tx1"/>
                </a:solidFill>
                <a:latin typeface="+mn-lt"/>
              </a:defRPr>
            </a:lvl7pPr>
            <a:lvl8pPr marL="3429000" indent="-228600" algn="l" rtl="0" eaLnBrk="1" fontAlgn="base" hangingPunct="1">
              <a:spcBef>
                <a:spcPct val="20000"/>
              </a:spcBef>
              <a:spcAft>
                <a:spcPct val="0"/>
              </a:spcAft>
              <a:buChar char="»"/>
              <a:defRPr sz="2000" b="1">
                <a:solidFill>
                  <a:schemeClr val="tx1"/>
                </a:solidFill>
                <a:latin typeface="+mn-lt"/>
              </a:defRPr>
            </a:lvl8pPr>
            <a:lvl9pPr marL="3886200" indent="-228600" algn="l" rtl="0" eaLnBrk="1" fontAlgn="base" hangingPunct="1">
              <a:spcBef>
                <a:spcPct val="20000"/>
              </a:spcBef>
              <a:spcAft>
                <a:spcPct val="0"/>
              </a:spcAft>
              <a:buChar char="»"/>
              <a:defRPr sz="2000" b="1">
                <a:solidFill>
                  <a:schemeClr val="tx1"/>
                </a:solidFill>
                <a:latin typeface="+mn-lt"/>
              </a:defRPr>
            </a:lvl9pPr>
          </a:lstStyle>
          <a:p>
            <a:pPr marL="0" indent="0">
              <a:lnSpc>
                <a:spcPct val="80000"/>
              </a:lnSpc>
              <a:buNone/>
            </a:pPr>
            <a:r>
              <a:rPr lang="en-US" sz="2667" dirty="0" err="1">
                <a:ea typeface="ＭＳ Ｐゴシック" pitchFamily="34" charset="-128"/>
              </a:rPr>
              <a:t>Southwest.com</a:t>
            </a:r>
            <a:endParaRPr lang="en-US" sz="2667" dirty="0">
              <a:ea typeface="ＭＳ Ｐゴシック" pitchFamily="34" charset="-128"/>
            </a:endParaRPr>
          </a:p>
          <a:p>
            <a:pPr>
              <a:lnSpc>
                <a:spcPct val="80000"/>
              </a:lnSpc>
            </a:pPr>
            <a:endParaRPr lang="en-US" sz="2667" dirty="0">
              <a:ea typeface="ＭＳ Ｐゴシック" pitchFamily="34" charset="-128"/>
            </a:endParaRPr>
          </a:p>
          <a:p>
            <a:pPr marL="0" indent="0">
              <a:lnSpc>
                <a:spcPct val="80000"/>
              </a:lnSpc>
              <a:buNone/>
            </a:pPr>
            <a:br>
              <a:rPr lang="en-US" sz="2667" dirty="0">
                <a:ea typeface="ＭＳ Ｐゴシック" pitchFamily="34" charset="-128"/>
              </a:rPr>
            </a:br>
            <a:endParaRPr lang="en-US" sz="2667" dirty="0">
              <a:ea typeface="ＭＳ Ｐゴシック" pitchFamily="34" charset="-128"/>
            </a:endParaRPr>
          </a:p>
          <a:p>
            <a:pPr marL="0" indent="0">
              <a:lnSpc>
                <a:spcPct val="80000"/>
              </a:lnSpc>
              <a:buNone/>
            </a:pPr>
            <a:r>
              <a:rPr lang="en-US" sz="2667" dirty="0">
                <a:solidFill>
                  <a:srgbClr val="3366FF"/>
                </a:solidFill>
                <a:ea typeface="ＭＳ Ｐゴシック" pitchFamily="34" charset="-128"/>
              </a:rPr>
              <a:t>       </a:t>
            </a:r>
            <a:endParaRPr lang="en-US" sz="2667" dirty="0">
              <a:ea typeface="ＭＳ Ｐゴシック" pitchFamily="34" charset="-128"/>
            </a:endParaRPr>
          </a:p>
        </p:txBody>
      </p:sp>
      <p:pic>
        <p:nvPicPr>
          <p:cNvPr id="11" name="Picture 10" descr="southwest.com web site from 2014-02-25 a">
            <a:extLst>
              <a:ext uri="{FF2B5EF4-FFF2-40B4-BE49-F238E27FC236}">
                <a16:creationId xmlns:a16="http://schemas.microsoft.com/office/drawing/2014/main" id="{3CB43501-FE70-B542-915A-EB0707944436}"/>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048002"/>
            <a:ext cx="9765792" cy="5787834"/>
          </a:xfrm>
          <a:prstGeom prst="rect">
            <a:avLst/>
          </a:prstGeom>
        </p:spPr>
      </p:pic>
    </p:spTree>
    <p:extLst>
      <p:ext uri="{BB962C8B-B14F-4D97-AF65-F5344CB8AC3E}">
        <p14:creationId xmlns:p14="http://schemas.microsoft.com/office/powerpoint/2010/main" val="256790945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5"/>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4"/>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08"/>
            <a:ext cx="1320800" cy="457200"/>
          </a:xfrm>
        </p:spPr>
        <p:txBody>
          <a:bodyPr/>
          <a:lstStyle/>
          <a:p>
            <a:fld id="{36951F0A-6D27-F641-887A-BFA2D5FF6C3B}" type="slidenum">
              <a:rPr lang="en-US" smtClean="0"/>
              <a:pPr/>
              <a:t>30</a:t>
            </a:fld>
            <a:endParaRPr lang="en-US"/>
          </a:p>
        </p:txBody>
      </p:sp>
      <p:pic>
        <p:nvPicPr>
          <p:cNvPr id="11" name="Picture 10"/>
          <p:cNvPicPr>
            <a:picLocks noChangeAspect="1"/>
          </p:cNvPicPr>
          <p:nvPr/>
        </p:nvPicPr>
        <p:blipFill>
          <a:blip r:embed="rId3"/>
          <a:stretch>
            <a:fillRect/>
          </a:stretch>
        </p:blipFill>
        <p:spPr>
          <a:xfrm>
            <a:off x="0" y="34869"/>
            <a:ext cx="12192000" cy="9136000"/>
          </a:xfrm>
          <a:prstGeom prst="rect">
            <a:avLst/>
          </a:prstGeom>
        </p:spPr>
      </p:pic>
      <p:sp>
        <p:nvSpPr>
          <p:cNvPr id="1385481" name="Rectangle 9"/>
          <p:cNvSpPr>
            <a:spLocks noChangeArrowheads="1"/>
          </p:cNvSpPr>
          <p:nvPr/>
        </p:nvSpPr>
        <p:spPr bwMode="auto">
          <a:xfrm>
            <a:off x="3342219" y="3538204"/>
            <a:ext cx="8095530" cy="3079572"/>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733" b="1" dirty="0">
                <a:solidFill>
                  <a:srgbClr val="000000"/>
                </a:solidFill>
                <a:latin typeface="Arial" charset="0"/>
                <a:ea typeface="+mn-ea"/>
              </a:rPr>
              <a:t>What site am I at? </a:t>
            </a:r>
          </a:p>
          <a:p>
            <a:pPr marL="846646" lvl="1" indent="-383108">
              <a:spcBef>
                <a:spcPct val="20000"/>
              </a:spcBef>
              <a:buFontTx/>
              <a:buChar char="–"/>
              <a:defRPr/>
            </a:pPr>
            <a:r>
              <a:rPr lang="en-US" sz="4267" b="1" dirty="0">
                <a:solidFill>
                  <a:srgbClr val="000000"/>
                </a:solidFill>
                <a:latin typeface="Arial" charset="0"/>
                <a:ea typeface="+mn-ea"/>
              </a:rPr>
              <a:t>Logo in upper-left</a:t>
            </a:r>
          </a:p>
          <a:p>
            <a:pPr marL="846646" lvl="1" indent="-383108">
              <a:spcBef>
                <a:spcPct val="20000"/>
              </a:spcBef>
              <a:buFontTx/>
              <a:buChar char="–"/>
              <a:defRPr/>
            </a:pPr>
            <a:r>
              <a:rPr lang="en-US" sz="4267" b="1" dirty="0">
                <a:solidFill>
                  <a:srgbClr val="000000"/>
                </a:solidFill>
                <a:latin typeface="Arial" charset="0"/>
                <a:ea typeface="+mn-ea"/>
              </a:rPr>
              <a:t>Colors, layout, font</a:t>
            </a:r>
          </a:p>
          <a:p>
            <a:pPr marL="846646" lvl="1" indent="-383108">
              <a:spcBef>
                <a:spcPct val="20000"/>
              </a:spcBef>
              <a:buFontTx/>
              <a:buChar char="–"/>
              <a:defRPr/>
            </a:pPr>
            <a:r>
              <a:rPr lang="en-US" sz="4267" b="1" dirty="0">
                <a:solidFill>
                  <a:srgbClr val="000000"/>
                </a:solidFill>
                <a:latin typeface="Arial" charset="0"/>
                <a:ea typeface="+mn-ea"/>
              </a:rPr>
              <a:t>examples of </a:t>
            </a:r>
            <a:r>
              <a:rPr lang="en-US" sz="2800" b="1" dirty="0">
                <a:solidFill>
                  <a:srgbClr val="000000"/>
                </a:solidFill>
                <a:latin typeface="Arial" charset="0"/>
                <a:ea typeface="+mn-ea"/>
              </a:rPr>
              <a:t>SITE BRANDING (E1)</a:t>
            </a:r>
          </a:p>
          <a:p>
            <a:pPr marL="846646" lvl="1" indent="-383108">
              <a:spcBef>
                <a:spcPct val="20000"/>
              </a:spcBef>
              <a:buFontTx/>
              <a:buChar char="•"/>
              <a:defRPr/>
            </a:pPr>
            <a:endParaRPr lang="en-US" sz="4267" b="1" dirty="0">
              <a:solidFill>
                <a:srgbClr val="000000"/>
              </a:solidFill>
              <a:latin typeface="Arial" charset="0"/>
              <a:ea typeface="+mn-ea"/>
            </a:endParaRPr>
          </a:p>
        </p:txBody>
      </p:sp>
      <p:grpSp>
        <p:nvGrpSpPr>
          <p:cNvPr id="13" name="Group 18"/>
          <p:cNvGrpSpPr>
            <a:grpSpLocks/>
          </p:cNvGrpSpPr>
          <p:nvPr/>
        </p:nvGrpSpPr>
        <p:grpSpPr bwMode="auto">
          <a:xfrm>
            <a:off x="250909" y="389004"/>
            <a:ext cx="713316" cy="654049"/>
            <a:chOff x="857" y="155"/>
            <a:chExt cx="337" cy="309"/>
          </a:xfrm>
        </p:grpSpPr>
        <p:sp>
          <p:nvSpPr>
            <p:cNvPr id="14"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2931" y="7785113"/>
            <a:ext cx="2540000" cy="457200"/>
          </a:xfrm>
        </p:spPr>
        <p:txBody>
          <a:bodyPr/>
          <a:lstStyle/>
          <a:p>
            <a:pPr>
              <a:defRPr/>
            </a:pPr>
            <a:r>
              <a:rPr lang="en-US"/>
              <a:t>2021/03/15</a:t>
            </a:r>
          </a:p>
        </p:txBody>
      </p:sp>
      <p:sp>
        <p:nvSpPr>
          <p:cNvPr id="11" name="Footer Placeholder 4"/>
          <p:cNvSpPr>
            <a:spLocks noGrp="1"/>
          </p:cNvSpPr>
          <p:nvPr>
            <p:ph type="ftr" sz="quarter" idx="11"/>
          </p:nvPr>
        </p:nvSpPr>
        <p:spPr>
          <a:xfrm>
            <a:off x="2545860" y="7786162"/>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6"/>
            <a:ext cx="1320800" cy="457200"/>
          </a:xfrm>
        </p:spPr>
        <p:txBody>
          <a:bodyPr/>
          <a:lstStyle/>
          <a:p>
            <a:fld id="{36951F0A-6D27-F641-887A-BFA2D5FF6C3B}" type="slidenum">
              <a:rPr lang="en-US" smtClean="0"/>
              <a:pPr/>
              <a:t>31</a:t>
            </a:fld>
            <a:endParaRPr lang="en-US"/>
          </a:p>
        </p:txBody>
      </p:sp>
      <p:pic>
        <p:nvPicPr>
          <p:cNvPr id="14" name="Picture 13"/>
          <p:cNvPicPr>
            <a:picLocks noChangeAspect="1"/>
          </p:cNvPicPr>
          <p:nvPr/>
        </p:nvPicPr>
        <p:blipFill>
          <a:blip r:embed="rId3"/>
          <a:stretch>
            <a:fillRect/>
          </a:stretch>
        </p:blipFill>
        <p:spPr>
          <a:xfrm>
            <a:off x="0" y="34877"/>
            <a:ext cx="12192000" cy="9136000"/>
          </a:xfrm>
          <a:prstGeom prst="rect">
            <a:avLst/>
          </a:prstGeom>
        </p:spPr>
      </p:pic>
      <p:sp>
        <p:nvSpPr>
          <p:cNvPr id="1387524" name="AutoShape 4"/>
          <p:cNvSpPr>
            <a:spLocks noChangeArrowheads="1"/>
          </p:cNvSpPr>
          <p:nvPr/>
        </p:nvSpPr>
        <p:spPr bwMode="auto">
          <a:xfrm>
            <a:off x="1172308" y="1156061"/>
            <a:ext cx="2772888" cy="43321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87527" name="AutoShape 7"/>
          <p:cNvSpPr>
            <a:spLocks noChangeArrowheads="1"/>
          </p:cNvSpPr>
          <p:nvPr/>
        </p:nvSpPr>
        <p:spPr bwMode="auto">
          <a:xfrm>
            <a:off x="8607509" y="3033871"/>
            <a:ext cx="2281929" cy="60476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87528" name="Rectangle 8"/>
          <p:cNvSpPr>
            <a:spLocks noChangeArrowheads="1"/>
          </p:cNvSpPr>
          <p:nvPr/>
        </p:nvSpPr>
        <p:spPr bwMode="auto">
          <a:xfrm>
            <a:off x="2262753" y="3795190"/>
            <a:ext cx="9833728" cy="3169769"/>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b="1" dirty="0">
                <a:solidFill>
                  <a:srgbClr val="000000"/>
                </a:solidFill>
                <a:latin typeface="Arial" charset="0"/>
              </a:rPr>
              <a:t>Where am I in the site?</a:t>
            </a:r>
          </a:p>
          <a:p>
            <a:pPr marL="846646" lvl="1" indent="-383108">
              <a:spcBef>
                <a:spcPct val="20000"/>
              </a:spcBef>
              <a:buFontTx/>
              <a:buChar char="–"/>
            </a:pPr>
            <a:r>
              <a:rPr lang="en-US" sz="3400" b="1" dirty="0">
                <a:solidFill>
                  <a:srgbClr val="000000"/>
                </a:solidFill>
                <a:latin typeface="Arial" charset="0"/>
              </a:rPr>
              <a:t>Last button clicked was </a:t>
            </a:r>
            <a:r>
              <a:rPr lang="ja-JP" altLang="en-US" sz="3400" b="1" dirty="0">
                <a:solidFill>
                  <a:srgbClr val="000000"/>
                </a:solidFill>
                <a:latin typeface="Arial" charset="0"/>
              </a:rPr>
              <a:t>“</a:t>
            </a:r>
            <a:r>
              <a:rPr lang="en-US" sz="3400" b="1" dirty="0">
                <a:solidFill>
                  <a:srgbClr val="000000"/>
                </a:solidFill>
                <a:latin typeface="Arial" charset="0"/>
              </a:rPr>
              <a:t>Add to cart!</a:t>
            </a:r>
            <a:r>
              <a:rPr lang="ja-JP" altLang="en-US" sz="3400" b="1" dirty="0">
                <a:solidFill>
                  <a:srgbClr val="000000"/>
                </a:solidFill>
                <a:latin typeface="Arial" charset="0"/>
              </a:rPr>
              <a:t>”</a:t>
            </a:r>
            <a:endParaRPr lang="en-US" sz="3400" b="1" dirty="0">
              <a:solidFill>
                <a:srgbClr val="000000"/>
              </a:solidFill>
              <a:latin typeface="Arial" charset="0"/>
            </a:endParaRPr>
          </a:p>
          <a:p>
            <a:pPr marL="846646" lvl="1" indent="-383108">
              <a:spcBef>
                <a:spcPct val="20000"/>
              </a:spcBef>
              <a:buFontTx/>
              <a:buChar char="–"/>
            </a:pPr>
            <a:r>
              <a:rPr lang="ja-JP" altLang="en-US" sz="3400" b="1" dirty="0">
                <a:solidFill>
                  <a:srgbClr val="000000"/>
                </a:solidFill>
                <a:latin typeface="Arial" charset="0"/>
              </a:rPr>
              <a:t>“</a:t>
            </a:r>
            <a:r>
              <a:rPr lang="en-US" sz="3400" b="1" dirty="0">
                <a:solidFill>
                  <a:srgbClr val="000000"/>
                </a:solidFill>
                <a:latin typeface="Arial" charset="0"/>
              </a:rPr>
              <a:t>Shopping Cart</a:t>
            </a:r>
            <a:r>
              <a:rPr lang="ja-JP" altLang="en-US" sz="3400" b="1">
                <a:solidFill>
                  <a:srgbClr val="000000"/>
                </a:solidFill>
                <a:latin typeface="Arial" charset="0"/>
              </a:rPr>
              <a:t>”</a:t>
            </a:r>
            <a:r>
              <a:rPr lang="en-US" sz="3400" b="1" dirty="0">
                <a:solidFill>
                  <a:srgbClr val="000000"/>
                </a:solidFill>
                <a:latin typeface="Arial" charset="0"/>
              </a:rPr>
              <a:t> &amp; </a:t>
            </a:r>
            <a:r>
              <a:rPr lang="ja-JP" altLang="en-US" sz="3400" b="1" dirty="0">
                <a:solidFill>
                  <a:srgbClr val="000000"/>
                </a:solidFill>
                <a:latin typeface="Arial" charset="0"/>
              </a:rPr>
              <a:t>“</a:t>
            </a:r>
            <a:r>
              <a:rPr lang="en-US" sz="3400" b="1" dirty="0">
                <a:solidFill>
                  <a:srgbClr val="000000"/>
                </a:solidFill>
                <a:latin typeface="Arial" charset="0"/>
              </a:rPr>
              <a:t>Proceed to Checkout</a:t>
            </a:r>
            <a:r>
              <a:rPr lang="ja-JP" altLang="en-US" sz="3400" b="1" dirty="0">
                <a:solidFill>
                  <a:srgbClr val="000000"/>
                </a:solidFill>
                <a:latin typeface="Arial" charset="0"/>
              </a:rPr>
              <a:t>”</a:t>
            </a:r>
            <a:r>
              <a:rPr lang="en-US" sz="3400" b="1" dirty="0">
                <a:solidFill>
                  <a:srgbClr val="000000"/>
                </a:solidFill>
                <a:latin typeface="Arial" charset="0"/>
              </a:rPr>
              <a:t> reinforce this is </a:t>
            </a:r>
            <a:r>
              <a:rPr lang="ja-JP" altLang="en-US" sz="3400" b="1" dirty="0">
                <a:solidFill>
                  <a:srgbClr val="000000"/>
                </a:solidFill>
                <a:latin typeface="Arial" charset="0"/>
              </a:rPr>
              <a:t>“</a:t>
            </a:r>
            <a:r>
              <a:rPr lang="en-US" sz="3400" b="1" dirty="0">
                <a:solidFill>
                  <a:srgbClr val="000000"/>
                </a:solidFill>
                <a:latin typeface="Arial" charset="0"/>
              </a:rPr>
              <a:t>the right page</a:t>
            </a:r>
            <a:r>
              <a:rPr lang="ja-JP" altLang="en-US" sz="3400" b="1" dirty="0">
                <a:solidFill>
                  <a:srgbClr val="000000"/>
                </a:solidFill>
                <a:latin typeface="Arial" charset="0"/>
              </a:rPr>
              <a:t>”</a:t>
            </a:r>
            <a:endParaRPr lang="en-US" sz="3400" b="1" dirty="0">
              <a:solidFill>
                <a:srgbClr val="000000"/>
              </a:solidFill>
              <a:latin typeface="Arial" charset="0"/>
            </a:endParaRPr>
          </a:p>
          <a:p>
            <a:pPr marL="846646" lvl="1" indent="-383108">
              <a:spcBef>
                <a:spcPct val="20000"/>
              </a:spcBef>
              <a:buFontTx/>
              <a:buChar char="–"/>
            </a:pPr>
            <a:r>
              <a:rPr lang="en-US" b="1" dirty="0">
                <a:solidFill>
                  <a:srgbClr val="000000"/>
                </a:solidFill>
                <a:latin typeface="Arial" charset="0"/>
              </a:rPr>
              <a:t>SHOPPING CART (F3)</a:t>
            </a:r>
          </a:p>
        </p:txBody>
      </p:sp>
      <p:grpSp>
        <p:nvGrpSpPr>
          <p:cNvPr id="15" name="Group 18"/>
          <p:cNvGrpSpPr>
            <a:grpSpLocks/>
          </p:cNvGrpSpPr>
          <p:nvPr/>
        </p:nvGrpSpPr>
        <p:grpSpPr bwMode="auto">
          <a:xfrm>
            <a:off x="250909" y="389012"/>
            <a:ext cx="713316" cy="654049"/>
            <a:chOff x="857" y="155"/>
            <a:chExt cx="337" cy="309"/>
          </a:xfrm>
        </p:grpSpPr>
        <p:sp>
          <p:nvSpPr>
            <p:cNvPr id="16"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7"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87524"/>
                                        </p:tgtEl>
                                        <p:attrNameLst>
                                          <p:attrName>style.visibility</p:attrName>
                                        </p:attrNameLst>
                                      </p:cBhvr>
                                      <p:to>
                                        <p:strVal val="visible"/>
                                      </p:to>
                                    </p:set>
                                    <p:animEffect transition="in" filter="dissolve">
                                      <p:cBhvr>
                                        <p:cTn id="7" dur="500"/>
                                        <p:tgtEl>
                                          <p:spTgt spid="138752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87527"/>
                                        </p:tgtEl>
                                        <p:attrNameLst>
                                          <p:attrName>style.visibility</p:attrName>
                                        </p:attrNameLst>
                                      </p:cBhvr>
                                      <p:to>
                                        <p:strVal val="visible"/>
                                      </p:to>
                                    </p:set>
                                    <p:animEffect transition="in" filter="dissolve">
                                      <p:cBhvr>
                                        <p:cTn id="10" dur="500"/>
                                        <p:tgtEl>
                                          <p:spTgt spid="1387527"/>
                                        </p:tgtEl>
                                      </p:cBhvr>
                                    </p:animEffect>
                                  </p:childTnLst>
                                </p:cTn>
                              </p:par>
                              <p:par>
                                <p:cTn id="11" presetID="9" presetClass="entr" presetSubtype="0" fill="hold" nodeType="withEffect">
                                  <p:stCondLst>
                                    <p:cond delay="0"/>
                                  </p:stCondLst>
                                  <p:childTnLst>
                                    <p:set>
                                      <p:cBhvr>
                                        <p:cTn id="12" dur="1" fill="hold">
                                          <p:stCondLst>
                                            <p:cond delay="0"/>
                                          </p:stCondLst>
                                        </p:cTn>
                                        <p:tgtEl>
                                          <p:spTgt spid="1387528">
                                            <p:txEl>
                                              <p:pRg st="2" end="2"/>
                                            </p:txEl>
                                          </p:spTgt>
                                        </p:tgtEl>
                                        <p:attrNameLst>
                                          <p:attrName>style.visibility</p:attrName>
                                        </p:attrNameLst>
                                      </p:cBhvr>
                                      <p:to>
                                        <p:strVal val="visible"/>
                                      </p:to>
                                    </p:set>
                                    <p:animEffect transition="in" filter="dissolve">
                                      <p:cBhvr>
                                        <p:cTn id="13" dur="500"/>
                                        <p:tgtEl>
                                          <p:spTgt spid="1387528">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387528">
                                            <p:txEl>
                                              <p:pRg st="3" end="3"/>
                                            </p:txEl>
                                          </p:spTgt>
                                        </p:tgtEl>
                                        <p:attrNameLst>
                                          <p:attrName>style.visibility</p:attrName>
                                        </p:attrNameLst>
                                      </p:cBhvr>
                                      <p:to>
                                        <p:strVal val="visible"/>
                                      </p:to>
                                    </p:set>
                                    <p:animEffect transition="in" filter="dissolve">
                                      <p:cBhvr>
                                        <p:cTn id="16" dur="500"/>
                                        <p:tgtEl>
                                          <p:spTgt spid="138752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7524" grpId="0" animBg="1"/>
      <p:bldP spid="13875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pPr>
              <a:defRPr/>
            </a:pPr>
            <a:r>
              <a:rPr lang="en-US"/>
              <a:t>2021/03/15</a:t>
            </a:r>
          </a:p>
        </p:txBody>
      </p:sp>
      <p:sp>
        <p:nvSpPr>
          <p:cNvPr id="10"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36951F0A-6D27-F641-887A-BFA2D5FF6C3B}" type="slidenum">
              <a:rPr lang="en-US" smtClean="0"/>
              <a:pPr/>
              <a:t>32</a:t>
            </a:fld>
            <a:endParaRPr lang="en-US"/>
          </a:p>
        </p:txBody>
      </p:sp>
      <p:pic>
        <p:nvPicPr>
          <p:cNvPr id="12" name="Picture 11"/>
          <p:cNvPicPr>
            <a:picLocks noChangeAspect="1"/>
          </p:cNvPicPr>
          <p:nvPr/>
        </p:nvPicPr>
        <p:blipFill>
          <a:blip r:embed="rId3"/>
          <a:stretch>
            <a:fillRect/>
          </a:stretch>
        </p:blipFill>
        <p:spPr>
          <a:xfrm>
            <a:off x="986960" y="28454"/>
            <a:ext cx="9114033" cy="6829545"/>
          </a:xfrm>
          <a:prstGeom prst="rect">
            <a:avLst/>
          </a:prstGeom>
        </p:spPr>
      </p:pic>
      <p:sp>
        <p:nvSpPr>
          <p:cNvPr id="48135" name="AutoShape 4"/>
          <p:cNvSpPr>
            <a:spLocks noChangeArrowheads="1"/>
          </p:cNvSpPr>
          <p:nvPr/>
        </p:nvSpPr>
        <p:spPr bwMode="auto">
          <a:xfrm>
            <a:off x="1225060" y="4956256"/>
            <a:ext cx="4497540" cy="190174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89574" name="Rectangle 6"/>
          <p:cNvSpPr>
            <a:spLocks noChangeArrowheads="1"/>
          </p:cNvSpPr>
          <p:nvPr/>
        </p:nvSpPr>
        <p:spPr bwMode="auto">
          <a:xfrm>
            <a:off x="4525505" y="3012394"/>
            <a:ext cx="7501180" cy="2832348"/>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400" b="1" dirty="0">
                <a:solidFill>
                  <a:srgbClr val="000000"/>
                </a:solidFill>
                <a:latin typeface="Arial" charset="0"/>
                <a:ea typeface="+mn-ea"/>
              </a:rPr>
              <a:t>Cross-selling</a:t>
            </a:r>
          </a:p>
          <a:p>
            <a:pPr marL="846646" lvl="1" indent="-383108">
              <a:spcBef>
                <a:spcPct val="20000"/>
              </a:spcBef>
              <a:buFontTx/>
              <a:buChar char="–"/>
              <a:defRPr/>
            </a:pPr>
            <a:r>
              <a:rPr lang="en-US" sz="3600" b="1" dirty="0">
                <a:solidFill>
                  <a:srgbClr val="000000"/>
                </a:solidFill>
                <a:latin typeface="Arial" charset="0"/>
                <a:ea typeface="+mn-ea"/>
              </a:rPr>
              <a:t>Possibly a pleasant surprise</a:t>
            </a:r>
          </a:p>
          <a:p>
            <a:pPr marL="846646" lvl="1" indent="-383108">
              <a:spcBef>
                <a:spcPct val="20000"/>
              </a:spcBef>
              <a:buFontTx/>
              <a:buChar char="–"/>
              <a:defRPr/>
            </a:pPr>
            <a:r>
              <a:rPr lang="en-US" sz="3600" b="1" dirty="0">
                <a:solidFill>
                  <a:srgbClr val="000000"/>
                </a:solidFill>
                <a:latin typeface="Arial" charset="0"/>
                <a:ea typeface="+mn-ea"/>
              </a:rPr>
              <a:t>Impulse buy</a:t>
            </a:r>
          </a:p>
          <a:p>
            <a:pPr marL="846646" lvl="1" indent="-383108">
              <a:spcBef>
                <a:spcPct val="20000"/>
              </a:spcBef>
              <a:buFontTx/>
              <a:buChar char="–"/>
              <a:defRPr/>
            </a:pPr>
            <a:r>
              <a:rPr lang="en-US" sz="2667" b="1" dirty="0">
                <a:solidFill>
                  <a:srgbClr val="000000"/>
                </a:solidFill>
                <a:latin typeface="Arial" charset="0"/>
                <a:ea typeface="+mn-ea"/>
              </a:rPr>
              <a:t>CROSS-SELLING &amp; UP-SELLING (G2</a:t>
            </a:r>
            <a:r>
              <a:rPr lang="en-US" sz="4267" b="1" dirty="0">
                <a:solidFill>
                  <a:srgbClr val="000000"/>
                </a:solidFill>
                <a:latin typeface="Arial" charset="0"/>
                <a:ea typeface="+mn-ea"/>
              </a:rPr>
              <a:t>)</a:t>
            </a:r>
          </a:p>
        </p:txBody>
      </p:sp>
      <p:grpSp>
        <p:nvGrpSpPr>
          <p:cNvPr id="13" name="Group 18"/>
          <p:cNvGrpSpPr>
            <a:grpSpLocks/>
          </p:cNvGrpSpPr>
          <p:nvPr/>
        </p:nvGrpSpPr>
        <p:grpSpPr bwMode="auto">
          <a:xfrm>
            <a:off x="138288" y="420002"/>
            <a:ext cx="713316" cy="654049"/>
            <a:chOff x="857" y="155"/>
            <a:chExt cx="337" cy="309"/>
          </a:xfrm>
        </p:grpSpPr>
        <p:sp>
          <p:nvSpPr>
            <p:cNvPr id="14"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a:xfrm>
            <a:off x="2931" y="7785107"/>
            <a:ext cx="2540000" cy="457200"/>
          </a:xfrm>
        </p:spPr>
        <p:txBody>
          <a:bodyPr/>
          <a:lstStyle/>
          <a:p>
            <a:pPr>
              <a:defRPr/>
            </a:pPr>
            <a:r>
              <a:rPr lang="en-US"/>
              <a:t>2021/03/15</a:t>
            </a:r>
          </a:p>
        </p:txBody>
      </p:sp>
      <p:sp>
        <p:nvSpPr>
          <p:cNvPr id="10" name="Footer Placeholder 4"/>
          <p:cNvSpPr>
            <a:spLocks noGrp="1"/>
          </p:cNvSpPr>
          <p:nvPr>
            <p:ph type="ftr" sz="quarter" idx="11"/>
          </p:nvPr>
        </p:nvSpPr>
        <p:spPr>
          <a:xfrm>
            <a:off x="2545860" y="7786156"/>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0"/>
            <a:ext cx="1320800" cy="457200"/>
          </a:xfrm>
        </p:spPr>
        <p:txBody>
          <a:bodyPr/>
          <a:lstStyle/>
          <a:p>
            <a:fld id="{36951F0A-6D27-F641-887A-BFA2D5FF6C3B}" type="slidenum">
              <a:rPr lang="en-US" smtClean="0"/>
              <a:pPr/>
              <a:t>33</a:t>
            </a:fld>
            <a:endParaRPr lang="en-US"/>
          </a:p>
        </p:txBody>
      </p:sp>
      <p:pic>
        <p:nvPicPr>
          <p:cNvPr id="12" name="Picture 11"/>
          <p:cNvPicPr>
            <a:picLocks noChangeAspect="1"/>
          </p:cNvPicPr>
          <p:nvPr/>
        </p:nvPicPr>
        <p:blipFill>
          <a:blip r:embed="rId3"/>
          <a:stretch>
            <a:fillRect/>
          </a:stretch>
        </p:blipFill>
        <p:spPr>
          <a:xfrm>
            <a:off x="0" y="34871"/>
            <a:ext cx="12192000" cy="9136000"/>
          </a:xfrm>
          <a:prstGeom prst="rect">
            <a:avLst/>
          </a:prstGeom>
        </p:spPr>
      </p:pic>
      <p:sp>
        <p:nvSpPr>
          <p:cNvPr id="49159" name="AutoShape 4"/>
          <p:cNvSpPr>
            <a:spLocks noChangeArrowheads="1"/>
          </p:cNvSpPr>
          <p:nvPr/>
        </p:nvSpPr>
        <p:spPr bwMode="auto">
          <a:xfrm>
            <a:off x="1213286" y="1628504"/>
            <a:ext cx="7227332" cy="2843768"/>
          </a:xfrm>
          <a:prstGeom prst="roundRect">
            <a:avLst>
              <a:gd name="adj" fmla="val 478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93669" name="Rectangle 5"/>
          <p:cNvSpPr>
            <a:spLocks noChangeArrowheads="1"/>
          </p:cNvSpPr>
          <p:nvPr/>
        </p:nvSpPr>
        <p:spPr bwMode="auto">
          <a:xfrm>
            <a:off x="3450705" y="3703591"/>
            <a:ext cx="8606976" cy="3033076"/>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b="1" dirty="0">
                <a:solidFill>
                  <a:srgbClr val="000000"/>
                </a:solidFill>
                <a:latin typeface="Arial" charset="0"/>
                <a:ea typeface="+mn-ea"/>
              </a:rPr>
              <a:t>What am I going to buy?</a:t>
            </a:r>
          </a:p>
          <a:p>
            <a:pPr marL="846646" lvl="1" indent="-383108">
              <a:spcBef>
                <a:spcPct val="20000"/>
              </a:spcBef>
              <a:buFontTx/>
              <a:buChar char="–"/>
              <a:defRPr/>
            </a:pPr>
            <a:r>
              <a:rPr lang="en-US" sz="3600" b="1" dirty="0">
                <a:solidFill>
                  <a:srgbClr val="000000"/>
                </a:solidFill>
                <a:latin typeface="Arial" charset="0"/>
                <a:ea typeface="+mn-ea"/>
              </a:rPr>
              <a:t>Easy to remove &amp; save for later</a:t>
            </a:r>
          </a:p>
          <a:p>
            <a:pPr marL="311143" indent="-311143">
              <a:spcBef>
                <a:spcPct val="20000"/>
              </a:spcBef>
              <a:buFontTx/>
              <a:buChar char="•"/>
              <a:defRPr/>
            </a:pPr>
            <a:r>
              <a:rPr lang="en-US" b="1" dirty="0">
                <a:solidFill>
                  <a:srgbClr val="000000"/>
                </a:solidFill>
                <a:latin typeface="Arial" charset="0"/>
                <a:ea typeface="+mn-ea"/>
              </a:rPr>
              <a:t>How much will it cost?</a:t>
            </a:r>
          </a:p>
          <a:p>
            <a:pPr marL="846646" lvl="1" indent="-383108">
              <a:spcBef>
                <a:spcPct val="20000"/>
              </a:spcBef>
              <a:buFontTx/>
              <a:buChar char="–"/>
              <a:defRPr/>
            </a:pPr>
            <a:r>
              <a:rPr lang="en-US" sz="3600" b="1" dirty="0">
                <a:solidFill>
                  <a:srgbClr val="000000"/>
                </a:solidFill>
                <a:latin typeface="Arial" charset="0"/>
                <a:ea typeface="+mn-ea"/>
              </a:rPr>
              <a:t>Shipping costs there, no surprises</a:t>
            </a:r>
          </a:p>
          <a:p>
            <a:pPr marL="311143" indent="-311143">
              <a:spcBef>
                <a:spcPct val="20000"/>
              </a:spcBef>
              <a:buFontTx/>
              <a:buChar char="•"/>
              <a:defRPr/>
            </a:pPr>
            <a:r>
              <a:rPr lang="en-US" sz="2800" b="1" dirty="0">
                <a:solidFill>
                  <a:srgbClr val="000000"/>
                </a:solidFill>
                <a:latin typeface="Arial" charset="0"/>
                <a:ea typeface="+mn-ea"/>
              </a:rPr>
              <a:t>SHOPPING CART (F3)</a:t>
            </a:r>
          </a:p>
        </p:txBody>
      </p:sp>
      <p:grpSp>
        <p:nvGrpSpPr>
          <p:cNvPr id="13" name="Group 18"/>
          <p:cNvGrpSpPr>
            <a:grpSpLocks/>
          </p:cNvGrpSpPr>
          <p:nvPr/>
        </p:nvGrpSpPr>
        <p:grpSpPr bwMode="auto">
          <a:xfrm>
            <a:off x="250909" y="389006"/>
            <a:ext cx="713316" cy="654049"/>
            <a:chOff x="857" y="155"/>
            <a:chExt cx="337" cy="309"/>
          </a:xfrm>
        </p:grpSpPr>
        <p:sp>
          <p:nvSpPr>
            <p:cNvPr id="14"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2931" y="7750236"/>
            <a:ext cx="2540000" cy="457200"/>
          </a:xfrm>
        </p:spPr>
        <p:txBody>
          <a:bodyPr/>
          <a:lstStyle/>
          <a:p>
            <a:pPr>
              <a:defRPr/>
            </a:pPr>
            <a:r>
              <a:rPr lang="en-US"/>
              <a:t>2021/03/15</a:t>
            </a:r>
          </a:p>
        </p:txBody>
      </p:sp>
      <p:sp>
        <p:nvSpPr>
          <p:cNvPr id="11" name="Footer Placeholder 4"/>
          <p:cNvSpPr>
            <a:spLocks noGrp="1"/>
          </p:cNvSpPr>
          <p:nvPr>
            <p:ph type="ftr" sz="quarter" idx="11"/>
          </p:nvPr>
        </p:nvSpPr>
        <p:spPr>
          <a:xfrm>
            <a:off x="2545860" y="7751285"/>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60039"/>
            <a:ext cx="1320800" cy="457200"/>
          </a:xfrm>
        </p:spPr>
        <p:txBody>
          <a:bodyPr/>
          <a:lstStyle/>
          <a:p>
            <a:fld id="{36951F0A-6D27-F641-887A-BFA2D5FF6C3B}" type="slidenum">
              <a:rPr lang="en-US" smtClean="0"/>
              <a:pPr/>
              <a:t>34</a:t>
            </a:fld>
            <a:endParaRPr lang="en-US"/>
          </a:p>
        </p:txBody>
      </p:sp>
      <p:pic>
        <p:nvPicPr>
          <p:cNvPr id="13" name="Picture 12"/>
          <p:cNvPicPr>
            <a:picLocks noChangeAspect="1"/>
          </p:cNvPicPr>
          <p:nvPr/>
        </p:nvPicPr>
        <p:blipFill>
          <a:blip r:embed="rId3"/>
          <a:stretch>
            <a:fillRect/>
          </a:stretch>
        </p:blipFill>
        <p:spPr>
          <a:xfrm>
            <a:off x="0" y="0"/>
            <a:ext cx="12192000" cy="9136000"/>
          </a:xfrm>
          <a:prstGeom prst="rect">
            <a:avLst/>
          </a:prstGeom>
        </p:spPr>
      </p:pic>
      <p:sp>
        <p:nvSpPr>
          <p:cNvPr id="50183" name="AutoShape 4"/>
          <p:cNvSpPr>
            <a:spLocks noChangeArrowheads="1"/>
          </p:cNvSpPr>
          <p:nvPr/>
        </p:nvSpPr>
        <p:spPr bwMode="auto">
          <a:xfrm>
            <a:off x="8709813" y="3126154"/>
            <a:ext cx="2092788" cy="39076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91622" name="Rectangle 6"/>
          <p:cNvSpPr>
            <a:spLocks noChangeArrowheads="1"/>
          </p:cNvSpPr>
          <p:nvPr/>
        </p:nvSpPr>
        <p:spPr bwMode="auto">
          <a:xfrm>
            <a:off x="1319932" y="4130298"/>
            <a:ext cx="8629980" cy="2874936"/>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a:spcBef>
                <a:spcPct val="20000"/>
              </a:spcBef>
            </a:pPr>
            <a:r>
              <a:rPr lang="en-US" b="1" dirty="0">
                <a:solidFill>
                  <a:srgbClr val="000000"/>
                </a:solidFill>
                <a:latin typeface="Arial" charset="0"/>
              </a:rPr>
              <a:t>What can I do (they want me to do)?</a:t>
            </a:r>
          </a:p>
          <a:p>
            <a:pPr marL="846646" lvl="1" indent="-383108">
              <a:spcBef>
                <a:spcPct val="20000"/>
              </a:spcBef>
              <a:buFontTx/>
              <a:buChar char="–"/>
            </a:pPr>
            <a:r>
              <a:rPr lang="ja-JP" altLang="en-US" b="1" dirty="0">
                <a:solidFill>
                  <a:srgbClr val="000000"/>
                </a:solidFill>
                <a:latin typeface="Arial" charset="0"/>
              </a:rPr>
              <a:t>“</a:t>
            </a:r>
            <a:r>
              <a:rPr lang="en-US" b="1" dirty="0">
                <a:solidFill>
                  <a:srgbClr val="000000"/>
                </a:solidFill>
                <a:latin typeface="Arial" charset="0"/>
              </a:rPr>
              <a:t>Proceed to Checkout</a:t>
            </a:r>
            <a:r>
              <a:rPr lang="ja-JP" altLang="en-US" b="1" dirty="0">
                <a:solidFill>
                  <a:srgbClr val="000000"/>
                </a:solidFill>
                <a:latin typeface="Arial" charset="0"/>
              </a:rPr>
              <a:t>”</a:t>
            </a:r>
            <a:r>
              <a:rPr lang="en-US" b="1" dirty="0">
                <a:solidFill>
                  <a:srgbClr val="000000"/>
                </a:solidFill>
                <a:latin typeface="Arial" charset="0"/>
              </a:rPr>
              <a:t> </a:t>
            </a:r>
            <a:br>
              <a:rPr lang="en-US" b="1" dirty="0">
                <a:solidFill>
                  <a:srgbClr val="000000"/>
                </a:solidFill>
                <a:latin typeface="Arial" charset="0"/>
              </a:rPr>
            </a:br>
            <a:r>
              <a:rPr lang="en-US" sz="2400" b="1" dirty="0">
                <a:solidFill>
                  <a:srgbClr val="000000"/>
                </a:solidFill>
                <a:latin typeface="Arial" charset="0"/>
              </a:rPr>
              <a:t>HIGH VISIBILITY ACTION BUTTON (K5)</a:t>
            </a:r>
            <a:endParaRPr lang="en-US" sz="1800" b="1" dirty="0">
              <a:solidFill>
                <a:srgbClr val="000000"/>
              </a:solidFill>
              <a:latin typeface="Arial" charset="0"/>
            </a:endParaRPr>
          </a:p>
          <a:p>
            <a:pPr marL="1530312" lvl="2" indent="-311143">
              <a:spcBef>
                <a:spcPct val="20000"/>
              </a:spcBef>
              <a:buFontTx/>
              <a:buChar char="–"/>
            </a:pPr>
            <a:r>
              <a:rPr lang="en-US" b="1" dirty="0">
                <a:solidFill>
                  <a:srgbClr val="000000"/>
                </a:solidFill>
                <a:latin typeface="Arial" charset="0"/>
              </a:rPr>
              <a:t>visually distinct, 3D, looks clickable</a:t>
            </a:r>
          </a:p>
          <a:p>
            <a:pPr marL="1530312" lvl="2" indent="-311143">
              <a:spcBef>
                <a:spcPct val="20000"/>
              </a:spcBef>
              <a:buFontTx/>
              <a:buChar char="–"/>
            </a:pPr>
            <a:r>
              <a:rPr lang="en-US" b="1" dirty="0">
                <a:solidFill>
                  <a:srgbClr val="000000"/>
                </a:solidFill>
                <a:latin typeface="Arial" charset="0"/>
              </a:rPr>
              <a:t>large</a:t>
            </a:r>
          </a:p>
        </p:txBody>
      </p:sp>
      <p:grpSp>
        <p:nvGrpSpPr>
          <p:cNvPr id="14" name="Group 18"/>
          <p:cNvGrpSpPr>
            <a:grpSpLocks/>
          </p:cNvGrpSpPr>
          <p:nvPr/>
        </p:nvGrpSpPr>
        <p:grpSpPr bwMode="auto">
          <a:xfrm>
            <a:off x="250909" y="354135"/>
            <a:ext cx="713316" cy="654049"/>
            <a:chOff x="857" y="155"/>
            <a:chExt cx="337" cy="309"/>
          </a:xfrm>
        </p:grpSpPr>
        <p:sp>
          <p:nvSpPr>
            <p:cNvPr id="15" name="Oval 1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6" name="Text Box 2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3</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162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9162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9162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8762" y="34874"/>
            <a:ext cx="12103239" cy="9336215"/>
          </a:xfrm>
          <a:prstGeom prst="rect">
            <a:avLst/>
          </a:prstGeom>
        </p:spPr>
      </p:pic>
      <p:sp>
        <p:nvSpPr>
          <p:cNvPr id="8" name="Date Placeholder 3"/>
          <p:cNvSpPr>
            <a:spLocks noGrp="1"/>
          </p:cNvSpPr>
          <p:nvPr>
            <p:ph type="dt" sz="half" idx="10"/>
          </p:nvPr>
        </p:nvSpPr>
        <p:spPr>
          <a:xfrm>
            <a:off x="2931" y="7785111"/>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60"/>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4"/>
            <a:ext cx="1320800" cy="457200"/>
          </a:xfrm>
        </p:spPr>
        <p:txBody>
          <a:bodyPr/>
          <a:lstStyle/>
          <a:p>
            <a:fld id="{36951F0A-6D27-F641-887A-BFA2D5FF6C3B}" type="slidenum">
              <a:rPr lang="en-US" smtClean="0"/>
              <a:pPr/>
              <a:t>35</a:t>
            </a:fld>
            <a:endParaRPr lang="en-US"/>
          </a:p>
        </p:txBody>
      </p:sp>
      <p:grpSp>
        <p:nvGrpSpPr>
          <p:cNvPr id="28680" name="Group 8"/>
          <p:cNvGrpSpPr>
            <a:grpSpLocks/>
          </p:cNvGrpSpPr>
          <p:nvPr/>
        </p:nvGrpSpPr>
        <p:grpSpPr bwMode="auto">
          <a:xfrm>
            <a:off x="1750846" y="92231"/>
            <a:ext cx="713316" cy="654049"/>
            <a:chOff x="857" y="155"/>
            <a:chExt cx="337" cy="309"/>
          </a:xfrm>
        </p:grpSpPr>
        <p:sp>
          <p:nvSpPr>
            <p:cNvPr id="28681"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8682"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4</a:t>
              </a:r>
            </a:p>
          </p:txBody>
        </p:sp>
      </p:grpSp>
    </p:spTree>
    <p:extLst>
      <p:ext uri="{BB962C8B-B14F-4D97-AF65-F5344CB8AC3E}">
        <p14:creationId xmlns:p14="http://schemas.microsoft.com/office/powerpoint/2010/main" val="30889476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88762" y="34872"/>
            <a:ext cx="12103239" cy="9336215"/>
          </a:xfrm>
          <a:prstGeom prst="rect">
            <a:avLst/>
          </a:prstGeom>
        </p:spPr>
      </p:pic>
      <p:sp>
        <p:nvSpPr>
          <p:cNvPr id="11" name="Date Placeholder 3"/>
          <p:cNvSpPr>
            <a:spLocks noGrp="1"/>
          </p:cNvSpPr>
          <p:nvPr>
            <p:ph type="dt" sz="half" idx="10"/>
          </p:nvPr>
        </p:nvSpPr>
        <p:spPr>
          <a:xfrm>
            <a:off x="2931" y="7785109"/>
            <a:ext cx="2540000" cy="457200"/>
          </a:xfrm>
        </p:spPr>
        <p:txBody>
          <a:bodyPr/>
          <a:lstStyle/>
          <a:p>
            <a:pPr>
              <a:defRPr/>
            </a:pPr>
            <a:r>
              <a:rPr lang="en-US"/>
              <a:t>2021/03/15</a:t>
            </a:r>
          </a:p>
        </p:txBody>
      </p:sp>
      <p:sp>
        <p:nvSpPr>
          <p:cNvPr id="12" name="Footer Placeholder 4"/>
          <p:cNvSpPr>
            <a:spLocks noGrp="1"/>
          </p:cNvSpPr>
          <p:nvPr>
            <p:ph type="ftr" sz="quarter" idx="11"/>
          </p:nvPr>
        </p:nvSpPr>
        <p:spPr>
          <a:xfrm>
            <a:off x="2545860" y="7786158"/>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2"/>
            <a:ext cx="1320800" cy="457200"/>
          </a:xfrm>
        </p:spPr>
        <p:txBody>
          <a:bodyPr/>
          <a:lstStyle/>
          <a:p>
            <a:fld id="{36951F0A-6D27-F641-887A-BFA2D5FF6C3B}" type="slidenum">
              <a:rPr lang="en-US" smtClean="0"/>
              <a:pPr/>
              <a:t>36</a:t>
            </a:fld>
            <a:endParaRPr lang="en-US"/>
          </a:p>
        </p:txBody>
      </p:sp>
      <p:sp>
        <p:nvSpPr>
          <p:cNvPr id="1399812" name="Rectangle 4"/>
          <p:cNvSpPr>
            <a:spLocks noChangeArrowheads="1"/>
          </p:cNvSpPr>
          <p:nvPr/>
        </p:nvSpPr>
        <p:spPr bwMode="auto">
          <a:xfrm>
            <a:off x="5736167" y="2643861"/>
            <a:ext cx="6165851" cy="3431116"/>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3733" b="1" dirty="0">
                <a:solidFill>
                  <a:srgbClr val="000000"/>
                </a:solidFill>
                <a:latin typeface="Arial" charset="0"/>
              </a:rPr>
              <a:t>What if I don’t have a User ID?</a:t>
            </a:r>
          </a:p>
          <a:p>
            <a:pPr marL="311143" indent="-311143">
              <a:spcBef>
                <a:spcPct val="20000"/>
              </a:spcBef>
              <a:buFontTx/>
              <a:buChar char="•"/>
            </a:pPr>
            <a:r>
              <a:rPr lang="en-US" sz="3733" b="1" dirty="0">
                <a:solidFill>
                  <a:srgbClr val="000000"/>
                </a:solidFill>
                <a:latin typeface="Arial" charset="0"/>
              </a:rPr>
              <a:t>What if I forgot my password?</a:t>
            </a:r>
          </a:p>
          <a:p>
            <a:pPr marL="311143" indent="-311143">
              <a:spcBef>
                <a:spcPct val="20000"/>
              </a:spcBef>
              <a:buFontTx/>
              <a:buChar char="•"/>
            </a:pPr>
            <a:r>
              <a:rPr lang="en-US" sz="2933" b="1" dirty="0">
                <a:solidFill>
                  <a:srgbClr val="000000"/>
                </a:solidFill>
                <a:latin typeface="Arial" charset="0"/>
              </a:rPr>
              <a:t>SIGN-IN/NEW ACCOUNT (H2)</a:t>
            </a:r>
          </a:p>
        </p:txBody>
      </p:sp>
      <p:sp>
        <p:nvSpPr>
          <p:cNvPr id="52232" name="AutoShape 5"/>
          <p:cNvSpPr>
            <a:spLocks noChangeArrowheads="1"/>
          </p:cNvSpPr>
          <p:nvPr/>
        </p:nvSpPr>
        <p:spPr bwMode="auto">
          <a:xfrm>
            <a:off x="1818628" y="4757917"/>
            <a:ext cx="3114320" cy="97190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399814" name="AutoShape 6"/>
          <p:cNvSpPr>
            <a:spLocks noChangeArrowheads="1"/>
          </p:cNvSpPr>
          <p:nvPr/>
        </p:nvSpPr>
        <p:spPr bwMode="auto">
          <a:xfrm>
            <a:off x="1840470" y="3250801"/>
            <a:ext cx="1536393" cy="279400"/>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8" name="Group 8"/>
          <p:cNvGrpSpPr>
            <a:grpSpLocks/>
          </p:cNvGrpSpPr>
          <p:nvPr/>
        </p:nvGrpSpPr>
        <p:grpSpPr bwMode="auto">
          <a:xfrm>
            <a:off x="1750846" y="92229"/>
            <a:ext cx="713316" cy="654049"/>
            <a:chOff x="857" y="155"/>
            <a:chExt cx="337" cy="309"/>
          </a:xfrm>
        </p:grpSpPr>
        <p:sp>
          <p:nvSpPr>
            <p:cNvPr id="19"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0"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4</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99814"/>
                                        </p:tgtEl>
                                        <p:attrNameLst>
                                          <p:attrName>style.visibility</p:attrName>
                                        </p:attrNameLst>
                                      </p:cBhvr>
                                      <p:to>
                                        <p:strVal val="visible"/>
                                      </p:to>
                                    </p:set>
                                    <p:animEffect transition="in" filter="dissolve">
                                      <p:cBhvr>
                                        <p:cTn id="7" dur="500"/>
                                        <p:tgtEl>
                                          <p:spTgt spid="1399814"/>
                                        </p:tgtEl>
                                      </p:cBhvr>
                                    </p:animEffect>
                                  </p:childTnLst>
                                </p:cTn>
                              </p:par>
                              <p:par>
                                <p:cTn id="8" presetID="9" presetClass="entr" presetSubtype="0" fill="hold" nodeType="withEffect">
                                  <p:stCondLst>
                                    <p:cond delay="0"/>
                                  </p:stCondLst>
                                  <p:childTnLst>
                                    <p:set>
                                      <p:cBhvr>
                                        <p:cTn id="9" dur="1" fill="hold">
                                          <p:stCondLst>
                                            <p:cond delay="0"/>
                                          </p:stCondLst>
                                        </p:cTn>
                                        <p:tgtEl>
                                          <p:spTgt spid="1399812">
                                            <p:txEl>
                                              <p:pRg st="1" end="1"/>
                                            </p:txEl>
                                          </p:spTgt>
                                        </p:tgtEl>
                                        <p:attrNameLst>
                                          <p:attrName>style.visibility</p:attrName>
                                        </p:attrNameLst>
                                      </p:cBhvr>
                                      <p:to>
                                        <p:strVal val="visible"/>
                                      </p:to>
                                    </p:set>
                                    <p:animEffect transition="in" filter="dissolve">
                                      <p:cBhvr>
                                        <p:cTn id="10" dur="500"/>
                                        <p:tgtEl>
                                          <p:spTgt spid="1399812">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399812">
                                            <p:txEl>
                                              <p:pRg st="2" end="2"/>
                                            </p:txEl>
                                          </p:spTgt>
                                        </p:tgtEl>
                                        <p:attrNameLst>
                                          <p:attrName>style.visibility</p:attrName>
                                        </p:attrNameLst>
                                      </p:cBhvr>
                                      <p:to>
                                        <p:strVal val="visible"/>
                                      </p:to>
                                    </p:set>
                                    <p:animEffect transition="in" filter="dissolve">
                                      <p:cBhvr>
                                        <p:cTn id="13" dur="500"/>
                                        <p:tgtEl>
                                          <p:spTgt spid="13998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9"/>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8"/>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2"/>
            <a:ext cx="1320800" cy="457200"/>
          </a:xfrm>
        </p:spPr>
        <p:txBody>
          <a:bodyPr/>
          <a:lstStyle/>
          <a:p>
            <a:fld id="{36951F0A-6D27-F641-887A-BFA2D5FF6C3B}" type="slidenum">
              <a:rPr lang="en-US" smtClean="0"/>
              <a:pPr/>
              <a:t>37</a:t>
            </a:fld>
            <a:endParaRPr lang="en-US"/>
          </a:p>
        </p:txBody>
      </p:sp>
      <p:pic>
        <p:nvPicPr>
          <p:cNvPr id="11" name="Picture 10"/>
          <p:cNvPicPr>
            <a:picLocks noChangeAspect="1"/>
          </p:cNvPicPr>
          <p:nvPr/>
        </p:nvPicPr>
        <p:blipFill>
          <a:blip r:embed="rId3"/>
          <a:stretch>
            <a:fillRect/>
          </a:stretch>
        </p:blipFill>
        <p:spPr>
          <a:xfrm>
            <a:off x="0" y="34873"/>
            <a:ext cx="12192000" cy="9136000"/>
          </a:xfrm>
          <a:prstGeom prst="rect">
            <a:avLst/>
          </a:prstGeom>
        </p:spPr>
      </p:pic>
      <p:grpSp>
        <p:nvGrpSpPr>
          <p:cNvPr id="29704" name="Group 8"/>
          <p:cNvGrpSpPr>
            <a:grpSpLocks/>
          </p:cNvGrpSpPr>
          <p:nvPr/>
        </p:nvGrpSpPr>
        <p:grpSpPr bwMode="auto">
          <a:xfrm>
            <a:off x="250909" y="389008"/>
            <a:ext cx="713316" cy="654049"/>
            <a:chOff x="857" y="155"/>
            <a:chExt cx="337" cy="309"/>
          </a:xfrm>
        </p:grpSpPr>
        <p:sp>
          <p:nvSpPr>
            <p:cNvPr id="29705"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9706"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5</a:t>
              </a:r>
            </a:p>
          </p:txBody>
        </p:sp>
      </p:grpSp>
    </p:spTree>
    <p:extLst>
      <p:ext uri="{BB962C8B-B14F-4D97-AF65-F5344CB8AC3E}">
        <p14:creationId xmlns:p14="http://schemas.microsoft.com/office/powerpoint/2010/main" val="116417647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2931" y="7785107"/>
            <a:ext cx="2540000" cy="457200"/>
          </a:xfrm>
        </p:spPr>
        <p:txBody>
          <a:bodyPr/>
          <a:lstStyle/>
          <a:p>
            <a:pPr>
              <a:defRPr/>
            </a:pPr>
            <a:r>
              <a:rPr lang="en-US"/>
              <a:t>2021/03/15</a:t>
            </a:r>
          </a:p>
        </p:txBody>
      </p:sp>
      <p:sp>
        <p:nvSpPr>
          <p:cNvPr id="11" name="Footer Placeholder 4"/>
          <p:cNvSpPr>
            <a:spLocks noGrp="1"/>
          </p:cNvSpPr>
          <p:nvPr>
            <p:ph type="ftr" sz="quarter" idx="11"/>
          </p:nvPr>
        </p:nvSpPr>
        <p:spPr>
          <a:xfrm>
            <a:off x="2545860" y="7786156"/>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0"/>
            <a:ext cx="1320800" cy="457200"/>
          </a:xfrm>
        </p:spPr>
        <p:txBody>
          <a:bodyPr/>
          <a:lstStyle/>
          <a:p>
            <a:fld id="{36951F0A-6D27-F641-887A-BFA2D5FF6C3B}" type="slidenum">
              <a:rPr lang="en-US" smtClean="0"/>
              <a:pPr/>
              <a:t>38</a:t>
            </a:fld>
            <a:endParaRPr lang="en-US"/>
          </a:p>
        </p:txBody>
      </p:sp>
      <p:pic>
        <p:nvPicPr>
          <p:cNvPr id="13" name="Picture 12"/>
          <p:cNvPicPr>
            <a:picLocks noChangeAspect="1"/>
          </p:cNvPicPr>
          <p:nvPr/>
        </p:nvPicPr>
        <p:blipFill>
          <a:blip r:embed="rId3"/>
          <a:stretch>
            <a:fillRect/>
          </a:stretch>
        </p:blipFill>
        <p:spPr>
          <a:xfrm>
            <a:off x="0" y="34871"/>
            <a:ext cx="12192000" cy="9136000"/>
          </a:xfrm>
          <a:prstGeom prst="rect">
            <a:avLst/>
          </a:prstGeom>
        </p:spPr>
      </p:pic>
      <p:sp>
        <p:nvSpPr>
          <p:cNvPr id="1403908" name="Rectangle 4"/>
          <p:cNvSpPr>
            <a:spLocks noChangeArrowheads="1"/>
          </p:cNvSpPr>
          <p:nvPr/>
        </p:nvSpPr>
        <p:spPr bwMode="auto">
          <a:xfrm>
            <a:off x="5005953" y="2896427"/>
            <a:ext cx="6896065" cy="3495730"/>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2800" b="1" dirty="0">
                <a:solidFill>
                  <a:srgbClr val="000000"/>
                </a:solidFill>
                <a:latin typeface="Arial" charset="0"/>
              </a:rPr>
              <a:t>What site?</a:t>
            </a:r>
          </a:p>
          <a:p>
            <a:pPr marL="846646" lvl="1" indent="-383108">
              <a:spcBef>
                <a:spcPct val="20000"/>
              </a:spcBef>
              <a:buFontTx/>
              <a:buChar char="–"/>
            </a:pPr>
            <a:r>
              <a:rPr lang="en-US" b="1" dirty="0">
                <a:solidFill>
                  <a:srgbClr val="000000"/>
                </a:solidFill>
                <a:latin typeface="Arial" charset="0"/>
              </a:rPr>
              <a:t>Logo, layout, color, fonts</a:t>
            </a:r>
          </a:p>
          <a:p>
            <a:pPr marL="311143" indent="-311143">
              <a:spcBef>
                <a:spcPct val="20000"/>
              </a:spcBef>
              <a:buFontTx/>
              <a:buChar char="•"/>
            </a:pPr>
            <a:r>
              <a:rPr lang="en-US" sz="2800" b="1" dirty="0">
                <a:solidFill>
                  <a:srgbClr val="000000"/>
                </a:solidFill>
                <a:latin typeface="Arial" charset="0"/>
              </a:rPr>
              <a:t>Where in site?</a:t>
            </a:r>
            <a:endParaRPr lang="en-US" b="1" dirty="0">
              <a:solidFill>
                <a:srgbClr val="000000"/>
              </a:solidFill>
              <a:latin typeface="Arial" charset="0"/>
            </a:endParaRPr>
          </a:p>
          <a:p>
            <a:pPr marL="846646" lvl="1" indent="-383108">
              <a:spcBef>
                <a:spcPct val="20000"/>
              </a:spcBef>
              <a:buFontTx/>
              <a:buChar char="–"/>
            </a:pPr>
            <a:r>
              <a:rPr lang="en-US" b="1" dirty="0">
                <a:solidFill>
                  <a:srgbClr val="000000"/>
                </a:solidFill>
                <a:latin typeface="Arial" charset="0"/>
              </a:rPr>
              <a:t>Checkout, step 1 of 3</a:t>
            </a:r>
          </a:p>
          <a:p>
            <a:pPr marL="846646" lvl="1" indent="-383108">
              <a:spcBef>
                <a:spcPct val="20000"/>
              </a:spcBef>
              <a:buFontTx/>
              <a:buChar char="–"/>
            </a:pPr>
            <a:r>
              <a:rPr lang="ja-JP" altLang="en-US" b="1" dirty="0">
                <a:solidFill>
                  <a:srgbClr val="000000"/>
                </a:solidFill>
                <a:latin typeface="Arial" charset="0"/>
              </a:rPr>
              <a:t>“</a:t>
            </a:r>
            <a:r>
              <a:rPr lang="en-US" b="1" dirty="0">
                <a:solidFill>
                  <a:srgbClr val="000000"/>
                </a:solidFill>
                <a:latin typeface="Arial" charset="0"/>
              </a:rPr>
              <a:t>Choose a shipping address</a:t>
            </a:r>
            <a:r>
              <a:rPr lang="ja-JP" altLang="en-US" b="1" dirty="0">
                <a:solidFill>
                  <a:srgbClr val="000000"/>
                </a:solidFill>
                <a:latin typeface="Arial" charset="0"/>
              </a:rPr>
              <a:t>”</a:t>
            </a:r>
            <a:endParaRPr lang="en-US" b="1" dirty="0">
              <a:solidFill>
                <a:srgbClr val="000000"/>
              </a:solidFill>
              <a:latin typeface="Arial" charset="0"/>
            </a:endParaRPr>
          </a:p>
          <a:p>
            <a:pPr marL="846646" lvl="1" indent="-383108">
              <a:spcBef>
                <a:spcPct val="20000"/>
              </a:spcBef>
              <a:buFontTx/>
              <a:buChar char="–"/>
            </a:pPr>
            <a:r>
              <a:rPr lang="en-US" sz="2400" b="1" dirty="0">
                <a:solidFill>
                  <a:srgbClr val="000000"/>
                </a:solidFill>
                <a:latin typeface="Arial" charset="0"/>
              </a:rPr>
              <a:t>QUICK-FLOW CHECKOUT (F1)</a:t>
            </a:r>
          </a:p>
        </p:txBody>
      </p:sp>
      <p:sp>
        <p:nvSpPr>
          <p:cNvPr id="1403909" name="AutoShape 5"/>
          <p:cNvSpPr>
            <a:spLocks noChangeArrowheads="1"/>
          </p:cNvSpPr>
          <p:nvPr/>
        </p:nvSpPr>
        <p:spPr bwMode="auto">
          <a:xfrm>
            <a:off x="3694832" y="117423"/>
            <a:ext cx="4476587" cy="77714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03910" name="AutoShape 6"/>
          <p:cNvSpPr>
            <a:spLocks noChangeArrowheads="1"/>
          </p:cNvSpPr>
          <p:nvPr/>
        </p:nvSpPr>
        <p:spPr bwMode="auto">
          <a:xfrm>
            <a:off x="3710898" y="1094289"/>
            <a:ext cx="3036385" cy="40813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4" name="Group 8"/>
          <p:cNvGrpSpPr>
            <a:grpSpLocks/>
          </p:cNvGrpSpPr>
          <p:nvPr/>
        </p:nvGrpSpPr>
        <p:grpSpPr bwMode="auto">
          <a:xfrm>
            <a:off x="250909" y="389006"/>
            <a:ext cx="713316" cy="654049"/>
            <a:chOff x="857" y="155"/>
            <a:chExt cx="337" cy="309"/>
          </a:xfrm>
        </p:grpSpPr>
        <p:sp>
          <p:nvSpPr>
            <p:cNvPr id="15"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6"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5</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3908">
                                            <p:txEl>
                                              <p:pRg st="2" end="2"/>
                                            </p:txEl>
                                          </p:spTgt>
                                        </p:tgtEl>
                                        <p:attrNameLst>
                                          <p:attrName>style.visibility</p:attrName>
                                        </p:attrNameLst>
                                      </p:cBhvr>
                                      <p:to>
                                        <p:strVal val="visible"/>
                                      </p:to>
                                    </p:set>
                                    <p:animEffect transition="in" filter="dissolve">
                                      <p:cBhvr>
                                        <p:cTn id="7" dur="500"/>
                                        <p:tgtEl>
                                          <p:spTgt spid="1403908">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03909"/>
                                        </p:tgtEl>
                                        <p:attrNameLst>
                                          <p:attrName>style.visibility</p:attrName>
                                        </p:attrNameLst>
                                      </p:cBhvr>
                                      <p:to>
                                        <p:strVal val="visible"/>
                                      </p:to>
                                    </p:set>
                                    <p:animEffect transition="in" filter="dissolve">
                                      <p:cBhvr>
                                        <p:cTn id="12" dur="500"/>
                                        <p:tgtEl>
                                          <p:spTgt spid="140390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403910"/>
                                        </p:tgtEl>
                                        <p:attrNameLst>
                                          <p:attrName>style.visibility</p:attrName>
                                        </p:attrNameLst>
                                      </p:cBhvr>
                                      <p:to>
                                        <p:strVal val="visible"/>
                                      </p:to>
                                    </p:set>
                                    <p:animEffect transition="in" filter="dissolve">
                                      <p:cBhvr>
                                        <p:cTn id="15" dur="500"/>
                                        <p:tgtEl>
                                          <p:spTgt spid="1403910"/>
                                        </p:tgtEl>
                                      </p:cBhvr>
                                    </p:animEffect>
                                  </p:childTnLst>
                                </p:cTn>
                              </p:par>
                              <p:par>
                                <p:cTn id="16" presetID="9" presetClass="entr" presetSubtype="0" fill="hold" nodeType="withEffect">
                                  <p:stCondLst>
                                    <p:cond delay="0"/>
                                  </p:stCondLst>
                                  <p:childTnLst>
                                    <p:set>
                                      <p:cBhvr>
                                        <p:cTn id="17" dur="1" fill="hold">
                                          <p:stCondLst>
                                            <p:cond delay="0"/>
                                          </p:stCondLst>
                                        </p:cTn>
                                        <p:tgtEl>
                                          <p:spTgt spid="1403908">
                                            <p:txEl>
                                              <p:pRg st="3" end="3"/>
                                            </p:txEl>
                                          </p:spTgt>
                                        </p:tgtEl>
                                        <p:attrNameLst>
                                          <p:attrName>style.visibility</p:attrName>
                                        </p:attrNameLst>
                                      </p:cBhvr>
                                      <p:to>
                                        <p:strVal val="visible"/>
                                      </p:to>
                                    </p:set>
                                    <p:animEffect transition="in" filter="dissolve">
                                      <p:cBhvr>
                                        <p:cTn id="18" dur="500"/>
                                        <p:tgtEl>
                                          <p:spTgt spid="1403908">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1403908">
                                            <p:txEl>
                                              <p:pRg st="4" end="4"/>
                                            </p:txEl>
                                          </p:spTgt>
                                        </p:tgtEl>
                                        <p:attrNameLst>
                                          <p:attrName>style.visibility</p:attrName>
                                        </p:attrNameLst>
                                      </p:cBhvr>
                                      <p:to>
                                        <p:strVal val="visible"/>
                                      </p:to>
                                    </p:set>
                                    <p:animEffect transition="in" filter="dissolve">
                                      <p:cBhvr>
                                        <p:cTn id="21" dur="500"/>
                                        <p:tgtEl>
                                          <p:spTgt spid="1403908">
                                            <p:txEl>
                                              <p:pRg st="4" end="4"/>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1403908">
                                            <p:txEl>
                                              <p:pRg st="5" end="5"/>
                                            </p:txEl>
                                          </p:spTgt>
                                        </p:tgtEl>
                                        <p:attrNameLst>
                                          <p:attrName>style.visibility</p:attrName>
                                        </p:attrNameLst>
                                      </p:cBhvr>
                                      <p:to>
                                        <p:strVal val="visible"/>
                                      </p:to>
                                    </p:set>
                                    <p:animEffect transition="in" filter="dissolve">
                                      <p:cBhvr>
                                        <p:cTn id="24" dur="500"/>
                                        <p:tgtEl>
                                          <p:spTgt spid="14039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09" grpId="0" animBg="1"/>
      <p:bldP spid="14039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2931" y="7785107"/>
            <a:ext cx="2540000" cy="457200"/>
          </a:xfrm>
        </p:spPr>
        <p:txBody>
          <a:bodyPr/>
          <a:lstStyle/>
          <a:p>
            <a:pPr>
              <a:defRPr/>
            </a:pPr>
            <a:r>
              <a:rPr lang="en-US"/>
              <a:t>2021/03/15</a:t>
            </a:r>
          </a:p>
        </p:txBody>
      </p:sp>
      <p:sp>
        <p:nvSpPr>
          <p:cNvPr id="9" name="Footer Placeholder 4"/>
          <p:cNvSpPr>
            <a:spLocks noGrp="1"/>
          </p:cNvSpPr>
          <p:nvPr>
            <p:ph type="ftr" sz="quarter" idx="11"/>
          </p:nvPr>
        </p:nvSpPr>
        <p:spPr>
          <a:xfrm>
            <a:off x="2545860" y="7786156"/>
            <a:ext cx="8319483" cy="457200"/>
          </a:xfrm>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a:xfrm>
            <a:off x="10865343" y="7794910"/>
            <a:ext cx="1320800" cy="457200"/>
          </a:xfrm>
        </p:spPr>
        <p:txBody>
          <a:bodyPr/>
          <a:lstStyle/>
          <a:p>
            <a:fld id="{36951F0A-6D27-F641-887A-BFA2D5FF6C3B}" type="slidenum">
              <a:rPr lang="en-US" smtClean="0"/>
              <a:pPr/>
              <a:t>39</a:t>
            </a:fld>
            <a:endParaRPr lang="en-US"/>
          </a:p>
        </p:txBody>
      </p:sp>
      <p:pic>
        <p:nvPicPr>
          <p:cNvPr id="11" name="Picture 10"/>
          <p:cNvPicPr>
            <a:picLocks noChangeAspect="1"/>
          </p:cNvPicPr>
          <p:nvPr/>
        </p:nvPicPr>
        <p:blipFill>
          <a:blip r:embed="rId3"/>
          <a:stretch>
            <a:fillRect/>
          </a:stretch>
        </p:blipFill>
        <p:spPr>
          <a:xfrm>
            <a:off x="0" y="34871"/>
            <a:ext cx="12192000" cy="9136000"/>
          </a:xfrm>
          <a:prstGeom prst="rect">
            <a:avLst/>
          </a:prstGeom>
        </p:spPr>
      </p:pic>
      <p:sp>
        <p:nvSpPr>
          <p:cNvPr id="1405956" name="Rectangle 4"/>
          <p:cNvSpPr>
            <a:spLocks noChangeArrowheads="1"/>
          </p:cNvSpPr>
          <p:nvPr/>
        </p:nvSpPr>
        <p:spPr bwMode="auto">
          <a:xfrm>
            <a:off x="5543551" y="2088249"/>
            <a:ext cx="6648449" cy="4390043"/>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2800" b="1" dirty="0">
                <a:solidFill>
                  <a:srgbClr val="000000"/>
                </a:solidFill>
                <a:latin typeface="Arial" charset="0"/>
              </a:rPr>
              <a:t>Note what’s different (?)</a:t>
            </a:r>
          </a:p>
          <a:p>
            <a:pPr marL="846646" lvl="1" indent="-383108">
              <a:spcBef>
                <a:spcPct val="20000"/>
              </a:spcBef>
              <a:buFontTx/>
              <a:buChar char="–"/>
            </a:pPr>
            <a:r>
              <a:rPr lang="en-US" b="1" dirty="0">
                <a:solidFill>
                  <a:srgbClr val="000000"/>
                </a:solidFill>
                <a:latin typeface="Arial" charset="0"/>
              </a:rPr>
              <a:t>No tab rows</a:t>
            </a:r>
          </a:p>
          <a:p>
            <a:pPr marL="846646" lvl="1" indent="-383108">
              <a:spcBef>
                <a:spcPct val="20000"/>
              </a:spcBef>
              <a:buFontTx/>
              <a:buChar char="–"/>
            </a:pPr>
            <a:r>
              <a:rPr lang="en-US" b="1" dirty="0">
                <a:solidFill>
                  <a:srgbClr val="000000"/>
                </a:solidFill>
                <a:latin typeface="Arial" charset="0"/>
              </a:rPr>
              <a:t>No impulse buys</a:t>
            </a:r>
          </a:p>
          <a:p>
            <a:pPr marL="846646" lvl="1" indent="-383108">
              <a:spcBef>
                <a:spcPct val="20000"/>
              </a:spcBef>
              <a:buFontTx/>
              <a:buChar char="–"/>
            </a:pPr>
            <a:r>
              <a:rPr lang="en-US" b="1" dirty="0">
                <a:solidFill>
                  <a:srgbClr val="000000"/>
                </a:solidFill>
                <a:latin typeface="Arial" charset="0"/>
              </a:rPr>
              <a:t>Only navigation on page takes you to next step</a:t>
            </a:r>
          </a:p>
          <a:p>
            <a:pPr marL="311143" indent="-311143">
              <a:spcBef>
                <a:spcPct val="20000"/>
              </a:spcBef>
              <a:buFontTx/>
              <a:buChar char="•"/>
            </a:pPr>
            <a:r>
              <a:rPr lang="en-US" sz="2800" b="1" dirty="0">
                <a:solidFill>
                  <a:srgbClr val="000000"/>
                </a:solidFill>
                <a:latin typeface="Arial" charset="0"/>
              </a:rPr>
              <a:t>This is a </a:t>
            </a:r>
            <a:r>
              <a:rPr lang="en-US" sz="2400" b="1" dirty="0">
                <a:solidFill>
                  <a:srgbClr val="000000"/>
                </a:solidFill>
                <a:latin typeface="Arial" charset="0"/>
              </a:rPr>
              <a:t>PROCESS FUNNEL (H1)</a:t>
            </a:r>
          </a:p>
          <a:p>
            <a:pPr marL="846646" lvl="1" indent="-383108">
              <a:spcBef>
                <a:spcPct val="20000"/>
              </a:spcBef>
              <a:buFontTx/>
              <a:buChar char="–"/>
            </a:pPr>
            <a:r>
              <a:rPr lang="en-US" b="1" dirty="0">
                <a:solidFill>
                  <a:srgbClr val="000000"/>
                </a:solidFill>
                <a:latin typeface="Arial" charset="0"/>
              </a:rPr>
              <a:t>Extraneous info and links removed to focus customers</a:t>
            </a:r>
          </a:p>
        </p:txBody>
      </p:sp>
      <p:grpSp>
        <p:nvGrpSpPr>
          <p:cNvPr id="12" name="Group 8"/>
          <p:cNvGrpSpPr>
            <a:grpSpLocks/>
          </p:cNvGrpSpPr>
          <p:nvPr/>
        </p:nvGrpSpPr>
        <p:grpSpPr bwMode="auto">
          <a:xfrm>
            <a:off x="250909" y="389006"/>
            <a:ext cx="713316" cy="654049"/>
            <a:chOff x="857" y="155"/>
            <a:chExt cx="337" cy="309"/>
          </a:xfrm>
        </p:grpSpPr>
        <p:sp>
          <p:nvSpPr>
            <p:cNvPr id="13" name="Oval 9"/>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 name="Text Box 10"/>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dirty="0">
                  <a:solidFill>
                    <a:srgbClr val="FF0000"/>
                  </a:solidFill>
                  <a:latin typeface="Arial" charset="0"/>
                </a:rPr>
                <a:t>5</a:t>
              </a: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5956">
                                            <p:txEl>
                                              <p:pRg st="1" end="1"/>
                                            </p:txEl>
                                          </p:spTgt>
                                        </p:tgtEl>
                                        <p:attrNameLst>
                                          <p:attrName>style.visibility</p:attrName>
                                        </p:attrNameLst>
                                      </p:cBhvr>
                                      <p:to>
                                        <p:strVal val="visible"/>
                                      </p:to>
                                    </p:set>
                                    <p:animEffect transition="in" filter="dissolve">
                                      <p:cBhvr>
                                        <p:cTn id="7" dur="500"/>
                                        <p:tgtEl>
                                          <p:spTgt spid="1405956">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405956">
                                            <p:txEl>
                                              <p:pRg st="2" end="2"/>
                                            </p:txEl>
                                          </p:spTgt>
                                        </p:tgtEl>
                                        <p:attrNameLst>
                                          <p:attrName>style.visibility</p:attrName>
                                        </p:attrNameLst>
                                      </p:cBhvr>
                                      <p:to>
                                        <p:strVal val="visible"/>
                                      </p:to>
                                    </p:set>
                                    <p:animEffect transition="in" filter="dissolve">
                                      <p:cBhvr>
                                        <p:cTn id="10" dur="500"/>
                                        <p:tgtEl>
                                          <p:spTgt spid="1405956">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405956">
                                            <p:txEl>
                                              <p:pRg st="3" end="3"/>
                                            </p:txEl>
                                          </p:spTgt>
                                        </p:tgtEl>
                                        <p:attrNameLst>
                                          <p:attrName>style.visibility</p:attrName>
                                        </p:attrNameLst>
                                      </p:cBhvr>
                                      <p:to>
                                        <p:strVal val="visible"/>
                                      </p:to>
                                    </p:set>
                                    <p:animEffect transition="in" filter="dissolve">
                                      <p:cBhvr>
                                        <p:cTn id="13" dur="500"/>
                                        <p:tgtEl>
                                          <p:spTgt spid="1405956">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405956">
                                            <p:txEl>
                                              <p:pRg st="4" end="4"/>
                                            </p:txEl>
                                          </p:spTgt>
                                        </p:tgtEl>
                                        <p:attrNameLst>
                                          <p:attrName>style.visibility</p:attrName>
                                        </p:attrNameLst>
                                      </p:cBhvr>
                                      <p:to>
                                        <p:strVal val="visible"/>
                                      </p:to>
                                    </p:set>
                                    <p:animEffect transition="in" filter="dissolve">
                                      <p:cBhvr>
                                        <p:cTn id="16" dur="500"/>
                                        <p:tgtEl>
                                          <p:spTgt spid="1405956">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405956">
                                            <p:txEl>
                                              <p:pRg st="5" end="5"/>
                                            </p:txEl>
                                          </p:spTgt>
                                        </p:tgtEl>
                                        <p:attrNameLst>
                                          <p:attrName>style.visibility</p:attrName>
                                        </p:attrNameLst>
                                      </p:cBhvr>
                                      <p:to>
                                        <p:strVal val="visible"/>
                                      </p:to>
                                    </p:set>
                                    <p:animEffect transition="in" filter="dissolve">
                                      <p:cBhvr>
                                        <p:cTn id="19" dur="500"/>
                                        <p:tgtEl>
                                          <p:spTgt spid="140595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Hall of Shame!</a:t>
            </a:r>
          </a:p>
        </p:txBody>
      </p:sp>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3D843253-44E5-D34E-8E4D-46716FE9C19B}" type="slidenum">
              <a:rPr lang="en-US" smtClean="0"/>
              <a:pPr/>
              <a:t>4</a:t>
            </a:fld>
            <a:endParaRPr lang="en-US"/>
          </a:p>
        </p:txBody>
      </p:sp>
      <p:sp>
        <p:nvSpPr>
          <p:cNvPr id="1039365" name="Rectangle 5"/>
          <p:cNvSpPr>
            <a:spLocks noGrp="1" noChangeArrowheads="1"/>
          </p:cNvSpPr>
          <p:nvPr>
            <p:ph type="body" sz="half" idx="4294967295"/>
          </p:nvPr>
        </p:nvSpPr>
        <p:spPr>
          <a:xfrm>
            <a:off x="7132320" y="990600"/>
            <a:ext cx="5059682" cy="6299200"/>
          </a:xfrm>
        </p:spPr>
        <p:txBody>
          <a:bodyPr/>
          <a:lstStyle/>
          <a:p>
            <a:pPr marL="0" indent="0">
              <a:lnSpc>
                <a:spcPct val="80000"/>
              </a:lnSpc>
              <a:buNone/>
            </a:pPr>
            <a:r>
              <a:rPr lang="en-US" sz="2667" dirty="0" err="1">
                <a:ea typeface="ＭＳ Ｐゴシック" pitchFamily="34" charset="-128"/>
              </a:rPr>
              <a:t>Southwest.com</a:t>
            </a:r>
            <a:endParaRPr lang="en-US" sz="2667" dirty="0">
              <a:ea typeface="ＭＳ Ｐゴシック" pitchFamily="34" charset="-128"/>
            </a:endParaRPr>
          </a:p>
          <a:p>
            <a:pPr eaLnBrk="1" hangingPunct="1">
              <a:lnSpc>
                <a:spcPct val="80000"/>
              </a:lnSpc>
            </a:pPr>
            <a:endParaRPr lang="en-US" sz="2667" dirty="0">
              <a:ea typeface="ＭＳ Ｐゴシック" pitchFamily="34" charset="-128"/>
            </a:endParaRPr>
          </a:p>
          <a:p>
            <a:pPr lvl="1">
              <a:lnSpc>
                <a:spcPct val="80000"/>
              </a:lnSpc>
            </a:pPr>
            <a:r>
              <a:rPr lang="en-US" sz="2667" dirty="0">
                <a:ea typeface="ＭＳ Ｐゴシック" pitchFamily="34" charset="-128"/>
              </a:rPr>
              <a:t>hard to notice key functions on far right</a:t>
            </a:r>
          </a:p>
          <a:p>
            <a:pPr lvl="1" eaLnBrk="1" hangingPunct="1">
              <a:lnSpc>
                <a:spcPct val="80000"/>
              </a:lnSpc>
            </a:pPr>
            <a:r>
              <a:rPr lang="en-US" sz="2667" dirty="0">
                <a:ea typeface="ＭＳ Ｐゴシック" pitchFamily="34" charset="-128"/>
              </a:rPr>
              <a:t>ads dominating the screen</a:t>
            </a:r>
          </a:p>
        </p:txBody>
      </p:sp>
      <p:pic>
        <p:nvPicPr>
          <p:cNvPr id="14" name="Picture 13" descr="shame.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72997" y="319587"/>
            <a:ext cx="1085115" cy="1106603"/>
          </a:xfrm>
          <a:prstGeom prst="rect">
            <a:avLst/>
          </a:prstGeom>
        </p:spPr>
      </p:pic>
      <p:pic>
        <p:nvPicPr>
          <p:cNvPr id="10" name="Picture 9" descr="southwest.com web site from 2014-02-25 a">
            <a:extLst>
              <a:ext uri="{FF2B5EF4-FFF2-40B4-BE49-F238E27FC236}">
                <a16:creationId xmlns:a16="http://schemas.microsoft.com/office/drawing/2014/main" id="{D57D870E-2039-C443-A018-CF8D41E1873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434096"/>
            <a:ext cx="7047267" cy="4176662"/>
          </a:xfrm>
          <a:prstGeom prst="rect">
            <a:avLst/>
          </a:prstGeom>
        </p:spPr>
      </p:pic>
    </p:spTree>
    <p:extLst>
      <p:ext uri="{BB962C8B-B14F-4D97-AF65-F5344CB8AC3E}">
        <p14:creationId xmlns:p14="http://schemas.microsoft.com/office/powerpoint/2010/main" val="20296024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34880"/>
            <a:ext cx="12192000" cy="11154593"/>
          </a:xfrm>
          <a:prstGeom prst="rect">
            <a:avLst/>
          </a:prstGeom>
        </p:spPr>
      </p:pic>
      <p:grpSp>
        <p:nvGrpSpPr>
          <p:cNvPr id="56329" name="Group 12"/>
          <p:cNvGrpSpPr>
            <a:grpSpLocks/>
          </p:cNvGrpSpPr>
          <p:nvPr/>
        </p:nvGrpSpPr>
        <p:grpSpPr bwMode="auto">
          <a:xfrm>
            <a:off x="1027922" y="1197156"/>
            <a:ext cx="713316" cy="654049"/>
            <a:chOff x="857" y="155"/>
            <a:chExt cx="337" cy="309"/>
          </a:xfrm>
        </p:grpSpPr>
        <p:sp>
          <p:nvSpPr>
            <p:cNvPr id="56330" name="Oval 13"/>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56331" name="Text Box 14"/>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6</a:t>
              </a:r>
            </a:p>
          </p:txBody>
        </p:sp>
      </p:grpSp>
      <p:sp>
        <p:nvSpPr>
          <p:cNvPr id="2" name="Date Placeholder 1"/>
          <p:cNvSpPr>
            <a:spLocks noGrp="1"/>
          </p:cNvSpPr>
          <p:nvPr>
            <p:ph type="dt" sz="half" idx="10"/>
          </p:nvPr>
        </p:nvSpPr>
        <p:spPr>
          <a:xfrm>
            <a:off x="2931" y="7785117"/>
            <a:ext cx="2540000" cy="457200"/>
          </a:xfrm>
        </p:spPr>
        <p:txBody>
          <a:bodyPr/>
          <a:lstStyle/>
          <a:p>
            <a:pPr>
              <a:defRPr/>
            </a:pPr>
            <a:r>
              <a:rPr lang="en-US"/>
              <a:t>2021/03/15</a:t>
            </a:r>
          </a:p>
        </p:txBody>
      </p:sp>
      <p:sp>
        <p:nvSpPr>
          <p:cNvPr id="4" name="Footer Placeholder 3"/>
          <p:cNvSpPr>
            <a:spLocks noGrp="1"/>
          </p:cNvSpPr>
          <p:nvPr>
            <p:ph type="ftr" sz="quarter" idx="11"/>
          </p:nvPr>
        </p:nvSpPr>
        <p:spPr>
          <a:xfrm>
            <a:off x="2545860" y="7786166"/>
            <a:ext cx="8319483" cy="457200"/>
          </a:xfrm>
        </p:spPr>
        <p:txBody>
          <a:bodyPr/>
          <a:lstStyle/>
          <a:p>
            <a:pPr>
              <a:defRPr/>
            </a:pPr>
            <a:r>
              <a:rPr lang="en-US"/>
              <a:t>dt+UX: Design Thinking for User Experience Design, Prototyping &amp; Evaluation</a:t>
            </a:r>
          </a:p>
        </p:txBody>
      </p:sp>
      <p:sp>
        <p:nvSpPr>
          <p:cNvPr id="5" name="Slide Number Placeholder 4"/>
          <p:cNvSpPr>
            <a:spLocks noGrp="1"/>
          </p:cNvSpPr>
          <p:nvPr>
            <p:ph type="sldNum" sz="quarter" idx="12"/>
          </p:nvPr>
        </p:nvSpPr>
        <p:spPr>
          <a:xfrm>
            <a:off x="10865343" y="7794920"/>
            <a:ext cx="1320800" cy="457200"/>
          </a:xfrm>
        </p:spPr>
        <p:txBody>
          <a:bodyPr/>
          <a:lstStyle/>
          <a:p>
            <a:fld id="{7824B2F0-473A-3246-B69F-C82FCFD48098}" type="slidenum">
              <a:rPr lang="en-US" smtClean="0"/>
              <a:pPr/>
              <a:t>40</a:t>
            </a:fld>
            <a:endParaRPr lang="en-US"/>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2.96296E-6 L 0 -0.46922 " pathEditMode="relative" rAng="0" ptsTypes="AA">
                                      <p:cBhvr>
                                        <p:cTn id="6" dur="2000" fill="hold"/>
                                        <p:tgtEl>
                                          <p:spTgt spid="3"/>
                                        </p:tgtEl>
                                        <p:attrNameLst>
                                          <p:attrName>ppt_x</p:attrName>
                                          <p:attrName>ppt_y</p:attrName>
                                        </p:attrNameLst>
                                      </p:cBhvr>
                                      <p:rCtr x="0" y="-2347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34864"/>
            <a:ext cx="12192000" cy="11154593"/>
          </a:xfrm>
          <a:prstGeom prst="rect">
            <a:avLst/>
          </a:prstGeom>
        </p:spPr>
      </p:pic>
      <p:sp>
        <p:nvSpPr>
          <p:cNvPr id="57352" name="AutoShape 6"/>
          <p:cNvSpPr>
            <a:spLocks noChangeArrowheads="1"/>
          </p:cNvSpPr>
          <p:nvPr/>
        </p:nvSpPr>
        <p:spPr bwMode="auto">
          <a:xfrm>
            <a:off x="5068862" y="359606"/>
            <a:ext cx="4299729" cy="570739"/>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08013" name="Rectangle 13"/>
          <p:cNvSpPr>
            <a:spLocks noChangeArrowheads="1"/>
          </p:cNvSpPr>
          <p:nvPr/>
        </p:nvSpPr>
        <p:spPr bwMode="auto">
          <a:xfrm>
            <a:off x="2820693" y="3205632"/>
            <a:ext cx="9096142" cy="2647027"/>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b="1" dirty="0">
                <a:solidFill>
                  <a:srgbClr val="000000"/>
                </a:solidFill>
                <a:latin typeface="Arial" charset="0"/>
              </a:rPr>
              <a:t>Last step of process</a:t>
            </a:r>
          </a:p>
          <a:p>
            <a:pPr marL="846646" lvl="1" indent="-383108">
              <a:spcBef>
                <a:spcPct val="20000"/>
              </a:spcBef>
              <a:buFontTx/>
              <a:buChar char="–"/>
            </a:pPr>
            <a:r>
              <a:rPr lang="en-US" sz="3600" b="1" dirty="0">
                <a:solidFill>
                  <a:srgbClr val="000000"/>
                </a:solidFill>
                <a:latin typeface="Arial" charset="0"/>
              </a:rPr>
              <a:t>Step 3, </a:t>
            </a:r>
            <a:r>
              <a:rPr lang="ja-JP" altLang="en-US" sz="3600" b="1">
                <a:solidFill>
                  <a:srgbClr val="000000"/>
                </a:solidFill>
                <a:latin typeface="Arial" charset="0"/>
              </a:rPr>
              <a:t>“</a:t>
            </a:r>
            <a:r>
              <a:rPr lang="en-US" sz="3600" b="1" dirty="0">
                <a:solidFill>
                  <a:srgbClr val="000000"/>
                </a:solidFill>
                <a:latin typeface="Arial" charset="0"/>
              </a:rPr>
              <a:t>Place Order</a:t>
            </a:r>
            <a:r>
              <a:rPr lang="ja-JP" altLang="en-US" sz="3600" b="1">
                <a:solidFill>
                  <a:srgbClr val="000000"/>
                </a:solidFill>
                <a:latin typeface="Arial" charset="0"/>
              </a:rPr>
              <a:t>”</a:t>
            </a:r>
            <a:endParaRPr lang="en-US" sz="3600" b="1" dirty="0">
              <a:solidFill>
                <a:srgbClr val="000000"/>
              </a:solidFill>
              <a:latin typeface="Arial" charset="0"/>
            </a:endParaRPr>
          </a:p>
          <a:p>
            <a:pPr marL="846646" lvl="1" indent="-383108">
              <a:spcBef>
                <a:spcPct val="20000"/>
              </a:spcBef>
              <a:buFontTx/>
              <a:buChar char="–"/>
            </a:pPr>
            <a:r>
              <a:rPr lang="ja-JP" altLang="en-US" sz="3600" b="1">
                <a:solidFill>
                  <a:srgbClr val="000000"/>
                </a:solidFill>
                <a:latin typeface="Arial" charset="0"/>
              </a:rPr>
              <a:t>“</a:t>
            </a:r>
            <a:r>
              <a:rPr lang="en-US" sz="3600" b="1" dirty="0">
                <a:solidFill>
                  <a:srgbClr val="000000"/>
                </a:solidFill>
                <a:latin typeface="Arial" charset="0"/>
              </a:rPr>
              <a:t>Place my order</a:t>
            </a:r>
            <a:r>
              <a:rPr lang="ja-JP" altLang="en-US" sz="3600" b="1">
                <a:solidFill>
                  <a:srgbClr val="000000"/>
                </a:solidFill>
                <a:latin typeface="Arial" charset="0"/>
              </a:rPr>
              <a:t>”</a:t>
            </a:r>
            <a:r>
              <a:rPr lang="en-US" sz="3600" b="1" dirty="0">
                <a:solidFill>
                  <a:srgbClr val="000000"/>
                </a:solidFill>
                <a:latin typeface="Arial" charset="0"/>
              </a:rPr>
              <a:t> button</a:t>
            </a:r>
          </a:p>
          <a:p>
            <a:pPr marL="311143" indent="-311143">
              <a:spcBef>
                <a:spcPct val="20000"/>
              </a:spcBef>
              <a:buFontTx/>
              <a:buChar char="•"/>
            </a:pPr>
            <a:r>
              <a:rPr lang="en-US" b="1" dirty="0">
                <a:solidFill>
                  <a:srgbClr val="000000"/>
                </a:solidFill>
                <a:latin typeface="Arial" charset="0"/>
              </a:rPr>
              <a:t>Two </a:t>
            </a:r>
            <a:r>
              <a:rPr lang="en-US" sz="2400" b="1" dirty="0">
                <a:solidFill>
                  <a:srgbClr val="000000"/>
                </a:solidFill>
                <a:latin typeface="Arial" charset="0"/>
              </a:rPr>
              <a:t>HIGH-VISIBILITY ACTION BUTTONS (K5)</a:t>
            </a:r>
            <a:r>
              <a:rPr lang="en-US" sz="3600" b="1" dirty="0">
                <a:solidFill>
                  <a:srgbClr val="000000"/>
                </a:solidFill>
                <a:latin typeface="Arial" charset="0"/>
              </a:rPr>
              <a:t> </a:t>
            </a:r>
            <a:r>
              <a:rPr lang="en-US" b="1" dirty="0">
                <a:solidFill>
                  <a:srgbClr val="000000"/>
                </a:solidFill>
                <a:latin typeface="Arial" charset="0"/>
              </a:rPr>
              <a:t>for fold</a:t>
            </a:r>
          </a:p>
        </p:txBody>
      </p:sp>
      <p:sp>
        <p:nvSpPr>
          <p:cNvPr id="57359" name="AutoShape 15"/>
          <p:cNvSpPr>
            <a:spLocks noChangeArrowheads="1"/>
          </p:cNvSpPr>
          <p:nvPr/>
        </p:nvSpPr>
        <p:spPr bwMode="auto">
          <a:xfrm>
            <a:off x="5744188" y="8127946"/>
            <a:ext cx="1715392" cy="78622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8" name="AutoShape 15"/>
          <p:cNvSpPr>
            <a:spLocks noChangeArrowheads="1"/>
          </p:cNvSpPr>
          <p:nvPr/>
        </p:nvSpPr>
        <p:spPr bwMode="auto">
          <a:xfrm>
            <a:off x="5853585" y="1265448"/>
            <a:ext cx="1715392" cy="78622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grpSp>
        <p:nvGrpSpPr>
          <p:cNvPr id="19" name="Group 12"/>
          <p:cNvGrpSpPr>
            <a:grpSpLocks/>
          </p:cNvGrpSpPr>
          <p:nvPr/>
        </p:nvGrpSpPr>
        <p:grpSpPr bwMode="auto">
          <a:xfrm>
            <a:off x="1027922" y="1197140"/>
            <a:ext cx="713316" cy="654049"/>
            <a:chOff x="857" y="155"/>
            <a:chExt cx="337" cy="309"/>
          </a:xfrm>
        </p:grpSpPr>
        <p:sp>
          <p:nvSpPr>
            <p:cNvPr id="20" name="Oval 13"/>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1" name="Text Box 14"/>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6</a:t>
              </a:r>
            </a:p>
          </p:txBody>
        </p:sp>
      </p:grpSp>
      <p:sp>
        <p:nvSpPr>
          <p:cNvPr id="2" name="Date Placeholder 1"/>
          <p:cNvSpPr>
            <a:spLocks noGrp="1"/>
          </p:cNvSpPr>
          <p:nvPr>
            <p:ph type="dt" sz="half" idx="10"/>
          </p:nvPr>
        </p:nvSpPr>
        <p:spPr>
          <a:xfrm>
            <a:off x="2931" y="7785101"/>
            <a:ext cx="2540000" cy="457200"/>
          </a:xfrm>
        </p:spPr>
        <p:txBody>
          <a:bodyPr/>
          <a:lstStyle/>
          <a:p>
            <a:pPr>
              <a:defRPr/>
            </a:pPr>
            <a:r>
              <a:rPr lang="en-US"/>
              <a:t>2021/03/15</a:t>
            </a:r>
          </a:p>
        </p:txBody>
      </p:sp>
      <p:sp>
        <p:nvSpPr>
          <p:cNvPr id="3" name="Footer Placeholder 2"/>
          <p:cNvSpPr>
            <a:spLocks noGrp="1"/>
          </p:cNvSpPr>
          <p:nvPr>
            <p:ph type="ftr" sz="quarter" idx="11"/>
          </p:nvPr>
        </p:nvSpPr>
        <p:spPr>
          <a:xfrm>
            <a:off x="2545860" y="7786150"/>
            <a:ext cx="8319483" cy="457200"/>
          </a:xfrm>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a:xfrm>
            <a:off x="10865343" y="7794904"/>
            <a:ext cx="1320800" cy="457200"/>
          </a:xfrm>
        </p:spPr>
        <p:txBody>
          <a:bodyPr/>
          <a:lstStyle/>
          <a:p>
            <a:fld id="{7824B2F0-473A-3246-B69F-C82FCFD48098}" type="slidenum">
              <a:rPr lang="en-US" smtClean="0"/>
              <a:pPr/>
              <a:t>41</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08013">
                                            <p:txEl>
                                              <p:pRg st="3" end="3"/>
                                            </p:txEl>
                                          </p:spTgt>
                                        </p:tgtEl>
                                        <p:attrNameLst>
                                          <p:attrName>style.visibility</p:attrName>
                                        </p:attrNameLst>
                                      </p:cBhvr>
                                      <p:to>
                                        <p:strVal val="visible"/>
                                      </p:to>
                                    </p:set>
                                    <p:animEffect transition="in" filter="dissolve">
                                      <p:cBhvr>
                                        <p:cTn id="7" dur="500"/>
                                        <p:tgtEl>
                                          <p:spTgt spid="14080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0" y="-4296593"/>
            <a:ext cx="12192000" cy="11154593"/>
          </a:xfrm>
          <a:prstGeom prst="rect">
            <a:avLst/>
          </a:prstGeom>
        </p:spPr>
      </p:pic>
      <p:sp>
        <p:nvSpPr>
          <p:cNvPr id="1408013" name="Rectangle 13"/>
          <p:cNvSpPr>
            <a:spLocks noChangeArrowheads="1"/>
          </p:cNvSpPr>
          <p:nvPr/>
        </p:nvSpPr>
        <p:spPr bwMode="auto">
          <a:xfrm>
            <a:off x="2820693" y="609504"/>
            <a:ext cx="9096142" cy="2647027"/>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b="1" dirty="0">
                <a:solidFill>
                  <a:srgbClr val="000000"/>
                </a:solidFill>
                <a:latin typeface="Arial" charset="0"/>
              </a:rPr>
              <a:t>Last step of process</a:t>
            </a:r>
          </a:p>
          <a:p>
            <a:pPr marL="846646" lvl="1" indent="-383108">
              <a:spcBef>
                <a:spcPct val="20000"/>
              </a:spcBef>
              <a:buFontTx/>
              <a:buChar char="–"/>
            </a:pPr>
            <a:r>
              <a:rPr lang="en-US" sz="3600" b="1" dirty="0">
                <a:solidFill>
                  <a:srgbClr val="000000"/>
                </a:solidFill>
                <a:latin typeface="Arial" charset="0"/>
              </a:rPr>
              <a:t>Step 3, </a:t>
            </a:r>
            <a:r>
              <a:rPr lang="ja-JP" altLang="en-US" sz="3600" b="1">
                <a:solidFill>
                  <a:srgbClr val="000000"/>
                </a:solidFill>
                <a:latin typeface="Arial" charset="0"/>
              </a:rPr>
              <a:t>“</a:t>
            </a:r>
            <a:r>
              <a:rPr lang="en-US" sz="3600" b="1" dirty="0">
                <a:solidFill>
                  <a:srgbClr val="000000"/>
                </a:solidFill>
                <a:latin typeface="Arial" charset="0"/>
              </a:rPr>
              <a:t>Place Order</a:t>
            </a:r>
            <a:r>
              <a:rPr lang="ja-JP" altLang="en-US" sz="3600" b="1">
                <a:solidFill>
                  <a:srgbClr val="000000"/>
                </a:solidFill>
                <a:latin typeface="Arial" charset="0"/>
              </a:rPr>
              <a:t>”</a:t>
            </a:r>
            <a:endParaRPr lang="en-US" sz="3600" b="1" dirty="0">
              <a:solidFill>
                <a:srgbClr val="000000"/>
              </a:solidFill>
              <a:latin typeface="Arial" charset="0"/>
            </a:endParaRPr>
          </a:p>
          <a:p>
            <a:pPr marL="846646" lvl="1" indent="-383108">
              <a:spcBef>
                <a:spcPct val="20000"/>
              </a:spcBef>
              <a:buFontTx/>
              <a:buChar char="–"/>
            </a:pPr>
            <a:r>
              <a:rPr lang="ja-JP" altLang="en-US" sz="3600" b="1">
                <a:solidFill>
                  <a:srgbClr val="000000"/>
                </a:solidFill>
                <a:latin typeface="Arial" charset="0"/>
              </a:rPr>
              <a:t>“</a:t>
            </a:r>
            <a:r>
              <a:rPr lang="en-US" sz="3600" b="1" dirty="0">
                <a:solidFill>
                  <a:srgbClr val="000000"/>
                </a:solidFill>
                <a:latin typeface="Arial" charset="0"/>
              </a:rPr>
              <a:t>Place my order</a:t>
            </a:r>
            <a:r>
              <a:rPr lang="ja-JP" altLang="en-US" sz="3600" b="1">
                <a:solidFill>
                  <a:srgbClr val="000000"/>
                </a:solidFill>
                <a:latin typeface="Arial" charset="0"/>
              </a:rPr>
              <a:t>”</a:t>
            </a:r>
            <a:r>
              <a:rPr lang="en-US" sz="3600" b="1" dirty="0">
                <a:solidFill>
                  <a:srgbClr val="000000"/>
                </a:solidFill>
                <a:latin typeface="Arial" charset="0"/>
              </a:rPr>
              <a:t> button</a:t>
            </a:r>
          </a:p>
          <a:p>
            <a:pPr marL="311143" indent="-311143">
              <a:spcBef>
                <a:spcPct val="20000"/>
              </a:spcBef>
              <a:buFontTx/>
              <a:buChar char="•"/>
            </a:pPr>
            <a:r>
              <a:rPr lang="en-US" b="1" dirty="0">
                <a:solidFill>
                  <a:srgbClr val="000000"/>
                </a:solidFill>
                <a:latin typeface="Arial" charset="0"/>
              </a:rPr>
              <a:t>Two </a:t>
            </a:r>
            <a:r>
              <a:rPr lang="en-US" sz="2400" b="1" dirty="0">
                <a:solidFill>
                  <a:srgbClr val="000000"/>
                </a:solidFill>
                <a:latin typeface="Arial" charset="0"/>
              </a:rPr>
              <a:t>HIGH-VISIBILITY ACTION BUTTONS (K5)</a:t>
            </a:r>
            <a:r>
              <a:rPr lang="en-US" sz="3600" b="1" dirty="0">
                <a:solidFill>
                  <a:srgbClr val="000000"/>
                </a:solidFill>
                <a:latin typeface="Arial" charset="0"/>
              </a:rPr>
              <a:t> </a:t>
            </a:r>
            <a:r>
              <a:rPr lang="en-US" b="1" dirty="0">
                <a:solidFill>
                  <a:srgbClr val="000000"/>
                </a:solidFill>
                <a:latin typeface="Arial" charset="0"/>
              </a:rPr>
              <a:t>for fold</a:t>
            </a:r>
          </a:p>
        </p:txBody>
      </p:sp>
      <p:sp>
        <p:nvSpPr>
          <p:cNvPr id="57359" name="AutoShape 15"/>
          <p:cNvSpPr>
            <a:spLocks noChangeArrowheads="1"/>
          </p:cNvSpPr>
          <p:nvPr/>
        </p:nvSpPr>
        <p:spPr bwMode="auto">
          <a:xfrm>
            <a:off x="5744188" y="8127946"/>
            <a:ext cx="1715392" cy="78622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8" name="AutoShape 15"/>
          <p:cNvSpPr>
            <a:spLocks noChangeArrowheads="1"/>
          </p:cNvSpPr>
          <p:nvPr/>
        </p:nvSpPr>
        <p:spPr bwMode="auto">
          <a:xfrm>
            <a:off x="5780173" y="3789443"/>
            <a:ext cx="1715392" cy="78622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2" name="Date Placeholder 1"/>
          <p:cNvSpPr>
            <a:spLocks noGrp="1"/>
          </p:cNvSpPr>
          <p:nvPr>
            <p:ph type="dt" sz="half" idx="10"/>
          </p:nvPr>
        </p:nvSpPr>
        <p:spPr>
          <a:xfrm>
            <a:off x="2931" y="7785101"/>
            <a:ext cx="2540000" cy="457200"/>
          </a:xfrm>
        </p:spPr>
        <p:txBody>
          <a:bodyPr/>
          <a:lstStyle/>
          <a:p>
            <a:pPr>
              <a:defRPr/>
            </a:pPr>
            <a:r>
              <a:rPr lang="en-US"/>
              <a:t>2021/03/15</a:t>
            </a:r>
          </a:p>
        </p:txBody>
      </p:sp>
      <p:sp>
        <p:nvSpPr>
          <p:cNvPr id="3" name="Footer Placeholder 2"/>
          <p:cNvSpPr>
            <a:spLocks noGrp="1"/>
          </p:cNvSpPr>
          <p:nvPr>
            <p:ph type="ftr" sz="quarter" idx="11"/>
          </p:nvPr>
        </p:nvSpPr>
        <p:spPr>
          <a:xfrm>
            <a:off x="2545860" y="7786150"/>
            <a:ext cx="8319483" cy="457200"/>
          </a:xfrm>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a:xfrm>
            <a:off x="10865343" y="7794904"/>
            <a:ext cx="1320800" cy="457200"/>
          </a:xfrm>
        </p:spPr>
        <p:txBody>
          <a:bodyPr/>
          <a:lstStyle/>
          <a:p>
            <a:fld id="{7824B2F0-473A-3246-B69F-C82FCFD48098}" type="slidenum">
              <a:rPr lang="en-US" smtClean="0"/>
              <a:pPr/>
              <a:t>42</a:t>
            </a:fld>
            <a:endParaRPr lang="en-US"/>
          </a:p>
        </p:txBody>
      </p:sp>
    </p:spTree>
    <p:extLst>
      <p:ext uri="{BB962C8B-B14F-4D97-AF65-F5344CB8AC3E}">
        <p14:creationId xmlns:p14="http://schemas.microsoft.com/office/powerpoint/2010/main" val="40144775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5857" y="-2344409"/>
            <a:ext cx="12192000" cy="11154593"/>
          </a:xfrm>
          <a:prstGeom prst="rect">
            <a:avLst/>
          </a:prstGeom>
        </p:spPr>
      </p:pic>
      <p:grpSp>
        <p:nvGrpSpPr>
          <p:cNvPr id="15" name="Group 12"/>
          <p:cNvGrpSpPr>
            <a:grpSpLocks/>
          </p:cNvGrpSpPr>
          <p:nvPr/>
        </p:nvGrpSpPr>
        <p:grpSpPr bwMode="auto">
          <a:xfrm>
            <a:off x="1027922" y="1204606"/>
            <a:ext cx="713316" cy="654049"/>
            <a:chOff x="857" y="155"/>
            <a:chExt cx="337" cy="309"/>
          </a:xfrm>
        </p:grpSpPr>
        <p:sp>
          <p:nvSpPr>
            <p:cNvPr id="16" name="Oval 13"/>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7" name="Text Box 14"/>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6</a:t>
              </a:r>
            </a:p>
          </p:txBody>
        </p:sp>
      </p:grpSp>
      <p:sp>
        <p:nvSpPr>
          <p:cNvPr id="58377" name="AutoShape 12"/>
          <p:cNvSpPr>
            <a:spLocks noChangeArrowheads="1"/>
          </p:cNvSpPr>
          <p:nvPr/>
        </p:nvSpPr>
        <p:spPr bwMode="auto">
          <a:xfrm>
            <a:off x="8070677" y="3545416"/>
            <a:ext cx="2758017" cy="2139951"/>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10061" name="Rectangle 13"/>
          <p:cNvSpPr>
            <a:spLocks noChangeArrowheads="1"/>
          </p:cNvSpPr>
          <p:nvPr/>
        </p:nvSpPr>
        <p:spPr bwMode="auto">
          <a:xfrm>
            <a:off x="237067" y="2061342"/>
            <a:ext cx="6165851" cy="3340100"/>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733" b="1" dirty="0">
                <a:solidFill>
                  <a:srgbClr val="000000"/>
                </a:solidFill>
                <a:latin typeface="Arial" charset="0"/>
                <a:ea typeface="+mn-ea"/>
              </a:rPr>
              <a:t>No nasty surprises</a:t>
            </a:r>
          </a:p>
          <a:p>
            <a:pPr marL="846646" lvl="1" indent="-383108">
              <a:spcBef>
                <a:spcPct val="20000"/>
              </a:spcBef>
              <a:buFontTx/>
              <a:buChar char="–"/>
              <a:defRPr/>
            </a:pPr>
            <a:r>
              <a:rPr lang="en-US" sz="4267" b="1" dirty="0">
                <a:solidFill>
                  <a:srgbClr val="000000"/>
                </a:solidFill>
                <a:latin typeface="Arial" charset="0"/>
                <a:ea typeface="+mn-ea"/>
              </a:rPr>
              <a:t>Can see order</a:t>
            </a:r>
          </a:p>
          <a:p>
            <a:pPr marL="846646" lvl="1" indent="-383108">
              <a:spcBef>
                <a:spcPct val="20000"/>
              </a:spcBef>
              <a:buFontTx/>
              <a:buChar char="–"/>
              <a:defRPr/>
            </a:pPr>
            <a:r>
              <a:rPr lang="en-US" sz="4267" b="1" dirty="0">
                <a:solidFill>
                  <a:srgbClr val="000000"/>
                </a:solidFill>
                <a:latin typeface="Arial" charset="0"/>
                <a:ea typeface="+mn-ea"/>
              </a:rPr>
              <a:t>Total price is same as shopping cart</a:t>
            </a:r>
          </a:p>
          <a:p>
            <a:pPr marL="846646" lvl="1" indent="-383108">
              <a:spcBef>
                <a:spcPct val="20000"/>
              </a:spcBef>
              <a:buFontTx/>
              <a:buChar char="–"/>
              <a:defRPr/>
            </a:pPr>
            <a:r>
              <a:rPr lang="en-US" sz="2667" b="1" dirty="0">
                <a:solidFill>
                  <a:srgbClr val="000000"/>
                </a:solidFill>
                <a:latin typeface="Arial" charset="0"/>
                <a:ea typeface="+mn-ea"/>
              </a:rPr>
              <a:t>ORDER SUMMARY (F7)</a:t>
            </a:r>
          </a:p>
        </p:txBody>
      </p:sp>
      <p:sp>
        <p:nvSpPr>
          <p:cNvPr id="2" name="Date Placeholder 1"/>
          <p:cNvSpPr>
            <a:spLocks noGrp="1"/>
          </p:cNvSpPr>
          <p:nvPr>
            <p:ph type="dt" sz="half" idx="10"/>
          </p:nvPr>
        </p:nvSpPr>
        <p:spPr>
          <a:xfrm>
            <a:off x="2931" y="7792567"/>
            <a:ext cx="2540000" cy="457200"/>
          </a:xfrm>
        </p:spPr>
        <p:txBody>
          <a:bodyPr/>
          <a:lstStyle/>
          <a:p>
            <a:pPr>
              <a:defRPr/>
            </a:pPr>
            <a:r>
              <a:rPr lang="en-US"/>
              <a:t>2021/03/15</a:t>
            </a:r>
          </a:p>
        </p:txBody>
      </p:sp>
      <p:sp>
        <p:nvSpPr>
          <p:cNvPr id="3" name="Footer Placeholder 2"/>
          <p:cNvSpPr>
            <a:spLocks noGrp="1"/>
          </p:cNvSpPr>
          <p:nvPr>
            <p:ph type="ftr" sz="quarter" idx="11"/>
          </p:nvPr>
        </p:nvSpPr>
        <p:spPr>
          <a:xfrm>
            <a:off x="2545860" y="7793616"/>
            <a:ext cx="8319483" cy="457200"/>
          </a:xfrm>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a:xfrm>
            <a:off x="10865343" y="7802370"/>
            <a:ext cx="1320800" cy="457200"/>
          </a:xfrm>
        </p:spPr>
        <p:txBody>
          <a:bodyPr/>
          <a:lstStyle/>
          <a:p>
            <a:fld id="{7824B2F0-473A-3246-B69F-C82FCFD48098}" type="slidenum">
              <a:rPr lang="en-US" smtClean="0"/>
              <a:pPr/>
              <a:t>43</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0" y="34874"/>
            <a:ext cx="12192000" cy="11154593"/>
          </a:xfrm>
          <a:prstGeom prst="rect">
            <a:avLst/>
          </a:prstGeom>
        </p:spPr>
      </p:pic>
      <p:grpSp>
        <p:nvGrpSpPr>
          <p:cNvPr id="13" name="Group 12"/>
          <p:cNvGrpSpPr>
            <a:grpSpLocks/>
          </p:cNvGrpSpPr>
          <p:nvPr/>
        </p:nvGrpSpPr>
        <p:grpSpPr bwMode="auto">
          <a:xfrm>
            <a:off x="1027922" y="1197150"/>
            <a:ext cx="713316" cy="654049"/>
            <a:chOff x="857" y="155"/>
            <a:chExt cx="337" cy="309"/>
          </a:xfrm>
        </p:grpSpPr>
        <p:sp>
          <p:nvSpPr>
            <p:cNvPr id="14" name="Oval 13"/>
            <p:cNvSpPr>
              <a:spLocks noChangeArrowheads="1"/>
            </p:cNvSpPr>
            <p:nvPr/>
          </p:nvSpPr>
          <p:spPr bwMode="auto">
            <a:xfrm>
              <a:off x="857" y="155"/>
              <a:ext cx="337" cy="309"/>
            </a:xfrm>
            <a:prstGeom prst="ellipse">
              <a:avLst/>
            </a:prstGeom>
            <a:noFill/>
            <a:ln w="5715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5" name="Text Box 14"/>
            <p:cNvSpPr txBox="1">
              <a:spLocks noChangeArrowheads="1"/>
            </p:cNvSpPr>
            <p:nvPr/>
          </p:nvSpPr>
          <p:spPr bwMode="auto">
            <a:xfrm>
              <a:off x="911" y="171"/>
              <a:ext cx="195" cy="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3200" b="1">
                  <a:solidFill>
                    <a:srgbClr val="FF0000"/>
                  </a:solidFill>
                  <a:latin typeface="Arial" charset="0"/>
                </a:rPr>
                <a:t>6</a:t>
              </a:r>
            </a:p>
          </p:txBody>
        </p:sp>
      </p:grpSp>
      <p:sp>
        <p:nvSpPr>
          <p:cNvPr id="59401" name="AutoShape 10"/>
          <p:cNvSpPr>
            <a:spLocks noChangeArrowheads="1"/>
          </p:cNvSpPr>
          <p:nvPr/>
        </p:nvSpPr>
        <p:spPr bwMode="auto">
          <a:xfrm>
            <a:off x="2573647" y="3849556"/>
            <a:ext cx="7436628" cy="468564"/>
          </a:xfrm>
          <a:prstGeom prst="roundRect">
            <a:avLst>
              <a:gd name="adj" fmla="val 16667"/>
            </a:avLst>
          </a:prstGeom>
          <a:noFill/>
          <a:ln w="76200">
            <a:solidFill>
              <a:srgbClr val="FF0000"/>
            </a:solidFill>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412109" name="Rectangle 13"/>
          <p:cNvSpPr>
            <a:spLocks noChangeArrowheads="1"/>
          </p:cNvSpPr>
          <p:nvPr/>
        </p:nvSpPr>
        <p:spPr bwMode="auto">
          <a:xfrm>
            <a:off x="4496247" y="4404253"/>
            <a:ext cx="6763272" cy="2476998"/>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defRPr/>
            </a:pPr>
            <a:r>
              <a:rPr lang="en-US" sz="3733" b="1" dirty="0">
                <a:solidFill>
                  <a:srgbClr val="000000"/>
                </a:solidFill>
                <a:latin typeface="Arial" charset="0"/>
                <a:ea typeface="+mn-ea"/>
              </a:rPr>
              <a:t>Easy to change shipping and billing</a:t>
            </a:r>
          </a:p>
          <a:p>
            <a:pPr marL="311143" indent="-311143">
              <a:spcBef>
                <a:spcPct val="20000"/>
              </a:spcBef>
              <a:buFontTx/>
              <a:buChar char="•"/>
              <a:defRPr/>
            </a:pPr>
            <a:r>
              <a:rPr lang="en-US" sz="3733" b="1" dirty="0">
                <a:solidFill>
                  <a:srgbClr val="000000"/>
                </a:solidFill>
                <a:latin typeface="Arial" charset="0"/>
                <a:ea typeface="+mn-ea"/>
              </a:rPr>
              <a:t>All of these things are part of the design pattern</a:t>
            </a:r>
          </a:p>
        </p:txBody>
      </p:sp>
      <p:sp>
        <p:nvSpPr>
          <p:cNvPr id="2" name="Date Placeholder 1"/>
          <p:cNvSpPr>
            <a:spLocks noGrp="1"/>
          </p:cNvSpPr>
          <p:nvPr>
            <p:ph type="dt" sz="half" idx="10"/>
          </p:nvPr>
        </p:nvSpPr>
        <p:spPr>
          <a:xfrm>
            <a:off x="2931" y="7785111"/>
            <a:ext cx="2540000" cy="457200"/>
          </a:xfrm>
        </p:spPr>
        <p:txBody>
          <a:bodyPr/>
          <a:lstStyle/>
          <a:p>
            <a:pPr>
              <a:defRPr/>
            </a:pPr>
            <a:r>
              <a:rPr lang="en-US"/>
              <a:t>2021/03/15</a:t>
            </a:r>
          </a:p>
        </p:txBody>
      </p:sp>
      <p:sp>
        <p:nvSpPr>
          <p:cNvPr id="3" name="Footer Placeholder 2"/>
          <p:cNvSpPr>
            <a:spLocks noGrp="1"/>
          </p:cNvSpPr>
          <p:nvPr>
            <p:ph type="ftr" sz="quarter" idx="11"/>
          </p:nvPr>
        </p:nvSpPr>
        <p:spPr>
          <a:xfrm>
            <a:off x="2545860" y="7786160"/>
            <a:ext cx="8319483" cy="457200"/>
          </a:xfrm>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a:xfrm>
            <a:off x="10865343" y="7794914"/>
            <a:ext cx="1320800" cy="457200"/>
          </a:xfrm>
        </p:spPr>
        <p:txBody>
          <a:bodyPr/>
          <a:lstStyle/>
          <a:p>
            <a:fld id="{7824B2F0-473A-3246-B69F-C82FCFD48098}" type="slidenum">
              <a:rPr lang="en-US" smtClean="0"/>
              <a:pPr/>
              <a:t>44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 Solutions</a:t>
            </a:r>
          </a:p>
        </p:txBody>
      </p:sp>
      <p:sp>
        <p:nvSpPr>
          <p:cNvPr id="60419" name="Rectangle 3"/>
          <p:cNvSpPr>
            <a:spLocks noGrp="1" noChangeArrowheads="1"/>
          </p:cNvSpPr>
          <p:nvPr>
            <p:ph idx="1"/>
          </p:nvPr>
        </p:nvSpPr>
        <p:spPr/>
        <p:txBody>
          <a:bodyPr/>
          <a:lstStyle/>
          <a:p>
            <a:r>
              <a:rPr lang="en-US" dirty="0"/>
              <a:t>Design is about finding solutions</a:t>
            </a:r>
          </a:p>
          <a:p>
            <a:r>
              <a:rPr lang="en-US" dirty="0"/>
              <a:t>Unfortunately, designers often reinvent</a:t>
            </a:r>
          </a:p>
          <a:p>
            <a:pPr lvl="2"/>
            <a:r>
              <a:rPr lang="en-US" dirty="0"/>
              <a:t>Hard to know </a:t>
            </a:r>
            <a:r>
              <a:rPr lang="en-US" b="1" i="1" dirty="0">
                <a:solidFill>
                  <a:srgbClr val="FFD147"/>
                </a:solidFill>
              </a:rPr>
              <a:t>how</a:t>
            </a:r>
            <a:r>
              <a:rPr lang="en-US" dirty="0"/>
              <a:t>  things were done before</a:t>
            </a:r>
          </a:p>
          <a:p>
            <a:pPr lvl="2"/>
            <a:r>
              <a:rPr lang="en-US" b="1" i="1" dirty="0">
                <a:solidFill>
                  <a:srgbClr val="FFD147"/>
                </a:solidFill>
              </a:rPr>
              <a:t>Why</a:t>
            </a:r>
            <a:r>
              <a:rPr lang="en-US" dirty="0"/>
              <a:t>  things were done a certain way</a:t>
            </a:r>
          </a:p>
          <a:p>
            <a:pPr lvl="2"/>
            <a:r>
              <a:rPr lang="en-US" b="1" i="1" dirty="0">
                <a:solidFill>
                  <a:srgbClr val="FFD147"/>
                </a:solidFill>
              </a:rPr>
              <a:t>How  </a:t>
            </a:r>
            <a:r>
              <a:rPr lang="en-US" dirty="0"/>
              <a:t>to reuse solutions</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36951F0A-6D27-F641-887A-BFA2D5FF6C3B}" type="slidenum">
              <a:rPr lang="en-US" smtClean="0"/>
              <a:pPr/>
              <a:t>45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 Patterns</a:t>
            </a:r>
          </a:p>
        </p:txBody>
      </p:sp>
      <p:sp>
        <p:nvSpPr>
          <p:cNvPr id="61443" name="Content Placeholder 8"/>
          <p:cNvSpPr>
            <a:spLocks noGrp="1"/>
          </p:cNvSpPr>
          <p:nvPr>
            <p:ph idx="1"/>
          </p:nvPr>
        </p:nvSpPr>
        <p:spPr>
          <a:xfrm>
            <a:off x="639233" y="929898"/>
            <a:ext cx="11195715" cy="5394702"/>
          </a:xfrm>
        </p:spPr>
        <p:txBody>
          <a:bodyPr/>
          <a:lstStyle/>
          <a:p>
            <a:pPr marL="0" indent="0">
              <a:buNone/>
            </a:pPr>
            <a:r>
              <a:rPr lang="en-US" dirty="0"/>
              <a:t>Communicate common design problems &amp; solutions</a:t>
            </a:r>
          </a:p>
          <a:p>
            <a:pPr lvl="1"/>
            <a:r>
              <a:rPr lang="en-US" dirty="0"/>
              <a:t>First used in architecture [Alexander]</a:t>
            </a:r>
          </a:p>
          <a:p>
            <a:pPr lvl="2"/>
            <a:r>
              <a:rPr lang="en-US" dirty="0"/>
              <a:t>Ex. How to create a beer hall where people socialize?</a:t>
            </a:r>
          </a:p>
          <a:p>
            <a:endParaRPr lang="en-US" dirty="0"/>
          </a:p>
        </p:txBody>
      </p:sp>
      <p:sp>
        <p:nvSpPr>
          <p:cNvPr id="6" name="Date Placeholder 3"/>
          <p:cNvSpPr>
            <a:spLocks noGrp="1"/>
          </p:cNvSpPr>
          <p:nvPr>
            <p:ph type="dt" sz="half" idx="10"/>
          </p:nvPr>
        </p:nvSpPr>
        <p:spPr/>
        <p:txBody>
          <a:bodyPr/>
          <a:lstStyle/>
          <a:p>
            <a:r>
              <a:rPr lang="en-US"/>
              <a:t>2021/03/15</a:t>
            </a:r>
          </a:p>
        </p:txBody>
      </p:sp>
      <p:sp>
        <p:nvSpPr>
          <p:cNvPr id="7" name="Footer Placeholder 4"/>
          <p:cNvSpPr>
            <a:spLocks noGrp="1"/>
          </p:cNvSpPr>
          <p:nvPr>
            <p:ph type="ftr" sz="quarter" idx="11"/>
          </p:nvPr>
        </p:nvSpPr>
        <p:spPr/>
        <p:txBody>
          <a:bodyPr/>
          <a:lstStyle/>
          <a:p>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46</a:t>
            </a:fld>
            <a:endParaRPr lang="en-US"/>
          </a:p>
        </p:txBody>
      </p:sp>
      <p:pic>
        <p:nvPicPr>
          <p:cNvPr id="61447" name="Picture 4" descr="pattern2"/>
          <p:cNvPicPr>
            <a:picLocks noChangeAspect="1" noChangeArrowheads="1"/>
          </p:cNvPicPr>
          <p:nvPr/>
        </p:nvPicPr>
        <p:blipFill>
          <a:blip r:embed="rId3" cstate="email">
            <a:lum bright="-6000"/>
            <a:extLst>
              <a:ext uri="{28A0092B-C50C-407E-A947-70E740481C1C}">
                <a14:useLocalDpi xmlns:a14="http://schemas.microsoft.com/office/drawing/2010/main" val="0"/>
              </a:ext>
            </a:extLst>
          </a:blip>
          <a:srcRect t="4259"/>
          <a:stretch>
            <a:fillRect/>
          </a:stretch>
        </p:blipFill>
        <p:spPr bwMode="auto">
          <a:xfrm>
            <a:off x="4524744" y="2703665"/>
            <a:ext cx="6152281" cy="41543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0" name="Picture 2">
            <a:extLst>
              <a:ext uri="{FF2B5EF4-FFF2-40B4-BE49-F238E27FC236}">
                <a16:creationId xmlns:a16="http://schemas.microsoft.com/office/drawing/2014/main" id="{32D49D94-8121-7442-8D7A-65471FCC6D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4179" y="2703665"/>
            <a:ext cx="3540801" cy="41543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pPr>
              <a:defRPr/>
            </a:pPr>
            <a:r>
              <a:rPr lang="en-US"/>
              <a:t>2021/03/15</a:t>
            </a:r>
          </a:p>
        </p:txBody>
      </p:sp>
      <p:sp>
        <p:nvSpPr>
          <p:cNvPr id="7"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7824B2F0-473A-3246-B69F-C82FCFD48098}" type="slidenum">
              <a:rPr lang="en-US" smtClean="0"/>
              <a:pPr/>
              <a:t>47</a:t>
            </a:fld>
            <a:endParaRPr lang="en-US"/>
          </a:p>
        </p:txBody>
      </p:sp>
      <p:pic>
        <p:nvPicPr>
          <p:cNvPr id="62471" name="Picture 4" descr="pattern2"/>
          <p:cNvPicPr>
            <a:picLocks noChangeAspect="1" noChangeArrowheads="1"/>
          </p:cNvPicPr>
          <p:nvPr/>
        </p:nvPicPr>
        <p:blipFill>
          <a:blip r:embed="rId3">
            <a:lum bright="-6000"/>
            <a:extLst>
              <a:ext uri="{28A0092B-C50C-407E-A947-70E740481C1C}">
                <a14:useLocalDpi xmlns:a14="http://schemas.microsoft.com/office/drawing/2010/main" val="0"/>
              </a:ext>
            </a:extLst>
          </a:blip>
          <a:srcRect t="4259"/>
          <a:stretch>
            <a:fillRect/>
          </a:stretch>
        </p:blipFill>
        <p:spPr bwMode="auto">
          <a:xfrm>
            <a:off x="0" y="0"/>
            <a:ext cx="12227984" cy="8257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Design Patterns</a:t>
            </a:r>
          </a:p>
        </p:txBody>
      </p:sp>
      <p:sp>
        <p:nvSpPr>
          <p:cNvPr id="7" name="Content Placeholder 6"/>
          <p:cNvSpPr>
            <a:spLocks noGrp="1"/>
          </p:cNvSpPr>
          <p:nvPr>
            <p:ph idx="1"/>
          </p:nvPr>
        </p:nvSpPr>
        <p:spPr>
          <a:xfrm>
            <a:off x="639233" y="1151754"/>
            <a:ext cx="11195715" cy="5172846"/>
          </a:xfrm>
        </p:spPr>
        <p:txBody>
          <a:bodyPr/>
          <a:lstStyle/>
          <a:p>
            <a:r>
              <a:rPr lang="en-US" dirty="0"/>
              <a:t>Not too general and not too specific</a:t>
            </a:r>
          </a:p>
          <a:p>
            <a:pPr lvl="1"/>
            <a:r>
              <a:rPr lang="en-US" dirty="0"/>
              <a:t>use a solution </a:t>
            </a:r>
            <a:r>
              <a:rPr lang="ja-JP" altLang="en-US" dirty="0"/>
              <a:t>“</a:t>
            </a:r>
            <a:r>
              <a:rPr lang="en-US" dirty="0"/>
              <a:t>a million times over, without ever doing it the same way twice</a:t>
            </a:r>
            <a:r>
              <a:rPr lang="ja-JP" altLang="en-US" dirty="0"/>
              <a:t>”</a:t>
            </a:r>
            <a:endParaRPr lang="en-US" dirty="0"/>
          </a:p>
          <a:p>
            <a:r>
              <a:rPr lang="en-US" dirty="0"/>
              <a:t>Design patterns are a </a:t>
            </a:r>
            <a:r>
              <a:rPr lang="en-US" i="1" dirty="0">
                <a:solidFill>
                  <a:srgbClr val="FFC000"/>
                </a:solidFill>
              </a:rPr>
              <a:t>shared</a:t>
            </a:r>
            <a:r>
              <a:rPr lang="en-US" dirty="0"/>
              <a:t> language </a:t>
            </a:r>
          </a:p>
          <a:p>
            <a:pPr lvl="1"/>
            <a:r>
              <a:rPr lang="en-US" dirty="0"/>
              <a:t>for </a:t>
            </a:r>
            <a:r>
              <a:rPr lang="ja-JP" altLang="en-US" dirty="0"/>
              <a:t>“</a:t>
            </a:r>
            <a:r>
              <a:rPr lang="en-US" dirty="0"/>
              <a:t>building and planning towns, neighborhoods, houses, gardens, &amp; rooms.</a:t>
            </a:r>
            <a:r>
              <a:rPr lang="ja-JP" altLang="en-US" dirty="0"/>
              <a:t>”</a:t>
            </a:r>
            <a:endParaRPr lang="en-US" dirty="0"/>
          </a:p>
          <a:p>
            <a:pPr lvl="1"/>
            <a:r>
              <a:rPr lang="en-US" dirty="0"/>
              <a:t>Ex. Beer hall is part of a center for public life…</a:t>
            </a:r>
          </a:p>
          <a:p>
            <a:pPr lvl="1"/>
            <a:r>
              <a:rPr lang="en-US" dirty="0"/>
              <a:t>Ex. Beer hall needs spaces for groups to be alone… ALCOVES</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36951F0A-6D27-F641-887A-BFA2D5FF6C3B}" type="slidenum">
              <a:rPr lang="en-US" smtClean="0"/>
              <a:pPr/>
              <a:t>48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dissolve">
                                      <p:cBhvr>
                                        <p:cTn id="7" dur="500"/>
                                        <p:tgtEl>
                                          <p:spTgt spid="7">
                                            <p:txEl>
                                              <p:pRg st="2" end="2"/>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xEl>
                                              <p:pRg st="3" end="3"/>
                                            </p:txEl>
                                          </p:spTgt>
                                        </p:tgtEl>
                                        <p:attrNameLst>
                                          <p:attrName>style.visibility</p:attrName>
                                        </p:attrNameLst>
                                      </p:cBhvr>
                                      <p:to>
                                        <p:strVal val="visible"/>
                                      </p:to>
                                    </p:set>
                                    <p:animEffect transition="in" filter="dissolve">
                                      <p:cBhvr>
                                        <p:cTn id="10" dur="500"/>
                                        <p:tgtEl>
                                          <p:spTgt spid="7">
                                            <p:txEl>
                                              <p:pRg st="3" end="3"/>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dissolve">
                                      <p:cBhvr>
                                        <p:cTn id="13" dur="500"/>
                                        <p:tgtEl>
                                          <p:spTgt spid="7">
                                            <p:txEl>
                                              <p:pRg st="4" end="4"/>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xEl>
                                              <p:pRg st="5" end="5"/>
                                            </p:txEl>
                                          </p:spTgt>
                                        </p:tgtEl>
                                        <p:attrNameLst>
                                          <p:attrName>style.visibility</p:attrName>
                                        </p:attrNameLst>
                                      </p:cBhvr>
                                      <p:to>
                                        <p:strVal val="visible"/>
                                      </p:to>
                                    </p:set>
                                    <p:animEffect transition="in" filter="dissolve">
                                      <p:cBhvr>
                                        <p:cTn id="16"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Web of Design Patterns</a:t>
            </a:r>
          </a:p>
        </p:txBody>
      </p:sp>
      <p:sp>
        <p:nvSpPr>
          <p:cNvPr id="33" name="Date Placeholder 3"/>
          <p:cNvSpPr>
            <a:spLocks noGrp="1"/>
          </p:cNvSpPr>
          <p:nvPr>
            <p:ph type="dt" sz="half" idx="10"/>
          </p:nvPr>
        </p:nvSpPr>
        <p:spPr/>
        <p:txBody>
          <a:bodyPr/>
          <a:lstStyle/>
          <a:p>
            <a:pPr>
              <a:defRPr/>
            </a:pPr>
            <a:r>
              <a:rPr lang="en-US"/>
              <a:t>2021/03/15</a:t>
            </a:r>
          </a:p>
        </p:txBody>
      </p:sp>
      <p:sp>
        <p:nvSpPr>
          <p:cNvPr id="34"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49</a:t>
            </a:fld>
            <a:endParaRPr lang="en-US"/>
          </a:p>
        </p:txBody>
      </p:sp>
      <p:sp>
        <p:nvSpPr>
          <p:cNvPr id="64518" name="Rectangle 3"/>
          <p:cNvSpPr>
            <a:spLocks noChangeArrowheads="1"/>
          </p:cNvSpPr>
          <p:nvPr/>
        </p:nvSpPr>
        <p:spPr bwMode="auto">
          <a:xfrm>
            <a:off x="914400" y="1278467"/>
            <a:ext cx="11074400" cy="629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sp>
        <p:nvSpPr>
          <p:cNvPr id="64519" name="Rectangle 4"/>
          <p:cNvSpPr>
            <a:spLocks noChangeArrowheads="1"/>
          </p:cNvSpPr>
          <p:nvPr/>
        </p:nvSpPr>
        <p:spPr bwMode="auto">
          <a:xfrm>
            <a:off x="5317069" y="4083053"/>
            <a:ext cx="376767" cy="376767"/>
          </a:xfrm>
          <a:prstGeom prst="rect">
            <a:avLst/>
          </a:prstGeom>
          <a:solidFill>
            <a:schemeClr val="accent1"/>
          </a:solidFill>
          <a:ln w="9525">
            <a:solidFill>
              <a:schemeClr val="tx1"/>
            </a:solidFill>
            <a:miter lim="800000"/>
            <a:headEnd/>
            <a:tailEnd/>
          </a:ln>
        </p:spPr>
        <p:txBody>
          <a:bodyPr wrap="none" anchor="ctr"/>
          <a:lstStyle/>
          <a:p>
            <a:endParaRPr lang="en-US" sz="4267"/>
          </a:p>
        </p:txBody>
      </p:sp>
      <p:sp>
        <p:nvSpPr>
          <p:cNvPr id="64520" name="AutoShape 5"/>
          <p:cNvSpPr>
            <a:spLocks noChangeArrowheads="1"/>
          </p:cNvSpPr>
          <p:nvPr/>
        </p:nvSpPr>
        <p:spPr bwMode="auto">
          <a:xfrm>
            <a:off x="6766333" y="5909787"/>
            <a:ext cx="3758026" cy="776817"/>
          </a:xfrm>
          <a:prstGeom prst="roundRect">
            <a:avLst>
              <a:gd name="adj" fmla="val 16667"/>
            </a:avLst>
          </a:prstGeom>
          <a:solidFill>
            <a:srgbClr val="00B050"/>
          </a:solidFill>
          <a:ln w="9525">
            <a:noFill/>
            <a:round/>
            <a:headEnd/>
            <a:tailEnd/>
          </a:ln>
        </p:spPr>
        <p:txBody>
          <a:bodyPr wrap="none" anchor="ctr"/>
          <a:lstStyle/>
          <a:p>
            <a:pPr algn="ctr"/>
            <a:r>
              <a:rPr lang="en-US" sz="4267" b="1" dirty="0">
                <a:latin typeface="Arial" charset="0"/>
                <a:cs typeface="Times New Roman" charset="0"/>
              </a:rPr>
              <a:t>(181) The Fire</a:t>
            </a:r>
          </a:p>
        </p:txBody>
      </p:sp>
      <p:sp>
        <p:nvSpPr>
          <p:cNvPr id="64521" name="AutoShape 6"/>
          <p:cNvSpPr>
            <a:spLocks noChangeArrowheads="1"/>
          </p:cNvSpPr>
          <p:nvPr/>
        </p:nvSpPr>
        <p:spPr bwMode="auto">
          <a:xfrm>
            <a:off x="190500" y="969436"/>
            <a:ext cx="7054853" cy="776817"/>
          </a:xfrm>
          <a:prstGeom prst="roundRect">
            <a:avLst>
              <a:gd name="adj" fmla="val 16667"/>
            </a:avLst>
          </a:prstGeom>
          <a:solidFill>
            <a:srgbClr val="00B050"/>
          </a:solidFill>
          <a:ln w="9525">
            <a:noFill/>
            <a:round/>
            <a:headEnd/>
            <a:tailEnd/>
          </a:ln>
        </p:spPr>
        <p:txBody>
          <a:bodyPr wrap="none" anchor="ctr"/>
          <a:lstStyle/>
          <a:p>
            <a:r>
              <a:rPr lang="en-US" sz="4267" b="1" dirty="0">
                <a:latin typeface="Arial" charset="0"/>
                <a:cs typeface="Times New Roman" charset="0"/>
              </a:rPr>
              <a:t>(8) Mosaic of Subcultures</a:t>
            </a:r>
          </a:p>
        </p:txBody>
      </p:sp>
      <p:cxnSp>
        <p:nvCxnSpPr>
          <p:cNvPr id="64522" name="AutoShape 7"/>
          <p:cNvCxnSpPr>
            <a:cxnSpLocks noChangeShapeType="1"/>
            <a:stCxn id="64519" idx="3"/>
            <a:endCxn id="64520" idx="0"/>
          </p:cNvCxnSpPr>
          <p:nvPr/>
        </p:nvCxnSpPr>
        <p:spPr bwMode="auto">
          <a:xfrm>
            <a:off x="5693836" y="4271437"/>
            <a:ext cx="2951510" cy="1638350"/>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23" name="AutoShape 8"/>
          <p:cNvCxnSpPr>
            <a:cxnSpLocks noChangeShapeType="1"/>
            <a:stCxn id="64521" idx="2"/>
            <a:endCxn id="64531" idx="0"/>
          </p:cNvCxnSpPr>
          <p:nvPr/>
        </p:nvCxnSpPr>
        <p:spPr bwMode="auto">
          <a:xfrm flipH="1">
            <a:off x="2787652" y="1746253"/>
            <a:ext cx="930275" cy="594783"/>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64524" name="AutoShape 9"/>
          <p:cNvSpPr>
            <a:spLocks noChangeArrowheads="1"/>
          </p:cNvSpPr>
          <p:nvPr/>
        </p:nvSpPr>
        <p:spPr bwMode="auto">
          <a:xfrm>
            <a:off x="2953402" y="5909787"/>
            <a:ext cx="3664767" cy="776817"/>
          </a:xfrm>
          <a:prstGeom prst="roundRect">
            <a:avLst>
              <a:gd name="adj" fmla="val 16667"/>
            </a:avLst>
          </a:prstGeom>
          <a:solidFill>
            <a:srgbClr val="00B050"/>
          </a:solidFill>
          <a:ln w="9525">
            <a:noFill/>
            <a:round/>
            <a:headEnd/>
            <a:tailEnd/>
          </a:ln>
        </p:spPr>
        <p:txBody>
          <a:bodyPr wrap="none" anchor="ctr"/>
          <a:lstStyle/>
          <a:p>
            <a:pPr algn="ctr"/>
            <a:r>
              <a:rPr lang="en-US" sz="4267" b="1" dirty="0">
                <a:latin typeface="Arial" charset="0"/>
                <a:cs typeface="Times New Roman" charset="0"/>
              </a:rPr>
              <a:t>(179) Alcoves</a:t>
            </a:r>
          </a:p>
        </p:txBody>
      </p:sp>
      <p:sp>
        <p:nvSpPr>
          <p:cNvPr id="64525" name="AutoShape 10"/>
          <p:cNvSpPr>
            <a:spLocks noChangeArrowheads="1"/>
          </p:cNvSpPr>
          <p:nvPr/>
        </p:nvSpPr>
        <p:spPr bwMode="auto">
          <a:xfrm>
            <a:off x="203200" y="4988984"/>
            <a:ext cx="6134100" cy="698498"/>
          </a:xfrm>
          <a:prstGeom prst="roundRect">
            <a:avLst>
              <a:gd name="adj" fmla="val 16667"/>
            </a:avLst>
          </a:prstGeom>
          <a:solidFill>
            <a:srgbClr val="00B050"/>
          </a:solidFill>
          <a:ln w="9525">
            <a:noFill/>
            <a:round/>
            <a:headEnd/>
            <a:tailEnd/>
          </a:ln>
        </p:spPr>
        <p:txBody>
          <a:bodyPr wrap="none" anchor="ctr"/>
          <a:lstStyle/>
          <a:p>
            <a:r>
              <a:rPr lang="en-US" sz="4267" b="1" dirty="0">
                <a:latin typeface="Arial" charset="0"/>
                <a:cs typeface="Times New Roman" charset="0"/>
              </a:rPr>
              <a:t>(95) Building Complex</a:t>
            </a:r>
          </a:p>
        </p:txBody>
      </p:sp>
      <p:cxnSp>
        <p:nvCxnSpPr>
          <p:cNvPr id="64526" name="AutoShape 11"/>
          <p:cNvCxnSpPr>
            <a:cxnSpLocks noChangeShapeType="1"/>
            <a:stCxn id="64519" idx="2"/>
            <a:endCxn id="64524" idx="0"/>
          </p:cNvCxnSpPr>
          <p:nvPr/>
        </p:nvCxnSpPr>
        <p:spPr bwMode="auto">
          <a:xfrm flipH="1">
            <a:off x="4785786" y="4459820"/>
            <a:ext cx="719667" cy="1449967"/>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27" name="AutoShape 12"/>
          <p:cNvCxnSpPr>
            <a:cxnSpLocks noChangeShapeType="1"/>
            <a:stCxn id="64519" idx="1"/>
            <a:endCxn id="64525" idx="0"/>
          </p:cNvCxnSpPr>
          <p:nvPr/>
        </p:nvCxnSpPr>
        <p:spPr bwMode="auto">
          <a:xfrm flipH="1">
            <a:off x="3270250" y="4271437"/>
            <a:ext cx="2046819" cy="717547"/>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64528" name="Rectangle 13"/>
          <p:cNvSpPr>
            <a:spLocks noChangeArrowheads="1"/>
          </p:cNvSpPr>
          <p:nvPr/>
        </p:nvSpPr>
        <p:spPr bwMode="auto">
          <a:xfrm>
            <a:off x="6705602" y="3761319"/>
            <a:ext cx="376767" cy="376767"/>
          </a:xfrm>
          <a:prstGeom prst="rect">
            <a:avLst/>
          </a:prstGeom>
          <a:solidFill>
            <a:schemeClr val="accent1"/>
          </a:solidFill>
          <a:ln w="9525">
            <a:solidFill>
              <a:schemeClr val="tx1"/>
            </a:solidFill>
            <a:miter lim="800000"/>
            <a:headEnd/>
            <a:tailEnd/>
          </a:ln>
        </p:spPr>
        <p:txBody>
          <a:bodyPr wrap="none" anchor="ctr"/>
          <a:lstStyle/>
          <a:p>
            <a:endParaRPr lang="en-US" sz="4267"/>
          </a:p>
        </p:txBody>
      </p:sp>
      <p:sp>
        <p:nvSpPr>
          <p:cNvPr id="64529" name="Rectangle 14"/>
          <p:cNvSpPr>
            <a:spLocks noChangeArrowheads="1"/>
          </p:cNvSpPr>
          <p:nvPr/>
        </p:nvSpPr>
        <p:spPr bwMode="auto">
          <a:xfrm>
            <a:off x="4409019" y="3761319"/>
            <a:ext cx="376767" cy="376767"/>
          </a:xfrm>
          <a:prstGeom prst="rect">
            <a:avLst/>
          </a:prstGeom>
          <a:solidFill>
            <a:schemeClr val="accent1"/>
          </a:solidFill>
          <a:ln w="9525">
            <a:solidFill>
              <a:schemeClr val="tx1"/>
            </a:solidFill>
            <a:miter lim="800000"/>
            <a:headEnd/>
            <a:tailEnd/>
          </a:ln>
        </p:spPr>
        <p:txBody>
          <a:bodyPr wrap="none" anchor="ctr"/>
          <a:lstStyle/>
          <a:p>
            <a:endParaRPr lang="en-US" sz="4267"/>
          </a:p>
        </p:txBody>
      </p:sp>
      <p:sp>
        <p:nvSpPr>
          <p:cNvPr id="64530" name="AutoShape 15"/>
          <p:cNvSpPr>
            <a:spLocks noChangeArrowheads="1"/>
          </p:cNvSpPr>
          <p:nvPr/>
        </p:nvSpPr>
        <p:spPr bwMode="auto">
          <a:xfrm>
            <a:off x="6337300" y="2345269"/>
            <a:ext cx="3829051" cy="776817"/>
          </a:xfrm>
          <a:prstGeom prst="roundRect">
            <a:avLst>
              <a:gd name="adj" fmla="val 16667"/>
            </a:avLst>
          </a:prstGeom>
          <a:solidFill>
            <a:srgbClr val="00B050"/>
          </a:solidFill>
          <a:ln w="9525">
            <a:noFill/>
            <a:round/>
            <a:headEnd/>
            <a:tailEnd/>
          </a:ln>
        </p:spPr>
        <p:txBody>
          <a:bodyPr wrap="none" anchor="ctr"/>
          <a:lstStyle/>
          <a:p>
            <a:pPr algn="ctr"/>
            <a:r>
              <a:rPr lang="en-US" sz="4267" b="1">
                <a:latin typeface="Arial" charset="0"/>
                <a:cs typeface="Times New Roman" charset="0"/>
              </a:rPr>
              <a:t>(33) Night Life</a:t>
            </a:r>
          </a:p>
        </p:txBody>
      </p:sp>
      <p:sp>
        <p:nvSpPr>
          <p:cNvPr id="64531" name="AutoShape 16"/>
          <p:cNvSpPr>
            <a:spLocks noChangeArrowheads="1"/>
          </p:cNvSpPr>
          <p:nvPr/>
        </p:nvSpPr>
        <p:spPr bwMode="auto">
          <a:xfrm>
            <a:off x="190502" y="2341036"/>
            <a:ext cx="5194300" cy="776817"/>
          </a:xfrm>
          <a:prstGeom prst="roundRect">
            <a:avLst>
              <a:gd name="adj" fmla="val 16667"/>
            </a:avLst>
          </a:prstGeom>
          <a:solidFill>
            <a:srgbClr val="00B050"/>
          </a:solidFill>
          <a:ln w="9525">
            <a:noFill/>
            <a:round/>
            <a:headEnd/>
            <a:tailEnd/>
          </a:ln>
        </p:spPr>
        <p:txBody>
          <a:bodyPr wrap="none" anchor="ctr"/>
          <a:lstStyle/>
          <a:p>
            <a:r>
              <a:rPr lang="en-US" sz="4267" b="1" dirty="0">
                <a:latin typeface="Arial" charset="0"/>
                <a:cs typeface="Times New Roman" charset="0"/>
              </a:rPr>
              <a:t>(31) Promenade</a:t>
            </a:r>
          </a:p>
        </p:txBody>
      </p:sp>
      <p:cxnSp>
        <p:nvCxnSpPr>
          <p:cNvPr id="64532" name="AutoShape 17"/>
          <p:cNvCxnSpPr>
            <a:cxnSpLocks noChangeShapeType="1"/>
            <a:stCxn id="64530" idx="1"/>
            <a:endCxn id="64531" idx="3"/>
          </p:cNvCxnSpPr>
          <p:nvPr/>
        </p:nvCxnSpPr>
        <p:spPr bwMode="auto">
          <a:xfrm flipH="1" flipV="1">
            <a:off x="5384802" y="2730502"/>
            <a:ext cx="952500" cy="4233"/>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64533" name="AutoShape 18"/>
          <p:cNvSpPr>
            <a:spLocks noChangeArrowheads="1"/>
          </p:cNvSpPr>
          <p:nvPr/>
        </p:nvSpPr>
        <p:spPr bwMode="auto">
          <a:xfrm>
            <a:off x="3511553" y="3761317"/>
            <a:ext cx="3981449" cy="776816"/>
          </a:xfrm>
          <a:prstGeom prst="roundRect">
            <a:avLst>
              <a:gd name="adj" fmla="val 16667"/>
            </a:avLst>
          </a:prstGeom>
          <a:solidFill>
            <a:srgbClr val="AAB6D2"/>
          </a:solidFill>
          <a:ln w="9525">
            <a:solidFill>
              <a:srgbClr val="808080"/>
            </a:solidFill>
            <a:round/>
            <a:headEnd/>
            <a:tailEnd/>
          </a:ln>
        </p:spPr>
        <p:txBody>
          <a:bodyPr wrap="none" anchor="ctr"/>
          <a:lstStyle/>
          <a:p>
            <a:pPr algn="ctr"/>
            <a:r>
              <a:rPr lang="en-US" sz="4267" b="1">
                <a:latin typeface="Arial" charset="0"/>
                <a:cs typeface="Times New Roman" charset="0"/>
              </a:rPr>
              <a:t>(90) Beer Hall</a:t>
            </a:r>
          </a:p>
        </p:txBody>
      </p:sp>
      <p:cxnSp>
        <p:nvCxnSpPr>
          <p:cNvPr id="64534" name="AutoShape 19"/>
          <p:cNvCxnSpPr>
            <a:cxnSpLocks noChangeShapeType="1"/>
            <a:stCxn id="64531" idx="2"/>
            <a:endCxn id="64529" idx="0"/>
          </p:cNvCxnSpPr>
          <p:nvPr/>
        </p:nvCxnSpPr>
        <p:spPr bwMode="auto">
          <a:xfrm>
            <a:off x="2787651" y="3117851"/>
            <a:ext cx="1809749" cy="643467"/>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64535" name="AutoShape 20"/>
          <p:cNvCxnSpPr>
            <a:cxnSpLocks noChangeShapeType="1"/>
            <a:stCxn id="64530" idx="2"/>
            <a:endCxn id="64528" idx="0"/>
          </p:cNvCxnSpPr>
          <p:nvPr/>
        </p:nvCxnSpPr>
        <p:spPr bwMode="auto">
          <a:xfrm flipH="1">
            <a:off x="6893986" y="3122086"/>
            <a:ext cx="1358900" cy="639233"/>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useBgFill="1">
        <p:nvSpPr>
          <p:cNvPr id="64537" name="Rectangle 22"/>
          <p:cNvSpPr>
            <a:spLocks noChangeArrowheads="1"/>
          </p:cNvSpPr>
          <p:nvPr/>
        </p:nvSpPr>
        <p:spPr bwMode="auto">
          <a:xfrm>
            <a:off x="10593919" y="787402"/>
            <a:ext cx="259985" cy="2023583"/>
          </a:xfrm>
          <a:prstGeom prst="rect">
            <a:avLst/>
          </a:prstGeom>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4267"/>
          </a:p>
        </p:txBody>
      </p:sp>
      <p:grpSp>
        <p:nvGrpSpPr>
          <p:cNvPr id="64538" name="Group 23"/>
          <p:cNvGrpSpPr>
            <a:grpSpLocks/>
          </p:cNvGrpSpPr>
          <p:nvPr/>
        </p:nvGrpSpPr>
        <p:grpSpPr bwMode="auto">
          <a:xfrm>
            <a:off x="10593919" y="2943170"/>
            <a:ext cx="467783" cy="2506133"/>
            <a:chOff x="5064" y="914"/>
            <a:chExt cx="221" cy="712"/>
          </a:xfrm>
        </p:grpSpPr>
        <p:sp>
          <p:nvSpPr>
            <p:cNvPr id="64546" name="Rectangle 24"/>
            <p:cNvSpPr>
              <a:spLocks noChangeArrowheads="1"/>
            </p:cNvSpPr>
            <p:nvPr/>
          </p:nvSpPr>
          <p:spPr bwMode="auto">
            <a:xfrm>
              <a:off x="5166" y="951"/>
              <a:ext cx="119" cy="63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useBgFill="1">
          <p:nvSpPr>
            <p:cNvPr id="64547" name="Rectangle 25"/>
            <p:cNvSpPr>
              <a:spLocks noChangeArrowheads="1"/>
            </p:cNvSpPr>
            <p:nvPr/>
          </p:nvSpPr>
          <p:spPr bwMode="auto">
            <a:xfrm>
              <a:off x="5064" y="914"/>
              <a:ext cx="157" cy="712"/>
            </a:xfrm>
            <a:prstGeom prst="rect">
              <a:avLst/>
            </a:prstGeom>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4267"/>
            </a:p>
          </p:txBody>
        </p:sp>
      </p:grpSp>
      <p:sp>
        <p:nvSpPr>
          <p:cNvPr id="64540" name="Text Box 29"/>
          <p:cNvSpPr txBox="1">
            <a:spLocks noChangeArrowheads="1"/>
          </p:cNvSpPr>
          <p:nvPr/>
        </p:nvSpPr>
        <p:spPr bwMode="auto">
          <a:xfrm rot="5400000">
            <a:off x="10886273" y="1473456"/>
            <a:ext cx="153619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dirty="0">
                <a:latin typeface="Arial" charset="0"/>
                <a:cs typeface="Times New Roman" charset="0"/>
              </a:rPr>
              <a:t>Cities </a:t>
            </a:r>
          </a:p>
          <a:p>
            <a:pPr algn="ctr" eaLnBrk="1" hangingPunct="1"/>
            <a:r>
              <a:rPr lang="en-US" sz="2800" dirty="0">
                <a:latin typeface="Arial" charset="0"/>
                <a:cs typeface="Times New Roman" charset="0"/>
              </a:rPr>
              <a:t>&amp; Towns</a:t>
            </a:r>
          </a:p>
        </p:txBody>
      </p:sp>
      <p:sp>
        <p:nvSpPr>
          <p:cNvPr id="64541" name="Text Box 30"/>
          <p:cNvSpPr txBox="1">
            <a:spLocks noChangeArrowheads="1"/>
          </p:cNvSpPr>
          <p:nvPr/>
        </p:nvSpPr>
        <p:spPr bwMode="auto">
          <a:xfrm rot="5400000">
            <a:off x="10668601" y="5775296"/>
            <a:ext cx="1484702"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dirty="0">
                <a:latin typeface="Arial" charset="0"/>
                <a:cs typeface="Times New Roman" charset="0"/>
              </a:rPr>
              <a:t>Interiors</a:t>
            </a:r>
          </a:p>
        </p:txBody>
      </p:sp>
      <p:sp>
        <p:nvSpPr>
          <p:cNvPr id="64542" name="Text Box 31"/>
          <p:cNvSpPr txBox="1">
            <a:spLocks noChangeArrowheads="1"/>
          </p:cNvSpPr>
          <p:nvPr/>
        </p:nvSpPr>
        <p:spPr bwMode="auto">
          <a:xfrm rot="5400000">
            <a:off x="10681988" y="3805967"/>
            <a:ext cx="194476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2800" dirty="0">
                <a:latin typeface="Arial" charset="0"/>
                <a:cs typeface="Times New Roman" charset="0"/>
              </a:rPr>
              <a:t>Local</a:t>
            </a:r>
          </a:p>
          <a:p>
            <a:pPr algn="ctr" eaLnBrk="1" hangingPunct="1"/>
            <a:r>
              <a:rPr lang="en-US" sz="2800" dirty="0">
                <a:latin typeface="Arial" charset="0"/>
                <a:cs typeface="Times New Roman" charset="0"/>
              </a:rPr>
              <a:t>Gatherings</a:t>
            </a:r>
          </a:p>
        </p:txBody>
      </p:sp>
      <p:pic>
        <p:nvPicPr>
          <p:cNvPr id="64543" name="Picture 32" descr="Blueprnt"/>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492359" y="433917"/>
            <a:ext cx="2032000" cy="1684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5" name="Group 23">
            <a:extLst>
              <a:ext uri="{FF2B5EF4-FFF2-40B4-BE49-F238E27FC236}">
                <a16:creationId xmlns:a16="http://schemas.microsoft.com/office/drawing/2014/main" id="{D18B10A7-FC05-2745-9FD9-ABF216BB93F7}"/>
              </a:ext>
            </a:extLst>
          </p:cNvPr>
          <p:cNvGrpSpPr>
            <a:grpSpLocks/>
          </p:cNvGrpSpPr>
          <p:nvPr/>
        </p:nvGrpSpPr>
        <p:grpSpPr bwMode="auto">
          <a:xfrm>
            <a:off x="10581475" y="632600"/>
            <a:ext cx="467783" cy="2506133"/>
            <a:chOff x="5064" y="914"/>
            <a:chExt cx="221" cy="712"/>
          </a:xfrm>
        </p:grpSpPr>
        <p:sp>
          <p:nvSpPr>
            <p:cNvPr id="46" name="Rectangle 24">
              <a:extLst>
                <a:ext uri="{FF2B5EF4-FFF2-40B4-BE49-F238E27FC236}">
                  <a16:creationId xmlns:a16="http://schemas.microsoft.com/office/drawing/2014/main" id="{D7610E90-ED28-A74A-9824-08A33585EE3B}"/>
                </a:ext>
              </a:extLst>
            </p:cNvPr>
            <p:cNvSpPr>
              <a:spLocks noChangeArrowheads="1"/>
            </p:cNvSpPr>
            <p:nvPr/>
          </p:nvSpPr>
          <p:spPr bwMode="auto">
            <a:xfrm>
              <a:off x="5166" y="951"/>
              <a:ext cx="119" cy="63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useBgFill="1">
          <p:nvSpPr>
            <p:cNvPr id="47" name="Rectangle 25">
              <a:extLst>
                <a:ext uri="{FF2B5EF4-FFF2-40B4-BE49-F238E27FC236}">
                  <a16:creationId xmlns:a16="http://schemas.microsoft.com/office/drawing/2014/main" id="{6F943763-56AF-B644-8EC7-5D7B9A6D9298}"/>
                </a:ext>
              </a:extLst>
            </p:cNvPr>
            <p:cNvSpPr>
              <a:spLocks noChangeArrowheads="1"/>
            </p:cNvSpPr>
            <p:nvPr/>
          </p:nvSpPr>
          <p:spPr bwMode="auto">
            <a:xfrm>
              <a:off x="5064" y="914"/>
              <a:ext cx="157" cy="712"/>
            </a:xfrm>
            <a:prstGeom prst="rect">
              <a:avLst/>
            </a:prstGeom>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4267"/>
            </a:p>
          </p:txBody>
        </p:sp>
      </p:grpSp>
      <p:grpSp>
        <p:nvGrpSpPr>
          <p:cNvPr id="48" name="Group 23">
            <a:extLst>
              <a:ext uri="{FF2B5EF4-FFF2-40B4-BE49-F238E27FC236}">
                <a16:creationId xmlns:a16="http://schemas.microsoft.com/office/drawing/2014/main" id="{29221425-64ED-B24B-9C4F-5A27FD8415F2}"/>
              </a:ext>
            </a:extLst>
          </p:cNvPr>
          <p:cNvGrpSpPr>
            <a:grpSpLocks/>
          </p:cNvGrpSpPr>
          <p:nvPr/>
        </p:nvGrpSpPr>
        <p:grpSpPr bwMode="auto">
          <a:xfrm>
            <a:off x="10581475" y="5389880"/>
            <a:ext cx="467783" cy="2506133"/>
            <a:chOff x="5064" y="914"/>
            <a:chExt cx="221" cy="712"/>
          </a:xfrm>
        </p:grpSpPr>
        <p:sp>
          <p:nvSpPr>
            <p:cNvPr id="49" name="Rectangle 24">
              <a:extLst>
                <a:ext uri="{FF2B5EF4-FFF2-40B4-BE49-F238E27FC236}">
                  <a16:creationId xmlns:a16="http://schemas.microsoft.com/office/drawing/2014/main" id="{21557EF5-CEAA-1840-AEFD-2C1B8EAC7CB3}"/>
                </a:ext>
              </a:extLst>
            </p:cNvPr>
            <p:cNvSpPr>
              <a:spLocks noChangeArrowheads="1"/>
            </p:cNvSpPr>
            <p:nvPr/>
          </p:nvSpPr>
          <p:spPr bwMode="auto">
            <a:xfrm>
              <a:off x="5166" y="951"/>
              <a:ext cx="119" cy="631"/>
            </a:xfrm>
            <a:prstGeom prst="rect">
              <a:avLst/>
            </a:prstGeom>
            <a:noFill/>
            <a:ln w="25400">
              <a:solidFill>
                <a:schemeClr val="tx1"/>
              </a:solid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useBgFill="1">
          <p:nvSpPr>
            <p:cNvPr id="50" name="Rectangle 25">
              <a:extLst>
                <a:ext uri="{FF2B5EF4-FFF2-40B4-BE49-F238E27FC236}">
                  <a16:creationId xmlns:a16="http://schemas.microsoft.com/office/drawing/2014/main" id="{19304178-62C8-8E4A-9B1A-926564C16D43}"/>
                </a:ext>
              </a:extLst>
            </p:cNvPr>
            <p:cNvSpPr>
              <a:spLocks noChangeArrowheads="1"/>
            </p:cNvSpPr>
            <p:nvPr/>
          </p:nvSpPr>
          <p:spPr bwMode="auto">
            <a:xfrm>
              <a:off x="5064" y="914"/>
              <a:ext cx="157" cy="712"/>
            </a:xfrm>
            <a:prstGeom prst="rect">
              <a:avLst/>
            </a:prstGeom>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4267"/>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27E562-D44B-9F42-9F40-2644853C9F6C}"/>
              </a:ext>
            </a:extLst>
          </p:cNvPr>
          <p:cNvSpPr>
            <a:spLocks noGrp="1"/>
          </p:cNvSpPr>
          <p:nvPr>
            <p:ph type="title"/>
          </p:nvPr>
        </p:nvSpPr>
        <p:spPr/>
        <p:txBody>
          <a:bodyPr/>
          <a:lstStyle/>
          <a:p>
            <a:r>
              <a:rPr lang="en-US" dirty="0"/>
              <a:t>Improved </a:t>
            </a:r>
            <a:r>
              <a:rPr lang="en-US" dirty="0" err="1"/>
              <a:t>southwest.com</a:t>
            </a:r>
            <a:endParaRPr lang="en-US" dirty="0"/>
          </a:p>
        </p:txBody>
      </p:sp>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3D843253-44E5-D34E-8E4D-46716FE9C19B}" type="slidenum">
              <a:rPr lang="en-US" smtClean="0"/>
              <a:pPr/>
              <a:t>5</a:t>
            </a:fld>
            <a:endParaRPr lang="en-US"/>
          </a:p>
        </p:txBody>
      </p:sp>
      <p:pic>
        <p:nvPicPr>
          <p:cNvPr id="5" name="Picture 4" descr="southwest airlines web site as of 11/25/2018">
            <a:extLst>
              <a:ext uri="{FF2B5EF4-FFF2-40B4-BE49-F238E27FC236}">
                <a16:creationId xmlns:a16="http://schemas.microsoft.com/office/drawing/2014/main" id="{EE6487F4-34BB-4892-82D3-9687B128421D}"/>
              </a:ext>
            </a:extLst>
          </p:cNvPr>
          <p:cNvPicPr>
            <a:picLocks noChangeAspect="1"/>
          </p:cNvPicPr>
          <p:nvPr/>
        </p:nvPicPr>
        <p:blipFill>
          <a:blip r:embed="rId3"/>
          <a:stretch>
            <a:fillRect/>
          </a:stretch>
        </p:blipFill>
        <p:spPr>
          <a:xfrm>
            <a:off x="1938497" y="925190"/>
            <a:ext cx="7953055" cy="6579865"/>
          </a:xfrm>
          <a:prstGeom prst="rect">
            <a:avLst/>
          </a:prstGeom>
        </p:spPr>
      </p:pic>
    </p:spTree>
    <p:extLst>
      <p:ext uri="{BB962C8B-B14F-4D97-AF65-F5344CB8AC3E}">
        <p14:creationId xmlns:p14="http://schemas.microsoft.com/office/powerpoint/2010/main" val="935141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Design Patterns</a:t>
            </a:r>
          </a:p>
        </p:txBody>
      </p:sp>
      <p:sp>
        <p:nvSpPr>
          <p:cNvPr id="65539" name="Content Placeholder 7"/>
          <p:cNvSpPr>
            <a:spLocks noGrp="1"/>
          </p:cNvSpPr>
          <p:nvPr>
            <p:ph idx="1"/>
          </p:nvPr>
        </p:nvSpPr>
        <p:spPr>
          <a:xfrm>
            <a:off x="277285" y="1295400"/>
            <a:ext cx="12125303" cy="5486400"/>
          </a:xfrm>
        </p:spPr>
        <p:txBody>
          <a:bodyPr/>
          <a:lstStyle/>
          <a:p>
            <a:pPr>
              <a:buFont typeface="Arial"/>
              <a:buChar char="•"/>
            </a:pPr>
            <a:r>
              <a:rPr lang="en-US" sz="3733" dirty="0"/>
              <a:t>Also used in UI design</a:t>
            </a:r>
          </a:p>
          <a:p>
            <a:pPr>
              <a:buFont typeface="Arial"/>
              <a:buChar char="•"/>
            </a:pPr>
            <a:r>
              <a:rPr lang="en-US" sz="3733" dirty="0"/>
              <a:t>Communicate design problems </a:t>
            </a:r>
            <a:br>
              <a:rPr lang="en-US" sz="3733" dirty="0"/>
            </a:br>
            <a:r>
              <a:rPr lang="en-US" sz="3733" dirty="0"/>
              <a:t>&amp; solutions</a:t>
            </a:r>
          </a:p>
          <a:p>
            <a:pPr lvl="1"/>
            <a:r>
              <a:rPr lang="en-US" dirty="0"/>
              <a:t>how to create navigation bars </a:t>
            </a:r>
            <a:br>
              <a:rPr lang="en-US" dirty="0"/>
            </a:br>
            <a:r>
              <a:rPr lang="en-US" dirty="0"/>
              <a:t>for finding relevant content…</a:t>
            </a:r>
          </a:p>
          <a:p>
            <a:pPr lvl="1"/>
            <a:r>
              <a:rPr lang="en-US" dirty="0"/>
              <a:t>how to create a shopping cart </a:t>
            </a:r>
            <a:br>
              <a:rPr lang="en-US" dirty="0"/>
            </a:br>
            <a:r>
              <a:rPr lang="en-US" dirty="0"/>
              <a:t>that supports check out…</a:t>
            </a:r>
          </a:p>
          <a:p>
            <a:pPr lvl="1"/>
            <a:r>
              <a:rPr lang="en-US" dirty="0"/>
              <a:t>how to make e-commerce sites where people return &amp; buy…</a:t>
            </a:r>
          </a:p>
        </p:txBody>
      </p:sp>
      <p:sp>
        <p:nvSpPr>
          <p:cNvPr id="5" name="Date Placeholder 3"/>
          <p:cNvSpPr>
            <a:spLocks noGrp="1"/>
          </p:cNvSpPr>
          <p:nvPr>
            <p:ph type="dt" sz="half" idx="10"/>
          </p:nvPr>
        </p:nvSpPr>
        <p:spPr/>
        <p:txBody>
          <a:bodyPr/>
          <a:lstStyle/>
          <a:p>
            <a:pPr>
              <a:defRPr/>
            </a:pPr>
            <a:r>
              <a:rPr lang="en-US"/>
              <a:t>2021/03/15</a:t>
            </a:r>
          </a:p>
        </p:txBody>
      </p:sp>
      <p:sp>
        <p:nvSpPr>
          <p:cNvPr id="6" name="Footer Placeholder 4"/>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3" name="Slide Number Placeholder 2"/>
          <p:cNvSpPr>
            <a:spLocks noGrp="1"/>
          </p:cNvSpPr>
          <p:nvPr>
            <p:ph type="sldNum" sz="quarter" idx="12"/>
          </p:nvPr>
        </p:nvSpPr>
        <p:spPr/>
        <p:txBody>
          <a:bodyPr/>
          <a:lstStyle/>
          <a:p>
            <a:fld id="{36951F0A-6D27-F641-887A-BFA2D5FF6C3B}" type="slidenum">
              <a:rPr lang="en-US" smtClean="0"/>
              <a:pPr/>
              <a:t>50</a:t>
            </a:fld>
            <a:endParaRPr lang="en-US"/>
          </a:p>
        </p:txBody>
      </p:sp>
      <p:pic>
        <p:nvPicPr>
          <p:cNvPr id="65543"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7769" y="1136653"/>
            <a:ext cx="3814233" cy="415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NAVIGATION BAR (K2)</a:t>
            </a:r>
          </a:p>
        </p:txBody>
      </p:sp>
      <p:sp>
        <p:nvSpPr>
          <p:cNvPr id="1028" name="Rectangle 3"/>
          <p:cNvSpPr>
            <a:spLocks noGrp="1" noChangeArrowheads="1"/>
          </p:cNvSpPr>
          <p:nvPr>
            <p:ph idx="1"/>
          </p:nvPr>
        </p:nvSpPr>
        <p:spPr>
          <a:xfrm>
            <a:off x="914400" y="990602"/>
            <a:ext cx="10363200" cy="1680633"/>
          </a:xfrm>
        </p:spPr>
        <p:txBody>
          <a:bodyPr>
            <a:normAutofit lnSpcReduction="10000"/>
          </a:bodyPr>
          <a:lstStyle/>
          <a:p>
            <a:pPr marL="0" indent="0">
              <a:buNone/>
            </a:pPr>
            <a:r>
              <a:rPr lang="en-US" sz="3733" dirty="0"/>
              <a:t>Problem: Customers need a structured, organized way of finding the most important parts of your Web site</a:t>
            </a:r>
          </a:p>
        </p:txBody>
      </p:sp>
      <p:sp>
        <p:nvSpPr>
          <p:cNvPr id="18" name="Date Placeholder 3"/>
          <p:cNvSpPr>
            <a:spLocks noGrp="1"/>
          </p:cNvSpPr>
          <p:nvPr>
            <p:ph type="dt" sz="half" idx="10"/>
          </p:nvPr>
        </p:nvSpPr>
        <p:spPr/>
        <p:txBody>
          <a:bodyPr/>
          <a:lstStyle/>
          <a:p>
            <a:pPr>
              <a:defRPr/>
            </a:pPr>
            <a:r>
              <a:rPr lang="en-US"/>
              <a:t>2021/03/15</a:t>
            </a:r>
          </a:p>
        </p:txBody>
      </p:sp>
      <p:sp>
        <p:nvSpPr>
          <p:cNvPr id="19"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5" name="Slide Number Placeholder 4"/>
          <p:cNvSpPr>
            <a:spLocks noGrp="1"/>
          </p:cNvSpPr>
          <p:nvPr>
            <p:ph type="sldNum" sz="quarter" idx="12"/>
          </p:nvPr>
        </p:nvSpPr>
        <p:spPr/>
        <p:txBody>
          <a:bodyPr/>
          <a:lstStyle/>
          <a:p>
            <a:fld id="{36951F0A-6D27-F641-887A-BFA2D5FF6C3B}" type="slidenum">
              <a:rPr lang="en-US" smtClean="0"/>
              <a:pPr/>
              <a:t>51</a:t>
            </a:fld>
            <a:endParaRPr lang="en-US"/>
          </a:p>
        </p:txBody>
      </p:sp>
      <p:grpSp>
        <p:nvGrpSpPr>
          <p:cNvPr id="2" name="Group 4"/>
          <p:cNvGrpSpPr>
            <a:grpSpLocks/>
          </p:cNvGrpSpPr>
          <p:nvPr/>
        </p:nvGrpSpPr>
        <p:grpSpPr bwMode="auto">
          <a:xfrm>
            <a:off x="347133" y="2817286"/>
            <a:ext cx="10261600" cy="3323167"/>
            <a:chOff x="164" y="1794"/>
            <a:chExt cx="4848" cy="1570"/>
          </a:xfrm>
        </p:grpSpPr>
        <p:sp>
          <p:nvSpPr>
            <p:cNvPr id="1039" name="Line 5"/>
            <p:cNvSpPr>
              <a:spLocks noChangeShapeType="1"/>
            </p:cNvSpPr>
            <p:nvPr/>
          </p:nvSpPr>
          <p:spPr bwMode="auto">
            <a:xfrm>
              <a:off x="212" y="1842"/>
              <a:ext cx="0" cy="1488"/>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4267"/>
            </a:p>
          </p:txBody>
        </p:sp>
        <p:sp>
          <p:nvSpPr>
            <p:cNvPr id="1040" name="Line 6"/>
            <p:cNvSpPr>
              <a:spLocks noChangeShapeType="1"/>
            </p:cNvSpPr>
            <p:nvPr/>
          </p:nvSpPr>
          <p:spPr bwMode="auto">
            <a:xfrm>
              <a:off x="212" y="1842"/>
              <a:ext cx="4752"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4267"/>
            </a:p>
          </p:txBody>
        </p:sp>
        <p:sp>
          <p:nvSpPr>
            <p:cNvPr id="1041" name="Line 7"/>
            <p:cNvSpPr>
              <a:spLocks noChangeShapeType="1"/>
            </p:cNvSpPr>
            <p:nvPr/>
          </p:nvSpPr>
          <p:spPr bwMode="auto">
            <a:xfrm>
              <a:off x="4964" y="1842"/>
              <a:ext cx="0" cy="912"/>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4267"/>
            </a:p>
          </p:txBody>
        </p:sp>
        <p:grpSp>
          <p:nvGrpSpPr>
            <p:cNvPr id="1042" name="Group 8"/>
            <p:cNvGrpSpPr>
              <a:grpSpLocks/>
            </p:cNvGrpSpPr>
            <p:nvPr/>
          </p:nvGrpSpPr>
          <p:grpSpPr bwMode="auto">
            <a:xfrm>
              <a:off x="164" y="1794"/>
              <a:ext cx="4848" cy="1570"/>
              <a:chOff x="164" y="1794"/>
              <a:chExt cx="4848" cy="1570"/>
            </a:xfrm>
          </p:grpSpPr>
          <p:pic>
            <p:nvPicPr>
              <p:cNvPr id="1043" name="Picture 9" descr="Denim nav bar"/>
              <p:cNvPicPr>
                <a:picLocks noChangeAspect="1" noChangeArrowheads="1"/>
              </p:cNvPicPr>
              <p:nvPr/>
            </p:nvPicPr>
            <p:blipFill>
              <a:blip r:embed="rId4" cstate="email">
                <a:lum bright="-12000"/>
                <a:extLst>
                  <a:ext uri="{28A0092B-C50C-407E-A947-70E740481C1C}">
                    <a14:useLocalDpi xmlns:a14="http://schemas.microsoft.com/office/drawing/2010/main" val="0"/>
                  </a:ext>
                </a:extLst>
              </a:blip>
              <a:srcRect/>
              <a:stretch>
                <a:fillRect/>
              </a:stretch>
            </p:blipFill>
            <p:spPr bwMode="auto">
              <a:xfrm>
                <a:off x="212" y="1842"/>
                <a:ext cx="4776" cy="14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44" name="Freeform 10"/>
              <p:cNvSpPr>
                <a:spLocks/>
              </p:cNvSpPr>
              <p:nvPr/>
            </p:nvSpPr>
            <p:spPr bwMode="auto">
              <a:xfrm>
                <a:off x="164" y="1794"/>
                <a:ext cx="4848" cy="1570"/>
              </a:xfrm>
              <a:custGeom>
                <a:avLst/>
                <a:gdLst>
                  <a:gd name="T0" fmla="*/ 0 w 4896"/>
                  <a:gd name="T1" fmla="*/ 0 h 1488"/>
                  <a:gd name="T2" fmla="*/ 4800 w 4896"/>
                  <a:gd name="T3" fmla="*/ 0 h 1488"/>
                  <a:gd name="T4" fmla="*/ 4800 w 4896"/>
                  <a:gd name="T5" fmla="*/ 481 h 1488"/>
                  <a:gd name="T6" fmla="*/ 1082 w 4896"/>
                  <a:gd name="T7" fmla="*/ 481 h 1488"/>
                  <a:gd name="T8" fmla="*/ 1082 w 4896"/>
                  <a:gd name="T9" fmla="*/ 1657 h 1488"/>
                  <a:gd name="T10" fmla="*/ 0 w 4896"/>
                  <a:gd name="T11" fmla="*/ 1657 h 1488"/>
                  <a:gd name="T12" fmla="*/ 0 w 4896"/>
                  <a:gd name="T13" fmla="*/ 0 h 1488"/>
                  <a:gd name="T14" fmla="*/ 0 60000 65536"/>
                  <a:gd name="T15" fmla="*/ 0 60000 65536"/>
                  <a:gd name="T16" fmla="*/ 0 60000 65536"/>
                  <a:gd name="T17" fmla="*/ 0 60000 65536"/>
                  <a:gd name="T18" fmla="*/ 0 60000 65536"/>
                  <a:gd name="T19" fmla="*/ 0 60000 65536"/>
                  <a:gd name="T20" fmla="*/ 0 60000 65536"/>
                  <a:gd name="T21" fmla="*/ 0 w 4896"/>
                  <a:gd name="T22" fmla="*/ 0 h 1488"/>
                  <a:gd name="T23" fmla="*/ 4896 w 4896"/>
                  <a:gd name="T24" fmla="*/ 1488 h 14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96" h="1488">
                    <a:moveTo>
                      <a:pt x="0" y="0"/>
                    </a:moveTo>
                    <a:lnTo>
                      <a:pt x="4896" y="0"/>
                    </a:lnTo>
                    <a:lnTo>
                      <a:pt x="4896" y="432"/>
                    </a:lnTo>
                    <a:lnTo>
                      <a:pt x="1104" y="432"/>
                    </a:lnTo>
                    <a:lnTo>
                      <a:pt x="1104" y="1488"/>
                    </a:lnTo>
                    <a:lnTo>
                      <a:pt x="0" y="1488"/>
                    </a:lnTo>
                    <a:lnTo>
                      <a:pt x="0" y="0"/>
                    </a:lnTo>
                    <a:close/>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grpSp>
      </p:grpSp>
      <p:grpSp>
        <p:nvGrpSpPr>
          <p:cNvPr id="4" name="Group 11"/>
          <p:cNvGrpSpPr>
            <a:grpSpLocks/>
          </p:cNvGrpSpPr>
          <p:nvPr/>
        </p:nvGrpSpPr>
        <p:grpSpPr bwMode="auto">
          <a:xfrm>
            <a:off x="2988733" y="4544484"/>
            <a:ext cx="9042400" cy="3352800"/>
            <a:chOff x="1412" y="2610"/>
            <a:chExt cx="4272" cy="1584"/>
          </a:xfrm>
        </p:grpSpPr>
        <p:sp>
          <p:nvSpPr>
            <p:cNvPr id="1034" name="Freeform 12"/>
            <p:cNvSpPr>
              <a:spLocks/>
            </p:cNvSpPr>
            <p:nvPr/>
          </p:nvSpPr>
          <p:spPr bwMode="auto">
            <a:xfrm>
              <a:off x="1467" y="2646"/>
              <a:ext cx="5" cy="1386"/>
            </a:xfrm>
            <a:custGeom>
              <a:avLst/>
              <a:gdLst>
                <a:gd name="T0" fmla="*/ 5 w 5"/>
                <a:gd name="T1" fmla="*/ 0 h 1386"/>
                <a:gd name="T2" fmla="*/ 0 w 5"/>
                <a:gd name="T3" fmla="*/ 1386 h 1386"/>
                <a:gd name="T4" fmla="*/ 0 60000 65536"/>
                <a:gd name="T5" fmla="*/ 0 60000 65536"/>
                <a:gd name="T6" fmla="*/ 0 w 5"/>
                <a:gd name="T7" fmla="*/ 0 h 1386"/>
                <a:gd name="T8" fmla="*/ 5 w 5"/>
                <a:gd name="T9" fmla="*/ 1386 h 1386"/>
              </a:gdLst>
              <a:ahLst/>
              <a:cxnLst>
                <a:cxn ang="T4">
                  <a:pos x="T0" y="T1"/>
                </a:cxn>
                <a:cxn ang="T5">
                  <a:pos x="T2" y="T3"/>
                </a:cxn>
              </a:cxnLst>
              <a:rect l="T6" t="T7" r="T8" b="T9"/>
              <a:pathLst>
                <a:path w="5" h="1386">
                  <a:moveTo>
                    <a:pt x="5" y="0"/>
                  </a:moveTo>
                  <a:lnTo>
                    <a:pt x="0" y="1386"/>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1035" name="Freeform 13"/>
            <p:cNvSpPr>
              <a:spLocks/>
            </p:cNvSpPr>
            <p:nvPr/>
          </p:nvSpPr>
          <p:spPr bwMode="auto">
            <a:xfrm>
              <a:off x="1472" y="2646"/>
              <a:ext cx="4167" cy="1"/>
            </a:xfrm>
            <a:custGeom>
              <a:avLst/>
              <a:gdLst>
                <a:gd name="T0" fmla="*/ 0 w 4167"/>
                <a:gd name="T1" fmla="*/ 0 h 1"/>
                <a:gd name="T2" fmla="*/ 4167 w 4167"/>
                <a:gd name="T3" fmla="*/ 0 h 1"/>
                <a:gd name="T4" fmla="*/ 0 60000 65536"/>
                <a:gd name="T5" fmla="*/ 0 60000 65536"/>
                <a:gd name="T6" fmla="*/ 0 w 4167"/>
                <a:gd name="T7" fmla="*/ 0 h 1"/>
                <a:gd name="T8" fmla="*/ 4167 w 4167"/>
                <a:gd name="T9" fmla="*/ 1 h 1"/>
              </a:gdLst>
              <a:ahLst/>
              <a:cxnLst>
                <a:cxn ang="T4">
                  <a:pos x="T0" y="T1"/>
                </a:cxn>
                <a:cxn ang="T5">
                  <a:pos x="T2" y="T3"/>
                </a:cxn>
              </a:cxnLst>
              <a:rect l="T6" t="T7" r="T8" b="T9"/>
              <a:pathLst>
                <a:path w="4167" h="1">
                  <a:moveTo>
                    <a:pt x="0" y="0"/>
                  </a:moveTo>
                  <a:lnTo>
                    <a:pt x="4167" y="0"/>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1036" name="Freeform 14"/>
            <p:cNvSpPr>
              <a:spLocks/>
            </p:cNvSpPr>
            <p:nvPr/>
          </p:nvSpPr>
          <p:spPr bwMode="auto">
            <a:xfrm>
              <a:off x="5636" y="2646"/>
              <a:ext cx="3" cy="1386"/>
            </a:xfrm>
            <a:custGeom>
              <a:avLst/>
              <a:gdLst>
                <a:gd name="T0" fmla="*/ 3 w 3"/>
                <a:gd name="T1" fmla="*/ 0 h 1386"/>
                <a:gd name="T2" fmla="*/ 0 w 3"/>
                <a:gd name="T3" fmla="*/ 1386 h 1386"/>
                <a:gd name="T4" fmla="*/ 0 60000 65536"/>
                <a:gd name="T5" fmla="*/ 0 60000 65536"/>
                <a:gd name="T6" fmla="*/ 0 w 3"/>
                <a:gd name="T7" fmla="*/ 0 h 1386"/>
                <a:gd name="T8" fmla="*/ 3 w 3"/>
                <a:gd name="T9" fmla="*/ 1386 h 1386"/>
              </a:gdLst>
              <a:ahLst/>
              <a:cxnLst>
                <a:cxn ang="T4">
                  <a:pos x="T0" y="T1"/>
                </a:cxn>
                <a:cxn ang="T5">
                  <a:pos x="T2" y="T3"/>
                </a:cxn>
              </a:cxnLst>
              <a:rect l="T6" t="T7" r="T8" b="T9"/>
              <a:pathLst>
                <a:path w="3" h="1386">
                  <a:moveTo>
                    <a:pt x="3" y="0"/>
                  </a:moveTo>
                  <a:lnTo>
                    <a:pt x="0" y="1386"/>
                  </a:ln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grpSp>
          <p:nvGrpSpPr>
            <p:cNvPr id="1037" name="Group 15"/>
            <p:cNvGrpSpPr>
              <a:grpSpLocks/>
            </p:cNvGrpSpPr>
            <p:nvPr/>
          </p:nvGrpSpPr>
          <p:grpSpPr bwMode="auto">
            <a:xfrm>
              <a:off x="1412" y="2610"/>
              <a:ext cx="4272" cy="1584"/>
              <a:chOff x="1412" y="2610"/>
              <a:chExt cx="4272" cy="1584"/>
            </a:xfrm>
          </p:grpSpPr>
          <p:graphicFrame>
            <p:nvGraphicFramePr>
              <p:cNvPr id="1026" name="Object 16"/>
              <p:cNvGraphicFramePr>
                <a:graphicFrameLocks noChangeAspect="1"/>
              </p:cNvGraphicFramePr>
              <p:nvPr/>
            </p:nvGraphicFramePr>
            <p:xfrm>
              <a:off x="1476" y="2649"/>
              <a:ext cx="4159" cy="1383"/>
            </p:xfrm>
            <a:graphic>
              <a:graphicData uri="http://schemas.openxmlformats.org/presentationml/2006/ole">
                <mc:AlternateContent xmlns:mc="http://schemas.openxmlformats.org/markup-compatibility/2006">
                  <mc:Choice xmlns:v="urn:schemas-microsoft-com:vml" Requires="v">
                    <p:oleObj spid="_x0000_s1284" name="Image" r:id="rId5" imgW="9701587" imgH="3225397" progId="Photoshop.Image.6">
                      <p:embed/>
                    </p:oleObj>
                  </mc:Choice>
                  <mc:Fallback>
                    <p:oleObj name="Image" r:id="rId5" imgW="9701587" imgH="3225397" progId="Photoshop.Image.6">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76" y="2649"/>
                            <a:ext cx="4159" cy="138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38" name="Freeform 17"/>
              <p:cNvSpPr>
                <a:spLocks/>
              </p:cNvSpPr>
              <p:nvPr/>
            </p:nvSpPr>
            <p:spPr bwMode="auto">
              <a:xfrm>
                <a:off x="1412" y="2610"/>
                <a:ext cx="4272" cy="1584"/>
              </a:xfrm>
              <a:custGeom>
                <a:avLst/>
                <a:gdLst>
                  <a:gd name="T0" fmla="*/ 0 w 4272"/>
                  <a:gd name="T1" fmla="*/ 1584 h 1584"/>
                  <a:gd name="T2" fmla="*/ 0 w 4272"/>
                  <a:gd name="T3" fmla="*/ 0 h 1584"/>
                  <a:gd name="T4" fmla="*/ 4272 w 4272"/>
                  <a:gd name="T5" fmla="*/ 0 h 1584"/>
                  <a:gd name="T6" fmla="*/ 4272 w 4272"/>
                  <a:gd name="T7" fmla="*/ 480 h 1584"/>
                  <a:gd name="T8" fmla="*/ 960 w 4272"/>
                  <a:gd name="T9" fmla="*/ 480 h 1584"/>
                  <a:gd name="T10" fmla="*/ 960 w 4272"/>
                  <a:gd name="T11" fmla="*/ 1584 h 1584"/>
                  <a:gd name="T12" fmla="*/ 0 60000 65536"/>
                  <a:gd name="T13" fmla="*/ 0 60000 65536"/>
                  <a:gd name="T14" fmla="*/ 0 60000 65536"/>
                  <a:gd name="T15" fmla="*/ 0 60000 65536"/>
                  <a:gd name="T16" fmla="*/ 0 60000 65536"/>
                  <a:gd name="T17" fmla="*/ 0 60000 65536"/>
                  <a:gd name="T18" fmla="*/ 0 w 4272"/>
                  <a:gd name="T19" fmla="*/ 0 h 1584"/>
                  <a:gd name="T20" fmla="*/ 4272 w 4272"/>
                  <a:gd name="T21" fmla="*/ 1584 h 1584"/>
                </a:gdLst>
                <a:ahLst/>
                <a:cxnLst>
                  <a:cxn ang="T12">
                    <a:pos x="T0" y="T1"/>
                  </a:cxn>
                  <a:cxn ang="T13">
                    <a:pos x="T2" y="T3"/>
                  </a:cxn>
                  <a:cxn ang="T14">
                    <a:pos x="T4" y="T5"/>
                  </a:cxn>
                  <a:cxn ang="T15">
                    <a:pos x="T6" y="T7"/>
                  </a:cxn>
                  <a:cxn ang="T16">
                    <a:pos x="T8" y="T9"/>
                  </a:cxn>
                  <a:cxn ang="T17">
                    <a:pos x="T10" y="T11"/>
                  </a:cxn>
                </a:cxnLst>
                <a:rect l="T18" t="T19" r="T20" b="T21"/>
                <a:pathLst>
                  <a:path w="4272" h="1584">
                    <a:moveTo>
                      <a:pt x="0" y="1584"/>
                    </a:moveTo>
                    <a:lnTo>
                      <a:pt x="0" y="0"/>
                    </a:lnTo>
                    <a:lnTo>
                      <a:pt x="4272" y="0"/>
                    </a:lnTo>
                    <a:lnTo>
                      <a:pt x="4272" y="480"/>
                    </a:lnTo>
                    <a:lnTo>
                      <a:pt x="960" y="480"/>
                    </a:lnTo>
                    <a:lnTo>
                      <a:pt x="960" y="1584"/>
                    </a:lnTo>
                  </a:path>
                </a:pathLst>
              </a:custGeom>
              <a:noFill/>
              <a:ln w="28575">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BAR (K2)</a:t>
            </a:r>
          </a:p>
        </p:txBody>
      </p:sp>
      <p:sp>
        <p:nvSpPr>
          <p:cNvPr id="66563" name="Rectangle 3"/>
          <p:cNvSpPr>
            <a:spLocks noGrp="1" noChangeArrowheads="1"/>
          </p:cNvSpPr>
          <p:nvPr>
            <p:ph idx="1"/>
          </p:nvPr>
        </p:nvSpPr>
        <p:spPr>
          <a:xfrm>
            <a:off x="914400" y="990600"/>
            <a:ext cx="11176000" cy="1524000"/>
          </a:xfrm>
        </p:spPr>
        <p:txBody>
          <a:bodyPr/>
          <a:lstStyle/>
          <a:p>
            <a:pPr marL="0" indent="0">
              <a:buNone/>
            </a:pPr>
            <a:r>
              <a:rPr lang="en-US" dirty="0"/>
              <a:t>Solution diagram</a:t>
            </a:r>
          </a:p>
          <a:p>
            <a:pPr lvl="1"/>
            <a:r>
              <a:rPr lang="en-US" dirty="0"/>
              <a:t>captures essence on how to solve problem</a:t>
            </a:r>
          </a:p>
        </p:txBody>
      </p:sp>
      <p:sp>
        <p:nvSpPr>
          <p:cNvPr id="35" name="Date Placeholder 3"/>
          <p:cNvSpPr>
            <a:spLocks noGrp="1"/>
          </p:cNvSpPr>
          <p:nvPr>
            <p:ph type="dt" sz="half" idx="10"/>
          </p:nvPr>
        </p:nvSpPr>
        <p:spPr/>
        <p:txBody>
          <a:bodyPr/>
          <a:lstStyle/>
          <a:p>
            <a:pPr>
              <a:defRPr/>
            </a:pPr>
            <a:r>
              <a:rPr lang="en-US"/>
              <a:t>2021/03/15</a:t>
            </a:r>
            <a:endParaRPr lang="en-US" dirty="0"/>
          </a:p>
        </p:txBody>
      </p:sp>
      <p:sp>
        <p:nvSpPr>
          <p:cNvPr id="36"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52</a:t>
            </a:fld>
            <a:endParaRPr lang="en-US"/>
          </a:p>
        </p:txBody>
      </p:sp>
      <p:grpSp>
        <p:nvGrpSpPr>
          <p:cNvPr id="66567" name="Group 4"/>
          <p:cNvGrpSpPr>
            <a:grpSpLocks/>
          </p:cNvGrpSpPr>
          <p:nvPr/>
        </p:nvGrpSpPr>
        <p:grpSpPr bwMode="auto">
          <a:xfrm>
            <a:off x="2036235" y="2829983"/>
            <a:ext cx="9355667" cy="3139015"/>
            <a:chOff x="0" y="1877"/>
            <a:chExt cx="4420" cy="1483"/>
          </a:xfrm>
        </p:grpSpPr>
        <p:sp>
          <p:nvSpPr>
            <p:cNvPr id="66568" name="Freeform 5"/>
            <p:cNvSpPr>
              <a:spLocks/>
            </p:cNvSpPr>
            <p:nvPr/>
          </p:nvSpPr>
          <p:spPr bwMode="auto">
            <a:xfrm>
              <a:off x="926" y="2500"/>
              <a:ext cx="58" cy="170"/>
            </a:xfrm>
            <a:custGeom>
              <a:avLst/>
              <a:gdLst>
                <a:gd name="T0" fmla="*/ 9 w 58"/>
                <a:gd name="T1" fmla="*/ 0 h 170"/>
                <a:gd name="T2" fmla="*/ 3 w 58"/>
                <a:gd name="T3" fmla="*/ 135 h 170"/>
                <a:gd name="T4" fmla="*/ 9 w 58"/>
                <a:gd name="T5" fmla="*/ 163 h 170"/>
                <a:gd name="T6" fmla="*/ 58 w 58"/>
                <a:gd name="T7" fmla="*/ 163 h 170"/>
                <a:gd name="T8" fmla="*/ 0 60000 65536"/>
                <a:gd name="T9" fmla="*/ 0 60000 65536"/>
                <a:gd name="T10" fmla="*/ 0 60000 65536"/>
                <a:gd name="T11" fmla="*/ 0 60000 65536"/>
                <a:gd name="T12" fmla="*/ 0 w 58"/>
                <a:gd name="T13" fmla="*/ 0 h 170"/>
                <a:gd name="T14" fmla="*/ 58 w 58"/>
                <a:gd name="T15" fmla="*/ 170 h 170"/>
              </a:gdLst>
              <a:ahLst/>
              <a:cxnLst>
                <a:cxn ang="T8">
                  <a:pos x="T0" y="T1"/>
                </a:cxn>
                <a:cxn ang="T9">
                  <a:pos x="T2" y="T3"/>
                </a:cxn>
                <a:cxn ang="T10">
                  <a:pos x="T4" y="T5"/>
                </a:cxn>
                <a:cxn ang="T11">
                  <a:pos x="T6" y="T7"/>
                </a:cxn>
              </a:cxnLst>
              <a:rect l="T12" t="T13" r="T14" b="T15"/>
              <a:pathLst>
                <a:path w="58" h="170">
                  <a:moveTo>
                    <a:pt x="9" y="0"/>
                  </a:moveTo>
                  <a:cubicBezTo>
                    <a:pt x="7" y="45"/>
                    <a:pt x="3" y="90"/>
                    <a:pt x="3" y="135"/>
                  </a:cubicBezTo>
                  <a:cubicBezTo>
                    <a:pt x="3" y="145"/>
                    <a:pt x="0" y="159"/>
                    <a:pt x="9" y="163"/>
                  </a:cubicBezTo>
                  <a:cubicBezTo>
                    <a:pt x="24" y="170"/>
                    <a:pt x="42" y="163"/>
                    <a:pt x="58" y="163"/>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69" name="Freeform 6"/>
            <p:cNvSpPr>
              <a:spLocks/>
            </p:cNvSpPr>
            <p:nvPr/>
          </p:nvSpPr>
          <p:spPr bwMode="auto">
            <a:xfrm>
              <a:off x="1030" y="2593"/>
              <a:ext cx="51" cy="75"/>
            </a:xfrm>
            <a:custGeom>
              <a:avLst/>
              <a:gdLst>
                <a:gd name="T0" fmla="*/ 30 w 51"/>
                <a:gd name="T1" fmla="*/ 10 h 75"/>
                <a:gd name="T2" fmla="*/ 2 w 51"/>
                <a:gd name="T3" fmla="*/ 37 h 75"/>
                <a:gd name="T4" fmla="*/ 40 w 51"/>
                <a:gd name="T5" fmla="*/ 64 h 75"/>
                <a:gd name="T6" fmla="*/ 51 w 51"/>
                <a:gd name="T7" fmla="*/ 48 h 75"/>
                <a:gd name="T8" fmla="*/ 30 w 51"/>
                <a:gd name="T9" fmla="*/ 10 h 75"/>
                <a:gd name="T10" fmla="*/ 0 60000 65536"/>
                <a:gd name="T11" fmla="*/ 0 60000 65536"/>
                <a:gd name="T12" fmla="*/ 0 60000 65536"/>
                <a:gd name="T13" fmla="*/ 0 60000 65536"/>
                <a:gd name="T14" fmla="*/ 0 60000 65536"/>
                <a:gd name="T15" fmla="*/ 0 w 51"/>
                <a:gd name="T16" fmla="*/ 0 h 75"/>
                <a:gd name="T17" fmla="*/ 51 w 51"/>
                <a:gd name="T18" fmla="*/ 75 h 75"/>
              </a:gdLst>
              <a:ahLst/>
              <a:cxnLst>
                <a:cxn ang="T10">
                  <a:pos x="T0" y="T1"/>
                </a:cxn>
                <a:cxn ang="T11">
                  <a:pos x="T2" y="T3"/>
                </a:cxn>
                <a:cxn ang="T12">
                  <a:pos x="T4" y="T5"/>
                </a:cxn>
                <a:cxn ang="T13">
                  <a:pos x="T6" y="T7"/>
                </a:cxn>
                <a:cxn ang="T14">
                  <a:pos x="T8" y="T9"/>
                </a:cxn>
              </a:cxnLst>
              <a:rect l="T15" t="T16" r="T17" b="T18"/>
              <a:pathLst>
                <a:path w="51" h="75">
                  <a:moveTo>
                    <a:pt x="30" y="10"/>
                  </a:moveTo>
                  <a:cubicBezTo>
                    <a:pt x="0" y="0"/>
                    <a:pt x="12" y="12"/>
                    <a:pt x="2" y="37"/>
                  </a:cubicBezTo>
                  <a:cubicBezTo>
                    <a:pt x="9" y="67"/>
                    <a:pt x="11" y="75"/>
                    <a:pt x="40" y="64"/>
                  </a:cubicBezTo>
                  <a:cubicBezTo>
                    <a:pt x="44" y="59"/>
                    <a:pt x="51" y="54"/>
                    <a:pt x="51" y="48"/>
                  </a:cubicBezTo>
                  <a:cubicBezTo>
                    <a:pt x="51" y="20"/>
                    <a:pt x="13" y="41"/>
                    <a:pt x="30" y="10"/>
                  </a:cubicBez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0" name="Freeform 7"/>
            <p:cNvSpPr>
              <a:spLocks/>
            </p:cNvSpPr>
            <p:nvPr/>
          </p:nvSpPr>
          <p:spPr bwMode="auto">
            <a:xfrm>
              <a:off x="1109" y="2593"/>
              <a:ext cx="70" cy="151"/>
            </a:xfrm>
            <a:custGeom>
              <a:avLst/>
              <a:gdLst>
                <a:gd name="T0" fmla="*/ 48 w 70"/>
                <a:gd name="T1" fmla="*/ 10 h 151"/>
                <a:gd name="T2" fmla="*/ 10 w 70"/>
                <a:gd name="T3" fmla="*/ 42 h 151"/>
                <a:gd name="T4" fmla="*/ 16 w 70"/>
                <a:gd name="T5" fmla="*/ 75 h 151"/>
                <a:gd name="T6" fmla="*/ 32 w 70"/>
                <a:gd name="T7" fmla="*/ 81 h 151"/>
                <a:gd name="T8" fmla="*/ 54 w 70"/>
                <a:gd name="T9" fmla="*/ 48 h 151"/>
                <a:gd name="T10" fmla="*/ 54 w 70"/>
                <a:gd name="T11" fmla="*/ 64 h 151"/>
                <a:gd name="T12" fmla="*/ 70 w 70"/>
                <a:gd name="T13" fmla="*/ 119 h 151"/>
                <a:gd name="T14" fmla="*/ 21 w 70"/>
                <a:gd name="T15" fmla="*/ 151 h 151"/>
                <a:gd name="T16" fmla="*/ 0 w 70"/>
                <a:gd name="T17" fmla="*/ 146 h 1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0"/>
                <a:gd name="T28" fmla="*/ 0 h 151"/>
                <a:gd name="T29" fmla="*/ 70 w 70"/>
                <a:gd name="T30" fmla="*/ 151 h 1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0" h="151">
                  <a:moveTo>
                    <a:pt x="48" y="10"/>
                  </a:moveTo>
                  <a:cubicBezTo>
                    <a:pt x="21" y="0"/>
                    <a:pt x="17" y="18"/>
                    <a:pt x="10" y="42"/>
                  </a:cubicBezTo>
                  <a:cubicBezTo>
                    <a:pt x="12" y="53"/>
                    <a:pt x="11" y="65"/>
                    <a:pt x="16" y="75"/>
                  </a:cubicBezTo>
                  <a:cubicBezTo>
                    <a:pt x="19" y="80"/>
                    <a:pt x="27" y="84"/>
                    <a:pt x="32" y="81"/>
                  </a:cubicBezTo>
                  <a:cubicBezTo>
                    <a:pt x="43" y="73"/>
                    <a:pt x="54" y="48"/>
                    <a:pt x="54" y="48"/>
                  </a:cubicBezTo>
                  <a:cubicBezTo>
                    <a:pt x="45" y="24"/>
                    <a:pt x="46" y="23"/>
                    <a:pt x="54" y="64"/>
                  </a:cubicBezTo>
                  <a:cubicBezTo>
                    <a:pt x="58" y="83"/>
                    <a:pt x="65" y="100"/>
                    <a:pt x="70" y="119"/>
                  </a:cubicBezTo>
                  <a:cubicBezTo>
                    <a:pt x="62" y="144"/>
                    <a:pt x="45" y="145"/>
                    <a:pt x="21" y="151"/>
                  </a:cubicBezTo>
                  <a:cubicBezTo>
                    <a:pt x="14" y="149"/>
                    <a:pt x="0" y="146"/>
                    <a:pt x="0" y="14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1" name="Freeform 8"/>
            <p:cNvSpPr>
              <a:spLocks/>
            </p:cNvSpPr>
            <p:nvPr/>
          </p:nvSpPr>
          <p:spPr bwMode="auto">
            <a:xfrm>
              <a:off x="1223" y="2614"/>
              <a:ext cx="59" cy="64"/>
            </a:xfrm>
            <a:custGeom>
              <a:avLst/>
              <a:gdLst>
                <a:gd name="T0" fmla="*/ 32 w 59"/>
                <a:gd name="T1" fmla="*/ 0 h 64"/>
                <a:gd name="T2" fmla="*/ 0 w 59"/>
                <a:gd name="T3" fmla="*/ 38 h 64"/>
                <a:gd name="T4" fmla="*/ 59 w 59"/>
                <a:gd name="T5" fmla="*/ 32 h 64"/>
                <a:gd name="T6" fmla="*/ 32 w 59"/>
                <a:gd name="T7" fmla="*/ 0 h 64"/>
                <a:gd name="T8" fmla="*/ 0 60000 65536"/>
                <a:gd name="T9" fmla="*/ 0 60000 65536"/>
                <a:gd name="T10" fmla="*/ 0 60000 65536"/>
                <a:gd name="T11" fmla="*/ 0 60000 65536"/>
                <a:gd name="T12" fmla="*/ 0 w 59"/>
                <a:gd name="T13" fmla="*/ 0 h 64"/>
                <a:gd name="T14" fmla="*/ 59 w 59"/>
                <a:gd name="T15" fmla="*/ 64 h 64"/>
              </a:gdLst>
              <a:ahLst/>
              <a:cxnLst>
                <a:cxn ang="T8">
                  <a:pos x="T0" y="T1"/>
                </a:cxn>
                <a:cxn ang="T9">
                  <a:pos x="T2" y="T3"/>
                </a:cxn>
                <a:cxn ang="T10">
                  <a:pos x="T4" y="T5"/>
                </a:cxn>
                <a:cxn ang="T11">
                  <a:pos x="T6" y="T7"/>
                </a:cxn>
              </a:cxnLst>
              <a:rect l="T12" t="T13" r="T14" b="T15"/>
              <a:pathLst>
                <a:path w="59" h="64">
                  <a:moveTo>
                    <a:pt x="32" y="0"/>
                  </a:moveTo>
                  <a:cubicBezTo>
                    <a:pt x="4" y="7"/>
                    <a:pt x="8" y="12"/>
                    <a:pt x="0" y="38"/>
                  </a:cubicBezTo>
                  <a:cubicBezTo>
                    <a:pt x="18" y="64"/>
                    <a:pt x="49" y="64"/>
                    <a:pt x="59" y="32"/>
                  </a:cubicBezTo>
                  <a:cubicBezTo>
                    <a:pt x="54" y="15"/>
                    <a:pt x="52" y="0"/>
                    <a:pt x="32" y="0"/>
                  </a:cubicBez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2" name="Freeform 9"/>
            <p:cNvSpPr>
              <a:spLocks/>
            </p:cNvSpPr>
            <p:nvPr/>
          </p:nvSpPr>
          <p:spPr bwMode="auto">
            <a:xfrm>
              <a:off x="1657" y="2358"/>
              <a:ext cx="1" cy="82"/>
            </a:xfrm>
            <a:custGeom>
              <a:avLst/>
              <a:gdLst>
                <a:gd name="T0" fmla="*/ 0 w 1"/>
                <a:gd name="T1" fmla="*/ 0 h 82"/>
                <a:gd name="T2" fmla="*/ 0 w 1"/>
                <a:gd name="T3" fmla="*/ 82 h 82"/>
                <a:gd name="T4" fmla="*/ 0 60000 65536"/>
                <a:gd name="T5" fmla="*/ 0 60000 65536"/>
                <a:gd name="T6" fmla="*/ 0 w 1"/>
                <a:gd name="T7" fmla="*/ 0 h 82"/>
                <a:gd name="T8" fmla="*/ 1 w 1"/>
                <a:gd name="T9" fmla="*/ 82 h 82"/>
              </a:gdLst>
              <a:ahLst/>
              <a:cxnLst>
                <a:cxn ang="T4">
                  <a:pos x="T0" y="T1"/>
                </a:cxn>
                <a:cxn ang="T5">
                  <a:pos x="T2" y="T3"/>
                </a:cxn>
              </a:cxnLst>
              <a:rect l="T6" t="T7" r="T8" b="T9"/>
              <a:pathLst>
                <a:path w="1" h="82">
                  <a:moveTo>
                    <a:pt x="0" y="0"/>
                  </a:moveTo>
                  <a:cubicBezTo>
                    <a:pt x="0" y="27"/>
                    <a:pt x="0" y="55"/>
                    <a:pt x="0" y="8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3" name="Freeform 10"/>
            <p:cNvSpPr>
              <a:spLocks/>
            </p:cNvSpPr>
            <p:nvPr/>
          </p:nvSpPr>
          <p:spPr bwMode="auto">
            <a:xfrm>
              <a:off x="1663" y="2402"/>
              <a:ext cx="38" cy="1"/>
            </a:xfrm>
            <a:custGeom>
              <a:avLst/>
              <a:gdLst>
                <a:gd name="T0" fmla="*/ 0 w 38"/>
                <a:gd name="T1" fmla="*/ 0 h 1"/>
                <a:gd name="T2" fmla="*/ 38 w 38"/>
                <a:gd name="T3" fmla="*/ 0 h 1"/>
                <a:gd name="T4" fmla="*/ 0 60000 65536"/>
                <a:gd name="T5" fmla="*/ 0 60000 65536"/>
                <a:gd name="T6" fmla="*/ 0 w 38"/>
                <a:gd name="T7" fmla="*/ 0 h 1"/>
                <a:gd name="T8" fmla="*/ 38 w 38"/>
                <a:gd name="T9" fmla="*/ 1 h 1"/>
              </a:gdLst>
              <a:ahLst/>
              <a:cxnLst>
                <a:cxn ang="T4">
                  <a:pos x="T0" y="T1"/>
                </a:cxn>
                <a:cxn ang="T5">
                  <a:pos x="T2" y="T3"/>
                </a:cxn>
              </a:cxnLst>
              <a:rect l="T6" t="T7" r="T8" b="T9"/>
              <a:pathLst>
                <a:path w="38" h="1">
                  <a:moveTo>
                    <a:pt x="0" y="0"/>
                  </a:moveTo>
                  <a:cubicBezTo>
                    <a:pt x="13" y="0"/>
                    <a:pt x="25" y="0"/>
                    <a:pt x="38" y="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4" name="Freeform 11"/>
            <p:cNvSpPr>
              <a:spLocks/>
            </p:cNvSpPr>
            <p:nvPr/>
          </p:nvSpPr>
          <p:spPr bwMode="auto">
            <a:xfrm>
              <a:off x="1701" y="2364"/>
              <a:ext cx="5" cy="131"/>
            </a:xfrm>
            <a:custGeom>
              <a:avLst/>
              <a:gdLst>
                <a:gd name="T0" fmla="*/ 5 w 5"/>
                <a:gd name="T1" fmla="*/ 0 h 131"/>
                <a:gd name="T2" fmla="*/ 0 w 5"/>
                <a:gd name="T3" fmla="*/ 81 h 131"/>
                <a:gd name="T4" fmla="*/ 0 60000 65536"/>
                <a:gd name="T5" fmla="*/ 0 60000 65536"/>
                <a:gd name="T6" fmla="*/ 0 w 5"/>
                <a:gd name="T7" fmla="*/ 0 h 131"/>
                <a:gd name="T8" fmla="*/ 5 w 5"/>
                <a:gd name="T9" fmla="*/ 131 h 131"/>
              </a:gdLst>
              <a:ahLst/>
              <a:cxnLst>
                <a:cxn ang="T4">
                  <a:pos x="T0" y="T1"/>
                </a:cxn>
                <a:cxn ang="T5">
                  <a:pos x="T2" y="T3"/>
                </a:cxn>
              </a:cxnLst>
              <a:rect l="T6" t="T7" r="T8" b="T9"/>
              <a:pathLst>
                <a:path w="5" h="131">
                  <a:moveTo>
                    <a:pt x="5" y="0"/>
                  </a:moveTo>
                  <a:cubicBezTo>
                    <a:pt x="0" y="104"/>
                    <a:pt x="0" y="131"/>
                    <a:pt x="0" y="81"/>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5" name="Freeform 12"/>
            <p:cNvSpPr>
              <a:spLocks/>
            </p:cNvSpPr>
            <p:nvPr/>
          </p:nvSpPr>
          <p:spPr bwMode="auto">
            <a:xfrm>
              <a:off x="1719" y="2413"/>
              <a:ext cx="59" cy="43"/>
            </a:xfrm>
            <a:custGeom>
              <a:avLst/>
              <a:gdLst>
                <a:gd name="T0" fmla="*/ 31 w 59"/>
                <a:gd name="T1" fmla="*/ 0 h 43"/>
                <a:gd name="T2" fmla="*/ 31 w 59"/>
                <a:gd name="T3" fmla="*/ 43 h 43"/>
                <a:gd name="T4" fmla="*/ 52 w 59"/>
                <a:gd name="T5" fmla="*/ 21 h 43"/>
                <a:gd name="T6" fmla="*/ 36 w 59"/>
                <a:gd name="T7" fmla="*/ 11 h 43"/>
                <a:gd name="T8" fmla="*/ 31 w 59"/>
                <a:gd name="T9" fmla="*/ 0 h 43"/>
                <a:gd name="T10" fmla="*/ 0 60000 65536"/>
                <a:gd name="T11" fmla="*/ 0 60000 65536"/>
                <a:gd name="T12" fmla="*/ 0 60000 65536"/>
                <a:gd name="T13" fmla="*/ 0 60000 65536"/>
                <a:gd name="T14" fmla="*/ 0 60000 65536"/>
                <a:gd name="T15" fmla="*/ 0 w 59"/>
                <a:gd name="T16" fmla="*/ 0 h 43"/>
                <a:gd name="T17" fmla="*/ 59 w 59"/>
                <a:gd name="T18" fmla="*/ 43 h 43"/>
              </a:gdLst>
              <a:ahLst/>
              <a:cxnLst>
                <a:cxn ang="T10">
                  <a:pos x="T0" y="T1"/>
                </a:cxn>
                <a:cxn ang="T11">
                  <a:pos x="T2" y="T3"/>
                </a:cxn>
                <a:cxn ang="T12">
                  <a:pos x="T4" y="T5"/>
                </a:cxn>
                <a:cxn ang="T13">
                  <a:pos x="T6" y="T7"/>
                </a:cxn>
                <a:cxn ang="T14">
                  <a:pos x="T8" y="T9"/>
                </a:cxn>
              </a:cxnLst>
              <a:rect l="T15" t="T16" r="T17" b="T18"/>
              <a:pathLst>
                <a:path w="59" h="43">
                  <a:moveTo>
                    <a:pt x="31" y="0"/>
                  </a:moveTo>
                  <a:cubicBezTo>
                    <a:pt x="0" y="9"/>
                    <a:pt x="0" y="34"/>
                    <a:pt x="31" y="43"/>
                  </a:cubicBezTo>
                  <a:cubicBezTo>
                    <a:pt x="39" y="40"/>
                    <a:pt x="59" y="39"/>
                    <a:pt x="52" y="21"/>
                  </a:cubicBezTo>
                  <a:cubicBezTo>
                    <a:pt x="50" y="15"/>
                    <a:pt x="40" y="15"/>
                    <a:pt x="36" y="11"/>
                  </a:cubicBezTo>
                  <a:cubicBezTo>
                    <a:pt x="33" y="8"/>
                    <a:pt x="33" y="4"/>
                    <a:pt x="31" y="0"/>
                  </a:cubicBezTo>
                  <a:close/>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6" name="Freeform 13"/>
            <p:cNvSpPr>
              <a:spLocks/>
            </p:cNvSpPr>
            <p:nvPr/>
          </p:nvSpPr>
          <p:spPr bwMode="auto">
            <a:xfrm>
              <a:off x="1782" y="2407"/>
              <a:ext cx="60" cy="77"/>
            </a:xfrm>
            <a:custGeom>
              <a:avLst/>
              <a:gdLst>
                <a:gd name="T0" fmla="*/ 0 w 60"/>
                <a:gd name="T1" fmla="*/ 0 h 77"/>
                <a:gd name="T2" fmla="*/ 22 w 60"/>
                <a:gd name="T3" fmla="*/ 11 h 77"/>
                <a:gd name="T4" fmla="*/ 38 w 60"/>
                <a:gd name="T5" fmla="*/ 17 h 77"/>
                <a:gd name="T6" fmla="*/ 55 w 60"/>
                <a:gd name="T7" fmla="*/ 27 h 77"/>
                <a:gd name="T8" fmla="*/ 60 w 60"/>
                <a:gd name="T9" fmla="*/ 55 h 77"/>
                <a:gd name="T10" fmla="*/ 0 60000 65536"/>
                <a:gd name="T11" fmla="*/ 0 60000 65536"/>
                <a:gd name="T12" fmla="*/ 0 60000 65536"/>
                <a:gd name="T13" fmla="*/ 0 60000 65536"/>
                <a:gd name="T14" fmla="*/ 0 60000 65536"/>
                <a:gd name="T15" fmla="*/ 0 w 60"/>
                <a:gd name="T16" fmla="*/ 0 h 77"/>
                <a:gd name="T17" fmla="*/ 60 w 60"/>
                <a:gd name="T18" fmla="*/ 77 h 77"/>
              </a:gdLst>
              <a:ahLst/>
              <a:cxnLst>
                <a:cxn ang="T10">
                  <a:pos x="T0" y="T1"/>
                </a:cxn>
                <a:cxn ang="T11">
                  <a:pos x="T2" y="T3"/>
                </a:cxn>
                <a:cxn ang="T12">
                  <a:pos x="T4" y="T5"/>
                </a:cxn>
                <a:cxn ang="T13">
                  <a:pos x="T6" y="T7"/>
                </a:cxn>
                <a:cxn ang="T14">
                  <a:pos x="T8" y="T9"/>
                </a:cxn>
              </a:cxnLst>
              <a:rect l="T15" t="T16" r="T17" b="T18"/>
              <a:pathLst>
                <a:path w="60" h="77">
                  <a:moveTo>
                    <a:pt x="0" y="0"/>
                  </a:moveTo>
                  <a:cubicBezTo>
                    <a:pt x="17" y="77"/>
                    <a:pt x="10" y="50"/>
                    <a:pt x="22" y="11"/>
                  </a:cubicBezTo>
                  <a:cubicBezTo>
                    <a:pt x="36" y="61"/>
                    <a:pt x="19" y="21"/>
                    <a:pt x="38" y="17"/>
                  </a:cubicBezTo>
                  <a:cubicBezTo>
                    <a:pt x="44" y="16"/>
                    <a:pt x="49" y="24"/>
                    <a:pt x="55" y="27"/>
                  </a:cubicBezTo>
                  <a:cubicBezTo>
                    <a:pt x="57" y="36"/>
                    <a:pt x="60" y="55"/>
                    <a:pt x="60" y="55"/>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7" name="Freeform 14"/>
            <p:cNvSpPr>
              <a:spLocks/>
            </p:cNvSpPr>
            <p:nvPr/>
          </p:nvSpPr>
          <p:spPr bwMode="auto">
            <a:xfrm>
              <a:off x="1856" y="2413"/>
              <a:ext cx="48" cy="52"/>
            </a:xfrm>
            <a:custGeom>
              <a:avLst/>
              <a:gdLst>
                <a:gd name="T0" fmla="*/ 2 w 48"/>
                <a:gd name="T1" fmla="*/ 21 h 52"/>
                <a:gd name="T2" fmla="*/ 30 w 48"/>
                <a:gd name="T3" fmla="*/ 16 h 52"/>
                <a:gd name="T4" fmla="*/ 24 w 48"/>
                <a:gd name="T5" fmla="*/ 0 h 52"/>
                <a:gd name="T6" fmla="*/ 13 w 48"/>
                <a:gd name="T7" fmla="*/ 16 h 52"/>
                <a:gd name="T8" fmla="*/ 19 w 48"/>
                <a:gd name="T9" fmla="*/ 49 h 52"/>
                <a:gd name="T10" fmla="*/ 46 w 48"/>
                <a:gd name="T11" fmla="*/ 43 h 52"/>
                <a:gd name="T12" fmla="*/ 40 w 48"/>
                <a:gd name="T13" fmla="*/ 43 h 52"/>
                <a:gd name="T14" fmla="*/ 0 60000 65536"/>
                <a:gd name="T15" fmla="*/ 0 60000 65536"/>
                <a:gd name="T16" fmla="*/ 0 60000 65536"/>
                <a:gd name="T17" fmla="*/ 0 60000 65536"/>
                <a:gd name="T18" fmla="*/ 0 60000 65536"/>
                <a:gd name="T19" fmla="*/ 0 60000 65536"/>
                <a:gd name="T20" fmla="*/ 0 60000 65536"/>
                <a:gd name="T21" fmla="*/ 0 w 48"/>
                <a:gd name="T22" fmla="*/ 0 h 52"/>
                <a:gd name="T23" fmla="*/ 48 w 48"/>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52">
                  <a:moveTo>
                    <a:pt x="2" y="21"/>
                  </a:moveTo>
                  <a:cubicBezTo>
                    <a:pt x="11" y="19"/>
                    <a:pt x="23" y="23"/>
                    <a:pt x="30" y="16"/>
                  </a:cubicBezTo>
                  <a:cubicBezTo>
                    <a:pt x="34" y="12"/>
                    <a:pt x="30" y="0"/>
                    <a:pt x="24" y="0"/>
                  </a:cubicBezTo>
                  <a:cubicBezTo>
                    <a:pt x="18" y="0"/>
                    <a:pt x="17" y="11"/>
                    <a:pt x="13" y="16"/>
                  </a:cubicBezTo>
                  <a:cubicBezTo>
                    <a:pt x="10" y="25"/>
                    <a:pt x="0" y="43"/>
                    <a:pt x="19" y="49"/>
                  </a:cubicBezTo>
                  <a:cubicBezTo>
                    <a:pt x="28" y="52"/>
                    <a:pt x="37" y="46"/>
                    <a:pt x="46" y="43"/>
                  </a:cubicBezTo>
                  <a:cubicBezTo>
                    <a:pt x="48" y="42"/>
                    <a:pt x="42" y="43"/>
                    <a:pt x="40" y="43"/>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8" name="Freeform 15"/>
            <p:cNvSpPr>
              <a:spLocks/>
            </p:cNvSpPr>
            <p:nvPr/>
          </p:nvSpPr>
          <p:spPr bwMode="auto">
            <a:xfrm>
              <a:off x="2049" y="2383"/>
              <a:ext cx="228" cy="73"/>
            </a:xfrm>
            <a:custGeom>
              <a:avLst/>
              <a:gdLst>
                <a:gd name="T0" fmla="*/ 0 w 228"/>
                <a:gd name="T1" fmla="*/ 73 h 73"/>
                <a:gd name="T2" fmla="*/ 43 w 228"/>
                <a:gd name="T3" fmla="*/ 35 h 73"/>
                <a:gd name="T4" fmla="*/ 54 w 228"/>
                <a:gd name="T5" fmla="*/ 68 h 73"/>
                <a:gd name="T6" fmla="*/ 87 w 228"/>
                <a:gd name="T7" fmla="*/ 35 h 73"/>
                <a:gd name="T8" fmla="*/ 125 w 228"/>
                <a:gd name="T9" fmla="*/ 51 h 73"/>
                <a:gd name="T10" fmla="*/ 168 w 228"/>
                <a:gd name="T11" fmla="*/ 30 h 73"/>
                <a:gd name="T12" fmla="*/ 206 w 228"/>
                <a:gd name="T13" fmla="*/ 19 h 73"/>
                <a:gd name="T14" fmla="*/ 228 w 228"/>
                <a:gd name="T15" fmla="*/ 62 h 73"/>
                <a:gd name="T16" fmla="*/ 0 60000 65536"/>
                <a:gd name="T17" fmla="*/ 0 60000 65536"/>
                <a:gd name="T18" fmla="*/ 0 60000 65536"/>
                <a:gd name="T19" fmla="*/ 0 60000 65536"/>
                <a:gd name="T20" fmla="*/ 0 60000 65536"/>
                <a:gd name="T21" fmla="*/ 0 60000 65536"/>
                <a:gd name="T22" fmla="*/ 0 60000 65536"/>
                <a:gd name="T23" fmla="*/ 0 60000 65536"/>
                <a:gd name="T24" fmla="*/ 0 w 228"/>
                <a:gd name="T25" fmla="*/ 0 h 73"/>
                <a:gd name="T26" fmla="*/ 228 w 228"/>
                <a:gd name="T27" fmla="*/ 73 h 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8" h="73">
                  <a:moveTo>
                    <a:pt x="0" y="73"/>
                  </a:moveTo>
                  <a:cubicBezTo>
                    <a:pt x="14" y="40"/>
                    <a:pt x="12" y="4"/>
                    <a:pt x="43" y="35"/>
                  </a:cubicBezTo>
                  <a:cubicBezTo>
                    <a:pt x="47" y="46"/>
                    <a:pt x="43" y="65"/>
                    <a:pt x="54" y="68"/>
                  </a:cubicBezTo>
                  <a:cubicBezTo>
                    <a:pt x="63" y="71"/>
                    <a:pt x="87" y="35"/>
                    <a:pt x="87" y="35"/>
                  </a:cubicBezTo>
                  <a:cubicBezTo>
                    <a:pt x="119" y="57"/>
                    <a:pt x="93" y="72"/>
                    <a:pt x="125" y="51"/>
                  </a:cubicBezTo>
                  <a:cubicBezTo>
                    <a:pt x="147" y="22"/>
                    <a:pt x="140" y="0"/>
                    <a:pt x="168" y="30"/>
                  </a:cubicBezTo>
                  <a:cubicBezTo>
                    <a:pt x="178" y="63"/>
                    <a:pt x="185" y="33"/>
                    <a:pt x="206" y="19"/>
                  </a:cubicBezTo>
                  <a:cubicBezTo>
                    <a:pt x="212" y="31"/>
                    <a:pt x="217" y="53"/>
                    <a:pt x="228" y="6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79" name="Freeform 16"/>
            <p:cNvSpPr>
              <a:spLocks/>
            </p:cNvSpPr>
            <p:nvPr/>
          </p:nvSpPr>
          <p:spPr bwMode="auto">
            <a:xfrm>
              <a:off x="2462" y="2375"/>
              <a:ext cx="271" cy="83"/>
            </a:xfrm>
            <a:custGeom>
              <a:avLst/>
              <a:gdLst>
                <a:gd name="T0" fmla="*/ 0 w 271"/>
                <a:gd name="T1" fmla="*/ 54 h 83"/>
                <a:gd name="T2" fmla="*/ 27 w 271"/>
                <a:gd name="T3" fmla="*/ 16 h 83"/>
                <a:gd name="T4" fmla="*/ 43 w 271"/>
                <a:gd name="T5" fmla="*/ 0 h 83"/>
                <a:gd name="T6" fmla="*/ 48 w 271"/>
                <a:gd name="T7" fmla="*/ 16 h 83"/>
                <a:gd name="T8" fmla="*/ 76 w 271"/>
                <a:gd name="T9" fmla="*/ 21 h 83"/>
                <a:gd name="T10" fmla="*/ 87 w 271"/>
                <a:gd name="T11" fmla="*/ 43 h 83"/>
                <a:gd name="T12" fmla="*/ 92 w 271"/>
                <a:gd name="T13" fmla="*/ 65 h 83"/>
                <a:gd name="T14" fmla="*/ 103 w 271"/>
                <a:gd name="T15" fmla="*/ 43 h 83"/>
                <a:gd name="T16" fmla="*/ 119 w 271"/>
                <a:gd name="T17" fmla="*/ 27 h 83"/>
                <a:gd name="T18" fmla="*/ 130 w 271"/>
                <a:gd name="T19" fmla="*/ 11 h 83"/>
                <a:gd name="T20" fmla="*/ 168 w 271"/>
                <a:gd name="T21" fmla="*/ 38 h 83"/>
                <a:gd name="T22" fmla="*/ 190 w 271"/>
                <a:gd name="T23" fmla="*/ 38 h 83"/>
                <a:gd name="T24" fmla="*/ 217 w 271"/>
                <a:gd name="T25" fmla="*/ 32 h 83"/>
                <a:gd name="T26" fmla="*/ 271 w 271"/>
                <a:gd name="T27" fmla="*/ 59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1"/>
                <a:gd name="T43" fmla="*/ 0 h 83"/>
                <a:gd name="T44" fmla="*/ 271 w 27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1" h="83">
                  <a:moveTo>
                    <a:pt x="0" y="54"/>
                  </a:moveTo>
                  <a:cubicBezTo>
                    <a:pt x="9" y="41"/>
                    <a:pt x="17" y="28"/>
                    <a:pt x="27" y="16"/>
                  </a:cubicBezTo>
                  <a:cubicBezTo>
                    <a:pt x="32" y="10"/>
                    <a:pt x="35" y="0"/>
                    <a:pt x="43" y="0"/>
                  </a:cubicBezTo>
                  <a:cubicBezTo>
                    <a:pt x="49" y="0"/>
                    <a:pt x="46" y="11"/>
                    <a:pt x="48" y="16"/>
                  </a:cubicBezTo>
                  <a:cubicBezTo>
                    <a:pt x="57" y="83"/>
                    <a:pt x="56" y="61"/>
                    <a:pt x="76" y="21"/>
                  </a:cubicBezTo>
                  <a:cubicBezTo>
                    <a:pt x="80" y="28"/>
                    <a:pt x="84" y="35"/>
                    <a:pt x="87" y="43"/>
                  </a:cubicBezTo>
                  <a:cubicBezTo>
                    <a:pt x="90" y="50"/>
                    <a:pt x="84" y="65"/>
                    <a:pt x="92" y="65"/>
                  </a:cubicBezTo>
                  <a:cubicBezTo>
                    <a:pt x="100" y="65"/>
                    <a:pt x="98" y="50"/>
                    <a:pt x="103" y="43"/>
                  </a:cubicBezTo>
                  <a:cubicBezTo>
                    <a:pt x="107" y="37"/>
                    <a:pt x="114" y="33"/>
                    <a:pt x="119" y="27"/>
                  </a:cubicBezTo>
                  <a:cubicBezTo>
                    <a:pt x="123" y="22"/>
                    <a:pt x="126" y="16"/>
                    <a:pt x="130" y="11"/>
                  </a:cubicBezTo>
                  <a:cubicBezTo>
                    <a:pt x="149" y="39"/>
                    <a:pt x="132" y="46"/>
                    <a:pt x="168" y="38"/>
                  </a:cubicBezTo>
                  <a:cubicBezTo>
                    <a:pt x="193" y="0"/>
                    <a:pt x="165" y="31"/>
                    <a:pt x="190" y="38"/>
                  </a:cubicBezTo>
                  <a:cubicBezTo>
                    <a:pt x="199" y="41"/>
                    <a:pt x="208" y="34"/>
                    <a:pt x="217" y="32"/>
                  </a:cubicBezTo>
                  <a:cubicBezTo>
                    <a:pt x="257" y="5"/>
                    <a:pt x="250" y="40"/>
                    <a:pt x="271" y="59"/>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0" name="Freeform 17"/>
            <p:cNvSpPr>
              <a:spLocks/>
            </p:cNvSpPr>
            <p:nvPr/>
          </p:nvSpPr>
          <p:spPr bwMode="auto">
            <a:xfrm>
              <a:off x="2896" y="2378"/>
              <a:ext cx="245" cy="83"/>
            </a:xfrm>
            <a:custGeom>
              <a:avLst/>
              <a:gdLst>
                <a:gd name="T0" fmla="*/ 0 w 245"/>
                <a:gd name="T1" fmla="*/ 46 h 83"/>
                <a:gd name="T2" fmla="*/ 27 w 245"/>
                <a:gd name="T3" fmla="*/ 24 h 83"/>
                <a:gd name="T4" fmla="*/ 44 w 245"/>
                <a:gd name="T5" fmla="*/ 2 h 83"/>
                <a:gd name="T6" fmla="*/ 55 w 245"/>
                <a:gd name="T7" fmla="*/ 18 h 83"/>
                <a:gd name="T8" fmla="*/ 60 w 245"/>
                <a:gd name="T9" fmla="*/ 62 h 83"/>
                <a:gd name="T10" fmla="*/ 104 w 245"/>
                <a:gd name="T11" fmla="*/ 2 h 83"/>
                <a:gd name="T12" fmla="*/ 109 w 245"/>
                <a:gd name="T13" fmla="*/ 29 h 83"/>
                <a:gd name="T14" fmla="*/ 114 w 245"/>
                <a:gd name="T15" fmla="*/ 62 h 83"/>
                <a:gd name="T16" fmla="*/ 131 w 245"/>
                <a:gd name="T17" fmla="*/ 40 h 83"/>
                <a:gd name="T18" fmla="*/ 163 w 245"/>
                <a:gd name="T19" fmla="*/ 2 h 83"/>
                <a:gd name="T20" fmla="*/ 174 w 245"/>
                <a:gd name="T21" fmla="*/ 51 h 83"/>
                <a:gd name="T22" fmla="*/ 185 w 245"/>
                <a:gd name="T23" fmla="*/ 35 h 83"/>
                <a:gd name="T24" fmla="*/ 218 w 245"/>
                <a:gd name="T25" fmla="*/ 13 h 83"/>
                <a:gd name="T26" fmla="*/ 245 w 245"/>
                <a:gd name="T27" fmla="*/ 6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
                <a:gd name="T43" fmla="*/ 0 h 83"/>
                <a:gd name="T44" fmla="*/ 245 w 245"/>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 h="83">
                  <a:moveTo>
                    <a:pt x="0" y="46"/>
                  </a:moveTo>
                  <a:cubicBezTo>
                    <a:pt x="9" y="39"/>
                    <a:pt x="19" y="32"/>
                    <a:pt x="27" y="24"/>
                  </a:cubicBezTo>
                  <a:cubicBezTo>
                    <a:pt x="34" y="17"/>
                    <a:pt x="35" y="4"/>
                    <a:pt x="44" y="2"/>
                  </a:cubicBezTo>
                  <a:cubicBezTo>
                    <a:pt x="50" y="1"/>
                    <a:pt x="51" y="13"/>
                    <a:pt x="55" y="18"/>
                  </a:cubicBezTo>
                  <a:cubicBezTo>
                    <a:pt x="57" y="33"/>
                    <a:pt x="45" y="62"/>
                    <a:pt x="60" y="62"/>
                  </a:cubicBezTo>
                  <a:cubicBezTo>
                    <a:pt x="63" y="62"/>
                    <a:pt x="95" y="16"/>
                    <a:pt x="104" y="2"/>
                  </a:cubicBezTo>
                  <a:cubicBezTo>
                    <a:pt x="106" y="11"/>
                    <a:pt x="107" y="20"/>
                    <a:pt x="109" y="29"/>
                  </a:cubicBezTo>
                  <a:cubicBezTo>
                    <a:pt x="111" y="40"/>
                    <a:pt x="104" y="57"/>
                    <a:pt x="114" y="62"/>
                  </a:cubicBezTo>
                  <a:cubicBezTo>
                    <a:pt x="122" y="66"/>
                    <a:pt x="125" y="47"/>
                    <a:pt x="131" y="40"/>
                  </a:cubicBezTo>
                  <a:cubicBezTo>
                    <a:pt x="166" y="0"/>
                    <a:pt x="140" y="35"/>
                    <a:pt x="163" y="2"/>
                  </a:cubicBezTo>
                  <a:cubicBezTo>
                    <a:pt x="167" y="18"/>
                    <a:pt x="160" y="42"/>
                    <a:pt x="174" y="51"/>
                  </a:cubicBezTo>
                  <a:cubicBezTo>
                    <a:pt x="179" y="55"/>
                    <a:pt x="181" y="40"/>
                    <a:pt x="185" y="35"/>
                  </a:cubicBezTo>
                  <a:cubicBezTo>
                    <a:pt x="202" y="15"/>
                    <a:pt x="196" y="19"/>
                    <a:pt x="218" y="13"/>
                  </a:cubicBezTo>
                  <a:cubicBezTo>
                    <a:pt x="223" y="33"/>
                    <a:pt x="216" y="83"/>
                    <a:pt x="245" y="67"/>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1" name="Freeform 18"/>
            <p:cNvSpPr>
              <a:spLocks/>
            </p:cNvSpPr>
            <p:nvPr/>
          </p:nvSpPr>
          <p:spPr bwMode="auto">
            <a:xfrm>
              <a:off x="3304" y="2391"/>
              <a:ext cx="277" cy="64"/>
            </a:xfrm>
            <a:custGeom>
              <a:avLst/>
              <a:gdLst>
                <a:gd name="T0" fmla="*/ 0 w 277"/>
                <a:gd name="T1" fmla="*/ 54 h 64"/>
                <a:gd name="T2" fmla="*/ 22 w 277"/>
                <a:gd name="T3" fmla="*/ 33 h 64"/>
                <a:gd name="T4" fmla="*/ 43 w 277"/>
                <a:gd name="T5" fmla="*/ 27 h 64"/>
                <a:gd name="T6" fmla="*/ 49 w 277"/>
                <a:gd name="T7" fmla="*/ 60 h 64"/>
                <a:gd name="T8" fmla="*/ 65 w 277"/>
                <a:gd name="T9" fmla="*/ 54 h 64"/>
                <a:gd name="T10" fmla="*/ 98 w 277"/>
                <a:gd name="T11" fmla="*/ 16 h 64"/>
                <a:gd name="T12" fmla="*/ 109 w 277"/>
                <a:gd name="T13" fmla="*/ 38 h 64"/>
                <a:gd name="T14" fmla="*/ 114 w 277"/>
                <a:gd name="T15" fmla="*/ 54 h 64"/>
                <a:gd name="T16" fmla="*/ 163 w 277"/>
                <a:gd name="T17" fmla="*/ 5 h 64"/>
                <a:gd name="T18" fmla="*/ 174 w 277"/>
                <a:gd name="T19" fmla="*/ 27 h 64"/>
                <a:gd name="T20" fmla="*/ 179 w 277"/>
                <a:gd name="T21" fmla="*/ 60 h 64"/>
                <a:gd name="T22" fmla="*/ 234 w 277"/>
                <a:gd name="T23" fmla="*/ 16 h 64"/>
                <a:gd name="T24" fmla="*/ 277 w 277"/>
                <a:gd name="T25" fmla="*/ 60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64"/>
                <a:gd name="T41" fmla="*/ 277 w 277"/>
                <a:gd name="T42" fmla="*/ 64 h 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64">
                  <a:moveTo>
                    <a:pt x="0" y="54"/>
                  </a:moveTo>
                  <a:cubicBezTo>
                    <a:pt x="7" y="47"/>
                    <a:pt x="16" y="41"/>
                    <a:pt x="22" y="33"/>
                  </a:cubicBezTo>
                  <a:cubicBezTo>
                    <a:pt x="39" y="11"/>
                    <a:pt x="24" y="0"/>
                    <a:pt x="43" y="27"/>
                  </a:cubicBezTo>
                  <a:cubicBezTo>
                    <a:pt x="45" y="38"/>
                    <a:pt x="42" y="51"/>
                    <a:pt x="49" y="60"/>
                  </a:cubicBezTo>
                  <a:cubicBezTo>
                    <a:pt x="53" y="64"/>
                    <a:pt x="61" y="58"/>
                    <a:pt x="65" y="54"/>
                  </a:cubicBezTo>
                  <a:cubicBezTo>
                    <a:pt x="78" y="43"/>
                    <a:pt x="86" y="28"/>
                    <a:pt x="98" y="16"/>
                  </a:cubicBezTo>
                  <a:cubicBezTo>
                    <a:pt x="102" y="23"/>
                    <a:pt x="106" y="30"/>
                    <a:pt x="109" y="38"/>
                  </a:cubicBezTo>
                  <a:cubicBezTo>
                    <a:pt x="111" y="43"/>
                    <a:pt x="108" y="54"/>
                    <a:pt x="114" y="54"/>
                  </a:cubicBezTo>
                  <a:cubicBezTo>
                    <a:pt x="116" y="54"/>
                    <a:pt x="154" y="11"/>
                    <a:pt x="163" y="5"/>
                  </a:cubicBezTo>
                  <a:cubicBezTo>
                    <a:pt x="167" y="12"/>
                    <a:pt x="172" y="19"/>
                    <a:pt x="174" y="27"/>
                  </a:cubicBezTo>
                  <a:cubicBezTo>
                    <a:pt x="177" y="38"/>
                    <a:pt x="169" y="54"/>
                    <a:pt x="179" y="60"/>
                  </a:cubicBezTo>
                  <a:cubicBezTo>
                    <a:pt x="181" y="61"/>
                    <a:pt x="213" y="29"/>
                    <a:pt x="234" y="16"/>
                  </a:cubicBezTo>
                  <a:cubicBezTo>
                    <a:pt x="258" y="50"/>
                    <a:pt x="239" y="60"/>
                    <a:pt x="277" y="60"/>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2" name="Freeform 19"/>
            <p:cNvSpPr>
              <a:spLocks/>
            </p:cNvSpPr>
            <p:nvPr/>
          </p:nvSpPr>
          <p:spPr bwMode="auto">
            <a:xfrm>
              <a:off x="886" y="2966"/>
              <a:ext cx="206" cy="72"/>
            </a:xfrm>
            <a:custGeom>
              <a:avLst/>
              <a:gdLst>
                <a:gd name="T0" fmla="*/ 0 w 206"/>
                <a:gd name="T1" fmla="*/ 66 h 72"/>
                <a:gd name="T2" fmla="*/ 43 w 206"/>
                <a:gd name="T3" fmla="*/ 23 h 72"/>
                <a:gd name="T4" fmla="*/ 92 w 206"/>
                <a:gd name="T5" fmla="*/ 12 h 72"/>
                <a:gd name="T6" fmla="*/ 108 w 206"/>
                <a:gd name="T7" fmla="*/ 23 h 72"/>
                <a:gd name="T8" fmla="*/ 119 w 206"/>
                <a:gd name="T9" fmla="*/ 61 h 72"/>
                <a:gd name="T10" fmla="*/ 157 w 206"/>
                <a:gd name="T11" fmla="*/ 6 h 72"/>
                <a:gd name="T12" fmla="*/ 168 w 206"/>
                <a:gd name="T13" fmla="*/ 66 h 72"/>
                <a:gd name="T14" fmla="*/ 190 w 206"/>
                <a:gd name="T15" fmla="*/ 34 h 72"/>
                <a:gd name="T16" fmla="*/ 206 w 206"/>
                <a:gd name="T17" fmla="*/ 72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
                <a:gd name="T28" fmla="*/ 0 h 72"/>
                <a:gd name="T29" fmla="*/ 206 w 20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 h="72">
                  <a:moveTo>
                    <a:pt x="0" y="66"/>
                  </a:moveTo>
                  <a:cubicBezTo>
                    <a:pt x="9" y="39"/>
                    <a:pt x="9" y="0"/>
                    <a:pt x="43" y="23"/>
                  </a:cubicBezTo>
                  <a:cubicBezTo>
                    <a:pt x="57" y="70"/>
                    <a:pt x="76" y="34"/>
                    <a:pt x="92" y="12"/>
                  </a:cubicBezTo>
                  <a:cubicBezTo>
                    <a:pt x="97" y="16"/>
                    <a:pt x="105" y="17"/>
                    <a:pt x="108" y="23"/>
                  </a:cubicBezTo>
                  <a:cubicBezTo>
                    <a:pt x="114" y="35"/>
                    <a:pt x="119" y="61"/>
                    <a:pt x="119" y="61"/>
                  </a:cubicBezTo>
                  <a:cubicBezTo>
                    <a:pt x="131" y="42"/>
                    <a:pt x="145" y="25"/>
                    <a:pt x="157" y="6"/>
                  </a:cubicBezTo>
                  <a:cubicBezTo>
                    <a:pt x="164" y="25"/>
                    <a:pt x="149" y="58"/>
                    <a:pt x="168" y="66"/>
                  </a:cubicBezTo>
                  <a:cubicBezTo>
                    <a:pt x="180" y="71"/>
                    <a:pt x="190" y="34"/>
                    <a:pt x="190" y="34"/>
                  </a:cubicBezTo>
                  <a:cubicBezTo>
                    <a:pt x="192" y="42"/>
                    <a:pt x="194" y="72"/>
                    <a:pt x="206" y="72"/>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3" name="Freeform 20"/>
            <p:cNvSpPr>
              <a:spLocks/>
            </p:cNvSpPr>
            <p:nvPr/>
          </p:nvSpPr>
          <p:spPr bwMode="auto">
            <a:xfrm>
              <a:off x="1130" y="2969"/>
              <a:ext cx="245" cy="74"/>
            </a:xfrm>
            <a:custGeom>
              <a:avLst/>
              <a:gdLst>
                <a:gd name="T0" fmla="*/ 0 w 245"/>
                <a:gd name="T1" fmla="*/ 74 h 74"/>
                <a:gd name="T2" fmla="*/ 17 w 245"/>
                <a:gd name="T3" fmla="*/ 31 h 74"/>
                <a:gd name="T4" fmla="*/ 27 w 245"/>
                <a:gd name="T5" fmla="*/ 3 h 74"/>
                <a:gd name="T6" fmla="*/ 38 w 245"/>
                <a:gd name="T7" fmla="*/ 20 h 74"/>
                <a:gd name="T8" fmla="*/ 71 w 245"/>
                <a:gd name="T9" fmla="*/ 63 h 74"/>
                <a:gd name="T10" fmla="*/ 104 w 245"/>
                <a:gd name="T11" fmla="*/ 25 h 74"/>
                <a:gd name="T12" fmla="*/ 120 w 245"/>
                <a:gd name="T13" fmla="*/ 58 h 74"/>
                <a:gd name="T14" fmla="*/ 163 w 245"/>
                <a:gd name="T15" fmla="*/ 14 h 74"/>
                <a:gd name="T16" fmla="*/ 174 w 245"/>
                <a:gd name="T17" fmla="*/ 31 h 74"/>
                <a:gd name="T18" fmla="*/ 180 w 245"/>
                <a:gd name="T19" fmla="*/ 47 h 74"/>
                <a:gd name="T20" fmla="*/ 228 w 245"/>
                <a:gd name="T21" fmla="*/ 20 h 74"/>
                <a:gd name="T22" fmla="*/ 245 w 245"/>
                <a:gd name="T23" fmla="*/ 41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5"/>
                <a:gd name="T37" fmla="*/ 0 h 74"/>
                <a:gd name="T38" fmla="*/ 245 w 245"/>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5" h="74">
                  <a:moveTo>
                    <a:pt x="0" y="74"/>
                  </a:moveTo>
                  <a:cubicBezTo>
                    <a:pt x="6" y="60"/>
                    <a:pt x="12" y="45"/>
                    <a:pt x="17" y="31"/>
                  </a:cubicBezTo>
                  <a:cubicBezTo>
                    <a:pt x="21" y="22"/>
                    <a:pt x="18" y="8"/>
                    <a:pt x="27" y="3"/>
                  </a:cubicBezTo>
                  <a:cubicBezTo>
                    <a:pt x="33" y="0"/>
                    <a:pt x="34" y="14"/>
                    <a:pt x="38" y="20"/>
                  </a:cubicBezTo>
                  <a:cubicBezTo>
                    <a:pt x="45" y="57"/>
                    <a:pt x="34" y="73"/>
                    <a:pt x="71" y="63"/>
                  </a:cubicBezTo>
                  <a:cubicBezTo>
                    <a:pt x="73" y="61"/>
                    <a:pt x="97" y="25"/>
                    <a:pt x="104" y="25"/>
                  </a:cubicBezTo>
                  <a:cubicBezTo>
                    <a:pt x="110" y="25"/>
                    <a:pt x="119" y="55"/>
                    <a:pt x="120" y="58"/>
                  </a:cubicBezTo>
                  <a:cubicBezTo>
                    <a:pt x="142" y="50"/>
                    <a:pt x="147" y="31"/>
                    <a:pt x="163" y="14"/>
                  </a:cubicBezTo>
                  <a:cubicBezTo>
                    <a:pt x="167" y="20"/>
                    <a:pt x="171" y="25"/>
                    <a:pt x="174" y="31"/>
                  </a:cubicBezTo>
                  <a:cubicBezTo>
                    <a:pt x="177" y="36"/>
                    <a:pt x="174" y="48"/>
                    <a:pt x="180" y="47"/>
                  </a:cubicBezTo>
                  <a:cubicBezTo>
                    <a:pt x="198" y="44"/>
                    <a:pt x="210" y="25"/>
                    <a:pt x="228" y="20"/>
                  </a:cubicBezTo>
                  <a:cubicBezTo>
                    <a:pt x="240" y="38"/>
                    <a:pt x="234" y="32"/>
                    <a:pt x="245" y="41"/>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4" name="Freeform 21"/>
            <p:cNvSpPr>
              <a:spLocks/>
            </p:cNvSpPr>
            <p:nvPr/>
          </p:nvSpPr>
          <p:spPr bwMode="auto">
            <a:xfrm>
              <a:off x="891" y="3130"/>
              <a:ext cx="218" cy="69"/>
            </a:xfrm>
            <a:custGeom>
              <a:avLst/>
              <a:gdLst>
                <a:gd name="T0" fmla="*/ 0 w 218"/>
                <a:gd name="T1" fmla="*/ 54 h 69"/>
                <a:gd name="T2" fmla="*/ 27 w 218"/>
                <a:gd name="T3" fmla="*/ 43 h 69"/>
                <a:gd name="T4" fmla="*/ 60 w 218"/>
                <a:gd name="T5" fmla="*/ 27 h 69"/>
                <a:gd name="T6" fmla="*/ 109 w 218"/>
                <a:gd name="T7" fmla="*/ 11 h 69"/>
                <a:gd name="T8" fmla="*/ 125 w 218"/>
                <a:gd name="T9" fmla="*/ 22 h 69"/>
                <a:gd name="T10" fmla="*/ 131 w 218"/>
                <a:gd name="T11" fmla="*/ 43 h 69"/>
                <a:gd name="T12" fmla="*/ 158 w 218"/>
                <a:gd name="T13" fmla="*/ 0 h 69"/>
                <a:gd name="T14" fmla="*/ 174 w 218"/>
                <a:gd name="T15" fmla="*/ 22 h 69"/>
                <a:gd name="T16" fmla="*/ 179 w 218"/>
                <a:gd name="T17" fmla="*/ 38 h 69"/>
                <a:gd name="T18" fmla="*/ 201 w 218"/>
                <a:gd name="T19" fmla="*/ 5 h 69"/>
                <a:gd name="T20" fmla="*/ 218 w 218"/>
                <a:gd name="T21" fmla="*/ 38 h 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69"/>
                <a:gd name="T35" fmla="*/ 218 w 218"/>
                <a:gd name="T36" fmla="*/ 69 h 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69">
                  <a:moveTo>
                    <a:pt x="0" y="54"/>
                  </a:moveTo>
                  <a:cubicBezTo>
                    <a:pt x="9" y="50"/>
                    <a:pt x="19" y="49"/>
                    <a:pt x="27" y="43"/>
                  </a:cubicBezTo>
                  <a:cubicBezTo>
                    <a:pt x="58" y="21"/>
                    <a:pt x="29" y="17"/>
                    <a:pt x="60" y="27"/>
                  </a:cubicBezTo>
                  <a:cubicBezTo>
                    <a:pt x="73" y="69"/>
                    <a:pt x="97" y="28"/>
                    <a:pt x="109" y="11"/>
                  </a:cubicBezTo>
                  <a:cubicBezTo>
                    <a:pt x="114" y="15"/>
                    <a:pt x="121" y="17"/>
                    <a:pt x="125" y="22"/>
                  </a:cubicBezTo>
                  <a:cubicBezTo>
                    <a:pt x="129" y="28"/>
                    <a:pt x="124" y="43"/>
                    <a:pt x="131" y="43"/>
                  </a:cubicBezTo>
                  <a:cubicBezTo>
                    <a:pt x="138" y="43"/>
                    <a:pt x="156" y="4"/>
                    <a:pt x="158" y="0"/>
                  </a:cubicBezTo>
                  <a:cubicBezTo>
                    <a:pt x="163" y="7"/>
                    <a:pt x="170" y="14"/>
                    <a:pt x="174" y="22"/>
                  </a:cubicBezTo>
                  <a:cubicBezTo>
                    <a:pt x="177" y="27"/>
                    <a:pt x="174" y="41"/>
                    <a:pt x="179" y="38"/>
                  </a:cubicBezTo>
                  <a:cubicBezTo>
                    <a:pt x="190" y="31"/>
                    <a:pt x="201" y="5"/>
                    <a:pt x="201" y="5"/>
                  </a:cubicBezTo>
                  <a:cubicBezTo>
                    <a:pt x="214" y="31"/>
                    <a:pt x="208" y="20"/>
                    <a:pt x="218" y="38"/>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5" name="Freeform 22"/>
            <p:cNvSpPr>
              <a:spLocks/>
            </p:cNvSpPr>
            <p:nvPr/>
          </p:nvSpPr>
          <p:spPr bwMode="auto">
            <a:xfrm>
              <a:off x="1141" y="3108"/>
              <a:ext cx="261" cy="65"/>
            </a:xfrm>
            <a:custGeom>
              <a:avLst/>
              <a:gdLst>
                <a:gd name="T0" fmla="*/ 0 w 261"/>
                <a:gd name="T1" fmla="*/ 65 h 65"/>
                <a:gd name="T2" fmla="*/ 76 w 261"/>
                <a:gd name="T3" fmla="*/ 0 h 65"/>
                <a:gd name="T4" fmla="*/ 109 w 261"/>
                <a:gd name="T5" fmla="*/ 60 h 65"/>
                <a:gd name="T6" fmla="*/ 152 w 261"/>
                <a:gd name="T7" fmla="*/ 22 h 65"/>
                <a:gd name="T8" fmla="*/ 185 w 261"/>
                <a:gd name="T9" fmla="*/ 17 h 65"/>
                <a:gd name="T10" fmla="*/ 217 w 261"/>
                <a:gd name="T11" fmla="*/ 38 h 65"/>
                <a:gd name="T12" fmla="*/ 261 w 261"/>
                <a:gd name="T13" fmla="*/ 49 h 65"/>
                <a:gd name="T14" fmla="*/ 0 60000 65536"/>
                <a:gd name="T15" fmla="*/ 0 60000 65536"/>
                <a:gd name="T16" fmla="*/ 0 60000 65536"/>
                <a:gd name="T17" fmla="*/ 0 60000 65536"/>
                <a:gd name="T18" fmla="*/ 0 60000 65536"/>
                <a:gd name="T19" fmla="*/ 0 60000 65536"/>
                <a:gd name="T20" fmla="*/ 0 60000 65536"/>
                <a:gd name="T21" fmla="*/ 0 w 261"/>
                <a:gd name="T22" fmla="*/ 0 h 65"/>
                <a:gd name="T23" fmla="*/ 261 w 261"/>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1" h="65">
                  <a:moveTo>
                    <a:pt x="0" y="65"/>
                  </a:moveTo>
                  <a:cubicBezTo>
                    <a:pt x="27" y="45"/>
                    <a:pt x="49" y="21"/>
                    <a:pt x="76" y="0"/>
                  </a:cubicBezTo>
                  <a:cubicBezTo>
                    <a:pt x="88" y="24"/>
                    <a:pt x="87" y="45"/>
                    <a:pt x="109" y="60"/>
                  </a:cubicBezTo>
                  <a:cubicBezTo>
                    <a:pt x="125" y="44"/>
                    <a:pt x="130" y="29"/>
                    <a:pt x="152" y="22"/>
                  </a:cubicBezTo>
                  <a:cubicBezTo>
                    <a:pt x="163" y="63"/>
                    <a:pt x="169" y="40"/>
                    <a:pt x="185" y="17"/>
                  </a:cubicBezTo>
                  <a:cubicBezTo>
                    <a:pt x="202" y="42"/>
                    <a:pt x="189" y="57"/>
                    <a:pt x="217" y="38"/>
                  </a:cubicBezTo>
                  <a:cubicBezTo>
                    <a:pt x="241" y="3"/>
                    <a:pt x="242" y="30"/>
                    <a:pt x="261" y="49"/>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6" name="Freeform 23"/>
            <p:cNvSpPr>
              <a:spLocks/>
            </p:cNvSpPr>
            <p:nvPr/>
          </p:nvSpPr>
          <p:spPr bwMode="auto">
            <a:xfrm>
              <a:off x="837" y="2299"/>
              <a:ext cx="2847" cy="38"/>
            </a:xfrm>
            <a:custGeom>
              <a:avLst/>
              <a:gdLst>
                <a:gd name="T0" fmla="*/ 0 w 2847"/>
                <a:gd name="T1" fmla="*/ 5 h 38"/>
                <a:gd name="T2" fmla="*/ 60 w 2847"/>
                <a:gd name="T3" fmla="*/ 27 h 38"/>
                <a:gd name="T4" fmla="*/ 195 w 2847"/>
                <a:gd name="T5" fmla="*/ 38 h 38"/>
                <a:gd name="T6" fmla="*/ 1163 w 2847"/>
                <a:gd name="T7" fmla="*/ 0 h 38"/>
                <a:gd name="T8" fmla="*/ 2195 w 2847"/>
                <a:gd name="T9" fmla="*/ 27 h 38"/>
                <a:gd name="T10" fmla="*/ 2847 w 2847"/>
                <a:gd name="T11" fmla="*/ 21 h 38"/>
                <a:gd name="T12" fmla="*/ 0 60000 65536"/>
                <a:gd name="T13" fmla="*/ 0 60000 65536"/>
                <a:gd name="T14" fmla="*/ 0 60000 65536"/>
                <a:gd name="T15" fmla="*/ 0 60000 65536"/>
                <a:gd name="T16" fmla="*/ 0 60000 65536"/>
                <a:gd name="T17" fmla="*/ 0 60000 65536"/>
                <a:gd name="T18" fmla="*/ 0 w 2847"/>
                <a:gd name="T19" fmla="*/ 0 h 38"/>
                <a:gd name="T20" fmla="*/ 2847 w 2847"/>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2847" h="38">
                  <a:moveTo>
                    <a:pt x="0" y="5"/>
                  </a:moveTo>
                  <a:cubicBezTo>
                    <a:pt x="23" y="10"/>
                    <a:pt x="37" y="23"/>
                    <a:pt x="60" y="27"/>
                  </a:cubicBezTo>
                  <a:cubicBezTo>
                    <a:pt x="96" y="33"/>
                    <a:pt x="168" y="36"/>
                    <a:pt x="195" y="38"/>
                  </a:cubicBezTo>
                  <a:cubicBezTo>
                    <a:pt x="518" y="26"/>
                    <a:pt x="839" y="4"/>
                    <a:pt x="1163" y="0"/>
                  </a:cubicBezTo>
                  <a:cubicBezTo>
                    <a:pt x="1508" y="19"/>
                    <a:pt x="1849" y="23"/>
                    <a:pt x="2195" y="27"/>
                  </a:cubicBezTo>
                  <a:cubicBezTo>
                    <a:pt x="2485" y="11"/>
                    <a:pt x="2268" y="21"/>
                    <a:pt x="2847" y="21"/>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7" name="Freeform 24"/>
            <p:cNvSpPr>
              <a:spLocks/>
            </p:cNvSpPr>
            <p:nvPr/>
          </p:nvSpPr>
          <p:spPr bwMode="auto">
            <a:xfrm>
              <a:off x="1391" y="2489"/>
              <a:ext cx="2299" cy="27"/>
            </a:xfrm>
            <a:custGeom>
              <a:avLst/>
              <a:gdLst>
                <a:gd name="T0" fmla="*/ 0 w 2299"/>
                <a:gd name="T1" fmla="*/ 5 h 27"/>
                <a:gd name="T2" fmla="*/ 60 w 2299"/>
                <a:gd name="T3" fmla="*/ 0 h 27"/>
                <a:gd name="T4" fmla="*/ 614 w 2299"/>
                <a:gd name="T5" fmla="*/ 27 h 27"/>
                <a:gd name="T6" fmla="*/ 1614 w 2299"/>
                <a:gd name="T7" fmla="*/ 5 h 27"/>
                <a:gd name="T8" fmla="*/ 2233 w 2299"/>
                <a:gd name="T9" fmla="*/ 21 h 27"/>
                <a:gd name="T10" fmla="*/ 2299 w 2299"/>
                <a:gd name="T11" fmla="*/ 16 h 27"/>
                <a:gd name="T12" fmla="*/ 0 60000 65536"/>
                <a:gd name="T13" fmla="*/ 0 60000 65536"/>
                <a:gd name="T14" fmla="*/ 0 60000 65536"/>
                <a:gd name="T15" fmla="*/ 0 60000 65536"/>
                <a:gd name="T16" fmla="*/ 0 60000 65536"/>
                <a:gd name="T17" fmla="*/ 0 60000 65536"/>
                <a:gd name="T18" fmla="*/ 0 w 2299"/>
                <a:gd name="T19" fmla="*/ 0 h 27"/>
                <a:gd name="T20" fmla="*/ 2299 w 2299"/>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299" h="27">
                  <a:moveTo>
                    <a:pt x="0" y="5"/>
                  </a:moveTo>
                  <a:cubicBezTo>
                    <a:pt x="25" y="12"/>
                    <a:pt x="36" y="7"/>
                    <a:pt x="60" y="0"/>
                  </a:cubicBezTo>
                  <a:cubicBezTo>
                    <a:pt x="245" y="4"/>
                    <a:pt x="430" y="11"/>
                    <a:pt x="614" y="27"/>
                  </a:cubicBezTo>
                  <a:cubicBezTo>
                    <a:pt x="948" y="23"/>
                    <a:pt x="1280" y="11"/>
                    <a:pt x="1614" y="5"/>
                  </a:cubicBezTo>
                  <a:cubicBezTo>
                    <a:pt x="1820" y="16"/>
                    <a:pt x="2027" y="17"/>
                    <a:pt x="2233" y="21"/>
                  </a:cubicBezTo>
                  <a:cubicBezTo>
                    <a:pt x="2255" y="19"/>
                    <a:pt x="2299" y="16"/>
                    <a:pt x="2299" y="16"/>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8" name="Freeform 25"/>
            <p:cNvSpPr>
              <a:spLocks/>
            </p:cNvSpPr>
            <p:nvPr/>
          </p:nvSpPr>
          <p:spPr bwMode="auto">
            <a:xfrm>
              <a:off x="3690" y="2315"/>
              <a:ext cx="21" cy="185"/>
            </a:xfrm>
            <a:custGeom>
              <a:avLst/>
              <a:gdLst>
                <a:gd name="T0" fmla="*/ 0 w 21"/>
                <a:gd name="T1" fmla="*/ 0 h 185"/>
                <a:gd name="T2" fmla="*/ 21 w 21"/>
                <a:gd name="T3" fmla="*/ 185 h 185"/>
                <a:gd name="T4" fmla="*/ 0 60000 65536"/>
                <a:gd name="T5" fmla="*/ 0 60000 65536"/>
                <a:gd name="T6" fmla="*/ 0 w 21"/>
                <a:gd name="T7" fmla="*/ 0 h 185"/>
                <a:gd name="T8" fmla="*/ 21 w 21"/>
                <a:gd name="T9" fmla="*/ 185 h 185"/>
              </a:gdLst>
              <a:ahLst/>
              <a:cxnLst>
                <a:cxn ang="T4">
                  <a:pos x="T0" y="T1"/>
                </a:cxn>
                <a:cxn ang="T5">
                  <a:pos x="T2" y="T3"/>
                </a:cxn>
              </a:cxnLst>
              <a:rect l="T6" t="T7" r="T8" b="T9"/>
              <a:pathLst>
                <a:path w="21" h="185">
                  <a:moveTo>
                    <a:pt x="0" y="0"/>
                  </a:moveTo>
                  <a:cubicBezTo>
                    <a:pt x="13" y="58"/>
                    <a:pt x="21" y="125"/>
                    <a:pt x="21" y="185"/>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89" name="Freeform 26"/>
            <p:cNvSpPr>
              <a:spLocks/>
            </p:cNvSpPr>
            <p:nvPr/>
          </p:nvSpPr>
          <p:spPr bwMode="auto">
            <a:xfrm>
              <a:off x="815" y="2304"/>
              <a:ext cx="27" cy="951"/>
            </a:xfrm>
            <a:custGeom>
              <a:avLst/>
              <a:gdLst>
                <a:gd name="T0" fmla="*/ 6 w 27"/>
                <a:gd name="T1" fmla="*/ 0 h 951"/>
                <a:gd name="T2" fmla="*/ 27 w 27"/>
                <a:gd name="T3" fmla="*/ 212 h 951"/>
                <a:gd name="T4" fmla="*/ 0 w 27"/>
                <a:gd name="T5" fmla="*/ 473 h 951"/>
                <a:gd name="T6" fmla="*/ 11 w 27"/>
                <a:gd name="T7" fmla="*/ 951 h 951"/>
                <a:gd name="T8" fmla="*/ 0 60000 65536"/>
                <a:gd name="T9" fmla="*/ 0 60000 65536"/>
                <a:gd name="T10" fmla="*/ 0 60000 65536"/>
                <a:gd name="T11" fmla="*/ 0 60000 65536"/>
                <a:gd name="T12" fmla="*/ 0 w 27"/>
                <a:gd name="T13" fmla="*/ 0 h 951"/>
                <a:gd name="T14" fmla="*/ 27 w 27"/>
                <a:gd name="T15" fmla="*/ 951 h 951"/>
              </a:gdLst>
              <a:ahLst/>
              <a:cxnLst>
                <a:cxn ang="T8">
                  <a:pos x="T0" y="T1"/>
                </a:cxn>
                <a:cxn ang="T9">
                  <a:pos x="T2" y="T3"/>
                </a:cxn>
                <a:cxn ang="T10">
                  <a:pos x="T4" y="T5"/>
                </a:cxn>
                <a:cxn ang="T11">
                  <a:pos x="T6" y="T7"/>
                </a:cxn>
              </a:cxnLst>
              <a:rect l="T12" t="T13" r="T14" b="T15"/>
              <a:pathLst>
                <a:path w="27" h="951">
                  <a:moveTo>
                    <a:pt x="6" y="0"/>
                  </a:moveTo>
                  <a:cubicBezTo>
                    <a:pt x="14" y="71"/>
                    <a:pt x="11" y="142"/>
                    <a:pt x="27" y="212"/>
                  </a:cubicBezTo>
                  <a:cubicBezTo>
                    <a:pt x="21" y="295"/>
                    <a:pt x="22" y="394"/>
                    <a:pt x="0" y="473"/>
                  </a:cubicBezTo>
                  <a:cubicBezTo>
                    <a:pt x="2" y="627"/>
                    <a:pt x="11" y="793"/>
                    <a:pt x="11" y="951"/>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6590" name="Freeform 27"/>
            <p:cNvSpPr>
              <a:spLocks/>
            </p:cNvSpPr>
            <p:nvPr/>
          </p:nvSpPr>
          <p:spPr bwMode="auto">
            <a:xfrm>
              <a:off x="1399" y="2505"/>
              <a:ext cx="57" cy="821"/>
            </a:xfrm>
            <a:custGeom>
              <a:avLst/>
              <a:gdLst>
                <a:gd name="T0" fmla="*/ 8 w 57"/>
                <a:gd name="T1" fmla="*/ 0 h 821"/>
                <a:gd name="T2" fmla="*/ 19 w 57"/>
                <a:gd name="T3" fmla="*/ 147 h 821"/>
                <a:gd name="T4" fmla="*/ 36 w 57"/>
                <a:gd name="T5" fmla="*/ 310 h 821"/>
                <a:gd name="T6" fmla="*/ 57 w 57"/>
                <a:gd name="T7" fmla="*/ 821 h 821"/>
                <a:gd name="T8" fmla="*/ 0 60000 65536"/>
                <a:gd name="T9" fmla="*/ 0 60000 65536"/>
                <a:gd name="T10" fmla="*/ 0 60000 65536"/>
                <a:gd name="T11" fmla="*/ 0 60000 65536"/>
                <a:gd name="T12" fmla="*/ 0 w 57"/>
                <a:gd name="T13" fmla="*/ 0 h 821"/>
                <a:gd name="T14" fmla="*/ 57 w 57"/>
                <a:gd name="T15" fmla="*/ 821 h 821"/>
              </a:gdLst>
              <a:ahLst/>
              <a:cxnLst>
                <a:cxn ang="T8">
                  <a:pos x="T0" y="T1"/>
                </a:cxn>
                <a:cxn ang="T9">
                  <a:pos x="T2" y="T3"/>
                </a:cxn>
                <a:cxn ang="T10">
                  <a:pos x="T4" y="T5"/>
                </a:cxn>
                <a:cxn ang="T11">
                  <a:pos x="T6" y="T7"/>
                </a:cxn>
              </a:cxnLst>
              <a:rect l="T12" t="T13" r="T14" b="T15"/>
              <a:pathLst>
                <a:path w="57" h="821">
                  <a:moveTo>
                    <a:pt x="8" y="0"/>
                  </a:moveTo>
                  <a:cubicBezTo>
                    <a:pt x="0" y="46"/>
                    <a:pt x="6" y="103"/>
                    <a:pt x="19" y="147"/>
                  </a:cubicBezTo>
                  <a:cubicBezTo>
                    <a:pt x="23" y="200"/>
                    <a:pt x="22" y="258"/>
                    <a:pt x="36" y="310"/>
                  </a:cubicBezTo>
                  <a:cubicBezTo>
                    <a:pt x="46" y="480"/>
                    <a:pt x="57" y="651"/>
                    <a:pt x="57" y="821"/>
                  </a:cubicBezTo>
                </a:path>
              </a:pathLst>
            </a:custGeom>
            <a:no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4267"/>
            </a:p>
          </p:txBody>
        </p:sp>
        <p:sp>
          <p:nvSpPr>
            <p:cNvPr id="60447" name="AutoShape 28"/>
            <p:cNvSpPr>
              <a:spLocks/>
            </p:cNvSpPr>
            <p:nvPr/>
          </p:nvSpPr>
          <p:spPr bwMode="auto">
            <a:xfrm rot="16200000" flipV="1">
              <a:off x="2568" y="1176"/>
              <a:ext cx="144" cy="2016"/>
            </a:xfrm>
            <a:prstGeom prst="rightBrace">
              <a:avLst>
                <a:gd name="adj1" fmla="val 60407"/>
                <a:gd name="adj2" fmla="val 50000"/>
              </a:avLst>
            </a:prstGeom>
            <a:noFill/>
            <a:ln w="19050">
              <a:solidFill>
                <a:srgbClr val="AF5234"/>
              </a:solidFill>
              <a:round/>
              <a:headEnd/>
              <a:tailEnd/>
            </a:ln>
          </p:spPr>
          <p:txBody>
            <a:bodyPr wrap="none" anchor="ctr"/>
            <a:lstStyle/>
            <a:p>
              <a:pPr>
                <a:defRPr/>
              </a:pPr>
              <a:endParaRPr lang="en-US" sz="4267">
                <a:solidFill>
                  <a:schemeClr val="accent1">
                    <a:lumMod val="60000"/>
                    <a:lumOff val="40000"/>
                  </a:schemeClr>
                </a:solidFill>
                <a:latin typeface="Times New Roman" pitchFamily="18" charset="0"/>
                <a:ea typeface="+mn-ea"/>
              </a:endParaRPr>
            </a:p>
          </p:txBody>
        </p:sp>
        <p:sp>
          <p:nvSpPr>
            <p:cNvPr id="60448" name="AutoShape 29"/>
            <p:cNvSpPr>
              <a:spLocks/>
            </p:cNvSpPr>
            <p:nvPr/>
          </p:nvSpPr>
          <p:spPr bwMode="auto">
            <a:xfrm>
              <a:off x="1488" y="2880"/>
              <a:ext cx="96" cy="480"/>
            </a:xfrm>
            <a:prstGeom prst="rightBrace">
              <a:avLst>
                <a:gd name="adj1" fmla="val 41667"/>
                <a:gd name="adj2" fmla="val 50000"/>
              </a:avLst>
            </a:prstGeom>
            <a:noFill/>
            <a:ln w="19050">
              <a:solidFill>
                <a:srgbClr val="AF5234"/>
              </a:solidFill>
              <a:round/>
              <a:headEnd/>
              <a:tailEnd/>
            </a:ln>
          </p:spPr>
          <p:txBody>
            <a:bodyPr wrap="none" anchor="ctr"/>
            <a:lstStyle/>
            <a:p>
              <a:pPr>
                <a:defRPr/>
              </a:pPr>
              <a:endParaRPr lang="en-US" sz="4267">
                <a:solidFill>
                  <a:schemeClr val="accent1">
                    <a:lumMod val="60000"/>
                    <a:lumOff val="40000"/>
                  </a:schemeClr>
                </a:solidFill>
                <a:latin typeface="Times New Roman" pitchFamily="18" charset="0"/>
                <a:ea typeface="+mn-ea"/>
              </a:endParaRPr>
            </a:p>
          </p:txBody>
        </p:sp>
        <p:sp>
          <p:nvSpPr>
            <p:cNvPr id="60449" name="Text Box 30"/>
            <p:cNvSpPr txBox="1">
              <a:spLocks noChangeArrowheads="1"/>
            </p:cNvSpPr>
            <p:nvPr/>
          </p:nvSpPr>
          <p:spPr bwMode="auto">
            <a:xfrm>
              <a:off x="1824" y="1877"/>
              <a:ext cx="2461" cy="354"/>
            </a:xfrm>
            <a:prstGeom prst="rect">
              <a:avLst/>
            </a:prstGeom>
            <a:noFill/>
            <a:ln w="9525">
              <a:noFill/>
              <a:miter lim="800000"/>
              <a:headEnd/>
              <a:tailEnd/>
            </a:ln>
          </p:spPr>
          <p:txBody>
            <a:bodyPr wrap="none">
              <a:spAutoFit/>
            </a:bodyPr>
            <a:lstStyle/>
            <a:p>
              <a:pPr>
                <a:defRPr/>
              </a:pPr>
              <a:r>
                <a:rPr lang="en-US" sz="4267">
                  <a:solidFill>
                    <a:srgbClr val="FFC000"/>
                  </a:solidFill>
                  <a:latin typeface="Arial" charset="0"/>
                  <a:ea typeface="+mn-ea"/>
                  <a:cs typeface="Times New Roman" pitchFamily="18" charset="0"/>
                </a:rPr>
                <a:t>First-level navigation</a:t>
              </a:r>
            </a:p>
          </p:txBody>
        </p:sp>
        <p:sp>
          <p:nvSpPr>
            <p:cNvPr id="60450" name="Text Box 31"/>
            <p:cNvSpPr txBox="1">
              <a:spLocks noChangeArrowheads="1"/>
            </p:cNvSpPr>
            <p:nvPr/>
          </p:nvSpPr>
          <p:spPr bwMode="auto">
            <a:xfrm>
              <a:off x="1584" y="2943"/>
              <a:ext cx="2836" cy="354"/>
            </a:xfrm>
            <a:prstGeom prst="rect">
              <a:avLst/>
            </a:prstGeom>
            <a:noFill/>
            <a:ln w="9525">
              <a:noFill/>
              <a:miter lim="800000"/>
              <a:headEnd/>
              <a:tailEnd/>
            </a:ln>
          </p:spPr>
          <p:txBody>
            <a:bodyPr wrap="none">
              <a:spAutoFit/>
            </a:bodyPr>
            <a:lstStyle/>
            <a:p>
              <a:pPr>
                <a:defRPr/>
              </a:pPr>
              <a:r>
                <a:rPr lang="en-US" sz="4267" dirty="0">
                  <a:solidFill>
                    <a:srgbClr val="FFC000"/>
                  </a:solidFill>
                  <a:latin typeface="Arial" charset="0"/>
                  <a:ea typeface="+mn-ea"/>
                  <a:cs typeface="Times New Roman" pitchFamily="18" charset="0"/>
                </a:rPr>
                <a:t>Second-level navigation</a:t>
              </a:r>
            </a:p>
          </p:txBody>
        </p:sp>
        <p:grpSp>
          <p:nvGrpSpPr>
            <p:cNvPr id="66595" name="Group 32"/>
            <p:cNvGrpSpPr>
              <a:grpSpLocks/>
            </p:cNvGrpSpPr>
            <p:nvPr/>
          </p:nvGrpSpPr>
          <p:grpSpPr bwMode="auto">
            <a:xfrm>
              <a:off x="0" y="2011"/>
              <a:ext cx="1569" cy="462"/>
              <a:chOff x="0" y="2011"/>
              <a:chExt cx="1569" cy="462"/>
            </a:xfrm>
          </p:grpSpPr>
          <p:sp>
            <p:nvSpPr>
              <p:cNvPr id="60452" name="Text Box 33"/>
              <p:cNvSpPr txBox="1">
                <a:spLocks noChangeArrowheads="1"/>
              </p:cNvSpPr>
              <p:nvPr/>
            </p:nvSpPr>
            <p:spPr bwMode="auto">
              <a:xfrm>
                <a:off x="0" y="2011"/>
                <a:ext cx="1569" cy="354"/>
              </a:xfrm>
              <a:prstGeom prst="rect">
                <a:avLst/>
              </a:prstGeom>
              <a:noFill/>
              <a:ln w="9525">
                <a:noFill/>
                <a:miter lim="800000"/>
                <a:headEnd/>
                <a:tailEnd/>
              </a:ln>
            </p:spPr>
            <p:txBody>
              <a:bodyPr wrap="none">
                <a:spAutoFit/>
              </a:bodyPr>
              <a:lstStyle/>
              <a:p>
                <a:pPr>
                  <a:defRPr/>
                </a:pPr>
                <a:r>
                  <a:rPr lang="en-US" sz="4267" dirty="0">
                    <a:solidFill>
                      <a:srgbClr val="FFC000"/>
                    </a:solidFill>
                    <a:latin typeface="Arial" charset="0"/>
                    <a:ea typeface="+mn-ea"/>
                    <a:cs typeface="Times New Roman" pitchFamily="18" charset="0"/>
                  </a:rPr>
                  <a:t>Link to home</a:t>
                </a:r>
              </a:p>
            </p:txBody>
          </p:sp>
          <p:sp>
            <p:nvSpPr>
              <p:cNvPr id="60453" name="Line 34"/>
              <p:cNvSpPr>
                <a:spLocks noChangeShapeType="1"/>
              </p:cNvSpPr>
              <p:nvPr/>
            </p:nvSpPr>
            <p:spPr bwMode="auto">
              <a:xfrm>
                <a:off x="465" y="2253"/>
                <a:ext cx="469" cy="220"/>
              </a:xfrm>
              <a:prstGeom prst="line">
                <a:avLst/>
              </a:prstGeom>
              <a:noFill/>
              <a:ln w="38100">
                <a:solidFill>
                  <a:schemeClr val="folHlink"/>
                </a:solidFill>
                <a:round/>
                <a:headEnd/>
                <a:tailEnd type="triangle" w="med" len="med"/>
              </a:ln>
            </p:spPr>
            <p:txBody>
              <a:bodyPr wrap="none" anchor="ctr"/>
              <a:lstStyle/>
              <a:p>
                <a:pPr>
                  <a:defRPr/>
                </a:pPr>
                <a:endParaRPr lang="en-US" sz="4267">
                  <a:solidFill>
                    <a:schemeClr val="accent1">
                      <a:lumMod val="60000"/>
                      <a:lumOff val="40000"/>
                    </a:schemeClr>
                  </a:solidFill>
                  <a:latin typeface="Times New Roman" pitchFamily="18" charset="0"/>
                  <a:ea typeface="+mn-ea"/>
                </a:endParaRPr>
              </a:p>
            </p:txBody>
          </p:sp>
        </p:gr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Pattern Groups</a:t>
            </a:r>
          </a:p>
        </p:txBody>
      </p:sp>
      <p:sp>
        <p:nvSpPr>
          <p:cNvPr id="21" name="Date Placeholder 3"/>
          <p:cNvSpPr>
            <a:spLocks noGrp="1"/>
          </p:cNvSpPr>
          <p:nvPr>
            <p:ph type="dt" sz="half" idx="10"/>
          </p:nvPr>
        </p:nvSpPr>
        <p:spPr/>
        <p:txBody>
          <a:bodyPr/>
          <a:lstStyle/>
          <a:p>
            <a:pPr>
              <a:defRPr/>
            </a:pPr>
            <a:r>
              <a:rPr lang="en-US"/>
              <a:t>2021/03/15</a:t>
            </a:r>
          </a:p>
        </p:txBody>
      </p:sp>
      <p:sp>
        <p:nvSpPr>
          <p:cNvPr id="22"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53</a:t>
            </a:fld>
            <a:endParaRPr lang="en-US"/>
          </a:p>
        </p:txBody>
      </p:sp>
      <p:sp>
        <p:nvSpPr>
          <p:cNvPr id="67590" name="Rectangle 2"/>
          <p:cNvSpPr>
            <a:spLocks noChangeArrowheads="1"/>
          </p:cNvSpPr>
          <p:nvPr/>
        </p:nvSpPr>
        <p:spPr bwMode="auto">
          <a:xfrm>
            <a:off x="6620935" y="1843620"/>
            <a:ext cx="5397500" cy="4845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990575" lvl="1" indent="-380990">
              <a:lnSpc>
                <a:spcPct val="120000"/>
              </a:lnSpc>
              <a:spcBef>
                <a:spcPct val="20000"/>
              </a:spcBef>
            </a:pPr>
            <a:r>
              <a:rPr kumimoji="1" lang="en-US" dirty="0">
                <a:latin typeface="Arial" charset="0"/>
              </a:rPr>
              <a:t>Advanced ecommerce</a:t>
            </a:r>
          </a:p>
          <a:p>
            <a:pPr marL="990575" lvl="1" indent="-380990">
              <a:lnSpc>
                <a:spcPct val="120000"/>
              </a:lnSpc>
              <a:spcBef>
                <a:spcPct val="20000"/>
              </a:spcBef>
            </a:pPr>
            <a:r>
              <a:rPr kumimoji="1" lang="en-US" dirty="0">
                <a:latin typeface="Arial" charset="0"/>
              </a:rPr>
              <a:t>Completing tasks</a:t>
            </a:r>
          </a:p>
          <a:p>
            <a:pPr marL="990575" lvl="1" indent="-380990">
              <a:lnSpc>
                <a:spcPct val="120000"/>
              </a:lnSpc>
              <a:spcBef>
                <a:spcPct val="20000"/>
              </a:spcBef>
            </a:pPr>
            <a:r>
              <a:rPr kumimoji="1" lang="en-US" dirty="0">
                <a:latin typeface="Arial" charset="0"/>
              </a:rPr>
              <a:t>Page layouts</a:t>
            </a:r>
          </a:p>
          <a:p>
            <a:pPr marL="990575" lvl="1" indent="-380990">
              <a:lnSpc>
                <a:spcPct val="120000"/>
              </a:lnSpc>
              <a:spcBef>
                <a:spcPct val="20000"/>
              </a:spcBef>
            </a:pPr>
            <a:r>
              <a:rPr kumimoji="1" lang="en-US" dirty="0">
                <a:latin typeface="Arial" charset="0"/>
              </a:rPr>
              <a:t>Search</a:t>
            </a:r>
          </a:p>
          <a:p>
            <a:pPr marL="990575" lvl="1" indent="-380990">
              <a:lnSpc>
                <a:spcPct val="120000"/>
              </a:lnSpc>
              <a:spcBef>
                <a:spcPct val="20000"/>
              </a:spcBef>
            </a:pPr>
            <a:r>
              <a:rPr kumimoji="1" lang="en-US" dirty="0">
                <a:latin typeface="Arial" charset="0"/>
              </a:rPr>
              <a:t>Page-level navigation</a:t>
            </a:r>
          </a:p>
          <a:p>
            <a:pPr marL="990575" lvl="1" indent="-380990">
              <a:lnSpc>
                <a:spcPct val="120000"/>
              </a:lnSpc>
              <a:spcBef>
                <a:spcPct val="20000"/>
              </a:spcBef>
            </a:pPr>
            <a:r>
              <a:rPr kumimoji="1" lang="en-US" dirty="0">
                <a:latin typeface="Arial" charset="0"/>
              </a:rPr>
              <a:t>Speed</a:t>
            </a:r>
          </a:p>
          <a:p>
            <a:pPr marL="990575" lvl="1" indent="-380990">
              <a:lnSpc>
                <a:spcPct val="120000"/>
              </a:lnSpc>
              <a:spcBef>
                <a:spcPct val="20000"/>
              </a:spcBef>
            </a:pPr>
            <a:r>
              <a:rPr kumimoji="1" lang="en-US" dirty="0">
                <a:latin typeface="Arial" charset="0"/>
              </a:rPr>
              <a:t>The mobile web</a:t>
            </a:r>
          </a:p>
        </p:txBody>
      </p:sp>
      <p:sp>
        <p:nvSpPr>
          <p:cNvPr id="61447" name="Rectangle 4"/>
          <p:cNvSpPr>
            <a:spLocks noChangeArrowheads="1"/>
          </p:cNvSpPr>
          <p:nvPr/>
        </p:nvSpPr>
        <p:spPr bwMode="auto">
          <a:xfrm>
            <a:off x="914400" y="990600"/>
            <a:ext cx="11074400" cy="6299200"/>
          </a:xfrm>
          <a:prstGeom prst="rect">
            <a:avLst/>
          </a:prstGeom>
          <a:noFill/>
          <a:ln w="9525">
            <a:noFill/>
            <a:miter lim="800000"/>
            <a:headEnd/>
            <a:tailEnd/>
          </a:ln>
        </p:spPr>
        <p:txBody>
          <a:bodyPr/>
          <a:lstStyle/>
          <a:p>
            <a:pPr marL="457189" indent="-457189">
              <a:spcBef>
                <a:spcPct val="20000"/>
              </a:spcBef>
              <a:defRPr/>
            </a:pPr>
            <a:r>
              <a:rPr lang="en-US" sz="4800" dirty="0">
                <a:latin typeface="Helvetica Light"/>
                <a:ea typeface="+mn-ea"/>
                <a:cs typeface="Helvetica Light"/>
              </a:rPr>
              <a:t>Our patterns organized by group</a:t>
            </a:r>
          </a:p>
          <a:p>
            <a:pPr marL="990575" lvl="1" indent="-380990">
              <a:spcBef>
                <a:spcPct val="20000"/>
              </a:spcBef>
              <a:buFontTx/>
              <a:buChar char="–"/>
              <a:defRPr/>
            </a:pPr>
            <a:endParaRPr lang="en-US" sz="3733" b="1" dirty="0">
              <a:latin typeface="Arial" charset="0"/>
              <a:ea typeface="+mn-ea"/>
            </a:endParaRPr>
          </a:p>
        </p:txBody>
      </p:sp>
      <p:sp>
        <p:nvSpPr>
          <p:cNvPr id="67592" name="Rectangle 5"/>
          <p:cNvSpPr>
            <a:spLocks noChangeArrowheads="1"/>
          </p:cNvSpPr>
          <p:nvPr/>
        </p:nvSpPr>
        <p:spPr bwMode="auto">
          <a:xfrm>
            <a:off x="1037169" y="1843620"/>
            <a:ext cx="5964767" cy="36512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990575" lvl="1" indent="-380990">
              <a:lnSpc>
                <a:spcPct val="120000"/>
              </a:lnSpc>
              <a:spcBef>
                <a:spcPct val="20000"/>
              </a:spcBef>
            </a:pPr>
            <a:r>
              <a:rPr kumimoji="1" lang="en-US">
                <a:latin typeface="Arial" charset="0"/>
              </a:rPr>
              <a:t>Site genres</a:t>
            </a:r>
          </a:p>
          <a:p>
            <a:pPr marL="990575" lvl="1" indent="-380990">
              <a:lnSpc>
                <a:spcPct val="120000"/>
              </a:lnSpc>
              <a:spcBef>
                <a:spcPct val="20000"/>
              </a:spcBef>
            </a:pPr>
            <a:r>
              <a:rPr kumimoji="1" lang="en-US">
                <a:latin typeface="Arial" charset="0"/>
              </a:rPr>
              <a:t>Navigational framework</a:t>
            </a:r>
          </a:p>
          <a:p>
            <a:pPr marL="990575" lvl="1" indent="-380990">
              <a:lnSpc>
                <a:spcPct val="120000"/>
              </a:lnSpc>
              <a:spcBef>
                <a:spcPct val="20000"/>
              </a:spcBef>
            </a:pPr>
            <a:r>
              <a:rPr kumimoji="1" lang="en-US">
                <a:latin typeface="Arial" charset="0"/>
              </a:rPr>
              <a:t>Home page</a:t>
            </a:r>
          </a:p>
          <a:p>
            <a:pPr marL="990575" lvl="1" indent="-380990">
              <a:lnSpc>
                <a:spcPct val="120000"/>
              </a:lnSpc>
              <a:spcBef>
                <a:spcPct val="20000"/>
              </a:spcBef>
            </a:pPr>
            <a:r>
              <a:rPr kumimoji="1" lang="en-US">
                <a:latin typeface="Arial" charset="0"/>
              </a:rPr>
              <a:t>Content management</a:t>
            </a:r>
          </a:p>
          <a:p>
            <a:pPr marL="990575" lvl="1" indent="-380990">
              <a:lnSpc>
                <a:spcPct val="120000"/>
              </a:lnSpc>
              <a:spcBef>
                <a:spcPct val="20000"/>
              </a:spcBef>
            </a:pPr>
            <a:r>
              <a:rPr kumimoji="1" lang="en-US">
                <a:latin typeface="Arial" charset="0"/>
              </a:rPr>
              <a:t>Trust and credibility</a:t>
            </a:r>
          </a:p>
          <a:p>
            <a:pPr marL="990575" lvl="1" indent="-380990">
              <a:lnSpc>
                <a:spcPct val="120000"/>
              </a:lnSpc>
              <a:spcBef>
                <a:spcPct val="20000"/>
              </a:spcBef>
            </a:pPr>
            <a:r>
              <a:rPr kumimoji="1" lang="en-US">
                <a:latin typeface="Arial" charset="0"/>
              </a:rPr>
              <a:t>Basic ecommerce</a:t>
            </a:r>
          </a:p>
        </p:txBody>
      </p:sp>
      <p:pic>
        <p:nvPicPr>
          <p:cNvPr id="67593" name="Picture 6"/>
          <p:cNvPicPr>
            <a:picLocks noChangeAspect="1" noChangeArrowheads="1"/>
          </p:cNvPicPr>
          <p:nvPr/>
        </p:nvPicPr>
        <p:blipFill>
          <a:blip r:embed="rId3">
            <a:clrChange>
              <a:clrFrom>
                <a:srgbClr val="7B8AA5"/>
              </a:clrFrom>
              <a:clrTo>
                <a:srgbClr val="7B8AA5">
                  <a:alpha val="0"/>
                </a:srgbClr>
              </a:clrTo>
            </a:clrChange>
            <a:extLst>
              <a:ext uri="{28A0092B-C50C-407E-A947-70E740481C1C}">
                <a14:useLocalDpi xmlns:a14="http://schemas.microsoft.com/office/drawing/2010/main" val="0"/>
              </a:ext>
            </a:extLst>
          </a:blip>
          <a:srcRect t="27065" b="48624"/>
          <a:stretch>
            <a:fillRect/>
          </a:stretch>
        </p:blipFill>
        <p:spPr bwMode="auto">
          <a:xfrm>
            <a:off x="975784" y="2597153"/>
            <a:ext cx="7874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4" name="Picture 7"/>
          <p:cNvPicPr>
            <a:picLocks noChangeAspect="1" noChangeArrowheads="1"/>
          </p:cNvPicPr>
          <p:nvPr/>
        </p:nvPicPr>
        <p:blipFill>
          <a:blip r:embed="rId4">
            <a:clrChange>
              <a:clrFrom>
                <a:srgbClr val="7B8AA5"/>
              </a:clrFrom>
              <a:clrTo>
                <a:srgbClr val="7B8AA5">
                  <a:alpha val="0"/>
                </a:srgbClr>
              </a:clrTo>
            </a:clrChange>
            <a:extLst>
              <a:ext uri="{28A0092B-C50C-407E-A947-70E740481C1C}">
                <a14:useLocalDpi xmlns:a14="http://schemas.microsoft.com/office/drawing/2010/main" val="0"/>
              </a:ext>
            </a:extLst>
          </a:blip>
          <a:srcRect r="-10753" b="72783"/>
          <a:stretch>
            <a:fillRect/>
          </a:stretch>
        </p:blipFill>
        <p:spPr bwMode="auto">
          <a:xfrm>
            <a:off x="963084" y="1883834"/>
            <a:ext cx="872067" cy="753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5" name="Picture 8"/>
          <p:cNvPicPr>
            <a:picLocks noChangeAspect="1" noChangeArrowheads="1"/>
          </p:cNvPicPr>
          <p:nvPr/>
        </p:nvPicPr>
        <p:blipFill>
          <a:blip r:embed="rId4" cstate="email">
            <a:clrChange>
              <a:clrFrom>
                <a:srgbClr val="7B8AA5"/>
              </a:clrFrom>
              <a:clrTo>
                <a:srgbClr val="7B8AA5">
                  <a:alpha val="0"/>
                </a:srgbClr>
              </a:clrTo>
            </a:clrChange>
            <a:extLst>
              <a:ext uri="{28A0092B-C50C-407E-A947-70E740481C1C}">
                <a14:useLocalDpi xmlns:a14="http://schemas.microsoft.com/office/drawing/2010/main" val="0"/>
              </a:ext>
            </a:extLst>
          </a:blip>
          <a:srcRect t="74924"/>
          <a:stretch>
            <a:fillRect/>
          </a:stretch>
        </p:blipFill>
        <p:spPr bwMode="auto">
          <a:xfrm>
            <a:off x="996951" y="3956051"/>
            <a:ext cx="787400" cy="694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6" name="Picture 9"/>
          <p:cNvPicPr>
            <a:picLocks noChangeAspect="1" noChangeArrowheads="1"/>
          </p:cNvPicPr>
          <p:nvPr/>
        </p:nvPicPr>
        <p:blipFill>
          <a:blip r:embed="rId4" cstate="email">
            <a:clrChange>
              <a:clrFrom>
                <a:srgbClr val="7B8AA5"/>
              </a:clrFrom>
              <a:clrTo>
                <a:srgbClr val="7B8AA5">
                  <a:alpha val="0"/>
                </a:srgbClr>
              </a:clrTo>
            </a:clrChange>
            <a:extLst>
              <a:ext uri="{28A0092B-C50C-407E-A947-70E740481C1C}">
                <a14:useLocalDpi xmlns:a14="http://schemas.microsoft.com/office/drawing/2010/main" val="0"/>
              </a:ext>
            </a:extLst>
          </a:blip>
          <a:srcRect t="51071" b="23853"/>
          <a:stretch>
            <a:fillRect/>
          </a:stretch>
        </p:blipFill>
        <p:spPr bwMode="auto">
          <a:xfrm>
            <a:off x="963084" y="3270251"/>
            <a:ext cx="787400" cy="694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7" name="Picture 10"/>
          <p:cNvPicPr>
            <a:picLocks noChangeAspect="1" noChangeArrowheads="1"/>
          </p:cNvPicPr>
          <p:nvPr/>
        </p:nvPicPr>
        <p:blipFill>
          <a:blip r:embed="rId5" cstate="email">
            <a:clrChange>
              <a:clrFrom>
                <a:srgbClr val="7B8AA5"/>
              </a:clrFrom>
              <a:clrTo>
                <a:srgbClr val="7B8AA5">
                  <a:alpha val="0"/>
                </a:srgbClr>
              </a:clrTo>
            </a:clrChange>
            <a:extLst>
              <a:ext uri="{28A0092B-C50C-407E-A947-70E740481C1C}">
                <a14:useLocalDpi xmlns:a14="http://schemas.microsoft.com/office/drawing/2010/main" val="0"/>
              </a:ext>
            </a:extLst>
          </a:blip>
          <a:srcRect b="74214"/>
          <a:stretch>
            <a:fillRect/>
          </a:stretch>
        </p:blipFill>
        <p:spPr bwMode="auto">
          <a:xfrm>
            <a:off x="948267" y="4595284"/>
            <a:ext cx="838200" cy="6942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8" name="Picture 11"/>
          <p:cNvPicPr>
            <a:picLocks noChangeAspect="1" noChangeArrowheads="1"/>
          </p:cNvPicPr>
          <p:nvPr/>
        </p:nvPicPr>
        <p:blipFill>
          <a:blip r:embed="rId6">
            <a:clrChange>
              <a:clrFrom>
                <a:srgbClr val="7B8AA5"/>
              </a:clrFrom>
              <a:clrTo>
                <a:srgbClr val="7B8AA5">
                  <a:alpha val="0"/>
                </a:srgbClr>
              </a:clrTo>
            </a:clrChange>
            <a:extLst>
              <a:ext uri="{28A0092B-C50C-407E-A947-70E740481C1C}">
                <a14:useLocalDpi xmlns:a14="http://schemas.microsoft.com/office/drawing/2010/main" val="0"/>
              </a:ext>
            </a:extLst>
          </a:blip>
          <a:srcRect t="25157" b="49371"/>
          <a:stretch>
            <a:fillRect/>
          </a:stretch>
        </p:blipFill>
        <p:spPr bwMode="auto">
          <a:xfrm>
            <a:off x="914400" y="5293784"/>
            <a:ext cx="8382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599" name="Picture 12"/>
          <p:cNvPicPr>
            <a:picLocks noChangeAspect="1" noChangeArrowheads="1"/>
          </p:cNvPicPr>
          <p:nvPr/>
        </p:nvPicPr>
        <p:blipFill>
          <a:blip r:embed="rId6" cstate="email">
            <a:clrChange>
              <a:clrFrom>
                <a:srgbClr val="7B8AA5"/>
              </a:clrFrom>
              <a:clrTo>
                <a:srgbClr val="7B8AA5">
                  <a:alpha val="0"/>
                </a:srgbClr>
              </a:clrTo>
            </a:clrChange>
            <a:extLst>
              <a:ext uri="{28A0092B-C50C-407E-A947-70E740481C1C}">
                <a14:useLocalDpi xmlns:a14="http://schemas.microsoft.com/office/drawing/2010/main" val="0"/>
              </a:ext>
            </a:extLst>
          </a:blip>
          <a:srcRect t="49763" b="24529"/>
          <a:stretch>
            <a:fillRect/>
          </a:stretch>
        </p:blipFill>
        <p:spPr bwMode="auto">
          <a:xfrm>
            <a:off x="6502400" y="1919818"/>
            <a:ext cx="838200" cy="692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600" name="Picture 13"/>
          <p:cNvPicPr>
            <a:picLocks noChangeAspect="1" noChangeArrowheads="1"/>
          </p:cNvPicPr>
          <p:nvPr/>
        </p:nvPicPr>
        <p:blipFill>
          <a:blip r:embed="rId6">
            <a:clrChange>
              <a:clrFrom>
                <a:srgbClr val="7B8AA5"/>
              </a:clrFrom>
              <a:clrTo>
                <a:srgbClr val="7B8AA5">
                  <a:alpha val="0"/>
                </a:srgbClr>
              </a:clrTo>
            </a:clrChange>
            <a:extLst>
              <a:ext uri="{28A0092B-C50C-407E-A947-70E740481C1C}">
                <a14:useLocalDpi xmlns:a14="http://schemas.microsoft.com/office/drawing/2010/main" val="0"/>
              </a:ext>
            </a:extLst>
          </a:blip>
          <a:srcRect t="75000"/>
          <a:stretch>
            <a:fillRect/>
          </a:stretch>
        </p:blipFill>
        <p:spPr bwMode="auto">
          <a:xfrm>
            <a:off x="6519333" y="2624669"/>
            <a:ext cx="8382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601" name="Picture 14"/>
          <p:cNvPicPr>
            <a:picLocks noChangeAspect="1" noChangeArrowheads="1"/>
          </p:cNvPicPr>
          <p:nvPr/>
        </p:nvPicPr>
        <p:blipFill>
          <a:blip r:embed="rId7">
            <a:clrChange>
              <a:clrFrom>
                <a:srgbClr val="7B8AA5"/>
              </a:clrFrom>
              <a:clrTo>
                <a:srgbClr val="7B8AA5">
                  <a:alpha val="0"/>
                </a:srgbClr>
              </a:clrTo>
            </a:clrChange>
            <a:extLst>
              <a:ext uri="{28A0092B-C50C-407E-A947-70E740481C1C}">
                <a14:useLocalDpi xmlns:a14="http://schemas.microsoft.com/office/drawing/2010/main" val="0"/>
              </a:ext>
            </a:extLst>
          </a:blip>
          <a:srcRect b="75909"/>
          <a:stretch>
            <a:fillRect/>
          </a:stretch>
        </p:blipFill>
        <p:spPr bwMode="auto">
          <a:xfrm>
            <a:off x="6502400" y="3314702"/>
            <a:ext cx="812800"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602" name="Picture 15"/>
          <p:cNvPicPr>
            <a:picLocks noChangeAspect="1" noChangeArrowheads="1"/>
          </p:cNvPicPr>
          <p:nvPr/>
        </p:nvPicPr>
        <p:blipFill>
          <a:blip r:embed="rId8">
            <a:clrChange>
              <a:clrFrom>
                <a:srgbClr val="7B8AA5"/>
              </a:clrFrom>
              <a:clrTo>
                <a:srgbClr val="7B8AA5">
                  <a:alpha val="0"/>
                </a:srgbClr>
              </a:clrTo>
            </a:clrChange>
            <a:extLst>
              <a:ext uri="{28A0092B-C50C-407E-A947-70E740481C1C}">
                <a14:useLocalDpi xmlns:a14="http://schemas.microsoft.com/office/drawing/2010/main" val="0"/>
              </a:ext>
            </a:extLst>
          </a:blip>
          <a:srcRect t="47501" b="27727"/>
          <a:stretch>
            <a:fillRect/>
          </a:stretch>
        </p:blipFill>
        <p:spPr bwMode="auto">
          <a:xfrm>
            <a:off x="6502400" y="4660902"/>
            <a:ext cx="812800" cy="6921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603" name="Picture 16"/>
          <p:cNvPicPr>
            <a:picLocks noChangeAspect="1" noChangeArrowheads="1"/>
          </p:cNvPicPr>
          <p:nvPr/>
        </p:nvPicPr>
        <p:blipFill>
          <a:blip r:embed="rId8" cstate="email">
            <a:clrChange>
              <a:clrFrom>
                <a:srgbClr val="7B8AA5"/>
              </a:clrFrom>
              <a:clrTo>
                <a:srgbClr val="7B8AA5">
                  <a:alpha val="0"/>
                </a:srgbClr>
              </a:clrTo>
            </a:clrChange>
            <a:extLst>
              <a:ext uri="{28A0092B-C50C-407E-A947-70E740481C1C}">
                <a14:useLocalDpi xmlns:a14="http://schemas.microsoft.com/office/drawing/2010/main" val="0"/>
              </a:ext>
            </a:extLst>
          </a:blip>
          <a:srcRect t="23863" b="52272"/>
          <a:stretch>
            <a:fillRect/>
          </a:stretch>
        </p:blipFill>
        <p:spPr bwMode="auto">
          <a:xfrm>
            <a:off x="6527800" y="3981451"/>
            <a:ext cx="812800" cy="666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pic>
        <p:nvPicPr>
          <p:cNvPr id="67604" name="Picture 17"/>
          <p:cNvPicPr>
            <a:picLocks noChangeAspect="1" noChangeArrowheads="1"/>
          </p:cNvPicPr>
          <p:nvPr/>
        </p:nvPicPr>
        <p:blipFill>
          <a:blip r:embed="rId8">
            <a:clrChange>
              <a:clrFrom>
                <a:srgbClr val="7B8AA5"/>
              </a:clrFrom>
              <a:clrTo>
                <a:srgbClr val="7B8AA5">
                  <a:alpha val="0"/>
                </a:srgbClr>
              </a:clrTo>
            </a:clrChange>
            <a:extLst>
              <a:ext uri="{28A0092B-C50C-407E-A947-70E740481C1C}">
                <a14:useLocalDpi xmlns:a14="http://schemas.microsoft.com/office/drawing/2010/main" val="0"/>
              </a:ext>
            </a:extLst>
          </a:blip>
          <a:srcRect t="71591"/>
          <a:stretch>
            <a:fillRect/>
          </a:stretch>
        </p:blipFill>
        <p:spPr bwMode="auto">
          <a:xfrm>
            <a:off x="6510867" y="5276851"/>
            <a:ext cx="812800" cy="7937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nvGrpSpPr>
          <p:cNvPr id="67605" name="Group 18"/>
          <p:cNvGrpSpPr>
            <a:grpSpLocks/>
          </p:cNvGrpSpPr>
          <p:nvPr/>
        </p:nvGrpSpPr>
        <p:grpSpPr bwMode="auto">
          <a:xfrm>
            <a:off x="6589186" y="5947836"/>
            <a:ext cx="670983" cy="649817"/>
            <a:chOff x="3101" y="3350"/>
            <a:chExt cx="317" cy="307"/>
          </a:xfrm>
        </p:grpSpPr>
        <p:sp>
          <p:nvSpPr>
            <p:cNvPr id="67606" name="Rectangle 19"/>
            <p:cNvSpPr>
              <a:spLocks noChangeArrowheads="1"/>
            </p:cNvSpPr>
            <p:nvPr/>
          </p:nvSpPr>
          <p:spPr bwMode="auto">
            <a:xfrm>
              <a:off x="3201" y="3456"/>
              <a:ext cx="124" cy="129"/>
            </a:xfrm>
            <a:prstGeom prst="rect">
              <a:avLst/>
            </a:prstGeom>
            <a:solidFill>
              <a:schemeClr val="tx1"/>
            </a:solidFill>
            <a:ln w="12700">
              <a:solidFill>
                <a:schemeClr val="tx1"/>
              </a:solidFill>
              <a:miter lim="800000"/>
              <a:headEnd type="none" w="sm" len="sm"/>
              <a:tailEnd type="none" w="sm" len="sm"/>
            </a:ln>
          </p:spPr>
          <p:txBody>
            <a:bodyPr wrap="none" anchor="ctr"/>
            <a:lstStyle/>
            <a:p>
              <a:endParaRPr lang="en-US" sz="4267"/>
            </a:p>
          </p:txBody>
        </p:sp>
        <p:pic>
          <p:nvPicPr>
            <p:cNvPr id="67607" name="Picture 20"/>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1" y="3350"/>
              <a:ext cx="317" cy="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FUNNEL (H1)</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54</a:t>
            </a:fld>
            <a:endParaRPr lang="en-US"/>
          </a:p>
        </p:txBody>
      </p:sp>
      <p:sp>
        <p:nvSpPr>
          <p:cNvPr id="62470" name="Rectangle 3"/>
          <p:cNvSpPr>
            <a:spLocks noChangeArrowheads="1"/>
          </p:cNvSpPr>
          <p:nvPr/>
        </p:nvSpPr>
        <p:spPr bwMode="auto">
          <a:xfrm>
            <a:off x="914400" y="990600"/>
            <a:ext cx="11074400" cy="6299200"/>
          </a:xfrm>
          <a:prstGeom prst="rect">
            <a:avLst/>
          </a:prstGeom>
          <a:noFill/>
          <a:ln w="9525">
            <a:noFill/>
            <a:miter lim="800000"/>
            <a:headEnd/>
            <a:tailEnd/>
          </a:ln>
        </p:spPr>
        <p:txBody>
          <a:bodyPr/>
          <a:lstStyle/>
          <a:p>
            <a:pPr>
              <a:spcBef>
                <a:spcPct val="20000"/>
              </a:spcBef>
              <a:defRPr/>
            </a:pPr>
            <a:r>
              <a:rPr lang="en-US" sz="4267" dirty="0">
                <a:latin typeface="+mn-lt"/>
                <a:ea typeface="+mn-ea"/>
              </a:rPr>
              <a:t>Problem: Need a way to help people complete highly specific stepwise tasks</a:t>
            </a:r>
          </a:p>
          <a:p>
            <a:pPr marL="990575" lvl="1" indent="-380990">
              <a:spcBef>
                <a:spcPct val="20000"/>
              </a:spcBef>
              <a:buFontTx/>
              <a:buChar char="–"/>
              <a:defRPr/>
            </a:pPr>
            <a:r>
              <a:rPr lang="en-US" sz="3733" dirty="0">
                <a:latin typeface="+mn-lt"/>
                <a:ea typeface="+mn-ea"/>
              </a:rPr>
              <a:t>Ex. Create a new account</a:t>
            </a:r>
          </a:p>
          <a:p>
            <a:pPr marL="990575" lvl="1" indent="-380990">
              <a:spcBef>
                <a:spcPct val="20000"/>
              </a:spcBef>
              <a:buFontTx/>
              <a:buChar char="–"/>
              <a:defRPr/>
            </a:pPr>
            <a:r>
              <a:rPr lang="en-US" sz="3733" dirty="0">
                <a:latin typeface="+mn-lt"/>
                <a:ea typeface="+mn-ea"/>
              </a:rPr>
              <a:t>Ex. Fill out survey forms </a:t>
            </a:r>
          </a:p>
          <a:p>
            <a:pPr marL="990575" lvl="1" indent="-380990">
              <a:spcBef>
                <a:spcPct val="20000"/>
              </a:spcBef>
              <a:buFontTx/>
              <a:buChar char="–"/>
              <a:defRPr/>
            </a:pPr>
            <a:r>
              <a:rPr lang="en-US" sz="3733" dirty="0">
                <a:latin typeface="+mn-lt"/>
                <a:ea typeface="+mn-ea"/>
              </a:rPr>
              <a:t>Ex. Check out</a:t>
            </a:r>
          </a:p>
          <a:p>
            <a:pPr marL="990575" lvl="1" indent="-380990">
              <a:spcBef>
                <a:spcPct val="20000"/>
              </a:spcBef>
              <a:buFontTx/>
              <a:buChar char="–"/>
              <a:defRPr/>
            </a:pPr>
            <a:endParaRPr lang="en-US" sz="3733" b="1" dirty="0">
              <a:latin typeface="Arial" charset="0"/>
              <a:ea typeface="+mn-ea"/>
            </a:endParaRPr>
          </a:p>
          <a:p>
            <a:pPr marL="457189" indent="-457189">
              <a:spcBef>
                <a:spcPct val="20000"/>
              </a:spcBef>
              <a:buFontTx/>
              <a:buChar char="•"/>
              <a:defRPr/>
            </a:pPr>
            <a:endParaRPr lang="en-US" sz="4267" b="1" dirty="0">
              <a:latin typeface="Arial" charset="0"/>
              <a:ea typeface="+mn-ea"/>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FUNNEL (H1)</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55</a:t>
            </a:fld>
            <a:endParaRPr lang="en-US"/>
          </a:p>
        </p:txBody>
      </p:sp>
      <p:pic>
        <p:nvPicPr>
          <p:cNvPr id="7" name="Picture 6"/>
          <p:cNvPicPr>
            <a:picLocks noChangeAspect="1"/>
          </p:cNvPicPr>
          <p:nvPr/>
        </p:nvPicPr>
        <p:blipFill>
          <a:blip r:embed="rId3"/>
          <a:stretch>
            <a:fillRect/>
          </a:stretch>
        </p:blipFill>
        <p:spPr>
          <a:xfrm>
            <a:off x="1270000" y="1004983"/>
            <a:ext cx="8638771" cy="6473411"/>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270001" y="0"/>
            <a:ext cx="9669399" cy="7245704"/>
          </a:xfrm>
          <a:prstGeom prst="rect">
            <a:avLst/>
          </a:prstGeom>
        </p:spPr>
      </p:pic>
      <p:sp>
        <p:nvSpPr>
          <p:cNvPr id="6" name="Date Placeholder 3"/>
          <p:cNvSpPr>
            <a:spLocks noGrp="1"/>
          </p:cNvSpPr>
          <p:nvPr>
            <p:ph type="dt" sz="half" idx="10"/>
          </p:nvPr>
        </p:nvSpPr>
        <p:spPr/>
        <p:txBody>
          <a:bodyPr/>
          <a:lstStyle/>
          <a:p>
            <a:pPr>
              <a:defRPr/>
            </a:pPr>
            <a:r>
              <a:rPr lang="en-US"/>
              <a:t>2021/03/15</a:t>
            </a:r>
          </a:p>
        </p:txBody>
      </p:sp>
      <p:sp>
        <p:nvSpPr>
          <p:cNvPr id="7"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7824B2F0-473A-3246-B69F-C82FCFD48098}" type="slidenum">
              <a:rPr lang="en-US" smtClean="0"/>
              <a:pPr/>
              <a:t>56</a:t>
            </a:fld>
            <a:endParaRPr lang="en-US"/>
          </a:p>
        </p:txBody>
      </p:sp>
      <p:sp>
        <p:nvSpPr>
          <p:cNvPr id="1777668" name="Rectangle 4"/>
          <p:cNvSpPr>
            <a:spLocks noChangeArrowheads="1"/>
          </p:cNvSpPr>
          <p:nvPr/>
        </p:nvSpPr>
        <p:spPr bwMode="auto">
          <a:xfrm>
            <a:off x="5919881" y="2181965"/>
            <a:ext cx="6165851" cy="2946400"/>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2800" b="1" dirty="0">
                <a:solidFill>
                  <a:srgbClr val="000000"/>
                </a:solidFill>
                <a:latin typeface="Arial" charset="0"/>
                <a:cs typeface="Times New Roman" charset="0"/>
              </a:rPr>
              <a:t>What’s different?</a:t>
            </a:r>
          </a:p>
          <a:p>
            <a:pPr marL="846646" lvl="1" indent="-383108">
              <a:spcBef>
                <a:spcPct val="20000"/>
              </a:spcBef>
              <a:buFontTx/>
              <a:buChar char="–"/>
            </a:pPr>
            <a:r>
              <a:rPr lang="en-US" b="1" dirty="0">
                <a:solidFill>
                  <a:srgbClr val="000000"/>
                </a:solidFill>
                <a:latin typeface="Arial" charset="0"/>
                <a:cs typeface="Times New Roman" charset="0"/>
              </a:rPr>
              <a:t>No tab rows</a:t>
            </a:r>
          </a:p>
          <a:p>
            <a:pPr marL="846646" lvl="1" indent="-383108">
              <a:spcBef>
                <a:spcPct val="20000"/>
              </a:spcBef>
              <a:buFontTx/>
              <a:buChar char="–"/>
            </a:pPr>
            <a:r>
              <a:rPr lang="en-US" b="1" dirty="0">
                <a:solidFill>
                  <a:srgbClr val="000000"/>
                </a:solidFill>
                <a:latin typeface="Arial" charset="0"/>
                <a:cs typeface="Times New Roman" charset="0"/>
              </a:rPr>
              <a:t>No impulse buys</a:t>
            </a:r>
          </a:p>
          <a:p>
            <a:pPr marL="846646" lvl="1" indent="-383108">
              <a:spcBef>
                <a:spcPct val="20000"/>
              </a:spcBef>
              <a:buFontTx/>
              <a:buChar char="–"/>
            </a:pPr>
            <a:r>
              <a:rPr lang="en-US" b="1" dirty="0">
                <a:solidFill>
                  <a:srgbClr val="000000"/>
                </a:solidFill>
                <a:latin typeface="Arial" charset="0"/>
                <a:cs typeface="Times New Roman" charset="0"/>
              </a:rPr>
              <a:t>Only navigation on page takes you to next step</a:t>
            </a:r>
          </a:p>
        </p:txBody>
      </p:sp>
      <p:sp>
        <p:nvSpPr>
          <p:cNvPr id="1777669" name="Rectangle 5"/>
          <p:cNvSpPr>
            <a:spLocks noChangeArrowheads="1"/>
          </p:cNvSpPr>
          <p:nvPr/>
        </p:nvSpPr>
        <p:spPr bwMode="auto">
          <a:xfrm>
            <a:off x="5919881" y="5474311"/>
            <a:ext cx="6165851" cy="1117938"/>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buFontTx/>
              <a:buChar char="•"/>
            </a:pPr>
            <a:r>
              <a:rPr lang="en-US" sz="2800" b="1" dirty="0">
                <a:solidFill>
                  <a:srgbClr val="000000"/>
                </a:solidFill>
                <a:latin typeface="Arial" charset="0"/>
                <a:cs typeface="Times New Roman" charset="0"/>
              </a:rPr>
              <a:t>What’s the same?</a:t>
            </a:r>
            <a:endParaRPr lang="en-US" b="1" dirty="0">
              <a:solidFill>
                <a:srgbClr val="000000"/>
              </a:solidFill>
              <a:latin typeface="Arial" charset="0"/>
              <a:cs typeface="Times New Roman" charset="0"/>
            </a:endParaRPr>
          </a:p>
          <a:p>
            <a:pPr marL="846646" lvl="1" indent="-383108">
              <a:spcBef>
                <a:spcPct val="20000"/>
              </a:spcBef>
              <a:buFontTx/>
              <a:buChar char="–"/>
            </a:pPr>
            <a:r>
              <a:rPr lang="en-US" b="1" dirty="0">
                <a:solidFill>
                  <a:srgbClr val="000000"/>
                </a:solidFill>
                <a:latin typeface="Arial" charset="0"/>
                <a:cs typeface="Times New Roman" charset="0"/>
              </a:rPr>
              <a:t>Logo, layout, color, fonts</a:t>
            </a:r>
            <a:endParaRPr lang="en-US" sz="2800" b="1" dirty="0">
              <a:solidFill>
                <a:srgbClr val="000000"/>
              </a:solidFill>
              <a:latin typeface="Arial" charset="0"/>
              <a:cs typeface="Times New Roman"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77668">
                                            <p:bg/>
                                          </p:spTgt>
                                        </p:tgtEl>
                                        <p:attrNameLst>
                                          <p:attrName>style.visibility</p:attrName>
                                        </p:attrNameLst>
                                      </p:cBhvr>
                                      <p:to>
                                        <p:strVal val="visible"/>
                                      </p:to>
                                    </p:set>
                                    <p:animEffect transition="in" filter="dissolve">
                                      <p:cBhvr>
                                        <p:cTn id="7" dur="500"/>
                                        <p:tgtEl>
                                          <p:spTgt spid="1777668">
                                            <p:bg/>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77668">
                                            <p:txEl>
                                              <p:pRg st="0" end="0"/>
                                            </p:txEl>
                                          </p:spTgt>
                                        </p:tgtEl>
                                        <p:attrNameLst>
                                          <p:attrName>style.visibility</p:attrName>
                                        </p:attrNameLst>
                                      </p:cBhvr>
                                      <p:to>
                                        <p:strVal val="visible"/>
                                      </p:to>
                                    </p:set>
                                    <p:animEffect transition="in" filter="dissolve">
                                      <p:cBhvr>
                                        <p:cTn id="10" dur="500"/>
                                        <p:tgtEl>
                                          <p:spTgt spid="1777668">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77668">
                                            <p:txEl>
                                              <p:pRg st="1" end="1"/>
                                            </p:txEl>
                                          </p:spTgt>
                                        </p:tgtEl>
                                        <p:attrNameLst>
                                          <p:attrName>style.visibility</p:attrName>
                                        </p:attrNameLst>
                                      </p:cBhvr>
                                      <p:to>
                                        <p:strVal val="visible"/>
                                      </p:to>
                                    </p:set>
                                    <p:animEffect transition="in" filter="dissolve">
                                      <p:cBhvr>
                                        <p:cTn id="13" dur="500"/>
                                        <p:tgtEl>
                                          <p:spTgt spid="1777668">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777668">
                                            <p:txEl>
                                              <p:pRg st="2" end="2"/>
                                            </p:txEl>
                                          </p:spTgt>
                                        </p:tgtEl>
                                        <p:attrNameLst>
                                          <p:attrName>style.visibility</p:attrName>
                                        </p:attrNameLst>
                                      </p:cBhvr>
                                      <p:to>
                                        <p:strVal val="visible"/>
                                      </p:to>
                                    </p:set>
                                    <p:animEffect transition="in" filter="dissolve">
                                      <p:cBhvr>
                                        <p:cTn id="16" dur="500"/>
                                        <p:tgtEl>
                                          <p:spTgt spid="1777668">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77668">
                                            <p:txEl>
                                              <p:pRg st="3" end="3"/>
                                            </p:txEl>
                                          </p:spTgt>
                                        </p:tgtEl>
                                        <p:attrNameLst>
                                          <p:attrName>style.visibility</p:attrName>
                                        </p:attrNameLst>
                                      </p:cBhvr>
                                      <p:to>
                                        <p:strVal val="visible"/>
                                      </p:to>
                                    </p:set>
                                    <p:animEffect transition="in" filter="dissolve">
                                      <p:cBhvr>
                                        <p:cTn id="19" dur="500"/>
                                        <p:tgtEl>
                                          <p:spTgt spid="1777668">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777669">
                                            <p:bg/>
                                          </p:spTgt>
                                        </p:tgtEl>
                                        <p:attrNameLst>
                                          <p:attrName>style.visibility</p:attrName>
                                        </p:attrNameLst>
                                      </p:cBhvr>
                                      <p:to>
                                        <p:strVal val="visible"/>
                                      </p:to>
                                    </p:set>
                                    <p:animEffect transition="in" filter="dissolve">
                                      <p:cBhvr>
                                        <p:cTn id="24" dur="500"/>
                                        <p:tgtEl>
                                          <p:spTgt spid="1777669">
                                            <p:bg/>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77669">
                                            <p:txEl>
                                              <p:pRg st="0" end="0"/>
                                            </p:txEl>
                                          </p:spTgt>
                                        </p:tgtEl>
                                        <p:attrNameLst>
                                          <p:attrName>style.visibility</p:attrName>
                                        </p:attrNameLst>
                                      </p:cBhvr>
                                      <p:to>
                                        <p:strVal val="visible"/>
                                      </p:to>
                                    </p:set>
                                    <p:animEffect transition="in" filter="dissolve">
                                      <p:cBhvr>
                                        <p:cTn id="27" dur="500"/>
                                        <p:tgtEl>
                                          <p:spTgt spid="177766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777669">
                                            <p:txEl>
                                              <p:pRg st="1" end="1"/>
                                            </p:txEl>
                                          </p:spTgt>
                                        </p:tgtEl>
                                        <p:attrNameLst>
                                          <p:attrName>style.visibility</p:attrName>
                                        </p:attrNameLst>
                                      </p:cBhvr>
                                      <p:to>
                                        <p:strVal val="visible"/>
                                      </p:to>
                                    </p:set>
                                    <p:animEffect transition="in" filter="dissolve">
                                      <p:cBhvr>
                                        <p:cTn id="32" dur="500"/>
                                        <p:tgtEl>
                                          <p:spTgt spid="17776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7668" grpId="0" build="allAtOnce" animBg="1"/>
      <p:bldP spid="1777669" grpId="0" build="allAtOnce"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FUNNEL (H1)</a:t>
            </a:r>
          </a:p>
        </p:txBody>
      </p:sp>
      <p:sp>
        <p:nvSpPr>
          <p:cNvPr id="71683" name="Content Placeholder 6"/>
          <p:cNvSpPr>
            <a:spLocks noGrp="1"/>
          </p:cNvSpPr>
          <p:nvPr>
            <p:ph idx="1"/>
          </p:nvPr>
        </p:nvSpPr>
        <p:spPr>
          <a:xfrm>
            <a:off x="1037169" y="1295400"/>
            <a:ext cx="11019367" cy="5486400"/>
          </a:xfrm>
        </p:spPr>
        <p:txBody>
          <a:bodyPr/>
          <a:lstStyle/>
          <a:p>
            <a:pPr marL="0" indent="0">
              <a:buNone/>
            </a:pPr>
            <a:r>
              <a:rPr lang="en-US" dirty="0"/>
              <a:t>Problem: What if users need extra help?</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36951F0A-6D27-F641-887A-BFA2D5FF6C3B}" type="slidenum">
              <a:rPr lang="en-US" smtClean="0"/>
              <a:pPr/>
              <a:t>57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1"/>
          <p:cNvSpPr>
            <a:spLocks noGrp="1"/>
          </p:cNvSpPr>
          <p:nvPr>
            <p:ph type="dt" sz="half" idx="10"/>
          </p:nvPr>
        </p:nvSpPr>
        <p:spPr/>
        <p:txBody>
          <a:bodyPr/>
          <a:lstStyle/>
          <a:p>
            <a:pPr>
              <a:defRPr/>
            </a:pPr>
            <a:r>
              <a:rPr lang="en-US"/>
              <a:t>2021/03/15</a:t>
            </a:r>
          </a:p>
        </p:txBody>
      </p:sp>
      <p:sp>
        <p:nvSpPr>
          <p:cNvPr id="11"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7824B2F0-473A-3246-B69F-C82FCFD48098}" type="slidenum">
              <a:rPr lang="en-US" smtClean="0"/>
              <a:pPr/>
              <a:t>58</a:t>
            </a:fld>
            <a:endParaRPr lang="en-US"/>
          </a:p>
        </p:txBody>
      </p:sp>
      <p:sp>
        <p:nvSpPr>
          <p:cNvPr id="72709" name="Rectangle 2"/>
          <p:cNvSpPr>
            <a:spLocks noChangeArrowheads="1"/>
          </p:cNvSpPr>
          <p:nvPr/>
        </p:nvSpPr>
        <p:spPr bwMode="auto">
          <a:xfrm>
            <a:off x="2444751" y="579968"/>
            <a:ext cx="12192000"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sz="4267"/>
          </a:p>
        </p:txBody>
      </p:sp>
      <p:sp>
        <p:nvSpPr>
          <p:cNvPr id="72710" name="Rectangle 3"/>
          <p:cNvSpPr>
            <a:spLocks noChangeArrowheads="1"/>
          </p:cNvSpPr>
          <p:nvPr/>
        </p:nvSpPr>
        <p:spPr bwMode="auto">
          <a:xfrm>
            <a:off x="639233" y="-635000"/>
            <a:ext cx="103632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r>
              <a:rPr lang="en-US" sz="4933">
                <a:solidFill>
                  <a:srgbClr val="3E4E6C"/>
                </a:solidFill>
                <a:latin typeface="Arial Black" charset="0"/>
              </a:rPr>
              <a:t>Process Tunnel</a:t>
            </a:r>
          </a:p>
        </p:txBody>
      </p:sp>
      <p:sp>
        <p:nvSpPr>
          <p:cNvPr id="72711" name="Rectangle 4"/>
          <p:cNvSpPr>
            <a:spLocks noChangeArrowheads="1"/>
          </p:cNvSpPr>
          <p:nvPr/>
        </p:nvSpPr>
        <p:spPr bwMode="auto">
          <a:xfrm>
            <a:off x="914400" y="893235"/>
            <a:ext cx="10363200" cy="638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a:p>
            <a:pPr marL="457189" indent="-457189">
              <a:spcBef>
                <a:spcPct val="20000"/>
              </a:spcBef>
              <a:buFontTx/>
              <a:buChar char="•"/>
            </a:pPr>
            <a:endParaRPr lang="en-US" sz="4267" b="1">
              <a:latin typeface="Arial" charset="0"/>
            </a:endParaRPr>
          </a:p>
        </p:txBody>
      </p:sp>
      <p:sp>
        <p:nvSpPr>
          <p:cNvPr id="72712" name="Rectangle 5"/>
          <p:cNvSpPr>
            <a:spLocks noChangeArrowheads="1"/>
          </p:cNvSpPr>
          <p:nvPr/>
        </p:nvSpPr>
        <p:spPr bwMode="auto">
          <a:xfrm>
            <a:off x="1117600" y="1096435"/>
            <a:ext cx="10786533" cy="638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grpSp>
        <p:nvGrpSpPr>
          <p:cNvPr id="72713" name="Group 6"/>
          <p:cNvGrpSpPr>
            <a:grpSpLocks/>
          </p:cNvGrpSpPr>
          <p:nvPr/>
        </p:nvGrpSpPr>
        <p:grpSpPr bwMode="auto">
          <a:xfrm>
            <a:off x="-4233" y="-1143000"/>
            <a:ext cx="8564033" cy="9144000"/>
            <a:chOff x="-2" y="0"/>
            <a:chExt cx="4046" cy="4320"/>
          </a:xfrm>
        </p:grpSpPr>
        <p:pic>
          <p:nvPicPr>
            <p:cNvPr id="72715" name="Picture 7"/>
            <p:cNvPicPr>
              <a:picLocks noChangeAspect="1" noChangeArrowheads="1"/>
            </p:cNvPicPr>
            <p:nvPr/>
          </p:nvPicPr>
          <p:blipFill>
            <a:blip r:embed="rId3">
              <a:extLst>
                <a:ext uri="{28A0092B-C50C-407E-A947-70E740481C1C}">
                  <a14:useLocalDpi xmlns:a14="http://schemas.microsoft.com/office/drawing/2010/main" val="0"/>
                </a:ext>
              </a:extLst>
            </a:blip>
            <a:srcRect b="44701"/>
            <a:stretch>
              <a:fillRect/>
            </a:stretch>
          </p:blipFill>
          <p:spPr bwMode="auto">
            <a:xfrm>
              <a:off x="0" y="0"/>
              <a:ext cx="4044" cy="4320"/>
            </a:xfrm>
            <a:prstGeom prst="rect">
              <a:avLst/>
            </a:prstGeom>
            <a:noFill/>
            <a:ln w="9525">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72716" name="Picture 8"/>
            <p:cNvPicPr>
              <a:picLocks noChangeAspect="1" noChangeArrowheads="1"/>
            </p:cNvPicPr>
            <p:nvPr/>
          </p:nvPicPr>
          <p:blipFill>
            <a:blip r:embed="rId3">
              <a:extLst>
                <a:ext uri="{28A0092B-C50C-407E-A947-70E740481C1C}">
                  <a14:useLocalDpi xmlns:a14="http://schemas.microsoft.com/office/drawing/2010/main" val="0"/>
                </a:ext>
              </a:extLst>
            </a:blip>
            <a:srcRect t="78461" r="42308" b="19321"/>
            <a:stretch>
              <a:fillRect/>
            </a:stretch>
          </p:blipFill>
          <p:spPr bwMode="auto">
            <a:xfrm>
              <a:off x="-2" y="4031"/>
              <a:ext cx="2333" cy="1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781769" name="Oval 9"/>
          <p:cNvSpPr>
            <a:spLocks noChangeArrowheads="1"/>
          </p:cNvSpPr>
          <p:nvPr/>
        </p:nvSpPr>
        <p:spPr bwMode="auto">
          <a:xfrm>
            <a:off x="588433" y="7355419"/>
            <a:ext cx="4021667" cy="400049"/>
          </a:xfrm>
          <a:prstGeom prst="ellipse">
            <a:avLst/>
          </a:prstGeom>
          <a:noFill/>
          <a:ln w="381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81769"/>
                                        </p:tgtEl>
                                        <p:attrNameLst>
                                          <p:attrName>style.visibility</p:attrName>
                                        </p:attrNameLst>
                                      </p:cBhvr>
                                      <p:to>
                                        <p:strVal val="visible"/>
                                      </p:to>
                                    </p:set>
                                    <p:animEffect transition="in" filter="dissolve">
                                      <p:cBhvr>
                                        <p:cTn id="7" dur="500"/>
                                        <p:tgtEl>
                                          <p:spTgt spid="17817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69"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Date Placeholder 1"/>
          <p:cNvSpPr>
            <a:spLocks noGrp="1"/>
          </p:cNvSpPr>
          <p:nvPr>
            <p:ph type="dt" sz="half" idx="10"/>
          </p:nvPr>
        </p:nvSpPr>
        <p:spPr/>
        <p:txBody>
          <a:bodyPr/>
          <a:lstStyle/>
          <a:p>
            <a:pPr>
              <a:defRPr/>
            </a:pPr>
            <a:r>
              <a:rPr lang="en-US"/>
              <a:t>2021/03/15</a:t>
            </a:r>
          </a:p>
        </p:txBody>
      </p:sp>
      <p:sp>
        <p:nvSpPr>
          <p:cNvPr id="12"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7824B2F0-473A-3246-B69F-C82FCFD48098}" type="slidenum">
              <a:rPr lang="en-US" smtClean="0"/>
              <a:pPr/>
              <a:t>59</a:t>
            </a:fld>
            <a:endParaRPr lang="en-US"/>
          </a:p>
        </p:txBody>
      </p:sp>
      <p:grpSp>
        <p:nvGrpSpPr>
          <p:cNvPr id="73733" name="Group 2"/>
          <p:cNvGrpSpPr>
            <a:grpSpLocks/>
          </p:cNvGrpSpPr>
          <p:nvPr/>
        </p:nvGrpSpPr>
        <p:grpSpPr bwMode="auto">
          <a:xfrm>
            <a:off x="1437217" y="-827615"/>
            <a:ext cx="7145866" cy="7634817"/>
            <a:chOff x="668" y="0"/>
            <a:chExt cx="3376" cy="3607"/>
          </a:xfrm>
        </p:grpSpPr>
        <p:pic>
          <p:nvPicPr>
            <p:cNvPr id="73740" name="Picture 3"/>
            <p:cNvPicPr>
              <a:picLocks noChangeAspect="1" noChangeArrowheads="1"/>
            </p:cNvPicPr>
            <p:nvPr/>
          </p:nvPicPr>
          <p:blipFill>
            <a:blip r:embed="rId3">
              <a:extLst>
                <a:ext uri="{28A0092B-C50C-407E-A947-70E740481C1C}">
                  <a14:useLocalDpi xmlns:a14="http://schemas.microsoft.com/office/drawing/2010/main" val="0"/>
                </a:ext>
              </a:extLst>
            </a:blip>
            <a:srcRect b="44701"/>
            <a:stretch>
              <a:fillRect/>
            </a:stretch>
          </p:blipFill>
          <p:spPr bwMode="auto">
            <a:xfrm>
              <a:off x="668" y="0"/>
              <a:ext cx="3376" cy="3607"/>
            </a:xfrm>
            <a:prstGeom prst="rect">
              <a:avLst/>
            </a:prstGeom>
            <a:noFill/>
            <a:ln w="9525">
              <a:solidFill>
                <a:srgbClr val="808080"/>
              </a:solidFill>
              <a:miter lim="800000"/>
              <a:headEnd/>
              <a:tailEnd/>
            </a:ln>
            <a:extLst>
              <a:ext uri="{909E8E84-426E-40dd-AFC4-6F175D3DCCD1}">
                <a14:hiddenFill xmlns:a14="http://schemas.microsoft.com/office/drawing/2010/main" xmlns="">
                  <a:solidFill>
                    <a:srgbClr val="FFFFFF"/>
                  </a:solidFill>
                </a14:hiddenFill>
              </a:ext>
            </a:extLst>
          </p:spPr>
        </p:pic>
        <p:pic>
          <p:nvPicPr>
            <p:cNvPr id="73741" name="Picture 4"/>
            <p:cNvPicPr>
              <a:picLocks noChangeAspect="1" noChangeArrowheads="1"/>
            </p:cNvPicPr>
            <p:nvPr/>
          </p:nvPicPr>
          <p:blipFill>
            <a:blip r:embed="rId3">
              <a:extLst>
                <a:ext uri="{28A0092B-C50C-407E-A947-70E740481C1C}">
                  <a14:useLocalDpi xmlns:a14="http://schemas.microsoft.com/office/drawing/2010/main" val="0"/>
                </a:ext>
              </a:extLst>
            </a:blip>
            <a:srcRect t="78461" r="42308" b="19321"/>
            <a:stretch>
              <a:fillRect/>
            </a:stretch>
          </p:blipFill>
          <p:spPr bwMode="auto">
            <a:xfrm>
              <a:off x="669" y="3366"/>
              <a:ext cx="1948" cy="1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73734" name="Rectangle 5"/>
          <p:cNvSpPr>
            <a:spLocks noChangeArrowheads="1"/>
          </p:cNvSpPr>
          <p:nvPr/>
        </p:nvSpPr>
        <p:spPr bwMode="auto">
          <a:xfrm>
            <a:off x="2444751" y="579968"/>
            <a:ext cx="12192000"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sz="4267"/>
          </a:p>
        </p:txBody>
      </p:sp>
      <p:sp>
        <p:nvSpPr>
          <p:cNvPr id="73735" name="Rectangle 6"/>
          <p:cNvSpPr>
            <a:spLocks noChangeArrowheads="1"/>
          </p:cNvSpPr>
          <p:nvPr/>
        </p:nvSpPr>
        <p:spPr bwMode="auto">
          <a:xfrm>
            <a:off x="1117600" y="1096435"/>
            <a:ext cx="10786533" cy="638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pic>
        <p:nvPicPr>
          <p:cNvPr id="73736"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0269" y="25402"/>
            <a:ext cx="7658100" cy="6743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3737" name="Line 8"/>
          <p:cNvSpPr>
            <a:spLocks noChangeShapeType="1"/>
          </p:cNvSpPr>
          <p:nvPr/>
        </p:nvSpPr>
        <p:spPr bwMode="auto">
          <a:xfrm flipV="1">
            <a:off x="3051776" y="4875075"/>
            <a:ext cx="2218267" cy="1598084"/>
          </a:xfrm>
          <a:prstGeom prst="line">
            <a:avLst/>
          </a:prstGeom>
          <a:noFill/>
          <a:ln w="38100">
            <a:solidFill>
              <a:srgbClr val="FF0000"/>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sz="4267"/>
          </a:p>
        </p:txBody>
      </p:sp>
      <p:sp>
        <p:nvSpPr>
          <p:cNvPr id="67594" name="Rectangle 9"/>
          <p:cNvSpPr>
            <a:spLocks noChangeArrowheads="1"/>
          </p:cNvSpPr>
          <p:nvPr/>
        </p:nvSpPr>
        <p:spPr bwMode="auto">
          <a:xfrm>
            <a:off x="0" y="-1143000"/>
            <a:ext cx="12192000" cy="1173043"/>
          </a:xfrm>
          <a:prstGeom prst="rect">
            <a:avLst/>
          </a:prstGeom>
          <a:solidFill>
            <a:schemeClr val="bg2">
              <a:lumMod val="20000"/>
              <a:lumOff val="80000"/>
              <a:alpha val="83000"/>
            </a:schemeClr>
          </a:solidFill>
          <a:ln w="12700">
            <a:noFill/>
            <a:miter lim="800000"/>
            <a:headEnd type="none" w="sm" len="sm"/>
            <a:tailEnd type="none" w="sm" len="sm"/>
          </a:ln>
        </p:spPr>
        <p:txBody>
          <a:bodyPr wrap="none" anchor="ctr"/>
          <a:lstStyle/>
          <a:p>
            <a:pPr>
              <a:defRPr/>
            </a:pPr>
            <a:endParaRPr lang="en-US" sz="4267">
              <a:latin typeface="Times New Roman" pitchFamily="18" charset="0"/>
              <a:ea typeface="+mn-ea"/>
            </a:endParaRPr>
          </a:p>
        </p:txBody>
      </p:sp>
      <p:sp>
        <p:nvSpPr>
          <p:cNvPr id="73739" name="Text Box 10"/>
          <p:cNvSpPr txBox="1">
            <a:spLocks noChangeArrowheads="1"/>
          </p:cNvSpPr>
          <p:nvPr/>
        </p:nvSpPr>
        <p:spPr bwMode="auto">
          <a:xfrm>
            <a:off x="452969" y="-827615"/>
            <a:ext cx="11739033" cy="8514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4933" dirty="0">
                <a:solidFill>
                  <a:srgbClr val="FF6600"/>
                </a:solidFill>
                <a:latin typeface="Helvetica Light"/>
                <a:cs typeface="Helvetica Light"/>
              </a:rPr>
              <a:t>CONTEXT-SENSITIVE HELP (H8)</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lstStyle/>
          <a:p>
            <a:r>
              <a:rPr lang="en-US" kern="1200" dirty="0"/>
              <a:t>Hall of Fame or Shame?</a:t>
            </a:r>
          </a:p>
        </p:txBody>
      </p:sp>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FB6652A6-79DF-483A-BD26-0F50B98E5330}" type="slidenum">
              <a:rPr lang="en-US" smtClean="0"/>
              <a:pPr/>
              <a:t>6</a:t>
            </a:fld>
            <a:endParaRPr lang="en-US"/>
          </a:p>
        </p:txBody>
      </p:sp>
      <p:pic>
        <p:nvPicPr>
          <p:cNvPr id="5" name="Picture 4" descr="image of nitendo wiimote controllers"/>
          <p:cNvPicPr>
            <a:picLocks noChangeAspect="1"/>
          </p:cNvPicPr>
          <p:nvPr/>
        </p:nvPicPr>
        <p:blipFill rotWithShape="1">
          <a:blip r:embed="rId3" cstate="print">
            <a:extLst>
              <a:ext uri="{28A0092B-C50C-407E-A947-70E740481C1C}">
                <a14:useLocalDpi xmlns:a14="http://schemas.microsoft.com/office/drawing/2010/main" val="0"/>
              </a:ext>
            </a:extLst>
          </a:blip>
          <a:srcRect t="4745"/>
          <a:stretch/>
        </p:blipFill>
        <p:spPr>
          <a:xfrm>
            <a:off x="0" y="1268937"/>
            <a:ext cx="12188952" cy="11610604"/>
          </a:xfrm>
          <a:prstGeom prst="rect">
            <a:avLst/>
          </a:prstGeom>
        </p:spPr>
      </p:pic>
      <p:pic>
        <p:nvPicPr>
          <p:cNvPr id="14" name="Picture 13" descr="hallof.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72993" y="45151"/>
            <a:ext cx="1085115" cy="1106603"/>
          </a:xfrm>
          <a:prstGeom prst="rect">
            <a:avLst/>
          </a:prstGeom>
        </p:spPr>
      </p:pic>
      <p:sp>
        <p:nvSpPr>
          <p:cNvPr id="15" name="Rectangle 14"/>
          <p:cNvSpPr/>
          <p:nvPr/>
        </p:nvSpPr>
        <p:spPr bwMode="auto">
          <a:xfrm>
            <a:off x="1" y="1533351"/>
            <a:ext cx="4394971" cy="118163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endParaRPr lang="en-US" sz="4267">
              <a:latin typeface="Helvetica"/>
              <a:cs typeface="Helvetica"/>
            </a:endParaRPr>
          </a:p>
        </p:txBody>
      </p:sp>
      <p:sp>
        <p:nvSpPr>
          <p:cNvPr id="16" name="Rectangle 15"/>
          <p:cNvSpPr/>
          <p:nvPr/>
        </p:nvSpPr>
        <p:spPr>
          <a:xfrm>
            <a:off x="186919" y="1627793"/>
            <a:ext cx="3995980" cy="1077218"/>
          </a:xfrm>
          <a:prstGeom prst="rect">
            <a:avLst/>
          </a:prstGeom>
        </p:spPr>
        <p:txBody>
          <a:bodyPr wrap="square">
            <a:spAutoFit/>
          </a:bodyPr>
          <a:lstStyle/>
          <a:p>
            <a:pPr algn="r" eaLnBrk="1" hangingPunct="1"/>
            <a:r>
              <a:rPr lang="en-US" sz="4267" dirty="0" err="1">
                <a:latin typeface="Helvetica"/>
                <a:ea typeface="ＭＳ Ｐゴシック" pitchFamily="34" charset="-128"/>
                <a:cs typeface="Helvetica"/>
              </a:rPr>
              <a:t>Wiimote</a:t>
            </a:r>
            <a:endParaRPr lang="en-US" sz="4267" dirty="0">
              <a:latin typeface="Helvetica"/>
              <a:ea typeface="ＭＳ Ｐゴシック" pitchFamily="34" charset="-128"/>
              <a:cs typeface="Helvetica"/>
            </a:endParaRPr>
          </a:p>
          <a:p>
            <a:pPr algn="r" eaLnBrk="1" hangingPunct="1"/>
            <a:r>
              <a:rPr lang="en-US" sz="2133" dirty="0">
                <a:latin typeface="Helvetica"/>
                <a:ea typeface="ＭＳ Ｐゴシック" pitchFamily="34" charset="-128"/>
                <a:cs typeface="Helvetica"/>
              </a:rPr>
              <a:t>By Nintendo</a:t>
            </a:r>
          </a:p>
        </p:txBody>
      </p:sp>
    </p:spTree>
    <p:extLst>
      <p:ext uri="{BB962C8B-B14F-4D97-AF65-F5344CB8AC3E}">
        <p14:creationId xmlns:p14="http://schemas.microsoft.com/office/powerpoint/2010/main" val="2266657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FLOATING WINDOWS (H6)</a:t>
            </a:r>
          </a:p>
        </p:txBody>
      </p:sp>
      <p:sp>
        <p:nvSpPr>
          <p:cNvPr id="11" name="Date Placeholder 1"/>
          <p:cNvSpPr>
            <a:spLocks noGrp="1"/>
          </p:cNvSpPr>
          <p:nvPr>
            <p:ph type="dt" sz="half" idx="10"/>
          </p:nvPr>
        </p:nvSpPr>
        <p:spPr/>
        <p:txBody>
          <a:bodyPr/>
          <a:lstStyle/>
          <a:p>
            <a:pPr>
              <a:defRPr/>
            </a:pPr>
            <a:r>
              <a:rPr lang="en-US"/>
              <a:t>2021/03/15</a:t>
            </a:r>
          </a:p>
        </p:txBody>
      </p:sp>
      <p:sp>
        <p:nvSpPr>
          <p:cNvPr id="12"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5" name="Slide Number Placeholder 4"/>
          <p:cNvSpPr>
            <a:spLocks noGrp="1"/>
          </p:cNvSpPr>
          <p:nvPr>
            <p:ph type="sldNum" sz="quarter" idx="12"/>
          </p:nvPr>
        </p:nvSpPr>
        <p:spPr/>
        <p:txBody>
          <a:bodyPr/>
          <a:lstStyle/>
          <a:p>
            <a:fld id="{0A6D5E96-B3FB-B340-83D1-D5031352BCCC}" type="slidenum">
              <a:rPr lang="en-US" smtClean="0"/>
              <a:pPr/>
              <a:t>60</a:t>
            </a:fld>
            <a:endParaRPr lang="en-US"/>
          </a:p>
        </p:txBody>
      </p:sp>
      <p:sp>
        <p:nvSpPr>
          <p:cNvPr id="74757" name="Rectangle 5"/>
          <p:cNvSpPr>
            <a:spLocks noChangeArrowheads="1"/>
          </p:cNvSpPr>
          <p:nvPr/>
        </p:nvSpPr>
        <p:spPr bwMode="auto">
          <a:xfrm>
            <a:off x="2444751" y="579968"/>
            <a:ext cx="12192000"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sz="4267"/>
          </a:p>
        </p:txBody>
      </p:sp>
      <p:sp>
        <p:nvSpPr>
          <p:cNvPr id="74758" name="Rectangle 6"/>
          <p:cNvSpPr>
            <a:spLocks noChangeArrowheads="1"/>
          </p:cNvSpPr>
          <p:nvPr/>
        </p:nvSpPr>
        <p:spPr bwMode="auto">
          <a:xfrm>
            <a:off x="1117600" y="1096435"/>
            <a:ext cx="10786533" cy="638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pic>
        <p:nvPicPr>
          <p:cNvPr id="747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2964" y="1010981"/>
            <a:ext cx="7171338" cy="69307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FLOATING WINDOWS (H6)</a:t>
            </a:r>
          </a:p>
        </p:txBody>
      </p:sp>
      <p:sp>
        <p:nvSpPr>
          <p:cNvPr id="11" name="Date Placeholder 1"/>
          <p:cNvSpPr>
            <a:spLocks noGrp="1"/>
          </p:cNvSpPr>
          <p:nvPr>
            <p:ph type="dt" sz="half" idx="10"/>
          </p:nvPr>
        </p:nvSpPr>
        <p:spPr/>
        <p:txBody>
          <a:bodyPr/>
          <a:lstStyle/>
          <a:p>
            <a:pPr>
              <a:defRPr/>
            </a:pPr>
            <a:r>
              <a:rPr lang="en-US"/>
              <a:t>2021/03/15</a:t>
            </a:r>
          </a:p>
        </p:txBody>
      </p:sp>
      <p:sp>
        <p:nvSpPr>
          <p:cNvPr id="12" name="Footer Placeholder 2"/>
          <p:cNvSpPr>
            <a:spLocks noGrp="1"/>
          </p:cNvSpPr>
          <p:nvPr>
            <p:ph type="ftr" sz="quarter" idx="11"/>
          </p:nvPr>
        </p:nvSpPr>
        <p:spPr/>
        <p:txBody>
          <a:bodyPr/>
          <a:lstStyle/>
          <a:p>
            <a:pPr>
              <a:defRPr/>
            </a:pPr>
            <a:r>
              <a:rPr lang="en-US"/>
              <a:t>dt+UX: Design Thinking for User Experience Design, Prototyping &amp; Evaluation</a:t>
            </a:r>
          </a:p>
        </p:txBody>
      </p:sp>
      <p:sp>
        <p:nvSpPr>
          <p:cNvPr id="3" name="Slide Number Placeholder 2"/>
          <p:cNvSpPr>
            <a:spLocks noGrp="1"/>
          </p:cNvSpPr>
          <p:nvPr>
            <p:ph type="sldNum" sz="quarter" idx="12"/>
          </p:nvPr>
        </p:nvSpPr>
        <p:spPr/>
        <p:txBody>
          <a:bodyPr/>
          <a:lstStyle/>
          <a:p>
            <a:fld id="{0A6D5E96-B3FB-B340-83D1-D5031352BCCC}" type="slidenum">
              <a:rPr lang="en-US" smtClean="0"/>
              <a:pPr/>
              <a:t>61</a:t>
            </a:fld>
            <a:endParaRPr lang="en-US"/>
          </a:p>
        </p:txBody>
      </p:sp>
      <p:sp>
        <p:nvSpPr>
          <p:cNvPr id="75781" name="Rectangle 5"/>
          <p:cNvSpPr>
            <a:spLocks noChangeArrowheads="1"/>
          </p:cNvSpPr>
          <p:nvPr/>
        </p:nvSpPr>
        <p:spPr bwMode="auto">
          <a:xfrm>
            <a:off x="2444751" y="579968"/>
            <a:ext cx="12192000" cy="748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p>
            <a:endParaRPr lang="en-US" sz="4267"/>
          </a:p>
        </p:txBody>
      </p:sp>
      <p:sp>
        <p:nvSpPr>
          <p:cNvPr id="75782" name="Rectangle 6"/>
          <p:cNvSpPr>
            <a:spLocks noChangeArrowheads="1"/>
          </p:cNvSpPr>
          <p:nvPr/>
        </p:nvSpPr>
        <p:spPr bwMode="auto">
          <a:xfrm>
            <a:off x="1117600" y="1096435"/>
            <a:ext cx="10786533" cy="6388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pic>
        <p:nvPicPr>
          <p:cNvPr id="7578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5764" y="1035076"/>
            <a:ext cx="7888889" cy="68579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4400" dirty="0"/>
              <a:t>PROCESS FUNNEL (H1)</a:t>
            </a:r>
            <a:br>
              <a:rPr lang="en-US" dirty="0"/>
            </a:br>
            <a:r>
              <a:rPr lang="en-US" sz="3867" i="1" dirty="0"/>
              <a:t>Solution Diagram</a:t>
            </a:r>
            <a:endParaRPr sz="3867" i="1" noProof="1"/>
          </a:p>
        </p:txBody>
      </p:sp>
      <p:sp>
        <p:nvSpPr>
          <p:cNvPr id="5" name="Date Placeholder 3"/>
          <p:cNvSpPr>
            <a:spLocks noGrp="1"/>
          </p:cNvSpPr>
          <p:nvPr>
            <p:ph type="dt" sz="half" idx="10"/>
          </p:nvPr>
        </p:nvSpPr>
        <p:spPr/>
        <p:txBody>
          <a:bodyPr/>
          <a:lstStyle/>
          <a:p>
            <a:pPr>
              <a:defRPr/>
            </a:pPr>
            <a:r>
              <a:rPr lang="en-US"/>
              <a:t>2021/03/15</a:t>
            </a:r>
          </a:p>
        </p:txBody>
      </p:sp>
      <p:sp>
        <p:nvSpPr>
          <p:cNvPr id="6"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36951F0A-6D27-F641-887A-BFA2D5FF6C3B}" type="slidenum">
              <a:rPr lang="en-US" smtClean="0"/>
              <a:pPr/>
              <a:t>62</a:t>
            </a:fld>
            <a:endParaRPr lang="en-US"/>
          </a:p>
        </p:txBody>
      </p:sp>
      <p:sp>
        <p:nvSpPr>
          <p:cNvPr id="76806" name="Rectangle 3"/>
          <p:cNvSpPr>
            <a:spLocks noChangeArrowheads="1"/>
          </p:cNvSpPr>
          <p:nvPr/>
        </p:nvSpPr>
        <p:spPr bwMode="auto">
          <a:xfrm>
            <a:off x="914400" y="990600"/>
            <a:ext cx="11074400" cy="629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4267" b="1">
              <a:latin typeface="Arial" charset="0"/>
            </a:endParaRPr>
          </a:p>
        </p:txBody>
      </p:sp>
      <p:pic>
        <p:nvPicPr>
          <p:cNvPr id="76807"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44675" y="1349115"/>
            <a:ext cx="4338215" cy="54867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z="4400" dirty="0"/>
              <a:t>PROCESS FUNNEL (H1)</a:t>
            </a:r>
            <a:br>
              <a:rPr lang="en-US" dirty="0"/>
            </a:br>
            <a:r>
              <a:rPr lang="en-US" sz="3867" i="1" dirty="0"/>
              <a:t>Related Patterns</a:t>
            </a:r>
            <a:endParaRPr sz="3867" i="1" noProof="1"/>
          </a:p>
        </p:txBody>
      </p:sp>
      <p:sp>
        <p:nvSpPr>
          <p:cNvPr id="26" name="Date Placeholder 3"/>
          <p:cNvSpPr>
            <a:spLocks noGrp="1"/>
          </p:cNvSpPr>
          <p:nvPr>
            <p:ph type="dt" sz="half" idx="10"/>
          </p:nvPr>
        </p:nvSpPr>
        <p:spPr/>
        <p:txBody>
          <a:bodyPr/>
          <a:lstStyle/>
          <a:p>
            <a:pPr>
              <a:defRPr/>
            </a:pPr>
            <a:r>
              <a:rPr lang="en-US"/>
              <a:t>2021/03/15</a:t>
            </a:r>
          </a:p>
        </p:txBody>
      </p:sp>
      <p:sp>
        <p:nvSpPr>
          <p:cNvPr id="27"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36951F0A-6D27-F641-887A-BFA2D5FF6C3B}" type="slidenum">
              <a:rPr lang="en-US" smtClean="0"/>
              <a:pPr/>
              <a:t>63</a:t>
            </a:fld>
            <a:endParaRPr lang="en-US"/>
          </a:p>
        </p:txBody>
      </p:sp>
      <p:sp>
        <p:nvSpPr>
          <p:cNvPr id="77830" name="Rectangle 3"/>
          <p:cNvSpPr>
            <a:spLocks noChangeArrowheads="1"/>
          </p:cNvSpPr>
          <p:nvPr/>
        </p:nvSpPr>
        <p:spPr bwMode="auto">
          <a:xfrm>
            <a:off x="3116642" y="2243252"/>
            <a:ext cx="8872157" cy="50465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457189" indent="-457189">
              <a:spcBef>
                <a:spcPct val="20000"/>
              </a:spcBef>
              <a:buFontTx/>
              <a:buChar char="•"/>
            </a:pPr>
            <a:endParaRPr lang="en-US" sz="2400" b="1">
              <a:latin typeface="Arial" charset="0"/>
            </a:endParaRPr>
          </a:p>
        </p:txBody>
      </p:sp>
      <p:sp useBgFill="1">
        <p:nvSpPr>
          <p:cNvPr id="77831" name="Rectangle 4"/>
          <p:cNvSpPr>
            <a:spLocks noChangeArrowheads="1"/>
          </p:cNvSpPr>
          <p:nvPr/>
        </p:nvSpPr>
        <p:spPr bwMode="auto">
          <a:xfrm>
            <a:off x="2587280" y="7127835"/>
            <a:ext cx="9604720" cy="771565"/>
          </a:xfrm>
          <a:prstGeom prst="rect">
            <a:avLst/>
          </a:prstGeom>
          <a:ln>
            <a:noFill/>
          </a:ln>
          <a:extLs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nchor="ctr"/>
          <a:lstStyle/>
          <a:p>
            <a:endParaRPr lang="en-US" sz="2400"/>
          </a:p>
        </p:txBody>
      </p:sp>
      <p:sp>
        <p:nvSpPr>
          <p:cNvPr id="77832" name="AutoShape 5"/>
          <p:cNvSpPr>
            <a:spLocks noChangeArrowheads="1"/>
          </p:cNvSpPr>
          <p:nvPr/>
        </p:nvSpPr>
        <p:spPr bwMode="auto">
          <a:xfrm>
            <a:off x="4977833" y="1559745"/>
            <a:ext cx="2777636" cy="622340"/>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(A10) Web Apps</a:t>
            </a:r>
          </a:p>
        </p:txBody>
      </p:sp>
      <p:sp>
        <p:nvSpPr>
          <p:cNvPr id="77833" name="AutoShape 6"/>
          <p:cNvSpPr>
            <a:spLocks noChangeArrowheads="1"/>
          </p:cNvSpPr>
          <p:nvPr/>
        </p:nvSpPr>
        <p:spPr bwMode="auto">
          <a:xfrm>
            <a:off x="6407928" y="5190623"/>
            <a:ext cx="4804056" cy="622340"/>
          </a:xfrm>
          <a:prstGeom prst="roundRect">
            <a:avLst>
              <a:gd name="adj" fmla="val 16667"/>
            </a:avLst>
          </a:prstGeom>
          <a:solidFill>
            <a:srgbClr val="00B050"/>
          </a:solidFill>
          <a:ln w="9525">
            <a:noFill/>
            <a:round/>
            <a:headEnd/>
            <a:tailEnd/>
          </a:ln>
        </p:spPr>
        <p:txBody>
          <a:bodyPr wrap="none" anchor="ctr"/>
          <a:lstStyle/>
          <a:p>
            <a:r>
              <a:rPr lang="en-US" sz="2400" b="1" dirty="0">
                <a:latin typeface="Arial" charset="0"/>
                <a:cs typeface="Times New Roman" charset="0"/>
              </a:rPr>
              <a:t>(K5) High-Viz Action Buttons</a:t>
            </a:r>
          </a:p>
        </p:txBody>
      </p:sp>
      <p:sp>
        <p:nvSpPr>
          <p:cNvPr id="77834" name="AutoShape 7"/>
          <p:cNvSpPr>
            <a:spLocks noChangeArrowheads="1"/>
          </p:cNvSpPr>
          <p:nvPr/>
        </p:nvSpPr>
        <p:spPr bwMode="auto">
          <a:xfrm>
            <a:off x="974361" y="1553196"/>
            <a:ext cx="3081175" cy="622340"/>
          </a:xfrm>
          <a:prstGeom prst="roundRect">
            <a:avLst>
              <a:gd name="adj" fmla="val 16667"/>
            </a:avLst>
          </a:prstGeom>
          <a:solidFill>
            <a:srgbClr val="00B050"/>
          </a:solidFill>
          <a:ln w="9525">
            <a:noFill/>
            <a:round/>
            <a:headEnd/>
            <a:tailEnd/>
          </a:ln>
        </p:spPr>
        <p:txBody>
          <a:bodyPr wrap="none" anchor="ctr"/>
          <a:lstStyle/>
          <a:p>
            <a:r>
              <a:rPr lang="en-US" sz="2400" b="1" dirty="0">
                <a:latin typeface="Arial" charset="0"/>
                <a:cs typeface="Times New Roman" charset="0"/>
              </a:rPr>
              <a:t>(A1) E-Commerce</a:t>
            </a:r>
          </a:p>
        </p:txBody>
      </p:sp>
      <p:cxnSp>
        <p:nvCxnSpPr>
          <p:cNvPr id="77835" name="AutoShape 8"/>
          <p:cNvCxnSpPr>
            <a:cxnSpLocks noChangeShapeType="1"/>
            <a:stCxn id="77832" idx="2"/>
            <a:endCxn id="77841" idx="0"/>
          </p:cNvCxnSpPr>
          <p:nvPr/>
        </p:nvCxnSpPr>
        <p:spPr bwMode="auto">
          <a:xfrm>
            <a:off x="6366651" y="2182085"/>
            <a:ext cx="67332" cy="222408"/>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77836" name="AutoShape 9"/>
          <p:cNvCxnSpPr>
            <a:cxnSpLocks noChangeShapeType="1"/>
            <a:stCxn id="77834" idx="2"/>
          </p:cNvCxnSpPr>
          <p:nvPr/>
        </p:nvCxnSpPr>
        <p:spPr bwMode="auto">
          <a:xfrm>
            <a:off x="2514949" y="2175536"/>
            <a:ext cx="2033131" cy="803056"/>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77837" name="AutoShape 10"/>
          <p:cNvSpPr>
            <a:spLocks noChangeArrowheads="1"/>
          </p:cNvSpPr>
          <p:nvPr/>
        </p:nvSpPr>
        <p:spPr bwMode="auto">
          <a:xfrm>
            <a:off x="8872700" y="1069456"/>
            <a:ext cx="2731852" cy="622340"/>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(A11) Intranets</a:t>
            </a:r>
          </a:p>
        </p:txBody>
      </p:sp>
      <p:cxnSp>
        <p:nvCxnSpPr>
          <p:cNvPr id="77838" name="AutoShape 11"/>
          <p:cNvCxnSpPr>
            <a:cxnSpLocks noChangeShapeType="1"/>
            <a:stCxn id="77837" idx="2"/>
          </p:cNvCxnSpPr>
          <p:nvPr/>
        </p:nvCxnSpPr>
        <p:spPr bwMode="auto">
          <a:xfrm flipH="1">
            <a:off x="7787564" y="1691796"/>
            <a:ext cx="2451062" cy="803056"/>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77841" name="AutoShape 14"/>
          <p:cNvSpPr>
            <a:spLocks noChangeArrowheads="1"/>
          </p:cNvSpPr>
          <p:nvPr/>
        </p:nvSpPr>
        <p:spPr bwMode="auto">
          <a:xfrm>
            <a:off x="4765366" y="2404493"/>
            <a:ext cx="3337233" cy="622339"/>
          </a:xfrm>
          <a:prstGeom prst="roundRect">
            <a:avLst>
              <a:gd name="adj" fmla="val 16667"/>
            </a:avLst>
          </a:prstGeom>
          <a:solidFill>
            <a:srgbClr val="AAB6D2"/>
          </a:solidFill>
          <a:ln w="9525">
            <a:solidFill>
              <a:srgbClr val="808080"/>
            </a:solidFill>
            <a:round/>
            <a:headEnd/>
            <a:tailEnd/>
          </a:ln>
        </p:spPr>
        <p:txBody>
          <a:bodyPr wrap="none" anchor="ctr"/>
          <a:lstStyle/>
          <a:p>
            <a:pPr algn="ctr"/>
            <a:r>
              <a:rPr lang="en-US" sz="2400" b="1">
                <a:latin typeface="Arial" charset="0"/>
                <a:cs typeface="Times New Roman" charset="0"/>
              </a:rPr>
              <a:t>(H1) Process Funnel</a:t>
            </a:r>
          </a:p>
        </p:txBody>
      </p:sp>
      <p:sp>
        <p:nvSpPr>
          <p:cNvPr id="77842" name="AutoShape 15"/>
          <p:cNvSpPr>
            <a:spLocks noChangeArrowheads="1"/>
          </p:cNvSpPr>
          <p:nvPr/>
        </p:nvSpPr>
        <p:spPr bwMode="auto">
          <a:xfrm>
            <a:off x="1068731" y="3699893"/>
            <a:ext cx="3401671" cy="622339"/>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(K2) Navigation Bars</a:t>
            </a:r>
          </a:p>
        </p:txBody>
      </p:sp>
      <p:sp>
        <p:nvSpPr>
          <p:cNvPr id="77843" name="AutoShape 16"/>
          <p:cNvSpPr>
            <a:spLocks noChangeArrowheads="1"/>
          </p:cNvSpPr>
          <p:nvPr/>
        </p:nvSpPr>
        <p:spPr bwMode="auto">
          <a:xfrm>
            <a:off x="1068731" y="4605827"/>
            <a:ext cx="3401671" cy="622339"/>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(K3) Tab Rows</a:t>
            </a:r>
          </a:p>
        </p:txBody>
      </p:sp>
      <p:sp>
        <p:nvSpPr>
          <p:cNvPr id="77844" name="AutoShape 17"/>
          <p:cNvSpPr>
            <a:spLocks noChangeArrowheads="1"/>
          </p:cNvSpPr>
          <p:nvPr/>
        </p:nvSpPr>
        <p:spPr bwMode="auto">
          <a:xfrm>
            <a:off x="1067033" y="5505413"/>
            <a:ext cx="3403367" cy="622340"/>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(K4) Action Buttons</a:t>
            </a:r>
          </a:p>
        </p:txBody>
      </p:sp>
      <p:sp>
        <p:nvSpPr>
          <p:cNvPr id="77845" name="AutoShape 18"/>
          <p:cNvSpPr>
            <a:spLocks noChangeArrowheads="1"/>
          </p:cNvSpPr>
          <p:nvPr/>
        </p:nvSpPr>
        <p:spPr bwMode="auto">
          <a:xfrm>
            <a:off x="6198731" y="5886502"/>
            <a:ext cx="3961269" cy="622340"/>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(K12) Preventing Errors</a:t>
            </a:r>
          </a:p>
        </p:txBody>
      </p:sp>
      <p:sp>
        <p:nvSpPr>
          <p:cNvPr id="77846" name="AutoShape 19"/>
          <p:cNvSpPr>
            <a:spLocks noChangeArrowheads="1"/>
          </p:cNvSpPr>
          <p:nvPr/>
        </p:nvSpPr>
        <p:spPr bwMode="auto">
          <a:xfrm>
            <a:off x="6407928" y="3699893"/>
            <a:ext cx="4804056" cy="622339"/>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(H8) Context-Sensitive Help</a:t>
            </a:r>
          </a:p>
        </p:txBody>
      </p:sp>
      <p:sp>
        <p:nvSpPr>
          <p:cNvPr id="77847" name="AutoShape 20"/>
          <p:cNvSpPr>
            <a:spLocks noChangeArrowheads="1"/>
          </p:cNvSpPr>
          <p:nvPr/>
        </p:nvSpPr>
        <p:spPr bwMode="auto">
          <a:xfrm>
            <a:off x="6007214" y="4448432"/>
            <a:ext cx="3189704" cy="622339"/>
          </a:xfrm>
          <a:prstGeom prst="roundRect">
            <a:avLst>
              <a:gd name="adj" fmla="val 16667"/>
            </a:avLst>
          </a:prstGeom>
          <a:solidFill>
            <a:srgbClr val="00B050"/>
          </a:solidFill>
          <a:ln w="9525">
            <a:noFill/>
            <a:round/>
            <a:headEnd/>
            <a:tailEnd/>
          </a:ln>
        </p:spPr>
        <p:txBody>
          <a:bodyPr wrap="none" anchor="ctr"/>
          <a:lstStyle/>
          <a:p>
            <a:r>
              <a:rPr lang="en-US" sz="2400" b="1" dirty="0">
                <a:latin typeface="Arial" charset="0"/>
                <a:cs typeface="Times New Roman" charset="0"/>
              </a:rPr>
              <a:t>(I2) Above the Fold</a:t>
            </a:r>
          </a:p>
        </p:txBody>
      </p:sp>
      <p:cxnSp>
        <p:nvCxnSpPr>
          <p:cNvPr id="77848" name="AutoShape 21"/>
          <p:cNvCxnSpPr>
            <a:cxnSpLocks noChangeShapeType="1"/>
            <a:stCxn id="77841" idx="2"/>
            <a:endCxn id="77842" idx="0"/>
          </p:cNvCxnSpPr>
          <p:nvPr/>
        </p:nvCxnSpPr>
        <p:spPr bwMode="auto">
          <a:xfrm flipH="1">
            <a:off x="2769567" y="3026832"/>
            <a:ext cx="3664416" cy="673061"/>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77849" name="AutoShape 22"/>
          <p:cNvSpPr>
            <a:spLocks noChangeArrowheads="1"/>
          </p:cNvSpPr>
          <p:nvPr/>
        </p:nvSpPr>
        <p:spPr bwMode="auto">
          <a:xfrm>
            <a:off x="6582609" y="7289760"/>
            <a:ext cx="5507791" cy="622339"/>
          </a:xfrm>
          <a:prstGeom prst="roundRect">
            <a:avLst>
              <a:gd name="adj" fmla="val 16667"/>
            </a:avLst>
          </a:prstGeom>
          <a:solidFill>
            <a:srgbClr val="00B050"/>
          </a:solidFill>
          <a:ln w="9525">
            <a:noFill/>
            <a:round/>
            <a:headEnd/>
            <a:tailEnd/>
          </a:ln>
        </p:spPr>
        <p:txBody>
          <a:bodyPr wrap="none" anchor="ctr"/>
          <a:lstStyle/>
          <a:p>
            <a:r>
              <a:rPr lang="en-US" sz="2400" b="1">
                <a:latin typeface="Arial" charset="0"/>
                <a:cs typeface="Times New Roman" charset="0"/>
              </a:rPr>
              <a:t>(K13) Meaningful Error Messages</a:t>
            </a:r>
          </a:p>
        </p:txBody>
      </p:sp>
      <p:cxnSp>
        <p:nvCxnSpPr>
          <p:cNvPr id="77850" name="AutoShape 23"/>
          <p:cNvCxnSpPr>
            <a:cxnSpLocks noChangeShapeType="1"/>
            <a:stCxn id="77841" idx="2"/>
            <a:endCxn id="77846" idx="0"/>
          </p:cNvCxnSpPr>
          <p:nvPr/>
        </p:nvCxnSpPr>
        <p:spPr bwMode="auto">
          <a:xfrm>
            <a:off x="6433983" y="3026832"/>
            <a:ext cx="2375973" cy="673061"/>
          </a:xfrm>
          <a:prstGeom prst="straightConnector1">
            <a:avLst/>
          </a:prstGeom>
          <a:noFill/>
          <a:ln w="9525">
            <a:solidFill>
              <a:schemeClr val="tx1"/>
            </a:solidFill>
            <a:round/>
            <a:headEnd/>
            <a:tailEnd type="triangle" w="lg" len="lg"/>
          </a:ln>
          <a:extLst>
            <a:ext uri="{909E8E84-426E-40dd-AFC4-6F175D3DCCD1}">
              <a14:hiddenFill xmlns:a14="http://schemas.microsoft.com/office/drawing/2010/main" xmlns="">
                <a:noFill/>
              </a14:hiddenFill>
            </a:ext>
          </a:extLst>
        </p:spPr>
      </p:cxnSp>
      <p:sp>
        <p:nvSpPr>
          <p:cNvPr id="77851" name="Line 24"/>
          <p:cNvSpPr>
            <a:spLocks noChangeShapeType="1"/>
          </p:cNvSpPr>
          <p:nvPr/>
        </p:nvSpPr>
        <p:spPr bwMode="auto">
          <a:xfrm>
            <a:off x="1642906" y="3717893"/>
            <a:ext cx="2116294" cy="2279086"/>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p>
        </p:txBody>
      </p:sp>
      <p:sp>
        <p:nvSpPr>
          <p:cNvPr id="77852" name="Line 25"/>
          <p:cNvSpPr>
            <a:spLocks noChangeShapeType="1"/>
          </p:cNvSpPr>
          <p:nvPr/>
        </p:nvSpPr>
        <p:spPr bwMode="auto">
          <a:xfrm flipV="1">
            <a:off x="1846106" y="3717893"/>
            <a:ext cx="2116294" cy="2279086"/>
          </a:xfrm>
          <a:prstGeom prst="line">
            <a:avLst/>
          </a:prstGeom>
          <a:noFill/>
          <a:ln w="7620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sz="240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Patterns Support Creativity</a:t>
            </a:r>
            <a:endParaRPr lang="en-US" dirty="0"/>
          </a:p>
        </p:txBody>
      </p:sp>
      <p:sp>
        <p:nvSpPr>
          <p:cNvPr id="1789955" name="Rectangle 3"/>
          <p:cNvSpPr>
            <a:spLocks noGrp="1" noChangeArrowheads="1"/>
          </p:cNvSpPr>
          <p:nvPr>
            <p:ph idx="1"/>
          </p:nvPr>
        </p:nvSpPr>
        <p:spPr>
          <a:xfrm>
            <a:off x="639233" y="1004341"/>
            <a:ext cx="11412859" cy="5478905"/>
          </a:xfrm>
        </p:spPr>
        <p:txBody>
          <a:bodyPr>
            <a:normAutofit fontScale="92500"/>
          </a:bodyPr>
          <a:lstStyle/>
          <a:p>
            <a:r>
              <a:rPr lang="en-US" dirty="0"/>
              <a:t>Patterns come from successful examples</a:t>
            </a:r>
          </a:p>
          <a:p>
            <a:pPr lvl="1"/>
            <a:r>
              <a:rPr lang="en-US" dirty="0"/>
              <a:t>sites that are so successful that lots of users are familiar with their paradigms (e.g., Google, Amazon, </a:t>
            </a:r>
            <a:r>
              <a:rPr lang="en-US" strike="sngStrike" dirty="0"/>
              <a:t>Yahoo</a:t>
            </a:r>
            <a:r>
              <a:rPr lang="en-US" dirty="0"/>
              <a:t>, Facebook…)</a:t>
            </a:r>
          </a:p>
          <a:p>
            <a:pPr lvl="1"/>
            <a:r>
              <a:rPr lang="en-US" dirty="0"/>
              <a:t>interaction techniques/metaphors that work well across many sites (e.g., shopping carts)</a:t>
            </a:r>
          </a:p>
          <a:p>
            <a:r>
              <a:rPr lang="en-US" dirty="0"/>
              <a:t>Not too general &amp; not too specific</a:t>
            </a:r>
          </a:p>
          <a:p>
            <a:pPr lvl="1"/>
            <a:r>
              <a:rPr lang="en-US" dirty="0"/>
              <a:t>you need to specialize to your needs</a:t>
            </a:r>
          </a:p>
          <a:p>
            <a:r>
              <a:rPr lang="en-US" dirty="0">
                <a:solidFill>
                  <a:srgbClr val="FFC000"/>
                </a:solidFill>
              </a:rPr>
              <a:t>Patterns let you focus on the hard, unique problems to your design situation</a:t>
            </a:r>
          </a:p>
          <a:p>
            <a:pPr lvl="1"/>
            <a:r>
              <a:rPr lang="en-US" dirty="0">
                <a:solidFill>
                  <a:srgbClr val="FFC000"/>
                </a:solidFill>
              </a:rPr>
              <a:t>every real design will have many of these</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64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89955">
                                            <p:txEl>
                                              <p:pRg st="3" end="3"/>
                                            </p:txEl>
                                          </p:spTgt>
                                        </p:tgtEl>
                                        <p:attrNameLst>
                                          <p:attrName>style.visibility</p:attrName>
                                        </p:attrNameLst>
                                      </p:cBhvr>
                                      <p:to>
                                        <p:strVal val="visible"/>
                                      </p:to>
                                    </p:set>
                                    <p:animEffect transition="in" filter="dissolve">
                                      <p:cBhvr>
                                        <p:cTn id="7" dur="500"/>
                                        <p:tgtEl>
                                          <p:spTgt spid="1789955">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89955">
                                            <p:txEl>
                                              <p:pRg st="4" end="4"/>
                                            </p:txEl>
                                          </p:spTgt>
                                        </p:tgtEl>
                                        <p:attrNameLst>
                                          <p:attrName>style.visibility</p:attrName>
                                        </p:attrNameLst>
                                      </p:cBhvr>
                                      <p:to>
                                        <p:strVal val="visible"/>
                                      </p:to>
                                    </p:set>
                                    <p:animEffect transition="in" filter="dissolve">
                                      <p:cBhvr>
                                        <p:cTn id="10" dur="500"/>
                                        <p:tgtEl>
                                          <p:spTgt spid="1789955">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789955">
                                            <p:txEl>
                                              <p:pRg st="5" end="5"/>
                                            </p:txEl>
                                          </p:spTgt>
                                        </p:tgtEl>
                                        <p:attrNameLst>
                                          <p:attrName>style.visibility</p:attrName>
                                        </p:attrNameLst>
                                      </p:cBhvr>
                                      <p:to>
                                        <p:strVal val="visible"/>
                                      </p:to>
                                    </p:set>
                                    <p:animEffect transition="in" filter="dissolve">
                                      <p:cBhvr>
                                        <p:cTn id="15" dur="500"/>
                                        <p:tgtEl>
                                          <p:spTgt spid="1789955">
                                            <p:txEl>
                                              <p:pRg st="5" end="5"/>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789955">
                                            <p:txEl>
                                              <p:pRg st="6" end="6"/>
                                            </p:txEl>
                                          </p:spTgt>
                                        </p:tgtEl>
                                        <p:attrNameLst>
                                          <p:attrName>style.visibility</p:attrName>
                                        </p:attrNameLst>
                                      </p:cBhvr>
                                      <p:to>
                                        <p:strVal val="visible"/>
                                      </p:to>
                                    </p:set>
                                    <p:animEffect transition="in" filter="dissolve">
                                      <p:cBhvr>
                                        <p:cTn id="18" dur="500"/>
                                        <p:tgtEl>
                                          <p:spTgt spid="17899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9955"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639763" y="247971"/>
            <a:ext cx="11552237" cy="1143000"/>
          </a:xfrm>
        </p:spPr>
        <p:txBody>
          <a:bodyPr/>
          <a:lstStyle/>
          <a:p>
            <a:r>
              <a:rPr lang="en-US" dirty="0"/>
              <a:t>Patterns Offer the Best of Principles, Guidelines &amp; Templates</a:t>
            </a:r>
          </a:p>
        </p:txBody>
      </p:sp>
      <p:sp>
        <p:nvSpPr>
          <p:cNvPr id="79875" name="Rectangle 3"/>
          <p:cNvSpPr>
            <a:spLocks noGrp="1" noChangeArrowheads="1"/>
          </p:cNvSpPr>
          <p:nvPr>
            <p:ph idx="1"/>
          </p:nvPr>
        </p:nvSpPr>
        <p:spPr>
          <a:xfrm>
            <a:off x="639763" y="1600200"/>
            <a:ext cx="11195050" cy="4932336"/>
          </a:xfrm>
        </p:spPr>
        <p:txBody>
          <a:bodyPr>
            <a:normAutofit fontScale="77500" lnSpcReduction="20000"/>
          </a:bodyPr>
          <a:lstStyle/>
          <a:p>
            <a:r>
              <a:rPr lang="en-US" dirty="0"/>
              <a:t>Patterns help you get the details right, without over-constraining your solution</a:t>
            </a:r>
          </a:p>
          <a:p>
            <a:pPr lvl="1"/>
            <a:r>
              <a:rPr lang="en-US" dirty="0"/>
              <a:t>unlike principles, patterns not too general, so can see how to apply to your situation</a:t>
            </a:r>
          </a:p>
          <a:p>
            <a:pPr lvl="1"/>
            <a:r>
              <a:rPr lang="en-US" dirty="0"/>
              <a:t>unlike guidelines, patterns discuss tradeoffs, show good examples &amp; tie to other patterns</a:t>
            </a:r>
          </a:p>
          <a:p>
            <a:pPr lvl="1"/>
            <a:r>
              <a:rPr lang="en-US" dirty="0"/>
              <a:t>unlike style guides, patterns not too specific, so can still be specialized </a:t>
            </a:r>
          </a:p>
          <a:p>
            <a:pPr lvl="1"/>
            <a:r>
              <a:rPr lang="en-US" dirty="0"/>
              <a:t>unlike page templates, patterns illustrate flows among different pages</a:t>
            </a:r>
          </a:p>
          <a:p>
            <a:pPr lvl="1"/>
            <a:endParaRPr lang="en-US" dirty="0"/>
          </a:p>
          <a:p>
            <a:r>
              <a:rPr lang="en-US" dirty="0"/>
              <a:t>Patterns can serve as documentation for teams</a:t>
            </a:r>
          </a:p>
          <a:p>
            <a:r>
              <a:rPr lang="en-US" dirty="0"/>
              <a:t>Often used along with or as part of design systems</a:t>
            </a:r>
          </a:p>
        </p:txBody>
      </p:sp>
      <p:sp>
        <p:nvSpPr>
          <p:cNvPr id="4" name="Date Placeholder 3"/>
          <p:cNvSpPr>
            <a:spLocks noGrp="1"/>
          </p:cNvSpPr>
          <p:nvPr>
            <p:ph type="dt" sz="half" idx="10"/>
          </p:nvPr>
        </p:nvSpPr>
        <p:spPr>
          <a:xfrm>
            <a:off x="2931" y="6607236"/>
            <a:ext cx="2540000" cy="457200"/>
          </a:xfrm>
        </p:spPr>
        <p:txBody>
          <a:bodyPr/>
          <a:lstStyle/>
          <a:p>
            <a:r>
              <a:rPr lang="en-US"/>
              <a:t>2021/03/15</a:t>
            </a:r>
          </a:p>
        </p:txBody>
      </p:sp>
      <p:sp>
        <p:nvSpPr>
          <p:cNvPr id="5" name="Footer Placeholder 4"/>
          <p:cNvSpPr>
            <a:spLocks noGrp="1"/>
          </p:cNvSpPr>
          <p:nvPr>
            <p:ph type="ftr" sz="quarter" idx="11"/>
          </p:nvPr>
        </p:nvSpPr>
        <p:spPr>
          <a:xfrm>
            <a:off x="2545860" y="6608285"/>
            <a:ext cx="8319483" cy="457200"/>
          </a:xfrm>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a:xfrm>
            <a:off x="10865343" y="6617039"/>
            <a:ext cx="1320800" cy="457200"/>
          </a:xfrm>
        </p:spPr>
        <p:txBody>
          <a:bodyPr/>
          <a:lstStyle/>
          <a:p>
            <a:fld id="{36951F0A-6D27-F641-887A-BFA2D5FF6C3B}" type="slidenum">
              <a:rPr lang="en-US" smtClean="0"/>
              <a:pPr/>
              <a:t>65</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Format of Web Design Patterns</a:t>
            </a:r>
            <a:endParaRPr lang="en-US" noProof="1"/>
          </a:p>
        </p:txBody>
      </p:sp>
      <p:sp>
        <p:nvSpPr>
          <p:cNvPr id="9" name="Content Placeholder 8"/>
          <p:cNvSpPr>
            <a:spLocks noGrp="1"/>
          </p:cNvSpPr>
          <p:nvPr>
            <p:ph idx="1"/>
          </p:nvPr>
        </p:nvSpPr>
        <p:spPr>
          <a:xfrm>
            <a:off x="639233" y="1244184"/>
            <a:ext cx="11195715" cy="5080416"/>
          </a:xfrm>
        </p:spPr>
        <p:txBody>
          <a:bodyPr/>
          <a:lstStyle/>
          <a:p>
            <a:r>
              <a:rPr lang="en-US" dirty="0"/>
              <a:t>Pattern Name and Number</a:t>
            </a:r>
          </a:p>
          <a:p>
            <a:r>
              <a:rPr lang="en-US" dirty="0"/>
              <a:t>Exemplar</a:t>
            </a:r>
          </a:p>
          <a:p>
            <a:r>
              <a:rPr lang="en-US" dirty="0"/>
              <a:t>Background</a:t>
            </a:r>
          </a:p>
          <a:p>
            <a:r>
              <a:rPr lang="en-US" dirty="0"/>
              <a:t>Problem</a:t>
            </a:r>
          </a:p>
          <a:p>
            <a:r>
              <a:rPr lang="en-US" dirty="0"/>
              <a:t>Forces</a:t>
            </a:r>
          </a:p>
          <a:p>
            <a:r>
              <a:rPr lang="en-US" dirty="0"/>
              <a:t>Solution</a:t>
            </a:r>
          </a:p>
          <a:p>
            <a:r>
              <a:rPr lang="en-US" dirty="0"/>
              <a:t>Solution Diagram</a:t>
            </a:r>
          </a:p>
          <a:p>
            <a:r>
              <a:rPr lang="en-US" dirty="0"/>
              <a:t>Related Patterns</a:t>
            </a:r>
          </a:p>
          <a:p>
            <a:endParaRPr lang="en-US" dirty="0"/>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66</a:t>
            </a:fld>
            <a:endParaRPr lang="en-US"/>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pPr>
              <a:defRPr/>
            </a:pPr>
            <a:r>
              <a:rPr lang="en-US"/>
              <a:t>2021/03/15</a:t>
            </a:r>
          </a:p>
        </p:txBody>
      </p:sp>
      <p:sp>
        <p:nvSpPr>
          <p:cNvPr id="21"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7" name="Slide Number Placeholder 6"/>
          <p:cNvSpPr>
            <a:spLocks noGrp="1"/>
          </p:cNvSpPr>
          <p:nvPr>
            <p:ph type="sldNum" sz="quarter" idx="12"/>
          </p:nvPr>
        </p:nvSpPr>
        <p:spPr/>
        <p:txBody>
          <a:bodyPr/>
          <a:lstStyle/>
          <a:p>
            <a:fld id="{36951F0A-6D27-F641-887A-BFA2D5FF6C3B}" type="slidenum">
              <a:rPr lang="en-US" smtClean="0"/>
              <a:pPr/>
              <a:t>67</a:t>
            </a:fld>
            <a:endParaRPr lang="en-US"/>
          </a:p>
        </p:txBody>
      </p:sp>
      <p:pic>
        <p:nvPicPr>
          <p:cNvPr id="81925"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09" y="1177"/>
            <a:ext cx="5529263" cy="6858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81926"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l="14183"/>
          <a:stretch>
            <a:fillRect/>
          </a:stretch>
        </p:blipFill>
        <p:spPr bwMode="auto">
          <a:xfrm>
            <a:off x="6134101" y="-8753"/>
            <a:ext cx="4752464" cy="68766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a:grpSpLocks/>
          </p:cNvGrpSpPr>
          <p:nvPr/>
        </p:nvGrpSpPr>
        <p:grpSpPr bwMode="auto">
          <a:xfrm>
            <a:off x="1631949" y="103720"/>
            <a:ext cx="8636000" cy="660400"/>
            <a:chOff x="771" y="589"/>
            <a:chExt cx="4080" cy="312"/>
          </a:xfrm>
        </p:grpSpPr>
        <p:sp>
          <p:nvSpPr>
            <p:cNvPr id="1796101" name="Rectangle 5"/>
            <p:cNvSpPr>
              <a:spLocks noChangeArrowheads="1"/>
            </p:cNvSpPr>
            <p:nvPr/>
          </p:nvSpPr>
          <p:spPr bwMode="auto">
            <a:xfrm>
              <a:off x="1422" y="589"/>
              <a:ext cx="2524" cy="312"/>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Pattern Name and Number</a:t>
              </a:r>
            </a:p>
          </p:txBody>
        </p:sp>
        <p:sp>
          <p:nvSpPr>
            <p:cNvPr id="81941" name="Line 6"/>
            <p:cNvSpPr>
              <a:spLocks noChangeShapeType="1"/>
            </p:cNvSpPr>
            <p:nvPr/>
          </p:nvSpPr>
          <p:spPr bwMode="auto">
            <a:xfrm flipV="1">
              <a:off x="3988" y="701"/>
              <a:ext cx="863" cy="10"/>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sp>
          <p:nvSpPr>
            <p:cNvPr id="81942" name="Line 7"/>
            <p:cNvSpPr>
              <a:spLocks noChangeShapeType="1"/>
            </p:cNvSpPr>
            <p:nvPr/>
          </p:nvSpPr>
          <p:spPr bwMode="auto">
            <a:xfrm flipH="1">
              <a:off x="771" y="745"/>
              <a:ext cx="609" cy="100"/>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3" name="Group 8"/>
          <p:cNvGrpSpPr>
            <a:grpSpLocks/>
          </p:cNvGrpSpPr>
          <p:nvPr/>
        </p:nvGrpSpPr>
        <p:grpSpPr bwMode="auto">
          <a:xfrm>
            <a:off x="4000431" y="1103843"/>
            <a:ext cx="3321051" cy="812800"/>
            <a:chOff x="2832" y="864"/>
            <a:chExt cx="1569" cy="384"/>
          </a:xfrm>
        </p:grpSpPr>
        <p:sp>
          <p:nvSpPr>
            <p:cNvPr id="1796105" name="Rectangle 9"/>
            <p:cNvSpPr>
              <a:spLocks noChangeArrowheads="1"/>
            </p:cNvSpPr>
            <p:nvPr/>
          </p:nvSpPr>
          <p:spPr bwMode="auto">
            <a:xfrm>
              <a:off x="3264" y="864"/>
              <a:ext cx="1137" cy="366"/>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a:solidFill>
                    <a:srgbClr val="000000"/>
                  </a:solidFill>
                  <a:latin typeface="Arial" charset="0"/>
                  <a:ea typeface="+mn-ea"/>
                  <a:cs typeface="Times New Roman" pitchFamily="18" charset="0"/>
                </a:rPr>
                <a:t>Exemplar</a:t>
              </a:r>
            </a:p>
          </p:txBody>
        </p:sp>
        <p:sp>
          <p:nvSpPr>
            <p:cNvPr id="81939" name="Line 10"/>
            <p:cNvSpPr>
              <a:spLocks noChangeShapeType="1"/>
            </p:cNvSpPr>
            <p:nvPr/>
          </p:nvSpPr>
          <p:spPr bwMode="auto">
            <a:xfrm flipH="1">
              <a:off x="2832" y="1056"/>
              <a:ext cx="384" cy="192"/>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4" name="Group 11"/>
          <p:cNvGrpSpPr>
            <a:grpSpLocks/>
          </p:cNvGrpSpPr>
          <p:nvPr/>
        </p:nvGrpSpPr>
        <p:grpSpPr bwMode="auto">
          <a:xfrm>
            <a:off x="4572000" y="3937000"/>
            <a:ext cx="3780375" cy="812800"/>
            <a:chOff x="2832" y="864"/>
            <a:chExt cx="1390" cy="384"/>
          </a:xfrm>
        </p:grpSpPr>
        <p:sp>
          <p:nvSpPr>
            <p:cNvPr id="1796108" name="Rectangle 12"/>
            <p:cNvSpPr>
              <a:spLocks noChangeArrowheads="1"/>
            </p:cNvSpPr>
            <p:nvPr/>
          </p:nvSpPr>
          <p:spPr bwMode="auto">
            <a:xfrm>
              <a:off x="3264" y="864"/>
              <a:ext cx="958" cy="312"/>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Background</a:t>
              </a:r>
            </a:p>
          </p:txBody>
        </p:sp>
        <p:sp>
          <p:nvSpPr>
            <p:cNvPr id="81937" name="Line 13"/>
            <p:cNvSpPr>
              <a:spLocks noChangeShapeType="1"/>
            </p:cNvSpPr>
            <p:nvPr/>
          </p:nvSpPr>
          <p:spPr bwMode="auto">
            <a:xfrm flipH="1">
              <a:off x="2832" y="1056"/>
              <a:ext cx="384" cy="192"/>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5" name="Group 14"/>
          <p:cNvGrpSpPr>
            <a:grpSpLocks/>
          </p:cNvGrpSpPr>
          <p:nvPr/>
        </p:nvGrpSpPr>
        <p:grpSpPr bwMode="auto">
          <a:xfrm>
            <a:off x="4098354" y="4895766"/>
            <a:ext cx="3283506" cy="1072353"/>
            <a:chOff x="2160" y="2893"/>
            <a:chExt cx="1849" cy="1013"/>
          </a:xfrm>
        </p:grpSpPr>
        <p:sp>
          <p:nvSpPr>
            <p:cNvPr id="1796111" name="Rectangle 15"/>
            <p:cNvSpPr>
              <a:spLocks noChangeArrowheads="1"/>
            </p:cNvSpPr>
            <p:nvPr/>
          </p:nvSpPr>
          <p:spPr bwMode="auto">
            <a:xfrm>
              <a:off x="2726" y="2893"/>
              <a:ext cx="1283" cy="1013"/>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6350" indent="-6350">
                <a:spcBef>
                  <a:spcPct val="20000"/>
                </a:spcBef>
                <a:defRPr/>
              </a:pPr>
              <a:r>
                <a:rPr lang="en-US" b="1" dirty="0">
                  <a:solidFill>
                    <a:srgbClr val="000000"/>
                  </a:solidFill>
                  <a:latin typeface="Arial" charset="0"/>
                  <a:ea typeface="+mn-ea"/>
                  <a:cs typeface="Times New Roman" pitchFamily="18" charset="0"/>
                </a:rPr>
                <a:t>Problem Statement</a:t>
              </a:r>
            </a:p>
          </p:txBody>
        </p:sp>
        <p:sp>
          <p:nvSpPr>
            <p:cNvPr id="81935" name="Line 16"/>
            <p:cNvSpPr>
              <a:spLocks noChangeShapeType="1"/>
            </p:cNvSpPr>
            <p:nvPr/>
          </p:nvSpPr>
          <p:spPr bwMode="auto">
            <a:xfrm flipH="1">
              <a:off x="2160" y="3168"/>
              <a:ext cx="493" cy="192"/>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grpSp>
        <p:nvGrpSpPr>
          <p:cNvPr id="6" name="Group 17"/>
          <p:cNvGrpSpPr>
            <a:grpSpLocks/>
          </p:cNvGrpSpPr>
          <p:nvPr/>
        </p:nvGrpSpPr>
        <p:grpSpPr bwMode="auto">
          <a:xfrm>
            <a:off x="8959804" y="2209800"/>
            <a:ext cx="3232196" cy="1219200"/>
            <a:chOff x="4191" y="1584"/>
            <a:chExt cx="1332" cy="576"/>
          </a:xfrm>
        </p:grpSpPr>
        <p:sp>
          <p:nvSpPr>
            <p:cNvPr id="1796114" name="Rectangle 18"/>
            <p:cNvSpPr>
              <a:spLocks noChangeArrowheads="1"/>
            </p:cNvSpPr>
            <p:nvPr/>
          </p:nvSpPr>
          <p:spPr bwMode="auto">
            <a:xfrm>
              <a:off x="4623" y="1584"/>
              <a:ext cx="900" cy="576"/>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Forces &amp;</a:t>
              </a:r>
            </a:p>
            <a:p>
              <a:pPr marL="311143" indent="-311143">
                <a:spcBef>
                  <a:spcPct val="20000"/>
                </a:spcBef>
                <a:defRPr/>
              </a:pPr>
              <a:r>
                <a:rPr lang="en-US" b="1" dirty="0">
                  <a:solidFill>
                    <a:srgbClr val="000000"/>
                  </a:solidFill>
                  <a:latin typeface="Arial" charset="0"/>
                  <a:ea typeface="+mn-ea"/>
                  <a:cs typeface="Times New Roman" pitchFamily="18" charset="0"/>
                </a:rPr>
                <a:t>Solution</a:t>
              </a:r>
            </a:p>
          </p:txBody>
        </p:sp>
        <p:sp>
          <p:nvSpPr>
            <p:cNvPr id="81933" name="Line 19"/>
            <p:cNvSpPr>
              <a:spLocks noChangeShapeType="1"/>
            </p:cNvSpPr>
            <p:nvPr/>
          </p:nvSpPr>
          <p:spPr bwMode="auto">
            <a:xfrm flipH="1">
              <a:off x="4191" y="1776"/>
              <a:ext cx="384" cy="192"/>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pPr>
              <a:defRPr/>
            </a:pPr>
            <a:r>
              <a:rPr lang="en-US"/>
              <a:t>2021/03/15</a:t>
            </a:r>
          </a:p>
        </p:txBody>
      </p:sp>
      <p:sp>
        <p:nvSpPr>
          <p:cNvPr id="14" name="Footer Placeholder 4"/>
          <p:cNvSpPr>
            <a:spLocks noGrp="1"/>
          </p:cNvSpPr>
          <p:nvPr>
            <p:ph type="ftr" sz="quarter" idx="11"/>
          </p:nvPr>
        </p:nvSpPr>
        <p:spPr/>
        <p:txBody>
          <a:bodyPr/>
          <a:lstStyle/>
          <a:p>
            <a:pPr>
              <a:defRPr/>
            </a:pPr>
            <a:r>
              <a:rPr lang="en-US"/>
              <a:t>dt+UX: Design Thinking for User Experience Design, Prototyping &amp; Evaluation</a:t>
            </a:r>
          </a:p>
        </p:txBody>
      </p:sp>
      <p:sp>
        <p:nvSpPr>
          <p:cNvPr id="2" name="Slide Number Placeholder 1"/>
          <p:cNvSpPr>
            <a:spLocks noGrp="1"/>
          </p:cNvSpPr>
          <p:nvPr>
            <p:ph type="sldNum" sz="quarter" idx="12"/>
          </p:nvPr>
        </p:nvSpPr>
        <p:spPr/>
        <p:txBody>
          <a:bodyPr/>
          <a:lstStyle/>
          <a:p>
            <a:fld id="{36951F0A-6D27-F641-887A-BFA2D5FF6C3B}" type="slidenum">
              <a:rPr lang="en-US" smtClean="0"/>
              <a:pPr/>
              <a:t>68</a:t>
            </a:fld>
            <a:endParaRPr lang="en-US"/>
          </a:p>
        </p:txBody>
      </p:sp>
      <p:pic>
        <p:nvPicPr>
          <p:cNvPr id="82949"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72805" y="-4441"/>
            <a:ext cx="5532845" cy="68624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2950"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l="12737"/>
          <a:stretch>
            <a:fillRect/>
          </a:stretch>
        </p:blipFill>
        <p:spPr bwMode="auto">
          <a:xfrm>
            <a:off x="7105650" y="0"/>
            <a:ext cx="4821184" cy="686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98148" name="AutoShape 4"/>
          <p:cNvSpPr>
            <a:spLocks noChangeArrowheads="1"/>
          </p:cNvSpPr>
          <p:nvPr/>
        </p:nvSpPr>
        <p:spPr bwMode="auto">
          <a:xfrm>
            <a:off x="5378217" y="857935"/>
            <a:ext cx="609600" cy="914400"/>
          </a:xfrm>
          <a:prstGeom prst="roundRect">
            <a:avLst>
              <a:gd name="adj" fmla="val 16667"/>
            </a:avLst>
          </a:prstGeom>
          <a:noFill/>
          <a:ln w="5080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798149" name="Rectangle 5"/>
          <p:cNvSpPr>
            <a:spLocks noChangeArrowheads="1"/>
          </p:cNvSpPr>
          <p:nvPr/>
        </p:nvSpPr>
        <p:spPr bwMode="auto">
          <a:xfrm>
            <a:off x="3266296" y="91627"/>
            <a:ext cx="2268092" cy="516492"/>
          </a:xfrm>
          <a:prstGeom prst="rect">
            <a:avLst/>
          </a:prstGeom>
          <a:solidFill>
            <a:srgbClr val="FFFF99"/>
          </a:solidFill>
          <a:ln w="12700">
            <a:solidFill>
              <a:srgbClr val="000000"/>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Bus Stops</a:t>
            </a:r>
          </a:p>
        </p:txBody>
      </p:sp>
      <p:sp>
        <p:nvSpPr>
          <p:cNvPr id="1798150" name="Line 6"/>
          <p:cNvSpPr>
            <a:spLocks noChangeShapeType="1"/>
          </p:cNvSpPr>
          <p:nvPr/>
        </p:nvSpPr>
        <p:spPr bwMode="auto">
          <a:xfrm>
            <a:off x="5591655" y="482600"/>
            <a:ext cx="212244" cy="366582"/>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sz="4267"/>
          </a:p>
        </p:txBody>
      </p:sp>
      <p:sp>
        <p:nvSpPr>
          <p:cNvPr id="1798151" name="Rectangle 7"/>
          <p:cNvSpPr>
            <a:spLocks noChangeArrowheads="1"/>
          </p:cNvSpPr>
          <p:nvPr/>
        </p:nvSpPr>
        <p:spPr bwMode="auto">
          <a:xfrm>
            <a:off x="9793229" y="165209"/>
            <a:ext cx="1991068" cy="1179382"/>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Solution</a:t>
            </a:r>
          </a:p>
          <a:p>
            <a:pPr marL="311143" indent="-311143">
              <a:spcBef>
                <a:spcPct val="20000"/>
              </a:spcBef>
              <a:defRPr/>
            </a:pPr>
            <a:r>
              <a:rPr lang="en-US" b="1" dirty="0">
                <a:solidFill>
                  <a:srgbClr val="000000"/>
                </a:solidFill>
                <a:latin typeface="Arial" charset="0"/>
                <a:ea typeface="+mn-ea"/>
                <a:cs typeface="Times New Roman" pitchFamily="18" charset="0"/>
              </a:rPr>
              <a:t>Diagram</a:t>
            </a:r>
          </a:p>
        </p:txBody>
      </p:sp>
      <p:sp>
        <p:nvSpPr>
          <p:cNvPr id="1798152" name="Line 8"/>
          <p:cNvSpPr>
            <a:spLocks noChangeShapeType="1"/>
          </p:cNvSpPr>
          <p:nvPr/>
        </p:nvSpPr>
        <p:spPr bwMode="auto">
          <a:xfrm flipH="1">
            <a:off x="9380822" y="1192191"/>
            <a:ext cx="559893" cy="306409"/>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sz="4267"/>
          </a:p>
        </p:txBody>
      </p:sp>
      <p:sp>
        <p:nvSpPr>
          <p:cNvPr id="1798153" name="Rectangle 9"/>
          <p:cNvSpPr>
            <a:spLocks noChangeArrowheads="1"/>
          </p:cNvSpPr>
          <p:nvPr/>
        </p:nvSpPr>
        <p:spPr bwMode="auto">
          <a:xfrm>
            <a:off x="10195075" y="2129288"/>
            <a:ext cx="1861413" cy="1095033"/>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Related</a:t>
            </a:r>
          </a:p>
          <a:p>
            <a:pPr marL="311143" indent="-311143">
              <a:spcBef>
                <a:spcPct val="20000"/>
              </a:spcBef>
              <a:defRPr/>
            </a:pPr>
            <a:r>
              <a:rPr lang="en-US" b="1" dirty="0">
                <a:solidFill>
                  <a:srgbClr val="000000"/>
                </a:solidFill>
                <a:latin typeface="Arial" charset="0"/>
                <a:ea typeface="+mn-ea"/>
                <a:cs typeface="Times New Roman" pitchFamily="18" charset="0"/>
              </a:rPr>
              <a:t>Patterns</a:t>
            </a:r>
          </a:p>
        </p:txBody>
      </p:sp>
      <p:sp>
        <p:nvSpPr>
          <p:cNvPr id="1798154" name="Line 10"/>
          <p:cNvSpPr>
            <a:spLocks noChangeShapeType="1"/>
          </p:cNvSpPr>
          <p:nvPr/>
        </p:nvSpPr>
        <p:spPr bwMode="auto">
          <a:xfrm flipH="1">
            <a:off x="9940715" y="3233075"/>
            <a:ext cx="812800" cy="406400"/>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sz="4267"/>
          </a:p>
        </p:txBody>
      </p:sp>
      <p:sp>
        <p:nvSpPr>
          <p:cNvPr id="1798155" name="Rectangle 11"/>
          <p:cNvSpPr>
            <a:spLocks noChangeArrowheads="1"/>
          </p:cNvSpPr>
          <p:nvPr/>
        </p:nvSpPr>
        <p:spPr bwMode="auto">
          <a:xfrm>
            <a:off x="5372263" y="3781227"/>
            <a:ext cx="2037847" cy="1121583"/>
          </a:xfrm>
          <a:prstGeom prst="rect">
            <a:avLst/>
          </a:prstGeom>
          <a:solidFill>
            <a:srgbClr val="FFFF99"/>
          </a:solidFill>
          <a:ln w="12700">
            <a:solidFill>
              <a:srgbClr val="969696"/>
            </a:solidFill>
            <a:miter lim="800000"/>
            <a:headEnd type="none" w="sm" len="sm"/>
            <a:tailEnd type="none" w="sm" len="sm"/>
          </a:ln>
          <a:effectLst>
            <a:outerShdw blurRad="63500" dist="107763" dir="2700000" algn="ctr" rotWithShape="0">
              <a:srgbClr val="000000">
                <a:alpha val="50000"/>
              </a:srgbClr>
            </a:outerShdw>
          </a:effectLst>
        </p:spPr>
        <p:txBody>
          <a:bodyPr/>
          <a:lstStyle/>
          <a:p>
            <a:pPr marL="311143" indent="-311143">
              <a:spcBef>
                <a:spcPct val="20000"/>
              </a:spcBef>
              <a:defRPr/>
            </a:pPr>
            <a:r>
              <a:rPr lang="en-US" b="1" dirty="0">
                <a:solidFill>
                  <a:srgbClr val="000000"/>
                </a:solidFill>
                <a:latin typeface="Arial" charset="0"/>
                <a:ea typeface="+mn-ea"/>
                <a:cs typeface="Times New Roman" pitchFamily="18" charset="0"/>
              </a:rPr>
              <a:t>Solution</a:t>
            </a:r>
          </a:p>
          <a:p>
            <a:pPr marL="311143" indent="-311143">
              <a:spcBef>
                <a:spcPct val="20000"/>
              </a:spcBef>
              <a:defRPr/>
            </a:pPr>
            <a:r>
              <a:rPr lang="en-US" b="1" dirty="0">
                <a:solidFill>
                  <a:srgbClr val="000000"/>
                </a:solidFill>
                <a:latin typeface="Arial" charset="0"/>
                <a:ea typeface="+mn-ea"/>
                <a:cs typeface="Times New Roman" pitchFamily="18" charset="0"/>
              </a:rPr>
              <a:t>Summary</a:t>
            </a:r>
          </a:p>
        </p:txBody>
      </p:sp>
      <p:sp>
        <p:nvSpPr>
          <p:cNvPr id="1798156" name="Line 12"/>
          <p:cNvSpPr>
            <a:spLocks noChangeShapeType="1"/>
          </p:cNvSpPr>
          <p:nvPr/>
        </p:nvSpPr>
        <p:spPr bwMode="auto">
          <a:xfrm flipH="1">
            <a:off x="4229922" y="4972501"/>
            <a:ext cx="1658082" cy="283920"/>
          </a:xfrm>
          <a:prstGeom prst="line">
            <a:avLst/>
          </a:prstGeom>
          <a:noFill/>
          <a:ln w="50800">
            <a:solidFill>
              <a:srgbClr val="000000"/>
            </a:solidFill>
            <a:round/>
            <a:headEnd/>
            <a:tailEnd type="triangle" w="lg" len="lg"/>
          </a:ln>
          <a:extLst>
            <a:ext uri="{909E8E84-426E-40dd-AFC4-6F175D3DCCD1}">
              <a14:hiddenFill xmlns:a14="http://schemas.microsoft.com/office/drawing/2010/main" xmlns="">
                <a:noFill/>
              </a14:hiddenFill>
            </a:ext>
          </a:extLst>
        </p:spPr>
        <p:txBody>
          <a:bodyPr/>
          <a:lstStyle/>
          <a:p>
            <a:endParaRPr lang="en-US" sz="4267"/>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98148"/>
                                        </p:tgtEl>
                                        <p:attrNameLst>
                                          <p:attrName>style.visibility</p:attrName>
                                        </p:attrNameLst>
                                      </p:cBhvr>
                                      <p:to>
                                        <p:strVal val="visible"/>
                                      </p:to>
                                    </p:set>
                                    <p:animEffect transition="in" filter="dissolve">
                                      <p:cBhvr>
                                        <p:cTn id="7" dur="500"/>
                                        <p:tgtEl>
                                          <p:spTgt spid="179814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798149"/>
                                        </p:tgtEl>
                                        <p:attrNameLst>
                                          <p:attrName>style.visibility</p:attrName>
                                        </p:attrNameLst>
                                      </p:cBhvr>
                                      <p:to>
                                        <p:strVal val="visible"/>
                                      </p:to>
                                    </p:set>
                                    <p:animEffect transition="in" filter="dissolve">
                                      <p:cBhvr>
                                        <p:cTn id="10" dur="500"/>
                                        <p:tgtEl>
                                          <p:spTgt spid="179814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798150"/>
                                        </p:tgtEl>
                                        <p:attrNameLst>
                                          <p:attrName>style.visibility</p:attrName>
                                        </p:attrNameLst>
                                      </p:cBhvr>
                                      <p:to>
                                        <p:strVal val="visible"/>
                                      </p:to>
                                    </p:set>
                                    <p:animEffect transition="in" filter="dissolve">
                                      <p:cBhvr>
                                        <p:cTn id="13" dur="500"/>
                                        <p:tgtEl>
                                          <p:spTgt spid="179815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798156"/>
                                        </p:tgtEl>
                                        <p:attrNameLst>
                                          <p:attrName>style.visibility</p:attrName>
                                        </p:attrNameLst>
                                      </p:cBhvr>
                                      <p:to>
                                        <p:strVal val="visible"/>
                                      </p:to>
                                    </p:set>
                                    <p:animEffect transition="in" filter="dissolve">
                                      <p:cBhvr>
                                        <p:cTn id="18" dur="500"/>
                                        <p:tgtEl>
                                          <p:spTgt spid="179815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98155"/>
                                        </p:tgtEl>
                                        <p:attrNameLst>
                                          <p:attrName>style.visibility</p:attrName>
                                        </p:attrNameLst>
                                      </p:cBhvr>
                                      <p:to>
                                        <p:strVal val="visible"/>
                                      </p:to>
                                    </p:set>
                                    <p:animEffect transition="in" filter="dissolve">
                                      <p:cBhvr>
                                        <p:cTn id="21" dur="500"/>
                                        <p:tgtEl>
                                          <p:spTgt spid="179815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1798152"/>
                                        </p:tgtEl>
                                        <p:attrNameLst>
                                          <p:attrName>style.visibility</p:attrName>
                                        </p:attrNameLst>
                                      </p:cBhvr>
                                      <p:to>
                                        <p:strVal val="visible"/>
                                      </p:to>
                                    </p:set>
                                    <p:animEffect transition="in" filter="dissolve">
                                      <p:cBhvr>
                                        <p:cTn id="26" dur="500"/>
                                        <p:tgtEl>
                                          <p:spTgt spid="1798152"/>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798151"/>
                                        </p:tgtEl>
                                        <p:attrNameLst>
                                          <p:attrName>style.visibility</p:attrName>
                                        </p:attrNameLst>
                                      </p:cBhvr>
                                      <p:to>
                                        <p:strVal val="visible"/>
                                      </p:to>
                                    </p:set>
                                    <p:animEffect transition="in" filter="dissolve">
                                      <p:cBhvr>
                                        <p:cTn id="29" dur="500"/>
                                        <p:tgtEl>
                                          <p:spTgt spid="1798151"/>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98153"/>
                                        </p:tgtEl>
                                        <p:attrNameLst>
                                          <p:attrName>style.visibility</p:attrName>
                                        </p:attrNameLst>
                                      </p:cBhvr>
                                      <p:to>
                                        <p:strVal val="visible"/>
                                      </p:to>
                                    </p:set>
                                    <p:animEffect transition="in" filter="dissolve">
                                      <p:cBhvr>
                                        <p:cTn id="34" dur="500"/>
                                        <p:tgtEl>
                                          <p:spTgt spid="179815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798154"/>
                                        </p:tgtEl>
                                        <p:attrNameLst>
                                          <p:attrName>style.visibility</p:attrName>
                                        </p:attrNameLst>
                                      </p:cBhvr>
                                      <p:to>
                                        <p:strVal val="visible"/>
                                      </p:to>
                                    </p:set>
                                    <p:animEffect transition="in" filter="dissolve">
                                      <p:cBhvr>
                                        <p:cTn id="37" dur="500"/>
                                        <p:tgtEl>
                                          <p:spTgt spid="1798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8148" grpId="0" animBg="1"/>
      <p:bldP spid="1798149" grpId="0" animBg="1"/>
      <p:bldP spid="1798150" grpId="0" animBg="1"/>
      <p:bldP spid="1798151" grpId="0" animBg="1"/>
      <p:bldP spid="1798152" grpId="0" animBg="1"/>
      <p:bldP spid="1798153" grpId="0" animBg="1"/>
      <p:bldP spid="1798154" grpId="0" animBg="1"/>
      <p:bldP spid="1798155" grpId="0" animBg="1"/>
      <p:bldP spid="179815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Administrivia</a:t>
            </a:r>
            <a:endParaRPr lang="en-US" dirty="0"/>
          </a:p>
        </p:txBody>
      </p:sp>
      <p:sp>
        <p:nvSpPr>
          <p:cNvPr id="6" name="Content Placeholder 5"/>
          <p:cNvSpPr>
            <a:spLocks noGrp="1"/>
          </p:cNvSpPr>
          <p:nvPr>
            <p:ph idx="1"/>
          </p:nvPr>
        </p:nvSpPr>
        <p:spPr/>
        <p:txBody>
          <a:bodyPr/>
          <a:lstStyle/>
          <a:p>
            <a:pPr lvl="1"/>
            <a:endParaRPr lang="en-US" dirty="0"/>
          </a:p>
          <a:p>
            <a:r>
              <a:rPr lang="en-US" dirty="0"/>
              <a:t>Project Questions?</a:t>
            </a:r>
          </a:p>
          <a:p>
            <a:r>
              <a:rPr lang="en-US" dirty="0"/>
              <a:t>Project Fair Questions?</a:t>
            </a:r>
          </a:p>
        </p:txBody>
      </p:sp>
      <p:sp>
        <p:nvSpPr>
          <p:cNvPr id="2" name="Date Placeholder 1"/>
          <p:cNvSpPr>
            <a:spLocks noGrp="1"/>
          </p:cNvSpPr>
          <p:nvPr>
            <p:ph type="dt" sz="half" idx="10"/>
          </p:nvPr>
        </p:nvSpPr>
        <p:spPr/>
        <p:txBody>
          <a:bodyPr/>
          <a:lstStyle/>
          <a:p>
            <a:r>
              <a:rPr lang="en-US"/>
              <a:t>2021/03/15</a:t>
            </a:r>
          </a:p>
        </p:txBody>
      </p:sp>
      <p:sp>
        <p:nvSpPr>
          <p:cNvPr id="3" name="Footer Placeholder 2"/>
          <p:cNvSpPr>
            <a:spLocks noGrp="1"/>
          </p:cNvSpPr>
          <p:nvPr>
            <p:ph type="ftr" sz="quarter" idx="11"/>
          </p:nvPr>
        </p:nvSpPr>
        <p:spPr/>
        <p:txBody>
          <a:bodyPr/>
          <a:lstStyle/>
          <a:p>
            <a:r>
              <a:rPr lang="en-US"/>
              <a:t>dt+UX: Design Thinking for User Experience Design, Prototyping &amp; Evaluation</a:t>
            </a:r>
          </a:p>
        </p:txBody>
      </p:sp>
      <p:sp>
        <p:nvSpPr>
          <p:cNvPr id="4" name="Slide Number Placeholder 3"/>
          <p:cNvSpPr>
            <a:spLocks noGrp="1"/>
          </p:cNvSpPr>
          <p:nvPr>
            <p:ph type="sldNum" sz="quarter" idx="12"/>
          </p:nvPr>
        </p:nvSpPr>
        <p:spPr/>
        <p:txBody>
          <a:bodyPr/>
          <a:lstStyle/>
          <a:p>
            <a:fld id="{7824B2F0-473A-3246-B69F-C82FCFD48098}" type="slidenum">
              <a:rPr lang="en-US" smtClean="0"/>
              <a:pPr/>
              <a:t>69</a:t>
            </a:fld>
            <a:endParaRPr lang="en-US"/>
          </a:p>
        </p:txBody>
      </p:sp>
    </p:spTree>
    <p:extLst>
      <p:ext uri="{BB962C8B-B14F-4D97-AF65-F5344CB8AC3E}">
        <p14:creationId xmlns:p14="http://schemas.microsoft.com/office/powerpoint/2010/main" val="19862266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iimote-Safety-First.jpeg &#10;wiimote controller with rubber jacket and safety strap"/>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8942" y="1502974"/>
            <a:ext cx="7093058" cy="5366457"/>
          </a:xfrm>
          <a:prstGeom prst="rect">
            <a:avLst/>
          </a:prstGeom>
        </p:spPr>
      </p:pic>
      <p:sp>
        <p:nvSpPr>
          <p:cNvPr id="15" name="Rectangle 14"/>
          <p:cNvSpPr/>
          <p:nvPr/>
        </p:nvSpPr>
        <p:spPr bwMode="auto">
          <a:xfrm>
            <a:off x="-164990" y="1502974"/>
            <a:ext cx="5258075" cy="6019229"/>
          </a:xfrm>
          <a:prstGeom prst="rect">
            <a:avLst/>
          </a:prstGeom>
          <a:solidFill>
            <a:srgbClr val="000000">
              <a:alpha val="67000"/>
            </a:srgbClr>
          </a:solidFill>
          <a:ln w="12700" cap="flat" cmpd="sng" algn="ctr">
            <a:noFill/>
            <a:prstDash val="solid"/>
            <a:round/>
            <a:headEnd type="none" w="sm" len="sm"/>
            <a:tailEnd type="none" w="sm" len="sm"/>
          </a:ln>
          <a:effectLst/>
        </p:spPr>
        <p:txBody>
          <a:bodyPr vert="horz" wrap="square" lIns="121920" tIns="60960" rIns="121920" bIns="60960" numCol="1" rtlCol="0" anchor="t" anchorCtr="0" compatLnSpc="1">
            <a:prstTxWarp prst="textNoShape">
              <a:avLst/>
            </a:prstTxWarp>
          </a:bodyPr>
          <a:lstStyle/>
          <a:p>
            <a:endParaRPr lang="en-US" sz="4267">
              <a:latin typeface="Helvetica"/>
              <a:cs typeface="Helvetica"/>
            </a:endParaRPr>
          </a:p>
        </p:txBody>
      </p:sp>
      <p:sp>
        <p:nvSpPr>
          <p:cNvPr id="16" name="Rectangle 15"/>
          <p:cNvSpPr/>
          <p:nvPr/>
        </p:nvSpPr>
        <p:spPr>
          <a:xfrm>
            <a:off x="186918" y="1567976"/>
            <a:ext cx="4741115" cy="3129190"/>
          </a:xfrm>
          <a:prstGeom prst="rect">
            <a:avLst/>
          </a:prstGeom>
        </p:spPr>
        <p:txBody>
          <a:bodyPr wrap="square">
            <a:spAutoFit/>
          </a:bodyPr>
          <a:lstStyle/>
          <a:p>
            <a:pPr algn="r" eaLnBrk="1" hangingPunct="1"/>
            <a:r>
              <a:rPr lang="en-US" sz="2400" dirty="0">
                <a:latin typeface="Helvetica Light"/>
                <a:cs typeface="Helvetica Light"/>
              </a:rPr>
              <a:t>Great at opening up gaming to a wider audience but</a:t>
            </a:r>
            <a:r>
              <a:rPr lang="is-IS" sz="2400" dirty="0">
                <a:latin typeface="Helvetica Light"/>
                <a:cs typeface="Helvetica Light"/>
              </a:rPr>
              <a:t>…</a:t>
            </a:r>
          </a:p>
          <a:p>
            <a:pPr algn="r" eaLnBrk="1" hangingPunct="1"/>
            <a:endParaRPr lang="is-IS" sz="2400" dirty="0">
              <a:latin typeface="Helvetica Light"/>
              <a:cs typeface="Helvetica Light"/>
            </a:endParaRPr>
          </a:p>
          <a:p>
            <a:pPr algn="r" eaLnBrk="1" hangingPunct="1"/>
            <a:r>
              <a:rPr lang="en-US" sz="2400" dirty="0">
                <a:latin typeface="Helvetica Light"/>
                <a:cs typeface="Helvetica Light"/>
              </a:rPr>
              <a:t>the main thing that differentiated the product (movement in gaming)</a:t>
            </a:r>
            <a:br>
              <a:rPr lang="en-US" sz="2400" dirty="0">
                <a:latin typeface="Helvetica Light"/>
                <a:cs typeface="Helvetica Light"/>
              </a:rPr>
            </a:br>
            <a:r>
              <a:rPr lang="en-US" sz="2400" dirty="0">
                <a:latin typeface="Helvetica Light"/>
                <a:cs typeface="Helvetica Light"/>
              </a:rPr>
              <a:t> </a:t>
            </a:r>
            <a:r>
              <a:rPr lang="en-US" sz="2667" dirty="0">
                <a:solidFill>
                  <a:srgbClr val="FF9900"/>
                </a:solidFill>
                <a:latin typeface="Helvetica Light"/>
                <a:cs typeface="Helvetica Light"/>
              </a:rPr>
              <a:t>resulted in it being thrown at windows/TVs</a:t>
            </a:r>
            <a:endParaRPr lang="en-US" sz="1867" dirty="0">
              <a:solidFill>
                <a:srgbClr val="FF9900"/>
              </a:solidFill>
              <a:latin typeface="Helvetica Light"/>
              <a:cs typeface="Helvetica Light"/>
            </a:endParaRPr>
          </a:p>
        </p:txBody>
      </p:sp>
      <p:sp>
        <p:nvSpPr>
          <p:cNvPr id="21" name="Rectangle 20"/>
          <p:cNvSpPr/>
          <p:nvPr/>
        </p:nvSpPr>
        <p:spPr>
          <a:xfrm>
            <a:off x="190349" y="4831886"/>
            <a:ext cx="4902736" cy="1979709"/>
          </a:xfrm>
          <a:prstGeom prst="rect">
            <a:avLst/>
          </a:prstGeom>
        </p:spPr>
        <p:txBody>
          <a:bodyPr wrap="square">
            <a:spAutoFit/>
          </a:bodyPr>
          <a:lstStyle/>
          <a:p>
            <a:pPr marL="380990" indent="-380990">
              <a:buFontTx/>
              <a:buChar char="-"/>
            </a:pPr>
            <a:r>
              <a:rPr lang="en-US" sz="2133" dirty="0">
                <a:latin typeface="Helvetica Light"/>
                <a:cs typeface="Helvetica Light"/>
              </a:rPr>
              <a:t>slippery plastic hard to hold. Later designs added rubber case &amp; strap </a:t>
            </a:r>
            <a:br>
              <a:rPr lang="en-US" sz="2133" dirty="0">
                <a:latin typeface="Helvetica Light"/>
                <a:cs typeface="Helvetica Light"/>
              </a:rPr>
            </a:br>
            <a:endParaRPr lang="en-US" sz="2133" dirty="0">
              <a:latin typeface="Helvetica Light"/>
              <a:cs typeface="Helvetica Light"/>
            </a:endParaRPr>
          </a:p>
          <a:p>
            <a:pPr marL="380990" indent="-380990">
              <a:buFontTx/>
              <a:buChar char="-"/>
            </a:pPr>
            <a:r>
              <a:rPr lang="en-US" sz="2133" dirty="0">
                <a:latin typeface="Helvetica Light"/>
                <a:cs typeface="Helvetica Light"/>
              </a:rPr>
              <a:t>lack of a joystick was initial problem resulting in a second controller</a:t>
            </a:r>
            <a:br>
              <a:rPr lang="en-US" sz="2133" dirty="0">
                <a:latin typeface="Helvetica Light"/>
                <a:cs typeface="Helvetica Light"/>
              </a:rPr>
            </a:br>
            <a:endParaRPr lang="en-US" sz="1600" dirty="0">
              <a:latin typeface="Helvetica Light"/>
              <a:cs typeface="Helvetica Light"/>
            </a:endParaRPr>
          </a:p>
        </p:txBody>
      </p:sp>
      <p:sp>
        <p:nvSpPr>
          <p:cNvPr id="2" name="Title 1"/>
          <p:cNvSpPr>
            <a:spLocks noGrp="1"/>
          </p:cNvSpPr>
          <p:nvPr>
            <p:ph type="title"/>
          </p:nvPr>
        </p:nvSpPr>
        <p:spPr/>
        <p:txBody>
          <a:bodyPr/>
          <a:lstStyle/>
          <a:p>
            <a:r>
              <a:rPr lang="en-US" dirty="0"/>
              <a:t>Hall of Fame/Shame!</a:t>
            </a:r>
          </a:p>
        </p:txBody>
      </p:sp>
      <p:sp>
        <p:nvSpPr>
          <p:cNvPr id="4" name="Date Placeholder 3"/>
          <p:cNvSpPr>
            <a:spLocks noGrp="1"/>
          </p:cNvSpPr>
          <p:nvPr>
            <p:ph type="dt" sz="half" idx="10"/>
          </p:nvPr>
        </p:nvSpPr>
        <p:spPr/>
        <p:txBody>
          <a:bodyPr/>
          <a:lstStyle/>
          <a:p>
            <a:pPr>
              <a:defRPr/>
            </a:pPr>
            <a:r>
              <a:rPr lang="en-US"/>
              <a:t>2021/03/15</a:t>
            </a:r>
          </a:p>
        </p:txBody>
      </p:sp>
      <p:sp>
        <p:nvSpPr>
          <p:cNvPr id="5" name="Footer Placeholder 4"/>
          <p:cNvSpPr>
            <a:spLocks noGrp="1"/>
          </p:cNvSpPr>
          <p:nvPr>
            <p:ph type="ftr" sz="quarter" idx="11"/>
          </p:nvPr>
        </p:nvSpPr>
        <p:spPr/>
        <p:txBody>
          <a:bodyPr/>
          <a:lstStyle/>
          <a:p>
            <a:pPr>
              <a:defRPr/>
            </a:pPr>
            <a:r>
              <a:rPr lang="en-US" dirty="0" err="1"/>
              <a:t>dt+UX</a:t>
            </a:r>
            <a:r>
              <a:rPr lang="en-US" dirty="0"/>
              <a:t>: Design Thinking for User Experience Design, Prototyping &amp; Evaluation</a:t>
            </a:r>
          </a:p>
        </p:txBody>
      </p:sp>
      <p:sp>
        <p:nvSpPr>
          <p:cNvPr id="7" name="Slide Number Placeholder 6"/>
          <p:cNvSpPr>
            <a:spLocks noGrp="1"/>
          </p:cNvSpPr>
          <p:nvPr>
            <p:ph type="sldNum" sz="quarter" idx="12"/>
          </p:nvPr>
        </p:nvSpPr>
        <p:spPr/>
        <p:txBody>
          <a:bodyPr/>
          <a:lstStyle/>
          <a:p>
            <a:fld id="{0A6D5E96-B3FB-B340-83D1-D5031352BCCC}" type="slidenum">
              <a:rPr lang="en-US" smtClean="0"/>
              <a:pPr/>
              <a:t>7</a:t>
            </a:fld>
            <a:endParaRPr lang="en-US"/>
          </a:p>
        </p:txBody>
      </p:sp>
      <p:pic>
        <p:nvPicPr>
          <p:cNvPr id="14" name="Picture 13" descr="hallof.png">
            <a:extLst>
              <a:ext uri="{FF2B5EF4-FFF2-40B4-BE49-F238E27FC236}">
                <a16:creationId xmlns:a16="http://schemas.microsoft.com/office/drawing/2014/main" id="{D528F4EB-8AFF-0448-BA98-9B7807E0917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672993" y="45151"/>
            <a:ext cx="1085115" cy="1106603"/>
          </a:xfrm>
          <a:prstGeom prst="rect">
            <a:avLst/>
          </a:prstGeom>
        </p:spPr>
      </p:pic>
    </p:spTree>
    <p:extLst>
      <p:ext uri="{BB962C8B-B14F-4D97-AF65-F5344CB8AC3E}">
        <p14:creationId xmlns:p14="http://schemas.microsoft.com/office/powerpoint/2010/main" val="8843147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2021/03/15</a:t>
            </a:r>
            <a:endParaRPr lang="en-US" dirty="0"/>
          </a:p>
        </p:txBody>
      </p:sp>
      <p:sp>
        <p:nvSpPr>
          <p:cNvPr id="3" name="Footer Placeholder 2"/>
          <p:cNvSpPr>
            <a:spLocks noGrp="1"/>
          </p:cNvSpPr>
          <p:nvPr>
            <p:ph type="ftr" sz="quarter" idx="11"/>
          </p:nvPr>
        </p:nvSpPr>
        <p:spPr/>
        <p:txBody>
          <a:bodyPr/>
          <a:lstStyle/>
          <a:p>
            <a:pPr>
              <a:defRPr/>
            </a:pPr>
            <a:r>
              <a:rPr lang="en-US"/>
              <a:t>dt+UX: Design Thinking for User Experience Design, Prototyping &amp; Evaluation</a:t>
            </a:r>
            <a:endParaRPr lang="en-US" dirty="0"/>
          </a:p>
        </p:txBody>
      </p:sp>
      <p:sp>
        <p:nvSpPr>
          <p:cNvPr id="4" name="Slide Number Placeholder 3"/>
          <p:cNvSpPr>
            <a:spLocks noGrp="1"/>
          </p:cNvSpPr>
          <p:nvPr>
            <p:ph type="sldNum" sz="quarter" idx="12"/>
          </p:nvPr>
        </p:nvSpPr>
        <p:spPr/>
        <p:txBody>
          <a:bodyPr/>
          <a:lstStyle/>
          <a:p>
            <a:fld id="{F2949DCA-4B18-234C-AD4E-11144FC20355}" type="slidenum">
              <a:rPr lang="en-US" smtClean="0"/>
              <a:pPr/>
              <a:t>70</a:t>
            </a:fld>
            <a:endParaRPr lang="en-US"/>
          </a:p>
        </p:txBody>
      </p:sp>
      <p:sp>
        <p:nvSpPr>
          <p:cNvPr id="5" name="TextBox 4"/>
          <p:cNvSpPr txBox="1"/>
          <p:nvPr/>
        </p:nvSpPr>
        <p:spPr>
          <a:xfrm>
            <a:off x="756519" y="1062553"/>
            <a:ext cx="11277438" cy="5303696"/>
          </a:xfrm>
          <a:prstGeom prst="rect">
            <a:avLst/>
          </a:prstGeom>
          <a:noFill/>
        </p:spPr>
        <p:txBody>
          <a:bodyPr wrap="square" rtlCol="0">
            <a:spAutoFit/>
          </a:bodyPr>
          <a:lstStyle/>
          <a:p>
            <a:r>
              <a:rPr lang="en-US" sz="7200" kern="1600" cap="all" spc="133" dirty="0">
                <a:solidFill>
                  <a:srgbClr val="FF9900"/>
                </a:solidFill>
                <a:latin typeface="Helvetica Light"/>
                <a:cs typeface="Helvetica Light"/>
              </a:rPr>
              <a:t>team break</a:t>
            </a:r>
          </a:p>
          <a:p>
            <a:endParaRPr lang="en-US" sz="5333" kern="1600" cap="all" spc="133" dirty="0">
              <a:solidFill>
                <a:schemeClr val="tx1">
                  <a:lumMod val="95000"/>
                </a:schemeClr>
              </a:solidFill>
              <a:latin typeface="Helvetica Light"/>
              <a:cs typeface="Helvetica Light"/>
            </a:endParaRPr>
          </a:p>
          <a:p>
            <a:r>
              <a:rPr lang="en-US" sz="5333" kern="1600" cap="all" spc="133" dirty="0">
                <a:solidFill>
                  <a:schemeClr val="tx1">
                    <a:lumMod val="95000"/>
                  </a:schemeClr>
                </a:solidFill>
                <a:latin typeface="Helvetica Light"/>
                <a:cs typeface="Helvetica Light"/>
              </a:rPr>
              <a:t>work on FINAL DELIVERABLES</a:t>
            </a:r>
          </a:p>
          <a:p>
            <a:pPr marL="1523985" lvl="1" indent="-914400">
              <a:buAutoNum type="arabicPeriod"/>
            </a:pPr>
            <a:r>
              <a:rPr lang="en-US" sz="5333" kern="1600" cap="all" spc="133" dirty="0">
                <a:solidFill>
                  <a:schemeClr val="tx1">
                    <a:lumMod val="95000"/>
                  </a:schemeClr>
                </a:solidFill>
                <a:latin typeface="Helvetica Light"/>
                <a:cs typeface="Helvetica Light"/>
              </a:rPr>
              <a:t>Posters</a:t>
            </a:r>
          </a:p>
          <a:p>
            <a:pPr marL="1523985" lvl="1" indent="-914400">
              <a:buAutoNum type="arabicPeriod"/>
            </a:pPr>
            <a:r>
              <a:rPr lang="en-US" sz="5333" kern="1600" cap="all" spc="133" dirty="0">
                <a:solidFill>
                  <a:schemeClr val="tx1">
                    <a:lumMod val="95000"/>
                  </a:schemeClr>
                </a:solidFill>
                <a:latin typeface="Helvetica Light"/>
                <a:cs typeface="Helvetica Light"/>
              </a:rPr>
              <a:t>Pitch slides</a:t>
            </a:r>
          </a:p>
          <a:p>
            <a:pPr marL="1523985" lvl="1" indent="-914400">
              <a:buAutoNum type="arabicPeriod"/>
            </a:pPr>
            <a:r>
              <a:rPr lang="en-US" sz="5333" kern="1600" cap="all" spc="133" dirty="0">
                <a:solidFill>
                  <a:schemeClr val="tx1">
                    <a:lumMod val="95000"/>
                  </a:schemeClr>
                </a:solidFill>
                <a:latin typeface="Helvetica Light"/>
                <a:cs typeface="Helvetica Light"/>
              </a:rPr>
              <a:t>report</a:t>
            </a:r>
          </a:p>
        </p:txBody>
      </p:sp>
    </p:spTree>
    <p:extLst>
      <p:ext uri="{BB962C8B-B14F-4D97-AF65-F5344CB8AC3E}">
        <p14:creationId xmlns:p14="http://schemas.microsoft.com/office/powerpoint/2010/main" val="3396877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a:t>Web Design Process</a:t>
            </a:r>
          </a:p>
        </p:txBody>
      </p:sp>
      <p:sp>
        <p:nvSpPr>
          <p:cNvPr id="4" name="Date Placeholder 2"/>
          <p:cNvSpPr>
            <a:spLocks noGrp="1"/>
          </p:cNvSpPr>
          <p:nvPr>
            <p:ph type="dt" sz="half" idx="10"/>
          </p:nvPr>
        </p:nvSpPr>
        <p:spPr/>
        <p:txBody>
          <a:bodyPr/>
          <a:lstStyle/>
          <a:p>
            <a:r>
              <a:rPr lang="en-US"/>
              <a:t>2021/03/15</a:t>
            </a:r>
          </a:p>
        </p:txBody>
      </p:sp>
      <p:sp>
        <p:nvSpPr>
          <p:cNvPr id="5" name="Footer Placeholder 3"/>
          <p:cNvSpPr>
            <a:spLocks noGrp="1"/>
          </p:cNvSpPr>
          <p:nvPr>
            <p:ph type="ftr" sz="quarter" idx="11"/>
          </p:nvPr>
        </p:nvSpPr>
        <p:spPr/>
        <p:txBody>
          <a:bodyPr/>
          <a:lstStyle/>
          <a:p>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0A6D5E96-B3FB-B340-83D1-D5031352BCCC}" type="slidenum">
              <a:rPr lang="en-US" smtClean="0"/>
              <a:pPr/>
              <a:t>71</a:t>
            </a:fld>
            <a:endParaRPr lang="en-US"/>
          </a:p>
        </p:txBody>
      </p:sp>
      <p:pic>
        <p:nvPicPr>
          <p:cNvPr id="83974" name="Picture 3" descr="Iterative-Design-Proces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47211" y="940787"/>
            <a:ext cx="7556762" cy="55796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t>Patterns in Exploration Phase</a:t>
            </a:r>
          </a:p>
        </p:txBody>
      </p:sp>
      <p:sp>
        <p:nvSpPr>
          <p:cNvPr id="84995" name="Rectangle 3"/>
          <p:cNvSpPr>
            <a:spLocks noGrp="1" noChangeArrowheads="1"/>
          </p:cNvSpPr>
          <p:nvPr>
            <p:ph idx="1"/>
          </p:nvPr>
        </p:nvSpPr>
        <p:spPr>
          <a:xfrm>
            <a:off x="914400" y="990600"/>
            <a:ext cx="10999720" cy="6299200"/>
          </a:xfrm>
        </p:spPr>
        <p:txBody>
          <a:bodyPr/>
          <a:lstStyle/>
          <a:p>
            <a:r>
              <a:rPr lang="en-US" dirty="0"/>
              <a:t>Use Exploration-level patterns to design overall structure</a:t>
            </a:r>
          </a:p>
          <a:p>
            <a:pPr lvl="1"/>
            <a:r>
              <a:rPr lang="en-US" dirty="0"/>
              <a:t>different choices will give radically different designs</a:t>
            </a:r>
          </a:p>
          <a:p>
            <a:r>
              <a:rPr lang="en-US" dirty="0"/>
              <a:t>For example, how to organize information</a:t>
            </a:r>
          </a:p>
          <a:p>
            <a:pPr lvl="1"/>
            <a:r>
              <a:rPr lang="en-US" dirty="0"/>
              <a:t>HIERARCHICAL ORGANIZATION (B3)</a:t>
            </a:r>
          </a:p>
          <a:p>
            <a:pPr lvl="1"/>
            <a:r>
              <a:rPr lang="en-US" dirty="0"/>
              <a:t>TASK-BASED ORGANIZATION (B4)</a:t>
            </a:r>
          </a:p>
          <a:p>
            <a:pPr lvl="1"/>
            <a:r>
              <a:rPr lang="en-US" dirty="0"/>
              <a:t>ALPHABETICAL ORGANIZATION (B5)</a:t>
            </a:r>
          </a:p>
          <a:p>
            <a:pPr lvl="1"/>
            <a:r>
              <a:rPr lang="en-US" dirty="0"/>
              <a:t>…</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4" name="Slide Number Placeholder 13"/>
          <p:cNvSpPr>
            <a:spLocks noGrp="1"/>
          </p:cNvSpPr>
          <p:nvPr>
            <p:ph type="sldNum" sz="quarter" idx="12"/>
          </p:nvPr>
        </p:nvSpPr>
        <p:spPr/>
        <p:txBody>
          <a:bodyPr/>
          <a:lstStyle/>
          <a:p>
            <a:fld id="{36951F0A-6D27-F641-887A-BFA2D5FF6C3B}" type="slidenum">
              <a:rPr lang="en-US" smtClean="0"/>
              <a:pPr/>
              <a:t>72</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t>Patterns in Exploration Phase</a:t>
            </a:r>
          </a:p>
        </p:txBody>
      </p:sp>
      <p:sp>
        <p:nvSpPr>
          <p:cNvPr id="5" name="Date Placeholder 2"/>
          <p:cNvSpPr>
            <a:spLocks noGrp="1"/>
          </p:cNvSpPr>
          <p:nvPr>
            <p:ph type="dt" sz="half" idx="10"/>
          </p:nvPr>
        </p:nvSpPr>
        <p:spPr/>
        <p:txBody>
          <a:bodyPr/>
          <a:lstStyle/>
          <a:p>
            <a:r>
              <a:rPr lang="en-US"/>
              <a:t>2021/03/15</a:t>
            </a:r>
          </a:p>
        </p:txBody>
      </p:sp>
      <p:sp>
        <p:nvSpPr>
          <p:cNvPr id="6" name="Footer Placeholder 3"/>
          <p:cNvSpPr>
            <a:spLocks noGrp="1"/>
          </p:cNvSpPr>
          <p:nvPr>
            <p:ph type="ftr" sz="quarter" idx="11"/>
          </p:nvPr>
        </p:nvSpPr>
        <p:spPr/>
        <p:txBody>
          <a:bodyPr/>
          <a:lstStyle/>
          <a:p>
            <a:r>
              <a:rPr lang="en-US"/>
              <a:t>dt+UX: Design Thinking for User Experience Design, Prototyping &amp; Evaluation</a:t>
            </a:r>
          </a:p>
        </p:txBody>
      </p:sp>
      <p:sp>
        <p:nvSpPr>
          <p:cNvPr id="8" name="Slide Number Placeholder 7"/>
          <p:cNvSpPr>
            <a:spLocks noGrp="1"/>
          </p:cNvSpPr>
          <p:nvPr>
            <p:ph type="sldNum" sz="quarter" idx="12"/>
          </p:nvPr>
        </p:nvSpPr>
        <p:spPr/>
        <p:txBody>
          <a:bodyPr/>
          <a:lstStyle/>
          <a:p>
            <a:fld id="{0A6D5E96-B3FB-B340-83D1-D5031352BCCC}" type="slidenum">
              <a:rPr lang="en-US" smtClean="0"/>
              <a:pPr/>
              <a:t>73</a:t>
            </a:fld>
            <a:endParaRPr lang="en-US"/>
          </a:p>
        </p:txBody>
      </p:sp>
      <p:sp>
        <p:nvSpPr>
          <p:cNvPr id="86022" name="Text Box 3"/>
          <p:cNvSpPr txBox="1">
            <a:spLocks noChangeArrowheads="1"/>
          </p:cNvSpPr>
          <p:nvPr/>
        </p:nvSpPr>
        <p:spPr bwMode="auto">
          <a:xfrm>
            <a:off x="609600" y="889001"/>
            <a:ext cx="11379200" cy="913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2667" dirty="0">
                <a:latin typeface="Helvetica Light"/>
                <a:cs typeface="Helvetica Light"/>
              </a:rPr>
              <a:t>TASK-BASED ORGANIZATION (B4): Link the completion of one group of tasks to the beginning of the next related task(s)</a:t>
            </a:r>
          </a:p>
        </p:txBody>
      </p:sp>
      <p:pic>
        <p:nvPicPr>
          <p:cNvPr id="86023" name="Picture 4" descr="p20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27820" y="2006600"/>
            <a:ext cx="7334249" cy="54440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t>Design Exploration Example</a:t>
            </a:r>
          </a:p>
        </p:txBody>
      </p:sp>
      <p:sp>
        <p:nvSpPr>
          <p:cNvPr id="1826819" name="Rectangle 3"/>
          <p:cNvSpPr>
            <a:spLocks noGrp="1" noChangeArrowheads="1"/>
          </p:cNvSpPr>
          <p:nvPr>
            <p:ph idx="1"/>
          </p:nvPr>
        </p:nvSpPr>
        <p:spPr>
          <a:xfrm>
            <a:off x="408139" y="854267"/>
            <a:ext cx="11566768" cy="6556237"/>
          </a:xfrm>
        </p:spPr>
        <p:txBody>
          <a:bodyPr>
            <a:normAutofit/>
          </a:bodyPr>
          <a:lstStyle/>
          <a:p>
            <a:r>
              <a:rPr lang="en-US" dirty="0"/>
              <a:t>John given the task of designing a new </a:t>
            </a:r>
            <a:r>
              <a:rPr lang="en-US" dirty="0" err="1"/>
              <a:t>subsite</a:t>
            </a:r>
            <a:r>
              <a:rPr lang="en-US" dirty="0"/>
              <a:t> for showing maps to businesses</a:t>
            </a:r>
          </a:p>
          <a:p>
            <a:pPr lvl="1"/>
            <a:r>
              <a:rPr lang="en-US" dirty="0"/>
              <a:t>listings found by typing in address</a:t>
            </a:r>
          </a:p>
          <a:p>
            <a:pPr lvl="1"/>
            <a:r>
              <a:rPr lang="en-US" dirty="0"/>
              <a:t>key feature: show nearby businesses</a:t>
            </a:r>
          </a:p>
          <a:p>
            <a:r>
              <a:rPr lang="en-US" dirty="0"/>
              <a:t>John comes up with two design sketches</a:t>
            </a:r>
          </a:p>
          <a:p>
            <a:pPr lvl="1"/>
            <a:r>
              <a:rPr lang="en-US" dirty="0"/>
              <a:t>Design #1 uses ALPHABETICAL ORGANIZATION (B5) for list of all nearby businesses</a:t>
            </a:r>
          </a:p>
          <a:p>
            <a:pPr lvl="1"/>
            <a:r>
              <a:rPr lang="en-US" dirty="0"/>
              <a:t>Design #2 uses TASK-BASED ORGANIZATION (B4) for list of related nearby businesses</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74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26819">
                                            <p:txEl>
                                              <p:pRg st="3" end="3"/>
                                            </p:txEl>
                                          </p:spTgt>
                                        </p:tgtEl>
                                        <p:attrNameLst>
                                          <p:attrName>style.visibility</p:attrName>
                                        </p:attrNameLst>
                                      </p:cBhvr>
                                      <p:to>
                                        <p:strVal val="visible"/>
                                      </p:to>
                                    </p:set>
                                    <p:animEffect transition="in" filter="dissolve">
                                      <p:cBhvr>
                                        <p:cTn id="7" dur="500"/>
                                        <p:tgtEl>
                                          <p:spTgt spid="1826819">
                                            <p:txEl>
                                              <p:pRg st="3" end="3"/>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26819">
                                            <p:txEl>
                                              <p:pRg st="4" end="4"/>
                                            </p:txEl>
                                          </p:spTgt>
                                        </p:tgtEl>
                                        <p:attrNameLst>
                                          <p:attrName>style.visibility</p:attrName>
                                        </p:attrNameLst>
                                      </p:cBhvr>
                                      <p:to>
                                        <p:strVal val="visible"/>
                                      </p:to>
                                    </p:set>
                                    <p:animEffect transition="in" filter="dissolve">
                                      <p:cBhvr>
                                        <p:cTn id="10" dur="500"/>
                                        <p:tgtEl>
                                          <p:spTgt spid="1826819">
                                            <p:txEl>
                                              <p:pRg st="4" end="4"/>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26819">
                                            <p:txEl>
                                              <p:pRg st="5" end="5"/>
                                            </p:txEl>
                                          </p:spTgt>
                                        </p:tgtEl>
                                        <p:attrNameLst>
                                          <p:attrName>style.visibility</p:attrName>
                                        </p:attrNameLst>
                                      </p:cBhvr>
                                      <p:to>
                                        <p:strVal val="visible"/>
                                      </p:to>
                                    </p:set>
                                    <p:animEffect transition="in" filter="dissolve">
                                      <p:cBhvr>
                                        <p:cTn id="13" dur="500"/>
                                        <p:tgtEl>
                                          <p:spTgt spid="18268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681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t>Design #1</a:t>
            </a:r>
            <a:br>
              <a:rPr lang="en-US"/>
            </a:br>
            <a:r>
              <a:rPr lang="en-US"/>
              <a:t>ALPHABETICAL ORGANIZATION (B5)</a:t>
            </a:r>
          </a:p>
        </p:txBody>
      </p:sp>
      <p:sp>
        <p:nvSpPr>
          <p:cNvPr id="7" name="Date Placeholder 2"/>
          <p:cNvSpPr>
            <a:spLocks noGrp="1"/>
          </p:cNvSpPr>
          <p:nvPr>
            <p:ph type="dt" sz="half" idx="10"/>
          </p:nvPr>
        </p:nvSpPr>
        <p:spPr/>
        <p:txBody>
          <a:bodyPr/>
          <a:lstStyle/>
          <a:p>
            <a:r>
              <a:rPr lang="en-US"/>
              <a:t>2021/03/15</a:t>
            </a:r>
          </a:p>
        </p:txBody>
      </p:sp>
      <p:sp>
        <p:nvSpPr>
          <p:cNvPr id="8" name="Footer Placeholder 3"/>
          <p:cNvSpPr>
            <a:spLocks noGrp="1"/>
          </p:cNvSpPr>
          <p:nvPr>
            <p:ph type="ftr" sz="quarter" idx="11"/>
          </p:nvPr>
        </p:nvSpPr>
        <p:spPr/>
        <p:txBody>
          <a:bodyPr/>
          <a:lstStyle/>
          <a:p>
            <a:r>
              <a:rPr lang="en-US"/>
              <a:t>dt+UX: Design Thinking for User Experience Design, Prototyping &amp; Evaluation</a:t>
            </a:r>
          </a:p>
        </p:txBody>
      </p:sp>
      <p:sp>
        <p:nvSpPr>
          <p:cNvPr id="6" name="Slide Number Placeholder 5"/>
          <p:cNvSpPr>
            <a:spLocks noGrp="1"/>
          </p:cNvSpPr>
          <p:nvPr>
            <p:ph type="sldNum" sz="quarter" idx="12"/>
          </p:nvPr>
        </p:nvSpPr>
        <p:spPr/>
        <p:txBody>
          <a:bodyPr/>
          <a:lstStyle/>
          <a:p>
            <a:fld id="{0A6D5E96-B3FB-B340-83D1-D5031352BCCC}" type="slidenum">
              <a:rPr lang="en-US" smtClean="0"/>
              <a:pPr/>
              <a:t>75</a:t>
            </a:fld>
            <a:endParaRPr lang="en-US"/>
          </a:p>
        </p:txBody>
      </p:sp>
      <p:pic>
        <p:nvPicPr>
          <p:cNvPr id="88070" name="Picture 3" descr="alpha"/>
          <p:cNvPicPr>
            <a:picLocks noChangeAspect="1" noChangeArrowheads="1"/>
          </p:cNvPicPr>
          <p:nvPr/>
        </p:nvPicPr>
        <p:blipFill>
          <a:blip r:embed="rId3" cstate="print">
            <a:extLst>
              <a:ext uri="{28A0092B-C50C-407E-A947-70E740481C1C}">
                <a14:useLocalDpi xmlns:a14="http://schemas.microsoft.com/office/drawing/2010/main" val="0"/>
              </a:ext>
            </a:extLst>
          </a:blip>
          <a:srcRect r="23535" b="7813"/>
          <a:stretch>
            <a:fillRect/>
          </a:stretch>
        </p:blipFill>
        <p:spPr bwMode="auto">
          <a:xfrm>
            <a:off x="2757826" y="1214410"/>
            <a:ext cx="6261184" cy="5662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28868" name="AutoShape 4"/>
          <p:cNvSpPr>
            <a:spLocks noChangeArrowheads="1"/>
          </p:cNvSpPr>
          <p:nvPr/>
        </p:nvSpPr>
        <p:spPr bwMode="auto">
          <a:xfrm>
            <a:off x="2816699" y="1943078"/>
            <a:ext cx="2037538" cy="1253869"/>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828869" name="AutoShape 5"/>
          <p:cNvSpPr>
            <a:spLocks noChangeArrowheads="1"/>
          </p:cNvSpPr>
          <p:nvPr/>
        </p:nvSpPr>
        <p:spPr bwMode="auto">
          <a:xfrm>
            <a:off x="2653208" y="3167101"/>
            <a:ext cx="2272638" cy="3369774"/>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
        <p:nvSpPr>
          <p:cNvPr id="1828870" name="Oval 6"/>
          <p:cNvSpPr>
            <a:spLocks noChangeArrowheads="1"/>
          </p:cNvSpPr>
          <p:nvPr/>
        </p:nvSpPr>
        <p:spPr bwMode="auto">
          <a:xfrm>
            <a:off x="6355911" y="3637064"/>
            <a:ext cx="862036" cy="548568"/>
          </a:xfrm>
          <a:prstGeom prst="ellipse">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28868"/>
                                        </p:tgtEl>
                                        <p:attrNameLst>
                                          <p:attrName>style.visibility</p:attrName>
                                        </p:attrNameLst>
                                      </p:cBhvr>
                                      <p:to>
                                        <p:strVal val="visible"/>
                                      </p:to>
                                    </p:set>
                                    <p:animEffect transition="in" filter="dissolve">
                                      <p:cBhvr>
                                        <p:cTn id="7" dur="500"/>
                                        <p:tgtEl>
                                          <p:spTgt spid="18288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828868"/>
                                        </p:tgtEl>
                                        <p:attrNameLst>
                                          <p:attrName>style.visibility</p:attrName>
                                        </p:attrNameLst>
                                      </p:cBhvr>
                                      <p:to>
                                        <p:strVal val="hidden"/>
                                      </p:to>
                                    </p:set>
                                  </p:childTnLst>
                                </p:cTn>
                              </p:par>
                              <p:par>
                                <p:cTn id="12" presetID="9" presetClass="entr" presetSubtype="0" fill="hold" grpId="0" nodeType="withEffect">
                                  <p:stCondLst>
                                    <p:cond delay="0"/>
                                  </p:stCondLst>
                                  <p:childTnLst>
                                    <p:set>
                                      <p:cBhvr>
                                        <p:cTn id="13" dur="1" fill="hold">
                                          <p:stCondLst>
                                            <p:cond delay="0"/>
                                          </p:stCondLst>
                                        </p:cTn>
                                        <p:tgtEl>
                                          <p:spTgt spid="1828869"/>
                                        </p:tgtEl>
                                        <p:attrNameLst>
                                          <p:attrName>style.visibility</p:attrName>
                                        </p:attrNameLst>
                                      </p:cBhvr>
                                      <p:to>
                                        <p:strVal val="visible"/>
                                      </p:to>
                                    </p:set>
                                    <p:animEffect transition="in" filter="dissolve">
                                      <p:cBhvr>
                                        <p:cTn id="14" dur="500"/>
                                        <p:tgtEl>
                                          <p:spTgt spid="182886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828869"/>
                                        </p:tgtEl>
                                        <p:attrNameLst>
                                          <p:attrName>style.visibility</p:attrName>
                                        </p:attrNameLst>
                                      </p:cBhvr>
                                      <p:to>
                                        <p:strVal val="hidden"/>
                                      </p:to>
                                    </p:set>
                                  </p:childTnLst>
                                </p:cTn>
                              </p:par>
                              <p:par>
                                <p:cTn id="19" presetID="9" presetClass="entr" presetSubtype="0" fill="hold" grpId="0" nodeType="withEffect">
                                  <p:stCondLst>
                                    <p:cond delay="0"/>
                                  </p:stCondLst>
                                  <p:childTnLst>
                                    <p:set>
                                      <p:cBhvr>
                                        <p:cTn id="20" dur="1" fill="hold">
                                          <p:stCondLst>
                                            <p:cond delay="0"/>
                                          </p:stCondLst>
                                        </p:cTn>
                                        <p:tgtEl>
                                          <p:spTgt spid="1828870"/>
                                        </p:tgtEl>
                                        <p:attrNameLst>
                                          <p:attrName>style.visibility</p:attrName>
                                        </p:attrNameLst>
                                      </p:cBhvr>
                                      <p:to>
                                        <p:strVal val="visible"/>
                                      </p:to>
                                    </p:set>
                                    <p:animEffect transition="in" filter="dissolve">
                                      <p:cBhvr>
                                        <p:cTn id="21" dur="500"/>
                                        <p:tgtEl>
                                          <p:spTgt spid="1828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8868" grpId="0" animBg="1"/>
      <p:bldP spid="1828868" grpId="1" animBg="1"/>
      <p:bldP spid="1828869" grpId="0" animBg="1"/>
      <p:bldP spid="1828869" grpId="1" animBg="1"/>
      <p:bldP spid="182887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t>Design #2</a:t>
            </a:r>
            <a:br>
              <a:rPr lang="en-US"/>
            </a:br>
            <a:r>
              <a:rPr lang="en-US"/>
              <a:t>TASK-BASED ORGANIZATION (B4)</a:t>
            </a:r>
          </a:p>
        </p:txBody>
      </p:sp>
      <p:sp>
        <p:nvSpPr>
          <p:cNvPr id="5" name="Date Placeholder 2"/>
          <p:cNvSpPr>
            <a:spLocks noGrp="1"/>
          </p:cNvSpPr>
          <p:nvPr>
            <p:ph type="dt" sz="half" idx="10"/>
          </p:nvPr>
        </p:nvSpPr>
        <p:spPr/>
        <p:txBody>
          <a:bodyPr/>
          <a:lstStyle/>
          <a:p>
            <a:r>
              <a:rPr lang="en-US"/>
              <a:t>2021/03/15</a:t>
            </a:r>
          </a:p>
        </p:txBody>
      </p:sp>
      <p:sp>
        <p:nvSpPr>
          <p:cNvPr id="6" name="Footer Placeholder 3"/>
          <p:cNvSpPr>
            <a:spLocks noGrp="1"/>
          </p:cNvSpPr>
          <p:nvPr>
            <p:ph type="ftr" sz="quarter" idx="11"/>
          </p:nvPr>
        </p:nvSpPr>
        <p:spPr/>
        <p:txBody>
          <a:bodyPr/>
          <a:lstStyle/>
          <a:p>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0A6D5E96-B3FB-B340-83D1-D5031352BCCC}" type="slidenum">
              <a:rPr lang="en-US" smtClean="0"/>
              <a:pPr/>
              <a:t>76</a:t>
            </a:fld>
            <a:endParaRPr lang="en-US"/>
          </a:p>
        </p:txBody>
      </p:sp>
      <p:pic>
        <p:nvPicPr>
          <p:cNvPr id="89094" name="Picture 3" descr="task"/>
          <p:cNvPicPr>
            <a:picLocks noChangeAspect="1" noChangeArrowheads="1"/>
          </p:cNvPicPr>
          <p:nvPr/>
        </p:nvPicPr>
        <p:blipFill>
          <a:blip r:embed="rId3" cstate="print">
            <a:extLst>
              <a:ext uri="{28A0092B-C50C-407E-A947-70E740481C1C}">
                <a14:useLocalDpi xmlns:a14="http://schemas.microsoft.com/office/drawing/2010/main" val="0"/>
              </a:ext>
            </a:extLst>
          </a:blip>
          <a:srcRect r="23535" b="7813"/>
          <a:stretch>
            <a:fillRect/>
          </a:stretch>
        </p:blipFill>
        <p:spPr bwMode="auto">
          <a:xfrm>
            <a:off x="3170798" y="1143000"/>
            <a:ext cx="6238594" cy="56415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30916" name="AutoShape 4"/>
          <p:cNvSpPr>
            <a:spLocks noChangeArrowheads="1"/>
          </p:cNvSpPr>
          <p:nvPr/>
        </p:nvSpPr>
        <p:spPr bwMode="auto">
          <a:xfrm>
            <a:off x="3120608" y="3088592"/>
            <a:ext cx="2264439" cy="3357616"/>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0916"/>
                                        </p:tgtEl>
                                        <p:attrNameLst>
                                          <p:attrName>style.visibility</p:attrName>
                                        </p:attrNameLst>
                                      </p:cBhvr>
                                      <p:to>
                                        <p:strVal val="visible"/>
                                      </p:to>
                                    </p:set>
                                    <p:animEffect transition="in" filter="dissolve">
                                      <p:cBhvr>
                                        <p:cTn id="7" dur="500"/>
                                        <p:tgtEl>
                                          <p:spTgt spid="1830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091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t>Evaluating Which Design to Choose</a:t>
            </a:r>
          </a:p>
        </p:txBody>
      </p:sp>
      <p:sp>
        <p:nvSpPr>
          <p:cNvPr id="1832963" name="Rectangle 3"/>
          <p:cNvSpPr>
            <a:spLocks noGrp="1" noChangeArrowheads="1"/>
          </p:cNvSpPr>
          <p:nvPr>
            <p:ph idx="1"/>
          </p:nvPr>
        </p:nvSpPr>
        <p:spPr/>
        <p:txBody>
          <a:bodyPr>
            <a:normAutofit fontScale="77500" lnSpcReduction="20000"/>
          </a:bodyPr>
          <a:lstStyle/>
          <a:p>
            <a:r>
              <a:rPr lang="en-US" dirty="0"/>
              <a:t>Low-fidelity Usability Test</a:t>
            </a:r>
          </a:p>
          <a:p>
            <a:pPr lvl="1"/>
            <a:r>
              <a:rPr lang="en-US" dirty="0"/>
              <a:t>sketches the rest of the key screens on paper</a:t>
            </a:r>
          </a:p>
          <a:p>
            <a:pPr lvl="1"/>
            <a:r>
              <a:rPr lang="en-US" dirty="0"/>
              <a:t>brings in 5 participants to his office</a:t>
            </a:r>
          </a:p>
          <a:p>
            <a:pPr lvl="1"/>
            <a:r>
              <a:rPr lang="en-US" dirty="0"/>
              <a:t>asks each to carry out 3 tasks while John’s colleague Sam </a:t>
            </a:r>
            <a:r>
              <a:rPr lang="ja-JP" altLang="en-US" dirty="0"/>
              <a:t>“</a:t>
            </a:r>
            <a:r>
              <a:rPr lang="en-US" dirty="0"/>
              <a:t>plays computer</a:t>
            </a:r>
            <a:r>
              <a:rPr lang="ja-JP" altLang="en-US" dirty="0"/>
              <a:t>”</a:t>
            </a:r>
            <a:endParaRPr lang="en-US" dirty="0"/>
          </a:p>
          <a:p>
            <a:pPr lvl="1"/>
            <a:r>
              <a:rPr lang="en-US" dirty="0"/>
              <a:t>John observes how they perform</a:t>
            </a:r>
          </a:p>
          <a:p>
            <a:endParaRPr lang="en-US" dirty="0"/>
          </a:p>
          <a:p>
            <a:r>
              <a:rPr lang="en-US" dirty="0"/>
              <a:t>Tasks</a:t>
            </a:r>
          </a:p>
          <a:p>
            <a:pPr lvl="1"/>
            <a:r>
              <a:rPr lang="en-US" dirty="0"/>
              <a:t>look up 1645 Solano Ave., Berkeley CA</a:t>
            </a:r>
          </a:p>
          <a:p>
            <a:pPr lvl="1"/>
            <a:r>
              <a:rPr lang="en-US" dirty="0"/>
              <a:t>look up 1700 California Ave, San Francisco CA &amp; find </a:t>
            </a:r>
            <a:r>
              <a:rPr lang="en-US" dirty="0" err="1"/>
              <a:t>Tadich</a:t>
            </a:r>
            <a:r>
              <a:rPr lang="en-US" dirty="0"/>
              <a:t> Grill</a:t>
            </a:r>
          </a:p>
          <a:p>
            <a:pPr lvl="1"/>
            <a:r>
              <a:rPr lang="en-US" dirty="0"/>
              <a:t>look up 2106 N 55th St, Seattle WA &amp; find a Sushi restaurant nearby</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77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2963">
                                            <p:txEl>
                                              <p:pRg st="6" end="6"/>
                                            </p:txEl>
                                          </p:spTgt>
                                        </p:tgtEl>
                                        <p:attrNameLst>
                                          <p:attrName>style.visibility</p:attrName>
                                        </p:attrNameLst>
                                      </p:cBhvr>
                                      <p:to>
                                        <p:strVal val="visible"/>
                                      </p:to>
                                    </p:set>
                                    <p:animEffect transition="in" filter="dissolve">
                                      <p:cBhvr>
                                        <p:cTn id="7" dur="500"/>
                                        <p:tgtEl>
                                          <p:spTgt spid="1832963">
                                            <p:txEl>
                                              <p:pRg st="6" end="6"/>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32963">
                                            <p:txEl>
                                              <p:pRg st="7" end="7"/>
                                            </p:txEl>
                                          </p:spTgt>
                                        </p:tgtEl>
                                        <p:attrNameLst>
                                          <p:attrName>style.visibility</p:attrName>
                                        </p:attrNameLst>
                                      </p:cBhvr>
                                      <p:to>
                                        <p:strVal val="visible"/>
                                      </p:to>
                                    </p:set>
                                    <p:animEffect transition="in" filter="dissolve">
                                      <p:cBhvr>
                                        <p:cTn id="10" dur="500"/>
                                        <p:tgtEl>
                                          <p:spTgt spid="1832963">
                                            <p:txEl>
                                              <p:pRg st="7" end="7"/>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32963">
                                            <p:txEl>
                                              <p:pRg st="8" end="8"/>
                                            </p:txEl>
                                          </p:spTgt>
                                        </p:tgtEl>
                                        <p:attrNameLst>
                                          <p:attrName>style.visibility</p:attrName>
                                        </p:attrNameLst>
                                      </p:cBhvr>
                                      <p:to>
                                        <p:strVal val="visible"/>
                                      </p:to>
                                    </p:set>
                                    <p:animEffect transition="in" filter="dissolve">
                                      <p:cBhvr>
                                        <p:cTn id="13" dur="500"/>
                                        <p:tgtEl>
                                          <p:spTgt spid="1832963">
                                            <p:txEl>
                                              <p:pRg st="8" end="8"/>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832963">
                                            <p:txEl>
                                              <p:pRg st="9" end="9"/>
                                            </p:txEl>
                                          </p:spTgt>
                                        </p:tgtEl>
                                        <p:attrNameLst>
                                          <p:attrName>style.visibility</p:attrName>
                                        </p:attrNameLst>
                                      </p:cBhvr>
                                      <p:to>
                                        <p:strVal val="visible"/>
                                      </p:to>
                                    </p:set>
                                    <p:animEffect transition="in" filter="dissolve">
                                      <p:cBhvr>
                                        <p:cTn id="16" dur="500"/>
                                        <p:tgtEl>
                                          <p:spTgt spid="183296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6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t>Evaluating Which Design to Choose</a:t>
            </a:r>
          </a:p>
        </p:txBody>
      </p:sp>
      <p:sp>
        <p:nvSpPr>
          <p:cNvPr id="1835011" name="Rectangle 3"/>
          <p:cNvSpPr>
            <a:spLocks noGrp="1" noChangeArrowheads="1"/>
          </p:cNvSpPr>
          <p:nvPr>
            <p:ph idx="1"/>
          </p:nvPr>
        </p:nvSpPr>
        <p:spPr/>
        <p:txBody>
          <a:bodyPr>
            <a:normAutofit fontScale="85000" lnSpcReduction="20000"/>
          </a:bodyPr>
          <a:lstStyle/>
          <a:p>
            <a:r>
              <a:rPr lang="en-US" dirty="0"/>
              <a:t>Results with Design #1 (Alphabetical)</a:t>
            </a:r>
          </a:p>
          <a:p>
            <a:pPr lvl="1"/>
            <a:r>
              <a:rPr lang="en-US" dirty="0"/>
              <a:t>Task 1: look up 1645 Solano Ave</a:t>
            </a:r>
          </a:p>
          <a:p>
            <a:pPr lvl="2"/>
            <a:r>
              <a:rPr lang="en-US" dirty="0"/>
              <a:t>no difficulties encountered – warm-up task!</a:t>
            </a:r>
          </a:p>
          <a:p>
            <a:pPr lvl="2"/>
            <a:endParaRPr lang="en-US" dirty="0"/>
          </a:p>
          <a:p>
            <a:pPr lvl="1"/>
            <a:r>
              <a:rPr lang="en-US" dirty="0"/>
              <a:t>Task 2: look up 1700 California &amp; find Tadich Grill</a:t>
            </a:r>
          </a:p>
          <a:p>
            <a:pPr lvl="2"/>
            <a:r>
              <a:rPr lang="en-US" dirty="0"/>
              <a:t>several users didn’t notice that the list of nearby businesses was scrollable (due to paper affordances?)</a:t>
            </a:r>
          </a:p>
          <a:p>
            <a:pPr lvl="2"/>
            <a:r>
              <a:rPr lang="en-US" dirty="0"/>
              <a:t>those that scrolled took awhile to find in list of over 500</a:t>
            </a:r>
          </a:p>
          <a:p>
            <a:pPr lvl="2"/>
            <a:endParaRPr lang="en-US" dirty="0"/>
          </a:p>
          <a:p>
            <a:pPr lvl="1"/>
            <a:r>
              <a:rPr lang="en-US" dirty="0"/>
              <a:t>Task 3: look up 2106 55th St &amp; find nearby Sushi restaurant</a:t>
            </a:r>
          </a:p>
          <a:p>
            <a:pPr lvl="2"/>
            <a:r>
              <a:rPr lang="en-US" dirty="0"/>
              <a:t>3 users only picked restaurants that had </a:t>
            </a:r>
            <a:r>
              <a:rPr lang="ja-JP" altLang="en-US" dirty="0"/>
              <a:t>“</a:t>
            </a:r>
            <a:r>
              <a:rPr lang="en-US" dirty="0"/>
              <a:t>restaurant</a:t>
            </a:r>
            <a:r>
              <a:rPr lang="ja-JP" altLang="en-US" dirty="0"/>
              <a:t>”</a:t>
            </a:r>
            <a:r>
              <a:rPr lang="en-US" dirty="0"/>
              <a:t> in the name &amp; thus couldn’t find </a:t>
            </a:r>
            <a:r>
              <a:rPr lang="ja-JP" altLang="en-US" dirty="0"/>
              <a:t>“</a:t>
            </a:r>
            <a:r>
              <a:rPr lang="en-US" dirty="0" err="1"/>
              <a:t>Kisaku</a:t>
            </a:r>
            <a:r>
              <a:rPr lang="ja-JP" altLang="en-US" dirty="0"/>
              <a:t>”</a:t>
            </a:r>
            <a:endParaRPr lang="en-US" dirty="0"/>
          </a:p>
          <a:p>
            <a:pPr lvl="2"/>
            <a:endParaRPr lang="en-US" dirty="0"/>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78</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5011">
                                            <p:txEl>
                                              <p:pRg st="4" end="4"/>
                                            </p:txEl>
                                          </p:spTgt>
                                        </p:tgtEl>
                                        <p:attrNameLst>
                                          <p:attrName>style.visibility</p:attrName>
                                        </p:attrNameLst>
                                      </p:cBhvr>
                                      <p:to>
                                        <p:strVal val="visible"/>
                                      </p:to>
                                    </p:set>
                                    <p:animEffect transition="in" filter="dissolve">
                                      <p:cBhvr>
                                        <p:cTn id="7" dur="500"/>
                                        <p:tgtEl>
                                          <p:spTgt spid="1835011">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35011">
                                            <p:txEl>
                                              <p:pRg st="5" end="5"/>
                                            </p:txEl>
                                          </p:spTgt>
                                        </p:tgtEl>
                                        <p:attrNameLst>
                                          <p:attrName>style.visibility</p:attrName>
                                        </p:attrNameLst>
                                      </p:cBhvr>
                                      <p:to>
                                        <p:strVal val="visible"/>
                                      </p:to>
                                    </p:set>
                                    <p:animEffect transition="in" filter="dissolve">
                                      <p:cBhvr>
                                        <p:cTn id="10" dur="500"/>
                                        <p:tgtEl>
                                          <p:spTgt spid="1835011">
                                            <p:txEl>
                                              <p:pRg st="5" end="5"/>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35011">
                                            <p:txEl>
                                              <p:pRg st="6" end="6"/>
                                            </p:txEl>
                                          </p:spTgt>
                                        </p:tgtEl>
                                        <p:attrNameLst>
                                          <p:attrName>style.visibility</p:attrName>
                                        </p:attrNameLst>
                                      </p:cBhvr>
                                      <p:to>
                                        <p:strVal val="visible"/>
                                      </p:to>
                                    </p:set>
                                    <p:animEffect transition="in" filter="dissolve">
                                      <p:cBhvr>
                                        <p:cTn id="13" dur="500"/>
                                        <p:tgtEl>
                                          <p:spTgt spid="1835011">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35011">
                                            <p:txEl>
                                              <p:pRg st="8" end="8"/>
                                            </p:txEl>
                                          </p:spTgt>
                                        </p:tgtEl>
                                        <p:attrNameLst>
                                          <p:attrName>style.visibility</p:attrName>
                                        </p:attrNameLst>
                                      </p:cBhvr>
                                      <p:to>
                                        <p:strVal val="visible"/>
                                      </p:to>
                                    </p:set>
                                    <p:animEffect transition="in" filter="dissolve">
                                      <p:cBhvr>
                                        <p:cTn id="18" dur="500"/>
                                        <p:tgtEl>
                                          <p:spTgt spid="1835011">
                                            <p:txEl>
                                              <p:pRg st="8" end="8"/>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35011">
                                            <p:txEl>
                                              <p:pRg st="9" end="9"/>
                                            </p:txEl>
                                          </p:spTgt>
                                        </p:tgtEl>
                                        <p:attrNameLst>
                                          <p:attrName>style.visibility</p:attrName>
                                        </p:attrNameLst>
                                      </p:cBhvr>
                                      <p:to>
                                        <p:strVal val="visible"/>
                                      </p:to>
                                    </p:set>
                                    <p:animEffect transition="in" filter="dissolve">
                                      <p:cBhvr>
                                        <p:cTn id="21" dur="500"/>
                                        <p:tgtEl>
                                          <p:spTgt spid="18350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011"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a:t>Evaluating Which Design to Choose</a:t>
            </a:r>
          </a:p>
        </p:txBody>
      </p:sp>
      <p:sp>
        <p:nvSpPr>
          <p:cNvPr id="1837059" name="Rectangle 3"/>
          <p:cNvSpPr>
            <a:spLocks noGrp="1" noChangeArrowheads="1"/>
          </p:cNvSpPr>
          <p:nvPr>
            <p:ph idx="1"/>
          </p:nvPr>
        </p:nvSpPr>
        <p:spPr/>
        <p:txBody>
          <a:bodyPr>
            <a:normAutofit fontScale="85000" lnSpcReduction="20000"/>
          </a:bodyPr>
          <a:lstStyle/>
          <a:p>
            <a:r>
              <a:rPr lang="en-US" dirty="0"/>
              <a:t>Results with Design #2 (Task-based)</a:t>
            </a:r>
          </a:p>
          <a:p>
            <a:pPr lvl="1"/>
            <a:r>
              <a:rPr lang="en-US" dirty="0"/>
              <a:t>Task 1: look up 1645 Solano Ave</a:t>
            </a:r>
          </a:p>
          <a:p>
            <a:pPr lvl="2"/>
            <a:r>
              <a:rPr lang="en-US" dirty="0"/>
              <a:t>no difficulties encountered – warm-up task!</a:t>
            </a:r>
          </a:p>
          <a:p>
            <a:pPr lvl="2"/>
            <a:endParaRPr lang="en-US" dirty="0"/>
          </a:p>
          <a:p>
            <a:pPr lvl="1"/>
            <a:r>
              <a:rPr lang="en-US" dirty="0"/>
              <a:t>Task 2: look up 1700 California &amp; find </a:t>
            </a:r>
            <a:r>
              <a:rPr lang="en-US" dirty="0" err="1"/>
              <a:t>Tadich</a:t>
            </a:r>
            <a:r>
              <a:rPr lang="en-US" dirty="0"/>
              <a:t> Grill</a:t>
            </a:r>
          </a:p>
          <a:p>
            <a:pPr lvl="2"/>
            <a:r>
              <a:rPr lang="en-US" dirty="0"/>
              <a:t>1 user took awhile to figure out that </a:t>
            </a:r>
            <a:r>
              <a:rPr lang="en-US" dirty="0" err="1"/>
              <a:t>Tadich</a:t>
            </a:r>
            <a:r>
              <a:rPr lang="en-US" dirty="0"/>
              <a:t> Grill was a restaurant &amp; to click on the </a:t>
            </a:r>
            <a:r>
              <a:rPr lang="ja-JP" altLang="en-US" dirty="0"/>
              <a:t>“</a:t>
            </a:r>
            <a:r>
              <a:rPr lang="en-US" dirty="0"/>
              <a:t>Restaurants</a:t>
            </a:r>
            <a:r>
              <a:rPr lang="ja-JP" altLang="en-US" dirty="0"/>
              <a:t>”</a:t>
            </a:r>
            <a:r>
              <a:rPr lang="en-US" dirty="0"/>
              <a:t> link</a:t>
            </a:r>
          </a:p>
          <a:p>
            <a:pPr lvl="2"/>
            <a:r>
              <a:rPr lang="en-US" dirty="0"/>
              <a:t>all others found it in 2 clicks (Restaurants-&gt;</a:t>
            </a:r>
            <a:r>
              <a:rPr lang="en-US" dirty="0" err="1"/>
              <a:t>Tadich</a:t>
            </a:r>
            <a:r>
              <a:rPr lang="en-US" dirty="0"/>
              <a:t> Grill)</a:t>
            </a:r>
          </a:p>
          <a:p>
            <a:pPr lvl="2"/>
            <a:endParaRPr lang="en-US" dirty="0"/>
          </a:p>
          <a:p>
            <a:pPr lvl="1"/>
            <a:r>
              <a:rPr lang="en-US" dirty="0"/>
              <a:t>Task 3: look up 2106 55th St &amp; find nearby Sushi restaurant</a:t>
            </a:r>
          </a:p>
          <a:p>
            <a:pPr lvl="2"/>
            <a:r>
              <a:rPr lang="en-US" dirty="0"/>
              <a:t>3 found </a:t>
            </a:r>
            <a:r>
              <a:rPr lang="ja-JP" altLang="en-US" dirty="0"/>
              <a:t>“</a:t>
            </a:r>
            <a:r>
              <a:rPr lang="en-US" dirty="0" err="1"/>
              <a:t>Kisaku</a:t>
            </a:r>
            <a:r>
              <a:rPr lang="ja-JP" altLang="en-US" dirty="0"/>
              <a:t>”</a:t>
            </a:r>
            <a:r>
              <a:rPr lang="en-US" dirty="0"/>
              <a:t> in 2 clicks</a:t>
            </a:r>
          </a:p>
          <a:p>
            <a:pPr lvl="2"/>
            <a:r>
              <a:rPr lang="en-US" dirty="0"/>
              <a:t>2 others asked for a listing of Japanese restaurants</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79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37059">
                                            <p:txEl>
                                              <p:pRg st="4" end="4"/>
                                            </p:txEl>
                                          </p:spTgt>
                                        </p:tgtEl>
                                        <p:attrNameLst>
                                          <p:attrName>style.visibility</p:attrName>
                                        </p:attrNameLst>
                                      </p:cBhvr>
                                      <p:to>
                                        <p:strVal val="visible"/>
                                      </p:to>
                                    </p:set>
                                    <p:animEffect transition="in" filter="dissolve">
                                      <p:cBhvr>
                                        <p:cTn id="7" dur="500"/>
                                        <p:tgtEl>
                                          <p:spTgt spid="1837059">
                                            <p:txEl>
                                              <p:pRg st="4" end="4"/>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37059">
                                            <p:txEl>
                                              <p:pRg st="5" end="5"/>
                                            </p:txEl>
                                          </p:spTgt>
                                        </p:tgtEl>
                                        <p:attrNameLst>
                                          <p:attrName>style.visibility</p:attrName>
                                        </p:attrNameLst>
                                      </p:cBhvr>
                                      <p:to>
                                        <p:strVal val="visible"/>
                                      </p:to>
                                    </p:set>
                                    <p:animEffect transition="in" filter="dissolve">
                                      <p:cBhvr>
                                        <p:cTn id="10" dur="500"/>
                                        <p:tgtEl>
                                          <p:spTgt spid="1837059">
                                            <p:txEl>
                                              <p:pRg st="5" end="5"/>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37059">
                                            <p:txEl>
                                              <p:pRg st="6" end="6"/>
                                            </p:txEl>
                                          </p:spTgt>
                                        </p:tgtEl>
                                        <p:attrNameLst>
                                          <p:attrName>style.visibility</p:attrName>
                                        </p:attrNameLst>
                                      </p:cBhvr>
                                      <p:to>
                                        <p:strVal val="visible"/>
                                      </p:to>
                                    </p:set>
                                    <p:animEffect transition="in" filter="dissolve">
                                      <p:cBhvr>
                                        <p:cTn id="13" dur="500"/>
                                        <p:tgtEl>
                                          <p:spTgt spid="1837059">
                                            <p:txEl>
                                              <p:pRg st="6" end="6"/>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837059">
                                            <p:txEl>
                                              <p:pRg st="8" end="8"/>
                                            </p:txEl>
                                          </p:spTgt>
                                        </p:tgtEl>
                                        <p:attrNameLst>
                                          <p:attrName>style.visibility</p:attrName>
                                        </p:attrNameLst>
                                      </p:cBhvr>
                                      <p:to>
                                        <p:strVal val="visible"/>
                                      </p:to>
                                    </p:set>
                                    <p:animEffect transition="in" filter="dissolve">
                                      <p:cBhvr>
                                        <p:cTn id="18" dur="500"/>
                                        <p:tgtEl>
                                          <p:spTgt spid="1837059">
                                            <p:txEl>
                                              <p:pRg st="8" end="8"/>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837059">
                                            <p:txEl>
                                              <p:pRg st="9" end="9"/>
                                            </p:txEl>
                                          </p:spTgt>
                                        </p:tgtEl>
                                        <p:attrNameLst>
                                          <p:attrName>style.visibility</p:attrName>
                                        </p:attrNameLst>
                                      </p:cBhvr>
                                      <p:to>
                                        <p:strVal val="visible"/>
                                      </p:to>
                                    </p:set>
                                    <p:animEffect transition="in" filter="dissolve">
                                      <p:cBhvr>
                                        <p:cTn id="21" dur="500"/>
                                        <p:tgtEl>
                                          <p:spTgt spid="1837059">
                                            <p:txEl>
                                              <p:pRg st="9" end="9"/>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837059">
                                            <p:txEl>
                                              <p:pRg st="10" end="10"/>
                                            </p:txEl>
                                          </p:spTgt>
                                        </p:tgtEl>
                                        <p:attrNameLst>
                                          <p:attrName>style.visibility</p:attrName>
                                        </p:attrNameLst>
                                      </p:cBhvr>
                                      <p:to>
                                        <p:strVal val="visible"/>
                                      </p:to>
                                    </p:set>
                                    <p:animEffect transition="in" filter="dissolve">
                                      <p:cBhvr>
                                        <p:cTn id="24" dur="500"/>
                                        <p:tgtEl>
                                          <p:spTgt spid="183705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705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Design Patterns</a:t>
            </a:r>
          </a:p>
        </p:txBody>
      </p:sp>
      <p:sp>
        <p:nvSpPr>
          <p:cNvPr id="7" name="Text Box 3"/>
          <p:cNvSpPr txBox="1">
            <a:spLocks noChangeArrowheads="1"/>
          </p:cNvSpPr>
          <p:nvPr/>
        </p:nvSpPr>
        <p:spPr bwMode="auto">
          <a:xfrm>
            <a:off x="776732" y="5739232"/>
            <a:ext cx="8534400" cy="5027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667" dirty="0">
                <a:solidFill>
                  <a:srgbClr val="878787"/>
                </a:solidFill>
                <a:latin typeface="Helvetica"/>
                <a:cs typeface="Helvetica"/>
              </a:rPr>
              <a:t>March 15, 2021</a:t>
            </a:r>
          </a:p>
        </p:txBody>
      </p:sp>
    </p:spTree>
    <p:extLst>
      <p:ext uri="{BB962C8B-B14F-4D97-AF65-F5344CB8AC3E}">
        <p14:creationId xmlns:p14="http://schemas.microsoft.com/office/powerpoint/2010/main" val="243015769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t>Evaluating Which Design to Choose</a:t>
            </a:r>
          </a:p>
        </p:txBody>
      </p:sp>
      <p:sp>
        <p:nvSpPr>
          <p:cNvPr id="1839107" name="Rectangle 3"/>
          <p:cNvSpPr>
            <a:spLocks noGrp="1" noChangeArrowheads="1"/>
          </p:cNvSpPr>
          <p:nvPr>
            <p:ph idx="1"/>
          </p:nvPr>
        </p:nvSpPr>
        <p:spPr/>
        <p:txBody>
          <a:bodyPr/>
          <a:lstStyle/>
          <a:p>
            <a:r>
              <a:rPr lang="en-US" dirty="0"/>
              <a:t>General comments</a:t>
            </a:r>
          </a:p>
          <a:p>
            <a:pPr lvl="1"/>
            <a:r>
              <a:rPr lang="en-US" dirty="0"/>
              <a:t>2 users said they often want to email/SMS maps to friends who they will be meeting (task-based)</a:t>
            </a:r>
          </a:p>
          <a:p>
            <a:pPr lvl="1"/>
            <a:r>
              <a:rPr lang="en-US" dirty="0"/>
              <a:t>3 users wanted driving directions (task-based)</a:t>
            </a:r>
          </a:p>
          <a:p>
            <a:pPr lvl="1"/>
            <a:endParaRPr lang="en-US" dirty="0"/>
          </a:p>
          <a:p>
            <a:pPr marL="0" indent="0">
              <a:buNone/>
            </a:pPr>
            <a:r>
              <a:rPr lang="en-US" dirty="0"/>
              <a:t>→ TASK-BASED ORGANIZATION (B4) worked better, but still had some minor problems</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80</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39107">
                                            <p:txEl>
                                              <p:pRg st="4" end="4"/>
                                            </p:txEl>
                                          </p:spTgt>
                                        </p:tgtEl>
                                        <p:attrNameLst>
                                          <p:attrName>style.visibility</p:attrName>
                                        </p:attrNameLst>
                                      </p:cBhvr>
                                      <p:to>
                                        <p:strVal val="visible"/>
                                      </p:to>
                                    </p:set>
                                    <p:animEffect transition="in" filter="dissolve">
                                      <p:cBhvr>
                                        <p:cTn id="7" dur="500"/>
                                        <p:tgtEl>
                                          <p:spTgt spid="1839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639238" y="92988"/>
            <a:ext cx="11552767" cy="1143000"/>
          </a:xfrm>
        </p:spPr>
        <p:txBody>
          <a:bodyPr/>
          <a:lstStyle/>
          <a:p>
            <a:r>
              <a:rPr lang="en-US" dirty="0"/>
              <a:t>Design #2 – Revision 1</a:t>
            </a:r>
            <a:br>
              <a:rPr lang="en-US" dirty="0"/>
            </a:br>
            <a:r>
              <a:rPr lang="en-US" dirty="0"/>
              <a:t>Adding More Related Tasks</a:t>
            </a:r>
          </a:p>
        </p:txBody>
      </p:sp>
      <p:sp>
        <p:nvSpPr>
          <p:cNvPr id="5" name="Date Placeholder 2"/>
          <p:cNvSpPr>
            <a:spLocks noGrp="1"/>
          </p:cNvSpPr>
          <p:nvPr>
            <p:ph type="dt" sz="half" idx="10"/>
          </p:nvPr>
        </p:nvSpPr>
        <p:spPr/>
        <p:txBody>
          <a:bodyPr/>
          <a:lstStyle/>
          <a:p>
            <a:r>
              <a:rPr lang="en-US"/>
              <a:t>2021/03/15</a:t>
            </a:r>
          </a:p>
        </p:txBody>
      </p:sp>
      <p:sp>
        <p:nvSpPr>
          <p:cNvPr id="6" name="Footer Placeholder 3"/>
          <p:cNvSpPr>
            <a:spLocks noGrp="1"/>
          </p:cNvSpPr>
          <p:nvPr>
            <p:ph type="ftr" sz="quarter" idx="11"/>
          </p:nvPr>
        </p:nvSpPr>
        <p:spPr/>
        <p:txBody>
          <a:bodyPr/>
          <a:lstStyle/>
          <a:p>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0A6D5E96-B3FB-B340-83D1-D5031352BCCC}" type="slidenum">
              <a:rPr lang="en-US" smtClean="0"/>
              <a:pPr/>
              <a:t>81</a:t>
            </a:fld>
            <a:endParaRPr lang="en-US"/>
          </a:p>
        </p:txBody>
      </p:sp>
      <p:pic>
        <p:nvPicPr>
          <p:cNvPr id="94214" name="Picture 3" descr="task2"/>
          <p:cNvPicPr>
            <a:picLocks noChangeAspect="1" noChangeArrowheads="1"/>
          </p:cNvPicPr>
          <p:nvPr/>
        </p:nvPicPr>
        <p:blipFill>
          <a:blip r:embed="rId3" cstate="print">
            <a:extLst>
              <a:ext uri="{28A0092B-C50C-407E-A947-70E740481C1C}">
                <a14:useLocalDpi xmlns:a14="http://schemas.microsoft.com/office/drawing/2010/main" val="0"/>
              </a:ext>
            </a:extLst>
          </a:blip>
          <a:srcRect r="23535" b="7813"/>
          <a:stretch>
            <a:fillRect/>
          </a:stretch>
        </p:blipFill>
        <p:spPr bwMode="auto">
          <a:xfrm>
            <a:off x="3758339" y="1323257"/>
            <a:ext cx="5727971" cy="51798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1156" name="AutoShape 4"/>
          <p:cNvSpPr>
            <a:spLocks noChangeArrowheads="1"/>
          </p:cNvSpPr>
          <p:nvPr/>
        </p:nvSpPr>
        <p:spPr bwMode="auto">
          <a:xfrm>
            <a:off x="5421066" y="5938098"/>
            <a:ext cx="4196979" cy="564978"/>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1156"/>
                                        </p:tgtEl>
                                        <p:attrNameLst>
                                          <p:attrName>style.visibility</p:attrName>
                                        </p:attrNameLst>
                                      </p:cBhvr>
                                      <p:to>
                                        <p:strVal val="visible"/>
                                      </p:to>
                                    </p:set>
                                    <p:animEffect transition="in" filter="dissolve">
                                      <p:cBhvr>
                                        <p:cTn id="7" dur="500"/>
                                        <p:tgtEl>
                                          <p:spTgt spid="1841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1156"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37757" y="279400"/>
            <a:ext cx="11552767" cy="1524000"/>
          </a:xfrm>
        </p:spPr>
        <p:txBody>
          <a:bodyPr/>
          <a:lstStyle/>
          <a:p>
            <a:pPr>
              <a:tabLst>
                <a:tab pos="1602277" algn="l"/>
              </a:tabLst>
            </a:pPr>
            <a:r>
              <a:rPr lang="en-US" sz="4000" dirty="0"/>
              <a:t>Design #2 – Revision 2</a:t>
            </a:r>
            <a:br>
              <a:rPr lang="en-US" sz="4000" dirty="0"/>
            </a:br>
            <a:r>
              <a:rPr lang="en-US" sz="4000" dirty="0"/>
              <a:t>Adding HIERARCHICAL ORGANIZATION (B3) &amp; 	LOCATION BREAD CRUMBS (K6)</a:t>
            </a:r>
          </a:p>
        </p:txBody>
      </p:sp>
      <p:sp>
        <p:nvSpPr>
          <p:cNvPr id="5" name="Date Placeholder 2"/>
          <p:cNvSpPr>
            <a:spLocks noGrp="1"/>
          </p:cNvSpPr>
          <p:nvPr>
            <p:ph type="dt" sz="half" idx="10"/>
          </p:nvPr>
        </p:nvSpPr>
        <p:spPr/>
        <p:txBody>
          <a:bodyPr/>
          <a:lstStyle/>
          <a:p>
            <a:r>
              <a:rPr lang="en-US"/>
              <a:t>2021/03/15</a:t>
            </a:r>
          </a:p>
        </p:txBody>
      </p:sp>
      <p:sp>
        <p:nvSpPr>
          <p:cNvPr id="6" name="Footer Placeholder 3"/>
          <p:cNvSpPr>
            <a:spLocks noGrp="1"/>
          </p:cNvSpPr>
          <p:nvPr>
            <p:ph type="ftr" sz="quarter" idx="11"/>
          </p:nvPr>
        </p:nvSpPr>
        <p:spPr/>
        <p:txBody>
          <a:bodyPr/>
          <a:lstStyle/>
          <a:p>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0A6D5E96-B3FB-B340-83D1-D5031352BCCC}" type="slidenum">
              <a:rPr lang="en-US" smtClean="0"/>
              <a:pPr/>
              <a:t>82</a:t>
            </a:fld>
            <a:endParaRPr lang="en-US"/>
          </a:p>
        </p:txBody>
      </p:sp>
      <p:pic>
        <p:nvPicPr>
          <p:cNvPr id="95238" name="Picture 3" descr="task3"/>
          <p:cNvPicPr>
            <a:picLocks noChangeAspect="1" noChangeArrowheads="1"/>
          </p:cNvPicPr>
          <p:nvPr/>
        </p:nvPicPr>
        <p:blipFill>
          <a:blip r:embed="rId3" cstate="print">
            <a:extLst>
              <a:ext uri="{28A0092B-C50C-407E-A947-70E740481C1C}">
                <a14:useLocalDpi xmlns:a14="http://schemas.microsoft.com/office/drawing/2010/main" val="0"/>
              </a:ext>
            </a:extLst>
          </a:blip>
          <a:srcRect r="23535"/>
          <a:stretch>
            <a:fillRect/>
          </a:stretch>
        </p:blipFill>
        <p:spPr bwMode="auto">
          <a:xfrm>
            <a:off x="4467083" y="2108200"/>
            <a:ext cx="6006615" cy="5892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04" name="AutoShape 4"/>
          <p:cNvSpPr>
            <a:spLocks noChangeArrowheads="1"/>
          </p:cNvSpPr>
          <p:nvPr/>
        </p:nvSpPr>
        <p:spPr bwMode="auto">
          <a:xfrm>
            <a:off x="4467083" y="2759129"/>
            <a:ext cx="5405337" cy="457200"/>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3204"/>
                                        </p:tgtEl>
                                        <p:attrNameLst>
                                          <p:attrName>style.visibility</p:attrName>
                                        </p:attrNameLst>
                                      </p:cBhvr>
                                      <p:to>
                                        <p:strVal val="visible"/>
                                      </p:to>
                                    </p:set>
                                    <p:animEffect transition="in" filter="dissolve">
                                      <p:cBhvr>
                                        <p:cTn id="7" dur="500"/>
                                        <p:tgtEl>
                                          <p:spTgt spid="184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04"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sz="4000" dirty="0"/>
              <a:t>Design #2 – Revision 3 Hi-Fi Prototype </a:t>
            </a:r>
            <a:br>
              <a:rPr lang="en-US" sz="4000" dirty="0"/>
            </a:br>
            <a:r>
              <a:rPr lang="en-US" sz="4000" dirty="0"/>
              <a:t>Adding SEARCH ACTION MODULE (J1)</a:t>
            </a:r>
          </a:p>
        </p:txBody>
      </p:sp>
      <p:sp>
        <p:nvSpPr>
          <p:cNvPr id="5" name="Date Placeholder 2"/>
          <p:cNvSpPr>
            <a:spLocks noGrp="1"/>
          </p:cNvSpPr>
          <p:nvPr>
            <p:ph type="dt" sz="half" idx="10"/>
          </p:nvPr>
        </p:nvSpPr>
        <p:spPr/>
        <p:txBody>
          <a:bodyPr/>
          <a:lstStyle/>
          <a:p>
            <a:r>
              <a:rPr lang="en-US"/>
              <a:t>2021/03/15</a:t>
            </a:r>
          </a:p>
        </p:txBody>
      </p:sp>
      <p:sp>
        <p:nvSpPr>
          <p:cNvPr id="6" name="Footer Placeholder 3"/>
          <p:cNvSpPr>
            <a:spLocks noGrp="1"/>
          </p:cNvSpPr>
          <p:nvPr>
            <p:ph type="ftr" sz="quarter" idx="11"/>
          </p:nvPr>
        </p:nvSpPr>
        <p:spPr/>
        <p:txBody>
          <a:bodyPr/>
          <a:lstStyle/>
          <a:p>
            <a:r>
              <a:rPr lang="en-US"/>
              <a:t>dt+UX: Design Thinking for User Experience Design, Prototyping &amp; Evaluation</a:t>
            </a:r>
          </a:p>
        </p:txBody>
      </p:sp>
      <p:sp>
        <p:nvSpPr>
          <p:cNvPr id="9" name="Slide Number Placeholder 8"/>
          <p:cNvSpPr>
            <a:spLocks noGrp="1"/>
          </p:cNvSpPr>
          <p:nvPr>
            <p:ph type="sldNum" sz="quarter" idx="12"/>
          </p:nvPr>
        </p:nvSpPr>
        <p:spPr/>
        <p:txBody>
          <a:bodyPr/>
          <a:lstStyle/>
          <a:p>
            <a:fld id="{0A6D5E96-B3FB-B340-83D1-D5031352BCCC}" type="slidenum">
              <a:rPr lang="en-US" smtClean="0"/>
              <a:pPr/>
              <a:t>83</a:t>
            </a:fld>
            <a:endParaRPr lang="en-US"/>
          </a:p>
        </p:txBody>
      </p:sp>
      <p:pic>
        <p:nvPicPr>
          <p:cNvPr id="96262"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l="781" t="8333" r="24219" b="10417"/>
          <a:stretch>
            <a:fillRect/>
          </a:stretch>
        </p:blipFill>
        <p:spPr bwMode="auto">
          <a:xfrm>
            <a:off x="2394544" y="1320093"/>
            <a:ext cx="6496480" cy="52783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5252" name="AutoShape 4"/>
          <p:cNvSpPr>
            <a:spLocks noChangeArrowheads="1"/>
          </p:cNvSpPr>
          <p:nvPr/>
        </p:nvSpPr>
        <p:spPr bwMode="auto">
          <a:xfrm>
            <a:off x="2475857" y="2311403"/>
            <a:ext cx="3065757" cy="364971"/>
          </a:xfrm>
          <a:prstGeom prst="roundRect">
            <a:avLst>
              <a:gd name="adj" fmla="val 16667"/>
            </a:avLst>
          </a:prstGeom>
          <a:noFill/>
          <a:ln w="571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4267"/>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45252"/>
                                        </p:tgtEl>
                                        <p:attrNameLst>
                                          <p:attrName>style.visibility</p:attrName>
                                        </p:attrNameLst>
                                      </p:cBhvr>
                                      <p:to>
                                        <p:strVal val="visible"/>
                                      </p:to>
                                    </p:set>
                                    <p:animEffect transition="in" filter="dissolve">
                                      <p:cBhvr>
                                        <p:cTn id="7" dur="500"/>
                                        <p:tgtEl>
                                          <p:spTgt spid="1845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5252" grpId="0" animBg="1"/>
    </p:bld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r>
              <a:rPr lang="en-US"/>
              <a:t>Summary</a:t>
            </a:r>
          </a:p>
        </p:txBody>
      </p:sp>
      <p:sp>
        <p:nvSpPr>
          <p:cNvPr id="99331" name="Rectangle 3"/>
          <p:cNvSpPr>
            <a:spLocks noGrp="1" noChangeArrowheads="1"/>
          </p:cNvSpPr>
          <p:nvPr>
            <p:ph idx="1"/>
          </p:nvPr>
        </p:nvSpPr>
        <p:spPr/>
        <p:txBody>
          <a:bodyPr>
            <a:normAutofit lnSpcReduction="10000"/>
          </a:bodyPr>
          <a:lstStyle/>
          <a:p>
            <a:r>
              <a:rPr lang="en-US" dirty="0"/>
              <a:t>Lots of issues involved in designing compelling, usable web sites</a:t>
            </a:r>
          </a:p>
          <a:p>
            <a:r>
              <a:rPr lang="en-US" dirty="0"/>
              <a:t>Design patterns are one way of capturing good design knowledge</a:t>
            </a:r>
          </a:p>
          <a:p>
            <a:pPr lvl="1"/>
            <a:r>
              <a:rPr lang="en-US" dirty="0"/>
              <a:t>generative (help you create new designs)</a:t>
            </a:r>
          </a:p>
          <a:p>
            <a:pPr lvl="1"/>
            <a:r>
              <a:rPr lang="en-US" dirty="0"/>
              <a:t>consider trade-offs</a:t>
            </a:r>
          </a:p>
          <a:p>
            <a:pPr lvl="1"/>
            <a:r>
              <a:rPr lang="en-US" dirty="0"/>
              <a:t>concrete examples of successful uses</a:t>
            </a:r>
          </a:p>
          <a:p>
            <a:pPr lvl="1"/>
            <a:r>
              <a:rPr lang="en-US" dirty="0"/>
              <a:t>a networked language that works together</a:t>
            </a:r>
          </a:p>
          <a:p>
            <a:pPr lvl="1"/>
            <a:endParaRPr lang="en-US" dirty="0"/>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84</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39238" y="203931"/>
            <a:ext cx="11552767" cy="1143000"/>
          </a:xfrm>
        </p:spPr>
        <p:txBody>
          <a:bodyPr/>
          <a:lstStyle/>
          <a:p>
            <a:r>
              <a:rPr lang="en-US" dirty="0"/>
              <a:t>Further Reading</a:t>
            </a:r>
            <a:br>
              <a:rPr lang="en-US" dirty="0"/>
            </a:br>
            <a:r>
              <a:rPr lang="en-US" dirty="0"/>
              <a:t>Books on Web Design</a:t>
            </a:r>
          </a:p>
        </p:txBody>
      </p:sp>
      <p:sp>
        <p:nvSpPr>
          <p:cNvPr id="100355" name="Rectangle 3"/>
          <p:cNvSpPr>
            <a:spLocks noGrp="1" noChangeArrowheads="1"/>
          </p:cNvSpPr>
          <p:nvPr>
            <p:ph idx="1"/>
          </p:nvPr>
        </p:nvSpPr>
        <p:spPr>
          <a:xfrm>
            <a:off x="639233" y="1624869"/>
            <a:ext cx="11195715" cy="4802245"/>
          </a:xfrm>
        </p:spPr>
        <p:txBody>
          <a:bodyPr/>
          <a:lstStyle/>
          <a:p>
            <a:r>
              <a:rPr lang="en-US" i="1" dirty="0"/>
              <a:t>The Design of Sites</a:t>
            </a:r>
            <a:r>
              <a:rPr lang="en-US" dirty="0"/>
              <a:t>. Doug Van </a:t>
            </a:r>
            <a:r>
              <a:rPr lang="en-US" dirty="0" err="1"/>
              <a:t>Duyne</a:t>
            </a:r>
            <a:r>
              <a:rPr lang="en-US" dirty="0"/>
              <a:t>, James Landay, Jason Hong. Addison-Wesley. 2nd edition. 2007. [at this point out of date]</a:t>
            </a:r>
          </a:p>
          <a:p>
            <a:r>
              <a:rPr lang="en-US" i="1" dirty="0"/>
              <a:t>Information Architecture for the Web and Beyond</a:t>
            </a:r>
            <a:r>
              <a:rPr lang="en-US" dirty="0"/>
              <a:t>. Louis Rosenfeld, Peter </a:t>
            </a:r>
            <a:r>
              <a:rPr lang="en-US" dirty="0" err="1"/>
              <a:t>Morville</a:t>
            </a:r>
            <a:r>
              <a:rPr lang="en-US" dirty="0"/>
              <a:t>, Jorge </a:t>
            </a:r>
            <a:r>
              <a:rPr lang="en-US" dirty="0" err="1"/>
              <a:t>Arango</a:t>
            </a:r>
            <a:r>
              <a:rPr lang="en-US" dirty="0"/>
              <a:t>. O'Reilly. 4th edition. 2015</a:t>
            </a:r>
          </a:p>
          <a:p>
            <a:r>
              <a:rPr lang="en-US" i="1" dirty="0"/>
              <a:t>Don’t Make Me Think!, </a:t>
            </a:r>
            <a:r>
              <a:rPr lang="en-US" dirty="0"/>
              <a:t>Revisited. Steven Krug. Que. 3rd edition. 2014. </a:t>
            </a:r>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p:txBody>
          <a:bodyPr/>
          <a:lstStyle/>
          <a:p>
            <a:fld id="{36951F0A-6D27-F641-887A-BFA2D5FF6C3B}" type="slidenum">
              <a:rPr lang="en-US" smtClean="0"/>
              <a:pPr/>
              <a:t>85</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639763" y="203930"/>
            <a:ext cx="11552237" cy="1143000"/>
          </a:xfrm>
        </p:spPr>
        <p:txBody>
          <a:bodyPr/>
          <a:lstStyle/>
          <a:p>
            <a:r>
              <a:rPr lang="en-US" dirty="0"/>
              <a:t>Further Reading</a:t>
            </a:r>
            <a:br>
              <a:rPr lang="en-US" dirty="0"/>
            </a:br>
            <a:r>
              <a:rPr lang="en-US" dirty="0"/>
              <a:t>Websites on Web Design</a:t>
            </a:r>
          </a:p>
        </p:txBody>
      </p:sp>
      <p:sp>
        <p:nvSpPr>
          <p:cNvPr id="102403" name="Rectangle 3"/>
          <p:cNvSpPr>
            <a:spLocks noGrp="1" noChangeArrowheads="1"/>
          </p:cNvSpPr>
          <p:nvPr>
            <p:ph idx="1"/>
          </p:nvPr>
        </p:nvSpPr>
        <p:spPr>
          <a:xfrm>
            <a:off x="639233" y="1600200"/>
            <a:ext cx="11195715" cy="4724400"/>
          </a:xfrm>
        </p:spPr>
        <p:txBody>
          <a:bodyPr/>
          <a:lstStyle/>
          <a:p>
            <a:r>
              <a:rPr lang="en-US" dirty="0" err="1"/>
              <a:t>UsableWeb.com</a:t>
            </a:r>
            <a:r>
              <a:rPr lang="en-US" dirty="0"/>
              <a:t>, links to other usability sites</a:t>
            </a:r>
          </a:p>
          <a:p>
            <a:r>
              <a:rPr lang="en-US" dirty="0" err="1"/>
              <a:t>Usability.gov</a:t>
            </a:r>
            <a:r>
              <a:rPr lang="en-US" dirty="0"/>
              <a:t>, for building accessible websites &amp; more</a:t>
            </a:r>
          </a:p>
          <a:p>
            <a:r>
              <a:rPr lang="en-US" dirty="0"/>
              <a:t>User Interface Engineering, at </a:t>
            </a:r>
            <a:r>
              <a:rPr lang="en-US" dirty="0">
                <a:hlinkClick r:id="rId3"/>
              </a:rPr>
              <a:t>http://www.uie.com</a:t>
            </a:r>
            <a:endParaRPr lang="en-US" dirty="0"/>
          </a:p>
          <a:p>
            <a:r>
              <a:rPr lang="en-US" dirty="0"/>
              <a:t>Mark Hurst’s </a:t>
            </a:r>
            <a:r>
              <a:rPr lang="en-US" dirty="0" err="1"/>
              <a:t>creativegood.com</a:t>
            </a:r>
            <a:r>
              <a:rPr lang="en-US" dirty="0"/>
              <a:t> </a:t>
            </a:r>
          </a:p>
          <a:p>
            <a:r>
              <a:rPr lang="en-US" dirty="0" err="1"/>
              <a:t>Jakob</a:t>
            </a:r>
            <a:r>
              <a:rPr lang="en-US" dirty="0"/>
              <a:t> Nielsen’s </a:t>
            </a:r>
            <a:r>
              <a:rPr lang="en-US" dirty="0" err="1"/>
              <a:t>www.nngroup.com</a:t>
            </a:r>
            <a:endParaRPr lang="en-US" dirty="0"/>
          </a:p>
          <a:p>
            <a:endParaRPr lang="en-US" dirty="0"/>
          </a:p>
        </p:txBody>
      </p:sp>
      <p:sp>
        <p:nvSpPr>
          <p:cNvPr id="4" name="Date Placeholder 3"/>
          <p:cNvSpPr>
            <a:spLocks noGrp="1"/>
          </p:cNvSpPr>
          <p:nvPr>
            <p:ph type="dt" sz="half" idx="10"/>
          </p:nvPr>
        </p:nvSpPr>
        <p:spPr>
          <a:xfrm>
            <a:off x="2931" y="6607236"/>
            <a:ext cx="2540000" cy="457200"/>
          </a:xfrm>
        </p:spPr>
        <p:txBody>
          <a:bodyPr/>
          <a:lstStyle/>
          <a:p>
            <a:r>
              <a:rPr lang="en-US"/>
              <a:t>2021/03/15</a:t>
            </a:r>
          </a:p>
        </p:txBody>
      </p:sp>
      <p:sp>
        <p:nvSpPr>
          <p:cNvPr id="5" name="Footer Placeholder 4"/>
          <p:cNvSpPr>
            <a:spLocks noGrp="1"/>
          </p:cNvSpPr>
          <p:nvPr>
            <p:ph type="ftr" sz="quarter" idx="11"/>
          </p:nvPr>
        </p:nvSpPr>
        <p:spPr>
          <a:xfrm>
            <a:off x="2545860" y="6608285"/>
            <a:ext cx="8319483" cy="457200"/>
          </a:xfrm>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a:xfrm>
            <a:off x="10865343" y="6617039"/>
            <a:ext cx="1320800" cy="457200"/>
          </a:xfrm>
        </p:spPr>
        <p:txBody>
          <a:bodyPr/>
          <a:lstStyle/>
          <a:p>
            <a:fld id="{36951F0A-6D27-F641-887A-BFA2D5FF6C3B}" type="slidenum">
              <a:rPr lang="en-US" smtClean="0"/>
              <a:pPr/>
              <a:t>86</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39238" y="0"/>
            <a:ext cx="11552767" cy="1143000"/>
          </a:xfrm>
        </p:spPr>
        <p:txBody>
          <a:bodyPr/>
          <a:lstStyle/>
          <a:p>
            <a:r>
              <a:rPr lang="en-US"/>
              <a:t>Next Time</a:t>
            </a:r>
          </a:p>
        </p:txBody>
      </p:sp>
      <p:sp>
        <p:nvSpPr>
          <p:cNvPr id="104451" name="Rectangle 3"/>
          <p:cNvSpPr>
            <a:spLocks noGrp="1" noChangeArrowheads="1"/>
          </p:cNvSpPr>
          <p:nvPr>
            <p:ph idx="1"/>
          </p:nvPr>
        </p:nvSpPr>
        <p:spPr>
          <a:xfrm>
            <a:off x="639233" y="1600200"/>
            <a:ext cx="11195715" cy="4724400"/>
          </a:xfrm>
        </p:spPr>
        <p:txBody>
          <a:bodyPr/>
          <a:lstStyle/>
          <a:p>
            <a:r>
              <a:rPr lang="en-US" dirty="0"/>
              <a:t>Wed</a:t>
            </a:r>
          </a:p>
          <a:p>
            <a:pPr lvl="1"/>
            <a:r>
              <a:rPr lang="en-US" dirty="0"/>
              <a:t>Smart Interfaces for Human-Centered AI – my research</a:t>
            </a:r>
          </a:p>
          <a:p>
            <a:pPr lvl="1"/>
            <a:r>
              <a:rPr lang="en-US" dirty="0"/>
              <a:t>Team Work on Project</a:t>
            </a:r>
          </a:p>
          <a:p>
            <a:pPr lvl="1"/>
            <a:endParaRPr lang="en-US" dirty="0"/>
          </a:p>
          <a:p>
            <a:r>
              <a:rPr lang="en-US" dirty="0"/>
              <a:t>Fri</a:t>
            </a:r>
          </a:p>
          <a:p>
            <a:pPr lvl="1"/>
            <a:r>
              <a:rPr lang="en-US" dirty="0"/>
              <a:t>Project Expo</a:t>
            </a:r>
          </a:p>
          <a:p>
            <a:endParaRPr lang="en-US" dirty="0"/>
          </a:p>
        </p:txBody>
      </p:sp>
      <p:sp>
        <p:nvSpPr>
          <p:cNvPr id="4" name="Date Placeholder 3"/>
          <p:cNvSpPr>
            <a:spLocks noGrp="1"/>
          </p:cNvSpPr>
          <p:nvPr>
            <p:ph type="dt" sz="half" idx="10"/>
          </p:nvPr>
        </p:nvSpPr>
        <p:spPr>
          <a:xfrm>
            <a:off x="2931" y="6607236"/>
            <a:ext cx="2540000" cy="457200"/>
          </a:xfrm>
        </p:spPr>
        <p:txBody>
          <a:bodyPr/>
          <a:lstStyle/>
          <a:p>
            <a:r>
              <a:rPr lang="en-US"/>
              <a:t>2021/03/15</a:t>
            </a:r>
          </a:p>
        </p:txBody>
      </p:sp>
      <p:sp>
        <p:nvSpPr>
          <p:cNvPr id="5" name="Footer Placeholder 4"/>
          <p:cNvSpPr>
            <a:spLocks noGrp="1"/>
          </p:cNvSpPr>
          <p:nvPr>
            <p:ph type="ftr" sz="quarter" idx="11"/>
          </p:nvPr>
        </p:nvSpPr>
        <p:spPr>
          <a:xfrm>
            <a:off x="2545860" y="6608285"/>
            <a:ext cx="8319483" cy="457200"/>
          </a:xfrm>
        </p:spPr>
        <p:txBody>
          <a:bodyPr/>
          <a:lstStyle/>
          <a:p>
            <a:r>
              <a:rPr lang="en-US"/>
              <a:t>dt+UX: Design Thinking for User Experience Design, Prototyping &amp; Evaluation</a:t>
            </a:r>
          </a:p>
        </p:txBody>
      </p:sp>
      <p:sp>
        <p:nvSpPr>
          <p:cNvPr id="10" name="Slide Number Placeholder 9"/>
          <p:cNvSpPr>
            <a:spLocks noGrp="1"/>
          </p:cNvSpPr>
          <p:nvPr>
            <p:ph type="sldNum" sz="quarter" idx="12"/>
          </p:nvPr>
        </p:nvSpPr>
        <p:spPr>
          <a:xfrm>
            <a:off x="10865343" y="6617039"/>
            <a:ext cx="1320800" cy="457200"/>
          </a:xfrm>
        </p:spPr>
        <p:txBody>
          <a:bodyPr/>
          <a:lstStyle/>
          <a:p>
            <a:fld id="{36951F0A-6D27-F641-887A-BFA2D5FF6C3B}" type="slidenum">
              <a:rPr lang="en-US" smtClean="0"/>
              <a:pPr/>
              <a:t>87</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Outline</a:t>
            </a:r>
            <a:endParaRPr lang="en-US" dirty="0"/>
          </a:p>
        </p:txBody>
      </p:sp>
      <p:sp>
        <p:nvSpPr>
          <p:cNvPr id="15363" name="Rectangle 6"/>
          <p:cNvSpPr>
            <a:spLocks noGrp="1" noChangeArrowheads="1"/>
          </p:cNvSpPr>
          <p:nvPr>
            <p:ph idx="1"/>
          </p:nvPr>
        </p:nvSpPr>
        <p:spPr/>
        <p:txBody>
          <a:bodyPr/>
          <a:lstStyle/>
          <a:p>
            <a:r>
              <a:rPr lang="en-US" dirty="0"/>
              <a:t>Detailed Design Example</a:t>
            </a:r>
          </a:p>
          <a:p>
            <a:r>
              <a:rPr lang="en-US" dirty="0"/>
              <a:t>Web Design Patterns</a:t>
            </a:r>
          </a:p>
          <a:p>
            <a:r>
              <a:rPr lang="en-US" dirty="0"/>
              <a:t>Patterns in the Design Exploration Phase</a:t>
            </a:r>
          </a:p>
          <a:p>
            <a:endParaRPr lang="en-US" dirty="0"/>
          </a:p>
        </p:txBody>
      </p:sp>
      <p:sp>
        <p:nvSpPr>
          <p:cNvPr id="4" name="Date Placeholder 3"/>
          <p:cNvSpPr>
            <a:spLocks noGrp="1"/>
          </p:cNvSpPr>
          <p:nvPr>
            <p:ph type="dt" sz="half" idx="10"/>
          </p:nvPr>
        </p:nvSpPr>
        <p:spPr/>
        <p:txBody>
          <a:bodyPr/>
          <a:lstStyle/>
          <a:p>
            <a:r>
              <a:rPr lang="en-US"/>
              <a:t>2021/03/15</a:t>
            </a:r>
          </a:p>
        </p:txBody>
      </p:sp>
      <p:sp>
        <p:nvSpPr>
          <p:cNvPr id="5" name="Footer Placeholder 4"/>
          <p:cNvSpPr>
            <a:spLocks noGrp="1"/>
          </p:cNvSpPr>
          <p:nvPr>
            <p:ph type="ftr" sz="quarter" idx="11"/>
          </p:nvPr>
        </p:nvSpPr>
        <p:spPr/>
        <p:txBody>
          <a:bodyPr/>
          <a:lstStyle/>
          <a:p>
            <a:r>
              <a:rPr lang="en-US"/>
              <a:t>dt+UX: Design Thinking for User Experience Design, Prototyping &amp; Evaluation</a:t>
            </a:r>
          </a:p>
        </p:txBody>
      </p:sp>
      <p:sp>
        <p:nvSpPr>
          <p:cNvPr id="11" name="Slide Number Placeholder 10"/>
          <p:cNvSpPr>
            <a:spLocks noGrp="1"/>
          </p:cNvSpPr>
          <p:nvPr>
            <p:ph type="sldNum" sz="quarter" idx="12"/>
          </p:nvPr>
        </p:nvSpPr>
        <p:spPr/>
        <p:txBody>
          <a:bodyPr/>
          <a:lstStyle/>
          <a:p>
            <a:fld id="{36951F0A-6D27-F641-887A-BFA2D5FF6C3B}" type="slidenum">
              <a:rPr lang="en-US" smtClean="0"/>
              <a:pPr/>
              <a:t>9</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5_Summer HCI">
  <a:themeElements>
    <a:clrScheme name="Custom 1">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5CADFF"/>
      </a:hlink>
      <a:folHlink>
        <a:srgbClr val="B2B2B2"/>
      </a:folHlink>
    </a:clrScheme>
    <a:fontScheme name="1_Summer HCI">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Summer HCI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ummer HCI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ummer HCI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ummer HCI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ummer HCI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ummer HCI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ummer HCI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Summer HCI 8">
        <a:dk1>
          <a:srgbClr val="808080"/>
        </a:dk1>
        <a:lt1>
          <a:srgbClr val="FFFFFF"/>
        </a:lt1>
        <a:dk2>
          <a:srgbClr val="A94E31"/>
        </a:dk2>
        <a:lt2>
          <a:srgbClr val="FFFFFF"/>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9">
        <a:dk1>
          <a:srgbClr val="808080"/>
        </a:dk1>
        <a:lt1>
          <a:srgbClr val="FFFFFF"/>
        </a:lt1>
        <a:dk2>
          <a:srgbClr val="A94E31"/>
        </a:dk2>
        <a:lt2>
          <a:srgbClr val="3E6C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
      <a:clrScheme name="1_Summer HCI 10">
        <a:dk1>
          <a:srgbClr val="808080"/>
        </a:dk1>
        <a:lt1>
          <a:srgbClr val="FFFFFF"/>
        </a:lt1>
        <a:dk2>
          <a:srgbClr val="A94E31"/>
        </a:dk2>
        <a:lt2>
          <a:srgbClr val="3E4E6C"/>
        </a:lt2>
        <a:accent1>
          <a:srgbClr val="00CC99"/>
        </a:accent1>
        <a:accent2>
          <a:srgbClr val="3333CC"/>
        </a:accent2>
        <a:accent3>
          <a:srgbClr val="D1B2AD"/>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13-usability-testing.pptx</Template>
  <TotalTime>15541</TotalTime>
  <Words>4551</Words>
  <Application>Microsoft Macintosh PowerPoint</Application>
  <PresentationFormat>Widescreen</PresentationFormat>
  <Paragraphs>805</Paragraphs>
  <Slides>87</Slides>
  <Notes>87</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7" baseType="lpstr">
      <vt:lpstr>Arial</vt:lpstr>
      <vt:lpstr>Arial Black</vt:lpstr>
      <vt:lpstr>Comic Sans MS</vt:lpstr>
      <vt:lpstr>Gill Sans Light</vt:lpstr>
      <vt:lpstr>Helvetica</vt:lpstr>
      <vt:lpstr>Helvetica Light</vt:lpstr>
      <vt:lpstr>Times</vt:lpstr>
      <vt:lpstr>Times New Roman</vt:lpstr>
      <vt:lpstr>5_Summer HCI</vt:lpstr>
      <vt:lpstr>Image</vt:lpstr>
      <vt:lpstr>Design Patterns</vt:lpstr>
      <vt:lpstr>Hall of Fame or Shame?</vt:lpstr>
      <vt:lpstr>Hall of Fame or Shame?</vt:lpstr>
      <vt:lpstr>Hall of Shame!</vt:lpstr>
      <vt:lpstr>Improved southwest.com</vt:lpstr>
      <vt:lpstr>Hall of Fame or Shame?</vt:lpstr>
      <vt:lpstr>Hall of Fame/Shame!</vt:lpstr>
      <vt:lpstr>Design Patterns</vt:lpstr>
      <vt:lpstr>Outline</vt:lpstr>
      <vt:lpstr>PowerPoint Presentation</vt:lpstr>
      <vt:lpstr>PowerPoint Presentation</vt:lpstr>
      <vt:lpstr>PowerPoint Presentation</vt:lpstr>
      <vt:lpstr>PowerPoint Presentation</vt:lpstr>
      <vt:lpstr>PowerPoint Presentation</vt:lpstr>
      <vt:lpstr>PowerPoint Presentation</vt:lpstr>
      <vt:lpstr>Quick-Flow Checkouts</vt:lpstr>
      <vt:lpstr>Basic Web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Design = Solutions</vt:lpstr>
      <vt:lpstr>Design Patterns</vt:lpstr>
      <vt:lpstr>PowerPoint Presentation</vt:lpstr>
      <vt:lpstr>Using Design Patterns</vt:lpstr>
      <vt:lpstr>A Web of Design Patterns</vt:lpstr>
      <vt:lpstr>Web Design Patterns</vt:lpstr>
      <vt:lpstr>NAVIGATION BAR (K2)</vt:lpstr>
      <vt:lpstr>NAVIGATION BAR (K2)</vt:lpstr>
      <vt:lpstr>Pattern Groups</vt:lpstr>
      <vt:lpstr>PROCESS FUNNEL (H1)</vt:lpstr>
      <vt:lpstr>PROCESS FUNNEL (H1)</vt:lpstr>
      <vt:lpstr>PowerPoint Presentation</vt:lpstr>
      <vt:lpstr>PROCESS FUNNEL (H1)</vt:lpstr>
      <vt:lpstr>PowerPoint Presentation</vt:lpstr>
      <vt:lpstr>PowerPoint Presentation</vt:lpstr>
      <vt:lpstr>FLOATING WINDOWS (H6)</vt:lpstr>
      <vt:lpstr>FLOATING WINDOWS (H6)</vt:lpstr>
      <vt:lpstr>PROCESS FUNNEL (H1) Solution Diagram</vt:lpstr>
      <vt:lpstr>PROCESS FUNNEL (H1) Related Patterns</vt:lpstr>
      <vt:lpstr>Patterns Support Creativity</vt:lpstr>
      <vt:lpstr>Patterns Offer the Best of Principles, Guidelines &amp; Templates</vt:lpstr>
      <vt:lpstr>Format of Web Design Patterns</vt:lpstr>
      <vt:lpstr>PowerPoint Presentation</vt:lpstr>
      <vt:lpstr>PowerPoint Presentation</vt:lpstr>
      <vt:lpstr>Administrivia</vt:lpstr>
      <vt:lpstr>PowerPoint Presentation</vt:lpstr>
      <vt:lpstr>Web Design Process</vt:lpstr>
      <vt:lpstr>Patterns in Exploration Phase</vt:lpstr>
      <vt:lpstr>Patterns in Exploration Phase</vt:lpstr>
      <vt:lpstr>Design Exploration Example</vt:lpstr>
      <vt:lpstr>Design #1 ALPHABETICAL ORGANIZATION (B5)</vt:lpstr>
      <vt:lpstr>Design #2 TASK-BASED ORGANIZATION (B4)</vt:lpstr>
      <vt:lpstr>Evaluating Which Design to Choose</vt:lpstr>
      <vt:lpstr>Evaluating Which Design to Choose</vt:lpstr>
      <vt:lpstr>Evaluating Which Design to Choose</vt:lpstr>
      <vt:lpstr>Evaluating Which Design to Choose</vt:lpstr>
      <vt:lpstr>Design #2 – Revision 1 Adding More Related Tasks</vt:lpstr>
      <vt:lpstr>Design #2 – Revision 2 Adding HIERARCHICAL ORGANIZATION (B3) &amp;  LOCATION BREAD CRUMBS (K6)</vt:lpstr>
      <vt:lpstr>Design #2 – Revision 3 Hi-Fi Prototype  Adding SEARCH ACTION MODULE (J1)</vt:lpstr>
      <vt:lpstr>Summary</vt:lpstr>
      <vt:lpstr>Further Reading Books on Web Design</vt:lpstr>
      <vt:lpstr>Further Reading Websites on Web Design</vt:lpstr>
      <vt:lpstr>Next Time</vt:lpstr>
    </vt:vector>
  </TitlesOfParts>
  <Company>Berkeley Summer Engineering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for the Web: An Introduction</dc:title>
  <dc:subject>User Interface Design, Prototyping, and Evaluation</dc:subject>
  <dc:creator>James A. Landay</dc:creator>
  <cp:keywords>usability, interface design, interaction design, user interface, user interface design, web, patterns, design patterns, web design patterns</cp:keywords>
  <cp:lastModifiedBy>James A Landay</cp:lastModifiedBy>
  <cp:revision>687</cp:revision>
  <cp:lastPrinted>2021-03-15T20:25:03Z</cp:lastPrinted>
  <dcterms:created xsi:type="dcterms:W3CDTF">1997-02-10T23:02:31Z</dcterms:created>
  <dcterms:modified xsi:type="dcterms:W3CDTF">2021-03-15T20:25:16Z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landay@cs.berkeley.edu</vt:lpwstr>
  </property>
  <property fmtid="{D5CDD505-2E9C-101B-9397-08002B2CF9AE}" pid="8" name="HomePage">
    <vt:lpwstr>http://bmrc.berkeley.edu/courseware/cs160/fall00/</vt:lpwstr>
  </property>
  <property fmtid="{D5CDD505-2E9C-101B-9397-08002B2CF9AE}" pid="9" name="Other">
    <vt:lpwstr>CS 160, Fall 2000</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I:\www\documents\courseware\cs160\fall00\Lectures</vt:lpwstr>
  </property>
</Properties>
</file>