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85" r:id="rId1"/>
  </p:sldMasterIdLst>
  <p:notesMasterIdLst>
    <p:notesMasterId r:id="rId39"/>
  </p:notesMasterIdLst>
  <p:handoutMasterIdLst>
    <p:handoutMasterId r:id="rId40"/>
  </p:handoutMasterIdLst>
  <p:sldIdLst>
    <p:sldId id="468" r:id="rId2"/>
    <p:sldId id="590" r:id="rId3"/>
    <p:sldId id="592" r:id="rId4"/>
    <p:sldId id="595" r:id="rId5"/>
    <p:sldId id="325" r:id="rId6"/>
    <p:sldId id="390" r:id="rId7"/>
    <p:sldId id="391" r:id="rId8"/>
    <p:sldId id="392" r:id="rId9"/>
    <p:sldId id="479" r:id="rId10"/>
    <p:sldId id="393" r:id="rId11"/>
    <p:sldId id="394" r:id="rId12"/>
    <p:sldId id="395" r:id="rId13"/>
    <p:sldId id="480" r:id="rId14"/>
    <p:sldId id="484" r:id="rId15"/>
    <p:sldId id="397" r:id="rId16"/>
    <p:sldId id="398" r:id="rId17"/>
    <p:sldId id="446" r:id="rId18"/>
    <p:sldId id="399" r:id="rId19"/>
    <p:sldId id="256" r:id="rId20"/>
    <p:sldId id="400" r:id="rId21"/>
    <p:sldId id="401" r:id="rId22"/>
    <p:sldId id="402" r:id="rId23"/>
    <p:sldId id="403" r:id="rId24"/>
    <p:sldId id="404" r:id="rId25"/>
    <p:sldId id="405" r:id="rId26"/>
    <p:sldId id="406" r:id="rId27"/>
    <p:sldId id="407" r:id="rId28"/>
    <p:sldId id="408" r:id="rId29"/>
    <p:sldId id="447" r:id="rId30"/>
    <p:sldId id="409" r:id="rId31"/>
    <p:sldId id="410" r:id="rId32"/>
    <p:sldId id="411" r:id="rId33"/>
    <p:sldId id="412" r:id="rId34"/>
    <p:sldId id="457" r:id="rId35"/>
    <p:sldId id="342" r:id="rId36"/>
    <p:sldId id="483" r:id="rId37"/>
    <p:sldId id="459" r:id="rId38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8" userDrawn="1">
          <p15:clr>
            <a:srgbClr val="A4A3A4"/>
          </p15:clr>
        </p15:guide>
        <p15:guide id="2" pos="3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23">
          <p15:clr>
            <a:srgbClr val="A4A3A4"/>
          </p15:clr>
        </p15:guide>
        <p15:guide id="2" pos="302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nday" initials="JA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699"/>
    <a:srgbClr val="50A0F9"/>
    <a:srgbClr val="FAB71A"/>
    <a:srgbClr val="E87A40"/>
    <a:srgbClr val="000000"/>
    <a:srgbClr val="C00000"/>
    <a:srgbClr val="0CB2E6"/>
    <a:srgbClr val="FF3300"/>
    <a:srgbClr val="FFFDAD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593" autoAdjust="0"/>
    <p:restoredTop sz="85577" autoAdjust="0"/>
  </p:normalViewPr>
  <p:slideViewPr>
    <p:cSldViewPr snapToGrid="0" showGuides="1">
      <p:cViewPr varScale="1">
        <p:scale>
          <a:sx n="145" d="100"/>
          <a:sy n="145" d="100"/>
        </p:scale>
        <p:origin x="216" y="616"/>
      </p:cViewPr>
      <p:guideLst>
        <p:guide orient="horz" pos="2078"/>
        <p:guide pos="3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43" d="100"/>
          <a:sy n="143" d="100"/>
        </p:scale>
        <p:origin x="5416" y="64"/>
      </p:cViewPr>
      <p:guideLst>
        <p:guide orient="horz" pos="2223"/>
        <p:guide pos="3026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3"/>
          </p:nvPr>
        </p:nvSpPr>
        <p:spPr>
          <a:xfrm>
            <a:off x="3657866" y="8866559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4B70B-60B3-4177-8FC4-8F74D34C73A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02438" y="209525"/>
            <a:ext cx="5018980" cy="626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91" tIns="0" rIns="19191" bIns="0" numCol="1" anchor="t" anchorCtr="0" compatLnSpc="1">
            <a:prstTxWarp prst="textNoShape">
              <a:avLst/>
            </a:prstTxWarp>
          </a:bodyPr>
          <a:lstStyle>
            <a:lvl1pPr defTabSz="955675" eaLnBrk="0" hangingPunct="0">
              <a:defRPr sz="1000" i="1" smtClean="0">
                <a:cs typeface="+mn-cs"/>
              </a:defRPr>
            </a:lvl1pPr>
          </a:lstStyle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CS147: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dt+UX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– Design Thinking for User Experience Design, Prototyping &amp; Evaluation</a:t>
            </a:r>
            <a:b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i="0" dirty="0">
                <a:latin typeface="Helvetica" panose="020B0604020202020204" pitchFamily="34" charset="0"/>
                <a:cs typeface="Helvetica" panose="020B0604020202020204" pitchFamily="34" charset="0"/>
              </a:rPr>
              <a:t>Winter 2021</a:t>
            </a:r>
          </a:p>
          <a:p>
            <a:r>
              <a:rPr lang="en-US" i="0" dirty="0">
                <a:latin typeface="Helvetica" panose="020B0604020202020204" pitchFamily="34" charset="0"/>
                <a:cs typeface="Helvetica" panose="020B0604020202020204" pitchFamily="34" charset="0"/>
              </a:rPr>
              <a:t>Prof. James A. Landay</a:t>
            </a:r>
            <a:br>
              <a:rPr lang="en-US" i="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i="0" dirty="0">
                <a:latin typeface="Helvetica" panose="020B0604020202020204" pitchFamily="34" charset="0"/>
                <a:cs typeface="Helvetica" panose="020B0604020202020204" pitchFamily="34" charset="0"/>
              </a:rPr>
              <a:t>Stanford University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02F67-4CDE-490B-B41A-EECC80A08D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209525"/>
            <a:ext cx="3170238" cy="626803"/>
          </a:xfrm>
          <a:prstGeom prst="rect">
            <a:avLst/>
          </a:prstGeom>
        </p:spPr>
        <p:txBody>
          <a:bodyPr vert="horz" lIns="91440" tIns="0" rIns="91440" bIns="0" rtlCol="0"/>
          <a:lstStyle>
            <a:lvl1pPr algn="r">
              <a:defRPr sz="1200"/>
            </a:lvl1pPr>
          </a:lstStyle>
          <a:p>
            <a:r>
              <a:rPr lang="en-US" sz="1000" dirty="0">
                <a:latin typeface="Helvetica" panose="020B0604020202020204" pitchFamily="34" charset="0"/>
                <a:cs typeface="Helvetica" panose="020B0604020202020204" pitchFamily="34" charset="0"/>
              </a:rPr>
              <a:t>03/03/2021</a:t>
            </a:r>
          </a:p>
        </p:txBody>
      </p:sp>
    </p:spTree>
    <p:extLst>
      <p:ext uri="{BB962C8B-B14F-4D97-AF65-F5344CB8AC3E}">
        <p14:creationId xmlns:p14="http://schemas.microsoft.com/office/powerpoint/2010/main" val="40983208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" y="-1588"/>
            <a:ext cx="4694989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00" tIns="0" rIns="19800" bIns="0" numCol="1" anchor="t" anchorCtr="0" compatLnSpc="1">
            <a:prstTxWarp prst="textNoShape">
              <a:avLst/>
            </a:prstTxWarp>
          </a:bodyPr>
          <a:lstStyle>
            <a:lvl1pPr defTabSz="985838" eaLnBrk="0" hangingPunct="0">
              <a:defRPr sz="900" i="1">
                <a:latin typeface="Times New Roman" pitchFamily="18" charset="0"/>
                <a:ea typeface="+mn-ea"/>
              </a:defRPr>
            </a:lvl1pPr>
          </a:lstStyle>
          <a:p>
            <a:r>
              <a:rPr lang="en-US" dirty="0">
                <a:latin typeface="Helvetica"/>
                <a:cs typeface="Helvetica"/>
              </a:rPr>
              <a:t>CS 147: </a:t>
            </a:r>
            <a:r>
              <a:rPr lang="en-US" dirty="0" err="1">
                <a:latin typeface="Helvetica"/>
                <a:cs typeface="Helvetica"/>
              </a:rPr>
              <a:t>dt+UX</a:t>
            </a:r>
            <a:r>
              <a:rPr lang="en-US" dirty="0">
                <a:latin typeface="Helvetica"/>
                <a:cs typeface="Helvetica"/>
              </a:rPr>
              <a:t> – Design Thinking for User Experience Design, Prototyping &amp; Evaluation</a:t>
            </a:r>
            <a:br>
              <a:rPr lang="en-US" dirty="0">
                <a:latin typeface="Helvetica"/>
                <a:cs typeface="Helvetica"/>
              </a:rPr>
            </a:br>
            <a:r>
              <a:rPr lang="en-US" i="0" dirty="0">
                <a:latin typeface="Helvetica"/>
                <a:cs typeface="Helvetica"/>
              </a:rPr>
              <a:t>Autumn 2018</a:t>
            </a:r>
          </a:p>
          <a:p>
            <a:r>
              <a:rPr lang="en-US" i="0" dirty="0">
                <a:latin typeface="Helvetica"/>
                <a:cs typeface="Helvetica"/>
              </a:rPr>
              <a:t>Prof. James A. Landay</a:t>
            </a:r>
            <a:br>
              <a:rPr lang="en-US" i="0" dirty="0">
                <a:latin typeface="Helvetica"/>
                <a:cs typeface="Helvetica"/>
              </a:rPr>
            </a:br>
            <a:r>
              <a:rPr lang="en-US" i="0" dirty="0">
                <a:latin typeface="Helvetica"/>
                <a:cs typeface="Helvetica"/>
              </a:rPr>
              <a:t>Stanford University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-1588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00" tIns="0" rIns="19800" bIns="0" numCol="1" anchor="t" anchorCtr="0" compatLnSpc="1">
            <a:prstTxWarp prst="textNoShape">
              <a:avLst/>
            </a:prstTxWarp>
          </a:bodyPr>
          <a:lstStyle>
            <a:lvl1pPr algn="r" defTabSz="985838" eaLnBrk="0" hangingPunct="0">
              <a:defRPr sz="900" i="1"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2018/11/12</a:t>
            </a:r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9900" y="727075"/>
            <a:ext cx="6376988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49" tIns="49500" rIns="97349" bIns="49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00" tIns="0" rIns="19800" bIns="0" numCol="1" anchor="b" anchorCtr="0" compatLnSpc="1">
            <a:prstTxWarp prst="textNoShape">
              <a:avLst/>
            </a:prstTxWarp>
          </a:bodyPr>
          <a:lstStyle>
            <a:lvl1pPr defTabSz="985838" eaLnBrk="0" hangingPunct="0">
              <a:defRPr sz="900" i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00" tIns="0" rIns="19800" bIns="0" numCol="1" anchor="b" anchorCtr="0" compatLnSpc="1">
            <a:prstTxWarp prst="textNoShape">
              <a:avLst/>
            </a:prstTxWarp>
          </a:bodyPr>
          <a:lstStyle>
            <a:lvl1pPr algn="r" defTabSz="985838" eaLnBrk="0" hangingPunct="0">
              <a:defRPr sz="900" i="1"/>
            </a:lvl1pPr>
          </a:lstStyle>
          <a:p>
            <a:fld id="{3194DDDE-5FE8-AD45-9A83-7FB2405287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725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1pPr>
    <a:lvl2pPr marL="466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31863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98588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63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images/search?q=Nazca+Lines+in+Peru&amp;FORM=IDBBCQ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B72CB2D-C7D2-7941-9173-6259CB62960C}" type="slidenum">
              <a:rPr lang="en-US" sz="900"/>
              <a:pPr/>
              <a:t>1</a:t>
            </a:fld>
            <a:endParaRPr lang="en-US" sz="9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aseline="0" dirty="0">
                <a:latin typeface="Arial" charset="0"/>
              </a:rPr>
              <a:t>90 minutes 1</a:t>
            </a:r>
            <a:r>
              <a:rPr lang="en-US" baseline="30000" dirty="0">
                <a:latin typeface="Arial" charset="0"/>
              </a:rPr>
              <a:t>st</a:t>
            </a:r>
            <a:r>
              <a:rPr lang="en-US" baseline="0" dirty="0">
                <a:latin typeface="Arial" charset="0"/>
              </a:rPr>
              <a:t> half + 3 min break + (midterm review slides with remaining 15 minutes)</a:t>
            </a:r>
          </a:p>
          <a:p>
            <a:r>
              <a:rPr lang="en-US" baseline="0" dirty="0">
                <a:latin typeface="Arial" charset="0"/>
              </a:rPr>
              <a:t>(</a:t>
            </a:r>
            <a:r>
              <a:rPr lang="en-US" baseline="0">
                <a:latin typeface="Arial" charset="0"/>
              </a:rPr>
              <a:t>should have been 60 minutes… went WAY long)</a:t>
            </a:r>
            <a:endParaRPr lang="en-US" baseline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477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ACB499-7263-3046-A778-AB71F31DECA8}" type="slidenum">
              <a:rPr lang="en-US" sz="900"/>
              <a:pPr/>
              <a:t>10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039673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F59A5D8-04DD-A24D-91E1-2F92F609D6B8}" type="slidenum">
              <a:rPr lang="en-US" sz="900"/>
              <a:pPr/>
              <a:t>11</a:t>
            </a:fld>
            <a:endParaRPr lang="en-US" sz="90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88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7E8391F-1269-C740-969B-AB93B8ABAD4E}" type="slidenum">
              <a:rPr lang="en-US" sz="900"/>
              <a:pPr/>
              <a:t>12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476023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807897B-A582-C14C-A18E-72BCF83412E5}" type="slidenum">
              <a:rPr lang="en-US" sz="900"/>
              <a:pPr/>
              <a:t>13</a:t>
            </a:fld>
            <a:endParaRPr lang="en-US" sz="900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74E936F5-3F9B-4752-83CE-9DC2E543D9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4932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+mn-cs"/>
              </a:rPr>
              <a:t>One of the most mysterious places on Earth, the </a:t>
            </a:r>
            <a:r>
              <a:rPr lang="en-US" sz="1200" b="0" i="0" u="none" strike="noStrike" kern="1200" baseline="0" dirty="0">
                <a:solidFill>
                  <a:srgbClr val="FF0000"/>
                </a:solidFill>
                <a:effectLst/>
                <a:latin typeface="Arial" pitchFamily="34" charset="0"/>
                <a:ea typeface="ＭＳ Ｐゴシック" charset="0"/>
                <a:cs typeface="+mn-cs"/>
                <a:hlinkClick r:id="rId3" tooltip="Search for: Nazca Lines in Peru"/>
              </a:rPr>
              <a:t>Nazca Lines in Peru</a:t>
            </a:r>
            <a:r>
              <a:rPr lang="en-US" sz="1200" b="0" i="0" kern="1200" baseline="0" dirty="0">
                <a:solidFill>
                  <a:schemeClr val="tx2"/>
                </a:solidFill>
                <a:effectLst/>
                <a:latin typeface="Arial" pitchFamily="34" charset="0"/>
                <a:ea typeface="ＭＳ Ｐゴシック" charset="0"/>
                <a:cs typeface="+mn-cs"/>
              </a:rPr>
              <a:t>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+mn-cs"/>
              </a:rPr>
              <a:t>are pictographs etched in the desert.</a:t>
            </a:r>
          </a:p>
          <a:p>
            <a:pPr marL="0" marR="0" indent="0" algn="l" defTabSz="94932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Arial" pitchFamily="34" charset="0"/>
              <a:cs typeface="+mn-cs"/>
            </a:endParaRPr>
          </a:p>
          <a:p>
            <a:pPr marL="0" marR="0" indent="0" algn="l" defTabSz="94932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http://www.azquotes.com/quote/1137013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71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807897B-A582-C14C-A18E-72BCF83412E5}" type="slidenum">
              <a:rPr lang="en-US" sz="900"/>
              <a:pPr/>
              <a:t>14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624152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205D355-075E-D642-A86A-8B7C9EC73F81}" type="slidenum">
              <a:rPr lang="en-US" sz="900"/>
              <a:pPr/>
              <a:t>15</a:t>
            </a:fld>
            <a:endParaRPr lang="en-US" sz="90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408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EA277E4-2AA2-154C-B82D-7906B8350545}" type="slidenum">
              <a:rPr lang="en-US" sz="900"/>
              <a:pPr/>
              <a:t>16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9573868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8838B7-D5FE-2A4C-9887-06EF813C1DA2}" type="slidenum">
              <a:rPr lang="en-US" sz="900"/>
              <a:pPr/>
              <a:t>17</a:t>
            </a:fld>
            <a:endParaRPr lang="en-US" sz="90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 an experiment: had</a:t>
            </a:r>
            <a:r>
              <a:rPr lang="en-US" baseline="0" dirty="0"/>
              <a:t> someone sit outside a supermarket with 2 pairs of pantyhose and asked which was more sheer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There was a statistically significant different between the one on the right and left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…but they were the same product!</a:t>
            </a:r>
          </a:p>
          <a:p>
            <a:pPr marL="0" indent="0">
              <a:buFontTx/>
              <a:buNone/>
            </a:pPr>
            <a:r>
              <a:rPr lang="en-US" baseline="0" dirty="0"/>
              <a:t>Moral: be careful what you ask – people will try to give you the answer they think you want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0813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85732C-1B33-3340-A65A-F3105ED36CF1}" type="slidenum">
              <a:rPr lang="en-US" sz="900"/>
              <a:pPr/>
              <a:t>18</a:t>
            </a:fld>
            <a:endParaRPr lang="en-US" sz="9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711200"/>
            <a:ext cx="6443663" cy="362585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675" y="4570413"/>
            <a:ext cx="5421313" cy="433546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</a:rPr>
              <a:t>Watch</a:t>
            </a:r>
            <a:r>
              <a:rPr lang="en-US" baseline="0" dirty="0">
                <a:latin typeface="Arial" charset="0"/>
              </a:rPr>
              <a:t> her face and listen to the tone of her voice. These are the types of things you cannot get with A/B testing or other more automated methodologies that we will talk about later.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0462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b481b4cb6a_5_0:notes"/>
          <p:cNvSpPr txBox="1">
            <a:spLocks noGrp="1"/>
          </p:cNvSpPr>
          <p:nvPr>
            <p:ph type="sldNum" idx="12"/>
          </p:nvPr>
        </p:nvSpPr>
        <p:spPr>
          <a:xfrm>
            <a:off x="4146550" y="9120188"/>
            <a:ext cx="31686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725" tIns="0" rIns="19725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sz="1000" b="0" i="1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gb481b4cb6a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9900" y="725488"/>
            <a:ext cx="6377100" cy="358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gb481b4cb6a_5_0:notes"/>
          <p:cNvSpPr txBox="1">
            <a:spLocks noGrp="1"/>
          </p:cNvSpPr>
          <p:nvPr>
            <p:ph type="body" idx="1"/>
          </p:nvPr>
        </p:nvSpPr>
        <p:spPr>
          <a:xfrm>
            <a:off x="976313" y="4557713"/>
            <a:ext cx="5362500" cy="4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975" tIns="49300" rIns="96975" bIns="49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317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45C97E-C5E5-4D54-9221-C68913D47CD3}" type="slidenum">
              <a:rPr lang="en-US" sz="1000" smtClean="0"/>
              <a:pPr/>
              <a:t>2</a:t>
            </a:fld>
            <a:endParaRPr lang="en-US" sz="10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8501485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077DCD9-4DAC-2E45-932E-DA51BD02AE61}" type="slidenum">
              <a:rPr lang="en-US" sz="900"/>
              <a:pPr/>
              <a:t>20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6339963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8838B7-D5FE-2A4C-9887-06EF813C1DA2}" type="slidenum">
              <a:rPr lang="en-US" sz="900"/>
              <a:pPr/>
              <a:t>21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7951507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E728A14-1733-7546-B637-A3881319A7DB}" type="slidenum">
              <a:rPr lang="en-US" sz="900"/>
              <a:pPr/>
              <a:t>22</a:t>
            </a:fld>
            <a:endParaRPr lang="en-US" sz="90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55675" y="4570413"/>
            <a:ext cx="5421313" cy="433546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7729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210B260-83A3-C344-95B3-BB5E30F8FABC}" type="slidenum">
              <a:rPr lang="en-US" sz="900"/>
              <a:pPr/>
              <a:t>23</a:t>
            </a:fld>
            <a:endParaRPr lang="en-US" sz="90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55675" y="4570413"/>
            <a:ext cx="5421313" cy="433546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8301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20936C-C359-C046-9BDE-15CAFBF9F51B}" type="slidenum">
              <a:rPr lang="en-US" sz="900"/>
              <a:pPr/>
              <a:t>24</a:t>
            </a:fld>
            <a:endParaRPr lang="en-US" sz="90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95% (or</a:t>
            </a:r>
            <a:r>
              <a:rPr lang="en-US" baseline="0" dirty="0"/>
              <a:t> alpha=5%) is the standard confidence interval used in HCI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853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EAD3C7D-D4DA-8D4E-B9E9-7BA4447942B7}" type="slidenum">
              <a:rPr lang="en-US" sz="900"/>
              <a:pPr/>
              <a:t>25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055892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41BC631-E179-0844-B088-C7FDBE7376F3}" type="slidenum">
              <a:rPr lang="en-US" sz="900"/>
              <a:pPr/>
              <a:t>26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7798582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D97EB59-7E80-D048-9566-AEF878AE4B42}" type="slidenum">
              <a:rPr lang="en-US" sz="900"/>
              <a:pPr/>
              <a:t>27</a:t>
            </a:fld>
            <a:endParaRPr lang="en-US" sz="900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7057D60-B710-934C-8F4A-5223A376D3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8434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8E95E7-901F-C940-B7CA-57C28835152E}" type="slidenum">
              <a:rPr lang="en-US" sz="900"/>
              <a:pPr/>
              <a:t>28</a:t>
            </a:fld>
            <a:endParaRPr lang="en-US" sz="900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C0CBE407-39B0-0241-83EB-1BB96EC974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7939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8E95E7-901F-C940-B7CA-57C28835152E}" type="slidenum">
              <a:rPr lang="en-US" sz="900"/>
              <a:pPr/>
              <a:t>29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236041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45C97E-C5E5-4D54-9221-C68913D47CD3}" type="slidenum">
              <a:rPr lang="en-US" sz="1000" smtClean="0"/>
              <a:pPr/>
              <a:t>3</a:t>
            </a:fld>
            <a:endParaRPr lang="en-US" sz="10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688042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7AF5B38-53E1-9144-8357-99EC2BB4B2FC}" type="slidenum">
              <a:rPr lang="en-US" sz="900"/>
              <a:pPr/>
              <a:t>30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0180374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079972E-6E3F-904D-A22F-8AC1B15B3443}" type="slidenum">
              <a:rPr lang="en-US" sz="900"/>
              <a:pPr/>
              <a:t>31</a:t>
            </a:fld>
            <a:endParaRPr lang="en-US" sz="90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 to get the variance down by being consistent in how you do these things.</a:t>
            </a:r>
          </a:p>
        </p:txBody>
      </p:sp>
    </p:spTree>
    <p:extLst>
      <p:ext uri="{BB962C8B-B14F-4D97-AF65-F5344CB8AC3E}">
        <p14:creationId xmlns:p14="http://schemas.microsoft.com/office/powerpoint/2010/main" val="31360428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69E8106-7F9B-CF47-BAB0-C52FA84C19F1}" type="slidenum">
              <a:rPr lang="en-US" sz="900"/>
              <a:pPr/>
              <a:t>32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6536110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53CE574-C37B-DA47-8A86-77E3809E1262}" type="slidenum">
              <a:rPr lang="en-US" sz="900"/>
              <a:pPr/>
              <a:t>33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0512273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736C95D-5BA8-AA49-A80B-7DFCCA9B9598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738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D5CE5FA-300D-AC4F-A428-64A763D65624}" type="slidenum">
              <a:rPr lang="en-US" sz="900"/>
              <a:pPr/>
              <a:t>35</a:t>
            </a:fld>
            <a:endParaRPr lang="en-US" sz="9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331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D5CE5FA-300D-AC4F-A428-64A763D65624}" type="slidenum">
              <a:rPr lang="en-US" sz="900"/>
              <a:pPr/>
              <a:t>36</a:t>
            </a:fld>
            <a:endParaRPr lang="en-US" sz="9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4967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D5CE5FA-300D-AC4F-A428-64A763D65624}" type="slidenum">
              <a:rPr lang="en-US" sz="900"/>
              <a:pPr/>
              <a:t>37</a:t>
            </a:fld>
            <a:endParaRPr lang="en-US" sz="9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</a:rPr>
              <a:t>Broke for midterm review at 60 min in</a:t>
            </a:r>
          </a:p>
        </p:txBody>
      </p:sp>
    </p:spTree>
    <p:extLst>
      <p:ext uri="{BB962C8B-B14F-4D97-AF65-F5344CB8AC3E}">
        <p14:creationId xmlns:p14="http://schemas.microsoft.com/office/powerpoint/2010/main" val="2857694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B72CB2D-C7D2-7941-9173-6259CB62960C}" type="slidenum">
              <a:rPr lang="en-US" sz="900"/>
              <a:pPr/>
              <a:t>4</a:t>
            </a:fld>
            <a:endParaRPr lang="en-US" sz="9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aseline="0" dirty="0">
                <a:latin typeface="Arial" charset="0"/>
              </a:rPr>
              <a:t>90 minutes 1</a:t>
            </a:r>
            <a:r>
              <a:rPr lang="en-US" baseline="30000" dirty="0">
                <a:latin typeface="Arial" charset="0"/>
              </a:rPr>
              <a:t>st</a:t>
            </a:r>
            <a:r>
              <a:rPr lang="en-US" baseline="0" dirty="0">
                <a:latin typeface="Arial" charset="0"/>
              </a:rPr>
              <a:t> half + 3 min break + (midterm review slides with remaining 15 minutes)</a:t>
            </a:r>
          </a:p>
          <a:p>
            <a:r>
              <a:rPr lang="en-US" baseline="0" dirty="0">
                <a:latin typeface="Arial" charset="0"/>
              </a:rPr>
              <a:t>(</a:t>
            </a:r>
            <a:r>
              <a:rPr lang="en-US" baseline="0">
                <a:latin typeface="Arial" charset="0"/>
              </a:rPr>
              <a:t>should have been 60 minutes… went WAY long)</a:t>
            </a:r>
            <a:endParaRPr lang="en-US" baseline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965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BD02BE1-C99C-B745-8927-6EB7A8B732E4}" type="slidenum">
              <a:rPr lang="en-US" sz="900"/>
              <a:pPr/>
              <a:t>5</a:t>
            </a:fld>
            <a:endParaRPr lang="en-US" sz="9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065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C5C17D-6B94-6B42-99C5-89BA4D88C238}" type="slidenum">
              <a:rPr lang="en-US" sz="900"/>
              <a:pPr/>
              <a:t>6</a:t>
            </a:fld>
            <a:endParaRPr lang="en-US" sz="90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55675" y="4570413"/>
            <a:ext cx="5421313" cy="433546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289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76B5EE1-7306-9E49-9AB6-61BEC13C52E7}" type="slidenum">
              <a:rPr lang="en-US" sz="900"/>
              <a:pPr/>
              <a:t>7</a:t>
            </a:fld>
            <a:endParaRPr lang="en-US" sz="90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Michigan State Image from http://www.nytimes.com/2009/01/01/business/01student.html</a:t>
            </a:r>
          </a:p>
        </p:txBody>
      </p:sp>
    </p:spTree>
    <p:extLst>
      <p:ext uri="{BB962C8B-B14F-4D97-AF65-F5344CB8AC3E}">
        <p14:creationId xmlns:p14="http://schemas.microsoft.com/office/powerpoint/2010/main" val="2386504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B430531-7F0E-3F43-8A21-F1C8446B92D9}" type="slidenum">
              <a:rPr lang="en-US" sz="900"/>
              <a:pPr/>
              <a:t>8</a:t>
            </a:fld>
            <a:endParaRPr lang="en-US" sz="90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Doing fieldwork</a:t>
            </a:r>
            <a:r>
              <a:rPr lang="en-US" baseline="0" dirty="0"/>
              <a:t> in under resourced communities has a number of pitfalls for researchers coming from an empowered group (whether by race, education, or other institutional privilege).</a:t>
            </a:r>
          </a:p>
          <a:p>
            <a:endParaRPr lang="en-US" baseline="0" dirty="0"/>
          </a:p>
          <a:p>
            <a:r>
              <a:rPr lang="en-US" baseline="0" dirty="0"/>
              <a:t>You cannot just drop in to some rural village wearing your African shirt. It just isn’t ethical.</a:t>
            </a:r>
          </a:p>
          <a:p>
            <a:r>
              <a:rPr lang="en-US" baseline="0" dirty="0"/>
              <a:t>Even paying money can be coercive because they may NOT be able to turn you down</a:t>
            </a:r>
          </a:p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805906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B430531-7F0E-3F43-8A21-F1C8446B92D9}" type="slidenum">
              <a:rPr lang="en-US" sz="900"/>
              <a:pPr/>
              <a:t>9</a:t>
            </a:fld>
            <a:endParaRPr lang="en-US" sz="90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075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dt+ux.ai">
            <a:extLst>
              <a:ext uri="{FF2B5EF4-FFF2-40B4-BE49-F238E27FC236}">
                <a16:creationId xmlns:a16="http://schemas.microsoft.com/office/drawing/2014/main" id="{FF387901-1EC2-4C4C-9D4D-5DBC156D2C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69" y="-348341"/>
            <a:ext cx="1552056" cy="1164042"/>
          </a:xfrm>
          <a:prstGeom prst="rect">
            <a:avLst/>
          </a:prstGeom>
        </p:spPr>
      </p:pic>
      <p:pic>
        <p:nvPicPr>
          <p:cNvPr id="21" name="Picture 20" descr="dt+ux.ai">
            <a:extLst>
              <a:ext uri="{FF2B5EF4-FFF2-40B4-BE49-F238E27FC236}">
                <a16:creationId xmlns:a16="http://schemas.microsoft.com/office/drawing/2014/main" id="{C1519D34-8A97-4D9C-AC38-3C52122204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69" y="-348341"/>
            <a:ext cx="1552056" cy="1164042"/>
          </a:xfrm>
          <a:prstGeom prst="rect">
            <a:avLst/>
          </a:prstGeom>
        </p:spPr>
      </p:pic>
      <p:pic>
        <p:nvPicPr>
          <p:cNvPr id="19" name="Picture 18" descr="dt+ux.ai">
            <a:extLst>
              <a:ext uri="{FF2B5EF4-FFF2-40B4-BE49-F238E27FC236}">
                <a16:creationId xmlns:a16="http://schemas.microsoft.com/office/drawing/2014/main" id="{C5C62A17-EBC1-48FD-819A-93F5BBAD47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69" y="-348341"/>
            <a:ext cx="1552056" cy="1164042"/>
          </a:xfrm>
          <a:prstGeom prst="rect">
            <a:avLst/>
          </a:prstGeom>
        </p:spPr>
      </p:pic>
      <p:pic>
        <p:nvPicPr>
          <p:cNvPr id="18" name="Picture 17" descr="dt+ux.ai">
            <a:extLst>
              <a:ext uri="{FF2B5EF4-FFF2-40B4-BE49-F238E27FC236}">
                <a16:creationId xmlns:a16="http://schemas.microsoft.com/office/drawing/2014/main" id="{655A4C6C-79F7-CD40-9059-2FF393ADD4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58" y="-346560"/>
            <a:ext cx="1574645" cy="1180830"/>
          </a:xfrm>
          <a:prstGeom prst="rect">
            <a:avLst/>
          </a:prstGeom>
        </p:spPr>
      </p:pic>
      <p:pic>
        <p:nvPicPr>
          <p:cNvPr id="20" name="Picture 19" descr="dt+ux.ai">
            <a:extLst>
              <a:ext uri="{FF2B5EF4-FFF2-40B4-BE49-F238E27FC236}">
                <a16:creationId xmlns:a16="http://schemas.microsoft.com/office/drawing/2014/main" id="{F77E0BC6-7E5E-5C45-8DCC-5D37E5EE8F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69" y="-348341"/>
            <a:ext cx="1552056" cy="11640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 rot="10800000">
            <a:off x="0" y="0"/>
            <a:ext cx="12192000" cy="464008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8000"/>
                </a:srgbClr>
              </a:gs>
              <a:gs pos="82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09386" y="3892718"/>
            <a:ext cx="8026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Prof. James A. Landay</a:t>
            </a:r>
          </a:p>
          <a:p>
            <a:pPr algn="l">
              <a:defRPr/>
            </a:pPr>
            <a:r>
              <a:rPr lang="en-US" sz="2400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Computer Science Department</a:t>
            </a:r>
          </a:p>
          <a:p>
            <a:pPr algn="l">
              <a:defRPr/>
            </a:pPr>
            <a:r>
              <a:rPr lang="en-US" sz="2400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Stanford University</a:t>
            </a: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09386" y="2115019"/>
            <a:ext cx="10769600" cy="1143000"/>
          </a:xfrm>
        </p:spPr>
        <p:txBody>
          <a:bodyPr/>
          <a:lstStyle>
            <a:lvl1pPr>
              <a:defRPr sz="5999">
                <a:solidFill>
                  <a:srgbClr val="5A5A5A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09386" y="4922793"/>
            <a:ext cx="79782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endParaRPr lang="en-US" sz="2400" dirty="0">
              <a:solidFill>
                <a:srgbClr val="6D6D6D"/>
              </a:solidFill>
              <a:latin typeface="Helvetica"/>
              <a:ea typeface="+mn-ea"/>
              <a:cs typeface="Helvetica"/>
            </a:endParaRPr>
          </a:p>
          <a:p>
            <a:pPr algn="l">
              <a:defRPr/>
            </a:pPr>
            <a:r>
              <a:rPr lang="en-US" sz="2400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Winter 2021</a:t>
            </a:r>
          </a:p>
        </p:txBody>
      </p:sp>
      <p:pic>
        <p:nvPicPr>
          <p:cNvPr id="14" name="Picture 13" descr="dt+ux.ai">
            <a:extLst>
              <a:ext uri="{FF2B5EF4-FFF2-40B4-BE49-F238E27FC236}">
                <a16:creationId xmlns:a16="http://schemas.microsoft.com/office/drawing/2014/main" id="{6E3129C8-C474-9D4A-B318-DF1A0850C0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69" y="-348341"/>
            <a:ext cx="1552055" cy="1164042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D589D282-6F1F-1C46-AD61-1358842AE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4643" y="43544"/>
            <a:ext cx="10967357" cy="40910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33" tIns="54417" rIns="108833" bIns="5441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700" b="0" i="0">
                <a:solidFill>
                  <a:srgbClr val="6D6D6D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sz="2000" baseline="0" dirty="0"/>
              <a:t>DESIGN THINKING FOR USER EXPERIENCE </a:t>
            </a:r>
            <a:r>
              <a:rPr lang="en-US" sz="2000" dirty="0"/>
              <a:t>DESIGN +</a:t>
            </a:r>
            <a:r>
              <a:rPr lang="en-US" sz="2000" baseline="0" dirty="0"/>
              <a:t> PROTOTYPING + EVALUATION</a:t>
            </a:r>
            <a:endParaRPr lang="en-US" sz="2000" dirty="0"/>
          </a:p>
        </p:txBody>
      </p:sp>
      <p:pic>
        <p:nvPicPr>
          <p:cNvPr id="16" name="Picture 15" descr="dt+ux.ai">
            <a:extLst>
              <a:ext uri="{FF2B5EF4-FFF2-40B4-BE49-F238E27FC236}">
                <a16:creationId xmlns:a16="http://schemas.microsoft.com/office/drawing/2014/main" id="{8D50C5D1-5438-0645-98B4-DA199F0A36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69" y="-348341"/>
            <a:ext cx="1552055" cy="1164042"/>
          </a:xfrm>
          <a:prstGeom prst="rect">
            <a:avLst/>
          </a:prstGeom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4C7E9560-F096-A64B-AAD2-B8586BC44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4643" y="43544"/>
            <a:ext cx="10967357" cy="40910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33" tIns="54417" rIns="108833" bIns="5441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700" b="0" i="0">
                <a:solidFill>
                  <a:srgbClr val="6D6D6D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sz="2000" baseline="0" dirty="0"/>
              <a:t>DESIGN THINKING FOR USER EXPERIENCE </a:t>
            </a:r>
            <a:r>
              <a:rPr lang="en-US" sz="2000" dirty="0"/>
              <a:t>DESIGN +</a:t>
            </a:r>
            <a:r>
              <a:rPr lang="en-US" sz="2000" baseline="0" dirty="0"/>
              <a:t> PROTOTYPING + EVALUATION</a:t>
            </a:r>
            <a:endParaRPr lang="en-US" sz="2000" dirty="0"/>
          </a:p>
        </p:txBody>
      </p:sp>
      <p:sp>
        <p:nvSpPr>
          <p:cNvPr id="10" name="Shape 309"/>
          <p:cNvSpPr/>
          <p:nvPr/>
        </p:nvSpPr>
        <p:spPr>
          <a:xfrm>
            <a:off x="11933751" y="-62865"/>
            <a:ext cx="340800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5199"/>
          </a:p>
        </p:txBody>
      </p:sp>
      <p:sp>
        <p:nvSpPr>
          <p:cNvPr id="11" name="Shape 310"/>
          <p:cNvSpPr/>
          <p:nvPr/>
        </p:nvSpPr>
        <p:spPr>
          <a:xfrm rot="16200000">
            <a:off x="-93917" y="-51499"/>
            <a:ext cx="306720" cy="2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5199"/>
          </a:p>
        </p:txBody>
      </p:sp>
      <p:sp>
        <p:nvSpPr>
          <p:cNvPr id="12" name="Shape 311"/>
          <p:cNvSpPr/>
          <p:nvPr/>
        </p:nvSpPr>
        <p:spPr>
          <a:xfrm rot="10800000">
            <a:off x="-82551" y="6669405"/>
            <a:ext cx="340800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5199"/>
          </a:p>
        </p:txBody>
      </p:sp>
      <p:sp>
        <p:nvSpPr>
          <p:cNvPr id="13" name="Shape 312"/>
          <p:cNvSpPr/>
          <p:nvPr/>
        </p:nvSpPr>
        <p:spPr>
          <a:xfrm rot="5400000">
            <a:off x="11977620" y="6675681"/>
            <a:ext cx="306720" cy="2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5199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B2368B-CA14-4DBC-BD64-AC6F6763C755}"/>
              </a:ext>
            </a:extLst>
          </p:cNvPr>
          <p:cNvSpPr/>
          <p:nvPr/>
        </p:nvSpPr>
        <p:spPr>
          <a:xfrm>
            <a:off x="791482" y="3476760"/>
            <a:ext cx="1825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2"/>
                </a:solidFill>
              </a:rPr>
              <a:t>刘哲明</a:t>
            </a:r>
            <a:endParaRPr lang="en-US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48229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4867" y="352427"/>
            <a:ext cx="2887133" cy="5972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234" y="352427"/>
            <a:ext cx="8462433" cy="5972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2021/03/03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D0C8C5-53F4-3647-8CB7-6BDD0B1E7E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DDD6FB-8AF9-2C42-B83D-0FC003497CE6}"/>
              </a:ext>
            </a:extLst>
          </p:cNvPr>
          <p:cNvSpPr/>
          <p:nvPr/>
        </p:nvSpPr>
        <p:spPr bwMode="auto">
          <a:xfrm>
            <a:off x="0" y="6527202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CF5D1E-C699-BF46-974B-5714AA4B3505}"/>
              </a:ext>
            </a:extLst>
          </p:cNvPr>
          <p:cNvSpPr/>
          <p:nvPr/>
        </p:nvSpPr>
        <p:spPr bwMode="auto">
          <a:xfrm>
            <a:off x="0" y="6527203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38" tIns="45719" rIns="91438" bIns="4571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849887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399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Click to edit Master title style</a:t>
            </a:r>
            <a:endParaRPr sz="3999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293277" indent="-92291">
              <a:spcBef>
                <a:spcPts val="485"/>
              </a:spcBef>
              <a:defRPr sz="2300"/>
            </a:lvl2pPr>
            <a:lvl3pPr marL="457349" indent="-71782">
              <a:spcBef>
                <a:spcPts val="404"/>
              </a:spcBef>
              <a:defRPr sz="2100"/>
            </a:lvl3pPr>
            <a:lvl4pPr marL="641930" indent="-71782">
              <a:spcBef>
                <a:spcPts val="323"/>
              </a:spcBef>
              <a:defRPr sz="1700"/>
            </a:lvl4pPr>
            <a:lvl5pPr marL="826510" indent="-71782">
              <a:spcBef>
                <a:spcPts val="323"/>
              </a:spcBef>
              <a:defRPr sz="17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269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lang="en-US" sz="269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lang="en-US" sz="269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lang="en-US" sz="269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lang="en-US" sz="269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Fifth level</a:t>
            </a:r>
            <a:endParaRPr sz="17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4B94D95-A2AB-8944-9100-36502BBCF4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2021/03/03</a:t>
            </a: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F105658-4B3F-D54B-AFC8-B6123918E27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45860" y="6553200"/>
            <a:ext cx="83194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dt+UX: Design Thinking for User Experience  Design, Prototyping &amp; Evaluation</a:t>
            </a:r>
            <a:endParaRPr lang="en-US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1711E96-21B6-CA46-B1E7-634E9DC0A3A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00" y="6553201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pPr>
              <a:defRPr/>
            </a:pPr>
            <a:fld id="{D71D7C31-5DB5-47AD-AB94-4B6B5EAB43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70352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+ subtitl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8735" y="1425579"/>
            <a:ext cx="11277101" cy="4881563"/>
          </a:xfrm>
          <a:prstGeom prst="rect">
            <a:avLst/>
          </a:prstGeom>
        </p:spPr>
        <p:txBody>
          <a:bodyPr/>
          <a:lstStyle>
            <a:lvl1pPr>
              <a:defRPr lang="en-US" dirty="0" smtClean="0">
                <a:solidFill>
                  <a:srgbClr val="767676"/>
                </a:solidFill>
                <a:latin typeface="+mn-lt"/>
              </a:defRPr>
            </a:lvl1pPr>
            <a:lvl2pPr>
              <a:defRPr lang="en-US" dirty="0" smtClean="0">
                <a:solidFill>
                  <a:srgbClr val="767676"/>
                </a:solidFill>
                <a:latin typeface="+mn-lt"/>
              </a:defRPr>
            </a:lvl2pPr>
            <a:lvl3pPr>
              <a:defRPr lang="en-US" dirty="0" smtClean="0">
                <a:solidFill>
                  <a:srgbClr val="767676"/>
                </a:solidFill>
                <a:latin typeface="+mn-lt"/>
              </a:defRPr>
            </a:lvl3pPr>
            <a:lvl4pPr>
              <a:defRPr lang="en-US" dirty="0" smtClean="0">
                <a:solidFill>
                  <a:srgbClr val="767676"/>
                </a:solidFill>
                <a:latin typeface="+mn-lt"/>
              </a:defRPr>
            </a:lvl4pPr>
            <a:lvl5pPr>
              <a:defRPr lang="en-US" dirty="0">
                <a:solidFill>
                  <a:srgbClr val="767676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3180499" y="186136"/>
            <a:ext cx="8813800" cy="609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3199" baseline="0">
                <a:solidFill>
                  <a:srgbClr val="FFC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secondary 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52401" y="-27296"/>
            <a:ext cx="11275325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199" b="0" baseline="0">
                <a:solidFill>
                  <a:srgbClr val="767676"/>
                </a:solidFill>
                <a:latin typeface="+mn-l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866947-3717-D941-B175-1B7B7ED1B84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2021/03/03</a:t>
            </a: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A4BA3F-BC2B-3D47-BE0A-78ED8EBFE1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45860" y="6553200"/>
            <a:ext cx="83194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dt+UX: Design Thinking for User Experience  Design, Prototyping &amp; Evaluation</a:t>
            </a:r>
            <a:endParaRPr lang="en-US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968502BF-64C9-E34D-92E9-03DE930329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00" y="6553201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921C6582-A2BD-BA46-A9AA-1B0CFB7AAF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28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6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2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99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2021/03/03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6582-A2BD-BA46-A9AA-1B0CFB7AA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64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44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5" y="352425"/>
            <a:ext cx="11552767" cy="1143000"/>
          </a:xfr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508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2021/03/03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6582-A2BD-BA46-A9AA-1B0CFB7AAF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168CFC-C475-3C49-A59B-F104C47DBE7E}"/>
              </a:ext>
            </a:extLst>
          </p:cNvPr>
          <p:cNvSpPr/>
          <p:nvPr/>
        </p:nvSpPr>
        <p:spPr bwMode="auto">
          <a:xfrm>
            <a:off x="0" y="6527202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B2204B-6F0E-224A-B684-DFCC423A4EBB}"/>
              </a:ext>
            </a:extLst>
          </p:cNvPr>
          <p:cNvSpPr/>
          <p:nvPr/>
        </p:nvSpPr>
        <p:spPr bwMode="auto">
          <a:xfrm>
            <a:off x="0" y="6527203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38" tIns="45719" rIns="91438" bIns="4571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914698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9909" y="0"/>
            <a:ext cx="115527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8303219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5" y="352425"/>
            <a:ext cx="11552767" cy="1143000"/>
          </a:xfrm>
        </p:spPr>
        <p:txBody>
          <a:bodyPr/>
          <a:lstStyle>
            <a:lvl1pPr>
              <a:defRPr sz="4400">
                <a:solidFill>
                  <a:srgbClr val="FFC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5080000" cy="4724400"/>
          </a:xfrm>
        </p:spPr>
        <p:txBody>
          <a:bodyPr/>
          <a:lstStyle>
            <a:lvl1pPr>
              <a:defRPr sz="36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080000" cy="228600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38600"/>
            <a:ext cx="5080000" cy="228600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2021/03/03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6582-A2BD-BA46-A9AA-1B0CFB7AA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60110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4" y="352425"/>
            <a:ext cx="115527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9233" y="1600200"/>
            <a:ext cx="5820349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584284" y="1600200"/>
            <a:ext cx="5355166" cy="47244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2021/03/03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F0062A-E0F9-B04D-8287-D37747AFD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32587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915B0BD7-5E03-8942-BBDB-4073FFF1CC4C}"/>
              </a:ext>
            </a:extLst>
          </p:cNvPr>
          <p:cNvSpPr/>
          <p:nvPr/>
        </p:nvSpPr>
        <p:spPr bwMode="auto">
          <a:xfrm>
            <a:off x="0" y="6527202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5000"/>
              <a:defRPr/>
            </a:lvl1pPr>
            <a:lvl2pPr>
              <a:buSzPct val="75000"/>
              <a:defRPr/>
            </a:lvl2pPr>
            <a:lvl3pPr>
              <a:buSzPct val="75000"/>
              <a:defRPr/>
            </a:lvl3pPr>
            <a:lvl4pPr>
              <a:buSzPct val="75000"/>
              <a:defRPr/>
            </a:lvl4pPr>
            <a:lvl5pPr>
              <a:buSzPct val="75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2021/03/03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45A7D-27BE-FB41-917F-E8B7C6646A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11A097-EBD1-D347-B1B2-6C819656855A}"/>
              </a:ext>
            </a:extLst>
          </p:cNvPr>
          <p:cNvSpPr/>
          <p:nvPr userDrawn="1"/>
        </p:nvSpPr>
        <p:spPr bwMode="auto">
          <a:xfrm>
            <a:off x="0" y="6527201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036500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Helvetica Light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5080000" cy="4724400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000" cy="4724400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2021/03/03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D6915-DB84-054A-9E91-4231524411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F3DB10-67B8-6A41-863B-C6242E14021D}"/>
              </a:ext>
            </a:extLst>
          </p:cNvPr>
          <p:cNvSpPr/>
          <p:nvPr/>
        </p:nvSpPr>
        <p:spPr bwMode="auto">
          <a:xfrm>
            <a:off x="0" y="6527202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62FE6D-5C76-2248-94D4-B037F26541DA}"/>
              </a:ext>
            </a:extLst>
          </p:cNvPr>
          <p:cNvSpPr/>
          <p:nvPr/>
        </p:nvSpPr>
        <p:spPr bwMode="auto">
          <a:xfrm>
            <a:off x="0" y="6527203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38" tIns="45719" rIns="91438" bIns="4571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CBEDAB-9B03-4827-B660-634BA387C78F}"/>
              </a:ext>
            </a:extLst>
          </p:cNvPr>
          <p:cNvSpPr/>
          <p:nvPr/>
        </p:nvSpPr>
        <p:spPr bwMode="auto">
          <a:xfrm>
            <a:off x="0" y="6527201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206281-F551-4B4E-ADE1-9A6E85EF8F35}"/>
              </a:ext>
            </a:extLst>
          </p:cNvPr>
          <p:cNvSpPr/>
          <p:nvPr/>
        </p:nvSpPr>
        <p:spPr bwMode="auto">
          <a:xfrm>
            <a:off x="0" y="6527201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952374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2021/03/03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BB50BC-E44F-F34F-9356-FE87D40D6C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42EBF-CE98-CD4B-993C-2A03CB423CBB}"/>
              </a:ext>
            </a:extLst>
          </p:cNvPr>
          <p:cNvSpPr/>
          <p:nvPr/>
        </p:nvSpPr>
        <p:spPr bwMode="auto">
          <a:xfrm>
            <a:off x="0" y="6527202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A5B76A-CF53-E143-A3F1-37625C93DBFE}"/>
              </a:ext>
            </a:extLst>
          </p:cNvPr>
          <p:cNvSpPr/>
          <p:nvPr/>
        </p:nvSpPr>
        <p:spPr bwMode="auto">
          <a:xfrm>
            <a:off x="0" y="6527203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38" tIns="45719" rIns="91438" bIns="4571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972722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2021/03/03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4BFC2-BB6C-9B49-B22F-600A74F7A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75790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2021/03/03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 Design, Prototyping &amp; Evaluation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949DCA-4B18-234C-AD4E-11144FC20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11338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2021/03/03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C3C09E-91B6-CE47-986C-6DE0CB43AC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18DE2A-99CD-DD4B-B42A-F75FB6F8F819}"/>
              </a:ext>
            </a:extLst>
          </p:cNvPr>
          <p:cNvSpPr/>
          <p:nvPr/>
        </p:nvSpPr>
        <p:spPr bwMode="auto">
          <a:xfrm>
            <a:off x="0" y="6527202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8F8EC3-D71B-F742-9954-E246C53B2D02}"/>
              </a:ext>
            </a:extLst>
          </p:cNvPr>
          <p:cNvSpPr/>
          <p:nvPr/>
        </p:nvSpPr>
        <p:spPr bwMode="auto">
          <a:xfrm>
            <a:off x="0" y="6527203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38" tIns="45719" rIns="91438" bIns="4571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645611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2021/03/03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83B99-2912-844F-8454-F6AEDC920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E59B09-0BDE-BE46-8148-E04158285CC3}"/>
              </a:ext>
            </a:extLst>
          </p:cNvPr>
          <p:cNvSpPr/>
          <p:nvPr/>
        </p:nvSpPr>
        <p:spPr bwMode="auto">
          <a:xfrm>
            <a:off x="0" y="6527202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CA103C-F65A-C442-B916-436A5D533F9D}"/>
              </a:ext>
            </a:extLst>
          </p:cNvPr>
          <p:cNvSpPr/>
          <p:nvPr/>
        </p:nvSpPr>
        <p:spPr bwMode="auto">
          <a:xfrm>
            <a:off x="0" y="6527203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38" tIns="45719" rIns="91438" bIns="4571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753522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2021/03/03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9D9D98-AD68-6A43-8268-14F9C89109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1305B5-4179-A944-A52D-68750D1DD4C2}"/>
              </a:ext>
            </a:extLst>
          </p:cNvPr>
          <p:cNvSpPr/>
          <p:nvPr/>
        </p:nvSpPr>
        <p:spPr bwMode="auto">
          <a:xfrm>
            <a:off x="0" y="6527202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168F8E-7129-1D47-8352-063FD7E5A557}"/>
              </a:ext>
            </a:extLst>
          </p:cNvPr>
          <p:cNvSpPr/>
          <p:nvPr/>
        </p:nvSpPr>
        <p:spPr bwMode="auto">
          <a:xfrm>
            <a:off x="0" y="6527203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38" tIns="45719" rIns="91438" bIns="4571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22958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39235" y="0"/>
            <a:ext cx="11552767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233" y="1600200"/>
            <a:ext cx="11195715" cy="472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30" y="6607236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2021/03/03</a:t>
            </a:r>
            <a:endParaRPr lang="en-US" dirty="0"/>
          </a:p>
        </p:txBody>
      </p:sp>
      <p:sp>
        <p:nvSpPr>
          <p:cNvPr id="2969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45860" y="6608285"/>
            <a:ext cx="83194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65342" y="6617039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921C6582-A2BD-BA46-A9AA-1B0CFB7AAF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38636B-43FB-CB41-8A17-68B9BF7122B1}"/>
              </a:ext>
            </a:extLst>
          </p:cNvPr>
          <p:cNvSpPr/>
          <p:nvPr/>
        </p:nvSpPr>
        <p:spPr bwMode="auto">
          <a:xfrm>
            <a:off x="0" y="6527204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08833" tIns="54417" rIns="108833" bIns="5441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88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49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Shape 310">
            <a:extLst>
              <a:ext uri="{FF2B5EF4-FFF2-40B4-BE49-F238E27FC236}">
                <a16:creationId xmlns:a16="http://schemas.microsoft.com/office/drawing/2014/main" id="{CA7C88AC-0253-954C-B071-3CB64A57472F}"/>
              </a:ext>
            </a:extLst>
          </p:cNvPr>
          <p:cNvSpPr/>
          <p:nvPr/>
        </p:nvSpPr>
        <p:spPr>
          <a:xfrm rot="5400000" flipV="1">
            <a:off x="-74867" y="6623146"/>
            <a:ext cx="306720" cy="2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5199" dirty="0"/>
          </a:p>
        </p:txBody>
      </p:sp>
      <p:sp>
        <p:nvSpPr>
          <p:cNvPr id="15" name="Shape 310">
            <a:extLst>
              <a:ext uri="{FF2B5EF4-FFF2-40B4-BE49-F238E27FC236}">
                <a16:creationId xmlns:a16="http://schemas.microsoft.com/office/drawing/2014/main" id="{A3A7A954-BA50-EE4E-AA3E-4161329C8E24}"/>
              </a:ext>
            </a:extLst>
          </p:cNvPr>
          <p:cNvSpPr/>
          <p:nvPr/>
        </p:nvSpPr>
        <p:spPr>
          <a:xfrm rot="16200000" flipH="1" flipV="1">
            <a:off x="11961198" y="6625990"/>
            <a:ext cx="306720" cy="2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5199" dirty="0"/>
          </a:p>
        </p:txBody>
      </p:sp>
      <p:sp>
        <p:nvSpPr>
          <p:cNvPr id="13" name="Shape 310">
            <a:extLst>
              <a:ext uri="{FF2B5EF4-FFF2-40B4-BE49-F238E27FC236}">
                <a16:creationId xmlns:a16="http://schemas.microsoft.com/office/drawing/2014/main" id="{DFB8A9B7-C06F-9749-B636-278A0C134EE9}"/>
              </a:ext>
            </a:extLst>
          </p:cNvPr>
          <p:cNvSpPr/>
          <p:nvPr/>
        </p:nvSpPr>
        <p:spPr>
          <a:xfrm rot="5400000" flipH="1">
            <a:off x="11961198" y="-52227"/>
            <a:ext cx="306720" cy="2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5199" dirty="0"/>
          </a:p>
        </p:txBody>
      </p:sp>
      <p:sp>
        <p:nvSpPr>
          <p:cNvPr id="8" name="Shape 310"/>
          <p:cNvSpPr/>
          <p:nvPr/>
        </p:nvSpPr>
        <p:spPr>
          <a:xfrm rot="16200000">
            <a:off x="-74867" y="-55071"/>
            <a:ext cx="306720" cy="2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5199" dirty="0"/>
          </a:p>
        </p:txBody>
      </p:sp>
    </p:spTree>
    <p:extLst>
      <p:ext uri="{BB962C8B-B14F-4D97-AF65-F5344CB8AC3E}">
        <p14:creationId xmlns:p14="http://schemas.microsoft.com/office/powerpoint/2010/main" val="218765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  <p:sldLayoutId id="2147483903" r:id="rId17"/>
    <p:sldLayoutId id="2147483904" r:id="rId18"/>
  </p:sldLayoutIdLst>
  <p:transition>
    <p:dissolve/>
  </p:transition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399" b="0" i="0">
          <a:solidFill>
            <a:srgbClr val="FFC000"/>
          </a:solidFill>
          <a:latin typeface="Helvetica Light"/>
          <a:ea typeface="ＭＳ Ｐゴシック" charset="0"/>
          <a:cs typeface="Helvetica Light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99">
          <a:solidFill>
            <a:srgbClr val="3E4E6C"/>
          </a:solidFill>
          <a:latin typeface="Arial Black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99">
          <a:solidFill>
            <a:srgbClr val="3E4E6C"/>
          </a:solidFill>
          <a:latin typeface="Arial Black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99">
          <a:solidFill>
            <a:srgbClr val="3E4E6C"/>
          </a:solidFill>
          <a:latin typeface="Arial Black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99">
          <a:solidFill>
            <a:srgbClr val="3E4E6C"/>
          </a:solidFill>
          <a:latin typeface="Arial Black" pitchFamily="34" charset="0"/>
          <a:ea typeface="ＭＳ Ｐゴシック" charset="0"/>
        </a:defRPr>
      </a:lvl5pPr>
      <a:lvl6pPr marL="457109" algn="l" rtl="0" eaLnBrk="1" fontAlgn="base" hangingPunct="1">
        <a:spcBef>
          <a:spcPct val="0"/>
        </a:spcBef>
        <a:spcAft>
          <a:spcPct val="0"/>
        </a:spcAft>
        <a:defRPr sz="3699">
          <a:solidFill>
            <a:srgbClr val="3E4E6C"/>
          </a:solidFill>
          <a:latin typeface="Arial Black" pitchFamily="34" charset="0"/>
        </a:defRPr>
      </a:lvl6pPr>
      <a:lvl7pPr marL="914217" algn="l" rtl="0" eaLnBrk="1" fontAlgn="base" hangingPunct="1">
        <a:spcBef>
          <a:spcPct val="0"/>
        </a:spcBef>
        <a:spcAft>
          <a:spcPct val="0"/>
        </a:spcAft>
        <a:defRPr sz="3699">
          <a:solidFill>
            <a:srgbClr val="3E4E6C"/>
          </a:solidFill>
          <a:latin typeface="Arial Black" pitchFamily="34" charset="0"/>
        </a:defRPr>
      </a:lvl7pPr>
      <a:lvl8pPr marL="1371326" algn="l" rtl="0" eaLnBrk="1" fontAlgn="base" hangingPunct="1">
        <a:spcBef>
          <a:spcPct val="0"/>
        </a:spcBef>
        <a:spcAft>
          <a:spcPct val="0"/>
        </a:spcAft>
        <a:defRPr sz="3699">
          <a:solidFill>
            <a:srgbClr val="3E4E6C"/>
          </a:solidFill>
          <a:latin typeface="Arial Black" pitchFamily="34" charset="0"/>
        </a:defRPr>
      </a:lvl8pPr>
      <a:lvl9pPr marL="1828434" algn="l" rtl="0" eaLnBrk="1" fontAlgn="base" hangingPunct="1">
        <a:spcBef>
          <a:spcPct val="0"/>
        </a:spcBef>
        <a:spcAft>
          <a:spcPct val="0"/>
        </a:spcAft>
        <a:defRPr sz="3699">
          <a:solidFill>
            <a:srgbClr val="3E4E6C"/>
          </a:solidFill>
          <a:latin typeface="Arial Black" pitchFamily="34" charset="0"/>
        </a:defRPr>
      </a:lvl9pPr>
    </p:titleStyle>
    <p:bodyStyle>
      <a:lvl1pPr marL="342831" indent="-342831" algn="l" rtl="0" eaLnBrk="1" fontAlgn="base" hangingPunct="1">
        <a:spcBef>
          <a:spcPct val="20000"/>
        </a:spcBef>
        <a:spcAft>
          <a:spcPct val="0"/>
        </a:spcAft>
        <a:buChar char="•"/>
        <a:defRPr sz="3599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1pPr>
      <a:lvl2pPr marL="742801" indent="-285693" algn="l" rtl="0" eaLnBrk="1" fontAlgn="base" hangingPunct="1">
        <a:spcBef>
          <a:spcPct val="20000"/>
        </a:spcBef>
        <a:spcAft>
          <a:spcPct val="0"/>
        </a:spcAft>
        <a:buChar char="–"/>
        <a:defRPr sz="3199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2pPr>
      <a:lvl3pPr marL="1142771" indent="-228554" algn="l" rtl="0" eaLnBrk="1" fontAlgn="base" hangingPunct="1">
        <a:spcBef>
          <a:spcPct val="20000"/>
        </a:spcBef>
        <a:spcAft>
          <a:spcPct val="0"/>
        </a:spcAft>
        <a:buChar char="•"/>
        <a:defRPr sz="2799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3pPr>
      <a:lvl4pPr marL="1599880" indent="-228554" algn="l" rtl="0" eaLnBrk="1" fontAlgn="base" hangingPunct="1">
        <a:spcBef>
          <a:spcPct val="20000"/>
        </a:spcBef>
        <a:spcAft>
          <a:spcPct val="0"/>
        </a:spcAft>
        <a:buChar char="–"/>
        <a:defRPr sz="24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4pPr>
      <a:lvl5pPr marL="2056989" indent="-228554" algn="l" rtl="0" eaLnBrk="1" fontAlgn="base" hangingPunct="1">
        <a:spcBef>
          <a:spcPct val="20000"/>
        </a:spcBef>
        <a:spcAft>
          <a:spcPct val="0"/>
        </a:spcAft>
        <a:buChar char="»"/>
        <a:defRPr sz="24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5pPr>
      <a:lvl6pPr marL="2514097" indent="-228554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206" indent="-228554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8314" indent="-228554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5423" indent="-228554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nypress.edu/p-2029-children-and-families-at-promis.aspx" TargetMode="External"/><Relationship Id="rId7" Type="http://schemas.openxmlformats.org/officeDocument/2006/relationships/hyperlink" Target="https://www.southwestern.edu/live/files/1158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anchipchase.com/content/essays/imperialist-tendencies/" TargetMode="External"/><Relationship Id="rId5" Type="http://schemas.openxmlformats.org/officeDocument/2006/relationships/hyperlink" Target="http://dl.acm.org/citation.cfm?id=2675133.2675147&amp;coll=DL&amp;dl=ACM" TargetMode="External"/><Relationship Id="rId4" Type="http://schemas.openxmlformats.org/officeDocument/2006/relationships/hyperlink" Target="http://research.microsoft.com/pubs/163718/CHI2012-Dell-ResponseBias-proc.pdf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entread.ucsc.edu/CenTREAD%20photos/BrianDowd2.JPG" TargetMode="Externa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/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/>
              <a:t>Usability Testing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09387" y="5660145"/>
            <a:ext cx="640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78787"/>
                </a:solidFill>
                <a:latin typeface="Helvetica"/>
                <a:cs typeface="Helvetica"/>
              </a:rPr>
              <a:t>March 3, 2021</a:t>
            </a:r>
          </a:p>
        </p:txBody>
      </p:sp>
    </p:spTree>
    <p:extLst>
      <p:ext uri="{BB962C8B-B14F-4D97-AF65-F5344CB8AC3E}">
        <p14:creationId xmlns:p14="http://schemas.microsoft.com/office/powerpoint/2010/main" val="352515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Usability Test Proposal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report that contains</a:t>
            </a:r>
          </a:p>
          <a:p>
            <a:pPr lvl="1"/>
            <a:r>
              <a:rPr lang="en-US" dirty="0"/>
              <a:t>objective</a:t>
            </a:r>
          </a:p>
          <a:p>
            <a:pPr lvl="1"/>
            <a:r>
              <a:rPr lang="en-US" dirty="0"/>
              <a:t>description of system being testing</a:t>
            </a:r>
          </a:p>
          <a:p>
            <a:pPr lvl="1"/>
            <a:r>
              <a:rPr lang="en-US" dirty="0"/>
              <a:t>task environment &amp; materials</a:t>
            </a:r>
          </a:p>
          <a:p>
            <a:pPr lvl="1"/>
            <a:r>
              <a:rPr lang="en-US" dirty="0"/>
              <a:t>participants</a:t>
            </a:r>
          </a:p>
          <a:p>
            <a:pPr lvl="1"/>
            <a:r>
              <a:rPr lang="en-US" dirty="0"/>
              <a:t>methodology</a:t>
            </a:r>
          </a:p>
          <a:p>
            <a:pPr lvl="1"/>
            <a:r>
              <a:rPr lang="en-US" dirty="0"/>
              <a:t>tasks</a:t>
            </a:r>
          </a:p>
          <a:p>
            <a:pPr lvl="1"/>
            <a:r>
              <a:rPr lang="en-US" dirty="0"/>
              <a:t>test measures</a:t>
            </a:r>
          </a:p>
          <a:p>
            <a:pPr lvl="1"/>
            <a:endParaRPr lang="en-US" dirty="0"/>
          </a:p>
          <a:p>
            <a:r>
              <a:rPr lang="en-US" dirty="0"/>
              <a:t>Get approved &amp; then reuse for final report</a:t>
            </a:r>
          </a:p>
          <a:p>
            <a:r>
              <a:rPr lang="en-US" dirty="0"/>
              <a:t>Seems tedious, but writing this will help </a:t>
            </a:r>
            <a:r>
              <a:rPr lang="ja-JP" altLang="en-US" dirty="0"/>
              <a:t>“</a:t>
            </a:r>
            <a:r>
              <a:rPr lang="en-US" dirty="0"/>
              <a:t>debug</a:t>
            </a:r>
            <a:r>
              <a:rPr lang="ja-JP" altLang="en-US" dirty="0"/>
              <a:t>”</a:t>
            </a:r>
            <a:r>
              <a:rPr lang="en-US" dirty="0"/>
              <a:t> your test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2021/03/03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3559" name="Picture 4" descr="BS01871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1" y="1566334"/>
            <a:ext cx="2664837" cy="278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Tasks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idx="1"/>
          </p:nvPr>
        </p:nvSpPr>
        <p:spPr>
          <a:xfrm>
            <a:off x="639233" y="1600200"/>
            <a:ext cx="11195715" cy="491733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Tasks from low-fi design can be used</a:t>
            </a:r>
          </a:p>
          <a:p>
            <a:pPr lvl="1"/>
            <a:r>
              <a:rPr lang="en-US" dirty="0"/>
              <a:t>may need to shorten if</a:t>
            </a:r>
          </a:p>
          <a:p>
            <a:pPr lvl="2"/>
            <a:r>
              <a:rPr lang="en-US" dirty="0"/>
              <a:t>they take too long</a:t>
            </a:r>
          </a:p>
          <a:p>
            <a:pPr lvl="2"/>
            <a:r>
              <a:rPr lang="en-US" dirty="0"/>
              <a:t>require background that test user won’t have</a:t>
            </a:r>
          </a:p>
          <a:p>
            <a:endParaRPr lang="en-US" sz="8500" dirty="0"/>
          </a:p>
          <a:p>
            <a:r>
              <a:rPr lang="en-US" dirty="0"/>
              <a:t>Don’t train unless that will occur in real deployment</a:t>
            </a:r>
          </a:p>
          <a:p>
            <a:r>
              <a:rPr lang="en-US" dirty="0"/>
              <a:t>Avoid bending tasks in direction of what your design best supports</a:t>
            </a:r>
          </a:p>
          <a:p>
            <a:r>
              <a:rPr lang="en-US" dirty="0"/>
              <a:t>Don’t choose tasks that are too fragmented ?</a:t>
            </a:r>
          </a:p>
          <a:p>
            <a:pPr lvl="1"/>
            <a:r>
              <a:rPr lang="en-US" dirty="0"/>
              <a:t>fragmented = do not represent a complete goal someone would try to accomplish with your application</a:t>
            </a:r>
          </a:p>
          <a:p>
            <a:pPr lvl="1"/>
            <a:r>
              <a:rPr lang="en-US" dirty="0"/>
              <a:t>e.g., phone-in bank test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2021/03/03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194" name="Picture 2" descr="http://us.cdn3.123rf.com/168nwm/imageegami/imageegami1112/imageegami111200235/11677301-detailna-za-ba-r-z-ruky-dra-a-ca-pra-zdna-kartia-k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752" y="1591446"/>
            <a:ext cx="3649668" cy="2433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53191" y="1944275"/>
            <a:ext cx="25427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Segoe Print" pitchFamily="2" charset="0"/>
              </a:rPr>
              <a:t>Check if your friend has called, find out what time he will be going to the club.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Types of Data to Collect</a:t>
            </a:r>
            <a:endParaRPr lang="en-US" dirty="0"/>
          </a:p>
        </p:txBody>
      </p:sp>
      <p:sp>
        <p:nvSpPr>
          <p:cNvPr id="466947" name="Rectangle 3"/>
          <p:cNvSpPr>
            <a:spLocks noGrp="1" noChangeArrowheads="1"/>
          </p:cNvSpPr>
          <p:nvPr>
            <p:ph idx="1"/>
          </p:nvPr>
        </p:nvSpPr>
        <p:spPr>
          <a:xfrm>
            <a:off x="639233" y="1600199"/>
            <a:ext cx="7735091" cy="491084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Process data</a:t>
            </a:r>
          </a:p>
          <a:p>
            <a:pPr lvl="1"/>
            <a:r>
              <a:rPr lang="en-US" dirty="0"/>
              <a:t>observations of what users are doing &amp; thinking</a:t>
            </a:r>
          </a:p>
          <a:p>
            <a:pPr lvl="1"/>
            <a:r>
              <a:rPr lang="en-US" b="1" i="1" dirty="0">
                <a:solidFill>
                  <a:srgbClr val="FFC000"/>
                </a:solidFill>
              </a:rPr>
              <a:t>qualitative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Bottom-line data</a:t>
            </a:r>
          </a:p>
          <a:p>
            <a:pPr lvl="1"/>
            <a:r>
              <a:rPr lang="en-US" dirty="0"/>
              <a:t>summary of what happened</a:t>
            </a:r>
          </a:p>
          <a:p>
            <a:pPr lvl="2"/>
            <a:r>
              <a:rPr lang="en-US" dirty="0"/>
              <a:t>time, errors, success</a:t>
            </a:r>
          </a:p>
          <a:p>
            <a:pPr lvl="1"/>
            <a:r>
              <a:rPr lang="en-US" dirty="0"/>
              <a:t>i.e., the dependent variables</a:t>
            </a:r>
          </a:p>
          <a:p>
            <a:pPr lvl="1"/>
            <a:r>
              <a:rPr lang="en-US" b="1" i="1" dirty="0">
                <a:solidFill>
                  <a:srgbClr val="FFC000"/>
                </a:solidFill>
              </a:rPr>
              <a:t>quantitative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2021/03/03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780715" y="1293395"/>
            <a:ext cx="3411285" cy="2260813"/>
            <a:chOff x="5792540" y="1333044"/>
            <a:chExt cx="3351460" cy="2221164"/>
          </a:xfrm>
        </p:grpSpPr>
        <p:pic>
          <p:nvPicPr>
            <p:cNvPr id="1151" name="Picture 127" descr="http://allazollers.com/images/portfolio-item-5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2540" y="1333044"/>
              <a:ext cx="3351460" cy="200572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349333" y="3338764"/>
              <a:ext cx="22236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Helvetica" pitchFamily="34" charset="0"/>
                </a:rPr>
                <a:t>http://allazollers.com/discovery-research.php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779328" y="4058883"/>
            <a:ext cx="3490356" cy="2502605"/>
            <a:chOff x="5792540" y="4054644"/>
            <a:chExt cx="3429144" cy="2458716"/>
          </a:xfrm>
        </p:grpSpPr>
        <p:pic>
          <p:nvPicPr>
            <p:cNvPr id="1153" name="Picture 129" descr="http://www.fusionfarm.com/content/uploads/2012/10/analyzing-data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2540" y="4054644"/>
              <a:ext cx="3351460" cy="223035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5792540" y="6297916"/>
              <a:ext cx="34291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Helvetica" pitchFamily="34" charset="0"/>
                </a:rPr>
                <a:t>http://www.fusionfarm.com/content/uploads/2012/10/analyzing-data.jpg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Type of Data to Collect?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on process data first</a:t>
            </a:r>
          </a:p>
          <a:p>
            <a:pPr lvl="1"/>
            <a:r>
              <a:rPr lang="en-US" dirty="0"/>
              <a:t>gives good overview of where problems are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2021/03/03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7231BAC-2E69-47EA-A4DB-D11477D15C93}"/>
              </a:ext>
            </a:extLst>
          </p:cNvPr>
          <p:cNvGrpSpPr/>
          <p:nvPr/>
        </p:nvGrpSpPr>
        <p:grpSpPr>
          <a:xfrm>
            <a:off x="890607" y="2837910"/>
            <a:ext cx="4728112" cy="3754893"/>
            <a:chOff x="1044103" y="2837909"/>
            <a:chExt cx="4728112" cy="3754893"/>
          </a:xfrm>
        </p:grpSpPr>
        <p:pic>
          <p:nvPicPr>
            <p:cNvPr id="16" name="Picture 2" descr="http://www.redicecreations.com/ul_img/24592nazca_bird.jpg">
              <a:extLst>
                <a:ext uri="{FF2B5EF4-FFF2-40B4-BE49-F238E27FC236}">
                  <a16:creationId xmlns:a16="http://schemas.microsoft.com/office/drawing/2014/main" id="{EDCFB8B8-5852-40E2-B273-2D892ABC0B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023" y="2837909"/>
              <a:ext cx="4637192" cy="347789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D8F558E-26B3-4CEA-97EC-229E60BE50BE}"/>
                </a:ext>
              </a:extLst>
            </p:cNvPr>
            <p:cNvSpPr txBox="1"/>
            <p:nvPr/>
          </p:nvSpPr>
          <p:spPr>
            <a:xfrm>
              <a:off x="1044103" y="6315803"/>
              <a:ext cx="42670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http://www.redicecreations.com/ul_img/24592nazca_bird.jpg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756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Type of Data to Collect?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on process data first</a:t>
            </a:r>
          </a:p>
          <a:p>
            <a:pPr lvl="1"/>
            <a:r>
              <a:rPr lang="en-US" dirty="0"/>
              <a:t>gives good overview of where problems are</a:t>
            </a:r>
          </a:p>
          <a:p>
            <a:r>
              <a:rPr lang="en-US" dirty="0"/>
              <a:t>Bottom-line doesn’t tell you </a:t>
            </a:r>
            <a:r>
              <a:rPr lang="en-US" sz="2000" dirty="0"/>
              <a:t>?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where to fix</a:t>
            </a:r>
          </a:p>
          <a:p>
            <a:pPr lvl="1"/>
            <a:r>
              <a:rPr lang="en-US" dirty="0"/>
              <a:t>just says: </a:t>
            </a:r>
            <a:r>
              <a:rPr lang="ja-JP" altLang="en-US" dirty="0"/>
              <a:t>“</a:t>
            </a:r>
            <a:r>
              <a:rPr lang="en-US" dirty="0"/>
              <a:t>too slow</a:t>
            </a:r>
            <a:r>
              <a:rPr lang="ja-JP" altLang="en-US" dirty="0"/>
              <a:t>”</a:t>
            </a:r>
            <a:r>
              <a:rPr lang="en-US" dirty="0"/>
              <a:t>, </a:t>
            </a:r>
            <a:r>
              <a:rPr lang="ja-JP" altLang="en-US" dirty="0"/>
              <a:t>“</a:t>
            </a:r>
            <a:r>
              <a:rPr lang="en-US" dirty="0"/>
              <a:t>too many errors</a:t>
            </a:r>
            <a:r>
              <a:rPr lang="ja-JP" altLang="en-US" dirty="0"/>
              <a:t>”</a:t>
            </a:r>
            <a:r>
              <a:rPr lang="en-US" dirty="0"/>
              <a:t>, etc.</a:t>
            </a:r>
          </a:p>
          <a:p>
            <a:r>
              <a:rPr lang="en-US" dirty="0"/>
              <a:t>Hard to get reliable bottom-line results</a:t>
            </a:r>
          </a:p>
          <a:p>
            <a:pPr lvl="1"/>
            <a:r>
              <a:rPr lang="en-US" dirty="0"/>
              <a:t>need many users for statistical significance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2021/03/03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730408" y="4759874"/>
            <a:ext cx="5455735" cy="1762626"/>
            <a:chOff x="3688265" y="5095374"/>
            <a:chExt cx="5455735" cy="1762626"/>
          </a:xfrm>
        </p:grpSpPr>
        <p:pic>
          <p:nvPicPr>
            <p:cNvPr id="2139" name="Picture 91" descr="Hitleap.com : Get traffic and views on your site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3202" y="5095374"/>
              <a:ext cx="2680798" cy="17626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688265" y="6363506"/>
              <a:ext cx="282481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Helvetica" pitchFamily="34" charset="0"/>
                </a:rPr>
                <a:t>http://netbreak-ph.blogspot.com/2012/09/Hitleap-get-traffic-views-on-site.html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257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1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ja-JP" altLang="en-US" dirty="0"/>
              <a:t>“</a:t>
            </a:r>
            <a:r>
              <a:rPr lang="en-US" dirty="0"/>
              <a:t>Thinking Aloud</a:t>
            </a:r>
            <a:r>
              <a:rPr lang="ja-JP" altLang="en-US" dirty="0"/>
              <a:t>”</a:t>
            </a:r>
            <a:r>
              <a:rPr lang="en-US" dirty="0"/>
              <a:t> Method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know what users are thinking, not just what they are doing</a:t>
            </a:r>
          </a:p>
          <a:p>
            <a:endParaRPr lang="en-US" dirty="0"/>
          </a:p>
          <a:p>
            <a:r>
              <a:rPr lang="en-US" dirty="0"/>
              <a:t>Ask users to talk while performing tasks</a:t>
            </a:r>
          </a:p>
          <a:p>
            <a:pPr lvl="1"/>
            <a:r>
              <a:rPr lang="en-US" dirty="0"/>
              <a:t>tell us </a:t>
            </a:r>
            <a:r>
              <a:rPr lang="en-US" i="1" dirty="0">
                <a:solidFill>
                  <a:srgbClr val="FFC000"/>
                </a:solidFill>
              </a:rPr>
              <a:t>what they are thinking</a:t>
            </a:r>
          </a:p>
          <a:p>
            <a:pPr lvl="1"/>
            <a:r>
              <a:rPr lang="en-US" dirty="0"/>
              <a:t>tell us </a:t>
            </a:r>
            <a:r>
              <a:rPr lang="en-US" i="1" dirty="0">
                <a:solidFill>
                  <a:srgbClr val="FFC000"/>
                </a:solidFill>
              </a:rPr>
              <a:t>what they are trying to do</a:t>
            </a:r>
          </a:p>
          <a:p>
            <a:pPr lvl="1"/>
            <a:r>
              <a:rPr lang="en-US" dirty="0"/>
              <a:t>tell us </a:t>
            </a:r>
            <a:r>
              <a:rPr lang="en-US" i="1" dirty="0">
                <a:solidFill>
                  <a:srgbClr val="FFC000"/>
                </a:solidFill>
              </a:rPr>
              <a:t>questions that arise as they work</a:t>
            </a:r>
          </a:p>
          <a:p>
            <a:pPr lvl="1"/>
            <a:r>
              <a:rPr lang="en-US" dirty="0"/>
              <a:t>tell us </a:t>
            </a:r>
            <a:r>
              <a:rPr lang="en-US" i="1" dirty="0">
                <a:solidFill>
                  <a:srgbClr val="FFC000"/>
                </a:solidFill>
              </a:rPr>
              <a:t>things they read</a:t>
            </a:r>
          </a:p>
          <a:p>
            <a:pPr lvl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2021/03/03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9702347" y="4028872"/>
            <a:ext cx="2483796" cy="2483796"/>
            <a:chOff x="6555846" y="4269846"/>
            <a:chExt cx="2588154" cy="2588154"/>
          </a:xfrm>
        </p:grpSpPr>
        <p:pic>
          <p:nvPicPr>
            <p:cNvPr id="9218" name="Picture 2" descr="Online chatování koncept, 3d mu&amp;zcaron; pomocí p&amp;rcaron;enosného po&amp;ccaron;íta&amp;ccaron;e s bublinu na bílém pozadí Reklamní fotografie - 1243251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5846" y="4269846"/>
              <a:ext cx="2588154" cy="258815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967527" y="4672316"/>
              <a:ext cx="1033910" cy="529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latin typeface="Segoe Print" pitchFamily="2" charset="0"/>
                </a:rPr>
                <a:t>I’ll click on the checkout button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jennycham.co.uk/wp-content/uploads/2011/08/20091122125022548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894" y="2818407"/>
            <a:ext cx="3431249" cy="35202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Aloud (cont.)</a:t>
            </a:r>
          </a:p>
        </p:txBody>
      </p:sp>
      <p:sp>
        <p:nvSpPr>
          <p:cNvPr id="26631" name="Rectangle 4"/>
          <p:cNvSpPr>
            <a:spLocks noGrp="1" noChangeArrowheads="1"/>
          </p:cNvSpPr>
          <p:nvPr>
            <p:ph idx="1"/>
          </p:nvPr>
        </p:nvSpPr>
        <p:spPr>
          <a:xfrm>
            <a:off x="639234" y="1600199"/>
            <a:ext cx="9873124" cy="496143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Prompt the user to keep talking</a:t>
            </a:r>
          </a:p>
          <a:p>
            <a:pPr lvl="1"/>
            <a:r>
              <a:rPr lang="ja-JP" altLang="en-US" dirty="0"/>
              <a:t>“</a:t>
            </a:r>
            <a:r>
              <a:rPr lang="en-US" dirty="0"/>
              <a:t>tell me what you are thinking</a:t>
            </a:r>
            <a:r>
              <a:rPr lang="ja-JP" altLang="en-US" dirty="0"/>
              <a:t>”</a:t>
            </a:r>
            <a:br>
              <a:rPr lang="en-US" altLang="ja-JP" dirty="0"/>
            </a:br>
            <a:endParaRPr lang="en-US" dirty="0"/>
          </a:p>
          <a:p>
            <a:r>
              <a:rPr lang="en-US" dirty="0"/>
              <a:t>Only help on things you have pre-decided</a:t>
            </a:r>
          </a:p>
          <a:p>
            <a:pPr lvl="1"/>
            <a:r>
              <a:rPr lang="en-US" dirty="0"/>
              <a:t>keep track of anything you do give help 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Make a </a:t>
            </a:r>
            <a:r>
              <a:rPr lang="en-US" i="1" dirty="0">
                <a:solidFill>
                  <a:srgbClr val="FFC000"/>
                </a:solidFill>
              </a:rPr>
              <a:t>recording</a:t>
            </a:r>
            <a:r>
              <a:rPr lang="en-US" dirty="0"/>
              <a:t> &amp; take good notes</a:t>
            </a:r>
          </a:p>
          <a:p>
            <a:pPr lvl="1"/>
            <a:r>
              <a:rPr lang="en-US" dirty="0"/>
              <a:t>make sure you can tell what they were doing </a:t>
            </a:r>
          </a:p>
          <a:p>
            <a:pPr lvl="1"/>
            <a:r>
              <a:rPr lang="en-US" dirty="0"/>
              <a:t>use a digital watch/clock</a:t>
            </a:r>
          </a:p>
          <a:p>
            <a:pPr lvl="1"/>
            <a:r>
              <a:rPr lang="en-US" dirty="0"/>
              <a:t>record audio &amp; video</a:t>
            </a:r>
          </a:p>
          <a:p>
            <a:pPr lvl="2"/>
            <a:r>
              <a:rPr lang="en-US" dirty="0"/>
              <a:t>or even event logs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2021/03/03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dt+UX</a:t>
            </a:r>
            <a:r>
              <a:rPr lang="en-US" dirty="0"/>
              <a:t>: Design Thinking for User Experience 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68667" y="6346967"/>
            <a:ext cx="330250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Helvetica" pitchFamily="34" charset="0"/>
              </a:rPr>
              <a:t>http://jennycham.co.uk/wp-content/uploads/2011/08/200911221250225481.jpg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thinking out loud give the right answers?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idx="1"/>
          </p:nvPr>
        </p:nvSpPr>
        <p:spPr>
          <a:xfrm>
            <a:off x="639233" y="1374843"/>
            <a:ext cx="11195715" cy="4949757"/>
          </a:xfrm>
        </p:spPr>
        <p:txBody>
          <a:bodyPr/>
          <a:lstStyle/>
          <a:p>
            <a:r>
              <a:rPr lang="en-US" dirty="0"/>
              <a:t>Not always</a:t>
            </a:r>
            <a:br>
              <a:rPr lang="en-US" dirty="0"/>
            </a:br>
            <a:endParaRPr lang="en-US" dirty="0"/>
          </a:p>
          <a:p>
            <a:r>
              <a:rPr lang="en-US" dirty="0"/>
              <a:t>If you ask, people will always give an answer, even it is has nothing to do with facts</a:t>
            </a:r>
          </a:p>
          <a:p>
            <a:pPr lvl="1"/>
            <a:r>
              <a:rPr lang="en-US" dirty="0"/>
              <a:t>panty hose example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Try to avoid specific questions</a:t>
            </a:r>
            <a:br>
              <a:rPr lang="en-US" dirty="0"/>
            </a:br>
            <a:r>
              <a:rPr lang="en-US" dirty="0"/>
              <a:t>(especially that have binary answers)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2021/03/03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C4592CA-202E-8444-92CD-C56D6E44B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480" y="3500602"/>
            <a:ext cx="3017520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26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2021/03/03</a:t>
            </a:r>
            <a:endParaRPr lang="en-US" dirty="0"/>
          </a:p>
        </p:txBody>
      </p:sp>
      <p:sp>
        <p:nvSpPr>
          <p:cNvPr id="2765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43600" y="6553200"/>
            <a:ext cx="4724400" cy="457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solidFill>
                  <a:srgbClr val="D4E8F4"/>
                </a:solidFill>
                <a:latin typeface="Georgia" charset="0"/>
              </a:rPr>
              <a:t>dt+UX: Design Thinking for User Experience  Design, Prototyping &amp; Evaluation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864E59C-6FFE-794B-9DF5-0727151AF552}" type="slidenum">
              <a:rPr lang="en-US" sz="1100">
                <a:solidFill>
                  <a:srgbClr val="D4E8F4"/>
                </a:solidFill>
                <a:latin typeface="Georgia" charset="0"/>
              </a:rPr>
              <a:pPr eaLnBrk="1" hangingPunct="1"/>
              <a:t>18</a:t>
            </a:fld>
            <a:endParaRPr lang="en-US" sz="1100">
              <a:solidFill>
                <a:srgbClr val="D4E8F4"/>
              </a:solidFill>
              <a:latin typeface="Georgia" charset="0"/>
            </a:endParaRPr>
          </a:p>
        </p:txBody>
      </p:sp>
      <p:pic>
        <p:nvPicPr>
          <p:cNvPr id="2" name="ConfusionVideo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b481b4cb6a_5_0"/>
          <p:cNvSpPr txBox="1">
            <a:spLocks noGrp="1"/>
          </p:cNvSpPr>
          <p:nvPr>
            <p:ph type="title"/>
          </p:nvPr>
        </p:nvSpPr>
        <p:spPr>
          <a:xfrm>
            <a:off x="859767" y="444272"/>
            <a:ext cx="9730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Try it out!</a:t>
            </a:r>
            <a:endParaRPr/>
          </a:p>
        </p:txBody>
      </p:sp>
      <p:sp>
        <p:nvSpPr>
          <p:cNvPr id="172" name="Google Shape;172;gb481b4cb6a_5_0"/>
          <p:cNvSpPr txBox="1">
            <a:spLocks noGrp="1"/>
          </p:cNvSpPr>
          <p:nvPr>
            <p:ph type="body" idx="1"/>
          </p:nvPr>
        </p:nvSpPr>
        <p:spPr>
          <a:xfrm>
            <a:off x="456125" y="1023200"/>
            <a:ext cx="11378700" cy="53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9250" lvl="1" indent="-336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Helvetica Neue Light"/>
              <a:buNone/>
            </a:pPr>
            <a:endParaRPr sz="2800" dirty="0"/>
          </a:p>
          <a:p>
            <a:pPr marL="45720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2600" dirty="0"/>
              <a:t>Use the </a:t>
            </a:r>
            <a:r>
              <a:rPr lang="en-US" sz="2600" b="1" dirty="0">
                <a:latin typeface="Helvetica Neue"/>
                <a:ea typeface="Helvetica Neue"/>
                <a:cs typeface="Helvetica Neue"/>
                <a:sym typeface="Helvetica Neue"/>
              </a:rPr>
              <a:t>think aloud protocol</a:t>
            </a:r>
            <a:r>
              <a:rPr lang="en-US" sz="2600" dirty="0"/>
              <a:t> to test </a:t>
            </a:r>
            <a:r>
              <a:rPr lang="en-US" sz="2600" b="1" dirty="0">
                <a:latin typeface="Helvetica Neue"/>
                <a:ea typeface="Helvetica Neue"/>
                <a:cs typeface="Helvetica Neue"/>
                <a:sym typeface="Helvetica Neue"/>
              </a:rPr>
              <a:t>one task</a:t>
            </a:r>
            <a:r>
              <a:rPr lang="en-US" sz="2600" dirty="0"/>
              <a:t> in your medium-fi prototype.</a:t>
            </a:r>
            <a:endParaRPr sz="2600" dirty="0"/>
          </a:p>
          <a:p>
            <a:pPr marL="45720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</a:pPr>
            <a:endParaRPr sz="2600" dirty="0"/>
          </a:p>
          <a:p>
            <a:pPr marL="45720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2600" dirty="0"/>
              <a:t>In a moment, we will break you out into your teams. You have 3 minutes to identify which task to study. Select </a:t>
            </a:r>
            <a:r>
              <a:rPr lang="en-US" sz="2600" b="1" dirty="0">
                <a:latin typeface="Helvetica Neue"/>
                <a:ea typeface="Helvetica Neue"/>
                <a:cs typeface="Helvetica Neue"/>
                <a:sym typeface="Helvetica Neue"/>
              </a:rPr>
              <a:t>one person </a:t>
            </a:r>
            <a:r>
              <a:rPr lang="en-US" sz="2600" dirty="0"/>
              <a:t>to rotate into the next breakout room down (within your studio, 1-&gt;2, 4-&gt;1). If possible, this should be someone who </a:t>
            </a:r>
            <a:r>
              <a:rPr lang="en-US" sz="2600" b="1" i="1" dirty="0">
                <a:latin typeface="Helvetica Neue"/>
                <a:ea typeface="Helvetica Neue"/>
                <a:cs typeface="Helvetica Neue"/>
                <a:sym typeface="Helvetica Neue"/>
              </a:rPr>
              <a:t>has not done a HE</a:t>
            </a:r>
            <a:r>
              <a:rPr lang="en-US" sz="2600" dirty="0"/>
              <a:t> on that team’s prototype. </a:t>
            </a:r>
            <a:endParaRPr sz="2600" dirty="0"/>
          </a:p>
          <a:p>
            <a:pPr marL="45720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</a:pPr>
            <a:endParaRPr sz="2600" dirty="0"/>
          </a:p>
          <a:p>
            <a:pPr marL="45720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2600" dirty="0"/>
              <a:t>When they arrive, ask your visitor to complete the task while speaking their thought process aloud. Take notes!</a:t>
            </a:r>
            <a:endParaRPr sz="2600" dirty="0"/>
          </a:p>
        </p:txBody>
      </p:sp>
      <p:sp>
        <p:nvSpPr>
          <p:cNvPr id="173" name="Google Shape;173;gb481b4cb6a_5_0"/>
          <p:cNvSpPr txBox="1">
            <a:spLocks noGrp="1"/>
          </p:cNvSpPr>
          <p:nvPr>
            <p:ph type="dt" idx="10"/>
          </p:nvPr>
        </p:nvSpPr>
        <p:spPr>
          <a:xfrm>
            <a:off x="2931" y="6607236"/>
            <a:ext cx="1595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2021/03/03</a:t>
            </a:r>
            <a:endParaRPr/>
          </a:p>
        </p:txBody>
      </p:sp>
      <p:sp>
        <p:nvSpPr>
          <p:cNvPr id="174" name="Google Shape;174;gb481b4cb6a_5_0"/>
          <p:cNvSpPr txBox="1">
            <a:spLocks noGrp="1"/>
          </p:cNvSpPr>
          <p:nvPr>
            <p:ph type="ftr" idx="11"/>
          </p:nvPr>
        </p:nvSpPr>
        <p:spPr>
          <a:xfrm>
            <a:off x="1598508" y="6608285"/>
            <a:ext cx="8996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dt+UX: Design Thinking for User Experience  Design, Prototyping &amp; Evaluation</a:t>
            </a:r>
            <a:endParaRPr/>
          </a:p>
        </p:txBody>
      </p:sp>
      <p:sp>
        <p:nvSpPr>
          <p:cNvPr id="175" name="Google Shape;175;gb481b4cb6a_5_0"/>
          <p:cNvSpPr txBox="1">
            <a:spLocks noGrp="1"/>
          </p:cNvSpPr>
          <p:nvPr>
            <p:ph type="sldNum" idx="12"/>
          </p:nvPr>
        </p:nvSpPr>
        <p:spPr>
          <a:xfrm>
            <a:off x="10590567" y="6617039"/>
            <a:ext cx="1595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9172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Hall of Fame or Shame?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3430DE-FE8B-41D8-B03E-874AF62631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Kitchen Stories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2021/03/03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CC2F-3848-4AD5-9140-DCA5A9E08CD9}" type="slidenum">
              <a:rPr lang="en-US"/>
              <a:pPr/>
              <a:t>2</a:t>
            </a:fld>
            <a:endParaRPr lang="en-US" dirty="0"/>
          </a:p>
        </p:txBody>
      </p:sp>
      <p:pic>
        <p:nvPicPr>
          <p:cNvPr id="13" name="Picture 12" descr="hallof.png">
            <a:extLst>
              <a:ext uri="{FF2B5EF4-FFF2-40B4-BE49-F238E27FC236}">
                <a16:creationId xmlns:a16="http://schemas.microsoft.com/office/drawing/2014/main" id="{0D9FFBC7-95EE-4573-AF5A-B100477057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16" y="243804"/>
            <a:ext cx="813836" cy="829952"/>
          </a:xfrm>
          <a:prstGeom prst="rect">
            <a:avLst/>
          </a:prstGeom>
        </p:spPr>
      </p:pic>
      <p:pic>
        <p:nvPicPr>
          <p:cNvPr id="6148" name="Picture 4" descr="Image result for kitchen stories ios screenshots">
            <a:extLst>
              <a:ext uri="{FF2B5EF4-FFF2-40B4-BE49-F238E27FC236}">
                <a16:creationId xmlns:a16="http://schemas.microsoft.com/office/drawing/2014/main" id="{956CE527-8DA9-49B7-BA98-656C9C21C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24" y="1359994"/>
            <a:ext cx="282776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lated image">
            <a:extLst>
              <a:ext uri="{FF2B5EF4-FFF2-40B4-BE49-F238E27FC236}">
                <a16:creationId xmlns:a16="http://schemas.microsoft.com/office/drawing/2014/main" id="{17EF6471-BF57-41A9-90EE-B6811A35E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737" y="1359994"/>
            <a:ext cx="283358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Test Results</a:t>
            </a:r>
          </a:p>
        </p:txBody>
      </p:sp>
      <p:sp>
        <p:nvSpPr>
          <p:cNvPr id="473107" name="Rectangle 19"/>
          <p:cNvSpPr>
            <a:spLocks noGrp="1" noChangeArrowheads="1"/>
          </p:cNvSpPr>
          <p:nvPr>
            <p:ph idx="1"/>
          </p:nvPr>
        </p:nvSpPr>
        <p:spPr>
          <a:xfrm>
            <a:off x="639233" y="1600200"/>
            <a:ext cx="11195715" cy="493030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Summarize the data</a:t>
            </a:r>
          </a:p>
          <a:p>
            <a:pPr lvl="1"/>
            <a:r>
              <a:rPr lang="en-US" dirty="0"/>
              <a:t>make a list of all critical incidents (CI)</a:t>
            </a:r>
          </a:p>
          <a:p>
            <a:pPr lvl="2"/>
            <a:r>
              <a:rPr lang="en-US" dirty="0"/>
              <a:t>positive &amp; negative</a:t>
            </a:r>
          </a:p>
          <a:p>
            <a:pPr lvl="1"/>
            <a:r>
              <a:rPr lang="en-US" dirty="0"/>
              <a:t>include references back to original data</a:t>
            </a:r>
          </a:p>
          <a:p>
            <a:pPr lvl="1"/>
            <a:r>
              <a:rPr lang="en-US" dirty="0"/>
              <a:t>try to judge why each difficulty occurred</a:t>
            </a:r>
          </a:p>
          <a:p>
            <a:pPr lvl="1"/>
            <a:endParaRPr lang="en-US" sz="1700" dirty="0"/>
          </a:p>
          <a:p>
            <a:r>
              <a:rPr lang="en-US" dirty="0"/>
              <a:t>What does data tell you?</a:t>
            </a:r>
          </a:p>
          <a:p>
            <a:pPr lvl="1"/>
            <a:r>
              <a:rPr lang="en-US" dirty="0"/>
              <a:t>UI work the way you thought it would?</a:t>
            </a:r>
          </a:p>
          <a:p>
            <a:pPr lvl="2"/>
            <a:r>
              <a:rPr lang="en-US" dirty="0"/>
              <a:t>users take approaches you expected?</a:t>
            </a:r>
          </a:p>
          <a:p>
            <a:pPr lvl="1"/>
            <a:r>
              <a:rPr lang="en-US" dirty="0"/>
              <a:t>something missing?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2021/03/03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783684" y="1836862"/>
            <a:ext cx="3629842" cy="2508326"/>
            <a:chOff x="7228006" y="3513222"/>
            <a:chExt cx="2040943" cy="1410351"/>
          </a:xfrm>
        </p:grpSpPr>
        <p:pic>
          <p:nvPicPr>
            <p:cNvPr id="12290" name="Picture 2" descr="People looking at data graphs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3573" y="3513222"/>
              <a:ext cx="1860427" cy="123532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228006" y="4754296"/>
              <a:ext cx="204094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dirty="0">
                  <a:latin typeface="Helvetica" pitchFamily="34" charset="0"/>
                </a:rPr>
                <a:t>http://www.hhs.gov/ocr/privacy/hipaa/enforcement/data/index.html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10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Results (cont.)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idx="1"/>
          </p:nvPr>
        </p:nvSpPr>
        <p:spPr>
          <a:xfrm>
            <a:off x="639233" y="1600200"/>
            <a:ext cx="9548869" cy="4724400"/>
          </a:xfrm>
        </p:spPr>
        <p:txBody>
          <a:bodyPr/>
          <a:lstStyle/>
          <a:p>
            <a:r>
              <a:rPr lang="en-US" dirty="0"/>
              <a:t>Update tasks &amp; rethink design </a:t>
            </a:r>
          </a:p>
          <a:p>
            <a:pPr lvl="1"/>
            <a:r>
              <a:rPr lang="en-US" dirty="0"/>
              <a:t>rate severity &amp; ease of fixing CIs</a:t>
            </a:r>
          </a:p>
          <a:p>
            <a:pPr lvl="1"/>
            <a:r>
              <a:rPr lang="en-US" dirty="0"/>
              <a:t>fix both severe problems &amp; </a:t>
            </a:r>
            <a:br>
              <a:rPr lang="en-US" dirty="0"/>
            </a:br>
            <a:r>
              <a:rPr lang="en-US" dirty="0"/>
              <a:t>make the easy fixes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2021/03/03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989963" y="2166829"/>
            <a:ext cx="4196180" cy="4411625"/>
            <a:chOff x="4947820" y="1482475"/>
            <a:chExt cx="4196180" cy="4411625"/>
          </a:xfrm>
        </p:grpSpPr>
        <p:pic>
          <p:nvPicPr>
            <p:cNvPr id="13316" name="Picture 4" descr="http://www.thetomorrowplan.com/centraliowa/wp-content/uploads/2012/04/20120404_photo_whiteboard_brainstorming-1024x1024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820" y="1482475"/>
              <a:ext cx="4196180" cy="419618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098101" y="5678656"/>
              <a:ext cx="38956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Helvetica" pitchFamily="34" charset="0"/>
                </a:rPr>
                <a:t>http://www.thetomorrowplan.com/exchange/policies-prairie-chickens-and-parking/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6" name="Picture 94" descr="Curled yellow measuring tape on black background. Reklamní fotografie - 71739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140" y="0"/>
            <a:ext cx="3321003" cy="2216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Bottom-Line Usability</a:t>
            </a:r>
          </a:p>
        </p:txBody>
      </p:sp>
      <p:sp>
        <p:nvSpPr>
          <p:cNvPr id="475140" name="Rectangle 4"/>
          <p:cNvSpPr>
            <a:spLocks noGrp="1" noChangeArrowheads="1"/>
          </p:cNvSpPr>
          <p:nvPr>
            <p:ph idx="1"/>
          </p:nvPr>
        </p:nvSpPr>
        <p:spPr>
          <a:xfrm>
            <a:off x="639233" y="1600200"/>
            <a:ext cx="11195715" cy="49432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Situations in which numbers are useful</a:t>
            </a:r>
          </a:p>
          <a:p>
            <a:pPr lvl="1"/>
            <a:r>
              <a:rPr lang="en-US" dirty="0"/>
              <a:t>time requirements for task completion</a:t>
            </a:r>
          </a:p>
          <a:p>
            <a:pPr lvl="1"/>
            <a:r>
              <a:rPr lang="en-US" dirty="0"/>
              <a:t>successful task completion %</a:t>
            </a:r>
          </a:p>
          <a:p>
            <a:pPr lvl="1"/>
            <a:r>
              <a:rPr lang="en-US" dirty="0"/>
              <a:t>compare two designs on speed or # of errors</a:t>
            </a:r>
          </a:p>
          <a:p>
            <a:pPr lvl="1"/>
            <a:endParaRPr lang="en-US" sz="1600" dirty="0"/>
          </a:p>
          <a:p>
            <a:r>
              <a:rPr lang="en-US" dirty="0"/>
              <a:t>Ease of measurement</a:t>
            </a:r>
          </a:p>
          <a:p>
            <a:pPr lvl="1"/>
            <a:r>
              <a:rPr lang="en-US" dirty="0"/>
              <a:t>time is easy to record</a:t>
            </a:r>
          </a:p>
          <a:p>
            <a:pPr lvl="1"/>
            <a:r>
              <a:rPr lang="en-US" dirty="0"/>
              <a:t>error or successful completion is harder</a:t>
            </a:r>
          </a:p>
          <a:p>
            <a:pPr lvl="2"/>
            <a:r>
              <a:rPr lang="en-US" dirty="0"/>
              <a:t>define in advance what these mean</a:t>
            </a:r>
          </a:p>
          <a:p>
            <a:pPr lvl="2"/>
            <a:endParaRPr lang="en-US" sz="1600" dirty="0"/>
          </a:p>
          <a:p>
            <a:r>
              <a:rPr lang="en-US" dirty="0"/>
              <a:t>Do not combine with thinking-aloud. Why?</a:t>
            </a:r>
          </a:p>
          <a:p>
            <a:pPr lvl="1"/>
            <a:r>
              <a:rPr lang="en-US" dirty="0"/>
              <a:t>talking can affect speed &amp; accuracy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2021/03/03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4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Numbers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idx="1"/>
          </p:nvPr>
        </p:nvSpPr>
        <p:spPr>
          <a:xfrm>
            <a:off x="639233" y="1167321"/>
            <a:ext cx="11195715" cy="54410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Example: trying to get task time ≤ 30 min. </a:t>
            </a:r>
          </a:p>
          <a:p>
            <a:pPr lvl="1"/>
            <a:r>
              <a:rPr lang="en-US" dirty="0"/>
              <a:t>test gives: 40, 5, 20, 90, 10, 15</a:t>
            </a:r>
          </a:p>
          <a:p>
            <a:pPr lvl="1"/>
            <a:r>
              <a:rPr lang="en-US" dirty="0"/>
              <a:t>mean (average) = 30</a:t>
            </a:r>
          </a:p>
          <a:p>
            <a:pPr lvl="1"/>
            <a:r>
              <a:rPr lang="en-US" dirty="0"/>
              <a:t>median (middle) = 17.5</a:t>
            </a:r>
          </a:p>
          <a:p>
            <a:pPr lvl="1"/>
            <a:r>
              <a:rPr lang="en-US" dirty="0"/>
              <a:t>looks good!</a:t>
            </a:r>
          </a:p>
          <a:p>
            <a:pPr lvl="1"/>
            <a:endParaRPr lang="en-US" sz="1600" dirty="0"/>
          </a:p>
          <a:p>
            <a:r>
              <a:rPr lang="en-US" dirty="0"/>
              <a:t>Did we achieve our goal?</a:t>
            </a:r>
          </a:p>
          <a:p>
            <a:r>
              <a:rPr lang="en-US" dirty="0"/>
              <a:t>Wrong answer, not certain of anything!</a:t>
            </a:r>
          </a:p>
          <a:p>
            <a:r>
              <a:rPr lang="en-US" dirty="0"/>
              <a:t>Factors contributing to our uncertainty?</a:t>
            </a:r>
          </a:p>
          <a:p>
            <a:pPr lvl="1"/>
            <a:r>
              <a:rPr lang="en-US" dirty="0"/>
              <a:t>small number of test users (n = 6)</a:t>
            </a:r>
          </a:p>
          <a:p>
            <a:pPr lvl="1"/>
            <a:r>
              <a:rPr lang="en-US" dirty="0"/>
              <a:t>results are very variable (standard deviation = 32)</a:t>
            </a:r>
          </a:p>
          <a:p>
            <a:pPr lvl="2"/>
            <a:r>
              <a:rPr lang="en-US" dirty="0"/>
              <a:t>std. dev. measures dispersal from the mean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2021/03/03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459716" y="1509488"/>
            <a:ext cx="3645397" cy="1915985"/>
            <a:chOff x="5457111" y="1509487"/>
            <a:chExt cx="3645397" cy="191598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5504" y="1509487"/>
              <a:ext cx="1907004" cy="191598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138"/>
            <a:stretch/>
          </p:blipFill>
          <p:spPr>
            <a:xfrm>
              <a:off x="5457111" y="1902893"/>
              <a:ext cx="1907004" cy="13576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Numbers (cont.)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what basic statistics can be used for</a:t>
            </a:r>
            <a:br>
              <a:rPr lang="en-US" dirty="0"/>
            </a:br>
            <a:endParaRPr lang="en-US" dirty="0"/>
          </a:p>
          <a:p>
            <a:r>
              <a:rPr lang="en-US" dirty="0"/>
              <a:t>Crank through the procedures and you find</a:t>
            </a:r>
          </a:p>
          <a:p>
            <a:pPr lvl="1"/>
            <a:r>
              <a:rPr lang="en-US" dirty="0"/>
              <a:t>95% certain that typical value is between 5 &amp; 55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2021/03/03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Analyzing the Numbers (cont.)</a:t>
            </a:r>
          </a:p>
        </p:txBody>
      </p:sp>
      <p:graphicFrame>
        <p:nvGraphicFramePr>
          <p:cNvPr id="9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60067"/>
              </p:ext>
            </p:extLst>
          </p:nvPr>
        </p:nvGraphicFramePr>
        <p:xfrm>
          <a:off x="1352550" y="1062038"/>
          <a:ext cx="9140825" cy="545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2" name="Worksheet" r:id="rId4" imgW="6083300" imgH="3632200" progId="Excel.Sheet.8">
                  <p:embed/>
                </p:oleObj>
              </mc:Choice>
              <mc:Fallback>
                <p:oleObj name="Worksheet" r:id="rId4" imgW="6083300" imgH="36322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0" y="1062038"/>
                        <a:ext cx="9140825" cy="54578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2021/03/03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Numbers (cont.)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idx="1"/>
          </p:nvPr>
        </p:nvSpPr>
        <p:spPr>
          <a:xfrm>
            <a:off x="639233" y="1600200"/>
            <a:ext cx="11195715" cy="49432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is what basic statistics can be used for</a:t>
            </a:r>
            <a:br>
              <a:rPr lang="en-US" dirty="0"/>
            </a:br>
            <a:endParaRPr lang="en-US" dirty="0"/>
          </a:p>
          <a:p>
            <a:r>
              <a:rPr lang="en-US" dirty="0"/>
              <a:t>Crank through the procedures and you find</a:t>
            </a:r>
          </a:p>
          <a:p>
            <a:pPr lvl="1"/>
            <a:r>
              <a:rPr lang="en-US" dirty="0"/>
              <a:t>95% certain that typical value is between 5 &amp; 55</a:t>
            </a:r>
            <a:br>
              <a:rPr lang="en-US" dirty="0"/>
            </a:br>
            <a:endParaRPr lang="en-US" dirty="0"/>
          </a:p>
          <a:p>
            <a:r>
              <a:rPr lang="en-US" dirty="0"/>
              <a:t>Usability test data is </a:t>
            </a:r>
            <a:r>
              <a:rPr lang="en-US" i="1" dirty="0">
                <a:solidFill>
                  <a:srgbClr val="FFC000"/>
                </a:solidFill>
              </a:rPr>
              <a:t>highly variable</a:t>
            </a:r>
          </a:p>
          <a:p>
            <a:pPr lvl="1"/>
            <a:r>
              <a:rPr lang="en-US" dirty="0"/>
              <a:t>need lots to get good estimates of typical values</a:t>
            </a:r>
          </a:p>
          <a:p>
            <a:pPr lvl="1"/>
            <a:r>
              <a:rPr lang="en-US" dirty="0"/>
              <a:t>4x as many tests will only narrow range by 2x</a:t>
            </a:r>
          </a:p>
          <a:p>
            <a:pPr lvl="2"/>
            <a:r>
              <a:rPr lang="en-US" dirty="0"/>
              <a:t>breadth of range depends on </a:t>
            </a:r>
            <a:r>
              <a:rPr lang="en-US" dirty="0" err="1"/>
              <a:t>sqrt</a:t>
            </a:r>
            <a:r>
              <a:rPr lang="en-US" dirty="0"/>
              <a:t> of # of test users</a:t>
            </a:r>
          </a:p>
          <a:p>
            <a:pPr lvl="1"/>
            <a:r>
              <a:rPr lang="en-US" dirty="0"/>
              <a:t>this is when online methods become useful</a:t>
            </a:r>
          </a:p>
          <a:p>
            <a:pPr lvl="2"/>
            <a:r>
              <a:rPr lang="en-US" dirty="0"/>
              <a:t>easy to test w/ large numbers of users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2021/03/03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User Preference</a:t>
            </a:r>
          </a:p>
        </p:txBody>
      </p:sp>
      <p:sp>
        <p:nvSpPr>
          <p:cNvPr id="482308" name="Rectangle 4"/>
          <p:cNvSpPr>
            <a:spLocks noGrp="1" noChangeArrowheads="1"/>
          </p:cNvSpPr>
          <p:nvPr>
            <p:ph idx="1"/>
          </p:nvPr>
        </p:nvSpPr>
        <p:spPr>
          <a:xfrm>
            <a:off x="639233" y="1600199"/>
            <a:ext cx="11546910" cy="501683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How much users like or dislike the system</a:t>
            </a:r>
          </a:p>
          <a:p>
            <a:pPr lvl="1"/>
            <a:r>
              <a:rPr lang="en-US" dirty="0"/>
              <a:t>can ask them to rate on a scale of 1 to 10</a:t>
            </a:r>
          </a:p>
          <a:p>
            <a:pPr lvl="1"/>
            <a:r>
              <a:rPr lang="en-US" dirty="0"/>
              <a:t>or have them choose among statements</a:t>
            </a:r>
          </a:p>
          <a:p>
            <a:pPr lvl="2"/>
            <a:r>
              <a:rPr lang="ja-JP" altLang="en-US" dirty="0"/>
              <a:t>“</a:t>
            </a:r>
            <a:r>
              <a:rPr lang="en-US" dirty="0"/>
              <a:t>best UI I’ve ever…</a:t>
            </a:r>
            <a:r>
              <a:rPr lang="ja-JP" altLang="en-US" dirty="0"/>
              <a:t>”</a:t>
            </a:r>
            <a:r>
              <a:rPr lang="en-US" dirty="0"/>
              <a:t>, </a:t>
            </a:r>
            <a:r>
              <a:rPr lang="ja-JP" altLang="en-US" dirty="0"/>
              <a:t>“</a:t>
            </a:r>
            <a:r>
              <a:rPr lang="en-US" dirty="0"/>
              <a:t>better than average</a:t>
            </a:r>
            <a:r>
              <a:rPr lang="ja-JP" altLang="en-US" dirty="0"/>
              <a:t>”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hard to be sure what data will mean</a:t>
            </a:r>
          </a:p>
          <a:p>
            <a:pPr lvl="2"/>
            <a:r>
              <a:rPr lang="en-US" dirty="0"/>
              <a:t>novelty of UI, unrealistic setting …</a:t>
            </a:r>
          </a:p>
          <a:p>
            <a:r>
              <a:rPr lang="en-US" dirty="0"/>
              <a:t>If many give you low ratings </a:t>
            </a:r>
            <a:r>
              <a:rPr lang="en-US" dirty="0">
                <a:sym typeface="Symbol" charset="0"/>
              </a:rPr>
              <a:t></a:t>
            </a:r>
            <a:r>
              <a:rPr lang="en-US" dirty="0"/>
              <a:t> trouble</a:t>
            </a:r>
          </a:p>
          <a:p>
            <a:endParaRPr lang="en-US" dirty="0"/>
          </a:p>
          <a:p>
            <a:r>
              <a:rPr lang="en-US" dirty="0"/>
              <a:t>Can get some useful data by asking</a:t>
            </a:r>
          </a:p>
          <a:p>
            <a:pPr lvl="1"/>
            <a:r>
              <a:rPr lang="en-US" dirty="0"/>
              <a:t>what they liked, disliked, where they had trouble, best part, worst part, etc.</a:t>
            </a:r>
          </a:p>
          <a:p>
            <a:pPr lvl="1"/>
            <a:r>
              <a:rPr lang="en-US" dirty="0"/>
              <a:t>redundant questions are OK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2021/03/03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402" name="Picture 258" descr="https://www.silicon.co.uk/wp-content/uploads/2016/02/angry-computer-user.jpg">
            <a:extLst>
              <a:ext uri="{FF2B5EF4-FFF2-40B4-BE49-F238E27FC236}">
                <a16:creationId xmlns:a16="http://schemas.microsoft.com/office/drawing/2014/main" id="{BBC2A5F1-4CED-449F-BB1F-43DE82984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799" y="1718553"/>
            <a:ext cx="3797344" cy="284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7" name="Picture 279" descr="https://cdn3.iconfinder.com/data/icons/analytics-4/500/Analytic-39-512.png">
            <a:extLst>
              <a:ext uri="{FF2B5EF4-FFF2-40B4-BE49-F238E27FC236}">
                <a16:creationId xmlns:a16="http://schemas.microsoft.com/office/drawing/2014/main" id="{6BCFCED5-4F42-4BC9-A2B8-8ACBA7F50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908" y="1318857"/>
            <a:ext cx="2295305" cy="229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Two Alternatives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>
          <a:xfrm>
            <a:off x="639233" y="1600200"/>
            <a:ext cx="11195715" cy="4998282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>
                <a:solidFill>
                  <a:srgbClr val="FFC000"/>
                </a:solidFill>
              </a:rPr>
              <a:t>Between groups </a:t>
            </a:r>
            <a:r>
              <a:rPr lang="en-US" dirty="0"/>
              <a:t>experiment</a:t>
            </a:r>
          </a:p>
          <a:p>
            <a:pPr lvl="1"/>
            <a:r>
              <a:rPr lang="en-US" dirty="0"/>
              <a:t>two groups of test users</a:t>
            </a:r>
          </a:p>
          <a:p>
            <a:pPr lvl="1"/>
            <a:r>
              <a:rPr lang="en-US" dirty="0"/>
              <a:t>each group uses only 1 of the systems</a:t>
            </a:r>
          </a:p>
          <a:p>
            <a:pPr marL="257175" lvl="1" indent="0">
              <a:buNone/>
            </a:pPr>
            <a:endParaRPr lang="en-US" sz="3000" dirty="0"/>
          </a:p>
          <a:p>
            <a:r>
              <a:rPr lang="en-US" i="1" dirty="0">
                <a:solidFill>
                  <a:srgbClr val="FFC000"/>
                </a:solidFill>
              </a:rPr>
              <a:t>Within groups </a:t>
            </a:r>
            <a:r>
              <a:rPr lang="en-US" dirty="0"/>
              <a:t>experiment</a:t>
            </a:r>
          </a:p>
          <a:p>
            <a:pPr lvl="1"/>
            <a:r>
              <a:rPr lang="en-US" dirty="0"/>
              <a:t>one group of test users</a:t>
            </a:r>
          </a:p>
          <a:p>
            <a:pPr lvl="2"/>
            <a:r>
              <a:rPr lang="en-US" dirty="0"/>
              <a:t>each person uses both systems (cheaper)</a:t>
            </a:r>
          </a:p>
          <a:p>
            <a:pPr lvl="2"/>
            <a:r>
              <a:rPr lang="en-US" dirty="0"/>
              <a:t>can’t use the same tasks or order (learning)</a:t>
            </a:r>
          </a:p>
          <a:p>
            <a:pPr lvl="1"/>
            <a:r>
              <a:rPr lang="en-US" dirty="0"/>
              <a:t>best for low-level interaction techniques</a:t>
            </a:r>
          </a:p>
          <a:p>
            <a:pPr lvl="2"/>
            <a:r>
              <a:rPr lang="en-US" dirty="0"/>
              <a:t>e.g., new mouse, new swipe interaction, …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2021/03/03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28242-F432-3043-9117-03D81296C35C}"/>
              </a:ext>
            </a:extLst>
          </p:cNvPr>
          <p:cNvSpPr txBox="1"/>
          <p:nvPr/>
        </p:nvSpPr>
        <p:spPr>
          <a:xfrm>
            <a:off x="9528629" y="241639"/>
            <a:ext cx="6415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400" dirty="0">
                <a:solidFill>
                  <a:srgbClr val="FAB71A"/>
                </a:solidFill>
                <a:latin typeface="Helvetica" pitchFamily="2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ED47FA-14D5-6D48-9205-403487F844FC}"/>
              </a:ext>
            </a:extLst>
          </p:cNvPr>
          <p:cNvSpPr txBox="1"/>
          <p:nvPr/>
        </p:nvSpPr>
        <p:spPr>
          <a:xfrm>
            <a:off x="10625406" y="241639"/>
            <a:ext cx="6415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400" dirty="0">
                <a:solidFill>
                  <a:srgbClr val="50A0F9"/>
                </a:solidFill>
                <a:latin typeface="Helvetica" pitchFamily="2" charset="0"/>
              </a:rPr>
              <a:t>2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8E947798-FC92-6F41-91A7-0E56DAD4635E}"/>
              </a:ext>
            </a:extLst>
          </p:cNvPr>
          <p:cNvSpPr/>
          <p:nvPr/>
        </p:nvSpPr>
        <p:spPr bwMode="auto">
          <a:xfrm>
            <a:off x="9849390" y="1113287"/>
            <a:ext cx="45719" cy="341085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DDDDCCD6-4199-5C46-970B-70216207ACF3}"/>
              </a:ext>
            </a:extLst>
          </p:cNvPr>
          <p:cNvSpPr/>
          <p:nvPr/>
        </p:nvSpPr>
        <p:spPr bwMode="auto">
          <a:xfrm>
            <a:off x="10900448" y="1113287"/>
            <a:ext cx="45719" cy="341085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" name="Picture 279" descr="https://cdn3.iconfinder.com/data/icons/analytics-4/500/Analytic-39-512.png">
            <a:extLst>
              <a:ext uri="{FF2B5EF4-FFF2-40B4-BE49-F238E27FC236}">
                <a16:creationId xmlns:a16="http://schemas.microsoft.com/office/drawing/2014/main" id="{AD02DF0D-98B4-F945-805F-0C6E5660D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908" y="4427338"/>
            <a:ext cx="2295305" cy="229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4DF311B-952B-7144-9E29-66AA480F9462}"/>
              </a:ext>
            </a:extLst>
          </p:cNvPr>
          <p:cNvGrpSpPr/>
          <p:nvPr/>
        </p:nvGrpSpPr>
        <p:grpSpPr>
          <a:xfrm>
            <a:off x="9528629" y="3350120"/>
            <a:ext cx="641522" cy="1212733"/>
            <a:chOff x="9528629" y="3350120"/>
            <a:chExt cx="641522" cy="121273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0B79A98-EDF5-A240-9907-2C88E5D5A57D}"/>
                </a:ext>
              </a:extLst>
            </p:cNvPr>
            <p:cNvSpPr txBox="1"/>
            <p:nvPr/>
          </p:nvSpPr>
          <p:spPr>
            <a:xfrm>
              <a:off x="9528629" y="3350120"/>
              <a:ext cx="64152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400" dirty="0">
                  <a:solidFill>
                    <a:srgbClr val="FAB71A"/>
                  </a:solidFill>
                  <a:latin typeface="Helvetica" pitchFamily="2" charset="0"/>
                </a:rPr>
                <a:t>1</a:t>
              </a:r>
            </a:p>
          </p:txBody>
        </p:sp>
        <p:sp>
          <p:nvSpPr>
            <p:cNvPr id="15" name="Down Arrow 14">
              <a:extLst>
                <a:ext uri="{FF2B5EF4-FFF2-40B4-BE49-F238E27FC236}">
                  <a16:creationId xmlns:a16="http://schemas.microsoft.com/office/drawing/2014/main" id="{6EB4538D-C5CC-1F4F-BB72-8F0E3985E632}"/>
                </a:ext>
              </a:extLst>
            </p:cNvPr>
            <p:cNvSpPr/>
            <p:nvPr/>
          </p:nvSpPr>
          <p:spPr bwMode="auto">
            <a:xfrm>
              <a:off x="9849390" y="4221768"/>
              <a:ext cx="45719" cy="341085"/>
            </a:xfrm>
            <a:prstGeom prst="downArrow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687F244-B753-6D41-8CFE-DECDBB6CEDFE}"/>
              </a:ext>
            </a:extLst>
          </p:cNvPr>
          <p:cNvGrpSpPr/>
          <p:nvPr/>
        </p:nvGrpSpPr>
        <p:grpSpPr>
          <a:xfrm>
            <a:off x="10625406" y="3350120"/>
            <a:ext cx="641522" cy="1212733"/>
            <a:chOff x="10625406" y="3350120"/>
            <a:chExt cx="641522" cy="121273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E6BEB5-8F95-614C-9169-BA69CEAF9613}"/>
                </a:ext>
              </a:extLst>
            </p:cNvPr>
            <p:cNvSpPr txBox="1"/>
            <p:nvPr/>
          </p:nvSpPr>
          <p:spPr>
            <a:xfrm>
              <a:off x="10625406" y="3350120"/>
              <a:ext cx="64152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400" dirty="0">
                  <a:solidFill>
                    <a:srgbClr val="50A0F9"/>
                  </a:solidFill>
                  <a:latin typeface="Helvetica" pitchFamily="2" charset="0"/>
                </a:rPr>
                <a:t>2</a:t>
              </a:r>
            </a:p>
          </p:txBody>
        </p:sp>
        <p:sp>
          <p:nvSpPr>
            <p:cNvPr id="16" name="Down Arrow 15">
              <a:extLst>
                <a:ext uri="{FF2B5EF4-FFF2-40B4-BE49-F238E27FC236}">
                  <a16:creationId xmlns:a16="http://schemas.microsoft.com/office/drawing/2014/main" id="{20492B3D-7F20-A747-A4AD-E5753A5CBEDF}"/>
                </a:ext>
              </a:extLst>
            </p:cNvPr>
            <p:cNvSpPr/>
            <p:nvPr/>
          </p:nvSpPr>
          <p:spPr bwMode="auto">
            <a:xfrm>
              <a:off x="10900448" y="4221768"/>
              <a:ext cx="45719" cy="341085"/>
            </a:xfrm>
            <a:prstGeom prst="downArrow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862 -0.0002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8997 -1.85185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1" grpId="0" uiExpand="1" build="p"/>
      <p:bldP spid="5" grpId="0"/>
      <p:bldP spid="9" grpId="0"/>
      <p:bldP spid="6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Comparing Two Alternatives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Between groups requires many more participants than within groups</a:t>
            </a:r>
            <a:br>
              <a:rPr lang="en-US" dirty="0"/>
            </a:br>
            <a:endParaRPr lang="en-US" dirty="0"/>
          </a:p>
          <a:p>
            <a:r>
              <a:rPr lang="en-US" dirty="0"/>
              <a:t>See if differences are statistically significant</a:t>
            </a:r>
          </a:p>
          <a:p>
            <a:pPr lvl="1"/>
            <a:r>
              <a:rPr lang="en-US" dirty="0"/>
              <a:t>assumes normal distribution &amp; same std. dev.</a:t>
            </a:r>
            <a:br>
              <a:rPr lang="en-US" dirty="0"/>
            </a:br>
            <a:endParaRPr lang="en-US" dirty="0"/>
          </a:p>
          <a:p>
            <a:r>
              <a:rPr lang="en-US" dirty="0"/>
              <a:t>Online companies can do large AB tests</a:t>
            </a:r>
          </a:p>
          <a:p>
            <a:pPr lvl="1"/>
            <a:r>
              <a:rPr lang="en-US" dirty="0"/>
              <a:t>look at resulting behavior (e.g., buy?)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2021/03/03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3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am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45" y="253672"/>
            <a:ext cx="802907" cy="826756"/>
          </a:xfrm>
          <a:prstGeom prst="rect">
            <a:avLst/>
          </a:prstGeom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Hall of Fame!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622380-D33B-427A-96C0-FBFFA51908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Kitchen Stories</a:t>
            </a:r>
          </a:p>
          <a:p>
            <a:endParaRPr lang="en-US" dirty="0"/>
          </a:p>
          <a:p>
            <a:r>
              <a:rPr lang="en-US" dirty="0"/>
              <a:t>Like</a:t>
            </a:r>
          </a:p>
          <a:p>
            <a:pPr lvl="1"/>
            <a:r>
              <a:rPr lang="en-US" dirty="0"/>
              <a:t>Large pictures of recipes</a:t>
            </a:r>
          </a:p>
          <a:p>
            <a:pPr lvl="1"/>
            <a:r>
              <a:rPr lang="en-US" dirty="0"/>
              <a:t>Photos &amp; videos</a:t>
            </a:r>
          </a:p>
          <a:p>
            <a:pPr lvl="1"/>
            <a:r>
              <a:rPr lang="en-US" dirty="0"/>
              <a:t>Shopping list that marks off as you purchase</a:t>
            </a:r>
          </a:p>
          <a:p>
            <a:r>
              <a:rPr lang="en-US" dirty="0"/>
              <a:t>Wish</a:t>
            </a:r>
          </a:p>
          <a:p>
            <a:pPr lvl="1"/>
            <a:r>
              <a:rPr lang="en-US" dirty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2021/03/03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 Design, Prototyping &amp; Evaluation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FF1F2-2FD6-4CBC-B383-9C36401B53E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2" name="Picture 4" descr="Image result for kitchen stories ios screenshots">
            <a:extLst>
              <a:ext uri="{FF2B5EF4-FFF2-40B4-BE49-F238E27FC236}">
                <a16:creationId xmlns:a16="http://schemas.microsoft.com/office/drawing/2014/main" id="{9F625D0A-BEC5-4DAC-AD14-5EF190E8C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24" y="1359994"/>
            <a:ext cx="282776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elated image">
            <a:extLst>
              <a:ext uri="{FF2B5EF4-FFF2-40B4-BE49-F238E27FC236}">
                <a16:creationId xmlns:a16="http://schemas.microsoft.com/office/drawing/2014/main" id="{06FC2AAD-DC68-4124-BA08-DE91E71C7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737" y="1359994"/>
            <a:ext cx="283358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57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Details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idx="1"/>
          </p:nvPr>
        </p:nvSpPr>
        <p:spPr>
          <a:xfrm>
            <a:off x="639233" y="1600200"/>
            <a:ext cx="11195715" cy="493030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Order of tasks</a:t>
            </a:r>
          </a:p>
          <a:p>
            <a:pPr lvl="1"/>
            <a:r>
              <a:rPr lang="en-US" dirty="0"/>
              <a:t>choose one simple order (simple </a:t>
            </a:r>
            <a:r>
              <a:rPr lang="en-US" dirty="0">
                <a:sym typeface="Symbol" charset="0"/>
              </a:rPr>
              <a:t></a:t>
            </a:r>
            <a:r>
              <a:rPr lang="en-US" dirty="0"/>
              <a:t> complex)</a:t>
            </a:r>
          </a:p>
          <a:p>
            <a:pPr lvl="2"/>
            <a:r>
              <a:rPr lang="en-US" dirty="0"/>
              <a:t>unless doing within groups </a:t>
            </a:r>
            <a:r>
              <a:rPr lang="en-US" dirty="0">
                <a:sym typeface="Symbol" charset="0"/>
              </a:rPr>
              <a:t> counterbalance order</a:t>
            </a:r>
            <a:endParaRPr lang="en-US" dirty="0"/>
          </a:p>
          <a:p>
            <a:endParaRPr lang="en-US" dirty="0"/>
          </a:p>
          <a:p>
            <a:r>
              <a:rPr lang="en-US" dirty="0"/>
              <a:t>Training </a:t>
            </a:r>
          </a:p>
          <a:p>
            <a:pPr lvl="1"/>
            <a:r>
              <a:rPr lang="en-US" dirty="0"/>
              <a:t>depends on how real system will be used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 if someone doesn’t finish</a:t>
            </a:r>
          </a:p>
          <a:p>
            <a:pPr lvl="1"/>
            <a:r>
              <a:rPr lang="en-US" dirty="0"/>
              <a:t>assign very large time &amp; large # of errors or remove &amp; note</a:t>
            </a:r>
            <a:br>
              <a:rPr lang="en-US" dirty="0"/>
            </a:br>
            <a:endParaRPr lang="en-US" dirty="0"/>
          </a:p>
          <a:p>
            <a:r>
              <a:rPr lang="en-US" dirty="0"/>
              <a:t>Pilot study</a:t>
            </a:r>
          </a:p>
          <a:p>
            <a:pPr lvl="1"/>
            <a:r>
              <a:rPr lang="en-US" dirty="0"/>
              <a:t>helps you fix problems with the study</a:t>
            </a:r>
          </a:p>
          <a:p>
            <a:pPr lvl="1"/>
            <a:r>
              <a:rPr lang="en-US" dirty="0"/>
              <a:t>do two, first with colleagues, then with real users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2021/03/03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 to Participants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idx="1"/>
          </p:nvPr>
        </p:nvSpPr>
        <p:spPr>
          <a:xfrm>
            <a:off x="639233" y="1600200"/>
            <a:ext cx="11195715" cy="499828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Describe the purpose of the evaluation</a:t>
            </a:r>
          </a:p>
          <a:p>
            <a:pPr lvl="1"/>
            <a:r>
              <a:rPr lang="ja-JP" altLang="en-US" dirty="0"/>
              <a:t>“</a:t>
            </a:r>
            <a:r>
              <a:rPr lang="en-US" dirty="0"/>
              <a:t>I’m testing the product; I’m not testing you</a:t>
            </a:r>
            <a:r>
              <a:rPr lang="ja-JP" altLang="en-US" dirty="0"/>
              <a:t>”</a:t>
            </a:r>
            <a:endParaRPr lang="en-US" dirty="0"/>
          </a:p>
          <a:p>
            <a:r>
              <a:rPr lang="en-US" dirty="0"/>
              <a:t>Tell them they can quit at any time</a:t>
            </a:r>
          </a:p>
          <a:p>
            <a:r>
              <a:rPr lang="en-US" dirty="0"/>
              <a:t>Demonstrate the equipment</a:t>
            </a:r>
          </a:p>
          <a:p>
            <a:r>
              <a:rPr lang="en-US" dirty="0"/>
              <a:t>Explain how to think aloud</a:t>
            </a:r>
          </a:p>
          <a:p>
            <a:r>
              <a:rPr lang="en-US" dirty="0"/>
              <a:t>Explain that you will not provide help</a:t>
            </a:r>
          </a:p>
          <a:p>
            <a:r>
              <a:rPr lang="en-US" dirty="0"/>
              <a:t>Describe the task</a:t>
            </a:r>
          </a:p>
          <a:p>
            <a:pPr lvl="1"/>
            <a:r>
              <a:rPr lang="en-US" dirty="0"/>
              <a:t>give written instructions</a:t>
            </a:r>
          </a:p>
          <a:p>
            <a:pPr lvl="1"/>
            <a:r>
              <a:rPr lang="en-US" dirty="0"/>
              <a:t>one task at a time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2021/03/03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174866" y="1733834"/>
            <a:ext cx="3011277" cy="2007520"/>
            <a:chOff x="7650865" y="2043154"/>
            <a:chExt cx="3011277" cy="2007520"/>
          </a:xfrm>
        </p:grpSpPr>
        <p:pic>
          <p:nvPicPr>
            <p:cNvPr id="7" name="Picture 2" descr="http://us.cdn3.123rf.com/168nwm/imageegami/imageegami1112/imageegami111200235/11677301-detailna-za-ba-r-z-ruky-dra-a-ca-pra-zdna-kartia-ku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0865" y="2043154"/>
              <a:ext cx="3011277" cy="200752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8282884" y="2229378"/>
              <a:ext cx="223658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Segoe Print" pitchFamily="2" charset="0"/>
                </a:rPr>
                <a:t>Check if your friend has called, find out what time he will be going to the club.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Details (cont.)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idx="1"/>
          </p:nvPr>
        </p:nvSpPr>
        <p:spPr>
          <a:xfrm>
            <a:off x="1884311" y="1255586"/>
            <a:ext cx="8555089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Keeping variability down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recruit test users with similar background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brief users to bring them to common level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perform the test the same way every time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dirty="0"/>
              <a:t>don’t help some more than others (plan in advance)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make instructions clear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Debriefing test users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often don’t remember, so demonstrate or show video segments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ask for comments on specific features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dirty="0"/>
              <a:t>show them screen (online or on paper)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2021/03/03</a:t>
            </a:r>
            <a:endParaRPr lang="en-US" dirty="0"/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>
                <a:solidFill>
                  <a:srgbClr val="6D6D6D"/>
                </a:solidFill>
                <a:latin typeface="Helvetica Light"/>
                <a:ea typeface="+mn-ea"/>
              </a:rPr>
              <a:t>dt+UX: Design Thinking for User Experience  Design, Prototyping &amp; Evaluation</a:t>
            </a:r>
            <a:endParaRPr lang="en-US" sz="1000" dirty="0">
              <a:solidFill>
                <a:srgbClr val="6D6D6D"/>
              </a:solidFill>
              <a:latin typeface="Helvetica Light"/>
              <a:ea typeface="+mn-ea"/>
            </a:endParaRP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fld id="{59BDC595-1FF7-2B4E-8505-F89830F45CDC}" type="slidenum">
              <a:rPr lang="en-US" sz="1000">
                <a:solidFill>
                  <a:srgbClr val="6D6D6D"/>
                </a:solidFill>
                <a:latin typeface="Helvetica Light"/>
                <a:ea typeface="+mn-ea"/>
              </a:rPr>
              <a:pPr algn="ctr">
                <a:defRPr/>
              </a:pPr>
              <a:t>32</a:t>
            </a:fld>
            <a:endParaRPr lang="en-US" sz="1000" dirty="0">
              <a:solidFill>
                <a:srgbClr val="6D6D6D"/>
              </a:solidFill>
              <a:latin typeface="Helvetica Light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ser_tes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132" y="3080591"/>
            <a:ext cx="5181599" cy="3444668"/>
          </a:xfrm>
          <a:prstGeom prst="rect">
            <a:avLst/>
          </a:prstGeom>
        </p:spPr>
      </p:pic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the Results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idx="1"/>
          </p:nvPr>
        </p:nvSpPr>
        <p:spPr>
          <a:xfrm>
            <a:off x="639233" y="1095983"/>
            <a:ext cx="11195715" cy="5228617"/>
          </a:xfrm>
        </p:spPr>
        <p:txBody>
          <a:bodyPr/>
          <a:lstStyle/>
          <a:p>
            <a:r>
              <a:rPr lang="en-US" dirty="0"/>
              <a:t>Report what you did &amp; what happened</a:t>
            </a:r>
          </a:p>
          <a:p>
            <a:r>
              <a:rPr lang="en-US" dirty="0"/>
              <a:t>Images &amp; graphs help people get it!</a:t>
            </a:r>
          </a:p>
          <a:p>
            <a:r>
              <a:rPr lang="en-US" dirty="0"/>
              <a:t>Video clips can be quite convincing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2021/03/03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6872" name="Picture 5" descr="MODEMM~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5764"/>
            <a:ext cx="4145641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https://tctechcrunch2011.files.wordpress.com/2013/09/teens.jpg?w=738">
            <a:extLst>
              <a:ext uri="{FF2B5EF4-FFF2-40B4-BE49-F238E27FC236}">
                <a16:creationId xmlns:a16="http://schemas.microsoft.com/office/drawing/2014/main" id="{7BBF104C-2F51-4D42-9504-DC66E323F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868" y="3076145"/>
            <a:ext cx="4716264" cy="343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Heuristic Evaluation vs. User Testing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idx="1"/>
          </p:nvPr>
        </p:nvSpPr>
        <p:spPr>
          <a:xfrm>
            <a:off x="639233" y="1600199"/>
            <a:ext cx="11195715" cy="487842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HE is much faster</a:t>
            </a:r>
          </a:p>
          <a:p>
            <a:pPr lvl="1"/>
            <a:r>
              <a:rPr lang="en-US" dirty="0"/>
              <a:t>1-2 hours each evaluator vs. days-weeks</a:t>
            </a:r>
          </a:p>
          <a:p>
            <a:r>
              <a:rPr lang="en-US" dirty="0"/>
              <a:t>HE doesn’t require interpreting user’s actions</a:t>
            </a:r>
          </a:p>
          <a:p>
            <a:r>
              <a:rPr lang="en-US" dirty="0"/>
              <a:t>User testing is far more accurate (by def.)</a:t>
            </a:r>
          </a:p>
          <a:p>
            <a:pPr lvl="1"/>
            <a:r>
              <a:rPr lang="en-US" dirty="0"/>
              <a:t>takes into account actual users and tasks</a:t>
            </a:r>
          </a:p>
          <a:p>
            <a:pPr lvl="1"/>
            <a:r>
              <a:rPr lang="en-US" dirty="0"/>
              <a:t>HE may miss problems &amp; find </a:t>
            </a:r>
            <a:r>
              <a:rPr lang="ja-JP" altLang="en-US" dirty="0"/>
              <a:t>“</a:t>
            </a:r>
            <a:r>
              <a:rPr lang="en-US" dirty="0"/>
              <a:t>false positives</a:t>
            </a:r>
            <a:r>
              <a:rPr lang="ja-JP" altLang="en-US" dirty="0"/>
              <a:t>”</a:t>
            </a:r>
            <a:endParaRPr lang="en-US" dirty="0"/>
          </a:p>
          <a:p>
            <a:r>
              <a:rPr lang="en-US" dirty="0"/>
              <a:t>Good to alternate between HE &amp; user testing</a:t>
            </a:r>
          </a:p>
          <a:p>
            <a:pPr lvl="1"/>
            <a:r>
              <a:rPr lang="en-US" dirty="0"/>
              <a:t>find different problems</a:t>
            </a:r>
          </a:p>
          <a:p>
            <a:pPr lvl="1"/>
            <a:r>
              <a:rPr lang="en-US" dirty="0"/>
              <a:t>don’t waste participants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2021/03/03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19495" name="Rectangle 7"/>
          <p:cNvSpPr>
            <a:spLocks noGrp="1" noChangeArrowheads="1"/>
          </p:cNvSpPr>
          <p:nvPr>
            <p:ph idx="1"/>
          </p:nvPr>
        </p:nvSpPr>
        <p:spPr>
          <a:xfrm>
            <a:off x="639233" y="1063557"/>
            <a:ext cx="11195715" cy="555348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User testing is important, but takes time/effort</a:t>
            </a:r>
          </a:p>
          <a:p>
            <a:endParaRPr lang="en-US" sz="1700" dirty="0"/>
          </a:p>
          <a:p>
            <a:r>
              <a:rPr lang="en-US" dirty="0"/>
              <a:t>Use ????? tasks &amp; ????? participants</a:t>
            </a:r>
          </a:p>
          <a:p>
            <a:pPr lvl="1"/>
            <a:r>
              <a:rPr lang="en-US" i="1" dirty="0">
                <a:solidFill>
                  <a:srgbClr val="FFC000"/>
                </a:solidFill>
              </a:rPr>
              <a:t>real tasks </a:t>
            </a:r>
            <a:r>
              <a:rPr lang="en-US" dirty="0"/>
              <a:t>&amp; </a:t>
            </a:r>
            <a:r>
              <a:rPr lang="en-US" i="1" dirty="0">
                <a:solidFill>
                  <a:srgbClr val="FFC000"/>
                </a:solidFill>
              </a:rPr>
              <a:t>representative</a:t>
            </a:r>
            <a:r>
              <a:rPr lang="en-US" dirty="0"/>
              <a:t> participants</a:t>
            </a:r>
          </a:p>
          <a:p>
            <a:pPr lvl="1"/>
            <a:endParaRPr lang="en-US" sz="1700" dirty="0"/>
          </a:p>
          <a:p>
            <a:r>
              <a:rPr lang="en-US" dirty="0"/>
              <a:t>Be ethical &amp; treat your participants well</a:t>
            </a:r>
          </a:p>
          <a:p>
            <a:endParaRPr lang="en-US" sz="1700" dirty="0"/>
          </a:p>
          <a:p>
            <a:r>
              <a:rPr lang="en-US" dirty="0"/>
              <a:t>Want to know what people are doing &amp; why? collect</a:t>
            </a:r>
          </a:p>
          <a:p>
            <a:pPr lvl="1"/>
            <a:r>
              <a:rPr lang="en-US" dirty="0"/>
              <a:t>process data</a:t>
            </a:r>
          </a:p>
          <a:p>
            <a:pPr lvl="1"/>
            <a:endParaRPr lang="en-US" sz="1700" dirty="0"/>
          </a:p>
          <a:p>
            <a:r>
              <a:rPr lang="en-US" dirty="0"/>
              <a:t>Bottom line data requires ???? to get statistically reliable results</a:t>
            </a:r>
          </a:p>
          <a:p>
            <a:pPr lvl="1"/>
            <a:r>
              <a:rPr lang="en-US" i="1" dirty="0">
                <a:solidFill>
                  <a:srgbClr val="FFC000"/>
                </a:solidFill>
              </a:rPr>
              <a:t>more participants</a:t>
            </a:r>
          </a:p>
          <a:p>
            <a:pPr lvl="1"/>
            <a:endParaRPr lang="en-US" sz="1700" dirty="0"/>
          </a:p>
          <a:p>
            <a:r>
              <a:rPr lang="en-US" dirty="0"/>
              <a:t>Difference between between &amp; within groups?</a:t>
            </a:r>
          </a:p>
          <a:p>
            <a:pPr lvl="1"/>
            <a:r>
              <a:rPr lang="en-US" dirty="0"/>
              <a:t>between groups: each subject participates in only one of n conditions</a:t>
            </a:r>
          </a:p>
          <a:p>
            <a:pPr lvl="1"/>
            <a:r>
              <a:rPr lang="en-US" dirty="0"/>
              <a:t>within groups: everyone participates in multiple conditions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2021/03/03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5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6"/>
          <p:cNvSpPr>
            <a:spLocks noGrp="1" noChangeArrowheads="1"/>
          </p:cNvSpPr>
          <p:nvPr>
            <p:ph type="title"/>
          </p:nvPr>
        </p:nvSpPr>
        <p:spPr>
          <a:xfrm>
            <a:off x="639237" y="114300"/>
            <a:ext cx="11552767" cy="1143000"/>
          </a:xfrm>
        </p:spPr>
        <p:txBody>
          <a:bodyPr/>
          <a:lstStyle/>
          <a:p>
            <a:r>
              <a:rPr lang="en-US" dirty="0"/>
              <a:t>Further Reading on Ethical Issues With Community-based Research</a:t>
            </a:r>
          </a:p>
        </p:txBody>
      </p:sp>
      <p:sp>
        <p:nvSpPr>
          <p:cNvPr id="319495" name="Rectangle 7"/>
          <p:cNvSpPr>
            <a:spLocks noGrp="1" noChangeArrowheads="1"/>
          </p:cNvSpPr>
          <p:nvPr>
            <p:ph idx="1"/>
          </p:nvPr>
        </p:nvSpPr>
        <p:spPr>
          <a:xfrm>
            <a:off x="639233" y="1600200"/>
            <a:ext cx="11195715" cy="493030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Children and Families “At Promise, Beth B. </a:t>
            </a:r>
            <a:r>
              <a:rPr lang="en-US" dirty="0" err="1"/>
              <a:t>Swadener</a:t>
            </a:r>
            <a:r>
              <a:rPr lang="en-US" dirty="0"/>
              <a:t>, Sally </a:t>
            </a:r>
            <a:r>
              <a:rPr lang="en-US" dirty="0" err="1"/>
              <a:t>Lubeck</a:t>
            </a:r>
            <a:r>
              <a:rPr lang="en-US" dirty="0"/>
              <a:t>, editors, SUNY Press, 1995, </a:t>
            </a:r>
            <a:r>
              <a:rPr lang="en-US" dirty="0">
                <a:hlinkClick r:id="rId3"/>
              </a:rPr>
              <a:t>http://www.sunypress.edu/p-2029-children-and-families-at-promis.aspx</a:t>
            </a:r>
            <a:endParaRPr lang="en-US" dirty="0"/>
          </a:p>
          <a:p>
            <a:endParaRPr lang="en-US" dirty="0"/>
          </a:p>
          <a:p>
            <a:r>
              <a:rPr lang="en-US" dirty="0"/>
              <a:t>“Yours is better!” Participant Response Bias in HCI, Proceedings of CHI 2012, by Nicola Dell, et al., </a:t>
            </a:r>
            <a:r>
              <a:rPr lang="en-US" dirty="0">
                <a:hlinkClick r:id="rId4"/>
              </a:rPr>
              <a:t>http://research.microsoft.com/pubs/163718/CHI2012-Dell-ResponseBias-proc.pdf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“Strangers at the Gate: Gaining Access, Building Rapport, and Co-Constructing Community-Based Research”, Proceedings of CSCW 2015, by Christopher A. Le </a:t>
            </a:r>
            <a:r>
              <a:rPr lang="en-US" dirty="0" err="1"/>
              <a:t>Dantec</a:t>
            </a:r>
            <a:r>
              <a:rPr lang="en-US" dirty="0"/>
              <a:t> &amp; Sarah Fox, </a:t>
            </a:r>
            <a:r>
              <a:rPr lang="en-US" dirty="0">
                <a:hlinkClick r:id="rId5"/>
              </a:rPr>
              <a:t>http://dl.acm.org/citation.cfm?id=2675133.2675147&amp;coll=DL&amp;dl=ACM</a:t>
            </a:r>
            <a:endParaRPr lang="en-US" dirty="0"/>
          </a:p>
          <a:p>
            <a:endParaRPr lang="en-US" dirty="0"/>
          </a:p>
          <a:p>
            <a:r>
              <a:rPr lang="en-US" dirty="0"/>
              <a:t>“Imperialist Tendencies” blog post by Jan </a:t>
            </a:r>
            <a:r>
              <a:rPr lang="en-US" dirty="0" err="1"/>
              <a:t>Chipchase</a:t>
            </a:r>
            <a:r>
              <a:rPr lang="en-US" dirty="0"/>
              <a:t>, </a:t>
            </a:r>
            <a:r>
              <a:rPr lang="en-US" dirty="0">
                <a:hlinkClick r:id="rId6"/>
              </a:rPr>
              <a:t>http://janchipchase.com/content/essays/imperialist-tendencies/</a:t>
            </a:r>
            <a:endParaRPr lang="en-US" dirty="0"/>
          </a:p>
          <a:p>
            <a:endParaRPr lang="en-US" dirty="0"/>
          </a:p>
          <a:p>
            <a:r>
              <a:rPr lang="en-US" dirty="0"/>
              <a:t>“To Hell with Good Intentions” by Ivan Illich, speech to the Conference on InterAmerican Student Projects (CIASP), April 20, 1968, </a:t>
            </a:r>
            <a:r>
              <a:rPr lang="en-US" dirty="0">
                <a:hlinkClick r:id="rId7"/>
              </a:rPr>
              <a:t>https://www.southwestern.edu/live/files/1158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2021/03/03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1949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Lecture</a:t>
            </a:r>
          </a:p>
          <a:p>
            <a:pPr lvl="1"/>
            <a:r>
              <a:rPr lang="en-US" dirty="0"/>
              <a:t>Midterm (“open-book”, open notes, NO collaborating or asking other people for help)</a:t>
            </a:r>
          </a:p>
          <a:p>
            <a:endParaRPr lang="en-US" dirty="0"/>
          </a:p>
          <a:p>
            <a:r>
              <a:rPr lang="en-US" dirty="0"/>
              <a:t>Studio</a:t>
            </a:r>
          </a:p>
          <a:p>
            <a:pPr lvl="1"/>
            <a:r>
              <a:rPr lang="en-US" dirty="0"/>
              <a:t>Hi-fi prototype planning session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2021/03/03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1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/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/>
              <a:t>Usability Testing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09387" y="5660145"/>
            <a:ext cx="640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78787"/>
                </a:solidFill>
                <a:latin typeface="Helvetica"/>
                <a:cs typeface="Helvetica"/>
              </a:rPr>
              <a:t>March 3, 2021</a:t>
            </a:r>
          </a:p>
        </p:txBody>
      </p:sp>
    </p:spTree>
    <p:extLst>
      <p:ext uri="{BB962C8B-B14F-4D97-AF65-F5344CB8AC3E}">
        <p14:creationId xmlns:p14="http://schemas.microsoft.com/office/powerpoint/2010/main" val="14029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usability testing?</a:t>
            </a:r>
          </a:p>
          <a:p>
            <a:r>
              <a:rPr lang="en-US" dirty="0"/>
              <a:t>Choosing participants</a:t>
            </a:r>
          </a:p>
          <a:p>
            <a:r>
              <a:rPr lang="en-US" dirty="0"/>
              <a:t>Ethical considerations</a:t>
            </a:r>
          </a:p>
          <a:p>
            <a:r>
              <a:rPr lang="en-US" dirty="0"/>
              <a:t>Designing &amp; conducting the test</a:t>
            </a:r>
          </a:p>
          <a:p>
            <a:r>
              <a:rPr lang="en-US" dirty="0"/>
              <a:t>Using the results</a:t>
            </a:r>
          </a:p>
          <a:p>
            <a:r>
              <a:rPr lang="en-US" dirty="0"/>
              <a:t>Experimental options &amp; details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2021/03/03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dt+UX</a:t>
            </a:r>
            <a:r>
              <a:rPr lang="en-US" dirty="0"/>
              <a:t>: Design Thinking for User Experience  Design, Prototyping &amp; Evaluation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5" descr="MODEMM~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6"/>
          <a:stretch/>
        </p:blipFill>
        <p:spPr bwMode="auto">
          <a:xfrm>
            <a:off x="8765201" y="0"/>
            <a:ext cx="3420942" cy="23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://www.slais.ubc.ca/courses/libr500/08-09-wt2/WWW/R_Janyk-WWW/Media/hunched_should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5"/>
          <a:stretch/>
        </p:blipFill>
        <p:spPr bwMode="auto">
          <a:xfrm>
            <a:off x="8760576" y="2260601"/>
            <a:ext cx="3425567" cy="2326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Usability Testing?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9237" y="1600200"/>
            <a:ext cx="7952176" cy="4724400"/>
          </a:xfrm>
        </p:spPr>
        <p:txBody>
          <a:bodyPr/>
          <a:lstStyle/>
          <a:p>
            <a:r>
              <a:rPr lang="en-US" dirty="0"/>
              <a:t>Can’t tell how good UI is until?</a:t>
            </a:r>
          </a:p>
          <a:p>
            <a:pPr lvl="1"/>
            <a:r>
              <a:rPr lang="en-US" dirty="0"/>
              <a:t>people use it!</a:t>
            </a:r>
            <a:br>
              <a:rPr lang="en-US" dirty="0"/>
            </a:br>
            <a:endParaRPr lang="en-US" dirty="0"/>
          </a:p>
          <a:p>
            <a:r>
              <a:rPr lang="en-US" dirty="0"/>
              <a:t>Expert review methods are based on evaluators who may?</a:t>
            </a:r>
          </a:p>
          <a:p>
            <a:pPr lvl="1"/>
            <a:r>
              <a:rPr lang="en-US" dirty="0"/>
              <a:t>know too much</a:t>
            </a:r>
          </a:p>
          <a:p>
            <a:pPr lvl="1"/>
            <a:r>
              <a:rPr lang="en-US" dirty="0"/>
              <a:t>not know enough (about tasks, etc.)</a:t>
            </a:r>
            <a:br>
              <a:rPr lang="en-US" dirty="0"/>
            </a:br>
            <a:endParaRPr lang="en-US" dirty="0"/>
          </a:p>
          <a:p>
            <a:r>
              <a:rPr lang="en-US" dirty="0"/>
              <a:t>Hard to predict what real users will do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2021/03/03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0062A-E0F9-B04D-8287-D37747AFDEB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196" name="Picture 4" descr="http://www.turbophoto.com/Free-Stock-Images/Images/Child%20Girl%20Using%20Computer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3"/>
          <a:stretch/>
        </p:blipFill>
        <p:spPr bwMode="auto">
          <a:xfrm>
            <a:off x="8758379" y="4559212"/>
            <a:ext cx="3420533" cy="2298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prodisplay.com/wp-content/uploads/intouch-65-inch-interactive-monitor2.jpg">
            <a:extLst>
              <a:ext uri="{FF2B5EF4-FFF2-40B4-BE49-F238E27FC236}">
                <a16:creationId xmlns:a16="http://schemas.microsoft.com/office/drawing/2014/main" id="{3A1C1684-E23D-4291-8348-DD88A8CAE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340" y="-199235"/>
            <a:ext cx="3429000" cy="246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Participants</a:t>
            </a:r>
          </a:p>
        </p:txBody>
      </p:sp>
      <p:sp>
        <p:nvSpPr>
          <p:cNvPr id="462866" name="Rectangle 18"/>
          <p:cNvSpPr>
            <a:spLocks noGrp="1" noChangeArrowheads="1"/>
          </p:cNvSpPr>
          <p:nvPr>
            <p:ph idx="1"/>
          </p:nvPr>
        </p:nvSpPr>
        <p:spPr>
          <a:xfrm>
            <a:off x="639233" y="1063557"/>
            <a:ext cx="8779291" cy="55349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Representative of target users. How so?</a:t>
            </a:r>
          </a:p>
          <a:p>
            <a:pPr lvl="1"/>
            <a:r>
              <a:rPr lang="en-US" dirty="0"/>
              <a:t>job-specific vocab / knowledge</a:t>
            </a:r>
          </a:p>
          <a:p>
            <a:pPr lvl="1"/>
            <a:r>
              <a:rPr lang="en-US" dirty="0"/>
              <a:t>tasks</a:t>
            </a:r>
          </a:p>
          <a:p>
            <a:r>
              <a:rPr lang="en-US" dirty="0"/>
              <a:t>Approximate if needed</a:t>
            </a:r>
          </a:p>
          <a:p>
            <a:pPr lvl="1"/>
            <a:r>
              <a:rPr lang="en-US" dirty="0"/>
              <a:t>system intended for doctors?</a:t>
            </a:r>
          </a:p>
          <a:p>
            <a:pPr lvl="2"/>
            <a:r>
              <a:rPr lang="en-US" dirty="0"/>
              <a:t>get medical students or nurses</a:t>
            </a:r>
          </a:p>
          <a:p>
            <a:pPr lvl="1"/>
            <a:r>
              <a:rPr lang="en-US" dirty="0"/>
              <a:t>system intended for engineers?</a:t>
            </a:r>
          </a:p>
          <a:p>
            <a:pPr lvl="2"/>
            <a:r>
              <a:rPr lang="en-US" dirty="0"/>
              <a:t>get engineering students</a:t>
            </a:r>
          </a:p>
          <a:p>
            <a:r>
              <a:rPr lang="en-US" dirty="0"/>
              <a:t>Use incentives to get participants</a:t>
            </a:r>
          </a:p>
          <a:p>
            <a:pPr lvl="1"/>
            <a:r>
              <a:rPr lang="en-US" dirty="0"/>
              <a:t>t-shirt, mug, free coffee/pizza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2021/03/03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1512" name="Picture 19" descr="img01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130" y="-1"/>
            <a:ext cx="2751815" cy="369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583" y="3173444"/>
            <a:ext cx="2763417" cy="3684557"/>
          </a:xfrm>
          <a:prstGeom prst="rect">
            <a:avLst/>
          </a:prstGeom>
        </p:spPr>
      </p:pic>
      <p:sp>
        <p:nvSpPr>
          <p:cNvPr id="6" name="Multiply 5"/>
          <p:cNvSpPr/>
          <p:nvPr/>
        </p:nvSpPr>
        <p:spPr bwMode="auto">
          <a:xfrm>
            <a:off x="2522470" y="3895378"/>
            <a:ext cx="2756407" cy="453074"/>
          </a:xfrm>
          <a:prstGeom prst="mathMultiply">
            <a:avLst/>
          </a:prstGeom>
          <a:solidFill>
            <a:srgbClr val="C00000">
              <a:alpha val="67843"/>
            </a:srgb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Considerations</a:t>
            </a:r>
          </a:p>
        </p:txBody>
      </p:sp>
      <p:sp>
        <p:nvSpPr>
          <p:cNvPr id="22535" name="Rectangle 10"/>
          <p:cNvSpPr>
            <a:spLocks noGrp="1" noChangeArrowheads="1"/>
          </p:cNvSpPr>
          <p:nvPr>
            <p:ph idx="1"/>
          </p:nvPr>
        </p:nvSpPr>
        <p:spPr>
          <a:xfrm>
            <a:off x="639233" y="1283312"/>
            <a:ext cx="11195715" cy="2906067"/>
          </a:xfrm>
        </p:spPr>
        <p:txBody>
          <a:bodyPr/>
          <a:lstStyle/>
          <a:p>
            <a:r>
              <a:rPr lang="en-US" dirty="0"/>
              <a:t>Usability tests can be distressing</a:t>
            </a:r>
          </a:p>
          <a:p>
            <a:pPr lvl="1"/>
            <a:r>
              <a:rPr lang="en-US" dirty="0"/>
              <a:t>users have left in tears</a:t>
            </a:r>
          </a:p>
          <a:p>
            <a:r>
              <a:rPr lang="en-US" dirty="0"/>
              <a:t>Testing/fieldwork can be coercive if there is a power imbalance (e.g., in under resourced communities)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2021/03/03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dt+UX</a:t>
            </a:r>
            <a:r>
              <a:rPr lang="en-US" dirty="0"/>
              <a:t>: Design Thinking for User Experience 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218" name="Picture 2" descr="http://www.vimagestore.com/wp-content/uploads/2011/04/Eye-care-for-computer-user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391" y="803235"/>
            <a:ext cx="2673609" cy="17789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854353" y="3793767"/>
            <a:ext cx="3606166" cy="2730044"/>
            <a:chOff x="-84507" y="3586244"/>
            <a:chExt cx="3606166" cy="2730044"/>
          </a:xfrm>
        </p:grpSpPr>
        <p:pic>
          <p:nvPicPr>
            <p:cNvPr id="5" name="Picture 2" descr="http://centread.ucsc.edu/CenTREAD%20photos/BrianDowd2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8" y="3586244"/>
              <a:ext cx="3520441" cy="25146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-84507" y="6100844"/>
              <a:ext cx="319189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Helvetica" panose="020B0604020202020204" pitchFamily="34" charset="0"/>
                  <a:cs typeface="Helvetica" panose="020B0604020202020204" pitchFamily="34" charset="0"/>
                  <a:hlinkClick r:id="rId5" invalidUrl="http://centread.ucsc.edu/CenTREAD photos/BrianDowd2.JPG"/>
                </a:rPr>
                <a:t>http://centread.ucsc.edu/CenTREAD%20photos/BrianDowd2.JPG</a:t>
              </a:r>
              <a:endParaRPr lang="en-US" sz="8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60518" y="5249694"/>
            <a:ext cx="7725625" cy="1058674"/>
            <a:chOff x="181320" y="5312907"/>
            <a:chExt cx="9019378" cy="10033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181320" y="5312907"/>
              <a:ext cx="9019378" cy="1003300"/>
            </a:xfrm>
            <a:prstGeom prst="rect">
              <a:avLst/>
            </a:prstGeom>
            <a:solidFill>
              <a:srgbClr val="000000">
                <a:alpha val="65098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8225" y="5445880"/>
              <a:ext cx="88024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" charset="0"/>
                  <a:ea typeface="Helvetica Neue" charset="0"/>
                  <a:cs typeface="Helvetica Neue" charset="0"/>
                </a:rPr>
                <a:t>People may feel no option but to speak to you or give you their time even though they may not get anything of value in return.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Considerations</a:t>
            </a:r>
          </a:p>
        </p:txBody>
      </p:sp>
      <p:sp>
        <p:nvSpPr>
          <p:cNvPr id="22535" name="Rectangle 10"/>
          <p:cNvSpPr>
            <a:spLocks noGrp="1" noChangeArrowheads="1"/>
          </p:cNvSpPr>
          <p:nvPr>
            <p:ph idx="1"/>
          </p:nvPr>
        </p:nvSpPr>
        <p:spPr>
          <a:xfrm>
            <a:off x="639233" y="1151754"/>
            <a:ext cx="11195715" cy="371725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You have a responsibility to alleviate these issues</a:t>
            </a:r>
          </a:p>
          <a:p>
            <a:pPr lvl="1"/>
            <a:r>
              <a:rPr lang="en-US" dirty="0"/>
              <a:t>make voluntary with informed consent (form)</a:t>
            </a:r>
          </a:p>
          <a:p>
            <a:pPr lvl="1"/>
            <a:r>
              <a:rPr lang="en-US" dirty="0"/>
              <a:t>avoid pressure to participate</a:t>
            </a:r>
          </a:p>
          <a:p>
            <a:pPr lvl="1"/>
            <a:r>
              <a:rPr lang="en-US" dirty="0"/>
              <a:t>let them know they can stop at any time</a:t>
            </a:r>
          </a:p>
          <a:p>
            <a:pPr lvl="1"/>
            <a:r>
              <a:rPr lang="en-US" dirty="0"/>
              <a:t>stress that you are </a:t>
            </a:r>
            <a:r>
              <a:rPr lang="en-US" b="1" i="1" dirty="0"/>
              <a:t>testing the system, not them</a:t>
            </a:r>
          </a:p>
          <a:p>
            <a:pPr lvl="1"/>
            <a:r>
              <a:rPr lang="en-US" dirty="0"/>
              <a:t>make collected data as anonymous as possible</a:t>
            </a:r>
          </a:p>
          <a:p>
            <a:r>
              <a:rPr lang="en-US" dirty="0"/>
              <a:t>Often must get human subjects approval (IRB)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2021/03/03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907916" y="4745790"/>
            <a:ext cx="4870314" cy="1871249"/>
            <a:chOff x="762000" y="4153361"/>
            <a:chExt cx="6940550" cy="2463184"/>
          </a:xfrm>
        </p:grpSpPr>
        <p:pic>
          <p:nvPicPr>
            <p:cNvPr id="10242" name="Picture 2" descr="http://research.uthscsa.edu/irb/images/IRBmeeting4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075" y="4153361"/>
              <a:ext cx="6848475" cy="21050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62000" y="6239072"/>
              <a:ext cx="5094912" cy="377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Helvetica" panose="020B0604020202020204" pitchFamily="34" charset="0"/>
                  <a:cs typeface="Helvetica" panose="020B0604020202020204" pitchFamily="34" charset="0"/>
                </a:rPr>
                <a:t>http://research.uthscsa.edu/irb/images/IRBmeeting4.jpg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936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Summer HCI">
  <a:themeElements>
    <a:clrScheme name="Custom 1">
      <a:dk1>
        <a:srgbClr val="808080"/>
      </a:dk1>
      <a:lt1>
        <a:srgbClr val="FFFFFF"/>
      </a:lt1>
      <a:dk2>
        <a:srgbClr val="A94E31"/>
      </a:dk2>
      <a:lt2>
        <a:srgbClr val="3E4E6C"/>
      </a:lt2>
      <a:accent1>
        <a:srgbClr val="00CC99"/>
      </a:accent1>
      <a:accent2>
        <a:srgbClr val="3333CC"/>
      </a:accent2>
      <a:accent3>
        <a:srgbClr val="D1B2AD"/>
      </a:accent3>
      <a:accent4>
        <a:srgbClr val="DADADA"/>
      </a:accent4>
      <a:accent5>
        <a:srgbClr val="AAE2CA"/>
      </a:accent5>
      <a:accent6>
        <a:srgbClr val="2D2DB9"/>
      </a:accent6>
      <a:hlink>
        <a:srgbClr val="5CADFF"/>
      </a:hlink>
      <a:folHlink>
        <a:srgbClr val="B2B2B2"/>
      </a:folHlink>
    </a:clrScheme>
    <a:fontScheme name="1_Summer HCI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ummer HC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8">
        <a:dk1>
          <a:srgbClr val="808080"/>
        </a:dk1>
        <a:lt1>
          <a:srgbClr val="FFFFFF"/>
        </a:lt1>
        <a:dk2>
          <a:srgbClr val="A94E31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9">
        <a:dk1>
          <a:srgbClr val="808080"/>
        </a:dk1>
        <a:lt1>
          <a:srgbClr val="FFFFFF"/>
        </a:lt1>
        <a:dk2>
          <a:srgbClr val="A94E31"/>
        </a:dk2>
        <a:lt2>
          <a:srgbClr val="3E6C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10">
        <a:dk1>
          <a:srgbClr val="808080"/>
        </a:dk1>
        <a:lt1>
          <a:srgbClr val="FFFFFF"/>
        </a:lt1>
        <a:dk2>
          <a:srgbClr val="A94E31"/>
        </a:dk2>
        <a:lt2>
          <a:srgbClr val="3E4E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02-design-discovery</Template>
  <TotalTime>11427</TotalTime>
  <Words>3096</Words>
  <Application>Microsoft Macintosh PowerPoint</Application>
  <PresentationFormat>Widescreen</PresentationFormat>
  <Paragraphs>477</Paragraphs>
  <Slides>37</Slides>
  <Notes>37</Notes>
  <HiddenSlides>2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Arial</vt:lpstr>
      <vt:lpstr>Arial Black</vt:lpstr>
      <vt:lpstr>Georgia</vt:lpstr>
      <vt:lpstr>Gill Sans Light</vt:lpstr>
      <vt:lpstr>Helvetica</vt:lpstr>
      <vt:lpstr>Helvetica Light</vt:lpstr>
      <vt:lpstr>Helvetica Neue</vt:lpstr>
      <vt:lpstr>Helvetica Neue Light</vt:lpstr>
      <vt:lpstr>Segoe Print</vt:lpstr>
      <vt:lpstr>Times New Roman</vt:lpstr>
      <vt:lpstr>5_Summer HCI</vt:lpstr>
      <vt:lpstr>Worksheet</vt:lpstr>
      <vt:lpstr>Usability Testing</vt:lpstr>
      <vt:lpstr>Hall of Fame or Shame?</vt:lpstr>
      <vt:lpstr>Hall of Fame!</vt:lpstr>
      <vt:lpstr>Usability Testing</vt:lpstr>
      <vt:lpstr>Outline</vt:lpstr>
      <vt:lpstr>Why do Usability Testing?</vt:lpstr>
      <vt:lpstr>Choosing Participants</vt:lpstr>
      <vt:lpstr>Ethical Considerations</vt:lpstr>
      <vt:lpstr>Ethical Considerations</vt:lpstr>
      <vt:lpstr>Usability Test Proposal</vt:lpstr>
      <vt:lpstr>Selecting Tasks</vt:lpstr>
      <vt:lpstr>Two Types of Data to Collect</vt:lpstr>
      <vt:lpstr>Which Type of Data to Collect?</vt:lpstr>
      <vt:lpstr>Which Type of Data to Collect?</vt:lpstr>
      <vt:lpstr>The “Thinking Aloud” Method</vt:lpstr>
      <vt:lpstr>Thinking Aloud (cont.)</vt:lpstr>
      <vt:lpstr>Will thinking out loud give the right answers?</vt:lpstr>
      <vt:lpstr>PowerPoint Presentation</vt:lpstr>
      <vt:lpstr>Try it out!</vt:lpstr>
      <vt:lpstr>Using the Test Results</vt:lpstr>
      <vt:lpstr>Using the Results (cont.)</vt:lpstr>
      <vt:lpstr>Measuring Bottom-Line Usability</vt:lpstr>
      <vt:lpstr>Analyzing the Numbers</vt:lpstr>
      <vt:lpstr>Analyzing the Numbers (cont.)</vt:lpstr>
      <vt:lpstr>Analyzing the Numbers (cont.)</vt:lpstr>
      <vt:lpstr>Analyzing the Numbers (cont.)</vt:lpstr>
      <vt:lpstr>Measuring User Preference</vt:lpstr>
      <vt:lpstr>Comparing Two Alternatives</vt:lpstr>
      <vt:lpstr>Comparing Two Alternatives</vt:lpstr>
      <vt:lpstr>Experimental Details</vt:lpstr>
      <vt:lpstr>Instructions to Participants</vt:lpstr>
      <vt:lpstr>Details (cont.)</vt:lpstr>
      <vt:lpstr>Reporting the Results</vt:lpstr>
      <vt:lpstr>Heuristic Evaluation vs. User Testing</vt:lpstr>
      <vt:lpstr>Summary</vt:lpstr>
      <vt:lpstr>Further Reading on Ethical Issues With Community-based Research</vt:lpstr>
      <vt:lpstr>Next Time</vt:lpstr>
    </vt:vector>
  </TitlesOfParts>
  <Company>Computer Science Division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Usability Testing</dc:title>
  <dc:creator>James A. Landay</dc:creator>
  <cp:lastModifiedBy>James A Landay</cp:lastModifiedBy>
  <cp:revision>403</cp:revision>
  <cp:lastPrinted>2021-03-03T18:39:46Z</cp:lastPrinted>
  <dcterms:created xsi:type="dcterms:W3CDTF">1997-02-10T23:02:31Z</dcterms:created>
  <dcterms:modified xsi:type="dcterms:W3CDTF">2021-03-03T19:22:01Z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3</vt:i4>
  </property>
  <property fmtid="{D5CDD505-2E9C-101B-9397-08002B2CF9AE}" pid="7" name="MailAddress">
    <vt:lpwstr>landay@cs.berkeley.edu</vt:lpwstr>
  </property>
  <property fmtid="{D5CDD505-2E9C-101B-9397-08002B2CF9AE}" pid="8" name="HomePage">
    <vt:lpwstr>http://bmrc.berkeley.edu/courseware/cs160/fall98/</vt:lpwstr>
  </property>
  <property fmtid="{D5CDD505-2E9C-101B-9397-08002B2CF9AE}" pid="9" name="Other">
    <vt:lpwstr>CS 160, Fall 1998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I:\www\documents\courseware\cs160\fall98\lectures</vt:lpwstr>
  </property>
</Properties>
</file>