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Montserrat SemiBold"/>
      <p:regular r:id="rId40"/>
      <p:bold r:id="rId41"/>
      <p:italic r:id="rId42"/>
      <p:boldItalic r:id="rId43"/>
    </p:embeddedFont>
    <p:embeddedFont>
      <p:font typeface="PT Sans Narrow"/>
      <p:regular r:id="rId44"/>
      <p:bold r:id="rId45"/>
    </p:embeddedFont>
    <p:embeddedFont>
      <p:font typeface="Palatino Linotype"/>
      <p:regular r:id="rId46"/>
      <p:bold r:id="rId47"/>
      <p:italic r:id="rId48"/>
      <p:boldItalic r:id="rId49"/>
    </p:embeddedFont>
    <p:embeddedFont>
      <p:font typeface="Bree Serif"/>
      <p:regular r:id="rId50"/>
    </p:embeddedFont>
    <p:embeddedFont>
      <p:font typeface="PT Sans"/>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regular.fntdata"/><Relationship Id="rId42" Type="http://schemas.openxmlformats.org/officeDocument/2006/relationships/font" Target="fonts/MontserratSemiBold-italic.fntdata"/><Relationship Id="rId41" Type="http://schemas.openxmlformats.org/officeDocument/2006/relationships/font" Target="fonts/MontserratSemiBold-bold.fntdata"/><Relationship Id="rId44" Type="http://schemas.openxmlformats.org/officeDocument/2006/relationships/font" Target="fonts/PTSansNarrow-regular.fntdata"/><Relationship Id="rId43" Type="http://schemas.openxmlformats.org/officeDocument/2006/relationships/font" Target="fonts/MontserratSemiBold-boldItalic.fntdata"/><Relationship Id="rId46" Type="http://schemas.openxmlformats.org/officeDocument/2006/relationships/font" Target="fonts/PalatinoLinotype-regular.fntdata"/><Relationship Id="rId45" Type="http://schemas.openxmlformats.org/officeDocument/2006/relationships/font" Target="fonts/PTSansNarr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alatinoLinotype-italic.fntdata"/><Relationship Id="rId47" Type="http://schemas.openxmlformats.org/officeDocument/2006/relationships/font" Target="fonts/PalatinoLinotype-bold.fntdata"/><Relationship Id="rId49" Type="http://schemas.openxmlformats.org/officeDocument/2006/relationships/font" Target="fonts/PalatinoLinotyp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TSans-regular.fntdata"/><Relationship Id="rId50" Type="http://schemas.openxmlformats.org/officeDocument/2006/relationships/font" Target="fonts/BreeSerif-regular.fntdata"/><Relationship Id="rId53" Type="http://schemas.openxmlformats.org/officeDocument/2006/relationships/font" Target="fonts/PTSans-italic.fntdata"/><Relationship Id="rId52" Type="http://schemas.openxmlformats.org/officeDocument/2006/relationships/font" Target="fonts/PTSans-bold.fntdata"/><Relationship Id="rId11" Type="http://schemas.openxmlformats.org/officeDocument/2006/relationships/slide" Target="slides/slide6.xml"/><Relationship Id="rId55" Type="http://schemas.openxmlformats.org/officeDocument/2006/relationships/font" Target="fonts/OpenSans-regular.fntdata"/><Relationship Id="rId10" Type="http://schemas.openxmlformats.org/officeDocument/2006/relationships/slide" Target="slides/slide5.xml"/><Relationship Id="rId54" Type="http://schemas.openxmlformats.org/officeDocument/2006/relationships/font" Target="fonts/PTSans-boldItalic.fntdata"/><Relationship Id="rId13" Type="http://schemas.openxmlformats.org/officeDocument/2006/relationships/slide" Target="slides/slide8.xml"/><Relationship Id="rId57" Type="http://schemas.openxmlformats.org/officeDocument/2006/relationships/font" Target="fonts/OpenSans-italic.fntdata"/><Relationship Id="rId12" Type="http://schemas.openxmlformats.org/officeDocument/2006/relationships/slide" Target="slides/slide7.xml"/><Relationship Id="rId56" Type="http://schemas.openxmlformats.org/officeDocument/2006/relationships/font" Target="fonts/OpenSans-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5897ddc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5897ddc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08b9c1d54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We implemented a new task where users can join and host group fitness events. </a:t>
            </a:r>
            <a:endParaRPr sz="1000"/>
          </a:p>
          <a:p>
            <a:pPr indent="0" lvl="0" marL="0" rtl="0" algn="l">
              <a:spcBef>
                <a:spcPts val="0"/>
              </a:spcBef>
              <a:spcAft>
                <a:spcPts val="0"/>
              </a:spcAft>
              <a:buNone/>
            </a:pPr>
            <a:r>
              <a:rPr lang="en" sz="1000"/>
              <a:t>This allows for users to benefit from group events rather than just one to one buddy matching. </a:t>
            </a:r>
            <a:endParaRPr sz="1000"/>
          </a:p>
          <a:p>
            <a:pPr indent="0" lvl="0" marL="0" rtl="0" algn="l">
              <a:spcBef>
                <a:spcPts val="0"/>
              </a:spcBef>
              <a:spcAft>
                <a:spcPts val="0"/>
              </a:spcAft>
              <a:buClr>
                <a:schemeClr val="dk1"/>
              </a:buClr>
              <a:buSzPts val="1100"/>
              <a:buFont typeface="Arial"/>
              <a:buNone/>
            </a:pPr>
            <a:r>
              <a:rPr lang="en" sz="1000"/>
              <a:t>The support feature is now at a lower priority in our design but is not discarded from the application.</a:t>
            </a:r>
            <a:endParaRPr sz="1000"/>
          </a:p>
          <a:p>
            <a:pPr indent="0" lvl="0" marL="0" rtl="0" algn="l">
              <a:lnSpc>
                <a:spcPct val="100000"/>
              </a:lnSpc>
              <a:spcBef>
                <a:spcPts val="0"/>
              </a:spcBef>
              <a:spcAft>
                <a:spcPts val="0"/>
              </a:spcAft>
              <a:buNone/>
            </a:pPr>
            <a:r>
              <a:t/>
            </a:r>
            <a:endParaRPr/>
          </a:p>
        </p:txBody>
      </p:sp>
      <p:sp>
        <p:nvSpPr>
          <p:cNvPr id="191" name="Google Shape;191;g708b9c1d5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08b9c1d54_0_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92100" lvl="0" marL="457200" rtl="0" algn="l">
              <a:lnSpc>
                <a:spcPct val="120000"/>
              </a:lnSpc>
              <a:spcBef>
                <a:spcPts val="600"/>
              </a:spcBef>
              <a:spcAft>
                <a:spcPts val="0"/>
              </a:spcAft>
              <a:buClr>
                <a:srgbClr val="000000"/>
              </a:buClr>
              <a:buSzPts val="1000"/>
              <a:buChar char="●"/>
            </a:pPr>
            <a:r>
              <a:rPr lang="en" sz="1000"/>
              <a:t>We realized detail clarification was an important necessity for our application. Subjects were confused by the ‘miles’ and ‘hours’ details which were supposed to indicate distance away and hours of schedule compatibility. Distance away was an unuseful detail, which we will fold into filtering. </a:t>
            </a:r>
            <a:endParaRPr sz="1000"/>
          </a:p>
          <a:p>
            <a:pPr indent="-292100" lvl="0" marL="457200" rtl="0" algn="l">
              <a:lnSpc>
                <a:spcPct val="120000"/>
              </a:lnSpc>
              <a:spcBef>
                <a:spcPts val="0"/>
              </a:spcBef>
              <a:spcAft>
                <a:spcPts val="0"/>
              </a:spcAft>
              <a:buClr>
                <a:srgbClr val="000000"/>
              </a:buClr>
              <a:buSzPts val="1000"/>
              <a:buChar char="●"/>
            </a:pPr>
            <a:r>
              <a:rPr lang="en" sz="1000"/>
              <a:t>Filtering </a:t>
            </a:r>
            <a:r>
              <a:rPr lang="en" sz="1000"/>
              <a:t>preferences</a:t>
            </a:r>
            <a:r>
              <a:rPr lang="en" sz="1000"/>
              <a:t> also needs to be an </a:t>
            </a:r>
            <a:r>
              <a:rPr lang="en" sz="1000"/>
              <a:t>important</a:t>
            </a:r>
            <a:r>
              <a:rPr lang="en" sz="1000"/>
              <a:t> part of our matching process. Subjects wanted to know if the match partner was available to work out at their preferred workout spot, as opposed to if they were nearby.</a:t>
            </a:r>
            <a:endParaRPr sz="1000"/>
          </a:p>
        </p:txBody>
      </p:sp>
      <p:sp>
        <p:nvSpPr>
          <p:cNvPr id="201" name="Google Shape;201;g708b9c1d54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08b9c1d54_0_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We removed profile photos from the main discover screen to ensure users would focus on the common workout attributes they shared and less on pictures.</a:t>
            </a:r>
            <a:endParaRPr/>
          </a:p>
          <a:p>
            <a:pPr indent="0" lvl="0" marL="4572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We decided to simplify the buddy selection process by pre-filtering for buddies that had shared fitness places. We removed ‘distance away’ as a heuristic because it wasn’t useful to the user.</a:t>
            </a:r>
            <a:endParaRPr/>
          </a:p>
          <a:p>
            <a:pPr indent="0" lvl="0" marL="4572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We also removed ‘hours in common’ and replaced that with a high-medium-low schedule score heuristic on the profile page.</a:t>
            </a:r>
            <a:endParaRPr/>
          </a:p>
          <a:p>
            <a:pPr indent="0" lvl="0" marL="4572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Within filtering, we allowed users to filter for other details, including their experience level and workout personality</a:t>
            </a:r>
            <a:endParaRPr sz="1000">
              <a:solidFill>
                <a:schemeClr val="dk1"/>
              </a:solidFill>
            </a:endParaRPr>
          </a:p>
        </p:txBody>
      </p:sp>
      <p:sp>
        <p:nvSpPr>
          <p:cNvPr id="213" name="Google Shape;213;g708b9c1d54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08b9c1d54_0_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rtl="0" algn="l">
              <a:lnSpc>
                <a:spcPct val="120000"/>
              </a:lnSpc>
              <a:spcBef>
                <a:spcPts val="600"/>
              </a:spcBef>
              <a:spcAft>
                <a:spcPts val="0"/>
              </a:spcAft>
              <a:buClr>
                <a:srgbClr val="000000"/>
              </a:buClr>
              <a:buSzPts val="1200"/>
              <a:buFont typeface="Open Sans"/>
              <a:buChar char="●"/>
            </a:pPr>
            <a:r>
              <a:rPr lang="en" sz="1200">
                <a:latin typeface="Open Sans"/>
                <a:ea typeface="Open Sans"/>
                <a:cs typeface="Open Sans"/>
                <a:sym typeface="Open Sans"/>
              </a:rPr>
              <a:t>We realized improvements need to be made for our scheduling task design. Subjects forewent the schedule button in favor of sending their own unstructured time request. In addition, subjects didn’t understand where the proposed times came from when scheduling a workout. Subjects were also confused where they were going to work out and meet up with their partner.</a:t>
            </a:r>
            <a:r>
              <a:rPr lang="en" sz="1200">
                <a:latin typeface="Open Sans"/>
                <a:ea typeface="Open Sans"/>
                <a:cs typeface="Open Sans"/>
                <a:sym typeface="Open Sans"/>
              </a:rPr>
              <a:t> We will remedy this with a workout location selector atop the new intermediate schedule screen.</a:t>
            </a:r>
            <a:endParaRPr/>
          </a:p>
        </p:txBody>
      </p:sp>
      <p:sp>
        <p:nvSpPr>
          <p:cNvPr id="225" name="Google Shape;225;g708b9c1d5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08b9c1d54_0_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rtl="0" algn="l">
              <a:lnSpc>
                <a:spcPct val="120000"/>
              </a:lnSpc>
              <a:spcBef>
                <a:spcPts val="6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We realized improvements need to be made for our scheduling task design. Subjects forewent the schedule button in favor of sending their own unstructured time request. In addition, subjects didn’t understand where the proposed times came from when scheduling a workout. Subjects were also confused where they were going to work out and meet up with their partner. We will remedy this with a workout location selector atop the new intermediate schedule screen.</a:t>
            </a:r>
            <a:endParaRPr/>
          </a:p>
        </p:txBody>
      </p:sp>
      <p:sp>
        <p:nvSpPr>
          <p:cNvPr id="236" name="Google Shape;236;g708b9c1d5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08b9c1d54_0_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We implemented a schedule design that provides the user with more options and clearly clarifies the overlaps in available times between the user and buddy. Subjects will now know what the proposed times (overlaps in schedule) mean and will have more variety to choose from. We also implemented a where option so that users can schedule a place to workout with their buddy in addition to the time.</a:t>
            </a:r>
            <a:endParaRPr/>
          </a:p>
        </p:txBody>
      </p:sp>
      <p:sp>
        <p:nvSpPr>
          <p:cNvPr id="244" name="Google Shape;244;g708b9c1d5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091bdc41e_0_9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7091bdc41e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7091bdc41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7091bdc41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user can click the filter button to go to the filter screen that allows them to filter events based on location distance, time, </a:t>
            </a:r>
            <a:r>
              <a:rPr lang="en"/>
              <a:t>activity</a:t>
            </a:r>
            <a:r>
              <a:rPr lang="en"/>
              <a:t>, and whether or not a buddy is going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65897ddcb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5897ddcb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continuation of the task includes the ability to join a posted event. The subtasks of this task includes adding the event to their schedule and sharing it with buddies. This task has a simple flow that includes pressing the </a:t>
            </a:r>
            <a:r>
              <a:rPr lang="en"/>
              <a:t>"join workout button". Once this is pressed the rest of the people that have joined are displayed and a person can add it to their calendar.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5897ddcb5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5897ddcb5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user can also share this event with buddies by clicking the </a:t>
            </a:r>
            <a:r>
              <a:rPr lang="en"/>
              <a:t>"Share button" then the option to send the workout to their already connected buddies pops 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5897ddcb5_0_3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65897ddcb5_0_3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091bdc41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091bdc41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task also includes the ability to host an event. An event can be created using the </a:t>
            </a:r>
            <a:r>
              <a:rPr lang="en"/>
              <a:t>"+"button on the main screen. Once this is chosen, this first screen pops up which allows the user to enter information about their event, including a picture. The user can then create the event to post.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091bdc41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7091bdc41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the event is posted, the user can see their hosted event (denoted with a star) and edit it if necessary.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091bdc41e_0_9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g7091bdc41e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5897ddcb5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5897ddcb5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the user lands on the discover tile, they are presented with a host of options of possible fitness buddies to match with. On the discover page, users are provided with each buddy’s name, age, and goal statement. The user is also presented with three buddy details (1) the buddy’s top activity, (2) the buddy’s workout personality, and (3) the buddy’s experience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Buddy workout personalities can vary from socialyte to focused to fanatic. Buddy experience levels vary from beginner to intermediate to advanced. Buddy activities vary widely from weights to running to cycling.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users tap on a buddy card to pull up more information about the potential match. The buddy profile popup contains additional information such as the buddy’s picture as well as their schedule match heuristic (high-medium-low) and a short bio.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user can tap the + Connect button at the top let to propose a connection with a potential fitness buddy. While the buddy is considering the request, the button reflects a pending status.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7091bdc4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091bdc4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the fitness partner confirms, the buddy receives a popup notification that they have a new 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buddy may then tap to message their buddies using the ‘Message Sam’ button that appears on the popup profile card.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091bdc41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091bdc41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default, 2Fit filters for buddies who share a fitness place in common with you. Users may add to this default filter by tapping the filter button at the top right of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filter menu, users may select a different fitness place if they so choose. Users may also apply new filters if they want to limit their matches to buddies who either share a common activity with them or share other workout characteristics with them.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7091bdc41e_0_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g7091bdc41e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7091bdc41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091bdc41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For the scheduling task, we start the user in their “my buddies” screen.</a:t>
            </a:r>
            <a:endParaRPr/>
          </a:p>
          <a:p>
            <a:pPr indent="-298450" lvl="0" marL="457200" rtl="0" algn="l">
              <a:spcBef>
                <a:spcPts val="0"/>
              </a:spcBef>
              <a:spcAft>
                <a:spcPts val="0"/>
              </a:spcAft>
              <a:buSzPts val="1100"/>
              <a:buAutoNum type="arabicPeriod"/>
            </a:pPr>
            <a:r>
              <a:rPr lang="en"/>
              <a:t>Then, they click on their newly-added buddy, Sam G, which navigates to the messaging screen.</a:t>
            </a:r>
            <a:endParaRPr/>
          </a:p>
          <a:p>
            <a:pPr indent="0" lvl="0" marL="0" rtl="0" algn="l">
              <a:spcBef>
                <a:spcPts val="0"/>
              </a:spcBef>
              <a:spcAft>
                <a:spcPts val="0"/>
              </a:spcAft>
              <a:buNone/>
            </a:pPr>
            <a:r>
              <a:rPr lang="en"/>
              <a:t>   3 . After clicking the “type message” box to send an initial message, they can press the calendar icon next to the messaging box to schedule a workout.</a:t>
            </a:r>
            <a:endParaRPr/>
          </a:p>
          <a:p>
            <a:pPr indent="0" lvl="0" marL="0" rtl="0" algn="l">
              <a:spcBef>
                <a:spcPts val="0"/>
              </a:spcBef>
              <a:spcAft>
                <a:spcPts val="0"/>
              </a:spcAft>
              <a:buNone/>
            </a:pPr>
            <a:r>
              <a:rPr lang="en"/>
              <a:t>   4. This brings up a “Suggest a Workout” template, which allows the user to select a time and location.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7091bdc41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7091bdc41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If the user chooses to select a new time (ostensibly, it would be pre-populated with the previous time they worked out with this person, if there is one), it brings them to this “select a time” screen. This screen displays the user’s free time based on the weekly schedule they’ve entered, as well as seeing highlighted the times where their free time overlaps with their partner’s. </a:t>
            </a:r>
            <a:endParaRPr/>
          </a:p>
          <a:p>
            <a:pPr indent="-298450" lvl="0" marL="457200" rtl="0" algn="l">
              <a:spcBef>
                <a:spcPts val="0"/>
              </a:spcBef>
              <a:spcAft>
                <a:spcPts val="0"/>
              </a:spcAft>
              <a:buSzPts val="1100"/>
              <a:buAutoNum type="arabicPeriod"/>
            </a:pPr>
            <a:r>
              <a:rPr lang="en"/>
              <a:t>By long pressing and then dragging, the user can select a time slot (presumably one that overlaps, but it doesn’t have to). This will show a popup </a:t>
            </a:r>
            <a:r>
              <a:rPr lang="en"/>
              <a:t>confirmation</a:t>
            </a:r>
            <a:r>
              <a:rPr lang="en"/>
              <a:t> in words what time they have selected, and if they press the confirm button, this time is entered into the suggestion window.</a:t>
            </a:r>
            <a:endParaRPr/>
          </a:p>
          <a:p>
            <a:pPr indent="-298450" lvl="0" marL="457200" rtl="0" algn="l">
              <a:spcBef>
                <a:spcPts val="0"/>
              </a:spcBef>
              <a:spcAft>
                <a:spcPts val="0"/>
              </a:spcAft>
              <a:buSzPts val="1100"/>
              <a:buAutoNum type="arabicPeriod"/>
            </a:pPr>
            <a:r>
              <a:rPr lang="en"/>
              <a:t>The user has filled out the required fields and can now press suggest.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7091bdc41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7091bdc41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By pressing “Suggest”, an invite block is sent to the other person, which in this case gets confirmed by Sam G (on his screen, the “Response pending” would be replaced with button options to accept, reject, or reschedule).</a:t>
            </a:r>
            <a:endParaRPr/>
          </a:p>
          <a:p>
            <a:pPr indent="-298450" lvl="0" marL="457200" rtl="0" algn="l">
              <a:spcBef>
                <a:spcPts val="0"/>
              </a:spcBef>
              <a:spcAft>
                <a:spcPts val="0"/>
              </a:spcAft>
              <a:buSzPts val="1100"/>
              <a:buAutoNum type="arabicPeriod"/>
            </a:pPr>
            <a:r>
              <a:rPr lang="en"/>
              <a:t>Once Sam G. confirms the workout, in addition to the “Response pending” turning green and changing to “workout confirmed,” a status message appears in chat.</a:t>
            </a:r>
            <a:endParaRPr/>
          </a:p>
          <a:p>
            <a:pPr indent="-298450" lvl="0" marL="457200" rtl="0" algn="l">
              <a:spcBef>
                <a:spcPts val="0"/>
              </a:spcBef>
              <a:spcAft>
                <a:spcPts val="0"/>
              </a:spcAft>
              <a:buSzPts val="1100"/>
              <a:buAutoNum type="arabicPeriod"/>
            </a:pPr>
            <a:r>
              <a:rPr lang="en"/>
              <a:t>Once a workout is confirmed, both parties are able to add it to their (google) calendar via the small calendar bubble that appears to the side.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5897ddcb5_0_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65897ddcb5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65897ddcb5_0_12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65897ddcb5_0_1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65897ddcb5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65897ddcb5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5897ddcb5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5897ddcb5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Single flow for users.</a:t>
            </a:r>
            <a:endParaRPr/>
          </a:p>
          <a:p>
            <a:pPr indent="-298450" lvl="0" marL="457200" rtl="0" algn="l">
              <a:spcBef>
                <a:spcPts val="0"/>
              </a:spcBef>
              <a:spcAft>
                <a:spcPts val="0"/>
              </a:spcAft>
              <a:buSzPts val="1100"/>
              <a:buChar char="●"/>
            </a:pPr>
            <a:r>
              <a:rPr lang="en"/>
              <a:t>We can only see your schedule and overlap for schedule selection</a:t>
            </a:r>
            <a:endParaRPr/>
          </a:p>
          <a:p>
            <a:pPr indent="-298450" lvl="0" marL="457200" rtl="0" algn="l">
              <a:spcBef>
                <a:spcPts val="0"/>
              </a:spcBef>
              <a:spcAft>
                <a:spcPts val="0"/>
              </a:spcAft>
              <a:buSzPts val="1100"/>
              <a:buChar char="●"/>
            </a:pPr>
            <a:r>
              <a:rPr lang="en"/>
              <a:t>User schedule overlaps of both schedules and not the schedule of the matched partner</a:t>
            </a:r>
            <a:endParaRPr/>
          </a:p>
          <a:p>
            <a:pPr indent="-298450" lvl="0" marL="457200" rtl="0" algn="l">
              <a:spcBef>
                <a:spcPts val="0"/>
              </a:spcBef>
              <a:spcAft>
                <a:spcPts val="0"/>
              </a:spcAft>
              <a:buSzPts val="1100"/>
              <a:buChar char="●"/>
            </a:pPr>
            <a:r>
              <a:rPr lang="en"/>
              <a:t>Filters are available more for display rather than action being able to be adjusted</a:t>
            </a:r>
            <a:endParaRPr/>
          </a:p>
          <a:p>
            <a:pPr indent="-298450" lvl="0" marL="457200" rtl="0" algn="l">
              <a:spcBef>
                <a:spcPts val="0"/>
              </a:spcBef>
              <a:spcAft>
                <a:spcPts val="0"/>
              </a:spcAft>
              <a:buClr>
                <a:srgbClr val="000000"/>
              </a:buClr>
              <a:buSzPts val="1100"/>
              <a:buChar char="●"/>
            </a:pPr>
            <a:r>
              <a:rPr lang="en"/>
              <a:t>Can not create profile, Fixed partner to match with, Fixed person to message, Nothing you do is saved because no data storage, You can not share with friends, You can not apply filters, Can not export to calendar, You must Choose Default Location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65897ddcb5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5897ddcb5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600"/>
              </a:spcBef>
              <a:spcAft>
                <a:spcPts val="0"/>
              </a:spcAft>
              <a:buClr>
                <a:schemeClr val="dk1"/>
              </a:buClr>
              <a:buSzPts val="1100"/>
              <a:buFont typeface="Arial"/>
              <a:buNone/>
            </a:pPr>
            <a:r>
              <a:rPr lang="en"/>
              <a:t>We don't have any Wizard of Oz features, but we do have several hardcoded features. We created a mock profile for the user, mock users, and mock descriptions. For example, there is only one buddy the user can match and schedule with. The user can also only choose one day and time for the scheduling task. In addition, there is only one event the user can join. Finally to add an event, all the user inputs are predetermined.</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659f2639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659f2639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588cd8e12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Design Changes</a:t>
            </a:r>
            <a:endParaRPr/>
          </a:p>
          <a:p>
            <a:pPr indent="-298450" lvl="0" marL="457200" rtl="0" algn="l">
              <a:lnSpc>
                <a:spcPct val="100000"/>
              </a:lnSpc>
              <a:spcBef>
                <a:spcPts val="0"/>
              </a:spcBef>
              <a:spcAft>
                <a:spcPts val="0"/>
              </a:spcAft>
              <a:buSzPts val="1100"/>
              <a:buAutoNum type="arabicParenR"/>
            </a:pPr>
            <a:r>
              <a:rPr lang="en"/>
              <a:t>Brand new task</a:t>
            </a:r>
            <a:endParaRPr/>
          </a:p>
          <a:p>
            <a:pPr indent="-298450" lvl="0" marL="457200" rtl="0" algn="l">
              <a:lnSpc>
                <a:spcPct val="100000"/>
              </a:lnSpc>
              <a:spcBef>
                <a:spcPts val="0"/>
              </a:spcBef>
              <a:spcAft>
                <a:spcPts val="0"/>
              </a:spcAft>
              <a:buSzPts val="1100"/>
              <a:buAutoNum type="arabicParenR"/>
            </a:pPr>
            <a:r>
              <a:rPr lang="en"/>
              <a:t>Changed how they choose they workout</a:t>
            </a:r>
            <a:endParaRPr/>
          </a:p>
          <a:p>
            <a:pPr indent="-298450" lvl="0" marL="457200" rtl="0" algn="l">
              <a:lnSpc>
                <a:spcPct val="100000"/>
              </a:lnSpc>
              <a:spcBef>
                <a:spcPts val="0"/>
              </a:spcBef>
              <a:spcAft>
                <a:spcPts val="0"/>
              </a:spcAft>
              <a:buSzPts val="1100"/>
              <a:buAutoNum type="arabicParenR"/>
            </a:pPr>
            <a:r>
              <a:rPr lang="en"/>
              <a:t>Card Heuristic </a:t>
            </a:r>
            <a:endParaRPr/>
          </a:p>
          <a:p>
            <a:pPr indent="0" lvl="0" marL="0" rtl="0" algn="l">
              <a:lnSpc>
                <a:spcPct val="100000"/>
              </a:lnSpc>
              <a:spcBef>
                <a:spcPts val="0"/>
              </a:spcBef>
              <a:spcAft>
                <a:spcPts val="0"/>
              </a:spcAft>
              <a:buSzPts val="1100"/>
              <a:buNone/>
            </a:pPr>
            <a:r>
              <a:t/>
            </a:r>
            <a:endParaRPr/>
          </a:p>
        </p:txBody>
      </p:sp>
      <p:sp>
        <p:nvSpPr>
          <p:cNvPr id="142" name="Google Shape;142;g6588cd8e1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5897ddcb5_0_6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65897ddcb5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588cd8e12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p>
        </p:txBody>
      </p:sp>
      <p:sp>
        <p:nvSpPr>
          <p:cNvPr id="156" name="Google Shape;156;g6588cd8e1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5897ddcb5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5897ddcb5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removed ‘send messages of support’ as a top task and replaced it with ‘Join and host group fitness events’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5897ddcb5_0_145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Design Changes</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Brand new task</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Changed how they choose they workout</a:t>
            </a:r>
            <a:endParaRPr>
              <a:solidFill>
                <a:schemeClr val="dk1"/>
              </a:solidFill>
            </a:endParaRPr>
          </a:p>
          <a:p>
            <a:pPr indent="-298450" lvl="0" marL="457200" rtl="0" algn="l">
              <a:spcBef>
                <a:spcPts val="0"/>
              </a:spcBef>
              <a:spcAft>
                <a:spcPts val="0"/>
              </a:spcAft>
              <a:buClr>
                <a:schemeClr val="dk1"/>
              </a:buClr>
              <a:buSzPts val="1100"/>
              <a:buAutoNum type="arabicParenR"/>
            </a:pPr>
            <a:r>
              <a:rPr lang="en">
                <a:solidFill>
                  <a:schemeClr val="dk1"/>
                </a:solidFill>
              </a:rPr>
              <a:t>Card Heuristic </a:t>
            </a:r>
            <a:endParaRPr/>
          </a:p>
        </p:txBody>
      </p:sp>
      <p:sp>
        <p:nvSpPr>
          <p:cNvPr id="176" name="Google Shape;176;g65897ddcb5_0_1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5897ddcb5_0_8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Each subject who tested the support task preferred writing a message rather than sending the default support message.</a:t>
            </a:r>
            <a:endParaRPr/>
          </a:p>
          <a:p>
            <a:pPr indent="0" lvl="0" marL="0" rtl="0" algn="l">
              <a:lnSpc>
                <a:spcPct val="100000"/>
              </a:lnSpc>
              <a:spcBef>
                <a:spcPts val="0"/>
              </a:spcBef>
              <a:spcAft>
                <a:spcPts val="0"/>
              </a:spcAft>
              <a:buSzPts val="1100"/>
              <a:buNone/>
            </a:pPr>
            <a:r>
              <a:rPr lang="en"/>
              <a:t>We </a:t>
            </a:r>
            <a:r>
              <a:rPr lang="en"/>
              <a:t>received</a:t>
            </a:r>
            <a:r>
              <a:rPr lang="en"/>
              <a:t> feedback on our low Fi prototype that the support task was too simplistic.</a:t>
            </a:r>
            <a:endParaRPr/>
          </a:p>
        </p:txBody>
      </p:sp>
      <p:sp>
        <p:nvSpPr>
          <p:cNvPr id="181" name="Google Shape;181;g65897ddcb5_0_8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0" y="0"/>
            <a:ext cx="1157288" cy="5143500"/>
          </a:xfrm>
          <a:custGeom>
            <a:rect b="b" l="l" r="r" t="t"/>
            <a:pathLst>
              <a:path extrusionOk="0" h="6858000" w="1543050">
                <a:moveTo>
                  <a:pt x="0" y="0"/>
                </a:moveTo>
                <a:lnTo>
                  <a:pt x="1543050" y="0"/>
                </a:lnTo>
                <a:lnTo>
                  <a:pt x="17787" y="6858000"/>
                </a:lnTo>
                <a:lnTo>
                  <a:pt x="0" y="6858000"/>
                </a:lnTo>
                <a:close/>
              </a:path>
            </a:pathLst>
          </a:custGeom>
          <a:solidFill>
            <a:schemeClr val="accent1">
              <a:alpha val="7647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yle slide layout">
  <p:cSld name="Style slide layou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slide layout">
  <p:cSld name="Contents slide layout">
    <p:spTree>
      <p:nvGrpSpPr>
        <p:cNvPr id="53" name="Shape 53"/>
        <p:cNvGrpSpPr/>
        <p:nvPr/>
      </p:nvGrpSpPr>
      <p:grpSpPr>
        <a:xfrm>
          <a:off x="0" y="0"/>
          <a:ext cx="0" cy="0"/>
          <a:chOff x="0" y="0"/>
          <a:chExt cx="0" cy="0"/>
        </a:xfrm>
      </p:grpSpPr>
      <p:grpSp>
        <p:nvGrpSpPr>
          <p:cNvPr id="54" name="Google Shape;54;p15"/>
          <p:cNvGrpSpPr/>
          <p:nvPr/>
        </p:nvGrpSpPr>
        <p:grpSpPr>
          <a:xfrm>
            <a:off x="7956902" y="-64487"/>
            <a:ext cx="1234099" cy="1023857"/>
            <a:chOff x="-12" y="1266634"/>
            <a:chExt cx="5758744" cy="4777679"/>
          </a:xfrm>
        </p:grpSpPr>
        <p:sp>
          <p:nvSpPr>
            <p:cNvPr id="55" name="Google Shape;55;p15"/>
            <p:cNvSpPr/>
            <p:nvPr/>
          </p:nvSpPr>
          <p:spPr>
            <a:xfrm rot="8978268">
              <a:off x="268009" y="2416671"/>
              <a:ext cx="5222701" cy="2477594"/>
            </a:xfrm>
            <a:custGeom>
              <a:rect b="b" l="l" r="r" t="t"/>
              <a:pathLst>
                <a:path extrusionOk="0" h="10002" w="10201">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chemeClr val="dk1"/>
                </a:solidFill>
                <a:latin typeface="Arial"/>
                <a:ea typeface="Arial"/>
                <a:cs typeface="Arial"/>
                <a:sym typeface="Arial"/>
              </a:endParaRPr>
            </a:p>
          </p:txBody>
        </p:sp>
        <p:sp>
          <p:nvSpPr>
            <p:cNvPr id="56" name="Google Shape;56;p15"/>
            <p:cNvSpPr/>
            <p:nvPr/>
          </p:nvSpPr>
          <p:spPr>
            <a:xfrm>
              <a:off x="574323" y="1999362"/>
              <a:ext cx="3781426" cy="4044951"/>
            </a:xfrm>
            <a:custGeom>
              <a:rect b="b" l="l" r="r" t="t"/>
              <a:pathLst>
                <a:path extrusionOk="0" h="1077" w="1005">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57" name="Google Shape;57;p15"/>
          <p:cNvSpPr/>
          <p:nvPr/>
        </p:nvSpPr>
        <p:spPr>
          <a:xfrm>
            <a:off x="0" y="215441"/>
            <a:ext cx="221400" cy="543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15"/>
          <p:cNvSpPr/>
          <p:nvPr/>
        </p:nvSpPr>
        <p:spPr>
          <a:xfrm>
            <a:off x="-7382" y="215441"/>
            <a:ext cx="128400" cy="5433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ontents slide layout">
  <p:cSld name="7_Contents slide layout">
    <p:spTree>
      <p:nvGrpSpPr>
        <p:cNvPr id="59" name="Shape 59"/>
        <p:cNvGrpSpPr/>
        <p:nvPr/>
      </p:nvGrpSpPr>
      <p:grpSpPr>
        <a:xfrm>
          <a:off x="0" y="0"/>
          <a:ext cx="0" cy="0"/>
          <a:chOff x="0" y="0"/>
          <a:chExt cx="0" cy="0"/>
        </a:xfrm>
      </p:grpSpPr>
      <p:sp>
        <p:nvSpPr>
          <p:cNvPr id="60" name="Google Shape;60;p16"/>
          <p:cNvSpPr/>
          <p:nvPr/>
        </p:nvSpPr>
        <p:spPr>
          <a:xfrm>
            <a:off x="0" y="215441"/>
            <a:ext cx="221400" cy="543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 name="Google Shape;61;p16"/>
          <p:cNvSpPr/>
          <p:nvPr/>
        </p:nvSpPr>
        <p:spPr>
          <a:xfrm>
            <a:off x="-7382" y="215441"/>
            <a:ext cx="128400" cy="5433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16"/>
          <p:cNvSpPr/>
          <p:nvPr/>
        </p:nvSpPr>
        <p:spPr>
          <a:xfrm>
            <a:off x="8526439" y="4831305"/>
            <a:ext cx="617700" cy="158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 name="Google Shape;63;p16"/>
          <p:cNvSpPr/>
          <p:nvPr/>
        </p:nvSpPr>
        <p:spPr>
          <a:xfrm>
            <a:off x="-14765" y="4831305"/>
            <a:ext cx="8213700" cy="1587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8_Images &amp; Contents Layout">
  <p:cSld name="28_Images &amp; Contents Layout">
    <p:spTree>
      <p:nvGrpSpPr>
        <p:cNvPr id="64" name="Shape 64"/>
        <p:cNvGrpSpPr/>
        <p:nvPr/>
      </p:nvGrpSpPr>
      <p:grpSpPr>
        <a:xfrm>
          <a:off x="0" y="0"/>
          <a:ext cx="0" cy="0"/>
          <a:chOff x="0" y="0"/>
          <a:chExt cx="0" cy="0"/>
        </a:xfrm>
      </p:grpSpPr>
      <p:sp>
        <p:nvSpPr>
          <p:cNvPr id="65" name="Google Shape;65;p17"/>
          <p:cNvSpPr/>
          <p:nvPr>
            <p:ph idx="2" type="pic"/>
          </p:nvPr>
        </p:nvSpPr>
        <p:spPr>
          <a:xfrm>
            <a:off x="543207" y="1186141"/>
            <a:ext cx="2678100" cy="3235800"/>
          </a:xfrm>
          <a:prstGeom prst="rect">
            <a:avLst/>
          </a:prstGeom>
          <a:solidFill>
            <a:srgbClr val="F2F2F2"/>
          </a:solidFill>
          <a:ln>
            <a:noFill/>
          </a:ln>
        </p:spPr>
        <p:txBody>
          <a:bodyPr anchorCtr="0" anchor="ctr" bIns="34275" lIns="0" spcFirstLastPara="1" rIns="68575" wrap="square" tIns="810000">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 name="Google Shape;66;p17"/>
          <p:cNvSpPr/>
          <p:nvPr/>
        </p:nvSpPr>
        <p:spPr>
          <a:xfrm>
            <a:off x="0" y="215441"/>
            <a:ext cx="221400" cy="543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p17"/>
          <p:cNvSpPr/>
          <p:nvPr/>
        </p:nvSpPr>
        <p:spPr>
          <a:xfrm>
            <a:off x="-7382" y="215441"/>
            <a:ext cx="128400" cy="5433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 name="Google Shape;68;p17"/>
          <p:cNvSpPr/>
          <p:nvPr/>
        </p:nvSpPr>
        <p:spPr>
          <a:xfrm>
            <a:off x="8526439" y="4831305"/>
            <a:ext cx="617700" cy="158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p17"/>
          <p:cNvSpPr/>
          <p:nvPr/>
        </p:nvSpPr>
        <p:spPr>
          <a:xfrm>
            <a:off x="-14765" y="4831305"/>
            <a:ext cx="8213700" cy="1587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layout">
  <p:cSld name="End slide layout">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8"/>
          <p:cNvSpPr/>
          <p:nvPr/>
        </p:nvSpPr>
        <p:spPr>
          <a:xfrm flipH="1">
            <a:off x="6429489" y="2357244"/>
            <a:ext cx="2714400" cy="2786400"/>
          </a:xfrm>
          <a:prstGeom prst="rtTriangle">
            <a:avLst/>
          </a:prstGeom>
          <a:solidFill>
            <a:schemeClr val="dk2">
              <a:alpha val="549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ontents slide layout">
  <p:cSld name="5_Contents slide layout">
    <p:spTree>
      <p:nvGrpSpPr>
        <p:cNvPr id="72" name="Shape 72"/>
        <p:cNvGrpSpPr/>
        <p:nvPr/>
      </p:nvGrpSpPr>
      <p:grpSpPr>
        <a:xfrm>
          <a:off x="0" y="0"/>
          <a:ext cx="0" cy="0"/>
          <a:chOff x="0" y="0"/>
          <a:chExt cx="0" cy="0"/>
        </a:xfrm>
      </p:grpSpPr>
      <p:sp>
        <p:nvSpPr>
          <p:cNvPr id="73" name="Google Shape;73;p19"/>
          <p:cNvSpPr/>
          <p:nvPr/>
        </p:nvSpPr>
        <p:spPr>
          <a:xfrm>
            <a:off x="0" y="4995080"/>
            <a:ext cx="9144000" cy="148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 name="Google Shape;74;p19"/>
          <p:cNvSpPr/>
          <p:nvPr/>
        </p:nvSpPr>
        <p:spPr>
          <a:xfrm>
            <a:off x="0" y="215441"/>
            <a:ext cx="221400" cy="543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 name="Google Shape;75;p19"/>
          <p:cNvSpPr/>
          <p:nvPr/>
        </p:nvSpPr>
        <p:spPr>
          <a:xfrm>
            <a:off x="8014648" y="4015160"/>
            <a:ext cx="1133095" cy="1037084"/>
          </a:xfrm>
          <a:custGeom>
            <a:rect b="b" l="l" r="r" t="t"/>
            <a:pathLst>
              <a:path extrusionOk="0" h="6584660" w="7194254">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6" name="Google Shape;76;p19"/>
          <p:cNvSpPr/>
          <p:nvPr/>
        </p:nvSpPr>
        <p:spPr>
          <a:xfrm>
            <a:off x="7265194" y="4561285"/>
            <a:ext cx="4763" cy="310754"/>
          </a:xfrm>
          <a:custGeom>
            <a:rect b="b" l="l" r="r" t="t"/>
            <a:pathLst>
              <a:path extrusionOk="0" h="110" w="2">
                <a:moveTo>
                  <a:pt x="2" y="110"/>
                </a:moveTo>
                <a:cubicBezTo>
                  <a:pt x="2" y="110"/>
                  <a:pt x="1" y="110"/>
                  <a:pt x="0" y="110"/>
                </a:cubicBezTo>
                <a:cubicBezTo>
                  <a:pt x="0" y="74"/>
                  <a:pt x="0" y="37"/>
                  <a:pt x="0" y="0"/>
                </a:cubicBezTo>
                <a:cubicBezTo>
                  <a:pt x="1" y="0"/>
                  <a:pt x="2" y="0"/>
                  <a:pt x="2" y="0"/>
                </a:cubicBezTo>
                <a:cubicBezTo>
                  <a:pt x="2" y="37"/>
                  <a:pt x="2" y="74"/>
                  <a:pt x="2" y="110"/>
                </a:cubicBezTo>
                <a:close/>
              </a:path>
            </a:pathLst>
          </a:custGeom>
          <a:solidFill>
            <a:srgbClr val="CACA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7" name="Google Shape;77;p19"/>
          <p:cNvSpPr/>
          <p:nvPr/>
        </p:nvSpPr>
        <p:spPr>
          <a:xfrm>
            <a:off x="4572000" y="102394"/>
            <a:ext cx="51197" cy="8335"/>
          </a:xfrm>
          <a:custGeom>
            <a:rect b="b" l="l" r="r" t="t"/>
            <a:pathLst>
              <a:path extrusionOk="0" h="3" w="18">
                <a:moveTo>
                  <a:pt x="18" y="3"/>
                </a:moveTo>
                <a:cubicBezTo>
                  <a:pt x="12" y="3"/>
                  <a:pt x="6" y="3"/>
                  <a:pt x="0" y="3"/>
                </a:cubicBezTo>
                <a:cubicBezTo>
                  <a:pt x="0" y="2"/>
                  <a:pt x="0" y="1"/>
                  <a:pt x="0" y="0"/>
                </a:cubicBezTo>
                <a:cubicBezTo>
                  <a:pt x="6" y="0"/>
                  <a:pt x="12" y="0"/>
                  <a:pt x="18" y="0"/>
                </a:cubicBezTo>
                <a:cubicBezTo>
                  <a:pt x="18" y="1"/>
                  <a:pt x="18" y="2"/>
                  <a:pt x="18" y="3"/>
                </a:cubicBezTo>
                <a:close/>
              </a:path>
            </a:pathLst>
          </a:custGeom>
          <a:solidFill>
            <a:srgbClr val="9F9E9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8" name="Google Shape;78;p19"/>
          <p:cNvSpPr/>
          <p:nvPr/>
        </p:nvSpPr>
        <p:spPr>
          <a:xfrm>
            <a:off x="5817394" y="4012406"/>
            <a:ext cx="33338" cy="16669"/>
          </a:xfrm>
          <a:custGeom>
            <a:rect b="b" l="l" r="r" t="t"/>
            <a:pathLst>
              <a:path extrusionOk="0" h="6" w="12">
                <a:moveTo>
                  <a:pt x="12" y="6"/>
                </a:moveTo>
                <a:cubicBezTo>
                  <a:pt x="7" y="6"/>
                  <a:pt x="4" y="6"/>
                  <a:pt x="0" y="6"/>
                </a:cubicBezTo>
                <a:cubicBezTo>
                  <a:pt x="6" y="0"/>
                  <a:pt x="6" y="0"/>
                  <a:pt x="12" y="6"/>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Images and Contents Layout">
  <p:cSld name="5_Images and Contents Layout">
    <p:bg>
      <p:bgPr>
        <a:solidFill>
          <a:schemeClr val="lt1"/>
        </a:solidFill>
      </p:bgPr>
    </p:bg>
    <p:spTree>
      <p:nvGrpSpPr>
        <p:cNvPr id="79" name="Shape 79"/>
        <p:cNvGrpSpPr/>
        <p:nvPr/>
      </p:nvGrpSpPr>
      <p:grpSpPr>
        <a:xfrm>
          <a:off x="0" y="0"/>
          <a:ext cx="0" cy="0"/>
          <a:chOff x="0" y="0"/>
          <a:chExt cx="0" cy="0"/>
        </a:xfrm>
      </p:grpSpPr>
      <p:sp>
        <p:nvSpPr>
          <p:cNvPr id="80" name="Google Shape;80;p20"/>
          <p:cNvSpPr/>
          <p:nvPr>
            <p:ph idx="2" type="pic"/>
          </p:nvPr>
        </p:nvSpPr>
        <p:spPr>
          <a:xfrm>
            <a:off x="550871" y="1158412"/>
            <a:ext cx="1971000" cy="3564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1" name="Google Shape;81;p20"/>
          <p:cNvSpPr/>
          <p:nvPr>
            <p:ph idx="3" type="pic"/>
          </p:nvPr>
        </p:nvSpPr>
        <p:spPr>
          <a:xfrm>
            <a:off x="6614300" y="1158412"/>
            <a:ext cx="1971000" cy="3564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2" name="Google Shape;82;p20"/>
          <p:cNvSpPr/>
          <p:nvPr/>
        </p:nvSpPr>
        <p:spPr>
          <a:xfrm>
            <a:off x="0" y="215441"/>
            <a:ext cx="221400" cy="543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 name="Google Shape;83;p20"/>
          <p:cNvSpPr/>
          <p:nvPr/>
        </p:nvSpPr>
        <p:spPr>
          <a:xfrm>
            <a:off x="-7382" y="215441"/>
            <a:ext cx="128400" cy="5433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4" name="Google Shape;84;p20"/>
          <p:cNvGrpSpPr/>
          <p:nvPr/>
        </p:nvGrpSpPr>
        <p:grpSpPr>
          <a:xfrm>
            <a:off x="7956902" y="-64487"/>
            <a:ext cx="1234099" cy="1023857"/>
            <a:chOff x="-12" y="1266634"/>
            <a:chExt cx="5758744" cy="4777679"/>
          </a:xfrm>
        </p:grpSpPr>
        <p:sp>
          <p:nvSpPr>
            <p:cNvPr id="85" name="Google Shape;85;p20"/>
            <p:cNvSpPr/>
            <p:nvPr/>
          </p:nvSpPr>
          <p:spPr>
            <a:xfrm rot="8978268">
              <a:off x="268009" y="2416671"/>
              <a:ext cx="5222701" cy="2477594"/>
            </a:xfrm>
            <a:custGeom>
              <a:rect b="b" l="l" r="r" t="t"/>
              <a:pathLst>
                <a:path extrusionOk="0" h="10002" w="10201">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chemeClr val="dk1"/>
                </a:solidFill>
                <a:latin typeface="Arial"/>
                <a:ea typeface="Arial"/>
                <a:cs typeface="Arial"/>
                <a:sym typeface="Arial"/>
              </a:endParaRPr>
            </a:p>
          </p:txBody>
        </p:sp>
        <p:sp>
          <p:nvSpPr>
            <p:cNvPr id="86" name="Google Shape;86;p20"/>
            <p:cNvSpPr/>
            <p:nvPr/>
          </p:nvSpPr>
          <p:spPr>
            <a:xfrm>
              <a:off x="574323" y="1999362"/>
              <a:ext cx="3781426" cy="4044951"/>
            </a:xfrm>
            <a:custGeom>
              <a:rect b="b" l="l" r="r" t="t"/>
              <a:pathLst>
                <a:path extrusionOk="0" h="1077" w="1005">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Break Slide layout">
  <p:cSld name="Section Break Slide layout">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21"/>
          <p:cNvSpPr/>
          <p:nvPr/>
        </p:nvSpPr>
        <p:spPr>
          <a:xfrm>
            <a:off x="3412442" y="2645392"/>
            <a:ext cx="5731894" cy="1381830"/>
          </a:xfrm>
          <a:custGeom>
            <a:rect b="b" l="l" r="r" t="t"/>
            <a:pathLst>
              <a:path extrusionOk="0" h="1842440" w="7798495">
                <a:moveTo>
                  <a:pt x="774359" y="0"/>
                </a:moveTo>
                <a:lnTo>
                  <a:pt x="7798495" y="0"/>
                </a:lnTo>
                <a:lnTo>
                  <a:pt x="7798495" y="1842440"/>
                </a:lnTo>
                <a:lnTo>
                  <a:pt x="0" y="1842440"/>
                </a:lnTo>
                <a:close/>
              </a:path>
            </a:pathLst>
          </a:custGeom>
          <a:gradFill>
            <a:gsLst>
              <a:gs pos="0">
                <a:srgbClr val="F48E0C">
                  <a:alpha val="93333"/>
                </a:srgbClr>
              </a:gs>
              <a:gs pos="58999">
                <a:srgbClr val="F48E0C">
                  <a:alpha val="80000"/>
                </a:srgbClr>
              </a:gs>
              <a:gs pos="100000">
                <a:srgbClr val="F48E0C">
                  <a:alpha val="80000"/>
                </a:srgbClr>
              </a:gs>
            </a:gsLst>
            <a:lin ang="0"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21"/>
          <p:cNvSpPr/>
          <p:nvPr/>
        </p:nvSpPr>
        <p:spPr>
          <a:xfrm rot="10800000">
            <a:off x="0" y="1880835"/>
            <a:ext cx="578622" cy="1381830"/>
          </a:xfrm>
          <a:custGeom>
            <a:rect b="b" l="l" r="r" t="t"/>
            <a:pathLst>
              <a:path extrusionOk="0" h="1842440" w="771496">
                <a:moveTo>
                  <a:pt x="771496" y="1842440"/>
                </a:moveTo>
                <a:lnTo>
                  <a:pt x="0" y="1842440"/>
                </a:lnTo>
                <a:lnTo>
                  <a:pt x="758827" y="0"/>
                </a:lnTo>
                <a:lnTo>
                  <a:pt x="771496" y="0"/>
                </a:lnTo>
                <a:close/>
              </a:path>
            </a:pathLst>
          </a:custGeom>
          <a:solidFill>
            <a:schemeClr val="accent1">
              <a:alpha val="8745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90" name="Google Shape;90;p21"/>
          <p:cNvGrpSpPr/>
          <p:nvPr/>
        </p:nvGrpSpPr>
        <p:grpSpPr>
          <a:xfrm rot="10800000">
            <a:off x="127878" y="-572"/>
            <a:ext cx="1215405" cy="1102009"/>
            <a:chOff x="10248163" y="5404899"/>
            <a:chExt cx="1620540" cy="1469346"/>
          </a:xfrm>
        </p:grpSpPr>
        <p:sp>
          <p:nvSpPr>
            <p:cNvPr id="91" name="Google Shape;91;p21"/>
            <p:cNvSpPr/>
            <p:nvPr/>
          </p:nvSpPr>
          <p:spPr>
            <a:xfrm>
              <a:off x="10798323" y="5404899"/>
              <a:ext cx="1070381" cy="1469346"/>
            </a:xfrm>
            <a:custGeom>
              <a:rect b="b" l="l" r="r" t="t"/>
              <a:pathLst>
                <a:path extrusionOk="0" h="1842440" w="1342170">
                  <a:moveTo>
                    <a:pt x="758827" y="0"/>
                  </a:moveTo>
                  <a:lnTo>
                    <a:pt x="1342170" y="0"/>
                  </a:lnTo>
                  <a:lnTo>
                    <a:pt x="583342" y="1842440"/>
                  </a:lnTo>
                  <a:lnTo>
                    <a:pt x="0" y="1842440"/>
                  </a:lnTo>
                  <a:close/>
                </a:path>
              </a:pathLst>
            </a:custGeom>
            <a:solidFill>
              <a:schemeClr val="accent1">
                <a:alpha val="8235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 name="Google Shape;92;p21"/>
            <p:cNvSpPr/>
            <p:nvPr/>
          </p:nvSpPr>
          <p:spPr>
            <a:xfrm>
              <a:off x="10248163" y="5814881"/>
              <a:ext cx="901438" cy="1059152"/>
            </a:xfrm>
            <a:custGeom>
              <a:rect b="b" l="l" r="r" t="t"/>
              <a:pathLst>
                <a:path extrusionOk="0" h="1328090" w="1130330">
                  <a:moveTo>
                    <a:pt x="546987" y="0"/>
                  </a:moveTo>
                  <a:lnTo>
                    <a:pt x="1130330" y="0"/>
                  </a:lnTo>
                  <a:lnTo>
                    <a:pt x="583342" y="1328090"/>
                  </a:lnTo>
                  <a:lnTo>
                    <a:pt x="0" y="1328090"/>
                  </a:lnTo>
                  <a:close/>
                </a:path>
              </a:pathLst>
            </a:custGeom>
            <a:solidFill>
              <a:schemeClr val="accent1">
                <a:alpha val="8235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ontents slide layout">
  <p:cSld name="3_Contents slide layout">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2"/>
          <p:cNvSpPr/>
          <p:nvPr/>
        </p:nvSpPr>
        <p:spPr>
          <a:xfrm>
            <a:off x="0" y="0"/>
            <a:ext cx="1157288" cy="5143500"/>
          </a:xfrm>
          <a:custGeom>
            <a:rect b="b" l="l" r="r" t="t"/>
            <a:pathLst>
              <a:path extrusionOk="0" h="6858000" w="1543050">
                <a:moveTo>
                  <a:pt x="0" y="0"/>
                </a:moveTo>
                <a:lnTo>
                  <a:pt x="1543050" y="0"/>
                </a:lnTo>
                <a:lnTo>
                  <a:pt x="17787" y="6858000"/>
                </a:lnTo>
                <a:lnTo>
                  <a:pt x="0" y="6858000"/>
                </a:lnTo>
                <a:close/>
              </a:path>
            </a:pathLst>
          </a:custGeom>
          <a:solidFill>
            <a:schemeClr val="accent1">
              <a:alpha val="7647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34.jpg"/><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18.jpg"/><Relationship Id="rId7" Type="http://schemas.openxmlformats.org/officeDocument/2006/relationships/image" Target="../media/image4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46.png"/><Relationship Id="rId5"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3"/>
          <p:cNvSpPr txBox="1"/>
          <p:nvPr/>
        </p:nvSpPr>
        <p:spPr>
          <a:xfrm>
            <a:off x="4819200" y="3824550"/>
            <a:ext cx="3459900" cy="601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None/>
            </a:pPr>
            <a:r>
              <a:rPr lang="en">
                <a:solidFill>
                  <a:srgbClr val="FFFFFF"/>
                </a:solidFill>
                <a:latin typeface="Open Sans"/>
                <a:ea typeface="Open Sans"/>
                <a:cs typeface="Open Sans"/>
                <a:sym typeface="Open Sans"/>
              </a:rPr>
              <a:t>Akhil Jariwala, Matthew Landis,</a:t>
            </a:r>
            <a:endParaRPr>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None/>
            </a:pPr>
            <a:r>
              <a:rPr lang="en">
                <a:solidFill>
                  <a:srgbClr val="FFFFFF"/>
                </a:solidFill>
                <a:latin typeface="Open Sans"/>
                <a:ea typeface="Open Sans"/>
                <a:cs typeface="Open Sans"/>
                <a:sym typeface="Open Sans"/>
              </a:rPr>
              <a:t>Autumn Warren, Kaughlin Caver</a:t>
            </a:r>
            <a:endParaRPr>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None/>
            </a:pPr>
            <a:r>
              <a:rPr lang="en">
                <a:solidFill>
                  <a:srgbClr val="FFFFFF"/>
                </a:solidFill>
                <a:latin typeface="Open Sans"/>
                <a:ea typeface="Open Sans"/>
                <a:cs typeface="Open Sans"/>
                <a:sym typeface="Open Sans"/>
              </a:rPr>
              <a:t>Online/Local Community</a:t>
            </a:r>
            <a:endParaRPr>
              <a:solidFill>
                <a:srgbClr val="FFFFFF"/>
              </a:solidFill>
              <a:latin typeface="Open Sans"/>
              <a:ea typeface="Open Sans"/>
              <a:cs typeface="Open Sans"/>
              <a:sym typeface="Open Sans"/>
            </a:endParaRPr>
          </a:p>
          <a:p>
            <a:pPr indent="0" lvl="0" marL="0" rtl="0" algn="ctr">
              <a:lnSpc>
                <a:spcPct val="90000"/>
              </a:lnSpc>
              <a:spcBef>
                <a:spcPts val="0"/>
              </a:spcBef>
              <a:spcAft>
                <a:spcPts val="0"/>
              </a:spcAft>
              <a:buNone/>
            </a:pPr>
            <a:r>
              <a:rPr lang="en">
                <a:solidFill>
                  <a:srgbClr val="FFFFFF"/>
                </a:solidFill>
                <a:latin typeface="Open Sans"/>
                <a:ea typeface="Open Sans"/>
                <a:cs typeface="Open Sans"/>
                <a:sym typeface="Open Sans"/>
              </a:rPr>
              <a:t>November 1, 2019</a:t>
            </a:r>
            <a:endParaRPr>
              <a:solidFill>
                <a:srgbClr val="FFFFFF"/>
              </a:solidFill>
              <a:latin typeface="Open Sans"/>
              <a:ea typeface="Open Sans"/>
              <a:cs typeface="Open Sans"/>
              <a:sym typeface="Open Sans"/>
            </a:endParaRPr>
          </a:p>
        </p:txBody>
      </p:sp>
      <p:sp>
        <p:nvSpPr>
          <p:cNvPr id="100" name="Google Shape;100;p23"/>
          <p:cNvSpPr txBox="1"/>
          <p:nvPr/>
        </p:nvSpPr>
        <p:spPr>
          <a:xfrm flipH="1">
            <a:off x="5156850" y="2631200"/>
            <a:ext cx="27846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Montserrat SemiBold"/>
                <a:ea typeface="Montserrat SemiBold"/>
                <a:cs typeface="Montserrat SemiBold"/>
                <a:sym typeface="Montserrat SemiBold"/>
              </a:rPr>
              <a:t>- Fit Together -</a:t>
            </a:r>
            <a:endParaRPr sz="2400">
              <a:solidFill>
                <a:srgbClr val="FFFFFF"/>
              </a:solidFill>
              <a:latin typeface="Montserrat SemiBold"/>
              <a:ea typeface="Montserrat SemiBold"/>
              <a:cs typeface="Montserrat SemiBold"/>
              <a:sym typeface="Montserrat SemiBold"/>
            </a:endParaRPr>
          </a:p>
        </p:txBody>
      </p:sp>
      <p:pic>
        <p:nvPicPr>
          <p:cNvPr id="101" name="Google Shape;101;p23"/>
          <p:cNvPicPr preferRelativeResize="0"/>
          <p:nvPr/>
        </p:nvPicPr>
        <p:blipFill>
          <a:blip r:embed="rId3">
            <a:alphaModFix/>
          </a:blip>
          <a:stretch>
            <a:fillRect/>
          </a:stretch>
        </p:blipFill>
        <p:spPr>
          <a:xfrm>
            <a:off x="3597875" y="304800"/>
            <a:ext cx="5173953" cy="247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2"/>
          <p:cNvSpPr txBox="1"/>
          <p:nvPr>
            <p:ph idx="4294967295" type="body"/>
          </p:nvPr>
        </p:nvSpPr>
        <p:spPr>
          <a:xfrm>
            <a:off x="304475" y="252725"/>
            <a:ext cx="76452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1: Demoted Support task &amp; Added Group Events</a:t>
            </a:r>
            <a:endParaRPr sz="3000">
              <a:solidFill>
                <a:srgbClr val="262626"/>
              </a:solidFill>
              <a:latin typeface="PT Sans Narrow"/>
              <a:ea typeface="PT Sans Narrow"/>
              <a:cs typeface="PT Sans Narrow"/>
              <a:sym typeface="PT Sans Narrow"/>
            </a:endParaRPr>
          </a:p>
        </p:txBody>
      </p:sp>
      <p:sp>
        <p:nvSpPr>
          <p:cNvPr id="194" name="Google Shape;194;p32"/>
          <p:cNvSpPr/>
          <p:nvPr/>
        </p:nvSpPr>
        <p:spPr>
          <a:xfrm>
            <a:off x="434099" y="1169287"/>
            <a:ext cx="1998000" cy="35640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p32"/>
          <p:cNvSpPr txBox="1"/>
          <p:nvPr/>
        </p:nvSpPr>
        <p:spPr>
          <a:xfrm>
            <a:off x="873281" y="2931045"/>
            <a:ext cx="1244925" cy="145417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96" name="Google Shape;196;p32"/>
          <p:cNvSpPr txBox="1"/>
          <p:nvPr/>
        </p:nvSpPr>
        <p:spPr>
          <a:xfrm>
            <a:off x="730788" y="1236600"/>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After:</a:t>
            </a:r>
            <a:endParaRPr sz="2400">
              <a:solidFill>
                <a:srgbClr val="FFFFFF"/>
              </a:solidFill>
              <a:latin typeface="Bree Serif"/>
              <a:ea typeface="Bree Serif"/>
              <a:cs typeface="Bree Serif"/>
              <a:sym typeface="Bree Serif"/>
            </a:endParaRPr>
          </a:p>
        </p:txBody>
      </p:sp>
      <p:sp>
        <p:nvSpPr>
          <p:cNvPr id="197" name="Google Shape;197;p32"/>
          <p:cNvSpPr txBox="1"/>
          <p:nvPr/>
        </p:nvSpPr>
        <p:spPr>
          <a:xfrm>
            <a:off x="568500" y="1693575"/>
            <a:ext cx="17292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We implemented a new task where users can join and host group fitness events. </a:t>
            </a:r>
            <a:r>
              <a:rPr lang="en">
                <a:solidFill>
                  <a:schemeClr val="lt1"/>
                </a:solidFill>
              </a:rPr>
              <a:t>The support feature is now at a lower priority in our design. </a:t>
            </a:r>
            <a:r>
              <a:rPr lang="en">
                <a:solidFill>
                  <a:srgbClr val="FFFFFF"/>
                </a:solidFill>
              </a:rPr>
              <a:t>This allows for users to </a:t>
            </a:r>
            <a:r>
              <a:rPr lang="en">
                <a:solidFill>
                  <a:srgbClr val="FFFFFF"/>
                </a:solidFill>
              </a:rPr>
              <a:t>benefit</a:t>
            </a:r>
            <a:r>
              <a:rPr lang="en">
                <a:solidFill>
                  <a:srgbClr val="FFFFFF"/>
                </a:solidFill>
              </a:rPr>
              <a:t> from group events rather than just one to one buddy matching. </a:t>
            </a:r>
            <a:endParaRPr>
              <a:solidFill>
                <a:srgbClr val="FFFFFF"/>
              </a:solidFill>
            </a:endParaRPr>
          </a:p>
        </p:txBody>
      </p:sp>
      <p:pic>
        <p:nvPicPr>
          <p:cNvPr id="198" name="Google Shape;198;p32"/>
          <p:cNvPicPr preferRelativeResize="0"/>
          <p:nvPr/>
        </p:nvPicPr>
        <p:blipFill>
          <a:blip r:embed="rId3">
            <a:alphaModFix/>
          </a:blip>
          <a:stretch>
            <a:fillRect/>
          </a:stretch>
        </p:blipFill>
        <p:spPr>
          <a:xfrm>
            <a:off x="2584499" y="948425"/>
            <a:ext cx="6277650" cy="4042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p:nvPr/>
        </p:nvSpPr>
        <p:spPr>
          <a:xfrm>
            <a:off x="535708" y="1158412"/>
            <a:ext cx="1998000" cy="3564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4" name="Google Shape;204;p33"/>
          <p:cNvSpPr/>
          <p:nvPr/>
        </p:nvSpPr>
        <p:spPr>
          <a:xfrm rot="-5400000">
            <a:off x="2261281" y="1436354"/>
            <a:ext cx="279900" cy="241500"/>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 name="Google Shape;205;p33"/>
          <p:cNvSpPr txBox="1"/>
          <p:nvPr/>
        </p:nvSpPr>
        <p:spPr>
          <a:xfrm>
            <a:off x="648475" y="1828750"/>
            <a:ext cx="1768500" cy="2681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lang="en">
                <a:solidFill>
                  <a:schemeClr val="lt1"/>
                </a:solidFill>
              </a:rPr>
              <a:t>Users were </a:t>
            </a:r>
            <a:r>
              <a:rPr lang="en">
                <a:solidFill>
                  <a:schemeClr val="lt1"/>
                </a:solidFill>
              </a:rPr>
              <a:t>confused</a:t>
            </a:r>
            <a:r>
              <a:rPr lang="en">
                <a:solidFill>
                  <a:schemeClr val="lt1"/>
                </a:solidFill>
              </a:rPr>
              <a:t> about the meaning behind the mile and hours details on the tiles. Users also had a difficult time matching with a partner because there were so many options with no filtering </a:t>
            </a:r>
            <a:r>
              <a:rPr lang="en">
                <a:solidFill>
                  <a:schemeClr val="lt1"/>
                </a:solidFill>
              </a:rPr>
              <a:t>preferences</a:t>
            </a:r>
            <a:r>
              <a:rPr lang="en">
                <a:solidFill>
                  <a:schemeClr val="lt1"/>
                </a:solidFill>
              </a:rPr>
              <a:t> available.</a:t>
            </a:r>
            <a:endParaRPr b="0" i="0" sz="1100" u="none" cap="none" strike="noStrike">
              <a:solidFill>
                <a:srgbClr val="000000"/>
              </a:solidFill>
              <a:latin typeface="Arial"/>
              <a:ea typeface="Arial"/>
              <a:cs typeface="Arial"/>
              <a:sym typeface="Arial"/>
            </a:endParaRPr>
          </a:p>
        </p:txBody>
      </p:sp>
      <p:sp>
        <p:nvSpPr>
          <p:cNvPr id="206" name="Google Shape;206;p33"/>
          <p:cNvSpPr txBox="1"/>
          <p:nvPr>
            <p:ph idx="4294967295" type="body"/>
          </p:nvPr>
        </p:nvSpPr>
        <p:spPr>
          <a:xfrm>
            <a:off x="460612" y="215441"/>
            <a:ext cx="84618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2: Revised Design of Tile Heuristics</a:t>
            </a:r>
            <a:endParaRPr sz="3000">
              <a:solidFill>
                <a:srgbClr val="262626"/>
              </a:solidFill>
              <a:latin typeface="PT Sans Narrow"/>
              <a:ea typeface="PT Sans Narrow"/>
              <a:cs typeface="PT Sans Narrow"/>
              <a:sym typeface="PT Sans Narrow"/>
            </a:endParaRPr>
          </a:p>
        </p:txBody>
      </p:sp>
      <p:sp>
        <p:nvSpPr>
          <p:cNvPr id="207" name="Google Shape;207;p33"/>
          <p:cNvSpPr txBox="1"/>
          <p:nvPr/>
        </p:nvSpPr>
        <p:spPr>
          <a:xfrm>
            <a:off x="832400" y="1285450"/>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Before:</a:t>
            </a:r>
            <a:endParaRPr sz="2400">
              <a:solidFill>
                <a:srgbClr val="FFFFFF"/>
              </a:solidFill>
              <a:latin typeface="Bree Serif"/>
              <a:ea typeface="Bree Serif"/>
              <a:cs typeface="Bree Serif"/>
              <a:sym typeface="Bree Serif"/>
            </a:endParaRPr>
          </a:p>
        </p:txBody>
      </p:sp>
      <p:pic>
        <p:nvPicPr>
          <p:cNvPr id="208" name="Google Shape;208;p33"/>
          <p:cNvPicPr preferRelativeResize="0"/>
          <p:nvPr/>
        </p:nvPicPr>
        <p:blipFill rotWithShape="1">
          <a:blip r:embed="rId3">
            <a:alphaModFix/>
          </a:blip>
          <a:srcRect b="0" l="0" r="7114" t="3316"/>
          <a:stretch/>
        </p:blipFill>
        <p:spPr>
          <a:xfrm>
            <a:off x="7146000" y="1210925"/>
            <a:ext cx="1998000" cy="3458925"/>
          </a:xfrm>
          <a:prstGeom prst="rect">
            <a:avLst/>
          </a:prstGeom>
          <a:noFill/>
          <a:ln>
            <a:noFill/>
          </a:ln>
        </p:spPr>
      </p:pic>
      <p:pic>
        <p:nvPicPr>
          <p:cNvPr id="209" name="Google Shape;209;p33"/>
          <p:cNvPicPr preferRelativeResize="0"/>
          <p:nvPr/>
        </p:nvPicPr>
        <p:blipFill>
          <a:blip r:embed="rId4">
            <a:alphaModFix/>
          </a:blip>
          <a:stretch>
            <a:fillRect/>
          </a:stretch>
        </p:blipFill>
        <p:spPr>
          <a:xfrm>
            <a:off x="2521963" y="1417151"/>
            <a:ext cx="5121275" cy="2820570"/>
          </a:xfrm>
          <a:prstGeom prst="rect">
            <a:avLst/>
          </a:prstGeom>
          <a:noFill/>
          <a:ln>
            <a:noFill/>
          </a:ln>
        </p:spPr>
      </p:pic>
      <p:cxnSp>
        <p:nvCxnSpPr>
          <p:cNvPr id="210" name="Google Shape;210;p33"/>
          <p:cNvCxnSpPr/>
          <p:nvPr/>
        </p:nvCxnSpPr>
        <p:spPr>
          <a:xfrm>
            <a:off x="7353208" y="2781321"/>
            <a:ext cx="519600" cy="24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4"/>
          <p:cNvSpPr txBox="1"/>
          <p:nvPr>
            <p:ph idx="4294967295" type="body"/>
          </p:nvPr>
        </p:nvSpPr>
        <p:spPr>
          <a:xfrm>
            <a:off x="304475" y="252725"/>
            <a:ext cx="76452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2: Revised Design of Tile Heuristics</a:t>
            </a:r>
            <a:endParaRPr sz="3000">
              <a:solidFill>
                <a:srgbClr val="262626"/>
              </a:solidFill>
              <a:latin typeface="PT Sans Narrow"/>
              <a:ea typeface="PT Sans Narrow"/>
              <a:cs typeface="PT Sans Narrow"/>
              <a:sym typeface="PT Sans Narrow"/>
            </a:endParaRPr>
          </a:p>
        </p:txBody>
      </p:sp>
      <p:sp>
        <p:nvSpPr>
          <p:cNvPr id="216" name="Google Shape;216;p34"/>
          <p:cNvSpPr/>
          <p:nvPr/>
        </p:nvSpPr>
        <p:spPr>
          <a:xfrm>
            <a:off x="434099" y="1169287"/>
            <a:ext cx="1998000" cy="35640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7" name="Google Shape;217;p34"/>
          <p:cNvSpPr txBox="1"/>
          <p:nvPr/>
        </p:nvSpPr>
        <p:spPr>
          <a:xfrm>
            <a:off x="873281" y="2931045"/>
            <a:ext cx="1245000" cy="145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218" name="Google Shape;218;p34"/>
          <p:cNvSpPr txBox="1"/>
          <p:nvPr/>
        </p:nvSpPr>
        <p:spPr>
          <a:xfrm>
            <a:off x="730788" y="1397700"/>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After:</a:t>
            </a:r>
            <a:endParaRPr sz="2400">
              <a:solidFill>
                <a:srgbClr val="FFFFFF"/>
              </a:solidFill>
              <a:latin typeface="Bree Serif"/>
              <a:ea typeface="Bree Serif"/>
              <a:cs typeface="Bree Serif"/>
              <a:sym typeface="Bree Serif"/>
            </a:endParaRPr>
          </a:p>
        </p:txBody>
      </p:sp>
      <p:sp>
        <p:nvSpPr>
          <p:cNvPr id="219" name="Google Shape;219;p34"/>
          <p:cNvSpPr txBox="1"/>
          <p:nvPr/>
        </p:nvSpPr>
        <p:spPr>
          <a:xfrm>
            <a:off x="568500" y="1843150"/>
            <a:ext cx="17292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We wanted to make sure the users prioritize activities and workout personality and experience level before taking into consideration what other person looked liked</a:t>
            </a:r>
            <a:endParaRPr>
              <a:solidFill>
                <a:srgbClr val="FFFFFF"/>
              </a:solidFill>
            </a:endParaRPr>
          </a:p>
        </p:txBody>
      </p:sp>
      <p:pic>
        <p:nvPicPr>
          <p:cNvPr id="220" name="Google Shape;220;p34"/>
          <p:cNvPicPr preferRelativeResize="0"/>
          <p:nvPr/>
        </p:nvPicPr>
        <p:blipFill rotWithShape="1">
          <a:blip r:embed="rId3">
            <a:alphaModFix/>
          </a:blip>
          <a:srcRect b="0" l="0" r="0" t="4479"/>
          <a:stretch/>
        </p:blipFill>
        <p:spPr>
          <a:xfrm>
            <a:off x="2480350" y="977175"/>
            <a:ext cx="3406024" cy="3861524"/>
          </a:xfrm>
          <a:prstGeom prst="rect">
            <a:avLst/>
          </a:prstGeom>
          <a:noFill/>
          <a:ln>
            <a:noFill/>
          </a:ln>
        </p:spPr>
      </p:pic>
      <p:pic>
        <p:nvPicPr>
          <p:cNvPr id="221" name="Google Shape;221;p34"/>
          <p:cNvPicPr preferRelativeResize="0"/>
          <p:nvPr/>
        </p:nvPicPr>
        <p:blipFill rotWithShape="1">
          <a:blip r:embed="rId4">
            <a:alphaModFix/>
          </a:blip>
          <a:srcRect b="0" l="6516" r="10886" t="16749"/>
          <a:stretch/>
        </p:blipFill>
        <p:spPr>
          <a:xfrm>
            <a:off x="5886375" y="844128"/>
            <a:ext cx="3008202" cy="4042675"/>
          </a:xfrm>
          <a:prstGeom prst="rect">
            <a:avLst/>
          </a:prstGeom>
          <a:noFill/>
          <a:ln>
            <a:noFill/>
          </a:ln>
        </p:spPr>
      </p:pic>
      <p:cxnSp>
        <p:nvCxnSpPr>
          <p:cNvPr id="222" name="Google Shape;222;p34"/>
          <p:cNvCxnSpPr/>
          <p:nvPr/>
        </p:nvCxnSpPr>
        <p:spPr>
          <a:xfrm flipH="1" rot="10800000">
            <a:off x="4823700" y="1128150"/>
            <a:ext cx="1137000" cy="71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p:nvPr/>
        </p:nvSpPr>
        <p:spPr>
          <a:xfrm>
            <a:off x="535708" y="1158412"/>
            <a:ext cx="1998000" cy="3564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35"/>
          <p:cNvSpPr/>
          <p:nvPr/>
        </p:nvSpPr>
        <p:spPr>
          <a:xfrm rot="-5400000">
            <a:off x="2261281" y="1436354"/>
            <a:ext cx="279900" cy="241500"/>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35"/>
          <p:cNvSpPr txBox="1"/>
          <p:nvPr/>
        </p:nvSpPr>
        <p:spPr>
          <a:xfrm>
            <a:off x="752700" y="1909325"/>
            <a:ext cx="1617900" cy="2511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900"/>
              <a:buFont typeface="Arial"/>
              <a:buNone/>
            </a:pPr>
            <a:r>
              <a:rPr lang="en">
                <a:solidFill>
                  <a:schemeClr val="lt1"/>
                </a:solidFill>
              </a:rPr>
              <a:t>Users bypassed the schedule button and typed a message to schedule workouts. Users did not understand why the specific times were shown and felt limited in options.</a:t>
            </a:r>
            <a:endParaRPr b="0" i="0" sz="1100" u="none" cap="none" strike="noStrike">
              <a:solidFill>
                <a:srgbClr val="000000"/>
              </a:solidFill>
              <a:latin typeface="Arial"/>
              <a:ea typeface="Arial"/>
              <a:cs typeface="Arial"/>
              <a:sym typeface="Arial"/>
            </a:endParaRPr>
          </a:p>
        </p:txBody>
      </p:sp>
      <p:sp>
        <p:nvSpPr>
          <p:cNvPr id="230" name="Google Shape;230;p35"/>
          <p:cNvSpPr txBox="1"/>
          <p:nvPr>
            <p:ph idx="4294967295" type="body"/>
          </p:nvPr>
        </p:nvSpPr>
        <p:spPr>
          <a:xfrm>
            <a:off x="460612" y="215441"/>
            <a:ext cx="84618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3: Scheduling interface improvements</a:t>
            </a:r>
            <a:endParaRPr sz="3000">
              <a:solidFill>
                <a:srgbClr val="262626"/>
              </a:solidFill>
              <a:latin typeface="PT Sans Narrow"/>
              <a:ea typeface="PT Sans Narrow"/>
              <a:cs typeface="PT Sans Narrow"/>
              <a:sym typeface="PT Sans Narrow"/>
            </a:endParaRPr>
          </a:p>
        </p:txBody>
      </p:sp>
      <p:sp>
        <p:nvSpPr>
          <p:cNvPr id="231" name="Google Shape;231;p35"/>
          <p:cNvSpPr txBox="1"/>
          <p:nvPr/>
        </p:nvSpPr>
        <p:spPr>
          <a:xfrm>
            <a:off x="752700" y="1366025"/>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Before:</a:t>
            </a:r>
            <a:endParaRPr sz="2400">
              <a:solidFill>
                <a:srgbClr val="FFFFFF"/>
              </a:solidFill>
              <a:latin typeface="Bree Serif"/>
              <a:ea typeface="Bree Serif"/>
              <a:cs typeface="Bree Serif"/>
              <a:sym typeface="Bree Serif"/>
            </a:endParaRPr>
          </a:p>
        </p:txBody>
      </p:sp>
      <p:cxnSp>
        <p:nvCxnSpPr>
          <p:cNvPr id="232" name="Google Shape;232;p35"/>
          <p:cNvCxnSpPr/>
          <p:nvPr/>
        </p:nvCxnSpPr>
        <p:spPr>
          <a:xfrm>
            <a:off x="7353208" y="2781321"/>
            <a:ext cx="519600" cy="2400"/>
          </a:xfrm>
          <a:prstGeom prst="straightConnector1">
            <a:avLst/>
          </a:prstGeom>
          <a:noFill/>
          <a:ln cap="flat" cmpd="sng" w="9525">
            <a:solidFill>
              <a:srgbClr val="000000"/>
            </a:solidFill>
            <a:prstDash val="solid"/>
            <a:round/>
            <a:headEnd len="med" w="med" type="none"/>
            <a:tailEnd len="med" w="med" type="triangle"/>
          </a:ln>
        </p:spPr>
      </p:cxnSp>
      <p:pic>
        <p:nvPicPr>
          <p:cNvPr id="233" name="Google Shape;233;p35"/>
          <p:cNvPicPr preferRelativeResize="0"/>
          <p:nvPr/>
        </p:nvPicPr>
        <p:blipFill>
          <a:blip r:embed="rId3">
            <a:alphaModFix/>
          </a:blip>
          <a:stretch>
            <a:fillRect/>
          </a:stretch>
        </p:blipFill>
        <p:spPr>
          <a:xfrm>
            <a:off x="2720925" y="1417150"/>
            <a:ext cx="6289926" cy="319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nvSpPr>
        <p:spPr>
          <a:xfrm>
            <a:off x="752700" y="1909325"/>
            <a:ext cx="1617900" cy="251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t/>
            </a:r>
            <a:endParaRPr b="0" i="0" sz="1100" u="none" cap="none" strike="noStrike">
              <a:solidFill>
                <a:srgbClr val="000000"/>
              </a:solidFill>
              <a:latin typeface="Arial"/>
              <a:ea typeface="Arial"/>
              <a:cs typeface="Arial"/>
              <a:sym typeface="Arial"/>
            </a:endParaRPr>
          </a:p>
        </p:txBody>
      </p:sp>
      <p:sp>
        <p:nvSpPr>
          <p:cNvPr id="239" name="Google Shape;239;p36"/>
          <p:cNvSpPr txBox="1"/>
          <p:nvPr>
            <p:ph idx="4294967295" type="body"/>
          </p:nvPr>
        </p:nvSpPr>
        <p:spPr>
          <a:xfrm>
            <a:off x="460612" y="215441"/>
            <a:ext cx="84618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3: Scheduling interface improvements</a:t>
            </a:r>
            <a:endParaRPr sz="3000">
              <a:solidFill>
                <a:srgbClr val="262626"/>
              </a:solidFill>
              <a:latin typeface="PT Sans Narrow"/>
              <a:ea typeface="PT Sans Narrow"/>
              <a:cs typeface="PT Sans Narrow"/>
              <a:sym typeface="PT Sans Narrow"/>
            </a:endParaRPr>
          </a:p>
        </p:txBody>
      </p:sp>
      <p:sp>
        <p:nvSpPr>
          <p:cNvPr id="240" name="Google Shape;240;p36"/>
          <p:cNvSpPr txBox="1"/>
          <p:nvPr/>
        </p:nvSpPr>
        <p:spPr>
          <a:xfrm>
            <a:off x="752700" y="1366025"/>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Before:</a:t>
            </a:r>
            <a:endParaRPr sz="2400">
              <a:solidFill>
                <a:srgbClr val="FFFFFF"/>
              </a:solidFill>
              <a:latin typeface="Bree Serif"/>
              <a:ea typeface="Bree Serif"/>
              <a:cs typeface="Bree Serif"/>
              <a:sym typeface="Bree Serif"/>
            </a:endParaRPr>
          </a:p>
        </p:txBody>
      </p:sp>
      <p:pic>
        <p:nvPicPr>
          <p:cNvPr id="241" name="Google Shape;241;p36"/>
          <p:cNvPicPr preferRelativeResize="0"/>
          <p:nvPr/>
        </p:nvPicPr>
        <p:blipFill>
          <a:blip r:embed="rId3">
            <a:alphaModFix/>
          </a:blip>
          <a:stretch>
            <a:fillRect/>
          </a:stretch>
        </p:blipFill>
        <p:spPr>
          <a:xfrm>
            <a:off x="928125" y="904275"/>
            <a:ext cx="6341375" cy="407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7"/>
          <p:cNvSpPr txBox="1"/>
          <p:nvPr>
            <p:ph idx="4294967295" type="body"/>
          </p:nvPr>
        </p:nvSpPr>
        <p:spPr>
          <a:xfrm>
            <a:off x="304475" y="252725"/>
            <a:ext cx="76452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3: Scheduling interface improvements</a:t>
            </a:r>
            <a:endParaRPr sz="3000">
              <a:solidFill>
                <a:srgbClr val="262626"/>
              </a:solidFill>
              <a:latin typeface="PT Sans Narrow"/>
              <a:ea typeface="PT Sans Narrow"/>
              <a:cs typeface="PT Sans Narrow"/>
              <a:sym typeface="PT Sans Narrow"/>
            </a:endParaRPr>
          </a:p>
        </p:txBody>
      </p:sp>
      <p:sp>
        <p:nvSpPr>
          <p:cNvPr id="247" name="Google Shape;247;p37"/>
          <p:cNvSpPr/>
          <p:nvPr/>
        </p:nvSpPr>
        <p:spPr>
          <a:xfrm>
            <a:off x="434099" y="1169287"/>
            <a:ext cx="1998000" cy="35640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p37"/>
          <p:cNvSpPr txBox="1"/>
          <p:nvPr/>
        </p:nvSpPr>
        <p:spPr>
          <a:xfrm>
            <a:off x="873281" y="2931045"/>
            <a:ext cx="1245000" cy="1454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249" name="Google Shape;249;p37"/>
          <p:cNvSpPr txBox="1"/>
          <p:nvPr/>
        </p:nvSpPr>
        <p:spPr>
          <a:xfrm>
            <a:off x="730788" y="1397700"/>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After:</a:t>
            </a:r>
            <a:endParaRPr sz="2400">
              <a:solidFill>
                <a:srgbClr val="FFFFFF"/>
              </a:solidFill>
              <a:latin typeface="Bree Serif"/>
              <a:ea typeface="Bree Serif"/>
              <a:cs typeface="Bree Serif"/>
              <a:sym typeface="Bree Serif"/>
            </a:endParaRPr>
          </a:p>
        </p:txBody>
      </p:sp>
      <p:sp>
        <p:nvSpPr>
          <p:cNvPr id="250" name="Google Shape;250;p37"/>
          <p:cNvSpPr txBox="1"/>
          <p:nvPr/>
        </p:nvSpPr>
        <p:spPr>
          <a:xfrm>
            <a:off x="568500" y="1843150"/>
            <a:ext cx="1729200" cy="23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We implemented a schedule design that provides the user with more options and clearly clarifies the overlaps in available times between the user and buddy </a:t>
            </a:r>
            <a:endParaRPr>
              <a:solidFill>
                <a:srgbClr val="FFFFFF"/>
              </a:solidFill>
            </a:endParaRPr>
          </a:p>
        </p:txBody>
      </p:sp>
      <p:pic>
        <p:nvPicPr>
          <p:cNvPr id="251" name="Google Shape;251;p37"/>
          <p:cNvPicPr preferRelativeResize="0"/>
          <p:nvPr/>
        </p:nvPicPr>
        <p:blipFill>
          <a:blip r:embed="rId3">
            <a:alphaModFix/>
          </a:blip>
          <a:stretch>
            <a:fillRect/>
          </a:stretch>
        </p:blipFill>
        <p:spPr>
          <a:xfrm>
            <a:off x="3256749" y="796025"/>
            <a:ext cx="4434441" cy="4042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8"/>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Task</a:t>
            </a:r>
            <a:r>
              <a:rPr b="0" i="0" lang="en" sz="4800" u="none" cap="none" strike="noStrike">
                <a:solidFill>
                  <a:schemeClr val="lt1"/>
                </a:solidFill>
                <a:latin typeface="Arial"/>
                <a:ea typeface="Arial"/>
                <a:cs typeface="Arial"/>
                <a:sym typeface="Arial"/>
              </a:rPr>
              <a:t> </a:t>
            </a:r>
            <a:endParaRPr b="0"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rPr lang="en" sz="4800">
                <a:solidFill>
                  <a:schemeClr val="accent3"/>
                </a:solidFill>
              </a:rPr>
              <a:t>Flow 1</a:t>
            </a:r>
            <a:endParaRPr b="0" i="0" sz="4800" u="none" cap="none" strike="noStrike">
              <a:solidFill>
                <a:schemeClr val="accent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9"/>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1: Filter event</a:t>
            </a:r>
            <a:endParaRPr sz="3000">
              <a:solidFill>
                <a:srgbClr val="262626"/>
              </a:solidFill>
              <a:latin typeface="PT Sans Narrow"/>
              <a:ea typeface="PT Sans Narrow"/>
              <a:cs typeface="PT Sans Narrow"/>
              <a:sym typeface="PT Sans Narrow"/>
            </a:endParaRPr>
          </a:p>
        </p:txBody>
      </p:sp>
      <p:pic>
        <p:nvPicPr>
          <p:cNvPr id="262" name="Google Shape;262;p39"/>
          <p:cNvPicPr preferRelativeResize="0"/>
          <p:nvPr/>
        </p:nvPicPr>
        <p:blipFill>
          <a:blip r:embed="rId3">
            <a:alphaModFix/>
          </a:blip>
          <a:stretch>
            <a:fillRect/>
          </a:stretch>
        </p:blipFill>
        <p:spPr>
          <a:xfrm>
            <a:off x="5092000" y="948425"/>
            <a:ext cx="1966410" cy="4042675"/>
          </a:xfrm>
          <a:prstGeom prst="rect">
            <a:avLst/>
          </a:prstGeom>
          <a:noFill/>
          <a:ln>
            <a:noFill/>
          </a:ln>
        </p:spPr>
      </p:pic>
      <p:pic>
        <p:nvPicPr>
          <p:cNvPr id="263" name="Google Shape;263;p39"/>
          <p:cNvPicPr preferRelativeResize="0"/>
          <p:nvPr/>
        </p:nvPicPr>
        <p:blipFill>
          <a:blip r:embed="rId4">
            <a:alphaModFix/>
          </a:blip>
          <a:stretch>
            <a:fillRect/>
          </a:stretch>
        </p:blipFill>
        <p:spPr>
          <a:xfrm>
            <a:off x="1963505" y="948413"/>
            <a:ext cx="2009918" cy="4042676"/>
          </a:xfrm>
          <a:prstGeom prst="rect">
            <a:avLst/>
          </a:prstGeom>
          <a:noFill/>
          <a:ln>
            <a:noFill/>
          </a:ln>
        </p:spPr>
      </p:pic>
      <p:cxnSp>
        <p:nvCxnSpPr>
          <p:cNvPr id="264" name="Google Shape;264;p39"/>
          <p:cNvCxnSpPr>
            <a:stCxn id="261" idx="2"/>
          </p:cNvCxnSpPr>
          <p:nvPr/>
        </p:nvCxnSpPr>
        <p:spPr>
          <a:xfrm>
            <a:off x="4191901" y="796025"/>
            <a:ext cx="987000" cy="580800"/>
          </a:xfrm>
          <a:prstGeom prst="straightConnector1">
            <a:avLst/>
          </a:prstGeom>
          <a:noFill/>
          <a:ln cap="flat" cmpd="sng" w="9525">
            <a:solidFill>
              <a:schemeClr val="dk2"/>
            </a:solidFill>
            <a:prstDash val="solid"/>
            <a:round/>
            <a:headEnd len="med" w="med" type="none"/>
            <a:tailEnd len="med" w="med" type="triangle"/>
          </a:ln>
        </p:spPr>
      </p:cxnSp>
      <p:cxnSp>
        <p:nvCxnSpPr>
          <p:cNvPr id="265" name="Google Shape;265;p39"/>
          <p:cNvCxnSpPr>
            <a:endCxn id="261" idx="2"/>
          </p:cNvCxnSpPr>
          <p:nvPr/>
        </p:nvCxnSpPr>
        <p:spPr>
          <a:xfrm flipH="1" rot="10800000">
            <a:off x="2167501" y="796025"/>
            <a:ext cx="2024400" cy="545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0"/>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1: Joining Event </a:t>
            </a:r>
            <a:endParaRPr sz="3000">
              <a:solidFill>
                <a:srgbClr val="262626"/>
              </a:solidFill>
              <a:latin typeface="PT Sans Narrow"/>
              <a:ea typeface="PT Sans Narrow"/>
              <a:cs typeface="PT Sans Narrow"/>
              <a:sym typeface="PT Sans Narrow"/>
            </a:endParaRPr>
          </a:p>
        </p:txBody>
      </p:sp>
      <p:pic>
        <p:nvPicPr>
          <p:cNvPr id="271" name="Google Shape;271;p40"/>
          <p:cNvPicPr preferRelativeResize="0"/>
          <p:nvPr/>
        </p:nvPicPr>
        <p:blipFill>
          <a:blip r:embed="rId3">
            <a:alphaModFix/>
          </a:blip>
          <a:stretch>
            <a:fillRect/>
          </a:stretch>
        </p:blipFill>
        <p:spPr>
          <a:xfrm>
            <a:off x="856930" y="948413"/>
            <a:ext cx="2009918" cy="4042676"/>
          </a:xfrm>
          <a:prstGeom prst="rect">
            <a:avLst/>
          </a:prstGeom>
          <a:noFill/>
          <a:ln>
            <a:noFill/>
          </a:ln>
        </p:spPr>
      </p:pic>
      <p:pic>
        <p:nvPicPr>
          <p:cNvPr id="272" name="Google Shape;272;p40"/>
          <p:cNvPicPr preferRelativeResize="0"/>
          <p:nvPr/>
        </p:nvPicPr>
        <p:blipFill>
          <a:blip r:embed="rId4">
            <a:alphaModFix/>
          </a:blip>
          <a:stretch>
            <a:fillRect/>
          </a:stretch>
        </p:blipFill>
        <p:spPr>
          <a:xfrm>
            <a:off x="3649735" y="948425"/>
            <a:ext cx="2021337" cy="4042674"/>
          </a:xfrm>
          <a:prstGeom prst="rect">
            <a:avLst/>
          </a:prstGeom>
          <a:noFill/>
          <a:ln>
            <a:noFill/>
          </a:ln>
        </p:spPr>
      </p:pic>
      <p:pic>
        <p:nvPicPr>
          <p:cNvPr id="273" name="Google Shape;273;p40"/>
          <p:cNvPicPr preferRelativeResize="0"/>
          <p:nvPr/>
        </p:nvPicPr>
        <p:blipFill>
          <a:blip r:embed="rId5">
            <a:alphaModFix/>
          </a:blip>
          <a:stretch>
            <a:fillRect/>
          </a:stretch>
        </p:blipFill>
        <p:spPr>
          <a:xfrm>
            <a:off x="6625863" y="953634"/>
            <a:ext cx="2009925" cy="4032252"/>
          </a:xfrm>
          <a:prstGeom prst="rect">
            <a:avLst/>
          </a:prstGeom>
          <a:noFill/>
          <a:ln>
            <a:noFill/>
          </a:ln>
        </p:spPr>
      </p:pic>
      <p:cxnSp>
        <p:nvCxnSpPr>
          <p:cNvPr id="274" name="Google Shape;274;p40"/>
          <p:cNvCxnSpPr/>
          <p:nvPr/>
        </p:nvCxnSpPr>
        <p:spPr>
          <a:xfrm flipH="1" rot="10800000">
            <a:off x="1776675" y="2478350"/>
            <a:ext cx="1918800" cy="9000"/>
          </a:xfrm>
          <a:prstGeom prst="straightConnector1">
            <a:avLst/>
          </a:prstGeom>
          <a:noFill/>
          <a:ln cap="flat" cmpd="sng" w="9525">
            <a:solidFill>
              <a:schemeClr val="dk2"/>
            </a:solidFill>
            <a:prstDash val="solid"/>
            <a:round/>
            <a:headEnd len="med" w="med" type="none"/>
            <a:tailEnd len="med" w="med" type="triangle"/>
          </a:ln>
        </p:spPr>
      </p:cxnSp>
      <p:cxnSp>
        <p:nvCxnSpPr>
          <p:cNvPr id="275" name="Google Shape;275;p40"/>
          <p:cNvCxnSpPr/>
          <p:nvPr/>
        </p:nvCxnSpPr>
        <p:spPr>
          <a:xfrm flipH="1" rot="10800000">
            <a:off x="5099075" y="3242325"/>
            <a:ext cx="1616700" cy="9000"/>
          </a:xfrm>
          <a:prstGeom prst="straightConnector1">
            <a:avLst/>
          </a:prstGeom>
          <a:noFill/>
          <a:ln cap="flat" cmpd="sng" w="9525">
            <a:solidFill>
              <a:schemeClr val="dk2"/>
            </a:solidFill>
            <a:prstDash val="solid"/>
            <a:round/>
            <a:headEnd len="med" w="med" type="none"/>
            <a:tailEnd len="med" w="med" type="triangle"/>
          </a:ln>
        </p:spPr>
      </p:cxnSp>
      <p:sp>
        <p:nvSpPr>
          <p:cNvPr id="276" name="Google Shape;276;p40"/>
          <p:cNvSpPr/>
          <p:nvPr/>
        </p:nvSpPr>
        <p:spPr>
          <a:xfrm>
            <a:off x="8048375" y="3144725"/>
            <a:ext cx="239700" cy="2133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7" name="Google Shape;277;p40"/>
          <p:cNvCxnSpPr>
            <a:stCxn id="276" idx="6"/>
          </p:cNvCxnSpPr>
          <p:nvPr/>
        </p:nvCxnSpPr>
        <p:spPr>
          <a:xfrm flipH="1" rot="10800000">
            <a:off x="8288075" y="3242375"/>
            <a:ext cx="773100" cy="9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1"/>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1: Joining Event Continued</a:t>
            </a:r>
            <a:endParaRPr sz="3000">
              <a:solidFill>
                <a:srgbClr val="262626"/>
              </a:solidFill>
              <a:latin typeface="PT Sans Narrow"/>
              <a:ea typeface="PT Sans Narrow"/>
              <a:cs typeface="PT Sans Narrow"/>
              <a:sym typeface="PT Sans Narrow"/>
            </a:endParaRPr>
          </a:p>
        </p:txBody>
      </p:sp>
      <p:pic>
        <p:nvPicPr>
          <p:cNvPr id="283" name="Google Shape;283;p41"/>
          <p:cNvPicPr preferRelativeResize="0"/>
          <p:nvPr/>
        </p:nvPicPr>
        <p:blipFill>
          <a:blip r:embed="rId3">
            <a:alphaModFix/>
          </a:blip>
          <a:stretch>
            <a:fillRect/>
          </a:stretch>
        </p:blipFill>
        <p:spPr>
          <a:xfrm>
            <a:off x="3175073" y="796025"/>
            <a:ext cx="2033662" cy="4042674"/>
          </a:xfrm>
          <a:prstGeom prst="rect">
            <a:avLst/>
          </a:prstGeom>
          <a:noFill/>
          <a:ln>
            <a:noFill/>
          </a:ln>
        </p:spPr>
      </p:pic>
      <p:pic>
        <p:nvPicPr>
          <p:cNvPr id="284" name="Google Shape;284;p41"/>
          <p:cNvPicPr preferRelativeResize="0"/>
          <p:nvPr/>
        </p:nvPicPr>
        <p:blipFill>
          <a:blip r:embed="rId4">
            <a:alphaModFix/>
          </a:blip>
          <a:stretch>
            <a:fillRect/>
          </a:stretch>
        </p:blipFill>
        <p:spPr>
          <a:xfrm>
            <a:off x="434100" y="796025"/>
            <a:ext cx="1990430" cy="4042675"/>
          </a:xfrm>
          <a:prstGeom prst="rect">
            <a:avLst/>
          </a:prstGeom>
          <a:noFill/>
          <a:ln>
            <a:noFill/>
          </a:ln>
        </p:spPr>
      </p:pic>
      <p:pic>
        <p:nvPicPr>
          <p:cNvPr id="285" name="Google Shape;285;p41"/>
          <p:cNvPicPr preferRelativeResize="0"/>
          <p:nvPr/>
        </p:nvPicPr>
        <p:blipFill>
          <a:blip r:embed="rId5">
            <a:alphaModFix/>
          </a:blip>
          <a:stretch>
            <a:fillRect/>
          </a:stretch>
        </p:blipFill>
        <p:spPr>
          <a:xfrm>
            <a:off x="5959276" y="820250"/>
            <a:ext cx="2033650" cy="3994227"/>
          </a:xfrm>
          <a:prstGeom prst="rect">
            <a:avLst/>
          </a:prstGeom>
          <a:noFill/>
          <a:ln>
            <a:noFill/>
          </a:ln>
        </p:spPr>
      </p:pic>
      <p:cxnSp>
        <p:nvCxnSpPr>
          <p:cNvPr id="286" name="Google Shape;286;p41"/>
          <p:cNvCxnSpPr/>
          <p:nvPr/>
        </p:nvCxnSpPr>
        <p:spPr>
          <a:xfrm flipH="1" rot="10800000">
            <a:off x="1989875" y="3242325"/>
            <a:ext cx="1225800" cy="9000"/>
          </a:xfrm>
          <a:prstGeom prst="straightConnector1">
            <a:avLst/>
          </a:prstGeom>
          <a:noFill/>
          <a:ln cap="flat" cmpd="sng" w="9525">
            <a:solidFill>
              <a:schemeClr val="dk2"/>
            </a:solidFill>
            <a:prstDash val="solid"/>
            <a:round/>
            <a:headEnd len="med" w="med" type="none"/>
            <a:tailEnd len="med" w="med" type="triangle"/>
          </a:ln>
        </p:spPr>
      </p:cxnSp>
      <p:cxnSp>
        <p:nvCxnSpPr>
          <p:cNvPr id="287" name="Google Shape;287;p41"/>
          <p:cNvCxnSpPr/>
          <p:nvPr/>
        </p:nvCxnSpPr>
        <p:spPr>
          <a:xfrm>
            <a:off x="168775" y="3242450"/>
            <a:ext cx="337500" cy="0"/>
          </a:xfrm>
          <a:prstGeom prst="straightConnector1">
            <a:avLst/>
          </a:prstGeom>
          <a:noFill/>
          <a:ln cap="flat" cmpd="sng" w="9525">
            <a:solidFill>
              <a:schemeClr val="dk2"/>
            </a:solidFill>
            <a:prstDash val="solid"/>
            <a:round/>
            <a:headEnd len="med" w="med" type="none"/>
            <a:tailEnd len="med" w="med" type="triangle"/>
          </a:ln>
        </p:spPr>
      </p:cxnSp>
      <p:sp>
        <p:nvSpPr>
          <p:cNvPr id="288" name="Google Shape;288;p41"/>
          <p:cNvSpPr/>
          <p:nvPr/>
        </p:nvSpPr>
        <p:spPr>
          <a:xfrm>
            <a:off x="4752625" y="3002600"/>
            <a:ext cx="186600" cy="1689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9" name="Google Shape;289;p41"/>
          <p:cNvCxnSpPr>
            <a:stCxn id="288" idx="6"/>
          </p:cNvCxnSpPr>
          <p:nvPr/>
        </p:nvCxnSpPr>
        <p:spPr>
          <a:xfrm flipH="1" rot="10800000">
            <a:off x="4939225" y="3082550"/>
            <a:ext cx="12258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4"/>
          <p:cNvSpPr txBox="1"/>
          <p:nvPr>
            <p:ph idx="4294967295" type="body"/>
          </p:nvPr>
        </p:nvSpPr>
        <p:spPr>
          <a:xfrm>
            <a:off x="460603" y="215450"/>
            <a:ext cx="62562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2400">
                <a:solidFill>
                  <a:srgbClr val="262626"/>
                </a:solidFill>
              </a:rPr>
              <a:t>Meet the 2Fit Team!</a:t>
            </a:r>
            <a:endParaRPr b="0" i="0" sz="2400" u="none" cap="none" strike="noStrike">
              <a:solidFill>
                <a:srgbClr val="000000"/>
              </a:solidFill>
              <a:latin typeface="Arial"/>
              <a:ea typeface="Arial"/>
              <a:cs typeface="Arial"/>
              <a:sym typeface="Arial"/>
            </a:endParaRPr>
          </a:p>
        </p:txBody>
      </p:sp>
      <p:sp>
        <p:nvSpPr>
          <p:cNvPr id="107" name="Google Shape;107;p24"/>
          <p:cNvSpPr/>
          <p:nvPr/>
        </p:nvSpPr>
        <p:spPr>
          <a:xfrm>
            <a:off x="8584406" y="2377679"/>
            <a:ext cx="0" cy="0"/>
          </a:xfrm>
          <a:custGeom>
            <a:rect b="b" l="l" r="r" t="t"/>
            <a:pathLst>
              <a:path extrusionOk="0" h="120000" w="120000">
                <a:moveTo>
                  <a:pt x="0" y="0"/>
                </a:moveTo>
                <a:lnTo>
                  <a:pt x="0" y="0"/>
                </a:lnTo>
                <a:lnTo>
                  <a:pt x="0" y="0"/>
                </a:lnTo>
                <a:close/>
              </a:path>
            </a:pathLst>
          </a:custGeom>
          <a:solidFill>
            <a:srgbClr val="3C3E4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08" name="Google Shape;108;p24"/>
          <p:cNvPicPr preferRelativeResize="0"/>
          <p:nvPr/>
        </p:nvPicPr>
        <p:blipFill rotWithShape="1">
          <a:blip r:embed="rId3">
            <a:alphaModFix/>
          </a:blip>
          <a:srcRect b="15102" l="0" r="0" t="15109"/>
          <a:stretch/>
        </p:blipFill>
        <p:spPr>
          <a:xfrm>
            <a:off x="524975" y="1239763"/>
            <a:ext cx="1372200" cy="1276800"/>
          </a:xfrm>
          <a:prstGeom prst="ellipse">
            <a:avLst/>
          </a:prstGeom>
          <a:noFill/>
          <a:ln>
            <a:noFill/>
          </a:ln>
        </p:spPr>
      </p:pic>
      <p:sp>
        <p:nvSpPr>
          <p:cNvPr id="109" name="Google Shape;109;p24"/>
          <p:cNvSpPr txBox="1"/>
          <p:nvPr/>
        </p:nvSpPr>
        <p:spPr>
          <a:xfrm>
            <a:off x="2011100" y="1339343"/>
            <a:ext cx="3380700" cy="12768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dk2"/>
                </a:solidFill>
              </a:rPr>
              <a:t>Matthew Landis</a:t>
            </a:r>
            <a:endParaRPr b="1" sz="2000">
              <a:solidFill>
                <a:schemeClr val="dk2"/>
              </a:solidFill>
            </a:endParaRPr>
          </a:p>
          <a:p>
            <a:pPr indent="0" lvl="0" marL="0" marR="0" rtl="0" algn="l">
              <a:lnSpc>
                <a:spcPct val="100000"/>
              </a:lnSpc>
              <a:spcBef>
                <a:spcPts val="0"/>
              </a:spcBef>
              <a:spcAft>
                <a:spcPts val="0"/>
              </a:spcAft>
              <a:buClr>
                <a:srgbClr val="000000"/>
              </a:buClr>
              <a:buSzPts val="1400"/>
              <a:buFont typeface="Arial"/>
              <a:buNone/>
            </a:pPr>
            <a:r>
              <a:rPr lang="en"/>
              <a:t>Computer Science</a:t>
            </a:r>
            <a:endParaRPr/>
          </a:p>
          <a:p>
            <a:pPr indent="0" lvl="0" marL="0" marR="0" rtl="0" algn="l">
              <a:lnSpc>
                <a:spcPct val="100000"/>
              </a:lnSpc>
              <a:spcBef>
                <a:spcPts val="0"/>
              </a:spcBef>
              <a:spcAft>
                <a:spcPts val="0"/>
              </a:spcAft>
              <a:buClr>
                <a:srgbClr val="000000"/>
              </a:buClr>
              <a:buSzPts val="1400"/>
              <a:buFont typeface="Arial"/>
              <a:buNone/>
            </a:pPr>
            <a:r>
              <a:rPr lang="en"/>
              <a:t>Junior</a:t>
            </a:r>
            <a:endParaRPr/>
          </a:p>
          <a:p>
            <a:pPr indent="0" lvl="0" marL="0" marR="0" rtl="0" algn="l">
              <a:lnSpc>
                <a:spcPct val="100000"/>
              </a:lnSpc>
              <a:spcBef>
                <a:spcPts val="0"/>
              </a:spcBef>
              <a:spcAft>
                <a:spcPts val="0"/>
              </a:spcAft>
              <a:buClr>
                <a:srgbClr val="000000"/>
              </a:buClr>
              <a:buSzPts val="1400"/>
              <a:buFont typeface="Arial"/>
              <a:buNone/>
            </a:pPr>
            <a:r>
              <a:rPr lang="en"/>
              <a:t>Fun Fact: I love apple juice</a:t>
            </a:r>
            <a:endParaRPr/>
          </a:p>
        </p:txBody>
      </p:sp>
      <p:pic>
        <p:nvPicPr>
          <p:cNvPr id="110" name="Google Shape;110;p24"/>
          <p:cNvPicPr preferRelativeResize="0"/>
          <p:nvPr/>
        </p:nvPicPr>
        <p:blipFill>
          <a:blip r:embed="rId4">
            <a:alphaModFix/>
          </a:blip>
          <a:stretch>
            <a:fillRect/>
          </a:stretch>
        </p:blipFill>
        <p:spPr>
          <a:xfrm>
            <a:off x="460600" y="2997600"/>
            <a:ext cx="1372200" cy="1372200"/>
          </a:xfrm>
          <a:prstGeom prst="ellipse">
            <a:avLst/>
          </a:prstGeom>
          <a:noFill/>
          <a:ln>
            <a:noFill/>
          </a:ln>
        </p:spPr>
      </p:pic>
      <p:sp>
        <p:nvSpPr>
          <p:cNvPr id="111" name="Google Shape;111;p24"/>
          <p:cNvSpPr txBox="1"/>
          <p:nvPr/>
        </p:nvSpPr>
        <p:spPr>
          <a:xfrm>
            <a:off x="1993913" y="3140350"/>
            <a:ext cx="2581200" cy="12768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dk2"/>
                </a:solidFill>
              </a:rPr>
              <a:t>Akhil Jariwala</a:t>
            </a:r>
            <a:endParaRPr b="1" sz="2000">
              <a:solidFill>
                <a:schemeClr val="dk2"/>
              </a:solidFill>
            </a:endParaRPr>
          </a:p>
          <a:p>
            <a:pPr indent="0" lvl="0" marL="0" marR="0" rtl="0" algn="l">
              <a:lnSpc>
                <a:spcPct val="100000"/>
              </a:lnSpc>
              <a:spcBef>
                <a:spcPts val="0"/>
              </a:spcBef>
              <a:spcAft>
                <a:spcPts val="0"/>
              </a:spcAft>
              <a:buClr>
                <a:srgbClr val="000000"/>
              </a:buClr>
              <a:buSzPts val="1400"/>
              <a:buFont typeface="Arial"/>
              <a:buNone/>
            </a:pPr>
            <a:r>
              <a:rPr lang="en"/>
              <a:t>Business</a:t>
            </a:r>
            <a:endParaRPr/>
          </a:p>
          <a:p>
            <a:pPr indent="0" lvl="0" marL="0" marR="0" rtl="0" algn="l">
              <a:lnSpc>
                <a:spcPct val="100000"/>
              </a:lnSpc>
              <a:spcBef>
                <a:spcPts val="0"/>
              </a:spcBef>
              <a:spcAft>
                <a:spcPts val="0"/>
              </a:spcAft>
              <a:buClr>
                <a:srgbClr val="000000"/>
              </a:buClr>
              <a:buSzPts val="1400"/>
              <a:buFont typeface="Arial"/>
              <a:buNone/>
            </a:pPr>
            <a:r>
              <a:rPr lang="en"/>
              <a:t>MBA2</a:t>
            </a:r>
            <a:endParaRPr/>
          </a:p>
          <a:p>
            <a:pPr indent="0" lvl="0" marL="0" marR="0" rtl="0" algn="l">
              <a:lnSpc>
                <a:spcPct val="100000"/>
              </a:lnSpc>
              <a:spcBef>
                <a:spcPts val="0"/>
              </a:spcBef>
              <a:spcAft>
                <a:spcPts val="0"/>
              </a:spcAft>
              <a:buClr>
                <a:srgbClr val="000000"/>
              </a:buClr>
              <a:buSzPts val="1400"/>
              <a:buFont typeface="Arial"/>
              <a:buNone/>
            </a:pPr>
            <a:r>
              <a:rPr lang="en"/>
              <a:t>Fun Fact: I dance salsa!</a:t>
            </a:r>
            <a:endParaRPr/>
          </a:p>
        </p:txBody>
      </p:sp>
      <p:sp>
        <p:nvSpPr>
          <p:cNvPr id="112" name="Google Shape;112;p24"/>
          <p:cNvSpPr txBox="1"/>
          <p:nvPr/>
        </p:nvSpPr>
        <p:spPr>
          <a:xfrm>
            <a:off x="6271000" y="1339338"/>
            <a:ext cx="2581200" cy="12768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dk2"/>
                </a:solidFill>
              </a:rPr>
              <a:t>Kaughlin Caver</a:t>
            </a:r>
            <a:endParaRPr b="1" sz="2000">
              <a:solidFill>
                <a:schemeClr val="dk2"/>
              </a:solidFill>
            </a:endParaRPr>
          </a:p>
          <a:p>
            <a:pPr indent="0" lvl="0" marL="0" marR="0" rtl="0" algn="l">
              <a:lnSpc>
                <a:spcPct val="100000"/>
              </a:lnSpc>
              <a:spcBef>
                <a:spcPts val="0"/>
              </a:spcBef>
              <a:spcAft>
                <a:spcPts val="0"/>
              </a:spcAft>
              <a:buClr>
                <a:srgbClr val="000000"/>
              </a:buClr>
              <a:buSzPts val="1400"/>
              <a:buFont typeface="Arial"/>
              <a:buNone/>
            </a:pPr>
            <a:r>
              <a:rPr lang="en"/>
              <a:t>Computer Science</a:t>
            </a:r>
            <a:endParaRPr/>
          </a:p>
          <a:p>
            <a:pPr indent="0" lvl="0" marL="0" marR="0" rtl="0" algn="l">
              <a:lnSpc>
                <a:spcPct val="100000"/>
              </a:lnSpc>
              <a:spcBef>
                <a:spcPts val="0"/>
              </a:spcBef>
              <a:spcAft>
                <a:spcPts val="0"/>
              </a:spcAft>
              <a:buClr>
                <a:srgbClr val="000000"/>
              </a:buClr>
              <a:buSzPts val="1400"/>
              <a:buFont typeface="Arial"/>
              <a:buNone/>
            </a:pPr>
            <a:r>
              <a:rPr lang="en"/>
              <a:t>Senior</a:t>
            </a:r>
            <a:endParaRPr/>
          </a:p>
          <a:p>
            <a:pPr indent="0" lvl="0" marL="0" marR="0" rtl="0" algn="l">
              <a:lnSpc>
                <a:spcPct val="100000"/>
              </a:lnSpc>
              <a:spcBef>
                <a:spcPts val="0"/>
              </a:spcBef>
              <a:spcAft>
                <a:spcPts val="0"/>
              </a:spcAft>
              <a:buClr>
                <a:srgbClr val="000000"/>
              </a:buClr>
              <a:buSzPts val="1400"/>
              <a:buFont typeface="Arial"/>
              <a:buNone/>
            </a:pPr>
            <a:r>
              <a:rPr lang="en"/>
              <a:t>Fun Fact: Singer/Songwriter</a:t>
            </a:r>
            <a:endParaRPr/>
          </a:p>
        </p:txBody>
      </p:sp>
      <p:sp>
        <p:nvSpPr>
          <p:cNvPr id="113" name="Google Shape;113;p24"/>
          <p:cNvSpPr txBox="1"/>
          <p:nvPr/>
        </p:nvSpPr>
        <p:spPr>
          <a:xfrm>
            <a:off x="6288175" y="3140338"/>
            <a:ext cx="2581200" cy="12768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dk2"/>
                </a:solidFill>
              </a:rPr>
              <a:t>Autumn Warren</a:t>
            </a:r>
            <a:endParaRPr b="1" sz="2000">
              <a:solidFill>
                <a:schemeClr val="dk2"/>
              </a:solidFill>
            </a:endParaRPr>
          </a:p>
          <a:p>
            <a:pPr indent="0" lvl="0" marL="0" marR="0" rtl="0" algn="l">
              <a:lnSpc>
                <a:spcPct val="100000"/>
              </a:lnSpc>
              <a:spcBef>
                <a:spcPts val="0"/>
              </a:spcBef>
              <a:spcAft>
                <a:spcPts val="0"/>
              </a:spcAft>
              <a:buClr>
                <a:srgbClr val="000000"/>
              </a:buClr>
              <a:buSzPts val="1400"/>
              <a:buFont typeface="Arial"/>
              <a:buNone/>
            </a:pPr>
            <a:r>
              <a:rPr lang="en"/>
              <a:t>Computer Science</a:t>
            </a:r>
            <a:endParaRPr/>
          </a:p>
          <a:p>
            <a:pPr indent="0" lvl="0" marL="0" marR="0" rtl="0" algn="l">
              <a:lnSpc>
                <a:spcPct val="100000"/>
              </a:lnSpc>
              <a:spcBef>
                <a:spcPts val="0"/>
              </a:spcBef>
              <a:spcAft>
                <a:spcPts val="0"/>
              </a:spcAft>
              <a:buClr>
                <a:srgbClr val="000000"/>
              </a:buClr>
              <a:buSzPts val="1400"/>
              <a:buFont typeface="Arial"/>
              <a:buNone/>
            </a:pPr>
            <a:r>
              <a:rPr lang="en"/>
              <a:t>Junior</a:t>
            </a:r>
            <a:endParaRPr/>
          </a:p>
          <a:p>
            <a:pPr indent="0" lvl="0" marL="0" marR="0" rtl="0" algn="l">
              <a:lnSpc>
                <a:spcPct val="100000"/>
              </a:lnSpc>
              <a:spcBef>
                <a:spcPts val="0"/>
              </a:spcBef>
              <a:spcAft>
                <a:spcPts val="0"/>
              </a:spcAft>
              <a:buClr>
                <a:srgbClr val="000000"/>
              </a:buClr>
              <a:buSzPts val="1400"/>
              <a:buFont typeface="Arial"/>
              <a:buNone/>
            </a:pPr>
            <a:r>
              <a:rPr lang="en"/>
              <a:t>Fun Fact: I can (kinda) play the uke</a:t>
            </a:r>
            <a:endParaRPr/>
          </a:p>
        </p:txBody>
      </p:sp>
      <p:pic>
        <p:nvPicPr>
          <p:cNvPr id="114" name="Google Shape;114;p24"/>
          <p:cNvPicPr preferRelativeResize="0"/>
          <p:nvPr/>
        </p:nvPicPr>
        <p:blipFill rotWithShape="1">
          <a:blip r:embed="rId5">
            <a:alphaModFix/>
          </a:blip>
          <a:srcRect b="-142450" l="18037" r="-6454" t="142450"/>
          <a:stretch/>
        </p:blipFill>
        <p:spPr>
          <a:xfrm>
            <a:off x="4936375" y="2997575"/>
            <a:ext cx="1495874" cy="1204176"/>
          </a:xfrm>
          <a:prstGeom prst="rect">
            <a:avLst/>
          </a:prstGeom>
          <a:noFill/>
          <a:ln>
            <a:noFill/>
          </a:ln>
        </p:spPr>
      </p:pic>
      <p:pic>
        <p:nvPicPr>
          <p:cNvPr id="115" name="Google Shape;115;p24"/>
          <p:cNvPicPr preferRelativeResize="0"/>
          <p:nvPr/>
        </p:nvPicPr>
        <p:blipFill rotWithShape="1">
          <a:blip r:embed="rId6">
            <a:alphaModFix/>
          </a:blip>
          <a:srcRect b="20996" l="43733" r="12308" t="13937"/>
          <a:stretch/>
        </p:blipFill>
        <p:spPr>
          <a:xfrm>
            <a:off x="4736252" y="2997575"/>
            <a:ext cx="1390800" cy="1372200"/>
          </a:xfrm>
          <a:prstGeom prst="ellipse">
            <a:avLst/>
          </a:prstGeom>
          <a:noFill/>
          <a:ln>
            <a:noFill/>
          </a:ln>
        </p:spPr>
      </p:pic>
      <p:pic>
        <p:nvPicPr>
          <p:cNvPr id="116" name="Google Shape;116;p24"/>
          <p:cNvPicPr preferRelativeResize="0"/>
          <p:nvPr/>
        </p:nvPicPr>
        <p:blipFill rotWithShape="1">
          <a:blip r:embed="rId7">
            <a:alphaModFix/>
          </a:blip>
          <a:srcRect b="32971" l="24931" r="33817" t="15853"/>
          <a:stretch/>
        </p:blipFill>
        <p:spPr>
          <a:xfrm>
            <a:off x="4745549" y="1339500"/>
            <a:ext cx="1372200" cy="1276500"/>
          </a:xfrm>
          <a:prstGeom prst="ellipse">
            <a:avLst/>
          </a:prstGeom>
          <a:noFill/>
          <a:ln>
            <a:noFill/>
          </a:ln>
        </p:spPr>
      </p:pic>
      <p:sp>
        <p:nvSpPr>
          <p:cNvPr id="117" name="Google Shape;117;p24"/>
          <p:cNvSpPr/>
          <p:nvPr/>
        </p:nvSpPr>
        <p:spPr>
          <a:xfrm flipH="1" rot="-1190850">
            <a:off x="8136415" y="191001"/>
            <a:ext cx="1013512" cy="462990"/>
          </a:xfrm>
          <a:custGeom>
            <a:rect b="b" l="l" r="r" t="t"/>
            <a:pathLst>
              <a:path extrusionOk="0" h="10002" w="10201">
                <a:moveTo>
                  <a:pt x="8262" y="423"/>
                </a:moveTo>
                <a:cubicBezTo>
                  <a:pt x="8283" y="442"/>
                  <a:pt x="8303" y="442"/>
                  <a:pt x="8324" y="442"/>
                </a:cubicBezTo>
                <a:cubicBezTo>
                  <a:pt x="8335" y="480"/>
                  <a:pt x="8335" y="480"/>
                  <a:pt x="8335" y="517"/>
                </a:cubicBezTo>
                <a:cubicBezTo>
                  <a:pt x="8303" y="537"/>
                  <a:pt x="8314" y="517"/>
                  <a:pt x="8303" y="592"/>
                </a:cubicBezTo>
                <a:lnTo>
                  <a:pt x="8345" y="592"/>
                </a:lnTo>
                <a:cubicBezTo>
                  <a:pt x="8355" y="630"/>
                  <a:pt x="8435" y="524"/>
                  <a:pt x="8414" y="543"/>
                </a:cubicBezTo>
                <a:cubicBezTo>
                  <a:pt x="8404" y="561"/>
                  <a:pt x="8312" y="750"/>
                  <a:pt x="8291" y="770"/>
                </a:cubicBezTo>
                <a:cubicBezTo>
                  <a:pt x="8312" y="825"/>
                  <a:pt x="8250" y="855"/>
                  <a:pt x="8230" y="930"/>
                </a:cubicBezTo>
                <a:cubicBezTo>
                  <a:pt x="8272" y="950"/>
                  <a:pt x="8283" y="987"/>
                  <a:pt x="8324" y="1005"/>
                </a:cubicBezTo>
                <a:cubicBezTo>
                  <a:pt x="8335" y="968"/>
                  <a:pt x="8335" y="930"/>
                  <a:pt x="8345" y="875"/>
                </a:cubicBezTo>
                <a:lnTo>
                  <a:pt x="8355" y="875"/>
                </a:lnTo>
                <a:lnTo>
                  <a:pt x="8355" y="893"/>
                </a:lnTo>
                <a:cubicBezTo>
                  <a:pt x="8386" y="987"/>
                  <a:pt x="8366" y="1119"/>
                  <a:pt x="8376" y="1212"/>
                </a:cubicBezTo>
                <a:lnTo>
                  <a:pt x="8355" y="1212"/>
                </a:lnTo>
                <a:cubicBezTo>
                  <a:pt x="8345" y="1212"/>
                  <a:pt x="8345" y="1212"/>
                  <a:pt x="8324" y="1231"/>
                </a:cubicBezTo>
                <a:lnTo>
                  <a:pt x="8324" y="1288"/>
                </a:lnTo>
                <a:cubicBezTo>
                  <a:pt x="8314" y="1306"/>
                  <a:pt x="8084" y="1607"/>
                  <a:pt x="8084" y="1607"/>
                </a:cubicBezTo>
                <a:lnTo>
                  <a:pt x="8126" y="1607"/>
                </a:lnTo>
                <a:cubicBezTo>
                  <a:pt x="8157" y="1532"/>
                  <a:pt x="8240" y="1569"/>
                  <a:pt x="8293" y="1589"/>
                </a:cubicBezTo>
                <a:cubicBezTo>
                  <a:pt x="8293" y="1644"/>
                  <a:pt x="8283" y="1663"/>
                  <a:pt x="8293" y="1682"/>
                </a:cubicBezTo>
                <a:cubicBezTo>
                  <a:pt x="8314" y="1738"/>
                  <a:pt x="8324" y="1776"/>
                  <a:pt x="8366" y="1776"/>
                </a:cubicBezTo>
                <a:cubicBezTo>
                  <a:pt x="8407" y="1738"/>
                  <a:pt x="8542" y="1813"/>
                  <a:pt x="8584" y="1682"/>
                </a:cubicBezTo>
                <a:cubicBezTo>
                  <a:pt x="8605" y="1626"/>
                  <a:pt x="8594" y="1589"/>
                  <a:pt x="8636" y="1569"/>
                </a:cubicBezTo>
                <a:cubicBezTo>
                  <a:pt x="8667" y="1532"/>
                  <a:pt x="8667" y="1569"/>
                  <a:pt x="8698" y="1589"/>
                </a:cubicBezTo>
                <a:cubicBezTo>
                  <a:pt x="8698" y="1532"/>
                  <a:pt x="8678" y="1550"/>
                  <a:pt x="8709" y="1532"/>
                </a:cubicBezTo>
                <a:cubicBezTo>
                  <a:pt x="8719" y="1569"/>
                  <a:pt x="8792" y="1589"/>
                  <a:pt x="8855" y="1607"/>
                </a:cubicBezTo>
                <a:cubicBezTo>
                  <a:pt x="8855" y="1776"/>
                  <a:pt x="8845" y="1870"/>
                  <a:pt x="8802" y="1982"/>
                </a:cubicBezTo>
                <a:cubicBezTo>
                  <a:pt x="8792" y="2020"/>
                  <a:pt x="8761" y="2020"/>
                  <a:pt x="8740" y="2077"/>
                </a:cubicBezTo>
                <a:lnTo>
                  <a:pt x="8740" y="2133"/>
                </a:lnTo>
                <a:cubicBezTo>
                  <a:pt x="8824" y="2208"/>
                  <a:pt x="8938" y="2189"/>
                  <a:pt x="9032" y="2208"/>
                </a:cubicBezTo>
                <a:cubicBezTo>
                  <a:pt x="9042" y="2433"/>
                  <a:pt x="9053" y="2565"/>
                  <a:pt x="9011" y="2771"/>
                </a:cubicBezTo>
                <a:cubicBezTo>
                  <a:pt x="9011" y="2828"/>
                  <a:pt x="9053" y="2865"/>
                  <a:pt x="9011" y="2940"/>
                </a:cubicBezTo>
                <a:cubicBezTo>
                  <a:pt x="9001" y="2940"/>
                  <a:pt x="8990" y="2940"/>
                  <a:pt x="8980" y="2959"/>
                </a:cubicBezTo>
                <a:cubicBezTo>
                  <a:pt x="8980" y="2978"/>
                  <a:pt x="9001" y="2959"/>
                  <a:pt x="8990" y="2997"/>
                </a:cubicBezTo>
                <a:cubicBezTo>
                  <a:pt x="8980" y="2997"/>
                  <a:pt x="8970" y="3016"/>
                  <a:pt x="8970" y="3034"/>
                </a:cubicBezTo>
                <a:cubicBezTo>
                  <a:pt x="9053" y="3034"/>
                  <a:pt x="9094" y="3072"/>
                  <a:pt x="9157" y="3016"/>
                </a:cubicBezTo>
                <a:cubicBezTo>
                  <a:pt x="9167" y="3109"/>
                  <a:pt x="9198" y="3166"/>
                  <a:pt x="9250" y="3166"/>
                </a:cubicBezTo>
                <a:cubicBezTo>
                  <a:pt x="9281" y="3223"/>
                  <a:pt x="9323" y="3166"/>
                  <a:pt x="9386" y="3147"/>
                </a:cubicBezTo>
                <a:lnTo>
                  <a:pt x="9386" y="3166"/>
                </a:lnTo>
                <a:lnTo>
                  <a:pt x="9397" y="3166"/>
                </a:lnTo>
                <a:cubicBezTo>
                  <a:pt x="9386" y="3260"/>
                  <a:pt x="9397" y="3260"/>
                  <a:pt x="9407" y="3316"/>
                </a:cubicBezTo>
                <a:cubicBezTo>
                  <a:pt x="9418" y="3316"/>
                  <a:pt x="9428" y="3298"/>
                  <a:pt x="9438" y="3298"/>
                </a:cubicBezTo>
                <a:cubicBezTo>
                  <a:pt x="9438" y="3185"/>
                  <a:pt x="9438" y="3091"/>
                  <a:pt x="9490" y="3072"/>
                </a:cubicBezTo>
                <a:cubicBezTo>
                  <a:pt x="9511" y="3109"/>
                  <a:pt x="9522" y="3128"/>
                  <a:pt x="9542" y="3128"/>
                </a:cubicBezTo>
                <a:cubicBezTo>
                  <a:pt x="9553" y="3072"/>
                  <a:pt x="9542" y="2964"/>
                  <a:pt x="9563" y="2927"/>
                </a:cubicBezTo>
                <a:cubicBezTo>
                  <a:pt x="9584" y="2945"/>
                  <a:pt x="9563" y="3072"/>
                  <a:pt x="9594" y="3054"/>
                </a:cubicBezTo>
                <a:cubicBezTo>
                  <a:pt x="9605" y="3147"/>
                  <a:pt x="9615" y="3091"/>
                  <a:pt x="9625" y="3128"/>
                </a:cubicBezTo>
                <a:cubicBezTo>
                  <a:pt x="9625" y="3166"/>
                  <a:pt x="9686" y="3182"/>
                  <a:pt x="9686" y="3220"/>
                </a:cubicBezTo>
                <a:cubicBezTo>
                  <a:pt x="9707" y="3239"/>
                  <a:pt x="9688" y="3281"/>
                  <a:pt x="9688" y="3316"/>
                </a:cubicBezTo>
                <a:lnTo>
                  <a:pt x="9688" y="3429"/>
                </a:lnTo>
                <a:cubicBezTo>
                  <a:pt x="9698" y="3447"/>
                  <a:pt x="9802" y="3489"/>
                  <a:pt x="9812" y="3527"/>
                </a:cubicBezTo>
                <a:cubicBezTo>
                  <a:pt x="9781" y="3564"/>
                  <a:pt x="9715" y="3586"/>
                  <a:pt x="9698" y="3598"/>
                </a:cubicBezTo>
                <a:cubicBezTo>
                  <a:pt x="9681" y="3610"/>
                  <a:pt x="9705" y="3598"/>
                  <a:pt x="9709" y="3598"/>
                </a:cubicBezTo>
                <a:cubicBezTo>
                  <a:pt x="9719" y="3579"/>
                  <a:pt x="9719" y="3579"/>
                  <a:pt x="9740" y="3579"/>
                </a:cubicBezTo>
                <a:lnTo>
                  <a:pt x="9740" y="3691"/>
                </a:lnTo>
                <a:cubicBezTo>
                  <a:pt x="9729" y="3711"/>
                  <a:pt x="9729" y="3711"/>
                  <a:pt x="9709" y="3730"/>
                </a:cubicBezTo>
                <a:cubicBezTo>
                  <a:pt x="9698" y="3711"/>
                  <a:pt x="9698" y="3711"/>
                  <a:pt x="9688" y="3691"/>
                </a:cubicBezTo>
                <a:cubicBezTo>
                  <a:pt x="9677" y="3730"/>
                  <a:pt x="9665" y="3815"/>
                  <a:pt x="9665" y="3833"/>
                </a:cubicBezTo>
                <a:cubicBezTo>
                  <a:pt x="9655" y="3815"/>
                  <a:pt x="9667" y="3730"/>
                  <a:pt x="9646" y="3730"/>
                </a:cubicBezTo>
                <a:cubicBezTo>
                  <a:pt x="9646" y="3805"/>
                  <a:pt x="9605" y="3917"/>
                  <a:pt x="9553" y="3955"/>
                </a:cubicBezTo>
                <a:cubicBezTo>
                  <a:pt x="9615" y="4105"/>
                  <a:pt x="9584" y="4143"/>
                  <a:pt x="9574" y="4349"/>
                </a:cubicBezTo>
                <a:cubicBezTo>
                  <a:pt x="9542" y="4330"/>
                  <a:pt x="9469" y="4295"/>
                  <a:pt x="9438" y="4312"/>
                </a:cubicBezTo>
                <a:cubicBezTo>
                  <a:pt x="9407" y="4329"/>
                  <a:pt x="9395" y="4413"/>
                  <a:pt x="9385" y="4451"/>
                </a:cubicBezTo>
                <a:cubicBezTo>
                  <a:pt x="9416" y="4508"/>
                  <a:pt x="9449" y="4481"/>
                  <a:pt x="9459" y="4574"/>
                </a:cubicBezTo>
                <a:cubicBezTo>
                  <a:pt x="9480" y="4556"/>
                  <a:pt x="9501" y="4556"/>
                  <a:pt x="9522" y="4574"/>
                </a:cubicBezTo>
                <a:lnTo>
                  <a:pt x="9522" y="4593"/>
                </a:lnTo>
                <a:cubicBezTo>
                  <a:pt x="9470" y="4593"/>
                  <a:pt x="9428" y="4613"/>
                  <a:pt x="9407" y="4688"/>
                </a:cubicBezTo>
                <a:cubicBezTo>
                  <a:pt x="9397" y="4706"/>
                  <a:pt x="9397" y="4706"/>
                  <a:pt x="9397" y="4743"/>
                </a:cubicBezTo>
                <a:cubicBezTo>
                  <a:pt x="9438" y="4800"/>
                  <a:pt x="9490" y="4857"/>
                  <a:pt x="9532" y="4912"/>
                </a:cubicBezTo>
                <a:cubicBezTo>
                  <a:pt x="9553" y="4988"/>
                  <a:pt x="9522" y="4969"/>
                  <a:pt x="9553" y="5007"/>
                </a:cubicBezTo>
                <a:cubicBezTo>
                  <a:pt x="9605" y="5063"/>
                  <a:pt x="9667" y="5026"/>
                  <a:pt x="9688" y="5138"/>
                </a:cubicBezTo>
                <a:cubicBezTo>
                  <a:pt x="9729" y="5251"/>
                  <a:pt x="9667" y="5364"/>
                  <a:pt x="9657" y="5496"/>
                </a:cubicBezTo>
                <a:cubicBezTo>
                  <a:pt x="9698" y="5496"/>
                  <a:pt x="9729" y="5457"/>
                  <a:pt x="9771" y="5439"/>
                </a:cubicBezTo>
                <a:lnTo>
                  <a:pt x="9771" y="5382"/>
                </a:lnTo>
                <a:cubicBezTo>
                  <a:pt x="9761" y="5364"/>
                  <a:pt x="9761" y="5364"/>
                  <a:pt x="9750" y="5326"/>
                </a:cubicBezTo>
                <a:lnTo>
                  <a:pt x="9781" y="5326"/>
                </a:lnTo>
                <a:cubicBezTo>
                  <a:pt x="9802" y="5382"/>
                  <a:pt x="9813" y="5401"/>
                  <a:pt x="9865" y="5401"/>
                </a:cubicBezTo>
                <a:lnTo>
                  <a:pt x="10042" y="5391"/>
                </a:lnTo>
                <a:cubicBezTo>
                  <a:pt x="10094" y="5414"/>
                  <a:pt x="10057" y="5619"/>
                  <a:pt x="10081" y="5686"/>
                </a:cubicBezTo>
                <a:cubicBezTo>
                  <a:pt x="10105" y="5753"/>
                  <a:pt x="10188" y="5693"/>
                  <a:pt x="10188" y="5795"/>
                </a:cubicBezTo>
                <a:cubicBezTo>
                  <a:pt x="10219" y="5889"/>
                  <a:pt x="10188" y="6078"/>
                  <a:pt x="10177" y="6153"/>
                </a:cubicBezTo>
                <a:cubicBezTo>
                  <a:pt x="10157" y="6115"/>
                  <a:pt x="10158" y="6036"/>
                  <a:pt x="10137" y="6016"/>
                </a:cubicBezTo>
                <a:cubicBezTo>
                  <a:pt x="10085" y="5998"/>
                  <a:pt x="10011" y="6096"/>
                  <a:pt x="9949" y="6096"/>
                </a:cubicBezTo>
                <a:cubicBezTo>
                  <a:pt x="9899" y="6112"/>
                  <a:pt x="9957" y="5988"/>
                  <a:pt x="9893" y="6004"/>
                </a:cubicBezTo>
                <a:cubicBezTo>
                  <a:pt x="9829" y="6020"/>
                  <a:pt x="9660" y="6120"/>
                  <a:pt x="9610" y="6190"/>
                </a:cubicBezTo>
                <a:cubicBezTo>
                  <a:pt x="9589" y="6247"/>
                  <a:pt x="9553" y="6453"/>
                  <a:pt x="9532" y="6528"/>
                </a:cubicBezTo>
                <a:cubicBezTo>
                  <a:pt x="9522" y="6528"/>
                  <a:pt x="9501" y="6548"/>
                  <a:pt x="9490" y="6566"/>
                </a:cubicBezTo>
                <a:cubicBezTo>
                  <a:pt x="9574" y="6660"/>
                  <a:pt x="9501" y="6866"/>
                  <a:pt x="9490" y="6979"/>
                </a:cubicBezTo>
                <a:cubicBezTo>
                  <a:pt x="9522" y="6979"/>
                  <a:pt x="9563" y="6998"/>
                  <a:pt x="9594" y="7016"/>
                </a:cubicBezTo>
                <a:cubicBezTo>
                  <a:pt x="9594" y="7016"/>
                  <a:pt x="9584" y="7036"/>
                  <a:pt x="9584" y="7054"/>
                </a:cubicBezTo>
                <a:cubicBezTo>
                  <a:pt x="9480" y="7110"/>
                  <a:pt x="9428" y="7130"/>
                  <a:pt x="9438" y="7411"/>
                </a:cubicBezTo>
                <a:cubicBezTo>
                  <a:pt x="9480" y="7468"/>
                  <a:pt x="9407" y="7598"/>
                  <a:pt x="9428" y="7674"/>
                </a:cubicBezTo>
                <a:cubicBezTo>
                  <a:pt x="9438" y="7730"/>
                  <a:pt x="9459" y="7749"/>
                  <a:pt x="9459" y="7862"/>
                </a:cubicBezTo>
                <a:cubicBezTo>
                  <a:pt x="9438" y="7881"/>
                  <a:pt x="9418" y="7899"/>
                  <a:pt x="9407" y="7918"/>
                </a:cubicBezTo>
                <a:cubicBezTo>
                  <a:pt x="9323" y="7881"/>
                  <a:pt x="9344" y="7843"/>
                  <a:pt x="9302" y="7730"/>
                </a:cubicBezTo>
                <a:cubicBezTo>
                  <a:pt x="9250" y="7787"/>
                  <a:pt x="9167" y="7655"/>
                  <a:pt x="9126" y="7580"/>
                </a:cubicBezTo>
                <a:lnTo>
                  <a:pt x="9126" y="7543"/>
                </a:lnTo>
                <a:lnTo>
                  <a:pt x="9167" y="7543"/>
                </a:lnTo>
                <a:lnTo>
                  <a:pt x="9167" y="7524"/>
                </a:lnTo>
                <a:lnTo>
                  <a:pt x="9146" y="7524"/>
                </a:lnTo>
                <a:cubicBezTo>
                  <a:pt x="9136" y="7524"/>
                  <a:pt x="9094" y="7543"/>
                  <a:pt x="9084" y="7543"/>
                </a:cubicBezTo>
                <a:cubicBezTo>
                  <a:pt x="9094" y="7598"/>
                  <a:pt x="9094" y="7598"/>
                  <a:pt x="9105" y="7618"/>
                </a:cubicBezTo>
                <a:cubicBezTo>
                  <a:pt x="9084" y="7637"/>
                  <a:pt x="9084" y="7637"/>
                  <a:pt x="9063" y="7637"/>
                </a:cubicBezTo>
                <a:cubicBezTo>
                  <a:pt x="9105" y="7749"/>
                  <a:pt x="9074" y="7824"/>
                  <a:pt x="9167" y="7918"/>
                </a:cubicBezTo>
                <a:cubicBezTo>
                  <a:pt x="9167" y="7956"/>
                  <a:pt x="9177" y="8087"/>
                  <a:pt x="9167" y="8125"/>
                </a:cubicBezTo>
                <a:cubicBezTo>
                  <a:pt x="9146" y="8182"/>
                  <a:pt x="9126" y="8200"/>
                  <a:pt x="9105" y="8237"/>
                </a:cubicBezTo>
                <a:cubicBezTo>
                  <a:pt x="9042" y="8237"/>
                  <a:pt x="8970" y="8275"/>
                  <a:pt x="8928" y="8219"/>
                </a:cubicBezTo>
                <a:cubicBezTo>
                  <a:pt x="8897" y="8200"/>
                  <a:pt x="8897" y="8162"/>
                  <a:pt x="8866" y="8125"/>
                </a:cubicBezTo>
                <a:cubicBezTo>
                  <a:pt x="8845" y="8144"/>
                  <a:pt x="8824" y="8162"/>
                  <a:pt x="8802" y="8182"/>
                </a:cubicBezTo>
                <a:cubicBezTo>
                  <a:pt x="8834" y="8219"/>
                  <a:pt x="8876" y="8481"/>
                  <a:pt x="8845" y="8575"/>
                </a:cubicBezTo>
                <a:cubicBezTo>
                  <a:pt x="8834" y="8632"/>
                  <a:pt x="8834" y="8632"/>
                  <a:pt x="8814" y="8650"/>
                </a:cubicBezTo>
                <a:cubicBezTo>
                  <a:pt x="8781" y="8707"/>
                  <a:pt x="8657" y="8726"/>
                  <a:pt x="8615" y="8670"/>
                </a:cubicBezTo>
                <a:cubicBezTo>
                  <a:pt x="8542" y="8632"/>
                  <a:pt x="8490" y="8369"/>
                  <a:pt x="8470" y="8237"/>
                </a:cubicBezTo>
                <a:cubicBezTo>
                  <a:pt x="8449" y="8162"/>
                  <a:pt x="8470" y="8050"/>
                  <a:pt x="8459" y="7993"/>
                </a:cubicBezTo>
                <a:lnTo>
                  <a:pt x="8418" y="7993"/>
                </a:lnTo>
                <a:cubicBezTo>
                  <a:pt x="8376" y="8031"/>
                  <a:pt x="8283" y="7993"/>
                  <a:pt x="8240" y="7993"/>
                </a:cubicBezTo>
                <a:cubicBezTo>
                  <a:pt x="8219" y="7881"/>
                  <a:pt x="8209" y="7768"/>
                  <a:pt x="8136" y="7768"/>
                </a:cubicBezTo>
                <a:cubicBezTo>
                  <a:pt x="8115" y="7730"/>
                  <a:pt x="8053" y="7712"/>
                  <a:pt x="8042" y="7712"/>
                </a:cubicBezTo>
                <a:cubicBezTo>
                  <a:pt x="8022" y="7730"/>
                  <a:pt x="8001" y="7768"/>
                  <a:pt x="7980" y="7787"/>
                </a:cubicBezTo>
                <a:cubicBezTo>
                  <a:pt x="7970" y="7937"/>
                  <a:pt x="7980" y="8013"/>
                  <a:pt x="7990" y="8106"/>
                </a:cubicBezTo>
                <a:cubicBezTo>
                  <a:pt x="7980" y="8200"/>
                  <a:pt x="7949" y="8294"/>
                  <a:pt x="7949" y="8406"/>
                </a:cubicBezTo>
                <a:cubicBezTo>
                  <a:pt x="7928" y="8406"/>
                  <a:pt x="7907" y="8406"/>
                  <a:pt x="7887" y="8426"/>
                </a:cubicBezTo>
                <a:cubicBezTo>
                  <a:pt x="7876" y="8463"/>
                  <a:pt x="7855" y="8501"/>
                  <a:pt x="7845" y="8538"/>
                </a:cubicBezTo>
                <a:lnTo>
                  <a:pt x="7835" y="8538"/>
                </a:lnTo>
                <a:lnTo>
                  <a:pt x="7835" y="8481"/>
                </a:lnTo>
                <a:cubicBezTo>
                  <a:pt x="7824" y="8463"/>
                  <a:pt x="7845" y="8444"/>
                  <a:pt x="7855" y="8426"/>
                </a:cubicBezTo>
                <a:cubicBezTo>
                  <a:pt x="7762" y="8388"/>
                  <a:pt x="7710" y="8351"/>
                  <a:pt x="7678" y="8182"/>
                </a:cubicBezTo>
                <a:cubicBezTo>
                  <a:pt x="7605" y="8182"/>
                  <a:pt x="7594" y="8182"/>
                  <a:pt x="7563" y="8087"/>
                </a:cubicBezTo>
                <a:cubicBezTo>
                  <a:pt x="7542" y="8125"/>
                  <a:pt x="7542" y="8125"/>
                  <a:pt x="7501" y="8144"/>
                </a:cubicBezTo>
                <a:cubicBezTo>
                  <a:pt x="7491" y="8125"/>
                  <a:pt x="7470" y="8068"/>
                  <a:pt x="7470" y="8087"/>
                </a:cubicBezTo>
                <a:cubicBezTo>
                  <a:pt x="7449" y="8125"/>
                  <a:pt x="7439" y="8144"/>
                  <a:pt x="7439" y="8219"/>
                </a:cubicBezTo>
                <a:cubicBezTo>
                  <a:pt x="7501" y="8275"/>
                  <a:pt x="7615" y="8463"/>
                  <a:pt x="7574" y="8595"/>
                </a:cubicBezTo>
                <a:cubicBezTo>
                  <a:pt x="7553" y="8650"/>
                  <a:pt x="7470" y="8764"/>
                  <a:pt x="7418" y="8782"/>
                </a:cubicBezTo>
                <a:cubicBezTo>
                  <a:pt x="7387" y="8670"/>
                  <a:pt x="7324" y="8689"/>
                  <a:pt x="7251" y="8707"/>
                </a:cubicBezTo>
                <a:cubicBezTo>
                  <a:pt x="7231" y="8764"/>
                  <a:pt x="7199" y="8819"/>
                  <a:pt x="7189" y="8858"/>
                </a:cubicBezTo>
                <a:cubicBezTo>
                  <a:pt x="7168" y="8876"/>
                  <a:pt x="7136" y="8895"/>
                  <a:pt x="7115" y="8914"/>
                </a:cubicBezTo>
                <a:lnTo>
                  <a:pt x="7115" y="8839"/>
                </a:lnTo>
                <a:cubicBezTo>
                  <a:pt x="7063" y="8819"/>
                  <a:pt x="7032" y="8764"/>
                  <a:pt x="6991" y="8801"/>
                </a:cubicBezTo>
                <a:cubicBezTo>
                  <a:pt x="6959" y="8801"/>
                  <a:pt x="6928" y="8876"/>
                  <a:pt x="6907" y="8895"/>
                </a:cubicBezTo>
                <a:cubicBezTo>
                  <a:pt x="6876" y="8895"/>
                  <a:pt x="6845" y="8914"/>
                  <a:pt x="6814" y="8914"/>
                </a:cubicBezTo>
                <a:lnTo>
                  <a:pt x="6814" y="8970"/>
                </a:lnTo>
                <a:cubicBezTo>
                  <a:pt x="6793" y="9008"/>
                  <a:pt x="6793" y="8895"/>
                  <a:pt x="6751" y="8989"/>
                </a:cubicBezTo>
                <a:cubicBezTo>
                  <a:pt x="6762" y="9008"/>
                  <a:pt x="6772" y="9008"/>
                  <a:pt x="6772" y="9026"/>
                </a:cubicBezTo>
                <a:cubicBezTo>
                  <a:pt x="6803" y="8989"/>
                  <a:pt x="6887" y="9008"/>
                  <a:pt x="6939" y="9008"/>
                </a:cubicBezTo>
                <a:lnTo>
                  <a:pt x="6939" y="8989"/>
                </a:lnTo>
                <a:cubicBezTo>
                  <a:pt x="6928" y="8970"/>
                  <a:pt x="6928" y="8970"/>
                  <a:pt x="6918" y="8951"/>
                </a:cubicBezTo>
                <a:lnTo>
                  <a:pt x="6939" y="8951"/>
                </a:lnTo>
                <a:cubicBezTo>
                  <a:pt x="6949" y="8951"/>
                  <a:pt x="6959" y="8951"/>
                  <a:pt x="6991" y="8933"/>
                </a:cubicBezTo>
                <a:cubicBezTo>
                  <a:pt x="7001" y="8989"/>
                  <a:pt x="7001" y="9045"/>
                  <a:pt x="7032" y="9064"/>
                </a:cubicBezTo>
                <a:cubicBezTo>
                  <a:pt x="7084" y="9139"/>
                  <a:pt x="7241" y="9102"/>
                  <a:pt x="7303" y="9139"/>
                </a:cubicBezTo>
                <a:lnTo>
                  <a:pt x="7303" y="9195"/>
                </a:lnTo>
                <a:cubicBezTo>
                  <a:pt x="7314" y="9234"/>
                  <a:pt x="7241" y="9496"/>
                  <a:pt x="7220" y="9590"/>
                </a:cubicBezTo>
                <a:lnTo>
                  <a:pt x="7199" y="9590"/>
                </a:lnTo>
                <a:cubicBezTo>
                  <a:pt x="7189" y="9533"/>
                  <a:pt x="7199" y="9552"/>
                  <a:pt x="7179" y="9533"/>
                </a:cubicBezTo>
                <a:cubicBezTo>
                  <a:pt x="7126" y="9609"/>
                  <a:pt x="7011" y="9533"/>
                  <a:pt x="6949" y="9496"/>
                </a:cubicBezTo>
                <a:lnTo>
                  <a:pt x="6876" y="9496"/>
                </a:lnTo>
                <a:cubicBezTo>
                  <a:pt x="6855" y="9478"/>
                  <a:pt x="6814" y="9421"/>
                  <a:pt x="6793" y="9403"/>
                </a:cubicBezTo>
                <a:cubicBezTo>
                  <a:pt x="6762" y="9403"/>
                  <a:pt x="6793" y="9458"/>
                  <a:pt x="6751" y="9440"/>
                </a:cubicBezTo>
                <a:cubicBezTo>
                  <a:pt x="6710" y="9421"/>
                  <a:pt x="6668" y="9327"/>
                  <a:pt x="6637" y="9289"/>
                </a:cubicBezTo>
                <a:lnTo>
                  <a:pt x="6627" y="9289"/>
                </a:lnTo>
                <a:cubicBezTo>
                  <a:pt x="6616" y="9289"/>
                  <a:pt x="6606" y="9271"/>
                  <a:pt x="6584" y="9289"/>
                </a:cubicBezTo>
                <a:cubicBezTo>
                  <a:pt x="6553" y="9234"/>
                  <a:pt x="6522" y="9214"/>
                  <a:pt x="6480" y="9177"/>
                </a:cubicBezTo>
                <a:cubicBezTo>
                  <a:pt x="6459" y="9252"/>
                  <a:pt x="6449" y="9195"/>
                  <a:pt x="6449" y="9346"/>
                </a:cubicBezTo>
                <a:cubicBezTo>
                  <a:pt x="6407" y="9383"/>
                  <a:pt x="6397" y="9478"/>
                  <a:pt x="6355" y="9515"/>
                </a:cubicBezTo>
                <a:cubicBezTo>
                  <a:pt x="6324" y="9552"/>
                  <a:pt x="6303" y="9552"/>
                  <a:pt x="6262" y="9552"/>
                </a:cubicBezTo>
                <a:lnTo>
                  <a:pt x="6262" y="9609"/>
                </a:lnTo>
                <a:cubicBezTo>
                  <a:pt x="6238" y="9653"/>
                  <a:pt x="6213" y="9696"/>
                  <a:pt x="6189" y="9740"/>
                </a:cubicBezTo>
                <a:cubicBezTo>
                  <a:pt x="6158" y="9759"/>
                  <a:pt x="6137" y="9778"/>
                  <a:pt x="6106" y="9796"/>
                </a:cubicBezTo>
                <a:cubicBezTo>
                  <a:pt x="6064" y="9834"/>
                  <a:pt x="6064" y="9909"/>
                  <a:pt x="6001" y="9947"/>
                </a:cubicBezTo>
                <a:cubicBezTo>
                  <a:pt x="5762" y="10097"/>
                  <a:pt x="5492" y="9909"/>
                  <a:pt x="5345" y="9796"/>
                </a:cubicBezTo>
                <a:lnTo>
                  <a:pt x="5220" y="9796"/>
                </a:lnTo>
                <a:cubicBezTo>
                  <a:pt x="5137" y="9740"/>
                  <a:pt x="5148" y="9647"/>
                  <a:pt x="4992" y="9647"/>
                </a:cubicBezTo>
                <a:cubicBezTo>
                  <a:pt x="4981" y="9590"/>
                  <a:pt x="4940" y="9552"/>
                  <a:pt x="4929" y="9515"/>
                </a:cubicBezTo>
                <a:lnTo>
                  <a:pt x="4929" y="9403"/>
                </a:lnTo>
                <a:cubicBezTo>
                  <a:pt x="4918" y="9383"/>
                  <a:pt x="4876" y="9364"/>
                  <a:pt x="4866" y="9346"/>
                </a:cubicBezTo>
                <a:cubicBezTo>
                  <a:pt x="5012" y="9364"/>
                  <a:pt x="5064" y="9252"/>
                  <a:pt x="5168" y="9214"/>
                </a:cubicBezTo>
                <a:cubicBezTo>
                  <a:pt x="5231" y="9177"/>
                  <a:pt x="5335" y="9214"/>
                  <a:pt x="5387" y="9234"/>
                </a:cubicBezTo>
                <a:cubicBezTo>
                  <a:pt x="5512" y="9271"/>
                  <a:pt x="5648" y="9234"/>
                  <a:pt x="5741" y="9195"/>
                </a:cubicBezTo>
                <a:cubicBezTo>
                  <a:pt x="5762" y="9158"/>
                  <a:pt x="5772" y="9139"/>
                  <a:pt x="5783" y="9102"/>
                </a:cubicBezTo>
                <a:cubicBezTo>
                  <a:pt x="5762" y="9064"/>
                  <a:pt x="5762" y="9026"/>
                  <a:pt x="5731" y="8989"/>
                </a:cubicBezTo>
                <a:cubicBezTo>
                  <a:pt x="5679" y="8933"/>
                  <a:pt x="5596" y="8970"/>
                  <a:pt x="5533" y="8933"/>
                </a:cubicBezTo>
                <a:cubicBezTo>
                  <a:pt x="5428" y="8876"/>
                  <a:pt x="5324" y="8782"/>
                  <a:pt x="5210" y="8745"/>
                </a:cubicBezTo>
                <a:cubicBezTo>
                  <a:pt x="5096" y="8689"/>
                  <a:pt x="4992" y="8764"/>
                  <a:pt x="4961" y="8595"/>
                </a:cubicBezTo>
                <a:cubicBezTo>
                  <a:pt x="4992" y="8575"/>
                  <a:pt x="5054" y="8538"/>
                  <a:pt x="5085" y="8481"/>
                </a:cubicBezTo>
                <a:cubicBezTo>
                  <a:pt x="4929" y="8501"/>
                  <a:pt x="4845" y="8331"/>
                  <a:pt x="4741" y="8275"/>
                </a:cubicBezTo>
                <a:cubicBezTo>
                  <a:pt x="4658" y="8219"/>
                  <a:pt x="4575" y="8257"/>
                  <a:pt x="4554" y="8087"/>
                </a:cubicBezTo>
                <a:cubicBezTo>
                  <a:pt x="4492" y="8087"/>
                  <a:pt x="4409" y="8068"/>
                  <a:pt x="4356" y="8031"/>
                </a:cubicBezTo>
                <a:cubicBezTo>
                  <a:pt x="4262" y="7993"/>
                  <a:pt x="4168" y="8068"/>
                  <a:pt x="4085" y="8013"/>
                </a:cubicBezTo>
                <a:cubicBezTo>
                  <a:pt x="4002" y="7956"/>
                  <a:pt x="4054" y="7843"/>
                  <a:pt x="3919" y="7843"/>
                </a:cubicBezTo>
                <a:cubicBezTo>
                  <a:pt x="3888" y="7806"/>
                  <a:pt x="3783" y="7806"/>
                  <a:pt x="3741" y="7806"/>
                </a:cubicBezTo>
                <a:cubicBezTo>
                  <a:pt x="3721" y="7730"/>
                  <a:pt x="3731" y="7618"/>
                  <a:pt x="3669" y="7598"/>
                </a:cubicBezTo>
                <a:cubicBezTo>
                  <a:pt x="3627" y="7655"/>
                  <a:pt x="3523" y="7618"/>
                  <a:pt x="3492" y="7637"/>
                </a:cubicBezTo>
                <a:cubicBezTo>
                  <a:pt x="3481" y="7655"/>
                  <a:pt x="3492" y="7674"/>
                  <a:pt x="3440" y="7674"/>
                </a:cubicBezTo>
                <a:cubicBezTo>
                  <a:pt x="3409" y="7655"/>
                  <a:pt x="3398" y="7674"/>
                  <a:pt x="3367" y="7674"/>
                </a:cubicBezTo>
                <a:lnTo>
                  <a:pt x="3367" y="7637"/>
                </a:lnTo>
                <a:cubicBezTo>
                  <a:pt x="3377" y="7618"/>
                  <a:pt x="3388" y="7580"/>
                  <a:pt x="3398" y="7543"/>
                </a:cubicBezTo>
                <a:cubicBezTo>
                  <a:pt x="3357" y="7505"/>
                  <a:pt x="3315" y="7486"/>
                  <a:pt x="3241" y="7505"/>
                </a:cubicBezTo>
                <a:cubicBezTo>
                  <a:pt x="3221" y="7468"/>
                  <a:pt x="3200" y="7411"/>
                  <a:pt x="3189" y="7411"/>
                </a:cubicBezTo>
                <a:cubicBezTo>
                  <a:pt x="3148" y="7392"/>
                  <a:pt x="3106" y="7449"/>
                  <a:pt x="3085" y="7468"/>
                </a:cubicBezTo>
                <a:cubicBezTo>
                  <a:pt x="3002" y="7449"/>
                  <a:pt x="2929" y="7449"/>
                  <a:pt x="2846" y="7449"/>
                </a:cubicBezTo>
                <a:cubicBezTo>
                  <a:pt x="2815" y="7449"/>
                  <a:pt x="2763" y="7429"/>
                  <a:pt x="2722" y="7486"/>
                </a:cubicBezTo>
                <a:cubicBezTo>
                  <a:pt x="2700" y="7524"/>
                  <a:pt x="2679" y="7561"/>
                  <a:pt x="2669" y="7598"/>
                </a:cubicBezTo>
                <a:cubicBezTo>
                  <a:pt x="2606" y="7655"/>
                  <a:pt x="2533" y="7598"/>
                  <a:pt x="2471" y="7637"/>
                </a:cubicBezTo>
                <a:cubicBezTo>
                  <a:pt x="2450" y="7655"/>
                  <a:pt x="2440" y="7712"/>
                  <a:pt x="2419" y="7712"/>
                </a:cubicBezTo>
                <a:cubicBezTo>
                  <a:pt x="2326" y="7712"/>
                  <a:pt x="2232" y="7693"/>
                  <a:pt x="2137" y="7693"/>
                </a:cubicBezTo>
                <a:cubicBezTo>
                  <a:pt x="2085" y="7674"/>
                  <a:pt x="2065" y="7598"/>
                  <a:pt x="2023" y="7561"/>
                </a:cubicBezTo>
                <a:cubicBezTo>
                  <a:pt x="1982" y="7524"/>
                  <a:pt x="1898" y="7580"/>
                  <a:pt x="1867" y="7524"/>
                </a:cubicBezTo>
                <a:cubicBezTo>
                  <a:pt x="1898" y="7505"/>
                  <a:pt x="1898" y="7505"/>
                  <a:pt x="1919" y="7505"/>
                </a:cubicBezTo>
                <a:lnTo>
                  <a:pt x="1919" y="7486"/>
                </a:lnTo>
                <a:lnTo>
                  <a:pt x="1867" y="7486"/>
                </a:lnTo>
                <a:cubicBezTo>
                  <a:pt x="1846" y="7468"/>
                  <a:pt x="1774" y="7486"/>
                  <a:pt x="1753" y="7505"/>
                </a:cubicBezTo>
                <a:cubicBezTo>
                  <a:pt x="1701" y="7392"/>
                  <a:pt x="1597" y="7468"/>
                  <a:pt x="1544" y="7429"/>
                </a:cubicBezTo>
                <a:lnTo>
                  <a:pt x="1544" y="7486"/>
                </a:lnTo>
                <a:cubicBezTo>
                  <a:pt x="1523" y="7468"/>
                  <a:pt x="1502" y="7468"/>
                  <a:pt x="1492" y="7468"/>
                </a:cubicBezTo>
                <a:lnTo>
                  <a:pt x="1492" y="7411"/>
                </a:lnTo>
                <a:cubicBezTo>
                  <a:pt x="1430" y="7411"/>
                  <a:pt x="1430" y="7429"/>
                  <a:pt x="1398" y="7468"/>
                </a:cubicBezTo>
                <a:cubicBezTo>
                  <a:pt x="1388" y="7429"/>
                  <a:pt x="1388" y="7429"/>
                  <a:pt x="1378" y="7411"/>
                </a:cubicBezTo>
                <a:cubicBezTo>
                  <a:pt x="1222" y="7505"/>
                  <a:pt x="1191" y="7505"/>
                  <a:pt x="1013" y="7429"/>
                </a:cubicBezTo>
                <a:cubicBezTo>
                  <a:pt x="961" y="7411"/>
                  <a:pt x="898" y="7411"/>
                  <a:pt x="836" y="7411"/>
                </a:cubicBezTo>
                <a:cubicBezTo>
                  <a:pt x="826" y="7392"/>
                  <a:pt x="805" y="7336"/>
                  <a:pt x="795" y="7336"/>
                </a:cubicBezTo>
                <a:cubicBezTo>
                  <a:pt x="774" y="7317"/>
                  <a:pt x="670" y="7374"/>
                  <a:pt x="628" y="7354"/>
                </a:cubicBezTo>
                <a:cubicBezTo>
                  <a:pt x="618" y="7354"/>
                  <a:pt x="607" y="7299"/>
                  <a:pt x="597" y="7299"/>
                </a:cubicBezTo>
                <a:cubicBezTo>
                  <a:pt x="566" y="7299"/>
                  <a:pt x="535" y="7317"/>
                  <a:pt x="493" y="7317"/>
                </a:cubicBezTo>
                <a:cubicBezTo>
                  <a:pt x="493" y="7299"/>
                  <a:pt x="483" y="7261"/>
                  <a:pt x="471" y="7242"/>
                </a:cubicBezTo>
                <a:lnTo>
                  <a:pt x="378" y="7242"/>
                </a:lnTo>
                <a:cubicBezTo>
                  <a:pt x="347" y="7223"/>
                  <a:pt x="306" y="7199"/>
                  <a:pt x="243" y="7167"/>
                </a:cubicBezTo>
                <a:cubicBezTo>
                  <a:pt x="180" y="7135"/>
                  <a:pt x="10" y="7088"/>
                  <a:pt x="0" y="7050"/>
                </a:cubicBezTo>
                <a:cubicBezTo>
                  <a:pt x="31" y="7012"/>
                  <a:pt x="295" y="7036"/>
                  <a:pt x="357" y="7054"/>
                </a:cubicBezTo>
                <a:cubicBezTo>
                  <a:pt x="409" y="7110"/>
                  <a:pt x="503" y="7073"/>
                  <a:pt x="576" y="7092"/>
                </a:cubicBezTo>
                <a:cubicBezTo>
                  <a:pt x="680" y="7148"/>
                  <a:pt x="836" y="7167"/>
                  <a:pt x="940" y="7167"/>
                </a:cubicBezTo>
                <a:cubicBezTo>
                  <a:pt x="940" y="7110"/>
                  <a:pt x="930" y="7148"/>
                  <a:pt x="950" y="7092"/>
                </a:cubicBezTo>
                <a:cubicBezTo>
                  <a:pt x="930" y="7054"/>
                  <a:pt x="898" y="7036"/>
                  <a:pt x="888" y="6998"/>
                </a:cubicBezTo>
                <a:lnTo>
                  <a:pt x="898" y="6998"/>
                </a:lnTo>
                <a:lnTo>
                  <a:pt x="898" y="6979"/>
                </a:lnTo>
                <a:cubicBezTo>
                  <a:pt x="940" y="6998"/>
                  <a:pt x="950" y="7016"/>
                  <a:pt x="1002" y="7016"/>
                </a:cubicBezTo>
                <a:lnTo>
                  <a:pt x="1002" y="6941"/>
                </a:lnTo>
                <a:cubicBezTo>
                  <a:pt x="982" y="6941"/>
                  <a:pt x="961" y="6923"/>
                  <a:pt x="940" y="6923"/>
                </a:cubicBezTo>
                <a:lnTo>
                  <a:pt x="940" y="6847"/>
                </a:lnTo>
                <a:lnTo>
                  <a:pt x="961" y="6847"/>
                </a:lnTo>
                <a:cubicBezTo>
                  <a:pt x="971" y="6866"/>
                  <a:pt x="992" y="6904"/>
                  <a:pt x="1013" y="6885"/>
                </a:cubicBezTo>
                <a:lnTo>
                  <a:pt x="1013" y="6847"/>
                </a:lnTo>
                <a:cubicBezTo>
                  <a:pt x="1055" y="6810"/>
                  <a:pt x="1107" y="6754"/>
                  <a:pt x="1149" y="6716"/>
                </a:cubicBezTo>
                <a:cubicBezTo>
                  <a:pt x="1211" y="6678"/>
                  <a:pt x="1243" y="6735"/>
                  <a:pt x="1305" y="6678"/>
                </a:cubicBezTo>
                <a:lnTo>
                  <a:pt x="1305" y="6660"/>
                </a:lnTo>
                <a:cubicBezTo>
                  <a:pt x="1253" y="6660"/>
                  <a:pt x="1180" y="6641"/>
                  <a:pt x="1128" y="6660"/>
                </a:cubicBezTo>
                <a:lnTo>
                  <a:pt x="1128" y="6641"/>
                </a:lnTo>
                <a:cubicBezTo>
                  <a:pt x="1139" y="6622"/>
                  <a:pt x="1149" y="6603"/>
                  <a:pt x="1159" y="6585"/>
                </a:cubicBezTo>
                <a:cubicBezTo>
                  <a:pt x="1191" y="6585"/>
                  <a:pt x="1191" y="6603"/>
                  <a:pt x="1211" y="6603"/>
                </a:cubicBezTo>
                <a:cubicBezTo>
                  <a:pt x="1222" y="6585"/>
                  <a:pt x="1232" y="6566"/>
                  <a:pt x="1243" y="6566"/>
                </a:cubicBezTo>
                <a:lnTo>
                  <a:pt x="1243" y="6548"/>
                </a:lnTo>
                <a:cubicBezTo>
                  <a:pt x="1201" y="6528"/>
                  <a:pt x="1201" y="6528"/>
                  <a:pt x="1191" y="6472"/>
                </a:cubicBezTo>
                <a:lnTo>
                  <a:pt x="1222" y="6472"/>
                </a:lnTo>
                <a:cubicBezTo>
                  <a:pt x="1232" y="6491"/>
                  <a:pt x="1232" y="6472"/>
                  <a:pt x="1243" y="6491"/>
                </a:cubicBezTo>
                <a:cubicBezTo>
                  <a:pt x="1253" y="6472"/>
                  <a:pt x="1253" y="6453"/>
                  <a:pt x="1253" y="6434"/>
                </a:cubicBezTo>
                <a:cubicBezTo>
                  <a:pt x="1232" y="6397"/>
                  <a:pt x="1232" y="6397"/>
                  <a:pt x="1201" y="6378"/>
                </a:cubicBezTo>
                <a:cubicBezTo>
                  <a:pt x="1201" y="6378"/>
                  <a:pt x="1191" y="6453"/>
                  <a:pt x="1191" y="6416"/>
                </a:cubicBezTo>
                <a:lnTo>
                  <a:pt x="1191" y="6378"/>
                </a:lnTo>
                <a:lnTo>
                  <a:pt x="1180" y="6378"/>
                </a:lnTo>
                <a:lnTo>
                  <a:pt x="1180" y="6359"/>
                </a:lnTo>
                <a:cubicBezTo>
                  <a:pt x="1211" y="6359"/>
                  <a:pt x="1222" y="6340"/>
                  <a:pt x="1253" y="6322"/>
                </a:cubicBezTo>
                <a:lnTo>
                  <a:pt x="1253" y="6302"/>
                </a:lnTo>
                <a:cubicBezTo>
                  <a:pt x="1201" y="6302"/>
                  <a:pt x="1191" y="6247"/>
                  <a:pt x="1139" y="6228"/>
                </a:cubicBezTo>
                <a:cubicBezTo>
                  <a:pt x="1128" y="6302"/>
                  <a:pt x="1139" y="6265"/>
                  <a:pt x="1118" y="6284"/>
                </a:cubicBezTo>
                <a:cubicBezTo>
                  <a:pt x="1097" y="6265"/>
                  <a:pt x="1066" y="6284"/>
                  <a:pt x="1045" y="6228"/>
                </a:cubicBezTo>
                <a:cubicBezTo>
                  <a:pt x="1066" y="6209"/>
                  <a:pt x="1066" y="6209"/>
                  <a:pt x="1076" y="6190"/>
                </a:cubicBezTo>
                <a:lnTo>
                  <a:pt x="1035" y="6190"/>
                </a:lnTo>
                <a:cubicBezTo>
                  <a:pt x="1013" y="6247"/>
                  <a:pt x="971" y="6247"/>
                  <a:pt x="909" y="6247"/>
                </a:cubicBezTo>
                <a:lnTo>
                  <a:pt x="909" y="6190"/>
                </a:lnTo>
                <a:cubicBezTo>
                  <a:pt x="950" y="6153"/>
                  <a:pt x="961" y="6133"/>
                  <a:pt x="961" y="6040"/>
                </a:cubicBezTo>
                <a:cubicBezTo>
                  <a:pt x="940" y="6021"/>
                  <a:pt x="950" y="6021"/>
                  <a:pt x="940" y="6002"/>
                </a:cubicBezTo>
                <a:lnTo>
                  <a:pt x="961" y="6002"/>
                </a:lnTo>
                <a:cubicBezTo>
                  <a:pt x="992" y="5964"/>
                  <a:pt x="1035" y="6002"/>
                  <a:pt x="1055" y="5964"/>
                </a:cubicBezTo>
                <a:cubicBezTo>
                  <a:pt x="1066" y="5946"/>
                  <a:pt x="1076" y="5927"/>
                  <a:pt x="1087" y="5909"/>
                </a:cubicBezTo>
                <a:cubicBezTo>
                  <a:pt x="1076" y="5889"/>
                  <a:pt x="1076" y="5871"/>
                  <a:pt x="1066" y="5852"/>
                </a:cubicBezTo>
                <a:cubicBezTo>
                  <a:pt x="1118" y="5852"/>
                  <a:pt x="1107" y="5871"/>
                  <a:pt x="1139" y="5833"/>
                </a:cubicBezTo>
                <a:lnTo>
                  <a:pt x="1139" y="5909"/>
                </a:lnTo>
                <a:lnTo>
                  <a:pt x="1263" y="5909"/>
                </a:lnTo>
                <a:cubicBezTo>
                  <a:pt x="1284" y="5814"/>
                  <a:pt x="1326" y="5702"/>
                  <a:pt x="1388" y="5683"/>
                </a:cubicBezTo>
                <a:cubicBezTo>
                  <a:pt x="1419" y="5740"/>
                  <a:pt x="1534" y="5720"/>
                  <a:pt x="1586" y="5740"/>
                </a:cubicBezTo>
                <a:lnTo>
                  <a:pt x="1586" y="5758"/>
                </a:lnTo>
                <a:cubicBezTo>
                  <a:pt x="1575" y="5795"/>
                  <a:pt x="1586" y="5795"/>
                  <a:pt x="1575" y="5814"/>
                </a:cubicBezTo>
                <a:cubicBezTo>
                  <a:pt x="1565" y="5871"/>
                  <a:pt x="1586" y="5833"/>
                  <a:pt x="1554" y="5852"/>
                </a:cubicBezTo>
                <a:cubicBezTo>
                  <a:pt x="1523" y="5909"/>
                  <a:pt x="1492" y="5909"/>
                  <a:pt x="1440" y="5889"/>
                </a:cubicBezTo>
                <a:cubicBezTo>
                  <a:pt x="1430" y="5946"/>
                  <a:pt x="1430" y="5984"/>
                  <a:pt x="1430" y="6040"/>
                </a:cubicBezTo>
                <a:cubicBezTo>
                  <a:pt x="1430" y="6040"/>
                  <a:pt x="1440" y="6040"/>
                  <a:pt x="1450" y="6058"/>
                </a:cubicBezTo>
                <a:cubicBezTo>
                  <a:pt x="1502" y="6096"/>
                  <a:pt x="1659" y="6115"/>
                  <a:pt x="1680" y="6265"/>
                </a:cubicBezTo>
                <a:lnTo>
                  <a:pt x="1711" y="6265"/>
                </a:lnTo>
                <a:cubicBezTo>
                  <a:pt x="1711" y="6416"/>
                  <a:pt x="1753" y="6754"/>
                  <a:pt x="1784" y="6792"/>
                </a:cubicBezTo>
                <a:cubicBezTo>
                  <a:pt x="1836" y="6847"/>
                  <a:pt x="1919" y="6622"/>
                  <a:pt x="1982" y="6585"/>
                </a:cubicBezTo>
                <a:lnTo>
                  <a:pt x="1982" y="6528"/>
                </a:lnTo>
                <a:lnTo>
                  <a:pt x="1909" y="6528"/>
                </a:lnTo>
                <a:cubicBezTo>
                  <a:pt x="1898" y="6491"/>
                  <a:pt x="1888" y="6472"/>
                  <a:pt x="1878" y="6453"/>
                </a:cubicBezTo>
                <a:lnTo>
                  <a:pt x="1878" y="6416"/>
                </a:lnTo>
                <a:lnTo>
                  <a:pt x="1888" y="6416"/>
                </a:lnTo>
                <a:lnTo>
                  <a:pt x="1888" y="6397"/>
                </a:lnTo>
                <a:cubicBezTo>
                  <a:pt x="1961" y="6397"/>
                  <a:pt x="1982" y="6378"/>
                  <a:pt x="2023" y="6322"/>
                </a:cubicBezTo>
                <a:cubicBezTo>
                  <a:pt x="2013" y="6302"/>
                  <a:pt x="2023" y="6322"/>
                  <a:pt x="2002" y="6302"/>
                </a:cubicBezTo>
                <a:cubicBezTo>
                  <a:pt x="1971" y="6247"/>
                  <a:pt x="1930" y="6265"/>
                  <a:pt x="1867" y="6265"/>
                </a:cubicBezTo>
                <a:lnTo>
                  <a:pt x="1867" y="6209"/>
                </a:lnTo>
                <a:cubicBezTo>
                  <a:pt x="1846" y="6209"/>
                  <a:pt x="1836" y="6209"/>
                  <a:pt x="1815" y="6190"/>
                </a:cubicBezTo>
                <a:lnTo>
                  <a:pt x="1815" y="6190"/>
                </a:lnTo>
                <a:cubicBezTo>
                  <a:pt x="1826" y="6171"/>
                  <a:pt x="1826" y="6153"/>
                  <a:pt x="1836" y="6133"/>
                </a:cubicBezTo>
                <a:cubicBezTo>
                  <a:pt x="1794" y="6115"/>
                  <a:pt x="1784" y="6058"/>
                  <a:pt x="1753" y="6040"/>
                </a:cubicBezTo>
                <a:cubicBezTo>
                  <a:pt x="1680" y="5984"/>
                  <a:pt x="1597" y="6058"/>
                  <a:pt x="1534" y="5984"/>
                </a:cubicBezTo>
                <a:cubicBezTo>
                  <a:pt x="1586" y="5984"/>
                  <a:pt x="1649" y="5964"/>
                  <a:pt x="1701" y="5964"/>
                </a:cubicBezTo>
                <a:cubicBezTo>
                  <a:pt x="1690" y="5889"/>
                  <a:pt x="1690" y="5927"/>
                  <a:pt x="1722" y="5871"/>
                </a:cubicBezTo>
                <a:cubicBezTo>
                  <a:pt x="1680" y="5852"/>
                  <a:pt x="1670" y="5833"/>
                  <a:pt x="1659" y="5740"/>
                </a:cubicBezTo>
                <a:lnTo>
                  <a:pt x="1680" y="5740"/>
                </a:lnTo>
                <a:cubicBezTo>
                  <a:pt x="1722" y="5814"/>
                  <a:pt x="1982" y="5814"/>
                  <a:pt x="2023" y="5777"/>
                </a:cubicBezTo>
                <a:cubicBezTo>
                  <a:pt x="2054" y="5758"/>
                  <a:pt x="2085" y="5683"/>
                  <a:pt x="2117" y="5665"/>
                </a:cubicBezTo>
                <a:cubicBezTo>
                  <a:pt x="2149" y="5645"/>
                  <a:pt x="2170" y="5665"/>
                  <a:pt x="2190" y="5645"/>
                </a:cubicBezTo>
                <a:cubicBezTo>
                  <a:pt x="2159" y="5626"/>
                  <a:pt x="2159" y="5608"/>
                  <a:pt x="2117" y="5608"/>
                </a:cubicBezTo>
                <a:cubicBezTo>
                  <a:pt x="2085" y="5645"/>
                  <a:pt x="1836" y="5720"/>
                  <a:pt x="1815" y="5720"/>
                </a:cubicBezTo>
                <a:cubicBezTo>
                  <a:pt x="1784" y="5683"/>
                  <a:pt x="1794" y="5702"/>
                  <a:pt x="1784" y="5665"/>
                </a:cubicBezTo>
                <a:cubicBezTo>
                  <a:pt x="1805" y="5626"/>
                  <a:pt x="1805" y="5626"/>
                  <a:pt x="1805" y="5608"/>
                </a:cubicBezTo>
                <a:cubicBezTo>
                  <a:pt x="1794" y="5551"/>
                  <a:pt x="1794" y="5551"/>
                  <a:pt x="1774" y="5514"/>
                </a:cubicBezTo>
                <a:cubicBezTo>
                  <a:pt x="1753" y="5514"/>
                  <a:pt x="1732" y="5533"/>
                  <a:pt x="1701" y="5533"/>
                </a:cubicBezTo>
                <a:cubicBezTo>
                  <a:pt x="1690" y="5457"/>
                  <a:pt x="1469" y="5396"/>
                  <a:pt x="1458" y="5302"/>
                </a:cubicBezTo>
                <a:cubicBezTo>
                  <a:pt x="1500" y="5302"/>
                  <a:pt x="1638" y="5290"/>
                  <a:pt x="1742" y="5288"/>
                </a:cubicBezTo>
                <a:cubicBezTo>
                  <a:pt x="1846" y="5286"/>
                  <a:pt x="1971" y="5288"/>
                  <a:pt x="2085" y="5288"/>
                </a:cubicBezTo>
                <a:cubicBezTo>
                  <a:pt x="2106" y="5213"/>
                  <a:pt x="2149" y="5157"/>
                  <a:pt x="2190" y="5119"/>
                </a:cubicBezTo>
                <a:lnTo>
                  <a:pt x="2190" y="5063"/>
                </a:lnTo>
                <a:cubicBezTo>
                  <a:pt x="2211" y="5063"/>
                  <a:pt x="2232" y="5044"/>
                  <a:pt x="2253" y="5044"/>
                </a:cubicBezTo>
                <a:cubicBezTo>
                  <a:pt x="2263" y="5101"/>
                  <a:pt x="2263" y="5138"/>
                  <a:pt x="2284" y="5176"/>
                </a:cubicBezTo>
                <a:cubicBezTo>
                  <a:pt x="2398" y="5326"/>
                  <a:pt x="2596" y="5213"/>
                  <a:pt x="2722" y="5195"/>
                </a:cubicBezTo>
                <a:cubicBezTo>
                  <a:pt x="2711" y="5251"/>
                  <a:pt x="2711" y="5251"/>
                  <a:pt x="2700" y="5288"/>
                </a:cubicBezTo>
                <a:lnTo>
                  <a:pt x="2732" y="5288"/>
                </a:lnTo>
                <a:cubicBezTo>
                  <a:pt x="2742" y="5270"/>
                  <a:pt x="2763" y="5251"/>
                  <a:pt x="2784" y="5251"/>
                </a:cubicBezTo>
                <a:lnTo>
                  <a:pt x="2784" y="5270"/>
                </a:lnTo>
                <a:cubicBezTo>
                  <a:pt x="2774" y="5270"/>
                  <a:pt x="2774" y="5270"/>
                  <a:pt x="2763" y="5288"/>
                </a:cubicBezTo>
                <a:lnTo>
                  <a:pt x="2826" y="5288"/>
                </a:lnTo>
                <a:cubicBezTo>
                  <a:pt x="2846" y="5307"/>
                  <a:pt x="2878" y="5307"/>
                  <a:pt x="2929" y="5288"/>
                </a:cubicBezTo>
                <a:lnTo>
                  <a:pt x="2929" y="5364"/>
                </a:lnTo>
                <a:lnTo>
                  <a:pt x="2950" y="5364"/>
                </a:lnTo>
                <a:cubicBezTo>
                  <a:pt x="2961" y="5326"/>
                  <a:pt x="3002" y="5326"/>
                  <a:pt x="3023" y="5288"/>
                </a:cubicBezTo>
                <a:lnTo>
                  <a:pt x="3023" y="5213"/>
                </a:lnTo>
                <a:lnTo>
                  <a:pt x="3085" y="5213"/>
                </a:lnTo>
                <a:cubicBezTo>
                  <a:pt x="3096" y="5232"/>
                  <a:pt x="3106" y="5251"/>
                  <a:pt x="3117" y="5270"/>
                </a:cubicBezTo>
                <a:cubicBezTo>
                  <a:pt x="3106" y="5326"/>
                  <a:pt x="3106" y="5345"/>
                  <a:pt x="3117" y="5401"/>
                </a:cubicBezTo>
                <a:lnTo>
                  <a:pt x="3231" y="5401"/>
                </a:lnTo>
                <a:cubicBezTo>
                  <a:pt x="3241" y="5364"/>
                  <a:pt x="3241" y="5364"/>
                  <a:pt x="3241" y="5307"/>
                </a:cubicBezTo>
                <a:lnTo>
                  <a:pt x="3241" y="5288"/>
                </a:lnTo>
                <a:lnTo>
                  <a:pt x="3241" y="5288"/>
                </a:lnTo>
                <a:cubicBezTo>
                  <a:pt x="3263" y="5326"/>
                  <a:pt x="3305" y="5326"/>
                  <a:pt x="3346" y="5307"/>
                </a:cubicBezTo>
                <a:cubicBezTo>
                  <a:pt x="3357" y="5270"/>
                  <a:pt x="3336" y="5232"/>
                  <a:pt x="3367" y="5213"/>
                </a:cubicBezTo>
                <a:cubicBezTo>
                  <a:pt x="3409" y="5176"/>
                  <a:pt x="3419" y="5232"/>
                  <a:pt x="3471" y="5251"/>
                </a:cubicBezTo>
                <a:lnTo>
                  <a:pt x="3471" y="5195"/>
                </a:lnTo>
                <a:cubicBezTo>
                  <a:pt x="3513" y="5195"/>
                  <a:pt x="3606" y="5232"/>
                  <a:pt x="3648" y="5270"/>
                </a:cubicBezTo>
                <a:lnTo>
                  <a:pt x="3648" y="5195"/>
                </a:lnTo>
                <a:lnTo>
                  <a:pt x="3689" y="5195"/>
                </a:lnTo>
                <a:lnTo>
                  <a:pt x="3689" y="5270"/>
                </a:lnTo>
                <a:lnTo>
                  <a:pt x="3710" y="5270"/>
                </a:lnTo>
                <a:lnTo>
                  <a:pt x="3710" y="5251"/>
                </a:lnTo>
                <a:cubicBezTo>
                  <a:pt x="3721" y="5213"/>
                  <a:pt x="3710" y="5176"/>
                  <a:pt x="3721" y="5119"/>
                </a:cubicBezTo>
                <a:lnTo>
                  <a:pt x="3731" y="5119"/>
                </a:lnTo>
                <a:cubicBezTo>
                  <a:pt x="3731" y="5176"/>
                  <a:pt x="3721" y="5157"/>
                  <a:pt x="3741" y="5195"/>
                </a:cubicBezTo>
                <a:cubicBezTo>
                  <a:pt x="3762" y="5157"/>
                  <a:pt x="3783" y="5081"/>
                  <a:pt x="3825" y="5119"/>
                </a:cubicBezTo>
                <a:lnTo>
                  <a:pt x="3825" y="5157"/>
                </a:lnTo>
                <a:cubicBezTo>
                  <a:pt x="3857" y="5176"/>
                  <a:pt x="3877" y="5119"/>
                  <a:pt x="3898" y="5119"/>
                </a:cubicBezTo>
                <a:lnTo>
                  <a:pt x="3898" y="5101"/>
                </a:lnTo>
                <a:cubicBezTo>
                  <a:pt x="3888" y="5081"/>
                  <a:pt x="3888" y="5081"/>
                  <a:pt x="3877" y="5063"/>
                </a:cubicBezTo>
                <a:lnTo>
                  <a:pt x="3909" y="5063"/>
                </a:lnTo>
                <a:cubicBezTo>
                  <a:pt x="3919" y="5081"/>
                  <a:pt x="3929" y="5081"/>
                  <a:pt x="3950" y="5101"/>
                </a:cubicBezTo>
                <a:lnTo>
                  <a:pt x="3950" y="5063"/>
                </a:lnTo>
                <a:cubicBezTo>
                  <a:pt x="3929" y="5044"/>
                  <a:pt x="3940" y="5044"/>
                  <a:pt x="3929" y="5007"/>
                </a:cubicBezTo>
                <a:cubicBezTo>
                  <a:pt x="3961" y="4988"/>
                  <a:pt x="4002" y="4969"/>
                  <a:pt x="4033" y="4951"/>
                </a:cubicBezTo>
                <a:lnTo>
                  <a:pt x="4033" y="4932"/>
                </a:lnTo>
                <a:cubicBezTo>
                  <a:pt x="3981" y="4932"/>
                  <a:pt x="3919" y="4932"/>
                  <a:pt x="3857" y="4912"/>
                </a:cubicBezTo>
                <a:cubicBezTo>
                  <a:pt x="3857" y="4951"/>
                  <a:pt x="3867" y="4988"/>
                  <a:pt x="3867" y="5026"/>
                </a:cubicBezTo>
                <a:lnTo>
                  <a:pt x="3857" y="5026"/>
                </a:lnTo>
                <a:cubicBezTo>
                  <a:pt x="3815" y="4912"/>
                  <a:pt x="3752" y="4894"/>
                  <a:pt x="3658" y="4912"/>
                </a:cubicBezTo>
                <a:lnTo>
                  <a:pt x="3658" y="4932"/>
                </a:lnTo>
                <a:lnTo>
                  <a:pt x="3669" y="4932"/>
                </a:lnTo>
                <a:cubicBezTo>
                  <a:pt x="3689" y="4951"/>
                  <a:pt x="3648" y="4951"/>
                  <a:pt x="3648" y="4951"/>
                </a:cubicBezTo>
                <a:cubicBezTo>
                  <a:pt x="3627" y="4932"/>
                  <a:pt x="3606" y="4932"/>
                  <a:pt x="3596" y="4875"/>
                </a:cubicBezTo>
                <a:cubicBezTo>
                  <a:pt x="3585" y="4857"/>
                  <a:pt x="3596" y="4857"/>
                  <a:pt x="3585" y="4837"/>
                </a:cubicBezTo>
                <a:cubicBezTo>
                  <a:pt x="3627" y="4819"/>
                  <a:pt x="3658" y="4819"/>
                  <a:pt x="3700" y="4819"/>
                </a:cubicBezTo>
                <a:cubicBezTo>
                  <a:pt x="3689" y="4743"/>
                  <a:pt x="3700" y="4743"/>
                  <a:pt x="3700" y="4668"/>
                </a:cubicBezTo>
                <a:lnTo>
                  <a:pt x="3679" y="4668"/>
                </a:lnTo>
                <a:cubicBezTo>
                  <a:pt x="3658" y="4743"/>
                  <a:pt x="3617" y="4782"/>
                  <a:pt x="3554" y="4800"/>
                </a:cubicBezTo>
                <a:cubicBezTo>
                  <a:pt x="3544" y="4782"/>
                  <a:pt x="3554" y="4782"/>
                  <a:pt x="3533" y="4782"/>
                </a:cubicBezTo>
                <a:lnTo>
                  <a:pt x="3533" y="4706"/>
                </a:lnTo>
                <a:cubicBezTo>
                  <a:pt x="3533" y="4688"/>
                  <a:pt x="3533" y="4688"/>
                  <a:pt x="3523" y="4650"/>
                </a:cubicBezTo>
                <a:lnTo>
                  <a:pt x="3450" y="4650"/>
                </a:lnTo>
                <a:cubicBezTo>
                  <a:pt x="3440" y="4631"/>
                  <a:pt x="3440" y="4613"/>
                  <a:pt x="3440" y="4593"/>
                </a:cubicBezTo>
                <a:lnTo>
                  <a:pt x="3450" y="4593"/>
                </a:lnTo>
                <a:lnTo>
                  <a:pt x="3450" y="4574"/>
                </a:lnTo>
                <a:cubicBezTo>
                  <a:pt x="3523" y="4574"/>
                  <a:pt x="3606" y="4574"/>
                  <a:pt x="3627" y="4481"/>
                </a:cubicBezTo>
                <a:lnTo>
                  <a:pt x="3565" y="4481"/>
                </a:lnTo>
                <a:cubicBezTo>
                  <a:pt x="3554" y="4499"/>
                  <a:pt x="3565" y="4499"/>
                  <a:pt x="3544" y="4481"/>
                </a:cubicBezTo>
                <a:lnTo>
                  <a:pt x="3533" y="4481"/>
                </a:lnTo>
                <a:lnTo>
                  <a:pt x="3533" y="4462"/>
                </a:lnTo>
                <a:cubicBezTo>
                  <a:pt x="3585" y="4444"/>
                  <a:pt x="3596" y="4444"/>
                  <a:pt x="3637" y="4387"/>
                </a:cubicBezTo>
                <a:lnTo>
                  <a:pt x="3637" y="4387"/>
                </a:lnTo>
                <a:lnTo>
                  <a:pt x="3606" y="4387"/>
                </a:lnTo>
                <a:cubicBezTo>
                  <a:pt x="3606" y="4387"/>
                  <a:pt x="3596" y="4424"/>
                  <a:pt x="3585" y="4405"/>
                </a:cubicBezTo>
                <a:cubicBezTo>
                  <a:pt x="3585" y="4387"/>
                  <a:pt x="3575" y="4387"/>
                  <a:pt x="3575" y="4368"/>
                </a:cubicBezTo>
                <a:cubicBezTo>
                  <a:pt x="3523" y="4312"/>
                  <a:pt x="3461" y="4349"/>
                  <a:pt x="3409" y="4312"/>
                </a:cubicBezTo>
                <a:cubicBezTo>
                  <a:pt x="3398" y="4293"/>
                  <a:pt x="3367" y="4218"/>
                  <a:pt x="3357" y="4199"/>
                </a:cubicBezTo>
                <a:cubicBezTo>
                  <a:pt x="3326" y="4218"/>
                  <a:pt x="3326" y="4255"/>
                  <a:pt x="3315" y="4255"/>
                </a:cubicBezTo>
                <a:cubicBezTo>
                  <a:pt x="3284" y="4237"/>
                  <a:pt x="3252" y="4237"/>
                  <a:pt x="3231" y="4218"/>
                </a:cubicBezTo>
                <a:cubicBezTo>
                  <a:pt x="3179" y="4218"/>
                  <a:pt x="3137" y="4199"/>
                  <a:pt x="3085" y="4199"/>
                </a:cubicBezTo>
                <a:cubicBezTo>
                  <a:pt x="3054" y="4218"/>
                  <a:pt x="3065" y="4255"/>
                  <a:pt x="3033" y="4237"/>
                </a:cubicBezTo>
                <a:cubicBezTo>
                  <a:pt x="3013" y="4180"/>
                  <a:pt x="3044" y="4180"/>
                  <a:pt x="2981" y="4180"/>
                </a:cubicBezTo>
                <a:cubicBezTo>
                  <a:pt x="2961" y="4237"/>
                  <a:pt x="2950" y="4237"/>
                  <a:pt x="2909" y="4237"/>
                </a:cubicBezTo>
                <a:cubicBezTo>
                  <a:pt x="2898" y="4199"/>
                  <a:pt x="2898" y="4199"/>
                  <a:pt x="2878" y="4180"/>
                </a:cubicBezTo>
                <a:cubicBezTo>
                  <a:pt x="2846" y="4255"/>
                  <a:pt x="2826" y="4255"/>
                  <a:pt x="2794" y="4330"/>
                </a:cubicBezTo>
                <a:cubicBezTo>
                  <a:pt x="2700" y="4312"/>
                  <a:pt x="2679" y="4199"/>
                  <a:pt x="2596" y="4255"/>
                </a:cubicBezTo>
                <a:lnTo>
                  <a:pt x="2596" y="4218"/>
                </a:lnTo>
                <a:cubicBezTo>
                  <a:pt x="2606" y="4199"/>
                  <a:pt x="2606" y="4199"/>
                  <a:pt x="2617" y="4180"/>
                </a:cubicBezTo>
                <a:lnTo>
                  <a:pt x="2544" y="4180"/>
                </a:lnTo>
                <a:cubicBezTo>
                  <a:pt x="2492" y="4105"/>
                  <a:pt x="2398" y="4237"/>
                  <a:pt x="2346" y="4275"/>
                </a:cubicBezTo>
                <a:lnTo>
                  <a:pt x="2346" y="4255"/>
                </a:lnTo>
                <a:cubicBezTo>
                  <a:pt x="2357" y="4237"/>
                  <a:pt x="2357" y="4237"/>
                  <a:pt x="2367" y="4218"/>
                </a:cubicBezTo>
                <a:lnTo>
                  <a:pt x="2253" y="4218"/>
                </a:lnTo>
                <a:cubicBezTo>
                  <a:pt x="2242" y="4237"/>
                  <a:pt x="2170" y="4143"/>
                  <a:pt x="2170" y="4143"/>
                </a:cubicBezTo>
                <a:cubicBezTo>
                  <a:pt x="2127" y="4124"/>
                  <a:pt x="2075" y="4161"/>
                  <a:pt x="2044" y="4124"/>
                </a:cubicBezTo>
                <a:lnTo>
                  <a:pt x="2065" y="4124"/>
                </a:lnTo>
                <a:cubicBezTo>
                  <a:pt x="2075" y="4105"/>
                  <a:pt x="2085" y="4105"/>
                  <a:pt x="2096" y="4086"/>
                </a:cubicBezTo>
                <a:cubicBezTo>
                  <a:pt x="2085" y="4068"/>
                  <a:pt x="2096" y="4086"/>
                  <a:pt x="2085" y="4049"/>
                </a:cubicBezTo>
                <a:cubicBezTo>
                  <a:pt x="2034" y="4049"/>
                  <a:pt x="2034" y="4011"/>
                  <a:pt x="2002" y="3992"/>
                </a:cubicBezTo>
                <a:cubicBezTo>
                  <a:pt x="1971" y="3974"/>
                  <a:pt x="1996" y="4033"/>
                  <a:pt x="1909" y="4030"/>
                </a:cubicBezTo>
                <a:cubicBezTo>
                  <a:pt x="1822" y="4027"/>
                  <a:pt x="1500" y="3995"/>
                  <a:pt x="1479" y="3976"/>
                </a:cubicBezTo>
                <a:lnTo>
                  <a:pt x="1680" y="3823"/>
                </a:lnTo>
                <a:cubicBezTo>
                  <a:pt x="1683" y="3817"/>
                  <a:pt x="1687" y="3811"/>
                  <a:pt x="1690" y="3805"/>
                </a:cubicBezTo>
                <a:cubicBezTo>
                  <a:pt x="1732" y="3805"/>
                  <a:pt x="1805" y="3748"/>
                  <a:pt x="1826" y="3767"/>
                </a:cubicBezTo>
                <a:lnTo>
                  <a:pt x="1826" y="3805"/>
                </a:lnTo>
                <a:cubicBezTo>
                  <a:pt x="1857" y="3823"/>
                  <a:pt x="1909" y="3860"/>
                  <a:pt x="1940" y="3880"/>
                </a:cubicBezTo>
                <a:cubicBezTo>
                  <a:pt x="1940" y="3860"/>
                  <a:pt x="1940" y="3842"/>
                  <a:pt x="1950" y="3842"/>
                </a:cubicBezTo>
                <a:cubicBezTo>
                  <a:pt x="1971" y="3823"/>
                  <a:pt x="1950" y="3860"/>
                  <a:pt x="1961" y="3880"/>
                </a:cubicBezTo>
                <a:cubicBezTo>
                  <a:pt x="2002" y="3880"/>
                  <a:pt x="2075" y="3767"/>
                  <a:pt x="2117" y="3748"/>
                </a:cubicBezTo>
                <a:cubicBezTo>
                  <a:pt x="2137" y="3730"/>
                  <a:pt x="2180" y="3805"/>
                  <a:pt x="2201" y="3823"/>
                </a:cubicBezTo>
                <a:cubicBezTo>
                  <a:pt x="2242" y="3842"/>
                  <a:pt x="2336" y="3805"/>
                  <a:pt x="2378" y="3786"/>
                </a:cubicBezTo>
                <a:cubicBezTo>
                  <a:pt x="2430" y="3786"/>
                  <a:pt x="2492" y="3786"/>
                  <a:pt x="2544" y="3805"/>
                </a:cubicBezTo>
                <a:lnTo>
                  <a:pt x="2544" y="3730"/>
                </a:lnTo>
                <a:lnTo>
                  <a:pt x="2658" y="3730"/>
                </a:lnTo>
                <a:cubicBezTo>
                  <a:pt x="2669" y="3711"/>
                  <a:pt x="2669" y="3691"/>
                  <a:pt x="2689" y="3673"/>
                </a:cubicBezTo>
                <a:lnTo>
                  <a:pt x="2689" y="3598"/>
                </a:lnTo>
                <a:lnTo>
                  <a:pt x="2658" y="3598"/>
                </a:lnTo>
                <a:lnTo>
                  <a:pt x="2658" y="3561"/>
                </a:lnTo>
                <a:cubicBezTo>
                  <a:pt x="2648" y="3542"/>
                  <a:pt x="2648" y="3542"/>
                  <a:pt x="2648" y="3504"/>
                </a:cubicBezTo>
                <a:cubicBezTo>
                  <a:pt x="2471" y="3542"/>
                  <a:pt x="2211" y="3579"/>
                  <a:pt x="2044" y="3504"/>
                </a:cubicBezTo>
                <a:cubicBezTo>
                  <a:pt x="1940" y="3467"/>
                  <a:pt x="1534" y="3561"/>
                  <a:pt x="1482" y="3485"/>
                </a:cubicBezTo>
                <a:cubicBezTo>
                  <a:pt x="1545" y="3467"/>
                  <a:pt x="1846" y="3429"/>
                  <a:pt x="1898" y="3410"/>
                </a:cubicBezTo>
                <a:cubicBezTo>
                  <a:pt x="1971" y="3372"/>
                  <a:pt x="2085" y="3410"/>
                  <a:pt x="2149" y="3429"/>
                </a:cubicBezTo>
                <a:cubicBezTo>
                  <a:pt x="2149" y="3392"/>
                  <a:pt x="2159" y="3354"/>
                  <a:pt x="2159" y="3316"/>
                </a:cubicBezTo>
                <a:cubicBezTo>
                  <a:pt x="2170" y="3298"/>
                  <a:pt x="2170" y="3298"/>
                  <a:pt x="2201" y="3298"/>
                </a:cubicBezTo>
                <a:cubicBezTo>
                  <a:pt x="2211" y="3335"/>
                  <a:pt x="2201" y="3335"/>
                  <a:pt x="2232" y="3354"/>
                </a:cubicBezTo>
                <a:cubicBezTo>
                  <a:pt x="2242" y="3316"/>
                  <a:pt x="2253" y="3298"/>
                  <a:pt x="2263" y="3278"/>
                </a:cubicBezTo>
                <a:lnTo>
                  <a:pt x="2263" y="3316"/>
                </a:lnTo>
                <a:cubicBezTo>
                  <a:pt x="2253" y="3335"/>
                  <a:pt x="2253" y="3335"/>
                  <a:pt x="2242" y="3354"/>
                </a:cubicBezTo>
                <a:cubicBezTo>
                  <a:pt x="2336" y="3354"/>
                  <a:pt x="2430" y="3410"/>
                  <a:pt x="2502" y="3298"/>
                </a:cubicBezTo>
                <a:cubicBezTo>
                  <a:pt x="2513" y="3278"/>
                  <a:pt x="2513" y="3278"/>
                  <a:pt x="2513" y="3241"/>
                </a:cubicBezTo>
                <a:cubicBezTo>
                  <a:pt x="2509" y="3235"/>
                  <a:pt x="2506" y="3229"/>
                  <a:pt x="2502" y="3223"/>
                </a:cubicBezTo>
                <a:cubicBezTo>
                  <a:pt x="2440" y="3203"/>
                  <a:pt x="2180" y="3278"/>
                  <a:pt x="2137" y="3241"/>
                </a:cubicBezTo>
                <a:cubicBezTo>
                  <a:pt x="2127" y="3223"/>
                  <a:pt x="2127" y="3223"/>
                  <a:pt x="2127" y="3185"/>
                </a:cubicBezTo>
                <a:cubicBezTo>
                  <a:pt x="2130" y="3179"/>
                  <a:pt x="2134" y="3172"/>
                  <a:pt x="2137" y="3166"/>
                </a:cubicBezTo>
                <a:cubicBezTo>
                  <a:pt x="2190" y="3166"/>
                  <a:pt x="2274" y="3185"/>
                  <a:pt x="2294" y="3128"/>
                </a:cubicBezTo>
                <a:cubicBezTo>
                  <a:pt x="2274" y="3128"/>
                  <a:pt x="2274" y="3128"/>
                  <a:pt x="2263" y="3109"/>
                </a:cubicBezTo>
                <a:cubicBezTo>
                  <a:pt x="2284" y="3109"/>
                  <a:pt x="2284" y="3109"/>
                  <a:pt x="2294" y="3091"/>
                </a:cubicBezTo>
                <a:cubicBezTo>
                  <a:pt x="2284" y="3072"/>
                  <a:pt x="2294" y="2997"/>
                  <a:pt x="2284" y="2997"/>
                </a:cubicBezTo>
                <a:cubicBezTo>
                  <a:pt x="2263" y="2940"/>
                  <a:pt x="2232" y="2922"/>
                  <a:pt x="2232" y="2903"/>
                </a:cubicBezTo>
                <a:cubicBezTo>
                  <a:pt x="2232" y="2884"/>
                  <a:pt x="2253" y="2884"/>
                  <a:pt x="2253" y="2865"/>
                </a:cubicBezTo>
                <a:cubicBezTo>
                  <a:pt x="2242" y="2847"/>
                  <a:pt x="2242" y="2828"/>
                  <a:pt x="2242" y="2790"/>
                </a:cubicBezTo>
                <a:cubicBezTo>
                  <a:pt x="2263" y="2771"/>
                  <a:pt x="2274" y="2753"/>
                  <a:pt x="2294" y="2715"/>
                </a:cubicBezTo>
                <a:lnTo>
                  <a:pt x="2294" y="2771"/>
                </a:lnTo>
                <a:cubicBezTo>
                  <a:pt x="2367" y="2771"/>
                  <a:pt x="2419" y="2753"/>
                  <a:pt x="2471" y="2809"/>
                </a:cubicBezTo>
                <a:cubicBezTo>
                  <a:pt x="2471" y="2828"/>
                  <a:pt x="2471" y="2847"/>
                  <a:pt x="2482" y="2903"/>
                </a:cubicBezTo>
                <a:cubicBezTo>
                  <a:pt x="2523" y="2884"/>
                  <a:pt x="2575" y="2884"/>
                  <a:pt x="2627" y="2884"/>
                </a:cubicBezTo>
                <a:cubicBezTo>
                  <a:pt x="2648" y="2828"/>
                  <a:pt x="2658" y="2790"/>
                  <a:pt x="2679" y="2715"/>
                </a:cubicBezTo>
                <a:cubicBezTo>
                  <a:pt x="2606" y="2715"/>
                  <a:pt x="2575" y="2696"/>
                  <a:pt x="2523" y="2659"/>
                </a:cubicBezTo>
                <a:lnTo>
                  <a:pt x="2523" y="2602"/>
                </a:lnTo>
                <a:cubicBezTo>
                  <a:pt x="2565" y="2602"/>
                  <a:pt x="2575" y="2602"/>
                  <a:pt x="2596" y="2584"/>
                </a:cubicBezTo>
                <a:lnTo>
                  <a:pt x="2596" y="2565"/>
                </a:lnTo>
                <a:cubicBezTo>
                  <a:pt x="2554" y="2509"/>
                  <a:pt x="2523" y="2471"/>
                  <a:pt x="2461" y="2452"/>
                </a:cubicBezTo>
                <a:cubicBezTo>
                  <a:pt x="2450" y="2471"/>
                  <a:pt x="2440" y="2509"/>
                  <a:pt x="2440" y="2527"/>
                </a:cubicBezTo>
                <a:lnTo>
                  <a:pt x="2440" y="2509"/>
                </a:lnTo>
                <a:cubicBezTo>
                  <a:pt x="2409" y="2452"/>
                  <a:pt x="2367" y="2377"/>
                  <a:pt x="2315" y="2358"/>
                </a:cubicBezTo>
                <a:cubicBezTo>
                  <a:pt x="2305" y="2377"/>
                  <a:pt x="2274" y="2377"/>
                  <a:pt x="2242" y="2377"/>
                </a:cubicBezTo>
                <a:lnTo>
                  <a:pt x="2242" y="2321"/>
                </a:lnTo>
                <a:cubicBezTo>
                  <a:pt x="2211" y="2321"/>
                  <a:pt x="2222" y="2340"/>
                  <a:pt x="2222" y="2283"/>
                </a:cubicBezTo>
                <a:cubicBezTo>
                  <a:pt x="2170" y="2283"/>
                  <a:pt x="2085" y="2302"/>
                  <a:pt x="2044" y="2246"/>
                </a:cubicBezTo>
                <a:cubicBezTo>
                  <a:pt x="2044" y="2226"/>
                  <a:pt x="2044" y="2226"/>
                  <a:pt x="2034" y="2189"/>
                </a:cubicBezTo>
                <a:cubicBezTo>
                  <a:pt x="2037" y="2183"/>
                  <a:pt x="2041" y="2177"/>
                  <a:pt x="2044" y="2171"/>
                </a:cubicBezTo>
                <a:cubicBezTo>
                  <a:pt x="2096" y="2171"/>
                  <a:pt x="2201" y="2189"/>
                  <a:pt x="2242" y="2171"/>
                </a:cubicBezTo>
                <a:cubicBezTo>
                  <a:pt x="2263" y="2171"/>
                  <a:pt x="2284" y="2133"/>
                  <a:pt x="2305" y="2133"/>
                </a:cubicBezTo>
                <a:cubicBezTo>
                  <a:pt x="2346" y="2151"/>
                  <a:pt x="2388" y="2226"/>
                  <a:pt x="2450" y="2171"/>
                </a:cubicBezTo>
                <a:cubicBezTo>
                  <a:pt x="2471" y="2151"/>
                  <a:pt x="2492" y="2095"/>
                  <a:pt x="2523" y="2077"/>
                </a:cubicBezTo>
                <a:cubicBezTo>
                  <a:pt x="2596" y="2020"/>
                  <a:pt x="2689" y="2077"/>
                  <a:pt x="2774" y="2020"/>
                </a:cubicBezTo>
                <a:cubicBezTo>
                  <a:pt x="2794" y="2133"/>
                  <a:pt x="2867" y="2133"/>
                  <a:pt x="2961" y="2133"/>
                </a:cubicBezTo>
                <a:cubicBezTo>
                  <a:pt x="3013" y="1982"/>
                  <a:pt x="3117" y="2039"/>
                  <a:pt x="3274" y="2057"/>
                </a:cubicBezTo>
                <a:lnTo>
                  <a:pt x="3274" y="2039"/>
                </a:lnTo>
                <a:cubicBezTo>
                  <a:pt x="3263" y="2002"/>
                  <a:pt x="3252" y="2020"/>
                  <a:pt x="3263" y="2002"/>
                </a:cubicBezTo>
                <a:cubicBezTo>
                  <a:pt x="3294" y="1964"/>
                  <a:pt x="3357" y="1982"/>
                  <a:pt x="3377" y="1964"/>
                </a:cubicBezTo>
                <a:cubicBezTo>
                  <a:pt x="3367" y="1945"/>
                  <a:pt x="3367" y="1926"/>
                  <a:pt x="3357" y="1907"/>
                </a:cubicBezTo>
                <a:lnTo>
                  <a:pt x="3419" y="1907"/>
                </a:lnTo>
                <a:cubicBezTo>
                  <a:pt x="3429" y="1926"/>
                  <a:pt x="3429" y="1926"/>
                  <a:pt x="3461" y="1926"/>
                </a:cubicBezTo>
                <a:cubicBezTo>
                  <a:pt x="3471" y="1907"/>
                  <a:pt x="3471" y="1888"/>
                  <a:pt x="3492" y="1870"/>
                </a:cubicBezTo>
                <a:lnTo>
                  <a:pt x="3492" y="1851"/>
                </a:lnTo>
                <a:cubicBezTo>
                  <a:pt x="3429" y="1851"/>
                  <a:pt x="3419" y="1851"/>
                  <a:pt x="3419" y="1738"/>
                </a:cubicBezTo>
                <a:cubicBezTo>
                  <a:pt x="3429" y="1719"/>
                  <a:pt x="3429" y="1701"/>
                  <a:pt x="3429" y="1663"/>
                </a:cubicBezTo>
                <a:cubicBezTo>
                  <a:pt x="3377" y="1607"/>
                  <a:pt x="3357" y="1589"/>
                  <a:pt x="3274" y="1589"/>
                </a:cubicBezTo>
                <a:lnTo>
                  <a:pt x="3274" y="1513"/>
                </a:lnTo>
                <a:cubicBezTo>
                  <a:pt x="3263" y="1494"/>
                  <a:pt x="3252" y="1494"/>
                  <a:pt x="3241" y="1475"/>
                </a:cubicBezTo>
                <a:cubicBezTo>
                  <a:pt x="3221" y="1494"/>
                  <a:pt x="3221" y="1494"/>
                  <a:pt x="3210" y="1513"/>
                </a:cubicBezTo>
                <a:cubicBezTo>
                  <a:pt x="3200" y="1475"/>
                  <a:pt x="3200" y="1475"/>
                  <a:pt x="3200" y="1438"/>
                </a:cubicBezTo>
                <a:cubicBezTo>
                  <a:pt x="3189" y="1438"/>
                  <a:pt x="3085" y="1494"/>
                  <a:pt x="3085" y="1494"/>
                </a:cubicBezTo>
                <a:cubicBezTo>
                  <a:pt x="3065" y="1494"/>
                  <a:pt x="3013" y="1381"/>
                  <a:pt x="2971" y="1419"/>
                </a:cubicBezTo>
                <a:cubicBezTo>
                  <a:pt x="2950" y="1438"/>
                  <a:pt x="2961" y="1457"/>
                  <a:pt x="2940" y="1475"/>
                </a:cubicBezTo>
                <a:cubicBezTo>
                  <a:pt x="2929" y="1419"/>
                  <a:pt x="2919" y="1438"/>
                  <a:pt x="2909" y="1400"/>
                </a:cubicBezTo>
                <a:cubicBezTo>
                  <a:pt x="2878" y="1419"/>
                  <a:pt x="2846" y="1419"/>
                  <a:pt x="2815" y="1438"/>
                </a:cubicBezTo>
                <a:lnTo>
                  <a:pt x="2815" y="1381"/>
                </a:lnTo>
                <a:cubicBezTo>
                  <a:pt x="2784" y="1344"/>
                  <a:pt x="2763" y="1344"/>
                  <a:pt x="2742" y="1288"/>
                </a:cubicBezTo>
                <a:cubicBezTo>
                  <a:pt x="2878" y="1269"/>
                  <a:pt x="2929" y="1081"/>
                  <a:pt x="3013" y="1062"/>
                </a:cubicBezTo>
                <a:cubicBezTo>
                  <a:pt x="3054" y="1044"/>
                  <a:pt x="3085" y="1099"/>
                  <a:pt x="3106" y="1119"/>
                </a:cubicBezTo>
                <a:cubicBezTo>
                  <a:pt x="3158" y="1137"/>
                  <a:pt x="3189" y="1005"/>
                  <a:pt x="3241" y="1062"/>
                </a:cubicBezTo>
                <a:lnTo>
                  <a:pt x="3241" y="1119"/>
                </a:lnTo>
                <a:cubicBezTo>
                  <a:pt x="3315" y="1174"/>
                  <a:pt x="3450" y="1119"/>
                  <a:pt x="3513" y="1119"/>
                </a:cubicBezTo>
                <a:lnTo>
                  <a:pt x="3513" y="1044"/>
                </a:lnTo>
                <a:cubicBezTo>
                  <a:pt x="3554" y="1044"/>
                  <a:pt x="3627" y="1005"/>
                  <a:pt x="3658" y="968"/>
                </a:cubicBezTo>
                <a:cubicBezTo>
                  <a:pt x="3669" y="930"/>
                  <a:pt x="3669" y="912"/>
                  <a:pt x="3700" y="875"/>
                </a:cubicBezTo>
                <a:cubicBezTo>
                  <a:pt x="3752" y="818"/>
                  <a:pt x="3867" y="893"/>
                  <a:pt x="3929" y="836"/>
                </a:cubicBezTo>
                <a:cubicBezTo>
                  <a:pt x="3929" y="818"/>
                  <a:pt x="3929" y="799"/>
                  <a:pt x="3940" y="781"/>
                </a:cubicBezTo>
                <a:lnTo>
                  <a:pt x="3971" y="781"/>
                </a:lnTo>
                <a:cubicBezTo>
                  <a:pt x="3971" y="799"/>
                  <a:pt x="4002" y="836"/>
                  <a:pt x="4002" y="836"/>
                </a:cubicBezTo>
                <a:cubicBezTo>
                  <a:pt x="4033" y="855"/>
                  <a:pt x="4033" y="781"/>
                  <a:pt x="4065" y="799"/>
                </a:cubicBezTo>
                <a:cubicBezTo>
                  <a:pt x="4065" y="799"/>
                  <a:pt x="4075" y="855"/>
                  <a:pt x="4127" y="836"/>
                </a:cubicBezTo>
                <a:cubicBezTo>
                  <a:pt x="4314" y="781"/>
                  <a:pt x="4565" y="761"/>
                  <a:pt x="4772" y="724"/>
                </a:cubicBezTo>
                <a:cubicBezTo>
                  <a:pt x="4783" y="743"/>
                  <a:pt x="4783" y="761"/>
                  <a:pt x="4783" y="781"/>
                </a:cubicBezTo>
                <a:cubicBezTo>
                  <a:pt x="4824" y="724"/>
                  <a:pt x="4856" y="724"/>
                  <a:pt x="4908" y="781"/>
                </a:cubicBezTo>
                <a:lnTo>
                  <a:pt x="4908" y="724"/>
                </a:lnTo>
                <a:cubicBezTo>
                  <a:pt x="4940" y="724"/>
                  <a:pt x="4961" y="761"/>
                  <a:pt x="4992" y="781"/>
                </a:cubicBezTo>
                <a:cubicBezTo>
                  <a:pt x="5033" y="799"/>
                  <a:pt x="5075" y="743"/>
                  <a:pt x="5096" y="743"/>
                </a:cubicBezTo>
                <a:cubicBezTo>
                  <a:pt x="5127" y="724"/>
                  <a:pt x="5127" y="761"/>
                  <a:pt x="5158" y="781"/>
                </a:cubicBezTo>
                <a:cubicBezTo>
                  <a:pt x="5168" y="724"/>
                  <a:pt x="5168" y="724"/>
                  <a:pt x="5200" y="706"/>
                </a:cubicBezTo>
                <a:cubicBezTo>
                  <a:pt x="5231" y="761"/>
                  <a:pt x="5262" y="724"/>
                  <a:pt x="5283" y="686"/>
                </a:cubicBezTo>
                <a:lnTo>
                  <a:pt x="5283" y="743"/>
                </a:lnTo>
                <a:cubicBezTo>
                  <a:pt x="5356" y="724"/>
                  <a:pt x="5428" y="706"/>
                  <a:pt x="5492" y="706"/>
                </a:cubicBezTo>
                <a:cubicBezTo>
                  <a:pt x="5523" y="799"/>
                  <a:pt x="5596" y="781"/>
                  <a:pt x="5679" y="781"/>
                </a:cubicBezTo>
                <a:cubicBezTo>
                  <a:pt x="5710" y="724"/>
                  <a:pt x="5783" y="781"/>
                  <a:pt x="5824" y="761"/>
                </a:cubicBezTo>
                <a:cubicBezTo>
                  <a:pt x="5897" y="724"/>
                  <a:pt x="6032" y="724"/>
                  <a:pt x="6148" y="686"/>
                </a:cubicBezTo>
                <a:cubicBezTo>
                  <a:pt x="6200" y="649"/>
                  <a:pt x="6293" y="630"/>
                  <a:pt x="6345" y="611"/>
                </a:cubicBezTo>
                <a:cubicBezTo>
                  <a:pt x="6418" y="574"/>
                  <a:pt x="6459" y="686"/>
                  <a:pt x="6522" y="649"/>
                </a:cubicBezTo>
                <a:cubicBezTo>
                  <a:pt x="6543" y="630"/>
                  <a:pt x="6563" y="574"/>
                  <a:pt x="6574" y="555"/>
                </a:cubicBezTo>
                <a:cubicBezTo>
                  <a:pt x="6606" y="555"/>
                  <a:pt x="6637" y="574"/>
                  <a:pt x="6668" y="574"/>
                </a:cubicBezTo>
                <a:cubicBezTo>
                  <a:pt x="6689" y="574"/>
                  <a:pt x="6720" y="498"/>
                  <a:pt x="6741" y="498"/>
                </a:cubicBezTo>
                <a:cubicBezTo>
                  <a:pt x="6783" y="498"/>
                  <a:pt x="6772" y="555"/>
                  <a:pt x="6814" y="555"/>
                </a:cubicBezTo>
                <a:cubicBezTo>
                  <a:pt x="6907" y="537"/>
                  <a:pt x="7001" y="537"/>
                  <a:pt x="7105" y="574"/>
                </a:cubicBezTo>
                <a:lnTo>
                  <a:pt x="7251" y="574"/>
                </a:lnTo>
                <a:cubicBezTo>
                  <a:pt x="7262" y="592"/>
                  <a:pt x="7262" y="611"/>
                  <a:pt x="7262" y="630"/>
                </a:cubicBezTo>
                <a:cubicBezTo>
                  <a:pt x="7283" y="649"/>
                  <a:pt x="7397" y="592"/>
                  <a:pt x="7459" y="592"/>
                </a:cubicBezTo>
                <a:cubicBezTo>
                  <a:pt x="7459" y="574"/>
                  <a:pt x="7459" y="537"/>
                  <a:pt x="7470" y="517"/>
                </a:cubicBezTo>
                <a:cubicBezTo>
                  <a:pt x="7439" y="517"/>
                  <a:pt x="7407" y="517"/>
                  <a:pt x="7387" y="498"/>
                </a:cubicBezTo>
                <a:cubicBezTo>
                  <a:pt x="7407" y="480"/>
                  <a:pt x="7407" y="442"/>
                  <a:pt x="7428" y="405"/>
                </a:cubicBezTo>
                <a:cubicBezTo>
                  <a:pt x="7449" y="386"/>
                  <a:pt x="7491" y="386"/>
                  <a:pt x="7501" y="348"/>
                </a:cubicBezTo>
                <a:cubicBezTo>
                  <a:pt x="7491" y="330"/>
                  <a:pt x="7491" y="330"/>
                  <a:pt x="7470" y="311"/>
                </a:cubicBezTo>
                <a:cubicBezTo>
                  <a:pt x="7449" y="330"/>
                  <a:pt x="7439" y="348"/>
                  <a:pt x="7407" y="348"/>
                </a:cubicBezTo>
                <a:cubicBezTo>
                  <a:pt x="7397" y="311"/>
                  <a:pt x="7407" y="330"/>
                  <a:pt x="7376" y="311"/>
                </a:cubicBezTo>
                <a:cubicBezTo>
                  <a:pt x="7345" y="367"/>
                  <a:pt x="7262" y="367"/>
                  <a:pt x="7210" y="367"/>
                </a:cubicBezTo>
                <a:lnTo>
                  <a:pt x="7210" y="311"/>
                </a:lnTo>
                <a:lnTo>
                  <a:pt x="7199" y="311"/>
                </a:lnTo>
                <a:cubicBezTo>
                  <a:pt x="7115" y="423"/>
                  <a:pt x="6648" y="423"/>
                  <a:pt x="6543" y="330"/>
                </a:cubicBezTo>
                <a:cubicBezTo>
                  <a:pt x="6543" y="292"/>
                  <a:pt x="6236" y="311"/>
                  <a:pt x="6225" y="273"/>
                </a:cubicBezTo>
                <a:cubicBezTo>
                  <a:pt x="6267" y="236"/>
                  <a:pt x="6574" y="198"/>
                  <a:pt x="6637" y="198"/>
                </a:cubicBezTo>
                <a:cubicBezTo>
                  <a:pt x="6668" y="236"/>
                  <a:pt x="6918" y="179"/>
                  <a:pt x="6980" y="161"/>
                </a:cubicBezTo>
                <a:cubicBezTo>
                  <a:pt x="7084" y="122"/>
                  <a:pt x="7288" y="156"/>
                  <a:pt x="7433" y="80"/>
                </a:cubicBezTo>
                <a:cubicBezTo>
                  <a:pt x="7495" y="43"/>
                  <a:pt x="7574" y="-27"/>
                  <a:pt x="7698" y="10"/>
                </a:cubicBezTo>
                <a:cubicBezTo>
                  <a:pt x="7751" y="29"/>
                  <a:pt x="7897" y="161"/>
                  <a:pt x="7949" y="142"/>
                </a:cubicBezTo>
                <a:cubicBezTo>
                  <a:pt x="7970" y="122"/>
                  <a:pt x="7990" y="67"/>
                  <a:pt x="8011" y="48"/>
                </a:cubicBezTo>
                <a:cubicBezTo>
                  <a:pt x="8074" y="29"/>
                  <a:pt x="8074" y="67"/>
                  <a:pt x="8136" y="29"/>
                </a:cubicBezTo>
                <a:cubicBezTo>
                  <a:pt x="8146" y="85"/>
                  <a:pt x="8188" y="142"/>
                  <a:pt x="8240" y="142"/>
                </a:cubicBezTo>
                <a:cubicBezTo>
                  <a:pt x="8240" y="122"/>
                  <a:pt x="8250" y="122"/>
                  <a:pt x="8262" y="104"/>
                </a:cubicBezTo>
                <a:cubicBezTo>
                  <a:pt x="8262" y="217"/>
                  <a:pt x="8283" y="161"/>
                  <a:pt x="8293" y="254"/>
                </a:cubicBezTo>
                <a:cubicBezTo>
                  <a:pt x="8303" y="273"/>
                  <a:pt x="8272" y="311"/>
                  <a:pt x="8262" y="330"/>
                </a:cubicBezTo>
                <a:cubicBezTo>
                  <a:pt x="8262" y="348"/>
                  <a:pt x="8272" y="367"/>
                  <a:pt x="8262" y="42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chemeClr val="dk1"/>
              </a:solidFill>
              <a:latin typeface="Arial"/>
              <a:ea typeface="Arial"/>
              <a:cs typeface="Arial"/>
              <a:sym typeface="Arial"/>
            </a:endParaRPr>
          </a:p>
        </p:txBody>
      </p:sp>
      <p:sp>
        <p:nvSpPr>
          <p:cNvPr id="118" name="Google Shape;118;p24"/>
          <p:cNvSpPr/>
          <p:nvPr/>
        </p:nvSpPr>
        <p:spPr>
          <a:xfrm>
            <a:off x="8096336" y="69154"/>
            <a:ext cx="819482" cy="933595"/>
          </a:xfrm>
          <a:custGeom>
            <a:rect b="b" l="l" r="r" t="t"/>
            <a:pathLst>
              <a:path extrusionOk="0" h="1077" w="1005">
                <a:moveTo>
                  <a:pt x="998" y="173"/>
                </a:moveTo>
                <a:cubicBezTo>
                  <a:pt x="998" y="173"/>
                  <a:pt x="973" y="173"/>
                  <a:pt x="930" y="173"/>
                </a:cubicBezTo>
                <a:cubicBezTo>
                  <a:pt x="930" y="142"/>
                  <a:pt x="930" y="142"/>
                  <a:pt x="930" y="142"/>
                </a:cubicBezTo>
                <a:cubicBezTo>
                  <a:pt x="930" y="131"/>
                  <a:pt x="921" y="122"/>
                  <a:pt x="910" y="122"/>
                </a:cubicBezTo>
                <a:cubicBezTo>
                  <a:pt x="903" y="122"/>
                  <a:pt x="896" y="126"/>
                  <a:pt x="893" y="132"/>
                </a:cubicBezTo>
                <a:cubicBezTo>
                  <a:pt x="893" y="121"/>
                  <a:pt x="893" y="121"/>
                  <a:pt x="893" y="121"/>
                </a:cubicBezTo>
                <a:cubicBezTo>
                  <a:pt x="893" y="117"/>
                  <a:pt x="889" y="113"/>
                  <a:pt x="884" y="113"/>
                </a:cubicBezTo>
                <a:cubicBezTo>
                  <a:pt x="871" y="113"/>
                  <a:pt x="871" y="113"/>
                  <a:pt x="871" y="113"/>
                </a:cubicBezTo>
                <a:cubicBezTo>
                  <a:pt x="866" y="113"/>
                  <a:pt x="863" y="117"/>
                  <a:pt x="863" y="121"/>
                </a:cubicBezTo>
                <a:cubicBezTo>
                  <a:pt x="863" y="173"/>
                  <a:pt x="863" y="173"/>
                  <a:pt x="863" y="173"/>
                </a:cubicBezTo>
                <a:cubicBezTo>
                  <a:pt x="862" y="173"/>
                  <a:pt x="862" y="173"/>
                  <a:pt x="862" y="173"/>
                </a:cubicBezTo>
                <a:cubicBezTo>
                  <a:pt x="862" y="110"/>
                  <a:pt x="862" y="110"/>
                  <a:pt x="862" y="110"/>
                </a:cubicBezTo>
                <a:cubicBezTo>
                  <a:pt x="862" y="104"/>
                  <a:pt x="858" y="100"/>
                  <a:pt x="852" y="100"/>
                </a:cubicBezTo>
                <a:cubicBezTo>
                  <a:pt x="836" y="100"/>
                  <a:pt x="836" y="100"/>
                  <a:pt x="836" y="100"/>
                </a:cubicBezTo>
                <a:cubicBezTo>
                  <a:pt x="831" y="100"/>
                  <a:pt x="826" y="104"/>
                  <a:pt x="826" y="110"/>
                </a:cubicBezTo>
                <a:cubicBezTo>
                  <a:pt x="826" y="173"/>
                  <a:pt x="826" y="173"/>
                  <a:pt x="826" y="173"/>
                </a:cubicBezTo>
                <a:cubicBezTo>
                  <a:pt x="808" y="173"/>
                  <a:pt x="789" y="173"/>
                  <a:pt x="770" y="173"/>
                </a:cubicBezTo>
                <a:cubicBezTo>
                  <a:pt x="769" y="172"/>
                  <a:pt x="769" y="171"/>
                  <a:pt x="769" y="171"/>
                </a:cubicBezTo>
                <a:cubicBezTo>
                  <a:pt x="768" y="167"/>
                  <a:pt x="763" y="166"/>
                  <a:pt x="761" y="166"/>
                </a:cubicBezTo>
                <a:cubicBezTo>
                  <a:pt x="758" y="166"/>
                  <a:pt x="756" y="167"/>
                  <a:pt x="756" y="167"/>
                </a:cubicBezTo>
                <a:cubicBezTo>
                  <a:pt x="756" y="167"/>
                  <a:pt x="753" y="161"/>
                  <a:pt x="750" y="160"/>
                </a:cubicBezTo>
                <a:cubicBezTo>
                  <a:pt x="746" y="159"/>
                  <a:pt x="743" y="162"/>
                  <a:pt x="743" y="162"/>
                </a:cubicBezTo>
                <a:cubicBezTo>
                  <a:pt x="743" y="162"/>
                  <a:pt x="742" y="159"/>
                  <a:pt x="737" y="159"/>
                </a:cubicBezTo>
                <a:cubicBezTo>
                  <a:pt x="731" y="159"/>
                  <a:pt x="731" y="162"/>
                  <a:pt x="731" y="162"/>
                </a:cubicBezTo>
                <a:cubicBezTo>
                  <a:pt x="731" y="162"/>
                  <a:pt x="727" y="160"/>
                  <a:pt x="723" y="162"/>
                </a:cubicBezTo>
                <a:cubicBezTo>
                  <a:pt x="720" y="164"/>
                  <a:pt x="719" y="166"/>
                  <a:pt x="718" y="167"/>
                </a:cubicBezTo>
                <a:cubicBezTo>
                  <a:pt x="718" y="169"/>
                  <a:pt x="717" y="172"/>
                  <a:pt x="717" y="172"/>
                </a:cubicBezTo>
                <a:cubicBezTo>
                  <a:pt x="717" y="172"/>
                  <a:pt x="715" y="171"/>
                  <a:pt x="712" y="173"/>
                </a:cubicBezTo>
                <a:cubicBezTo>
                  <a:pt x="676" y="173"/>
                  <a:pt x="637" y="173"/>
                  <a:pt x="598" y="173"/>
                </a:cubicBezTo>
                <a:cubicBezTo>
                  <a:pt x="596" y="173"/>
                  <a:pt x="594" y="173"/>
                  <a:pt x="592" y="173"/>
                </a:cubicBezTo>
                <a:cubicBezTo>
                  <a:pt x="590" y="173"/>
                  <a:pt x="588" y="174"/>
                  <a:pt x="585" y="174"/>
                </a:cubicBezTo>
                <a:cubicBezTo>
                  <a:pt x="584" y="174"/>
                  <a:pt x="583" y="174"/>
                  <a:pt x="583" y="174"/>
                </a:cubicBezTo>
                <a:cubicBezTo>
                  <a:pt x="581" y="174"/>
                  <a:pt x="580" y="173"/>
                  <a:pt x="578" y="173"/>
                </a:cubicBezTo>
                <a:cubicBezTo>
                  <a:pt x="555" y="167"/>
                  <a:pt x="540" y="143"/>
                  <a:pt x="552" y="119"/>
                </a:cubicBezTo>
                <a:cubicBezTo>
                  <a:pt x="552" y="118"/>
                  <a:pt x="552" y="118"/>
                  <a:pt x="552" y="117"/>
                </a:cubicBezTo>
                <a:cubicBezTo>
                  <a:pt x="553" y="108"/>
                  <a:pt x="569" y="104"/>
                  <a:pt x="567" y="92"/>
                </a:cubicBezTo>
                <a:cubicBezTo>
                  <a:pt x="567" y="92"/>
                  <a:pt x="567" y="91"/>
                  <a:pt x="567" y="91"/>
                </a:cubicBezTo>
                <a:cubicBezTo>
                  <a:pt x="567" y="90"/>
                  <a:pt x="568" y="88"/>
                  <a:pt x="569" y="87"/>
                </a:cubicBezTo>
                <a:cubicBezTo>
                  <a:pt x="573" y="80"/>
                  <a:pt x="573" y="72"/>
                  <a:pt x="565" y="70"/>
                </a:cubicBezTo>
                <a:cubicBezTo>
                  <a:pt x="565" y="69"/>
                  <a:pt x="565" y="68"/>
                  <a:pt x="565" y="67"/>
                </a:cubicBezTo>
                <a:cubicBezTo>
                  <a:pt x="565" y="66"/>
                  <a:pt x="565" y="65"/>
                  <a:pt x="564" y="64"/>
                </a:cubicBezTo>
                <a:cubicBezTo>
                  <a:pt x="564" y="61"/>
                  <a:pt x="563" y="55"/>
                  <a:pt x="562" y="48"/>
                </a:cubicBezTo>
                <a:cubicBezTo>
                  <a:pt x="562" y="41"/>
                  <a:pt x="561" y="40"/>
                  <a:pt x="559" y="36"/>
                </a:cubicBezTo>
                <a:cubicBezTo>
                  <a:pt x="558" y="34"/>
                  <a:pt x="556" y="32"/>
                  <a:pt x="554" y="29"/>
                </a:cubicBezTo>
                <a:cubicBezTo>
                  <a:pt x="553" y="25"/>
                  <a:pt x="551" y="21"/>
                  <a:pt x="550" y="24"/>
                </a:cubicBezTo>
                <a:cubicBezTo>
                  <a:pt x="548" y="17"/>
                  <a:pt x="547" y="23"/>
                  <a:pt x="545" y="20"/>
                </a:cubicBezTo>
                <a:cubicBezTo>
                  <a:pt x="543" y="20"/>
                  <a:pt x="541" y="28"/>
                  <a:pt x="540" y="16"/>
                </a:cubicBezTo>
                <a:cubicBezTo>
                  <a:pt x="538" y="13"/>
                  <a:pt x="536" y="8"/>
                  <a:pt x="534" y="14"/>
                </a:cubicBezTo>
                <a:cubicBezTo>
                  <a:pt x="533" y="8"/>
                  <a:pt x="531" y="8"/>
                  <a:pt x="530" y="9"/>
                </a:cubicBezTo>
                <a:cubicBezTo>
                  <a:pt x="528" y="5"/>
                  <a:pt x="527" y="8"/>
                  <a:pt x="525" y="11"/>
                </a:cubicBezTo>
                <a:cubicBezTo>
                  <a:pt x="524" y="2"/>
                  <a:pt x="522" y="10"/>
                  <a:pt x="521" y="7"/>
                </a:cubicBezTo>
                <a:cubicBezTo>
                  <a:pt x="519" y="0"/>
                  <a:pt x="518" y="4"/>
                  <a:pt x="516" y="10"/>
                </a:cubicBezTo>
                <a:cubicBezTo>
                  <a:pt x="516" y="15"/>
                  <a:pt x="516" y="18"/>
                  <a:pt x="516" y="10"/>
                </a:cubicBezTo>
                <a:cubicBezTo>
                  <a:pt x="516" y="10"/>
                  <a:pt x="516" y="14"/>
                  <a:pt x="516" y="16"/>
                </a:cubicBezTo>
                <a:cubicBezTo>
                  <a:pt x="516" y="11"/>
                  <a:pt x="516" y="14"/>
                  <a:pt x="516" y="10"/>
                </a:cubicBezTo>
                <a:cubicBezTo>
                  <a:pt x="514" y="14"/>
                  <a:pt x="513" y="12"/>
                  <a:pt x="511" y="14"/>
                </a:cubicBezTo>
                <a:cubicBezTo>
                  <a:pt x="510" y="13"/>
                  <a:pt x="508" y="23"/>
                  <a:pt x="507" y="11"/>
                </a:cubicBezTo>
                <a:cubicBezTo>
                  <a:pt x="505" y="4"/>
                  <a:pt x="504" y="9"/>
                  <a:pt x="502" y="9"/>
                </a:cubicBezTo>
                <a:cubicBezTo>
                  <a:pt x="501" y="11"/>
                  <a:pt x="499" y="15"/>
                  <a:pt x="498" y="14"/>
                </a:cubicBezTo>
                <a:cubicBezTo>
                  <a:pt x="496" y="16"/>
                  <a:pt x="494" y="14"/>
                  <a:pt x="492" y="17"/>
                </a:cubicBezTo>
                <a:cubicBezTo>
                  <a:pt x="490" y="20"/>
                  <a:pt x="489" y="23"/>
                  <a:pt x="487" y="20"/>
                </a:cubicBezTo>
                <a:cubicBezTo>
                  <a:pt x="485" y="15"/>
                  <a:pt x="484" y="16"/>
                  <a:pt x="482" y="24"/>
                </a:cubicBezTo>
                <a:cubicBezTo>
                  <a:pt x="481" y="29"/>
                  <a:pt x="481" y="27"/>
                  <a:pt x="480" y="31"/>
                </a:cubicBezTo>
                <a:cubicBezTo>
                  <a:pt x="479" y="33"/>
                  <a:pt x="479" y="29"/>
                  <a:pt x="478" y="29"/>
                </a:cubicBezTo>
                <a:cubicBezTo>
                  <a:pt x="477" y="24"/>
                  <a:pt x="476" y="28"/>
                  <a:pt x="475" y="30"/>
                </a:cubicBezTo>
                <a:cubicBezTo>
                  <a:pt x="474" y="29"/>
                  <a:pt x="473" y="31"/>
                  <a:pt x="472" y="36"/>
                </a:cubicBezTo>
                <a:cubicBezTo>
                  <a:pt x="472" y="38"/>
                  <a:pt x="471" y="33"/>
                  <a:pt x="471" y="41"/>
                </a:cubicBezTo>
                <a:cubicBezTo>
                  <a:pt x="470" y="39"/>
                  <a:pt x="470" y="46"/>
                  <a:pt x="469" y="48"/>
                </a:cubicBezTo>
                <a:cubicBezTo>
                  <a:pt x="469" y="52"/>
                  <a:pt x="469" y="56"/>
                  <a:pt x="468" y="56"/>
                </a:cubicBezTo>
                <a:cubicBezTo>
                  <a:pt x="468" y="52"/>
                  <a:pt x="468" y="62"/>
                  <a:pt x="467" y="64"/>
                </a:cubicBezTo>
                <a:cubicBezTo>
                  <a:pt x="467" y="69"/>
                  <a:pt x="466" y="73"/>
                  <a:pt x="466" y="73"/>
                </a:cubicBezTo>
                <a:cubicBezTo>
                  <a:pt x="467" y="73"/>
                  <a:pt x="466" y="73"/>
                  <a:pt x="466" y="73"/>
                </a:cubicBezTo>
                <a:cubicBezTo>
                  <a:pt x="466" y="73"/>
                  <a:pt x="466" y="73"/>
                  <a:pt x="466" y="73"/>
                </a:cubicBezTo>
                <a:cubicBezTo>
                  <a:pt x="466" y="73"/>
                  <a:pt x="466" y="73"/>
                  <a:pt x="464" y="74"/>
                </a:cubicBezTo>
                <a:cubicBezTo>
                  <a:pt x="464" y="74"/>
                  <a:pt x="463" y="75"/>
                  <a:pt x="462" y="75"/>
                </a:cubicBezTo>
                <a:cubicBezTo>
                  <a:pt x="461" y="84"/>
                  <a:pt x="461" y="88"/>
                  <a:pt x="465" y="94"/>
                </a:cubicBezTo>
                <a:cubicBezTo>
                  <a:pt x="466" y="95"/>
                  <a:pt x="466" y="96"/>
                  <a:pt x="467" y="97"/>
                </a:cubicBezTo>
                <a:cubicBezTo>
                  <a:pt x="470" y="101"/>
                  <a:pt x="473" y="105"/>
                  <a:pt x="475" y="108"/>
                </a:cubicBezTo>
                <a:cubicBezTo>
                  <a:pt x="476" y="109"/>
                  <a:pt x="476" y="111"/>
                  <a:pt x="476" y="113"/>
                </a:cubicBezTo>
                <a:cubicBezTo>
                  <a:pt x="477" y="115"/>
                  <a:pt x="477" y="116"/>
                  <a:pt x="478" y="118"/>
                </a:cubicBezTo>
                <a:cubicBezTo>
                  <a:pt x="489" y="138"/>
                  <a:pt x="477" y="166"/>
                  <a:pt x="452" y="172"/>
                </a:cubicBezTo>
                <a:cubicBezTo>
                  <a:pt x="450" y="173"/>
                  <a:pt x="447" y="173"/>
                  <a:pt x="445" y="173"/>
                </a:cubicBezTo>
                <a:cubicBezTo>
                  <a:pt x="445" y="173"/>
                  <a:pt x="444" y="173"/>
                  <a:pt x="444" y="173"/>
                </a:cubicBezTo>
                <a:cubicBezTo>
                  <a:pt x="442" y="173"/>
                  <a:pt x="441" y="173"/>
                  <a:pt x="440" y="173"/>
                </a:cubicBezTo>
                <a:cubicBezTo>
                  <a:pt x="438" y="173"/>
                  <a:pt x="436" y="173"/>
                  <a:pt x="435" y="173"/>
                </a:cubicBezTo>
                <a:cubicBezTo>
                  <a:pt x="396" y="173"/>
                  <a:pt x="359" y="173"/>
                  <a:pt x="323" y="173"/>
                </a:cubicBezTo>
                <a:cubicBezTo>
                  <a:pt x="309" y="158"/>
                  <a:pt x="293" y="154"/>
                  <a:pt x="271" y="166"/>
                </a:cubicBezTo>
                <a:cubicBezTo>
                  <a:pt x="270" y="166"/>
                  <a:pt x="268" y="166"/>
                  <a:pt x="267" y="167"/>
                </a:cubicBezTo>
                <a:cubicBezTo>
                  <a:pt x="265" y="168"/>
                  <a:pt x="263" y="169"/>
                  <a:pt x="263" y="171"/>
                </a:cubicBezTo>
                <a:cubicBezTo>
                  <a:pt x="263" y="171"/>
                  <a:pt x="262" y="172"/>
                  <a:pt x="262" y="173"/>
                </a:cubicBezTo>
                <a:cubicBezTo>
                  <a:pt x="243" y="173"/>
                  <a:pt x="225" y="173"/>
                  <a:pt x="207" y="173"/>
                </a:cubicBezTo>
                <a:cubicBezTo>
                  <a:pt x="207" y="110"/>
                  <a:pt x="207" y="110"/>
                  <a:pt x="207" y="110"/>
                </a:cubicBezTo>
                <a:cubicBezTo>
                  <a:pt x="207" y="104"/>
                  <a:pt x="202" y="100"/>
                  <a:pt x="197" y="100"/>
                </a:cubicBezTo>
                <a:cubicBezTo>
                  <a:pt x="181" y="100"/>
                  <a:pt x="181" y="100"/>
                  <a:pt x="181" y="100"/>
                </a:cubicBezTo>
                <a:cubicBezTo>
                  <a:pt x="175" y="100"/>
                  <a:pt x="171" y="104"/>
                  <a:pt x="171" y="110"/>
                </a:cubicBezTo>
                <a:cubicBezTo>
                  <a:pt x="171" y="173"/>
                  <a:pt x="171" y="173"/>
                  <a:pt x="171" y="173"/>
                </a:cubicBezTo>
                <a:cubicBezTo>
                  <a:pt x="171" y="173"/>
                  <a:pt x="170" y="173"/>
                  <a:pt x="170" y="173"/>
                </a:cubicBezTo>
                <a:cubicBezTo>
                  <a:pt x="170" y="121"/>
                  <a:pt x="170" y="121"/>
                  <a:pt x="170" y="121"/>
                </a:cubicBezTo>
                <a:cubicBezTo>
                  <a:pt x="170" y="117"/>
                  <a:pt x="166" y="113"/>
                  <a:pt x="162" y="113"/>
                </a:cubicBezTo>
                <a:cubicBezTo>
                  <a:pt x="149" y="113"/>
                  <a:pt x="149" y="113"/>
                  <a:pt x="149" y="113"/>
                </a:cubicBezTo>
                <a:cubicBezTo>
                  <a:pt x="144" y="113"/>
                  <a:pt x="140" y="117"/>
                  <a:pt x="140" y="121"/>
                </a:cubicBezTo>
                <a:cubicBezTo>
                  <a:pt x="140" y="137"/>
                  <a:pt x="140" y="137"/>
                  <a:pt x="140" y="137"/>
                </a:cubicBezTo>
                <a:cubicBezTo>
                  <a:pt x="137" y="130"/>
                  <a:pt x="130" y="126"/>
                  <a:pt x="122" y="126"/>
                </a:cubicBezTo>
                <a:cubicBezTo>
                  <a:pt x="111" y="126"/>
                  <a:pt x="102" y="135"/>
                  <a:pt x="102" y="146"/>
                </a:cubicBezTo>
                <a:cubicBezTo>
                  <a:pt x="102" y="173"/>
                  <a:pt x="102" y="173"/>
                  <a:pt x="102" y="173"/>
                </a:cubicBezTo>
                <a:cubicBezTo>
                  <a:pt x="43" y="173"/>
                  <a:pt x="7" y="173"/>
                  <a:pt x="7" y="173"/>
                </a:cubicBezTo>
                <a:cubicBezTo>
                  <a:pt x="3" y="173"/>
                  <a:pt x="0" y="176"/>
                  <a:pt x="0" y="180"/>
                </a:cubicBezTo>
                <a:cubicBezTo>
                  <a:pt x="0" y="184"/>
                  <a:pt x="3" y="187"/>
                  <a:pt x="7" y="187"/>
                </a:cubicBezTo>
                <a:cubicBezTo>
                  <a:pt x="72" y="187"/>
                  <a:pt x="72" y="187"/>
                  <a:pt x="72" y="187"/>
                </a:cubicBezTo>
                <a:cubicBezTo>
                  <a:pt x="102" y="187"/>
                  <a:pt x="102" y="187"/>
                  <a:pt x="102" y="187"/>
                </a:cubicBezTo>
                <a:cubicBezTo>
                  <a:pt x="102" y="220"/>
                  <a:pt x="102" y="220"/>
                  <a:pt x="102" y="220"/>
                </a:cubicBezTo>
                <a:cubicBezTo>
                  <a:pt x="102" y="231"/>
                  <a:pt x="111" y="240"/>
                  <a:pt x="122" y="240"/>
                </a:cubicBezTo>
                <a:cubicBezTo>
                  <a:pt x="130" y="240"/>
                  <a:pt x="137" y="236"/>
                  <a:pt x="140" y="230"/>
                </a:cubicBezTo>
                <a:cubicBezTo>
                  <a:pt x="140" y="239"/>
                  <a:pt x="140" y="239"/>
                  <a:pt x="140" y="239"/>
                </a:cubicBezTo>
                <a:cubicBezTo>
                  <a:pt x="140" y="243"/>
                  <a:pt x="144" y="247"/>
                  <a:pt x="149" y="247"/>
                </a:cubicBezTo>
                <a:cubicBezTo>
                  <a:pt x="162" y="247"/>
                  <a:pt x="162" y="247"/>
                  <a:pt x="162" y="247"/>
                </a:cubicBezTo>
                <a:cubicBezTo>
                  <a:pt x="166" y="247"/>
                  <a:pt x="170" y="243"/>
                  <a:pt x="170" y="239"/>
                </a:cubicBezTo>
                <a:cubicBezTo>
                  <a:pt x="170" y="187"/>
                  <a:pt x="170" y="187"/>
                  <a:pt x="170" y="187"/>
                </a:cubicBezTo>
                <a:cubicBezTo>
                  <a:pt x="171" y="187"/>
                  <a:pt x="171" y="187"/>
                  <a:pt x="171" y="187"/>
                </a:cubicBezTo>
                <a:cubicBezTo>
                  <a:pt x="171" y="250"/>
                  <a:pt x="171" y="250"/>
                  <a:pt x="171" y="250"/>
                </a:cubicBezTo>
                <a:cubicBezTo>
                  <a:pt x="171" y="256"/>
                  <a:pt x="175" y="260"/>
                  <a:pt x="181" y="260"/>
                </a:cubicBezTo>
                <a:cubicBezTo>
                  <a:pt x="197" y="260"/>
                  <a:pt x="197" y="260"/>
                  <a:pt x="197" y="260"/>
                </a:cubicBezTo>
                <a:cubicBezTo>
                  <a:pt x="202" y="260"/>
                  <a:pt x="207" y="256"/>
                  <a:pt x="207" y="250"/>
                </a:cubicBezTo>
                <a:cubicBezTo>
                  <a:pt x="207" y="187"/>
                  <a:pt x="207" y="187"/>
                  <a:pt x="207" y="187"/>
                </a:cubicBezTo>
                <a:cubicBezTo>
                  <a:pt x="259" y="187"/>
                  <a:pt x="259" y="187"/>
                  <a:pt x="259" y="187"/>
                </a:cubicBezTo>
                <a:cubicBezTo>
                  <a:pt x="258" y="190"/>
                  <a:pt x="258" y="193"/>
                  <a:pt x="259" y="195"/>
                </a:cubicBezTo>
                <a:cubicBezTo>
                  <a:pt x="260" y="198"/>
                  <a:pt x="261" y="202"/>
                  <a:pt x="263" y="211"/>
                </a:cubicBezTo>
                <a:cubicBezTo>
                  <a:pt x="264" y="213"/>
                  <a:pt x="265" y="216"/>
                  <a:pt x="266" y="219"/>
                </a:cubicBezTo>
                <a:cubicBezTo>
                  <a:pt x="273" y="234"/>
                  <a:pt x="269" y="258"/>
                  <a:pt x="275" y="275"/>
                </a:cubicBezTo>
                <a:cubicBezTo>
                  <a:pt x="276" y="278"/>
                  <a:pt x="276" y="281"/>
                  <a:pt x="276" y="283"/>
                </a:cubicBezTo>
                <a:cubicBezTo>
                  <a:pt x="278" y="299"/>
                  <a:pt x="280" y="313"/>
                  <a:pt x="284" y="322"/>
                </a:cubicBezTo>
                <a:cubicBezTo>
                  <a:pt x="292" y="343"/>
                  <a:pt x="302" y="366"/>
                  <a:pt x="308" y="369"/>
                </a:cubicBezTo>
                <a:cubicBezTo>
                  <a:pt x="314" y="372"/>
                  <a:pt x="324" y="369"/>
                  <a:pt x="329" y="368"/>
                </a:cubicBezTo>
                <a:cubicBezTo>
                  <a:pt x="335" y="368"/>
                  <a:pt x="342" y="362"/>
                  <a:pt x="354" y="355"/>
                </a:cubicBezTo>
                <a:cubicBezTo>
                  <a:pt x="365" y="348"/>
                  <a:pt x="387" y="328"/>
                  <a:pt x="395" y="318"/>
                </a:cubicBezTo>
                <a:cubicBezTo>
                  <a:pt x="403" y="307"/>
                  <a:pt x="405" y="293"/>
                  <a:pt x="405" y="293"/>
                </a:cubicBezTo>
                <a:cubicBezTo>
                  <a:pt x="407" y="297"/>
                  <a:pt x="407" y="297"/>
                  <a:pt x="407" y="297"/>
                </a:cubicBezTo>
                <a:cubicBezTo>
                  <a:pt x="407" y="297"/>
                  <a:pt x="407" y="300"/>
                  <a:pt x="407" y="301"/>
                </a:cubicBezTo>
                <a:cubicBezTo>
                  <a:pt x="407" y="301"/>
                  <a:pt x="412" y="308"/>
                  <a:pt x="412" y="312"/>
                </a:cubicBezTo>
                <a:cubicBezTo>
                  <a:pt x="413" y="317"/>
                  <a:pt x="413" y="318"/>
                  <a:pt x="415" y="321"/>
                </a:cubicBezTo>
                <a:cubicBezTo>
                  <a:pt x="416" y="323"/>
                  <a:pt x="417" y="323"/>
                  <a:pt x="419" y="330"/>
                </a:cubicBezTo>
                <a:cubicBezTo>
                  <a:pt x="421" y="337"/>
                  <a:pt x="423" y="349"/>
                  <a:pt x="423" y="350"/>
                </a:cubicBezTo>
                <a:cubicBezTo>
                  <a:pt x="423" y="352"/>
                  <a:pt x="424" y="356"/>
                  <a:pt x="425" y="363"/>
                </a:cubicBezTo>
                <a:cubicBezTo>
                  <a:pt x="427" y="370"/>
                  <a:pt x="425" y="369"/>
                  <a:pt x="425" y="373"/>
                </a:cubicBezTo>
                <a:cubicBezTo>
                  <a:pt x="424" y="377"/>
                  <a:pt x="425" y="380"/>
                  <a:pt x="425" y="387"/>
                </a:cubicBezTo>
                <a:cubicBezTo>
                  <a:pt x="425" y="389"/>
                  <a:pt x="425" y="390"/>
                  <a:pt x="425" y="392"/>
                </a:cubicBezTo>
                <a:cubicBezTo>
                  <a:pt x="425" y="394"/>
                  <a:pt x="425" y="396"/>
                  <a:pt x="425" y="397"/>
                </a:cubicBezTo>
                <a:cubicBezTo>
                  <a:pt x="425" y="399"/>
                  <a:pt x="423" y="402"/>
                  <a:pt x="424" y="402"/>
                </a:cubicBezTo>
                <a:cubicBezTo>
                  <a:pt x="423" y="407"/>
                  <a:pt x="418" y="412"/>
                  <a:pt x="425" y="414"/>
                </a:cubicBezTo>
                <a:cubicBezTo>
                  <a:pt x="423" y="415"/>
                  <a:pt x="422" y="416"/>
                  <a:pt x="421" y="417"/>
                </a:cubicBezTo>
                <a:cubicBezTo>
                  <a:pt x="420" y="417"/>
                  <a:pt x="420" y="418"/>
                  <a:pt x="420" y="419"/>
                </a:cubicBezTo>
                <a:cubicBezTo>
                  <a:pt x="421" y="428"/>
                  <a:pt x="413" y="436"/>
                  <a:pt x="417" y="444"/>
                </a:cubicBezTo>
                <a:cubicBezTo>
                  <a:pt x="417" y="440"/>
                  <a:pt x="417" y="440"/>
                  <a:pt x="417" y="440"/>
                </a:cubicBezTo>
                <a:cubicBezTo>
                  <a:pt x="417" y="444"/>
                  <a:pt x="417" y="448"/>
                  <a:pt x="417" y="453"/>
                </a:cubicBezTo>
                <a:cubicBezTo>
                  <a:pt x="417" y="454"/>
                  <a:pt x="416" y="455"/>
                  <a:pt x="416" y="456"/>
                </a:cubicBezTo>
                <a:cubicBezTo>
                  <a:pt x="416" y="457"/>
                  <a:pt x="416" y="459"/>
                  <a:pt x="416" y="461"/>
                </a:cubicBezTo>
                <a:cubicBezTo>
                  <a:pt x="415" y="463"/>
                  <a:pt x="415" y="465"/>
                  <a:pt x="414" y="466"/>
                </a:cubicBezTo>
                <a:cubicBezTo>
                  <a:pt x="413" y="470"/>
                  <a:pt x="412" y="473"/>
                  <a:pt x="411" y="476"/>
                </a:cubicBezTo>
                <a:cubicBezTo>
                  <a:pt x="410" y="477"/>
                  <a:pt x="410" y="478"/>
                  <a:pt x="409" y="480"/>
                </a:cubicBezTo>
                <a:cubicBezTo>
                  <a:pt x="408" y="482"/>
                  <a:pt x="407" y="484"/>
                  <a:pt x="406" y="487"/>
                </a:cubicBezTo>
                <a:cubicBezTo>
                  <a:pt x="409" y="479"/>
                  <a:pt x="407" y="483"/>
                  <a:pt x="404" y="490"/>
                </a:cubicBezTo>
                <a:cubicBezTo>
                  <a:pt x="406" y="485"/>
                  <a:pt x="403" y="490"/>
                  <a:pt x="401" y="494"/>
                </a:cubicBezTo>
                <a:cubicBezTo>
                  <a:pt x="402" y="493"/>
                  <a:pt x="399" y="497"/>
                  <a:pt x="398" y="498"/>
                </a:cubicBezTo>
                <a:cubicBezTo>
                  <a:pt x="397" y="502"/>
                  <a:pt x="396" y="506"/>
                  <a:pt x="395" y="510"/>
                </a:cubicBezTo>
                <a:cubicBezTo>
                  <a:pt x="392" y="521"/>
                  <a:pt x="392" y="542"/>
                  <a:pt x="390" y="554"/>
                </a:cubicBezTo>
                <a:cubicBezTo>
                  <a:pt x="390" y="555"/>
                  <a:pt x="390" y="556"/>
                  <a:pt x="390" y="557"/>
                </a:cubicBezTo>
                <a:cubicBezTo>
                  <a:pt x="393" y="568"/>
                  <a:pt x="381" y="576"/>
                  <a:pt x="382" y="582"/>
                </a:cubicBezTo>
                <a:cubicBezTo>
                  <a:pt x="383" y="583"/>
                  <a:pt x="384" y="583"/>
                  <a:pt x="385" y="584"/>
                </a:cubicBezTo>
                <a:cubicBezTo>
                  <a:pt x="380" y="586"/>
                  <a:pt x="382" y="590"/>
                  <a:pt x="384" y="594"/>
                </a:cubicBezTo>
                <a:cubicBezTo>
                  <a:pt x="382" y="596"/>
                  <a:pt x="383" y="600"/>
                  <a:pt x="383" y="604"/>
                </a:cubicBezTo>
                <a:cubicBezTo>
                  <a:pt x="383" y="607"/>
                  <a:pt x="383" y="610"/>
                  <a:pt x="383" y="614"/>
                </a:cubicBezTo>
                <a:cubicBezTo>
                  <a:pt x="382" y="616"/>
                  <a:pt x="382" y="618"/>
                  <a:pt x="382" y="620"/>
                </a:cubicBezTo>
                <a:cubicBezTo>
                  <a:pt x="381" y="624"/>
                  <a:pt x="380" y="628"/>
                  <a:pt x="379" y="632"/>
                </a:cubicBezTo>
                <a:cubicBezTo>
                  <a:pt x="378" y="635"/>
                  <a:pt x="371" y="643"/>
                  <a:pt x="377" y="643"/>
                </a:cubicBezTo>
                <a:cubicBezTo>
                  <a:pt x="370" y="648"/>
                  <a:pt x="366" y="651"/>
                  <a:pt x="374" y="653"/>
                </a:cubicBezTo>
                <a:cubicBezTo>
                  <a:pt x="371" y="654"/>
                  <a:pt x="370" y="654"/>
                  <a:pt x="369" y="655"/>
                </a:cubicBezTo>
                <a:cubicBezTo>
                  <a:pt x="368" y="656"/>
                  <a:pt x="368" y="657"/>
                  <a:pt x="369" y="658"/>
                </a:cubicBezTo>
                <a:cubicBezTo>
                  <a:pt x="373" y="668"/>
                  <a:pt x="369" y="680"/>
                  <a:pt x="374" y="688"/>
                </a:cubicBezTo>
                <a:cubicBezTo>
                  <a:pt x="374" y="689"/>
                  <a:pt x="375" y="689"/>
                  <a:pt x="375" y="690"/>
                </a:cubicBezTo>
                <a:cubicBezTo>
                  <a:pt x="381" y="697"/>
                  <a:pt x="386" y="697"/>
                  <a:pt x="386" y="697"/>
                </a:cubicBezTo>
                <a:cubicBezTo>
                  <a:pt x="386" y="697"/>
                  <a:pt x="386" y="700"/>
                  <a:pt x="387" y="710"/>
                </a:cubicBezTo>
                <a:cubicBezTo>
                  <a:pt x="388" y="720"/>
                  <a:pt x="387" y="756"/>
                  <a:pt x="382" y="774"/>
                </a:cubicBezTo>
                <a:cubicBezTo>
                  <a:pt x="377" y="792"/>
                  <a:pt x="364" y="818"/>
                  <a:pt x="361" y="848"/>
                </a:cubicBezTo>
                <a:cubicBezTo>
                  <a:pt x="358" y="878"/>
                  <a:pt x="364" y="956"/>
                  <a:pt x="364" y="956"/>
                </a:cubicBezTo>
                <a:cubicBezTo>
                  <a:pt x="364" y="956"/>
                  <a:pt x="363" y="956"/>
                  <a:pt x="362" y="956"/>
                </a:cubicBezTo>
                <a:cubicBezTo>
                  <a:pt x="362" y="957"/>
                  <a:pt x="362" y="957"/>
                  <a:pt x="362" y="959"/>
                </a:cubicBezTo>
                <a:cubicBezTo>
                  <a:pt x="361" y="961"/>
                  <a:pt x="360" y="973"/>
                  <a:pt x="360" y="973"/>
                </a:cubicBezTo>
                <a:cubicBezTo>
                  <a:pt x="360" y="973"/>
                  <a:pt x="355" y="972"/>
                  <a:pt x="351" y="976"/>
                </a:cubicBezTo>
                <a:cubicBezTo>
                  <a:pt x="348" y="980"/>
                  <a:pt x="349" y="982"/>
                  <a:pt x="347" y="983"/>
                </a:cubicBezTo>
                <a:cubicBezTo>
                  <a:pt x="345" y="985"/>
                  <a:pt x="342" y="987"/>
                  <a:pt x="340" y="992"/>
                </a:cubicBezTo>
                <a:cubicBezTo>
                  <a:pt x="339" y="994"/>
                  <a:pt x="337" y="1000"/>
                  <a:pt x="335" y="1005"/>
                </a:cubicBezTo>
                <a:cubicBezTo>
                  <a:pt x="334" y="1007"/>
                  <a:pt x="334" y="1009"/>
                  <a:pt x="333" y="1010"/>
                </a:cubicBezTo>
                <a:cubicBezTo>
                  <a:pt x="332" y="1012"/>
                  <a:pt x="332" y="1014"/>
                  <a:pt x="331" y="1016"/>
                </a:cubicBezTo>
                <a:cubicBezTo>
                  <a:pt x="330" y="1018"/>
                  <a:pt x="328" y="1020"/>
                  <a:pt x="327" y="1021"/>
                </a:cubicBezTo>
                <a:cubicBezTo>
                  <a:pt x="325" y="1023"/>
                  <a:pt x="323" y="1024"/>
                  <a:pt x="321" y="1025"/>
                </a:cubicBezTo>
                <a:cubicBezTo>
                  <a:pt x="315" y="1028"/>
                  <a:pt x="310" y="1032"/>
                  <a:pt x="306" y="1037"/>
                </a:cubicBezTo>
                <a:cubicBezTo>
                  <a:pt x="305" y="1038"/>
                  <a:pt x="304" y="1040"/>
                  <a:pt x="303" y="1042"/>
                </a:cubicBezTo>
                <a:cubicBezTo>
                  <a:pt x="301" y="1044"/>
                  <a:pt x="300" y="1046"/>
                  <a:pt x="300" y="1048"/>
                </a:cubicBezTo>
                <a:cubicBezTo>
                  <a:pt x="299" y="1050"/>
                  <a:pt x="299" y="1052"/>
                  <a:pt x="299" y="1054"/>
                </a:cubicBezTo>
                <a:cubicBezTo>
                  <a:pt x="299" y="1077"/>
                  <a:pt x="327" y="1073"/>
                  <a:pt x="341" y="1068"/>
                </a:cubicBezTo>
                <a:cubicBezTo>
                  <a:pt x="343" y="1068"/>
                  <a:pt x="345" y="1067"/>
                  <a:pt x="347" y="1066"/>
                </a:cubicBezTo>
                <a:cubicBezTo>
                  <a:pt x="349" y="1065"/>
                  <a:pt x="351" y="1064"/>
                  <a:pt x="353" y="1063"/>
                </a:cubicBezTo>
                <a:cubicBezTo>
                  <a:pt x="358" y="1059"/>
                  <a:pt x="363" y="1055"/>
                  <a:pt x="368" y="1050"/>
                </a:cubicBezTo>
                <a:cubicBezTo>
                  <a:pt x="370" y="1050"/>
                  <a:pt x="371" y="1049"/>
                  <a:pt x="373" y="1048"/>
                </a:cubicBezTo>
                <a:cubicBezTo>
                  <a:pt x="380" y="1045"/>
                  <a:pt x="387" y="1042"/>
                  <a:pt x="395" y="1038"/>
                </a:cubicBezTo>
                <a:cubicBezTo>
                  <a:pt x="397" y="1038"/>
                  <a:pt x="399" y="1037"/>
                  <a:pt x="400" y="1036"/>
                </a:cubicBezTo>
                <a:cubicBezTo>
                  <a:pt x="412" y="1024"/>
                  <a:pt x="397" y="1011"/>
                  <a:pt x="397" y="997"/>
                </a:cubicBezTo>
                <a:cubicBezTo>
                  <a:pt x="397" y="995"/>
                  <a:pt x="396" y="994"/>
                  <a:pt x="396" y="992"/>
                </a:cubicBezTo>
                <a:cubicBezTo>
                  <a:pt x="396" y="990"/>
                  <a:pt x="396" y="988"/>
                  <a:pt x="396" y="986"/>
                </a:cubicBezTo>
                <a:cubicBezTo>
                  <a:pt x="396" y="984"/>
                  <a:pt x="396" y="982"/>
                  <a:pt x="395" y="980"/>
                </a:cubicBezTo>
                <a:cubicBezTo>
                  <a:pt x="395" y="978"/>
                  <a:pt x="396" y="977"/>
                  <a:pt x="396" y="975"/>
                </a:cubicBezTo>
                <a:cubicBezTo>
                  <a:pt x="396" y="973"/>
                  <a:pt x="396" y="971"/>
                  <a:pt x="396" y="969"/>
                </a:cubicBezTo>
                <a:cubicBezTo>
                  <a:pt x="397" y="966"/>
                  <a:pt x="397" y="963"/>
                  <a:pt x="397" y="962"/>
                </a:cubicBezTo>
                <a:cubicBezTo>
                  <a:pt x="396" y="961"/>
                  <a:pt x="396" y="961"/>
                  <a:pt x="396" y="961"/>
                </a:cubicBezTo>
                <a:cubicBezTo>
                  <a:pt x="396" y="961"/>
                  <a:pt x="399" y="944"/>
                  <a:pt x="403" y="928"/>
                </a:cubicBezTo>
                <a:cubicBezTo>
                  <a:pt x="403" y="926"/>
                  <a:pt x="403" y="925"/>
                  <a:pt x="404" y="924"/>
                </a:cubicBezTo>
                <a:cubicBezTo>
                  <a:pt x="416" y="900"/>
                  <a:pt x="428" y="880"/>
                  <a:pt x="429" y="852"/>
                </a:cubicBezTo>
                <a:cubicBezTo>
                  <a:pt x="429" y="850"/>
                  <a:pt x="430" y="848"/>
                  <a:pt x="430" y="845"/>
                </a:cubicBezTo>
                <a:cubicBezTo>
                  <a:pt x="431" y="826"/>
                  <a:pt x="430" y="802"/>
                  <a:pt x="432" y="797"/>
                </a:cubicBezTo>
                <a:cubicBezTo>
                  <a:pt x="434" y="790"/>
                  <a:pt x="437" y="788"/>
                  <a:pt x="444" y="776"/>
                </a:cubicBezTo>
                <a:cubicBezTo>
                  <a:pt x="448" y="768"/>
                  <a:pt x="452" y="746"/>
                  <a:pt x="455" y="730"/>
                </a:cubicBezTo>
                <a:cubicBezTo>
                  <a:pt x="455" y="730"/>
                  <a:pt x="455" y="729"/>
                  <a:pt x="455" y="728"/>
                </a:cubicBezTo>
                <a:cubicBezTo>
                  <a:pt x="457" y="720"/>
                  <a:pt x="457" y="712"/>
                  <a:pt x="468" y="710"/>
                </a:cubicBezTo>
                <a:cubicBezTo>
                  <a:pt x="468" y="710"/>
                  <a:pt x="469" y="710"/>
                  <a:pt x="470" y="710"/>
                </a:cubicBezTo>
                <a:cubicBezTo>
                  <a:pt x="484" y="708"/>
                  <a:pt x="478" y="688"/>
                  <a:pt x="485" y="682"/>
                </a:cubicBezTo>
                <a:cubicBezTo>
                  <a:pt x="486" y="680"/>
                  <a:pt x="486" y="679"/>
                  <a:pt x="487" y="677"/>
                </a:cubicBezTo>
                <a:cubicBezTo>
                  <a:pt x="488" y="675"/>
                  <a:pt x="489" y="674"/>
                  <a:pt x="490" y="672"/>
                </a:cubicBezTo>
                <a:cubicBezTo>
                  <a:pt x="502" y="653"/>
                  <a:pt x="509" y="632"/>
                  <a:pt x="517" y="612"/>
                </a:cubicBezTo>
                <a:cubicBezTo>
                  <a:pt x="533" y="624"/>
                  <a:pt x="528" y="644"/>
                  <a:pt x="536" y="657"/>
                </a:cubicBezTo>
                <a:cubicBezTo>
                  <a:pt x="537" y="659"/>
                  <a:pt x="537" y="661"/>
                  <a:pt x="538" y="663"/>
                </a:cubicBezTo>
                <a:cubicBezTo>
                  <a:pt x="539" y="664"/>
                  <a:pt x="540" y="666"/>
                  <a:pt x="541" y="668"/>
                </a:cubicBezTo>
                <a:cubicBezTo>
                  <a:pt x="541" y="669"/>
                  <a:pt x="542" y="671"/>
                  <a:pt x="543" y="672"/>
                </a:cubicBezTo>
                <a:cubicBezTo>
                  <a:pt x="546" y="675"/>
                  <a:pt x="548" y="679"/>
                  <a:pt x="549" y="683"/>
                </a:cubicBezTo>
                <a:cubicBezTo>
                  <a:pt x="550" y="685"/>
                  <a:pt x="550" y="686"/>
                  <a:pt x="551" y="687"/>
                </a:cubicBezTo>
                <a:cubicBezTo>
                  <a:pt x="550" y="692"/>
                  <a:pt x="551" y="695"/>
                  <a:pt x="553" y="698"/>
                </a:cubicBezTo>
                <a:cubicBezTo>
                  <a:pt x="553" y="699"/>
                  <a:pt x="554" y="700"/>
                  <a:pt x="554" y="701"/>
                </a:cubicBezTo>
                <a:cubicBezTo>
                  <a:pt x="557" y="703"/>
                  <a:pt x="561" y="705"/>
                  <a:pt x="564" y="707"/>
                </a:cubicBezTo>
                <a:cubicBezTo>
                  <a:pt x="565" y="707"/>
                  <a:pt x="566" y="708"/>
                  <a:pt x="567" y="708"/>
                </a:cubicBezTo>
                <a:cubicBezTo>
                  <a:pt x="581" y="712"/>
                  <a:pt x="577" y="728"/>
                  <a:pt x="582" y="740"/>
                </a:cubicBezTo>
                <a:cubicBezTo>
                  <a:pt x="582" y="740"/>
                  <a:pt x="582" y="741"/>
                  <a:pt x="582" y="741"/>
                </a:cubicBezTo>
                <a:cubicBezTo>
                  <a:pt x="584" y="754"/>
                  <a:pt x="587" y="771"/>
                  <a:pt x="589" y="775"/>
                </a:cubicBezTo>
                <a:cubicBezTo>
                  <a:pt x="596" y="788"/>
                  <a:pt x="599" y="789"/>
                  <a:pt x="601" y="796"/>
                </a:cubicBezTo>
                <a:cubicBezTo>
                  <a:pt x="603" y="802"/>
                  <a:pt x="601" y="832"/>
                  <a:pt x="604" y="852"/>
                </a:cubicBezTo>
                <a:cubicBezTo>
                  <a:pt x="604" y="854"/>
                  <a:pt x="605" y="856"/>
                  <a:pt x="605" y="858"/>
                </a:cubicBezTo>
                <a:cubicBezTo>
                  <a:pt x="606" y="864"/>
                  <a:pt x="607" y="870"/>
                  <a:pt x="609" y="875"/>
                </a:cubicBezTo>
                <a:cubicBezTo>
                  <a:pt x="610" y="877"/>
                  <a:pt x="611" y="879"/>
                  <a:pt x="612" y="881"/>
                </a:cubicBezTo>
                <a:cubicBezTo>
                  <a:pt x="616" y="895"/>
                  <a:pt x="632" y="907"/>
                  <a:pt x="630" y="927"/>
                </a:cubicBezTo>
                <a:cubicBezTo>
                  <a:pt x="631" y="928"/>
                  <a:pt x="631" y="930"/>
                  <a:pt x="631" y="931"/>
                </a:cubicBezTo>
                <a:cubicBezTo>
                  <a:pt x="635" y="946"/>
                  <a:pt x="637" y="960"/>
                  <a:pt x="637" y="960"/>
                </a:cubicBezTo>
                <a:cubicBezTo>
                  <a:pt x="637" y="960"/>
                  <a:pt x="637" y="960"/>
                  <a:pt x="636" y="962"/>
                </a:cubicBezTo>
                <a:cubicBezTo>
                  <a:pt x="636" y="962"/>
                  <a:pt x="636" y="965"/>
                  <a:pt x="637" y="969"/>
                </a:cubicBezTo>
                <a:cubicBezTo>
                  <a:pt x="642" y="990"/>
                  <a:pt x="635" y="1011"/>
                  <a:pt x="636" y="1030"/>
                </a:cubicBezTo>
                <a:cubicBezTo>
                  <a:pt x="637" y="1034"/>
                  <a:pt x="638" y="1037"/>
                  <a:pt x="642" y="1039"/>
                </a:cubicBezTo>
                <a:cubicBezTo>
                  <a:pt x="645" y="1041"/>
                  <a:pt x="649" y="1042"/>
                  <a:pt x="655" y="1042"/>
                </a:cubicBezTo>
                <a:cubicBezTo>
                  <a:pt x="657" y="1042"/>
                  <a:pt x="659" y="1043"/>
                  <a:pt x="659" y="1044"/>
                </a:cubicBezTo>
                <a:cubicBezTo>
                  <a:pt x="660" y="1045"/>
                  <a:pt x="661" y="1048"/>
                  <a:pt x="664" y="1051"/>
                </a:cubicBezTo>
                <a:cubicBezTo>
                  <a:pt x="665" y="1052"/>
                  <a:pt x="668" y="1053"/>
                  <a:pt x="670" y="1054"/>
                </a:cubicBezTo>
                <a:cubicBezTo>
                  <a:pt x="675" y="1056"/>
                  <a:pt x="680" y="1057"/>
                  <a:pt x="684" y="1059"/>
                </a:cubicBezTo>
                <a:cubicBezTo>
                  <a:pt x="686" y="1060"/>
                  <a:pt x="689" y="1060"/>
                  <a:pt x="691" y="1061"/>
                </a:cubicBezTo>
                <a:cubicBezTo>
                  <a:pt x="693" y="1062"/>
                  <a:pt x="695" y="1063"/>
                  <a:pt x="697" y="1063"/>
                </a:cubicBezTo>
                <a:cubicBezTo>
                  <a:pt x="699" y="1064"/>
                  <a:pt x="701" y="1064"/>
                  <a:pt x="704" y="1064"/>
                </a:cubicBezTo>
                <a:cubicBezTo>
                  <a:pt x="716" y="1064"/>
                  <a:pt x="732" y="1064"/>
                  <a:pt x="736" y="1052"/>
                </a:cubicBezTo>
                <a:cubicBezTo>
                  <a:pt x="736" y="1036"/>
                  <a:pt x="719" y="1028"/>
                  <a:pt x="709" y="1021"/>
                </a:cubicBezTo>
                <a:cubicBezTo>
                  <a:pt x="708" y="1020"/>
                  <a:pt x="706" y="1018"/>
                  <a:pt x="705" y="1017"/>
                </a:cubicBezTo>
                <a:cubicBezTo>
                  <a:pt x="704" y="1016"/>
                  <a:pt x="704" y="1014"/>
                  <a:pt x="703" y="1013"/>
                </a:cubicBezTo>
                <a:cubicBezTo>
                  <a:pt x="702" y="1011"/>
                  <a:pt x="702" y="1010"/>
                  <a:pt x="701" y="1008"/>
                </a:cubicBezTo>
                <a:cubicBezTo>
                  <a:pt x="699" y="1006"/>
                  <a:pt x="698" y="1003"/>
                  <a:pt x="696" y="1000"/>
                </a:cubicBezTo>
                <a:cubicBezTo>
                  <a:pt x="696" y="999"/>
                  <a:pt x="695" y="998"/>
                  <a:pt x="695" y="996"/>
                </a:cubicBezTo>
                <a:cubicBezTo>
                  <a:pt x="694" y="994"/>
                  <a:pt x="693" y="992"/>
                  <a:pt x="693" y="991"/>
                </a:cubicBezTo>
                <a:cubicBezTo>
                  <a:pt x="691" y="986"/>
                  <a:pt x="688" y="984"/>
                  <a:pt x="686" y="982"/>
                </a:cubicBezTo>
                <a:cubicBezTo>
                  <a:pt x="684" y="981"/>
                  <a:pt x="685" y="980"/>
                  <a:pt x="682" y="975"/>
                </a:cubicBezTo>
                <a:cubicBezTo>
                  <a:pt x="679" y="971"/>
                  <a:pt x="673" y="972"/>
                  <a:pt x="673" y="972"/>
                </a:cubicBezTo>
                <a:cubicBezTo>
                  <a:pt x="673" y="972"/>
                  <a:pt x="672" y="960"/>
                  <a:pt x="672" y="958"/>
                </a:cubicBezTo>
                <a:cubicBezTo>
                  <a:pt x="671" y="956"/>
                  <a:pt x="671" y="956"/>
                  <a:pt x="671" y="956"/>
                </a:cubicBezTo>
                <a:cubicBezTo>
                  <a:pt x="671" y="955"/>
                  <a:pt x="670" y="956"/>
                  <a:pt x="670" y="956"/>
                </a:cubicBezTo>
                <a:cubicBezTo>
                  <a:pt x="670" y="956"/>
                  <a:pt x="672" y="925"/>
                  <a:pt x="673" y="895"/>
                </a:cubicBezTo>
                <a:cubicBezTo>
                  <a:pt x="673" y="893"/>
                  <a:pt x="673" y="891"/>
                  <a:pt x="673" y="890"/>
                </a:cubicBezTo>
                <a:cubicBezTo>
                  <a:pt x="671" y="885"/>
                  <a:pt x="671" y="881"/>
                  <a:pt x="673" y="877"/>
                </a:cubicBezTo>
                <a:cubicBezTo>
                  <a:pt x="673" y="875"/>
                  <a:pt x="673" y="874"/>
                  <a:pt x="673" y="872"/>
                </a:cubicBezTo>
                <a:cubicBezTo>
                  <a:pt x="673" y="862"/>
                  <a:pt x="673" y="854"/>
                  <a:pt x="672" y="847"/>
                </a:cubicBezTo>
                <a:cubicBezTo>
                  <a:pt x="669" y="817"/>
                  <a:pt x="655" y="791"/>
                  <a:pt x="651" y="773"/>
                </a:cubicBezTo>
                <a:cubicBezTo>
                  <a:pt x="646" y="755"/>
                  <a:pt x="645" y="720"/>
                  <a:pt x="646" y="709"/>
                </a:cubicBezTo>
                <a:cubicBezTo>
                  <a:pt x="647" y="699"/>
                  <a:pt x="646" y="697"/>
                  <a:pt x="646" y="697"/>
                </a:cubicBezTo>
                <a:cubicBezTo>
                  <a:pt x="646" y="697"/>
                  <a:pt x="653" y="697"/>
                  <a:pt x="659" y="687"/>
                </a:cubicBezTo>
                <a:cubicBezTo>
                  <a:pt x="660" y="685"/>
                  <a:pt x="661" y="683"/>
                  <a:pt x="662" y="681"/>
                </a:cubicBezTo>
                <a:cubicBezTo>
                  <a:pt x="663" y="679"/>
                  <a:pt x="664" y="677"/>
                  <a:pt x="664" y="675"/>
                </a:cubicBezTo>
                <a:cubicBezTo>
                  <a:pt x="665" y="672"/>
                  <a:pt x="665" y="668"/>
                  <a:pt x="664" y="664"/>
                </a:cubicBezTo>
                <a:cubicBezTo>
                  <a:pt x="663" y="661"/>
                  <a:pt x="662" y="657"/>
                  <a:pt x="661" y="654"/>
                </a:cubicBezTo>
                <a:cubicBezTo>
                  <a:pt x="659" y="650"/>
                  <a:pt x="661" y="642"/>
                  <a:pt x="656" y="643"/>
                </a:cubicBezTo>
                <a:cubicBezTo>
                  <a:pt x="658" y="637"/>
                  <a:pt x="659" y="633"/>
                  <a:pt x="651" y="632"/>
                </a:cubicBezTo>
                <a:cubicBezTo>
                  <a:pt x="653" y="631"/>
                  <a:pt x="655" y="629"/>
                  <a:pt x="655" y="628"/>
                </a:cubicBezTo>
                <a:cubicBezTo>
                  <a:pt x="655" y="628"/>
                  <a:pt x="655" y="627"/>
                  <a:pt x="655" y="626"/>
                </a:cubicBezTo>
                <a:cubicBezTo>
                  <a:pt x="649" y="620"/>
                  <a:pt x="649" y="608"/>
                  <a:pt x="648" y="601"/>
                </a:cubicBezTo>
                <a:cubicBezTo>
                  <a:pt x="648" y="600"/>
                  <a:pt x="648" y="600"/>
                  <a:pt x="648" y="599"/>
                </a:cubicBezTo>
                <a:cubicBezTo>
                  <a:pt x="648" y="598"/>
                  <a:pt x="648" y="597"/>
                  <a:pt x="648" y="597"/>
                </a:cubicBezTo>
                <a:cubicBezTo>
                  <a:pt x="648" y="595"/>
                  <a:pt x="648" y="593"/>
                  <a:pt x="648" y="591"/>
                </a:cubicBezTo>
                <a:cubicBezTo>
                  <a:pt x="648" y="587"/>
                  <a:pt x="647" y="584"/>
                  <a:pt x="646" y="580"/>
                </a:cubicBezTo>
                <a:cubicBezTo>
                  <a:pt x="646" y="577"/>
                  <a:pt x="647" y="571"/>
                  <a:pt x="644" y="570"/>
                </a:cubicBezTo>
                <a:cubicBezTo>
                  <a:pt x="644" y="568"/>
                  <a:pt x="645" y="566"/>
                  <a:pt x="645" y="565"/>
                </a:cubicBezTo>
                <a:cubicBezTo>
                  <a:pt x="645" y="556"/>
                  <a:pt x="641" y="548"/>
                  <a:pt x="641" y="540"/>
                </a:cubicBezTo>
                <a:cubicBezTo>
                  <a:pt x="641" y="537"/>
                  <a:pt x="641" y="535"/>
                  <a:pt x="641" y="533"/>
                </a:cubicBezTo>
                <a:cubicBezTo>
                  <a:pt x="640" y="528"/>
                  <a:pt x="639" y="524"/>
                  <a:pt x="639" y="522"/>
                </a:cubicBezTo>
                <a:cubicBezTo>
                  <a:pt x="640" y="521"/>
                  <a:pt x="639" y="519"/>
                  <a:pt x="638" y="517"/>
                </a:cubicBezTo>
                <a:cubicBezTo>
                  <a:pt x="638" y="514"/>
                  <a:pt x="638" y="512"/>
                  <a:pt x="637" y="509"/>
                </a:cubicBezTo>
                <a:cubicBezTo>
                  <a:pt x="637" y="506"/>
                  <a:pt x="637" y="504"/>
                  <a:pt x="636" y="501"/>
                </a:cubicBezTo>
                <a:cubicBezTo>
                  <a:pt x="635" y="499"/>
                  <a:pt x="634" y="498"/>
                  <a:pt x="633" y="496"/>
                </a:cubicBezTo>
                <a:cubicBezTo>
                  <a:pt x="609" y="488"/>
                  <a:pt x="625" y="460"/>
                  <a:pt x="612" y="443"/>
                </a:cubicBezTo>
                <a:cubicBezTo>
                  <a:pt x="611" y="441"/>
                  <a:pt x="610" y="439"/>
                  <a:pt x="609" y="437"/>
                </a:cubicBezTo>
                <a:cubicBezTo>
                  <a:pt x="607" y="431"/>
                  <a:pt x="606" y="426"/>
                  <a:pt x="609" y="420"/>
                </a:cubicBezTo>
                <a:cubicBezTo>
                  <a:pt x="608" y="418"/>
                  <a:pt x="607" y="416"/>
                  <a:pt x="606" y="414"/>
                </a:cubicBezTo>
                <a:cubicBezTo>
                  <a:pt x="606" y="413"/>
                  <a:pt x="606" y="411"/>
                  <a:pt x="606" y="409"/>
                </a:cubicBezTo>
                <a:cubicBezTo>
                  <a:pt x="606" y="407"/>
                  <a:pt x="605" y="404"/>
                  <a:pt x="605" y="402"/>
                </a:cubicBezTo>
                <a:cubicBezTo>
                  <a:pt x="605" y="394"/>
                  <a:pt x="605" y="387"/>
                  <a:pt x="607" y="379"/>
                </a:cubicBezTo>
                <a:cubicBezTo>
                  <a:pt x="607" y="377"/>
                  <a:pt x="607" y="375"/>
                  <a:pt x="607" y="373"/>
                </a:cubicBezTo>
                <a:cubicBezTo>
                  <a:pt x="607" y="369"/>
                  <a:pt x="605" y="370"/>
                  <a:pt x="607" y="363"/>
                </a:cubicBezTo>
                <a:cubicBezTo>
                  <a:pt x="608" y="356"/>
                  <a:pt x="609" y="352"/>
                  <a:pt x="608" y="350"/>
                </a:cubicBezTo>
                <a:cubicBezTo>
                  <a:pt x="608" y="349"/>
                  <a:pt x="611" y="337"/>
                  <a:pt x="613" y="330"/>
                </a:cubicBezTo>
                <a:cubicBezTo>
                  <a:pt x="615" y="323"/>
                  <a:pt x="615" y="323"/>
                  <a:pt x="617" y="321"/>
                </a:cubicBezTo>
                <a:cubicBezTo>
                  <a:pt x="618" y="318"/>
                  <a:pt x="619" y="317"/>
                  <a:pt x="619" y="312"/>
                </a:cubicBezTo>
                <a:cubicBezTo>
                  <a:pt x="620" y="308"/>
                  <a:pt x="625" y="301"/>
                  <a:pt x="625" y="301"/>
                </a:cubicBezTo>
                <a:cubicBezTo>
                  <a:pt x="625" y="300"/>
                  <a:pt x="624" y="297"/>
                  <a:pt x="624" y="297"/>
                </a:cubicBezTo>
                <a:cubicBezTo>
                  <a:pt x="627" y="293"/>
                  <a:pt x="627" y="293"/>
                  <a:pt x="627" y="293"/>
                </a:cubicBezTo>
                <a:cubicBezTo>
                  <a:pt x="627" y="293"/>
                  <a:pt x="629" y="307"/>
                  <a:pt x="637" y="318"/>
                </a:cubicBezTo>
                <a:cubicBezTo>
                  <a:pt x="645" y="328"/>
                  <a:pt x="672" y="349"/>
                  <a:pt x="684" y="356"/>
                </a:cubicBezTo>
                <a:cubicBezTo>
                  <a:pt x="695" y="364"/>
                  <a:pt x="702" y="369"/>
                  <a:pt x="708" y="370"/>
                </a:cubicBezTo>
                <a:cubicBezTo>
                  <a:pt x="714" y="370"/>
                  <a:pt x="724" y="374"/>
                  <a:pt x="730" y="370"/>
                </a:cubicBezTo>
                <a:cubicBezTo>
                  <a:pt x="736" y="367"/>
                  <a:pt x="746" y="344"/>
                  <a:pt x="754" y="323"/>
                </a:cubicBezTo>
                <a:cubicBezTo>
                  <a:pt x="762" y="303"/>
                  <a:pt x="757" y="249"/>
                  <a:pt x="763" y="228"/>
                </a:cubicBezTo>
                <a:cubicBezTo>
                  <a:pt x="769" y="207"/>
                  <a:pt x="772" y="200"/>
                  <a:pt x="773" y="195"/>
                </a:cubicBezTo>
                <a:cubicBezTo>
                  <a:pt x="774" y="193"/>
                  <a:pt x="773" y="190"/>
                  <a:pt x="773" y="187"/>
                </a:cubicBezTo>
                <a:cubicBezTo>
                  <a:pt x="826" y="187"/>
                  <a:pt x="826" y="187"/>
                  <a:pt x="826" y="187"/>
                </a:cubicBezTo>
                <a:cubicBezTo>
                  <a:pt x="826" y="250"/>
                  <a:pt x="826" y="250"/>
                  <a:pt x="826" y="250"/>
                </a:cubicBezTo>
                <a:cubicBezTo>
                  <a:pt x="826" y="256"/>
                  <a:pt x="831" y="260"/>
                  <a:pt x="836" y="260"/>
                </a:cubicBezTo>
                <a:cubicBezTo>
                  <a:pt x="852" y="260"/>
                  <a:pt x="852" y="260"/>
                  <a:pt x="852" y="260"/>
                </a:cubicBezTo>
                <a:cubicBezTo>
                  <a:pt x="858" y="260"/>
                  <a:pt x="862" y="256"/>
                  <a:pt x="862" y="250"/>
                </a:cubicBezTo>
                <a:cubicBezTo>
                  <a:pt x="862" y="187"/>
                  <a:pt x="862" y="187"/>
                  <a:pt x="862" y="187"/>
                </a:cubicBezTo>
                <a:cubicBezTo>
                  <a:pt x="863" y="187"/>
                  <a:pt x="863" y="187"/>
                  <a:pt x="863" y="187"/>
                </a:cubicBezTo>
                <a:cubicBezTo>
                  <a:pt x="863" y="239"/>
                  <a:pt x="863" y="239"/>
                  <a:pt x="863" y="239"/>
                </a:cubicBezTo>
                <a:cubicBezTo>
                  <a:pt x="863" y="243"/>
                  <a:pt x="866" y="247"/>
                  <a:pt x="871" y="247"/>
                </a:cubicBezTo>
                <a:cubicBezTo>
                  <a:pt x="884" y="247"/>
                  <a:pt x="884" y="247"/>
                  <a:pt x="884" y="247"/>
                </a:cubicBezTo>
                <a:cubicBezTo>
                  <a:pt x="889" y="247"/>
                  <a:pt x="893" y="243"/>
                  <a:pt x="893" y="239"/>
                </a:cubicBezTo>
                <a:cubicBezTo>
                  <a:pt x="893" y="226"/>
                  <a:pt x="893" y="226"/>
                  <a:pt x="893" y="226"/>
                </a:cubicBezTo>
                <a:cubicBezTo>
                  <a:pt x="896" y="232"/>
                  <a:pt x="903" y="236"/>
                  <a:pt x="910" y="236"/>
                </a:cubicBezTo>
                <a:cubicBezTo>
                  <a:pt x="921" y="236"/>
                  <a:pt x="930" y="227"/>
                  <a:pt x="930" y="216"/>
                </a:cubicBezTo>
                <a:cubicBezTo>
                  <a:pt x="930" y="187"/>
                  <a:pt x="930" y="187"/>
                  <a:pt x="930" y="187"/>
                </a:cubicBezTo>
                <a:cubicBezTo>
                  <a:pt x="961" y="187"/>
                  <a:pt x="961" y="187"/>
                  <a:pt x="961" y="187"/>
                </a:cubicBezTo>
                <a:cubicBezTo>
                  <a:pt x="998" y="187"/>
                  <a:pt x="998" y="187"/>
                  <a:pt x="998" y="187"/>
                </a:cubicBezTo>
                <a:cubicBezTo>
                  <a:pt x="1002" y="187"/>
                  <a:pt x="1005" y="184"/>
                  <a:pt x="1005" y="180"/>
                </a:cubicBezTo>
                <a:cubicBezTo>
                  <a:pt x="1005" y="176"/>
                  <a:pt x="1002" y="173"/>
                  <a:pt x="998" y="173"/>
                </a:cubicBezTo>
                <a:close/>
                <a:moveTo>
                  <a:pt x="390" y="192"/>
                </a:moveTo>
                <a:cubicBezTo>
                  <a:pt x="378" y="203"/>
                  <a:pt x="367" y="229"/>
                  <a:pt x="365" y="232"/>
                </a:cubicBezTo>
                <a:cubicBezTo>
                  <a:pt x="363" y="234"/>
                  <a:pt x="346" y="243"/>
                  <a:pt x="340" y="253"/>
                </a:cubicBezTo>
                <a:cubicBezTo>
                  <a:pt x="334" y="262"/>
                  <a:pt x="330" y="281"/>
                  <a:pt x="330" y="281"/>
                </a:cubicBezTo>
                <a:cubicBezTo>
                  <a:pt x="330" y="281"/>
                  <a:pt x="330" y="282"/>
                  <a:pt x="324" y="270"/>
                </a:cubicBezTo>
                <a:cubicBezTo>
                  <a:pt x="320" y="265"/>
                  <a:pt x="317" y="262"/>
                  <a:pt x="314" y="258"/>
                </a:cubicBezTo>
                <a:cubicBezTo>
                  <a:pt x="313" y="256"/>
                  <a:pt x="311" y="253"/>
                  <a:pt x="310" y="250"/>
                </a:cubicBezTo>
                <a:cubicBezTo>
                  <a:pt x="309" y="238"/>
                  <a:pt x="301" y="230"/>
                  <a:pt x="301" y="219"/>
                </a:cubicBezTo>
                <a:cubicBezTo>
                  <a:pt x="300" y="215"/>
                  <a:pt x="300" y="213"/>
                  <a:pt x="300" y="211"/>
                </a:cubicBezTo>
                <a:cubicBezTo>
                  <a:pt x="309" y="206"/>
                  <a:pt x="313" y="202"/>
                  <a:pt x="318" y="200"/>
                </a:cubicBezTo>
                <a:cubicBezTo>
                  <a:pt x="322" y="198"/>
                  <a:pt x="324" y="196"/>
                  <a:pt x="325" y="194"/>
                </a:cubicBezTo>
                <a:cubicBezTo>
                  <a:pt x="326" y="192"/>
                  <a:pt x="327" y="189"/>
                  <a:pt x="328" y="187"/>
                </a:cubicBezTo>
                <a:cubicBezTo>
                  <a:pt x="328" y="187"/>
                  <a:pt x="328" y="187"/>
                  <a:pt x="328" y="187"/>
                </a:cubicBezTo>
                <a:cubicBezTo>
                  <a:pt x="396" y="187"/>
                  <a:pt x="396" y="187"/>
                  <a:pt x="396" y="187"/>
                </a:cubicBezTo>
                <a:cubicBezTo>
                  <a:pt x="394" y="188"/>
                  <a:pt x="392" y="190"/>
                  <a:pt x="390" y="192"/>
                </a:cubicBezTo>
                <a:close/>
                <a:moveTo>
                  <a:pt x="704" y="187"/>
                </a:moveTo>
                <a:cubicBezTo>
                  <a:pt x="705" y="191"/>
                  <a:pt x="707" y="197"/>
                  <a:pt x="713" y="200"/>
                </a:cubicBezTo>
                <a:cubicBezTo>
                  <a:pt x="720" y="203"/>
                  <a:pt x="730" y="207"/>
                  <a:pt x="731" y="209"/>
                </a:cubicBezTo>
                <a:cubicBezTo>
                  <a:pt x="732" y="211"/>
                  <a:pt x="733" y="212"/>
                  <a:pt x="726" y="236"/>
                </a:cubicBezTo>
                <a:cubicBezTo>
                  <a:pt x="720" y="260"/>
                  <a:pt x="715" y="259"/>
                  <a:pt x="708" y="270"/>
                </a:cubicBezTo>
                <a:cubicBezTo>
                  <a:pt x="702" y="282"/>
                  <a:pt x="702" y="281"/>
                  <a:pt x="702" y="281"/>
                </a:cubicBezTo>
                <a:cubicBezTo>
                  <a:pt x="702" y="281"/>
                  <a:pt x="698" y="262"/>
                  <a:pt x="692" y="253"/>
                </a:cubicBezTo>
                <a:cubicBezTo>
                  <a:pt x="686" y="243"/>
                  <a:pt x="669" y="234"/>
                  <a:pt x="667" y="232"/>
                </a:cubicBezTo>
                <a:cubicBezTo>
                  <a:pt x="665" y="229"/>
                  <a:pt x="654" y="203"/>
                  <a:pt x="642" y="192"/>
                </a:cubicBezTo>
                <a:cubicBezTo>
                  <a:pt x="640" y="190"/>
                  <a:pt x="638" y="188"/>
                  <a:pt x="636" y="187"/>
                </a:cubicBezTo>
                <a:cubicBezTo>
                  <a:pt x="704" y="187"/>
                  <a:pt x="704" y="187"/>
                  <a:pt x="704" y="187"/>
                </a:cubicBezTo>
                <a:cubicBezTo>
                  <a:pt x="704" y="187"/>
                  <a:pt x="704" y="187"/>
                  <a:pt x="704" y="18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2"/>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1: Host Event</a:t>
            </a:r>
            <a:endParaRPr sz="3000">
              <a:solidFill>
                <a:srgbClr val="262626"/>
              </a:solidFill>
              <a:latin typeface="PT Sans Narrow"/>
              <a:ea typeface="PT Sans Narrow"/>
              <a:cs typeface="PT Sans Narrow"/>
              <a:sym typeface="PT Sans Narrow"/>
            </a:endParaRPr>
          </a:p>
        </p:txBody>
      </p:sp>
      <p:pic>
        <p:nvPicPr>
          <p:cNvPr id="295" name="Google Shape;295;p42"/>
          <p:cNvPicPr preferRelativeResize="0"/>
          <p:nvPr/>
        </p:nvPicPr>
        <p:blipFill>
          <a:blip r:embed="rId3">
            <a:alphaModFix/>
          </a:blip>
          <a:stretch>
            <a:fillRect/>
          </a:stretch>
        </p:blipFill>
        <p:spPr>
          <a:xfrm>
            <a:off x="683950" y="948425"/>
            <a:ext cx="1998281" cy="4042676"/>
          </a:xfrm>
          <a:prstGeom prst="rect">
            <a:avLst/>
          </a:prstGeom>
          <a:noFill/>
          <a:ln>
            <a:noFill/>
          </a:ln>
        </p:spPr>
      </p:pic>
      <p:pic>
        <p:nvPicPr>
          <p:cNvPr id="296" name="Google Shape;296;p42"/>
          <p:cNvPicPr preferRelativeResize="0"/>
          <p:nvPr/>
        </p:nvPicPr>
        <p:blipFill>
          <a:blip r:embed="rId4">
            <a:alphaModFix/>
          </a:blip>
          <a:stretch>
            <a:fillRect/>
          </a:stretch>
        </p:blipFill>
        <p:spPr>
          <a:xfrm>
            <a:off x="3413081" y="948425"/>
            <a:ext cx="1959617" cy="4042674"/>
          </a:xfrm>
          <a:prstGeom prst="rect">
            <a:avLst/>
          </a:prstGeom>
          <a:noFill/>
          <a:ln>
            <a:noFill/>
          </a:ln>
        </p:spPr>
      </p:pic>
      <p:pic>
        <p:nvPicPr>
          <p:cNvPr id="297" name="Google Shape;297;p42"/>
          <p:cNvPicPr preferRelativeResize="0"/>
          <p:nvPr/>
        </p:nvPicPr>
        <p:blipFill>
          <a:blip r:embed="rId5">
            <a:alphaModFix/>
          </a:blip>
          <a:stretch>
            <a:fillRect/>
          </a:stretch>
        </p:blipFill>
        <p:spPr>
          <a:xfrm>
            <a:off x="6103548" y="948425"/>
            <a:ext cx="2005789" cy="4042675"/>
          </a:xfrm>
          <a:prstGeom prst="rect">
            <a:avLst/>
          </a:prstGeom>
          <a:noFill/>
          <a:ln>
            <a:noFill/>
          </a:ln>
        </p:spPr>
      </p:pic>
      <p:cxnSp>
        <p:nvCxnSpPr>
          <p:cNvPr id="298" name="Google Shape;298;p42"/>
          <p:cNvCxnSpPr/>
          <p:nvPr/>
        </p:nvCxnSpPr>
        <p:spPr>
          <a:xfrm>
            <a:off x="2043175" y="2505125"/>
            <a:ext cx="1439100" cy="17700"/>
          </a:xfrm>
          <a:prstGeom prst="straightConnector1">
            <a:avLst/>
          </a:prstGeom>
          <a:noFill/>
          <a:ln cap="flat" cmpd="sng" w="9525">
            <a:solidFill>
              <a:schemeClr val="dk2"/>
            </a:solidFill>
            <a:prstDash val="solid"/>
            <a:round/>
            <a:headEnd len="med" w="med" type="none"/>
            <a:tailEnd len="med" w="med" type="triangle"/>
          </a:ln>
        </p:spPr>
      </p:cxnSp>
      <p:cxnSp>
        <p:nvCxnSpPr>
          <p:cNvPr id="299" name="Google Shape;299;p42"/>
          <p:cNvCxnSpPr/>
          <p:nvPr/>
        </p:nvCxnSpPr>
        <p:spPr>
          <a:xfrm>
            <a:off x="5321175" y="3846525"/>
            <a:ext cx="879600" cy="0"/>
          </a:xfrm>
          <a:prstGeom prst="straightConnector1">
            <a:avLst/>
          </a:prstGeom>
          <a:noFill/>
          <a:ln cap="flat" cmpd="sng" w="9525">
            <a:solidFill>
              <a:schemeClr val="dk2"/>
            </a:solidFill>
            <a:prstDash val="solid"/>
            <a:round/>
            <a:headEnd len="med" w="med" type="none"/>
            <a:tailEnd len="med" w="med" type="triangle"/>
          </a:ln>
        </p:spPr>
      </p:cxnSp>
      <p:cxnSp>
        <p:nvCxnSpPr>
          <p:cNvPr id="300" name="Google Shape;300;p42"/>
          <p:cNvCxnSpPr/>
          <p:nvPr/>
        </p:nvCxnSpPr>
        <p:spPr>
          <a:xfrm>
            <a:off x="7888475" y="4326225"/>
            <a:ext cx="772800" cy="9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3"/>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1: Host Event Continued</a:t>
            </a:r>
            <a:endParaRPr sz="3000">
              <a:solidFill>
                <a:srgbClr val="262626"/>
              </a:solidFill>
              <a:latin typeface="PT Sans Narrow"/>
              <a:ea typeface="PT Sans Narrow"/>
              <a:cs typeface="PT Sans Narrow"/>
              <a:sym typeface="PT Sans Narrow"/>
            </a:endParaRPr>
          </a:p>
        </p:txBody>
      </p:sp>
      <p:pic>
        <p:nvPicPr>
          <p:cNvPr id="306" name="Google Shape;306;p43"/>
          <p:cNvPicPr preferRelativeResize="0"/>
          <p:nvPr/>
        </p:nvPicPr>
        <p:blipFill>
          <a:blip r:embed="rId3">
            <a:alphaModFix/>
          </a:blip>
          <a:stretch>
            <a:fillRect/>
          </a:stretch>
        </p:blipFill>
        <p:spPr>
          <a:xfrm>
            <a:off x="5072500" y="964375"/>
            <a:ext cx="1959150" cy="3979524"/>
          </a:xfrm>
          <a:prstGeom prst="rect">
            <a:avLst/>
          </a:prstGeom>
          <a:noFill/>
          <a:ln>
            <a:noFill/>
          </a:ln>
        </p:spPr>
      </p:pic>
      <p:pic>
        <p:nvPicPr>
          <p:cNvPr id="307" name="Google Shape;307;p43"/>
          <p:cNvPicPr preferRelativeResize="0"/>
          <p:nvPr/>
        </p:nvPicPr>
        <p:blipFill>
          <a:blip r:embed="rId4">
            <a:alphaModFix/>
          </a:blip>
          <a:stretch>
            <a:fillRect/>
          </a:stretch>
        </p:blipFill>
        <p:spPr>
          <a:xfrm>
            <a:off x="1820611" y="932800"/>
            <a:ext cx="1959143" cy="4042675"/>
          </a:xfrm>
          <a:prstGeom prst="rect">
            <a:avLst/>
          </a:prstGeom>
          <a:noFill/>
          <a:ln>
            <a:noFill/>
          </a:ln>
        </p:spPr>
      </p:pic>
      <p:cxnSp>
        <p:nvCxnSpPr>
          <p:cNvPr id="308" name="Google Shape;308;p43"/>
          <p:cNvCxnSpPr/>
          <p:nvPr/>
        </p:nvCxnSpPr>
        <p:spPr>
          <a:xfrm>
            <a:off x="604075" y="2363000"/>
            <a:ext cx="1243800" cy="17700"/>
          </a:xfrm>
          <a:prstGeom prst="straightConnector1">
            <a:avLst/>
          </a:prstGeom>
          <a:noFill/>
          <a:ln cap="flat" cmpd="sng" w="9525">
            <a:solidFill>
              <a:schemeClr val="dk2"/>
            </a:solidFill>
            <a:prstDash val="solid"/>
            <a:round/>
            <a:headEnd len="med" w="med" type="none"/>
            <a:tailEnd len="med" w="med" type="triangle"/>
          </a:ln>
        </p:spPr>
      </p:cxnSp>
      <p:cxnSp>
        <p:nvCxnSpPr>
          <p:cNvPr id="309" name="Google Shape;309;p43"/>
          <p:cNvCxnSpPr/>
          <p:nvPr/>
        </p:nvCxnSpPr>
        <p:spPr>
          <a:xfrm>
            <a:off x="3642200" y="2469600"/>
            <a:ext cx="1501200" cy="17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4"/>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Task</a:t>
            </a:r>
            <a:r>
              <a:rPr b="0" i="0" lang="en" sz="4800" u="none" cap="none" strike="noStrike">
                <a:solidFill>
                  <a:schemeClr val="lt1"/>
                </a:solidFill>
                <a:latin typeface="Arial"/>
                <a:ea typeface="Arial"/>
                <a:cs typeface="Arial"/>
                <a:sym typeface="Arial"/>
              </a:rPr>
              <a:t> </a:t>
            </a:r>
            <a:endParaRPr b="0"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rPr lang="en" sz="4800">
                <a:solidFill>
                  <a:schemeClr val="accent3"/>
                </a:solidFill>
              </a:rPr>
              <a:t>Flow 2</a:t>
            </a:r>
            <a:endParaRPr b="0" i="0" sz="4800" u="none" cap="none" strike="noStrike">
              <a:solidFill>
                <a:schemeClr val="accent3"/>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5"/>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2: Discover Fitness Buddies</a:t>
            </a:r>
            <a:endParaRPr sz="3000">
              <a:solidFill>
                <a:srgbClr val="262626"/>
              </a:solidFill>
              <a:latin typeface="PT Sans Narrow"/>
              <a:ea typeface="PT Sans Narrow"/>
              <a:cs typeface="PT Sans Narrow"/>
              <a:sym typeface="PT Sans Narrow"/>
            </a:endParaRPr>
          </a:p>
        </p:txBody>
      </p:sp>
      <p:pic>
        <p:nvPicPr>
          <p:cNvPr id="320" name="Google Shape;320;p45"/>
          <p:cNvPicPr preferRelativeResize="0"/>
          <p:nvPr/>
        </p:nvPicPr>
        <p:blipFill>
          <a:blip r:embed="rId3">
            <a:alphaModFix/>
          </a:blip>
          <a:stretch>
            <a:fillRect/>
          </a:stretch>
        </p:blipFill>
        <p:spPr>
          <a:xfrm>
            <a:off x="793375" y="948425"/>
            <a:ext cx="2035215" cy="4042676"/>
          </a:xfrm>
          <a:prstGeom prst="rect">
            <a:avLst/>
          </a:prstGeom>
          <a:noFill/>
          <a:ln>
            <a:noFill/>
          </a:ln>
        </p:spPr>
      </p:pic>
      <p:pic>
        <p:nvPicPr>
          <p:cNvPr id="321" name="Google Shape;321;p45"/>
          <p:cNvPicPr preferRelativeResize="0"/>
          <p:nvPr/>
        </p:nvPicPr>
        <p:blipFill>
          <a:blip r:embed="rId4">
            <a:alphaModFix/>
          </a:blip>
          <a:stretch>
            <a:fillRect/>
          </a:stretch>
        </p:blipFill>
        <p:spPr>
          <a:xfrm>
            <a:off x="3561327" y="948425"/>
            <a:ext cx="2021337" cy="4042674"/>
          </a:xfrm>
          <a:prstGeom prst="rect">
            <a:avLst/>
          </a:prstGeom>
          <a:noFill/>
          <a:ln>
            <a:noFill/>
          </a:ln>
        </p:spPr>
      </p:pic>
      <p:pic>
        <p:nvPicPr>
          <p:cNvPr id="322" name="Google Shape;322;p45"/>
          <p:cNvPicPr preferRelativeResize="0"/>
          <p:nvPr/>
        </p:nvPicPr>
        <p:blipFill>
          <a:blip r:embed="rId5">
            <a:alphaModFix/>
          </a:blip>
          <a:stretch>
            <a:fillRect/>
          </a:stretch>
        </p:blipFill>
        <p:spPr>
          <a:xfrm>
            <a:off x="6170927" y="948425"/>
            <a:ext cx="1975606" cy="4042676"/>
          </a:xfrm>
          <a:prstGeom prst="rect">
            <a:avLst/>
          </a:prstGeom>
          <a:noFill/>
          <a:ln>
            <a:noFill/>
          </a:ln>
        </p:spPr>
      </p:pic>
      <p:cxnSp>
        <p:nvCxnSpPr>
          <p:cNvPr id="323" name="Google Shape;323;p45"/>
          <p:cNvCxnSpPr/>
          <p:nvPr/>
        </p:nvCxnSpPr>
        <p:spPr>
          <a:xfrm>
            <a:off x="1714500" y="1798125"/>
            <a:ext cx="1839900" cy="0"/>
          </a:xfrm>
          <a:prstGeom prst="straightConnector1">
            <a:avLst/>
          </a:prstGeom>
          <a:noFill/>
          <a:ln cap="flat" cmpd="sng" w="9525">
            <a:solidFill>
              <a:schemeClr val="dk2"/>
            </a:solidFill>
            <a:prstDash val="solid"/>
            <a:round/>
            <a:headEnd len="med" w="med" type="none"/>
            <a:tailEnd len="med" w="med" type="triangle"/>
          </a:ln>
        </p:spPr>
      </p:cxnSp>
      <p:cxnSp>
        <p:nvCxnSpPr>
          <p:cNvPr id="324" name="Google Shape;324;p45"/>
          <p:cNvCxnSpPr>
            <a:endCxn id="322" idx="1"/>
          </p:cNvCxnSpPr>
          <p:nvPr/>
        </p:nvCxnSpPr>
        <p:spPr>
          <a:xfrm>
            <a:off x="5597927" y="2969763"/>
            <a:ext cx="573000" cy="0"/>
          </a:xfrm>
          <a:prstGeom prst="straightConnector1">
            <a:avLst/>
          </a:prstGeom>
          <a:noFill/>
          <a:ln cap="flat" cmpd="sng" w="9525">
            <a:solidFill>
              <a:schemeClr val="dk2"/>
            </a:solidFill>
            <a:prstDash val="solid"/>
            <a:round/>
            <a:headEnd len="med" w="med" type="none"/>
            <a:tailEnd len="med" w="med" type="triangle"/>
          </a:ln>
        </p:spPr>
      </p:cxnSp>
      <p:cxnSp>
        <p:nvCxnSpPr>
          <p:cNvPr id="325" name="Google Shape;325;p45"/>
          <p:cNvCxnSpPr/>
          <p:nvPr/>
        </p:nvCxnSpPr>
        <p:spPr>
          <a:xfrm>
            <a:off x="8083725" y="2969763"/>
            <a:ext cx="10602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6"/>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2 Continued</a:t>
            </a:r>
            <a:endParaRPr sz="3000">
              <a:solidFill>
                <a:srgbClr val="262626"/>
              </a:solidFill>
              <a:latin typeface="PT Sans Narrow"/>
              <a:ea typeface="PT Sans Narrow"/>
              <a:cs typeface="PT Sans Narrow"/>
              <a:sym typeface="PT Sans Narrow"/>
            </a:endParaRPr>
          </a:p>
        </p:txBody>
      </p:sp>
      <p:pic>
        <p:nvPicPr>
          <p:cNvPr id="331" name="Google Shape;331;p46"/>
          <p:cNvPicPr preferRelativeResize="0"/>
          <p:nvPr/>
        </p:nvPicPr>
        <p:blipFill>
          <a:blip r:embed="rId3">
            <a:alphaModFix/>
          </a:blip>
          <a:stretch>
            <a:fillRect/>
          </a:stretch>
        </p:blipFill>
        <p:spPr>
          <a:xfrm>
            <a:off x="5177524" y="906125"/>
            <a:ext cx="2073475" cy="4064775"/>
          </a:xfrm>
          <a:prstGeom prst="rect">
            <a:avLst/>
          </a:prstGeom>
          <a:noFill/>
          <a:ln>
            <a:noFill/>
          </a:ln>
        </p:spPr>
      </p:pic>
      <p:pic>
        <p:nvPicPr>
          <p:cNvPr id="332" name="Google Shape;332;p46"/>
          <p:cNvPicPr preferRelativeResize="0"/>
          <p:nvPr/>
        </p:nvPicPr>
        <p:blipFill>
          <a:blip r:embed="rId4">
            <a:alphaModFix/>
          </a:blip>
          <a:stretch>
            <a:fillRect/>
          </a:stretch>
        </p:blipFill>
        <p:spPr>
          <a:xfrm>
            <a:off x="1560408" y="917175"/>
            <a:ext cx="2053568" cy="4042674"/>
          </a:xfrm>
          <a:prstGeom prst="rect">
            <a:avLst/>
          </a:prstGeom>
          <a:noFill/>
          <a:ln>
            <a:noFill/>
          </a:ln>
        </p:spPr>
      </p:pic>
      <p:cxnSp>
        <p:nvCxnSpPr>
          <p:cNvPr id="333" name="Google Shape;333;p46"/>
          <p:cNvCxnSpPr>
            <a:endCxn id="331" idx="1"/>
          </p:cNvCxnSpPr>
          <p:nvPr/>
        </p:nvCxnSpPr>
        <p:spPr>
          <a:xfrm>
            <a:off x="3532924" y="2938512"/>
            <a:ext cx="1644600" cy="0"/>
          </a:xfrm>
          <a:prstGeom prst="straightConnector1">
            <a:avLst/>
          </a:prstGeom>
          <a:noFill/>
          <a:ln cap="flat" cmpd="sng" w="9525">
            <a:solidFill>
              <a:schemeClr val="dk2"/>
            </a:solidFill>
            <a:prstDash val="solid"/>
            <a:round/>
            <a:headEnd len="med" w="med" type="none"/>
            <a:tailEnd len="med" w="med" type="triangle"/>
          </a:ln>
        </p:spPr>
      </p:cxnSp>
      <p:cxnSp>
        <p:nvCxnSpPr>
          <p:cNvPr id="334" name="Google Shape;334;p46"/>
          <p:cNvCxnSpPr>
            <a:endCxn id="332" idx="1"/>
          </p:cNvCxnSpPr>
          <p:nvPr/>
        </p:nvCxnSpPr>
        <p:spPr>
          <a:xfrm>
            <a:off x="12408" y="2938512"/>
            <a:ext cx="15480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7"/>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2: Filter Fitness Buddies</a:t>
            </a:r>
            <a:endParaRPr sz="3000">
              <a:solidFill>
                <a:srgbClr val="262626"/>
              </a:solidFill>
              <a:latin typeface="PT Sans Narrow"/>
              <a:ea typeface="PT Sans Narrow"/>
              <a:cs typeface="PT Sans Narrow"/>
              <a:sym typeface="PT Sans Narrow"/>
            </a:endParaRPr>
          </a:p>
        </p:txBody>
      </p:sp>
      <p:pic>
        <p:nvPicPr>
          <p:cNvPr id="340" name="Google Shape;340;p47"/>
          <p:cNvPicPr preferRelativeResize="0"/>
          <p:nvPr/>
        </p:nvPicPr>
        <p:blipFill>
          <a:blip r:embed="rId3">
            <a:alphaModFix/>
          </a:blip>
          <a:stretch>
            <a:fillRect/>
          </a:stretch>
        </p:blipFill>
        <p:spPr>
          <a:xfrm>
            <a:off x="2289775" y="948425"/>
            <a:ext cx="2041894" cy="4042676"/>
          </a:xfrm>
          <a:prstGeom prst="rect">
            <a:avLst/>
          </a:prstGeom>
          <a:noFill/>
          <a:ln>
            <a:noFill/>
          </a:ln>
        </p:spPr>
      </p:pic>
      <p:pic>
        <p:nvPicPr>
          <p:cNvPr id="341" name="Google Shape;341;p47"/>
          <p:cNvPicPr preferRelativeResize="0"/>
          <p:nvPr/>
        </p:nvPicPr>
        <p:blipFill>
          <a:blip r:embed="rId4">
            <a:alphaModFix/>
          </a:blip>
          <a:stretch>
            <a:fillRect/>
          </a:stretch>
        </p:blipFill>
        <p:spPr>
          <a:xfrm>
            <a:off x="4587894" y="948425"/>
            <a:ext cx="1959249" cy="4042676"/>
          </a:xfrm>
          <a:prstGeom prst="rect">
            <a:avLst/>
          </a:prstGeom>
          <a:noFill/>
          <a:ln>
            <a:noFill/>
          </a:ln>
        </p:spPr>
      </p:pic>
      <p:pic>
        <p:nvPicPr>
          <p:cNvPr id="342" name="Google Shape;342;p47"/>
          <p:cNvPicPr preferRelativeResize="0"/>
          <p:nvPr/>
        </p:nvPicPr>
        <p:blipFill>
          <a:blip r:embed="rId5">
            <a:alphaModFix/>
          </a:blip>
          <a:stretch>
            <a:fillRect/>
          </a:stretch>
        </p:blipFill>
        <p:spPr>
          <a:xfrm>
            <a:off x="6803368" y="948425"/>
            <a:ext cx="1965576" cy="4042674"/>
          </a:xfrm>
          <a:prstGeom prst="rect">
            <a:avLst/>
          </a:prstGeom>
          <a:noFill/>
          <a:ln>
            <a:noFill/>
          </a:ln>
        </p:spPr>
      </p:pic>
      <p:pic>
        <p:nvPicPr>
          <p:cNvPr id="343" name="Google Shape;343;p47"/>
          <p:cNvPicPr preferRelativeResize="0"/>
          <p:nvPr/>
        </p:nvPicPr>
        <p:blipFill>
          <a:blip r:embed="rId6">
            <a:alphaModFix/>
          </a:blip>
          <a:stretch>
            <a:fillRect/>
          </a:stretch>
        </p:blipFill>
        <p:spPr>
          <a:xfrm>
            <a:off x="136750" y="948425"/>
            <a:ext cx="2035215" cy="4042676"/>
          </a:xfrm>
          <a:prstGeom prst="rect">
            <a:avLst/>
          </a:prstGeom>
          <a:noFill/>
          <a:ln>
            <a:noFill/>
          </a:ln>
        </p:spPr>
      </p:pic>
      <p:cxnSp>
        <p:nvCxnSpPr>
          <p:cNvPr id="344" name="Google Shape;344;p47"/>
          <p:cNvCxnSpPr/>
          <p:nvPr/>
        </p:nvCxnSpPr>
        <p:spPr>
          <a:xfrm>
            <a:off x="2016750" y="1360125"/>
            <a:ext cx="422100" cy="31200"/>
          </a:xfrm>
          <a:prstGeom prst="straightConnector1">
            <a:avLst/>
          </a:prstGeom>
          <a:noFill/>
          <a:ln cap="flat" cmpd="sng" w="9525">
            <a:solidFill>
              <a:schemeClr val="dk2"/>
            </a:solidFill>
            <a:prstDash val="solid"/>
            <a:round/>
            <a:headEnd len="med" w="med" type="none"/>
            <a:tailEnd len="med" w="med" type="triangle"/>
          </a:ln>
        </p:spPr>
      </p:cxnSp>
      <p:cxnSp>
        <p:nvCxnSpPr>
          <p:cNvPr id="345" name="Google Shape;345;p47"/>
          <p:cNvCxnSpPr/>
          <p:nvPr/>
        </p:nvCxnSpPr>
        <p:spPr>
          <a:xfrm>
            <a:off x="3486325" y="2032375"/>
            <a:ext cx="1078800" cy="0"/>
          </a:xfrm>
          <a:prstGeom prst="straightConnector1">
            <a:avLst/>
          </a:prstGeom>
          <a:noFill/>
          <a:ln cap="flat" cmpd="sng" w="9525">
            <a:solidFill>
              <a:schemeClr val="dk2"/>
            </a:solidFill>
            <a:prstDash val="solid"/>
            <a:round/>
            <a:headEnd len="med" w="med" type="none"/>
            <a:tailEnd len="med" w="med" type="triangle"/>
          </a:ln>
        </p:spPr>
      </p:cxnSp>
      <p:cxnSp>
        <p:nvCxnSpPr>
          <p:cNvPr id="346" name="Google Shape;346;p47"/>
          <p:cNvCxnSpPr/>
          <p:nvPr/>
        </p:nvCxnSpPr>
        <p:spPr>
          <a:xfrm flipH="1" rot="10800000">
            <a:off x="5471800" y="2717950"/>
            <a:ext cx="2097000" cy="33600"/>
          </a:xfrm>
          <a:prstGeom prst="straightConnector1">
            <a:avLst/>
          </a:prstGeom>
          <a:noFill/>
          <a:ln cap="flat" cmpd="sng" w="9525">
            <a:solidFill>
              <a:schemeClr val="dk2"/>
            </a:solidFill>
            <a:prstDash val="solid"/>
            <a:round/>
            <a:headEnd len="med" w="med" type="none"/>
            <a:tailEnd len="med" w="med" type="triangle"/>
          </a:ln>
        </p:spPr>
      </p:cxnSp>
      <p:cxnSp>
        <p:nvCxnSpPr>
          <p:cNvPr id="347" name="Google Shape;347;p47"/>
          <p:cNvCxnSpPr/>
          <p:nvPr/>
        </p:nvCxnSpPr>
        <p:spPr>
          <a:xfrm>
            <a:off x="5893925" y="3705200"/>
            <a:ext cx="1995600" cy="2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48"/>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Task</a:t>
            </a:r>
            <a:r>
              <a:rPr b="0" i="0" lang="en" sz="4800" u="none" cap="none" strike="noStrike">
                <a:solidFill>
                  <a:schemeClr val="lt1"/>
                </a:solidFill>
                <a:latin typeface="Arial"/>
                <a:ea typeface="Arial"/>
                <a:cs typeface="Arial"/>
                <a:sym typeface="Arial"/>
              </a:rPr>
              <a:t> </a:t>
            </a:r>
            <a:endParaRPr b="0"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rPr lang="en" sz="4800">
                <a:solidFill>
                  <a:schemeClr val="accent3"/>
                </a:solidFill>
              </a:rPr>
              <a:t>Flow 3</a:t>
            </a:r>
            <a:endParaRPr b="0" i="0" sz="4800" u="none" cap="none" strike="noStrike">
              <a:solidFill>
                <a:schemeClr val="accent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9"/>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3</a:t>
            </a:r>
            <a:endParaRPr sz="3000">
              <a:solidFill>
                <a:srgbClr val="262626"/>
              </a:solidFill>
              <a:latin typeface="PT Sans Narrow"/>
              <a:ea typeface="PT Sans Narrow"/>
              <a:cs typeface="PT Sans Narrow"/>
              <a:sym typeface="PT Sans Narrow"/>
            </a:endParaRPr>
          </a:p>
        </p:txBody>
      </p:sp>
      <p:pic>
        <p:nvPicPr>
          <p:cNvPr id="358" name="Google Shape;358;p49"/>
          <p:cNvPicPr preferRelativeResize="0"/>
          <p:nvPr/>
        </p:nvPicPr>
        <p:blipFill>
          <a:blip r:embed="rId3">
            <a:alphaModFix/>
          </a:blip>
          <a:stretch>
            <a:fillRect/>
          </a:stretch>
        </p:blipFill>
        <p:spPr>
          <a:xfrm>
            <a:off x="715200" y="948425"/>
            <a:ext cx="1975914" cy="4042675"/>
          </a:xfrm>
          <a:prstGeom prst="rect">
            <a:avLst/>
          </a:prstGeom>
          <a:noFill/>
          <a:ln>
            <a:noFill/>
          </a:ln>
        </p:spPr>
      </p:pic>
      <p:pic>
        <p:nvPicPr>
          <p:cNvPr id="359" name="Google Shape;359;p49"/>
          <p:cNvPicPr preferRelativeResize="0"/>
          <p:nvPr/>
        </p:nvPicPr>
        <p:blipFill>
          <a:blip r:embed="rId4">
            <a:alphaModFix/>
          </a:blip>
          <a:stretch>
            <a:fillRect/>
          </a:stretch>
        </p:blipFill>
        <p:spPr>
          <a:xfrm>
            <a:off x="3444039" y="948425"/>
            <a:ext cx="2027000" cy="4042675"/>
          </a:xfrm>
          <a:prstGeom prst="rect">
            <a:avLst/>
          </a:prstGeom>
          <a:noFill/>
          <a:ln>
            <a:noFill/>
          </a:ln>
        </p:spPr>
      </p:pic>
      <p:pic>
        <p:nvPicPr>
          <p:cNvPr id="360" name="Google Shape;360;p49"/>
          <p:cNvPicPr preferRelativeResize="0"/>
          <p:nvPr/>
        </p:nvPicPr>
        <p:blipFill>
          <a:blip r:embed="rId5">
            <a:alphaModFix/>
          </a:blip>
          <a:stretch>
            <a:fillRect/>
          </a:stretch>
        </p:blipFill>
        <p:spPr>
          <a:xfrm>
            <a:off x="6223964" y="948425"/>
            <a:ext cx="2038419" cy="4042674"/>
          </a:xfrm>
          <a:prstGeom prst="rect">
            <a:avLst/>
          </a:prstGeom>
          <a:noFill/>
          <a:ln>
            <a:noFill/>
          </a:ln>
        </p:spPr>
      </p:pic>
      <p:cxnSp>
        <p:nvCxnSpPr>
          <p:cNvPr id="361" name="Google Shape;361;p49"/>
          <p:cNvCxnSpPr>
            <a:endCxn id="359" idx="1"/>
          </p:cNvCxnSpPr>
          <p:nvPr/>
        </p:nvCxnSpPr>
        <p:spPr>
          <a:xfrm flipH="1" rot="10800000">
            <a:off x="2485839" y="2969763"/>
            <a:ext cx="958200" cy="494100"/>
          </a:xfrm>
          <a:prstGeom prst="straightConnector1">
            <a:avLst/>
          </a:prstGeom>
          <a:noFill/>
          <a:ln cap="flat" cmpd="sng" w="9525">
            <a:solidFill>
              <a:schemeClr val="dk2"/>
            </a:solidFill>
            <a:prstDash val="solid"/>
            <a:round/>
            <a:headEnd len="med" w="med" type="none"/>
            <a:tailEnd len="med" w="med" type="triangle"/>
          </a:ln>
        </p:spPr>
      </p:cxnSp>
      <p:cxnSp>
        <p:nvCxnSpPr>
          <p:cNvPr id="362" name="Google Shape;362;p49"/>
          <p:cNvCxnSpPr>
            <a:endCxn id="360" idx="1"/>
          </p:cNvCxnSpPr>
          <p:nvPr/>
        </p:nvCxnSpPr>
        <p:spPr>
          <a:xfrm flipH="1" rot="10800000">
            <a:off x="3705164" y="2969762"/>
            <a:ext cx="2518800" cy="1260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50"/>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3</a:t>
            </a:r>
            <a:endParaRPr sz="3000">
              <a:solidFill>
                <a:srgbClr val="262626"/>
              </a:solidFill>
              <a:latin typeface="PT Sans Narrow"/>
              <a:ea typeface="PT Sans Narrow"/>
              <a:cs typeface="PT Sans Narrow"/>
              <a:sym typeface="PT Sans Narrow"/>
            </a:endParaRPr>
          </a:p>
        </p:txBody>
      </p:sp>
      <p:pic>
        <p:nvPicPr>
          <p:cNvPr id="368" name="Google Shape;368;p50"/>
          <p:cNvPicPr preferRelativeResize="0"/>
          <p:nvPr/>
        </p:nvPicPr>
        <p:blipFill>
          <a:blip r:embed="rId3">
            <a:alphaModFix/>
          </a:blip>
          <a:stretch>
            <a:fillRect/>
          </a:stretch>
        </p:blipFill>
        <p:spPr>
          <a:xfrm>
            <a:off x="3355625" y="1060125"/>
            <a:ext cx="1932450" cy="3759875"/>
          </a:xfrm>
          <a:prstGeom prst="rect">
            <a:avLst/>
          </a:prstGeom>
          <a:noFill/>
          <a:ln>
            <a:noFill/>
          </a:ln>
        </p:spPr>
      </p:pic>
      <p:pic>
        <p:nvPicPr>
          <p:cNvPr id="369" name="Google Shape;369;p50"/>
          <p:cNvPicPr preferRelativeResize="0"/>
          <p:nvPr/>
        </p:nvPicPr>
        <p:blipFill>
          <a:blip r:embed="rId4">
            <a:alphaModFix/>
          </a:blip>
          <a:stretch>
            <a:fillRect/>
          </a:stretch>
        </p:blipFill>
        <p:spPr>
          <a:xfrm>
            <a:off x="669150" y="969425"/>
            <a:ext cx="1932450" cy="3941286"/>
          </a:xfrm>
          <a:prstGeom prst="rect">
            <a:avLst/>
          </a:prstGeom>
          <a:noFill/>
          <a:ln>
            <a:noFill/>
          </a:ln>
        </p:spPr>
      </p:pic>
      <p:pic>
        <p:nvPicPr>
          <p:cNvPr id="370" name="Google Shape;370;p50"/>
          <p:cNvPicPr preferRelativeResize="0"/>
          <p:nvPr/>
        </p:nvPicPr>
        <p:blipFill>
          <a:blip r:embed="rId5">
            <a:alphaModFix/>
          </a:blip>
          <a:stretch>
            <a:fillRect/>
          </a:stretch>
        </p:blipFill>
        <p:spPr>
          <a:xfrm>
            <a:off x="6200275" y="996888"/>
            <a:ext cx="1932450" cy="3886351"/>
          </a:xfrm>
          <a:prstGeom prst="rect">
            <a:avLst/>
          </a:prstGeom>
          <a:noFill/>
          <a:ln>
            <a:noFill/>
          </a:ln>
        </p:spPr>
      </p:pic>
      <p:cxnSp>
        <p:nvCxnSpPr>
          <p:cNvPr id="371" name="Google Shape;371;p50"/>
          <p:cNvCxnSpPr/>
          <p:nvPr/>
        </p:nvCxnSpPr>
        <p:spPr>
          <a:xfrm>
            <a:off x="2188725" y="2126200"/>
            <a:ext cx="1016100" cy="359700"/>
          </a:xfrm>
          <a:prstGeom prst="straightConnector1">
            <a:avLst/>
          </a:prstGeom>
          <a:noFill/>
          <a:ln cap="flat" cmpd="sng" w="9525">
            <a:solidFill>
              <a:schemeClr val="dk2"/>
            </a:solidFill>
            <a:prstDash val="solid"/>
            <a:round/>
            <a:headEnd len="med" w="med" type="none"/>
            <a:tailEnd len="med" w="med" type="triangle"/>
          </a:ln>
        </p:spPr>
      </p:cxnSp>
      <p:cxnSp>
        <p:nvCxnSpPr>
          <p:cNvPr id="372" name="Google Shape;372;p50"/>
          <p:cNvCxnSpPr/>
          <p:nvPr/>
        </p:nvCxnSpPr>
        <p:spPr>
          <a:xfrm>
            <a:off x="4815200" y="2673375"/>
            <a:ext cx="1125600" cy="312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51"/>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Task Flow 3</a:t>
            </a:r>
            <a:endParaRPr sz="3000">
              <a:solidFill>
                <a:srgbClr val="262626"/>
              </a:solidFill>
              <a:latin typeface="PT Sans Narrow"/>
              <a:ea typeface="PT Sans Narrow"/>
              <a:cs typeface="PT Sans Narrow"/>
              <a:sym typeface="PT Sans Narrow"/>
            </a:endParaRPr>
          </a:p>
        </p:txBody>
      </p:sp>
      <p:pic>
        <p:nvPicPr>
          <p:cNvPr id="378" name="Google Shape;378;p51"/>
          <p:cNvPicPr preferRelativeResize="0"/>
          <p:nvPr/>
        </p:nvPicPr>
        <p:blipFill>
          <a:blip r:embed="rId3">
            <a:alphaModFix/>
          </a:blip>
          <a:stretch>
            <a:fillRect/>
          </a:stretch>
        </p:blipFill>
        <p:spPr>
          <a:xfrm>
            <a:off x="3593450" y="925625"/>
            <a:ext cx="1957100" cy="3981317"/>
          </a:xfrm>
          <a:prstGeom prst="rect">
            <a:avLst/>
          </a:prstGeom>
          <a:noFill/>
          <a:ln>
            <a:noFill/>
          </a:ln>
        </p:spPr>
      </p:pic>
      <p:pic>
        <p:nvPicPr>
          <p:cNvPr id="379" name="Google Shape;379;p51"/>
          <p:cNvPicPr preferRelativeResize="0"/>
          <p:nvPr/>
        </p:nvPicPr>
        <p:blipFill>
          <a:blip r:embed="rId4">
            <a:alphaModFix/>
          </a:blip>
          <a:stretch>
            <a:fillRect/>
          </a:stretch>
        </p:blipFill>
        <p:spPr>
          <a:xfrm>
            <a:off x="871452" y="1000550"/>
            <a:ext cx="1957100" cy="3892800"/>
          </a:xfrm>
          <a:prstGeom prst="rect">
            <a:avLst/>
          </a:prstGeom>
          <a:noFill/>
          <a:ln>
            <a:noFill/>
          </a:ln>
        </p:spPr>
      </p:pic>
      <p:pic>
        <p:nvPicPr>
          <p:cNvPr id="380" name="Google Shape;380;p51"/>
          <p:cNvPicPr preferRelativeResize="0"/>
          <p:nvPr/>
        </p:nvPicPr>
        <p:blipFill>
          <a:blip r:embed="rId5">
            <a:alphaModFix/>
          </a:blip>
          <a:stretch>
            <a:fillRect/>
          </a:stretch>
        </p:blipFill>
        <p:spPr>
          <a:xfrm>
            <a:off x="6315450" y="925600"/>
            <a:ext cx="1998879" cy="4042676"/>
          </a:xfrm>
          <a:prstGeom prst="rect">
            <a:avLst/>
          </a:prstGeom>
          <a:noFill/>
          <a:ln>
            <a:noFill/>
          </a:ln>
        </p:spPr>
      </p:pic>
      <p:cxnSp>
        <p:nvCxnSpPr>
          <p:cNvPr id="381" name="Google Shape;381;p51"/>
          <p:cNvCxnSpPr/>
          <p:nvPr/>
        </p:nvCxnSpPr>
        <p:spPr>
          <a:xfrm>
            <a:off x="2782800" y="2220000"/>
            <a:ext cx="656700" cy="0"/>
          </a:xfrm>
          <a:prstGeom prst="straightConnector1">
            <a:avLst/>
          </a:prstGeom>
          <a:noFill/>
          <a:ln cap="flat" cmpd="sng" w="9525">
            <a:solidFill>
              <a:schemeClr val="dk2"/>
            </a:solidFill>
            <a:prstDash val="solid"/>
            <a:round/>
            <a:headEnd len="med" w="med" type="none"/>
            <a:tailEnd len="med" w="med" type="triangle"/>
          </a:ln>
        </p:spPr>
      </p:cxnSp>
      <p:cxnSp>
        <p:nvCxnSpPr>
          <p:cNvPr id="382" name="Google Shape;382;p51"/>
          <p:cNvCxnSpPr/>
          <p:nvPr/>
        </p:nvCxnSpPr>
        <p:spPr>
          <a:xfrm flipH="1" rot="10800000">
            <a:off x="5034075" y="3470700"/>
            <a:ext cx="1125600" cy="15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5"/>
          <p:cNvSpPr txBox="1"/>
          <p:nvPr/>
        </p:nvSpPr>
        <p:spPr>
          <a:xfrm>
            <a:off x="4114186" y="298383"/>
            <a:ext cx="5489400" cy="6924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4100"/>
              <a:buFont typeface="Arial"/>
              <a:buNone/>
            </a:pPr>
            <a:r>
              <a:rPr lang="en" sz="4100">
                <a:solidFill>
                  <a:schemeClr val="lt1"/>
                </a:solidFill>
              </a:rPr>
              <a:t>Outline</a:t>
            </a:r>
            <a:endParaRPr b="0" i="0" sz="4100" u="none" cap="none" strike="noStrike">
              <a:solidFill>
                <a:schemeClr val="lt1"/>
              </a:solidFill>
              <a:latin typeface="Arial"/>
              <a:ea typeface="Arial"/>
              <a:cs typeface="Arial"/>
              <a:sym typeface="Arial"/>
            </a:endParaRPr>
          </a:p>
        </p:txBody>
      </p:sp>
      <p:grpSp>
        <p:nvGrpSpPr>
          <p:cNvPr id="124" name="Google Shape;124;p25"/>
          <p:cNvGrpSpPr/>
          <p:nvPr/>
        </p:nvGrpSpPr>
        <p:grpSpPr>
          <a:xfrm>
            <a:off x="4113106" y="1223591"/>
            <a:ext cx="4951669" cy="676350"/>
            <a:chOff x="5484141" y="1739743"/>
            <a:chExt cx="6602225" cy="901800"/>
          </a:xfrm>
        </p:grpSpPr>
        <p:sp>
          <p:nvSpPr>
            <p:cNvPr id="125" name="Google Shape;125;p25"/>
            <p:cNvSpPr txBox="1"/>
            <p:nvPr/>
          </p:nvSpPr>
          <p:spPr>
            <a:xfrm>
              <a:off x="7083266" y="1751308"/>
              <a:ext cx="5003100" cy="7221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lt1"/>
                  </a:solidFill>
                </a:rPr>
                <a:t>Value Proposition, Problem, Solution</a:t>
              </a:r>
              <a:endParaRPr b="1" i="0" sz="2000" u="none" cap="none" strike="noStrike">
                <a:solidFill>
                  <a:schemeClr val="lt1"/>
                </a:solidFill>
                <a:latin typeface="Arial"/>
                <a:ea typeface="Arial"/>
                <a:cs typeface="Arial"/>
                <a:sym typeface="Arial"/>
              </a:endParaRPr>
            </a:p>
          </p:txBody>
        </p:sp>
        <p:sp>
          <p:nvSpPr>
            <p:cNvPr id="126" name="Google Shape;126;p25"/>
            <p:cNvSpPr txBox="1"/>
            <p:nvPr/>
          </p:nvSpPr>
          <p:spPr>
            <a:xfrm>
              <a:off x="5484141" y="1775144"/>
              <a:ext cx="958200" cy="831000"/>
            </a:xfrm>
            <a:prstGeom prst="rect">
              <a:avLst/>
            </a:prstGeom>
            <a:noFill/>
            <a:ln>
              <a:noFill/>
            </a:ln>
          </p:spPr>
          <p:txBody>
            <a:bodyPr anchorCtr="0" anchor="t" bIns="34275" lIns="81000" spcFirstLastPara="1" rIns="81000"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01</a:t>
              </a:r>
              <a:endParaRPr b="1" i="0" sz="3600" u="none" cap="none" strike="noStrike">
                <a:solidFill>
                  <a:schemeClr val="lt1"/>
                </a:solidFill>
                <a:latin typeface="Arial"/>
                <a:ea typeface="Arial"/>
                <a:cs typeface="Arial"/>
                <a:sym typeface="Arial"/>
              </a:endParaRPr>
            </a:p>
          </p:txBody>
        </p:sp>
        <p:sp>
          <p:nvSpPr>
            <p:cNvPr id="127" name="Google Shape;127;p25"/>
            <p:cNvSpPr/>
            <p:nvPr/>
          </p:nvSpPr>
          <p:spPr>
            <a:xfrm rot="8100000">
              <a:off x="6148429" y="1871808"/>
              <a:ext cx="637669" cy="637669"/>
            </a:xfrm>
            <a:prstGeom prst="halfFrame">
              <a:avLst>
                <a:gd fmla="val 20434" name="adj1"/>
                <a:gd fmla="val 20083"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28" name="Google Shape;128;p25"/>
          <p:cNvGrpSpPr/>
          <p:nvPr/>
        </p:nvGrpSpPr>
        <p:grpSpPr>
          <a:xfrm>
            <a:off x="4119118" y="2098889"/>
            <a:ext cx="4580200" cy="676350"/>
            <a:chOff x="5484141" y="1739743"/>
            <a:chExt cx="6106933" cy="901800"/>
          </a:xfrm>
        </p:grpSpPr>
        <p:sp>
          <p:nvSpPr>
            <p:cNvPr id="129" name="Google Shape;129;p25"/>
            <p:cNvSpPr txBox="1"/>
            <p:nvPr/>
          </p:nvSpPr>
          <p:spPr>
            <a:xfrm>
              <a:off x="7083274" y="1918611"/>
              <a:ext cx="4507800" cy="3693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lt1"/>
                  </a:solidFill>
                </a:rPr>
                <a:t>Tasks</a:t>
              </a:r>
              <a:endParaRPr b="1" i="0" sz="2000" u="none" cap="none" strike="noStrike">
                <a:solidFill>
                  <a:schemeClr val="lt1"/>
                </a:solidFill>
                <a:latin typeface="Arial"/>
                <a:ea typeface="Arial"/>
                <a:cs typeface="Arial"/>
                <a:sym typeface="Arial"/>
              </a:endParaRPr>
            </a:p>
          </p:txBody>
        </p:sp>
        <p:sp>
          <p:nvSpPr>
            <p:cNvPr id="130" name="Google Shape;130;p25"/>
            <p:cNvSpPr txBox="1"/>
            <p:nvPr/>
          </p:nvSpPr>
          <p:spPr>
            <a:xfrm>
              <a:off x="5484141" y="1775144"/>
              <a:ext cx="958200" cy="831000"/>
            </a:xfrm>
            <a:prstGeom prst="rect">
              <a:avLst/>
            </a:prstGeom>
            <a:noFill/>
            <a:ln>
              <a:noFill/>
            </a:ln>
          </p:spPr>
          <p:txBody>
            <a:bodyPr anchorCtr="0" anchor="t" bIns="34275" lIns="81000" spcFirstLastPara="1" rIns="81000"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02</a:t>
              </a:r>
              <a:endParaRPr b="1" i="0" sz="3600" u="none" cap="none" strike="noStrike">
                <a:solidFill>
                  <a:schemeClr val="lt1"/>
                </a:solidFill>
                <a:latin typeface="Arial"/>
                <a:ea typeface="Arial"/>
                <a:cs typeface="Arial"/>
                <a:sym typeface="Arial"/>
              </a:endParaRPr>
            </a:p>
          </p:txBody>
        </p:sp>
        <p:sp>
          <p:nvSpPr>
            <p:cNvPr id="131" name="Google Shape;131;p25"/>
            <p:cNvSpPr/>
            <p:nvPr/>
          </p:nvSpPr>
          <p:spPr>
            <a:xfrm rot="8100000">
              <a:off x="6148429" y="1871808"/>
              <a:ext cx="637669" cy="637669"/>
            </a:xfrm>
            <a:prstGeom prst="halfFrame">
              <a:avLst>
                <a:gd fmla="val 20434" name="adj1"/>
                <a:gd fmla="val 20083"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32" name="Google Shape;132;p25"/>
          <p:cNvGrpSpPr/>
          <p:nvPr/>
        </p:nvGrpSpPr>
        <p:grpSpPr>
          <a:xfrm>
            <a:off x="4125130" y="2974187"/>
            <a:ext cx="4580200" cy="676350"/>
            <a:chOff x="5484141" y="1739743"/>
            <a:chExt cx="6106933" cy="901800"/>
          </a:xfrm>
        </p:grpSpPr>
        <p:sp>
          <p:nvSpPr>
            <p:cNvPr id="133" name="Google Shape;133;p25"/>
            <p:cNvSpPr txBox="1"/>
            <p:nvPr/>
          </p:nvSpPr>
          <p:spPr>
            <a:xfrm>
              <a:off x="7083274" y="1918611"/>
              <a:ext cx="4507800" cy="3693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lt1"/>
                  </a:solidFill>
                </a:rPr>
                <a:t>Revised Interface Design</a:t>
              </a:r>
              <a:endParaRPr b="1" i="0" sz="2000" u="none" cap="none" strike="noStrike">
                <a:solidFill>
                  <a:schemeClr val="lt1"/>
                </a:solidFill>
                <a:latin typeface="Arial"/>
                <a:ea typeface="Arial"/>
                <a:cs typeface="Arial"/>
                <a:sym typeface="Arial"/>
              </a:endParaRPr>
            </a:p>
          </p:txBody>
        </p:sp>
        <p:sp>
          <p:nvSpPr>
            <p:cNvPr id="134" name="Google Shape;134;p25"/>
            <p:cNvSpPr txBox="1"/>
            <p:nvPr/>
          </p:nvSpPr>
          <p:spPr>
            <a:xfrm>
              <a:off x="5484141" y="1775144"/>
              <a:ext cx="958200" cy="831000"/>
            </a:xfrm>
            <a:prstGeom prst="rect">
              <a:avLst/>
            </a:prstGeom>
            <a:noFill/>
            <a:ln>
              <a:noFill/>
            </a:ln>
          </p:spPr>
          <p:txBody>
            <a:bodyPr anchorCtr="0" anchor="t" bIns="34275" lIns="81000" spcFirstLastPara="1" rIns="81000"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03</a:t>
              </a:r>
              <a:endParaRPr b="1" i="0" sz="3600" u="none" cap="none" strike="noStrike">
                <a:solidFill>
                  <a:schemeClr val="lt1"/>
                </a:solidFill>
                <a:latin typeface="Arial"/>
                <a:ea typeface="Arial"/>
                <a:cs typeface="Arial"/>
                <a:sym typeface="Arial"/>
              </a:endParaRPr>
            </a:p>
          </p:txBody>
        </p:sp>
        <p:sp>
          <p:nvSpPr>
            <p:cNvPr id="135" name="Google Shape;135;p25"/>
            <p:cNvSpPr/>
            <p:nvPr/>
          </p:nvSpPr>
          <p:spPr>
            <a:xfrm rot="8100000">
              <a:off x="6148429" y="1871808"/>
              <a:ext cx="637669" cy="637669"/>
            </a:xfrm>
            <a:prstGeom prst="halfFrame">
              <a:avLst>
                <a:gd fmla="val 20434" name="adj1"/>
                <a:gd fmla="val 20083"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36" name="Google Shape;136;p25"/>
          <p:cNvGrpSpPr/>
          <p:nvPr/>
        </p:nvGrpSpPr>
        <p:grpSpPr>
          <a:xfrm>
            <a:off x="4125117" y="3849460"/>
            <a:ext cx="4580200" cy="676350"/>
            <a:chOff x="5484141" y="1739743"/>
            <a:chExt cx="6106933" cy="901800"/>
          </a:xfrm>
        </p:grpSpPr>
        <p:sp>
          <p:nvSpPr>
            <p:cNvPr id="137" name="Google Shape;137;p25"/>
            <p:cNvSpPr txBox="1"/>
            <p:nvPr/>
          </p:nvSpPr>
          <p:spPr>
            <a:xfrm>
              <a:off x="7083274" y="1918611"/>
              <a:ext cx="4507800" cy="369300"/>
            </a:xfrm>
            <a:prstGeom prst="rect">
              <a:avLst/>
            </a:prstGeom>
            <a:noFill/>
            <a:ln>
              <a:noFill/>
            </a:ln>
          </p:spPr>
          <p:txBody>
            <a:bodyPr anchorCtr="0" anchor="t" bIns="34275" lIns="81000" spcFirstLastPara="1" rIns="8100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en" sz="2000">
                  <a:solidFill>
                    <a:schemeClr val="lt1"/>
                  </a:solidFill>
                </a:rPr>
                <a:t>Prototype Overview</a:t>
              </a:r>
              <a:endParaRPr b="1" i="0" sz="2000" u="none" cap="none" strike="noStrike">
                <a:solidFill>
                  <a:schemeClr val="lt1"/>
                </a:solidFill>
                <a:latin typeface="Arial"/>
                <a:ea typeface="Arial"/>
                <a:cs typeface="Arial"/>
                <a:sym typeface="Arial"/>
              </a:endParaRPr>
            </a:p>
          </p:txBody>
        </p:sp>
        <p:sp>
          <p:nvSpPr>
            <p:cNvPr id="138" name="Google Shape;138;p25"/>
            <p:cNvSpPr txBox="1"/>
            <p:nvPr/>
          </p:nvSpPr>
          <p:spPr>
            <a:xfrm>
              <a:off x="5484141" y="1775144"/>
              <a:ext cx="958200" cy="831000"/>
            </a:xfrm>
            <a:prstGeom prst="rect">
              <a:avLst/>
            </a:prstGeom>
            <a:noFill/>
            <a:ln>
              <a:noFill/>
            </a:ln>
          </p:spPr>
          <p:txBody>
            <a:bodyPr anchorCtr="0" anchor="t" bIns="34275" lIns="81000" spcFirstLastPara="1" rIns="81000"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04</a:t>
              </a:r>
              <a:endParaRPr b="1" i="0" sz="3600" u="none" cap="none" strike="noStrike">
                <a:solidFill>
                  <a:schemeClr val="lt1"/>
                </a:solidFill>
                <a:latin typeface="Arial"/>
                <a:ea typeface="Arial"/>
                <a:cs typeface="Arial"/>
                <a:sym typeface="Arial"/>
              </a:endParaRPr>
            </a:p>
          </p:txBody>
        </p:sp>
        <p:sp>
          <p:nvSpPr>
            <p:cNvPr id="139" name="Google Shape;139;p25"/>
            <p:cNvSpPr/>
            <p:nvPr/>
          </p:nvSpPr>
          <p:spPr>
            <a:xfrm rot="8100000">
              <a:off x="6148429" y="1871808"/>
              <a:ext cx="637669" cy="637669"/>
            </a:xfrm>
            <a:prstGeom prst="halfFrame">
              <a:avLst>
                <a:gd fmla="val 20434" name="adj1"/>
                <a:gd fmla="val 20083" name="adj2"/>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2"/>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Prototype</a:t>
            </a:r>
            <a:r>
              <a:rPr b="0" i="0" lang="en" sz="4800" u="none" cap="none" strike="noStrike">
                <a:solidFill>
                  <a:schemeClr val="lt1"/>
                </a:solidFill>
                <a:latin typeface="Arial"/>
                <a:ea typeface="Arial"/>
                <a:cs typeface="Arial"/>
                <a:sym typeface="Arial"/>
              </a:rPr>
              <a:t> </a:t>
            </a:r>
            <a:r>
              <a:rPr lang="en" sz="4800">
                <a:solidFill>
                  <a:schemeClr val="accent3"/>
                </a:solidFill>
              </a:rPr>
              <a:t>Overview</a:t>
            </a:r>
            <a:endParaRPr b="0" i="0" sz="4800" u="none" cap="none" strike="noStrike">
              <a:solidFill>
                <a:schemeClr val="accent3"/>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3"/>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Prototype tools</a:t>
            </a:r>
            <a:endParaRPr sz="3000">
              <a:solidFill>
                <a:srgbClr val="262626"/>
              </a:solidFill>
              <a:latin typeface="PT Sans Narrow"/>
              <a:ea typeface="PT Sans Narrow"/>
              <a:cs typeface="PT Sans Narrow"/>
              <a:sym typeface="PT Sans Narrow"/>
            </a:endParaRPr>
          </a:p>
        </p:txBody>
      </p:sp>
      <p:sp>
        <p:nvSpPr>
          <p:cNvPr id="393" name="Google Shape;393;p53"/>
          <p:cNvSpPr txBox="1"/>
          <p:nvPr/>
        </p:nvSpPr>
        <p:spPr>
          <a:xfrm>
            <a:off x="434100" y="933925"/>
            <a:ext cx="7973700" cy="35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3F3F3F"/>
                </a:solidFill>
              </a:rPr>
              <a:t>Tools Used:</a:t>
            </a:r>
            <a:endParaRPr sz="24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Figma</a:t>
            </a:r>
            <a:endParaRPr sz="1800">
              <a:solidFill>
                <a:srgbClr val="3F3F3F"/>
              </a:solidFill>
            </a:endParaRPr>
          </a:p>
          <a:p>
            <a:pPr indent="0" lvl="0" marL="0" rtl="0" algn="l">
              <a:spcBef>
                <a:spcPts val="0"/>
              </a:spcBef>
              <a:spcAft>
                <a:spcPts val="0"/>
              </a:spcAft>
              <a:buNone/>
            </a:pPr>
            <a:r>
              <a:t/>
            </a:r>
            <a:endParaRPr sz="2400">
              <a:solidFill>
                <a:srgbClr val="3F3F3F"/>
              </a:solidFill>
            </a:endParaRPr>
          </a:p>
          <a:p>
            <a:pPr indent="0" lvl="0" marL="0" rtl="0" algn="l">
              <a:spcBef>
                <a:spcPts val="0"/>
              </a:spcBef>
              <a:spcAft>
                <a:spcPts val="0"/>
              </a:spcAft>
              <a:buNone/>
            </a:pPr>
            <a:r>
              <a:rPr lang="en" sz="2400">
                <a:solidFill>
                  <a:srgbClr val="3F3F3F"/>
                </a:solidFill>
              </a:rPr>
              <a:t>What was easy?</a:t>
            </a:r>
            <a:endParaRPr sz="24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Very easy design and prototyping software. </a:t>
            </a:r>
            <a:endParaRPr sz="18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Has clear optimizations for ease of use.</a:t>
            </a:r>
            <a:endParaRPr sz="1800">
              <a:solidFill>
                <a:srgbClr val="3F3F3F"/>
              </a:solidFill>
            </a:endParaRPr>
          </a:p>
          <a:p>
            <a:pPr indent="0" lvl="0" marL="457200" rtl="0" algn="l">
              <a:spcBef>
                <a:spcPts val="0"/>
              </a:spcBef>
              <a:spcAft>
                <a:spcPts val="0"/>
              </a:spcAft>
              <a:buNone/>
            </a:pPr>
            <a:r>
              <a:t/>
            </a:r>
            <a:endParaRPr sz="1800">
              <a:solidFill>
                <a:srgbClr val="3F3F3F"/>
              </a:solidFill>
            </a:endParaRPr>
          </a:p>
          <a:p>
            <a:pPr indent="0" lvl="0" marL="0" rtl="0" algn="l">
              <a:spcBef>
                <a:spcPts val="0"/>
              </a:spcBef>
              <a:spcAft>
                <a:spcPts val="0"/>
              </a:spcAft>
              <a:buNone/>
            </a:pPr>
            <a:r>
              <a:rPr lang="en" sz="2400">
                <a:solidFill>
                  <a:srgbClr val="3F3F3F"/>
                </a:solidFill>
              </a:rPr>
              <a:t>What was hard?</a:t>
            </a:r>
            <a:endParaRPr sz="24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Did not allow for scrolling</a:t>
            </a:r>
            <a:endParaRPr sz="18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Fixed path between screens thus you can not try every profile in a flow</a:t>
            </a:r>
            <a:endParaRPr sz="1800">
              <a:solidFill>
                <a:srgbClr val="3F3F3F"/>
              </a:solidFill>
            </a:endParaRPr>
          </a:p>
          <a:p>
            <a:pPr indent="-342900" lvl="0" marL="457200" rtl="0" algn="l">
              <a:spcBef>
                <a:spcPts val="0"/>
              </a:spcBef>
              <a:spcAft>
                <a:spcPts val="0"/>
              </a:spcAft>
              <a:buClr>
                <a:srgbClr val="3F3F3F"/>
              </a:buClr>
              <a:buSzPts val="1800"/>
              <a:buChar char="●"/>
            </a:pPr>
            <a:r>
              <a:rPr lang="en" sz="1800">
                <a:solidFill>
                  <a:srgbClr val="3F3F3F"/>
                </a:solidFill>
              </a:rPr>
              <a:t>Did not allow for user to input data.</a:t>
            </a:r>
            <a:endParaRPr sz="1800">
              <a:solidFill>
                <a:srgbClr val="3F3F3F"/>
              </a:solidFill>
            </a:endParaRPr>
          </a:p>
          <a:p>
            <a:pPr indent="0" lvl="0" marL="0" rtl="0" algn="l">
              <a:spcBef>
                <a:spcPts val="0"/>
              </a:spcBef>
              <a:spcAft>
                <a:spcPts val="0"/>
              </a:spcAft>
              <a:buNone/>
            </a:pPr>
            <a:r>
              <a:t/>
            </a:r>
            <a:endParaRPr sz="2400">
              <a:solidFill>
                <a:srgbClr val="3F3F3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4"/>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Limitations/ Tradeoffs of current prototype</a:t>
            </a:r>
            <a:endParaRPr sz="3000">
              <a:solidFill>
                <a:srgbClr val="262626"/>
              </a:solidFill>
              <a:latin typeface="PT Sans Narrow"/>
              <a:ea typeface="PT Sans Narrow"/>
              <a:cs typeface="PT Sans Narrow"/>
              <a:sym typeface="PT Sans Narrow"/>
            </a:endParaRPr>
          </a:p>
        </p:txBody>
      </p:sp>
      <p:sp>
        <p:nvSpPr>
          <p:cNvPr id="399" name="Google Shape;399;p54"/>
          <p:cNvSpPr txBox="1"/>
          <p:nvPr/>
        </p:nvSpPr>
        <p:spPr>
          <a:xfrm>
            <a:off x="434100" y="933925"/>
            <a:ext cx="7973700" cy="353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3F3F3F"/>
              </a:buClr>
              <a:buSzPts val="2400"/>
              <a:buChar char="●"/>
            </a:pPr>
            <a:r>
              <a:rPr lang="en" sz="2400">
                <a:solidFill>
                  <a:srgbClr val="3F3F3F"/>
                </a:solidFill>
              </a:rPr>
              <a:t>Our prototype only allows for a user to travel through a single flow in the matching process.</a:t>
            </a:r>
            <a:endParaRPr sz="2400">
              <a:solidFill>
                <a:srgbClr val="3F3F3F"/>
              </a:solidFill>
            </a:endParaRPr>
          </a:p>
          <a:p>
            <a:pPr indent="-381000" lvl="0" marL="457200" rtl="0" algn="l">
              <a:spcBef>
                <a:spcPts val="0"/>
              </a:spcBef>
              <a:spcAft>
                <a:spcPts val="0"/>
              </a:spcAft>
              <a:buClr>
                <a:srgbClr val="3F3F3F"/>
              </a:buClr>
              <a:buSzPts val="2400"/>
              <a:buChar char="●"/>
            </a:pPr>
            <a:r>
              <a:rPr lang="en" sz="2400">
                <a:solidFill>
                  <a:srgbClr val="3F3F3F"/>
                </a:solidFill>
              </a:rPr>
              <a:t>Users must use the profile we provide to them and can not create their own profile.</a:t>
            </a:r>
            <a:endParaRPr sz="2400">
              <a:solidFill>
                <a:srgbClr val="3F3F3F"/>
              </a:solidFill>
            </a:endParaRPr>
          </a:p>
          <a:p>
            <a:pPr indent="-381000" lvl="0" marL="457200" rtl="0" algn="l">
              <a:spcBef>
                <a:spcPts val="0"/>
              </a:spcBef>
              <a:spcAft>
                <a:spcPts val="0"/>
              </a:spcAft>
              <a:buClr>
                <a:srgbClr val="3F3F3F"/>
              </a:buClr>
              <a:buSzPts val="2400"/>
              <a:buChar char="●"/>
            </a:pPr>
            <a:r>
              <a:rPr lang="en" sz="2400">
                <a:solidFill>
                  <a:srgbClr val="3F3F3F"/>
                </a:solidFill>
              </a:rPr>
              <a:t>In the schedule selection section users can only view their schedule and the overlaps with the partner schedule. User can not view full partner schedule.</a:t>
            </a:r>
            <a:endParaRPr sz="2400">
              <a:solidFill>
                <a:srgbClr val="3F3F3F"/>
              </a:solidFill>
            </a:endParaRPr>
          </a:p>
          <a:p>
            <a:pPr indent="-381000" lvl="0" marL="457200" rtl="0" algn="l">
              <a:spcBef>
                <a:spcPts val="0"/>
              </a:spcBef>
              <a:spcAft>
                <a:spcPts val="0"/>
              </a:spcAft>
              <a:buClr>
                <a:srgbClr val="3F3F3F"/>
              </a:buClr>
              <a:buSzPts val="2400"/>
              <a:buChar char="●"/>
            </a:pPr>
            <a:r>
              <a:rPr lang="en" sz="2400">
                <a:solidFill>
                  <a:srgbClr val="3F3F3F"/>
                </a:solidFill>
              </a:rPr>
              <a:t>Users can not adjust the preset filters to their preferences.</a:t>
            </a:r>
            <a:endParaRPr sz="2400">
              <a:solidFill>
                <a:srgbClr val="3F3F3F"/>
              </a:solidFill>
            </a:endParaRPr>
          </a:p>
          <a:p>
            <a:pPr indent="0" lvl="0" marL="0" rtl="0" algn="l">
              <a:spcBef>
                <a:spcPts val="0"/>
              </a:spcBef>
              <a:spcAft>
                <a:spcPts val="0"/>
              </a:spcAft>
              <a:buNone/>
            </a:pPr>
            <a:r>
              <a:t/>
            </a:r>
            <a:endParaRPr sz="2400">
              <a:solidFill>
                <a:srgbClr val="3F3F3F"/>
              </a:solidFill>
            </a:endParaRPr>
          </a:p>
          <a:p>
            <a:pPr indent="0" lvl="0" marL="0" rtl="0" algn="l">
              <a:spcBef>
                <a:spcPts val="0"/>
              </a:spcBef>
              <a:spcAft>
                <a:spcPts val="0"/>
              </a:spcAft>
              <a:buNone/>
            </a:pPr>
            <a:r>
              <a:t/>
            </a:r>
            <a:endParaRPr sz="240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5"/>
          <p:cNvSpPr txBox="1"/>
          <p:nvPr>
            <p:ph idx="4294967295" type="body"/>
          </p:nvPr>
        </p:nvSpPr>
        <p:spPr>
          <a:xfrm>
            <a:off x="434101" y="252725"/>
            <a:ext cx="75156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Wizard of Oz Techniques/ </a:t>
            </a:r>
            <a:r>
              <a:rPr lang="en" sz="3000">
                <a:solidFill>
                  <a:srgbClr val="262626"/>
                </a:solidFill>
                <a:latin typeface="PT Sans Narrow"/>
                <a:ea typeface="PT Sans Narrow"/>
                <a:cs typeface="PT Sans Narrow"/>
                <a:sym typeface="PT Sans Narrow"/>
              </a:rPr>
              <a:t>Hard coded Features</a:t>
            </a:r>
            <a:endParaRPr sz="3000">
              <a:solidFill>
                <a:srgbClr val="262626"/>
              </a:solidFill>
              <a:latin typeface="PT Sans Narrow"/>
              <a:ea typeface="PT Sans Narrow"/>
              <a:cs typeface="PT Sans Narrow"/>
              <a:sym typeface="PT Sans Narrow"/>
            </a:endParaRPr>
          </a:p>
        </p:txBody>
      </p:sp>
      <p:sp>
        <p:nvSpPr>
          <p:cNvPr id="405" name="Google Shape;405;p55"/>
          <p:cNvSpPr txBox="1"/>
          <p:nvPr/>
        </p:nvSpPr>
        <p:spPr>
          <a:xfrm>
            <a:off x="434100" y="933925"/>
            <a:ext cx="7973700" cy="3534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3F3F3F"/>
              </a:buClr>
              <a:buSzPts val="2400"/>
              <a:buChar char="●"/>
            </a:pPr>
            <a:r>
              <a:rPr lang="en" sz="2400">
                <a:solidFill>
                  <a:srgbClr val="3F3F3F"/>
                </a:solidFill>
              </a:rPr>
              <a:t>All user profile data (such as user schedule) are hardcoded because figma does not allow for a user to input data and there is no backend with a database of user information.</a:t>
            </a:r>
            <a:endParaRPr sz="2400">
              <a:solidFill>
                <a:srgbClr val="3F3F3F"/>
              </a:solidFill>
            </a:endParaRPr>
          </a:p>
          <a:p>
            <a:pPr indent="-381000" lvl="0" marL="457200" rtl="0" algn="l">
              <a:spcBef>
                <a:spcPts val="0"/>
              </a:spcBef>
              <a:spcAft>
                <a:spcPts val="0"/>
              </a:spcAft>
              <a:buClr>
                <a:srgbClr val="3F3F3F"/>
              </a:buClr>
              <a:buSzPts val="2400"/>
              <a:buChar char="●"/>
            </a:pPr>
            <a:r>
              <a:rPr lang="en" sz="2400">
                <a:solidFill>
                  <a:srgbClr val="3F3F3F"/>
                </a:solidFill>
              </a:rPr>
              <a:t>Users must follow a fixed path through our prototype. For example they are only able to view Sam G.’s profile and there is a fixed time slot they can match with Sam G. on.</a:t>
            </a:r>
            <a:endParaRPr sz="2400">
              <a:solidFill>
                <a:srgbClr val="3F3F3F"/>
              </a:solidFill>
            </a:endParaRPr>
          </a:p>
          <a:p>
            <a:pPr indent="-381000" lvl="0" marL="457200" rtl="0" algn="l">
              <a:spcBef>
                <a:spcPts val="0"/>
              </a:spcBef>
              <a:spcAft>
                <a:spcPts val="0"/>
              </a:spcAft>
              <a:buClr>
                <a:srgbClr val="3F3F3F"/>
              </a:buClr>
              <a:buSzPts val="2400"/>
              <a:buChar char="●"/>
            </a:pPr>
            <a:r>
              <a:rPr lang="en" sz="2400">
                <a:solidFill>
                  <a:srgbClr val="3F3F3F"/>
                </a:solidFill>
              </a:rPr>
              <a:t>We also had to hardcode the inter-user interactions, such as match acceptance and buddy messaging.</a:t>
            </a:r>
            <a:endParaRPr sz="2400">
              <a:solidFill>
                <a:srgbClr val="3F3F3F"/>
              </a:solidFill>
            </a:endParaRPr>
          </a:p>
          <a:p>
            <a:pPr indent="0" lvl="0" marL="457200" rtl="0" algn="l">
              <a:spcBef>
                <a:spcPts val="0"/>
              </a:spcBef>
              <a:spcAft>
                <a:spcPts val="0"/>
              </a:spcAft>
              <a:buNone/>
            </a:pPr>
            <a:r>
              <a:t/>
            </a:r>
            <a:endParaRPr sz="2400">
              <a:solidFill>
                <a:srgbClr val="3F3F3F"/>
              </a:solidFill>
            </a:endParaRPr>
          </a:p>
          <a:p>
            <a:pPr indent="0" lvl="0" marL="0" rtl="0" algn="l">
              <a:spcBef>
                <a:spcPts val="0"/>
              </a:spcBef>
              <a:spcAft>
                <a:spcPts val="0"/>
              </a:spcAft>
              <a:buNone/>
            </a:pPr>
            <a:r>
              <a:t/>
            </a:r>
            <a:endParaRPr sz="2400">
              <a:solidFill>
                <a:srgbClr val="3F3F3F"/>
              </a:solidFill>
            </a:endParaRPr>
          </a:p>
          <a:p>
            <a:pPr indent="0" lvl="0" marL="0" rtl="0" algn="l">
              <a:spcBef>
                <a:spcPts val="0"/>
              </a:spcBef>
              <a:spcAft>
                <a:spcPts val="0"/>
              </a:spcAft>
              <a:buNone/>
            </a:pPr>
            <a:r>
              <a:t/>
            </a:r>
            <a:endParaRPr sz="2400">
              <a:solidFill>
                <a:srgbClr val="3F3F3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6"/>
          <p:cNvSpPr txBox="1"/>
          <p:nvPr>
            <p:ph idx="4294967295" type="body"/>
          </p:nvPr>
        </p:nvSpPr>
        <p:spPr>
          <a:xfrm>
            <a:off x="4739184" y="2866875"/>
            <a:ext cx="4404900" cy="7179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5000"/>
              <a:buFont typeface="Arial"/>
              <a:buNone/>
            </a:pPr>
            <a:r>
              <a:rPr b="0" i="0" lang="en" sz="5000" u="none" cap="none" strike="noStrike">
                <a:solidFill>
                  <a:schemeClr val="lt1"/>
                </a:solidFill>
                <a:latin typeface="Arial"/>
                <a:ea typeface="Arial"/>
                <a:cs typeface="Arial"/>
                <a:sym typeface="Arial"/>
              </a:rPr>
              <a:t>Thank you</a:t>
            </a:r>
            <a:endParaRPr b="0" i="0" sz="1100" u="none" cap="none" strike="noStrike">
              <a:solidFill>
                <a:srgbClr val="000000"/>
              </a:solidFill>
              <a:latin typeface="Arial"/>
              <a:ea typeface="Arial"/>
              <a:cs typeface="Arial"/>
              <a:sym typeface="Arial"/>
            </a:endParaRPr>
          </a:p>
        </p:txBody>
      </p:sp>
      <p:sp>
        <p:nvSpPr>
          <p:cNvPr id="411" name="Google Shape;411;p56"/>
          <p:cNvSpPr txBox="1"/>
          <p:nvPr>
            <p:ph idx="4294967295" type="body"/>
          </p:nvPr>
        </p:nvSpPr>
        <p:spPr>
          <a:xfrm>
            <a:off x="6574487" y="3584614"/>
            <a:ext cx="4404900" cy="2160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400"/>
              <a:buFont typeface="Arial"/>
              <a:buNone/>
            </a:pPr>
            <a:r>
              <a:rPr i="1" lang="en" sz="1100">
                <a:solidFill>
                  <a:schemeClr val="lt1"/>
                </a:solidFill>
              </a:rPr>
              <a:t>From the 2Fit team</a:t>
            </a:r>
            <a:endParaRPr b="0" i="1" sz="1100" u="none" cap="none" strike="noStrike">
              <a:solidFill>
                <a:schemeClr val="lt1"/>
              </a:solidFill>
              <a:latin typeface="Arial"/>
              <a:ea typeface="Arial"/>
              <a:cs typeface="Arial"/>
              <a:sym typeface="Arial"/>
            </a:endParaRPr>
          </a:p>
        </p:txBody>
      </p:sp>
      <p:pic>
        <p:nvPicPr>
          <p:cNvPr id="412" name="Google Shape;412;p56"/>
          <p:cNvPicPr preferRelativeResize="0"/>
          <p:nvPr/>
        </p:nvPicPr>
        <p:blipFill>
          <a:blip r:embed="rId3">
            <a:alphaModFix/>
          </a:blip>
          <a:stretch>
            <a:fillRect/>
          </a:stretch>
        </p:blipFill>
        <p:spPr>
          <a:xfrm>
            <a:off x="4129125" y="328150"/>
            <a:ext cx="4181801" cy="200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Problem/</a:t>
            </a:r>
            <a:r>
              <a:rPr i="0" lang="en" sz="4800" u="none" cap="none" strike="noStrike">
                <a:solidFill>
                  <a:schemeClr val="lt1"/>
                </a:solidFill>
              </a:rPr>
              <a:t> </a:t>
            </a:r>
            <a:r>
              <a:rPr lang="en" sz="4800">
                <a:solidFill>
                  <a:schemeClr val="accent3"/>
                </a:solidFill>
              </a:rPr>
              <a:t>Solution</a:t>
            </a:r>
            <a:endParaRPr i="0" sz="4800" u="none" cap="none" strike="noStrike">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nvSpPr>
        <p:spPr>
          <a:xfrm>
            <a:off x="369800" y="197379"/>
            <a:ext cx="7315200" cy="5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Bree Serif"/>
                <a:ea typeface="Bree Serif"/>
                <a:cs typeface="Bree Serif"/>
                <a:sym typeface="Bree Serif"/>
              </a:rPr>
              <a:t>Problem/ Solution Overview</a:t>
            </a:r>
            <a:endParaRPr sz="2400">
              <a:solidFill>
                <a:schemeClr val="dk2"/>
              </a:solidFill>
              <a:latin typeface="Bree Serif"/>
              <a:ea typeface="Bree Serif"/>
              <a:cs typeface="Bree Serif"/>
              <a:sym typeface="Bree Serif"/>
            </a:endParaRPr>
          </a:p>
        </p:txBody>
      </p:sp>
      <p:sp>
        <p:nvSpPr>
          <p:cNvPr id="150" name="Google Shape;150;p27"/>
          <p:cNvSpPr txBox="1"/>
          <p:nvPr/>
        </p:nvSpPr>
        <p:spPr>
          <a:xfrm>
            <a:off x="1426350" y="1031175"/>
            <a:ext cx="6371100" cy="2858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lang="en" sz="1900">
                <a:solidFill>
                  <a:srgbClr val="666666"/>
                </a:solidFill>
                <a:latin typeface="Bree Serif"/>
                <a:ea typeface="Bree Serif"/>
                <a:cs typeface="Bree Serif"/>
                <a:sym typeface="Bree Serif"/>
              </a:rPr>
              <a:t>Due to conflicting schedules, differing goals, and the intimidating gym atmosphere, exercisers often struggle to find and connect with a workout partner.</a:t>
            </a:r>
            <a:endParaRPr sz="1900">
              <a:solidFill>
                <a:srgbClr val="666666"/>
              </a:solidFill>
              <a:latin typeface="Bree Serif"/>
              <a:ea typeface="Bree Serif"/>
              <a:cs typeface="Bree Serif"/>
              <a:sym typeface="Bree Serif"/>
            </a:endParaRPr>
          </a:p>
          <a:p>
            <a:pPr indent="0" lvl="0" marL="0" marR="0" rtl="0" algn="l">
              <a:lnSpc>
                <a:spcPct val="100000"/>
              </a:lnSpc>
              <a:spcBef>
                <a:spcPts val="0"/>
              </a:spcBef>
              <a:spcAft>
                <a:spcPts val="0"/>
              </a:spcAft>
              <a:buClr>
                <a:srgbClr val="000000"/>
              </a:buClr>
              <a:buSzPts val="900"/>
              <a:buFont typeface="Arial"/>
              <a:buNone/>
            </a:pPr>
            <a:r>
              <a:t/>
            </a:r>
            <a:endParaRPr sz="1900">
              <a:solidFill>
                <a:srgbClr val="666666"/>
              </a:solidFill>
              <a:latin typeface="Bree Serif"/>
              <a:ea typeface="Bree Serif"/>
              <a:cs typeface="Bree Serif"/>
              <a:sym typeface="Bree Serif"/>
            </a:endParaRPr>
          </a:p>
          <a:p>
            <a:pPr indent="0" lvl="0" marL="0" marR="0" rtl="0" algn="ctr">
              <a:lnSpc>
                <a:spcPct val="100000"/>
              </a:lnSpc>
              <a:spcBef>
                <a:spcPts val="0"/>
              </a:spcBef>
              <a:spcAft>
                <a:spcPts val="0"/>
              </a:spcAft>
              <a:buClr>
                <a:srgbClr val="000000"/>
              </a:buClr>
              <a:buSzPts val="900"/>
              <a:buFont typeface="Arial"/>
              <a:buNone/>
            </a:pPr>
            <a:r>
              <a:rPr lang="en" sz="1900">
                <a:solidFill>
                  <a:srgbClr val="666666"/>
                </a:solidFill>
                <a:latin typeface="Bree Serif"/>
                <a:ea typeface="Bree Serif"/>
                <a:cs typeface="Bree Serif"/>
                <a:sym typeface="Bree Serif"/>
              </a:rPr>
              <a:t>2Fit </a:t>
            </a:r>
            <a:r>
              <a:rPr b="1" lang="en" sz="1900">
                <a:solidFill>
                  <a:schemeClr val="accent3"/>
                </a:solidFill>
                <a:latin typeface="Bree Serif"/>
                <a:ea typeface="Bree Serif"/>
                <a:cs typeface="Bree Serif"/>
                <a:sym typeface="Bree Serif"/>
              </a:rPr>
              <a:t>empowers</a:t>
            </a:r>
            <a:r>
              <a:rPr lang="en" sz="1900">
                <a:solidFill>
                  <a:srgbClr val="666666"/>
                </a:solidFill>
                <a:latin typeface="Bree Serif"/>
                <a:ea typeface="Bree Serif"/>
                <a:cs typeface="Bree Serif"/>
                <a:sym typeface="Bree Serif"/>
              </a:rPr>
              <a:t> users to connect with others who have similar </a:t>
            </a:r>
            <a:r>
              <a:rPr b="1" lang="en" sz="1900">
                <a:solidFill>
                  <a:schemeClr val="accent1"/>
                </a:solidFill>
                <a:latin typeface="Bree Serif"/>
                <a:ea typeface="Bree Serif"/>
                <a:cs typeface="Bree Serif"/>
                <a:sym typeface="Bree Serif"/>
              </a:rPr>
              <a:t>abilities</a:t>
            </a:r>
            <a:r>
              <a:rPr b="1" lang="en" sz="1900">
                <a:solidFill>
                  <a:srgbClr val="434343"/>
                </a:solidFill>
                <a:latin typeface="Bree Serif"/>
                <a:ea typeface="Bree Serif"/>
                <a:cs typeface="Bree Serif"/>
                <a:sym typeface="Bree Serif"/>
              </a:rPr>
              <a:t>, </a:t>
            </a:r>
            <a:r>
              <a:rPr b="1" lang="en" sz="1900">
                <a:solidFill>
                  <a:schemeClr val="accent1"/>
                </a:solidFill>
                <a:latin typeface="Bree Serif"/>
                <a:ea typeface="Bree Serif"/>
                <a:cs typeface="Bree Serif"/>
                <a:sym typeface="Bree Serif"/>
              </a:rPr>
              <a:t>goals</a:t>
            </a:r>
            <a:r>
              <a:rPr b="1" lang="en" sz="1900">
                <a:solidFill>
                  <a:srgbClr val="666666"/>
                </a:solidFill>
                <a:latin typeface="Bree Serif"/>
                <a:ea typeface="Bree Serif"/>
                <a:cs typeface="Bree Serif"/>
                <a:sym typeface="Bree Serif"/>
              </a:rPr>
              <a:t>,</a:t>
            </a:r>
            <a:r>
              <a:rPr lang="en" sz="1900">
                <a:solidFill>
                  <a:schemeClr val="accent1"/>
                </a:solidFill>
                <a:latin typeface="Bree Serif"/>
                <a:ea typeface="Bree Serif"/>
                <a:cs typeface="Bree Serif"/>
                <a:sym typeface="Bree Serif"/>
              </a:rPr>
              <a:t> </a:t>
            </a:r>
            <a:r>
              <a:rPr lang="en" sz="1900">
                <a:solidFill>
                  <a:srgbClr val="666666"/>
                </a:solidFill>
                <a:latin typeface="Bree Serif"/>
                <a:ea typeface="Bree Serif"/>
                <a:cs typeface="Bree Serif"/>
                <a:sym typeface="Bree Serif"/>
              </a:rPr>
              <a:t>and</a:t>
            </a:r>
            <a:r>
              <a:rPr b="1" lang="en" sz="1900">
                <a:solidFill>
                  <a:schemeClr val="accent1"/>
                </a:solidFill>
                <a:latin typeface="Bree Serif"/>
                <a:ea typeface="Bree Serif"/>
                <a:cs typeface="Bree Serif"/>
                <a:sym typeface="Bree Serif"/>
              </a:rPr>
              <a:t> schedules</a:t>
            </a:r>
            <a:r>
              <a:rPr lang="en" sz="1900">
                <a:solidFill>
                  <a:srgbClr val="666666"/>
                </a:solidFill>
                <a:latin typeface="Bree Serif"/>
                <a:ea typeface="Bree Serif"/>
                <a:cs typeface="Bree Serif"/>
                <a:sym typeface="Bree Serif"/>
              </a:rPr>
              <a:t>. Once matched, 2Fit helps workout partners reach their fitness goals together.</a:t>
            </a:r>
            <a:endParaRPr sz="1900">
              <a:solidFill>
                <a:srgbClr val="666666"/>
              </a:solidFill>
              <a:latin typeface="Bree Serif"/>
              <a:ea typeface="Bree Serif"/>
              <a:cs typeface="Bree Serif"/>
              <a:sym typeface="Bree Serif"/>
            </a:endParaRPr>
          </a:p>
        </p:txBody>
      </p:sp>
      <p:sp>
        <p:nvSpPr>
          <p:cNvPr id="151" name="Google Shape;151;p27"/>
          <p:cNvSpPr/>
          <p:nvPr/>
        </p:nvSpPr>
        <p:spPr>
          <a:xfrm flipH="1">
            <a:off x="1250" y="265100"/>
            <a:ext cx="218700" cy="430362"/>
          </a:xfrm>
          <a:custGeom>
            <a:rect b="b" l="l" r="r" t="t"/>
            <a:pathLst>
              <a:path extrusionOk="0" h="3248012" w="324000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3C3E4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2" name="Google Shape;152;p27"/>
          <p:cNvSpPr txBox="1"/>
          <p:nvPr/>
        </p:nvSpPr>
        <p:spPr>
          <a:xfrm>
            <a:off x="3575774" y="4352469"/>
            <a:ext cx="2072400" cy="68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rgbClr val="F6B26B"/>
                </a:solidFill>
                <a:latin typeface="PT Sans"/>
                <a:ea typeface="PT Sans"/>
                <a:cs typeface="PT Sans"/>
                <a:sym typeface="PT Sans"/>
              </a:rPr>
              <a:t>- Fit Together -</a:t>
            </a:r>
            <a:endParaRPr b="1" sz="1500">
              <a:solidFill>
                <a:srgbClr val="F6B26B"/>
              </a:solidFill>
              <a:latin typeface="PT Sans"/>
              <a:ea typeface="PT Sans"/>
              <a:cs typeface="PT Sans"/>
              <a:sym typeface="PT Sans"/>
            </a:endParaRPr>
          </a:p>
        </p:txBody>
      </p:sp>
      <p:pic>
        <p:nvPicPr>
          <p:cNvPr id="153" name="Google Shape;153;p27"/>
          <p:cNvPicPr preferRelativeResize="0"/>
          <p:nvPr/>
        </p:nvPicPr>
        <p:blipFill>
          <a:blip r:embed="rId3">
            <a:alphaModFix/>
          </a:blip>
          <a:stretch>
            <a:fillRect/>
          </a:stretch>
        </p:blipFill>
        <p:spPr>
          <a:xfrm>
            <a:off x="3890688" y="3591500"/>
            <a:ext cx="1442573" cy="76097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3 Tasks</a:t>
            </a:r>
            <a:endParaRPr i="0" sz="4800" u="none" cap="none" strike="noStrike">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nvSpPr>
        <p:spPr>
          <a:xfrm>
            <a:off x="1345250" y="654450"/>
            <a:ext cx="73443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9"/>
          <p:cNvSpPr txBox="1"/>
          <p:nvPr/>
        </p:nvSpPr>
        <p:spPr>
          <a:xfrm>
            <a:off x="432200" y="242050"/>
            <a:ext cx="2247600" cy="8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4546A"/>
                </a:solidFill>
                <a:latin typeface="Bree Serif"/>
                <a:ea typeface="Bree Serif"/>
                <a:cs typeface="Bree Serif"/>
                <a:sym typeface="Bree Serif"/>
              </a:rPr>
              <a:t>Tasks</a:t>
            </a:r>
            <a:endParaRPr sz="2400">
              <a:solidFill>
                <a:srgbClr val="44546A"/>
              </a:solidFill>
              <a:latin typeface="Bree Serif"/>
              <a:ea typeface="Bree Serif"/>
              <a:cs typeface="Bree Serif"/>
              <a:sym typeface="Bree Serif"/>
            </a:endParaRPr>
          </a:p>
        </p:txBody>
      </p:sp>
      <p:sp>
        <p:nvSpPr>
          <p:cNvPr id="165" name="Google Shape;165;p29"/>
          <p:cNvSpPr txBox="1"/>
          <p:nvPr/>
        </p:nvSpPr>
        <p:spPr>
          <a:xfrm>
            <a:off x="2207700" y="1194575"/>
            <a:ext cx="4728600" cy="53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666666"/>
                </a:solidFill>
                <a:latin typeface="Bree Serif"/>
                <a:ea typeface="Bree Serif"/>
                <a:cs typeface="Bree Serif"/>
                <a:sym typeface="Bree Serif"/>
              </a:rPr>
              <a:t>Find</a:t>
            </a:r>
            <a:r>
              <a:rPr lang="en" sz="2400">
                <a:solidFill>
                  <a:srgbClr val="F48E0C"/>
                </a:solidFill>
                <a:latin typeface="Bree Serif"/>
                <a:ea typeface="Bree Serif"/>
                <a:cs typeface="Bree Serif"/>
                <a:sym typeface="Bree Serif"/>
              </a:rPr>
              <a:t> compatible</a:t>
            </a:r>
            <a:r>
              <a:rPr lang="en" sz="2400">
                <a:solidFill>
                  <a:srgbClr val="666666"/>
                </a:solidFill>
                <a:latin typeface="Bree Serif"/>
                <a:ea typeface="Bree Serif"/>
                <a:cs typeface="Bree Serif"/>
                <a:sym typeface="Bree Serif"/>
              </a:rPr>
              <a:t> fitness buddies</a:t>
            </a:r>
            <a:endParaRPr sz="2400">
              <a:solidFill>
                <a:srgbClr val="666666"/>
              </a:solidFill>
              <a:latin typeface="Bree Serif"/>
              <a:ea typeface="Bree Serif"/>
              <a:cs typeface="Bree Serif"/>
              <a:sym typeface="Bree Serif"/>
            </a:endParaRPr>
          </a:p>
          <a:p>
            <a:pPr indent="0" lvl="0" marL="0" rtl="0" algn="ctr">
              <a:spcBef>
                <a:spcPts val="0"/>
              </a:spcBef>
              <a:spcAft>
                <a:spcPts val="0"/>
              </a:spcAft>
              <a:buNone/>
            </a:pPr>
            <a:r>
              <a:rPr lang="en" sz="1200">
                <a:solidFill>
                  <a:srgbClr val="666666"/>
                </a:solidFill>
                <a:latin typeface="Palatino Linotype"/>
                <a:ea typeface="Palatino Linotype"/>
                <a:cs typeface="Palatino Linotype"/>
                <a:sym typeface="Palatino Linotype"/>
              </a:rPr>
              <a:t>complex</a:t>
            </a:r>
            <a:endParaRPr sz="1200">
              <a:solidFill>
                <a:srgbClr val="666666"/>
              </a:solidFill>
              <a:latin typeface="Palatino Linotype"/>
              <a:ea typeface="Palatino Linotype"/>
              <a:cs typeface="Palatino Linotype"/>
              <a:sym typeface="Palatino Linotype"/>
            </a:endParaRPr>
          </a:p>
        </p:txBody>
      </p:sp>
      <p:sp>
        <p:nvSpPr>
          <p:cNvPr id="166" name="Google Shape;166;p29"/>
          <p:cNvSpPr txBox="1"/>
          <p:nvPr/>
        </p:nvSpPr>
        <p:spPr>
          <a:xfrm>
            <a:off x="2337450" y="2337775"/>
            <a:ext cx="4469100" cy="7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48E0C"/>
                </a:solidFill>
                <a:latin typeface="Bree Serif"/>
                <a:ea typeface="Bree Serif"/>
                <a:cs typeface="Bree Serif"/>
                <a:sym typeface="Bree Serif"/>
              </a:rPr>
              <a:t>Schedule</a:t>
            </a:r>
            <a:r>
              <a:rPr lang="en" sz="2400">
                <a:solidFill>
                  <a:srgbClr val="666666"/>
                </a:solidFill>
                <a:latin typeface="Bree Serif"/>
                <a:ea typeface="Bree Serif"/>
                <a:cs typeface="Bree Serif"/>
                <a:sym typeface="Bree Serif"/>
              </a:rPr>
              <a:t> joint workouts</a:t>
            </a:r>
            <a:endParaRPr sz="2400">
              <a:solidFill>
                <a:srgbClr val="666666"/>
              </a:solidFill>
              <a:latin typeface="Bree Serif"/>
              <a:ea typeface="Bree Serif"/>
              <a:cs typeface="Bree Serif"/>
              <a:sym typeface="Bree Serif"/>
            </a:endParaRPr>
          </a:p>
          <a:p>
            <a:pPr indent="0" lvl="0" marL="0" rtl="0" algn="ctr">
              <a:spcBef>
                <a:spcPts val="0"/>
              </a:spcBef>
              <a:spcAft>
                <a:spcPts val="0"/>
              </a:spcAft>
              <a:buNone/>
            </a:pPr>
            <a:r>
              <a:rPr lang="en" sz="1200">
                <a:solidFill>
                  <a:srgbClr val="666666"/>
                </a:solidFill>
                <a:latin typeface="Palatino Linotype"/>
                <a:ea typeface="Palatino Linotype"/>
                <a:cs typeface="Palatino Linotype"/>
                <a:sym typeface="Palatino Linotype"/>
              </a:rPr>
              <a:t>medium</a:t>
            </a:r>
            <a:endParaRPr sz="1200">
              <a:solidFill>
                <a:srgbClr val="666666"/>
              </a:solidFill>
              <a:latin typeface="Palatino Linotype"/>
              <a:ea typeface="Palatino Linotype"/>
              <a:cs typeface="Palatino Linotype"/>
              <a:sym typeface="Palatino Linotype"/>
            </a:endParaRPr>
          </a:p>
        </p:txBody>
      </p:sp>
      <p:sp>
        <p:nvSpPr>
          <p:cNvPr id="167" name="Google Shape;167;p29"/>
          <p:cNvSpPr txBox="1"/>
          <p:nvPr/>
        </p:nvSpPr>
        <p:spPr>
          <a:xfrm>
            <a:off x="1684800" y="3558925"/>
            <a:ext cx="5909400" cy="84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48E0C"/>
                </a:solidFill>
                <a:latin typeface="Bree Serif"/>
                <a:ea typeface="Bree Serif"/>
                <a:cs typeface="Bree Serif"/>
                <a:sym typeface="Bree Serif"/>
              </a:rPr>
              <a:t>Join</a:t>
            </a:r>
            <a:r>
              <a:rPr lang="en" sz="2400">
                <a:solidFill>
                  <a:srgbClr val="F48E0C"/>
                </a:solidFill>
                <a:latin typeface="Bree Serif"/>
                <a:ea typeface="Bree Serif"/>
                <a:cs typeface="Bree Serif"/>
                <a:sym typeface="Bree Serif"/>
              </a:rPr>
              <a:t> </a:t>
            </a:r>
            <a:r>
              <a:rPr lang="en" sz="2400">
                <a:solidFill>
                  <a:srgbClr val="666666"/>
                </a:solidFill>
                <a:latin typeface="Bree Serif"/>
                <a:ea typeface="Bree Serif"/>
                <a:cs typeface="Bree Serif"/>
                <a:sym typeface="Bree Serif"/>
              </a:rPr>
              <a:t>and </a:t>
            </a:r>
            <a:r>
              <a:rPr lang="en" sz="2400">
                <a:solidFill>
                  <a:srgbClr val="F48E0C"/>
                </a:solidFill>
                <a:latin typeface="Bree Serif"/>
                <a:ea typeface="Bree Serif"/>
                <a:cs typeface="Bree Serif"/>
                <a:sym typeface="Bree Serif"/>
              </a:rPr>
              <a:t>host</a:t>
            </a:r>
            <a:r>
              <a:rPr lang="en" sz="2400">
                <a:solidFill>
                  <a:srgbClr val="666666"/>
                </a:solidFill>
                <a:latin typeface="Bree Serif"/>
                <a:ea typeface="Bree Serif"/>
                <a:cs typeface="Bree Serif"/>
                <a:sym typeface="Bree Serif"/>
              </a:rPr>
              <a:t> group fitness events</a:t>
            </a:r>
            <a:endParaRPr sz="2400">
              <a:solidFill>
                <a:srgbClr val="F48E0C"/>
              </a:solidFill>
              <a:latin typeface="Bree Serif"/>
              <a:ea typeface="Bree Serif"/>
              <a:cs typeface="Bree Serif"/>
              <a:sym typeface="Bree Serif"/>
            </a:endParaRPr>
          </a:p>
          <a:p>
            <a:pPr indent="0" lvl="0" marL="0" rtl="0" algn="ctr">
              <a:spcBef>
                <a:spcPts val="0"/>
              </a:spcBef>
              <a:spcAft>
                <a:spcPts val="0"/>
              </a:spcAft>
              <a:buNone/>
            </a:pPr>
            <a:r>
              <a:rPr lang="en" sz="1200">
                <a:solidFill>
                  <a:srgbClr val="666666"/>
                </a:solidFill>
                <a:latin typeface="Palatino Linotype"/>
                <a:ea typeface="Palatino Linotype"/>
                <a:cs typeface="Palatino Linotype"/>
                <a:sym typeface="Palatino Linotype"/>
              </a:rPr>
              <a:t>simple</a:t>
            </a:r>
            <a:endParaRPr sz="1200">
              <a:solidFill>
                <a:srgbClr val="666666"/>
              </a:solidFill>
              <a:latin typeface="Palatino Linotype"/>
              <a:ea typeface="Palatino Linotype"/>
              <a:cs typeface="Palatino Linotype"/>
              <a:sym typeface="Palatino Linotype"/>
            </a:endParaRPr>
          </a:p>
        </p:txBody>
      </p:sp>
      <p:sp>
        <p:nvSpPr>
          <p:cNvPr id="168" name="Google Shape;168;p29"/>
          <p:cNvSpPr/>
          <p:nvPr/>
        </p:nvSpPr>
        <p:spPr>
          <a:xfrm rot="-2700000">
            <a:off x="2102581" y="1322480"/>
            <a:ext cx="169451" cy="377501"/>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48E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69" name="Google Shape;169;p29"/>
          <p:cNvSpPr/>
          <p:nvPr/>
        </p:nvSpPr>
        <p:spPr>
          <a:xfrm rot="2161642">
            <a:off x="2463159" y="2371047"/>
            <a:ext cx="372033" cy="401418"/>
          </a:xfrm>
          <a:custGeom>
            <a:rect b="b" l="l" r="r" t="t"/>
            <a:pathLst>
              <a:path extrusionOk="0" h="2951283" w="273524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F48E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0" name="Google Shape;170;p29"/>
          <p:cNvSpPr txBox="1"/>
          <p:nvPr/>
        </p:nvSpPr>
        <p:spPr>
          <a:xfrm>
            <a:off x="2200725" y="1401250"/>
            <a:ext cx="5152500" cy="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9"/>
          <p:cNvSpPr/>
          <p:nvPr/>
        </p:nvSpPr>
        <p:spPr>
          <a:xfrm>
            <a:off x="1779624" y="3696748"/>
            <a:ext cx="287784" cy="296231"/>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3C3E4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72" name="Google Shape;172;p29"/>
          <p:cNvSpPr/>
          <p:nvPr/>
        </p:nvSpPr>
        <p:spPr>
          <a:xfrm>
            <a:off x="1934731" y="3696748"/>
            <a:ext cx="287784" cy="296231"/>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CACAC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i="0" sz="1400" u="none" cap="none" strike="noStrike">
              <a:solidFill>
                <a:srgbClr val="FFFFFF"/>
              </a:solidFill>
            </a:endParaRPr>
          </a:p>
        </p:txBody>
      </p:sp>
      <p:sp>
        <p:nvSpPr>
          <p:cNvPr id="173" name="Google Shape;173;p29"/>
          <p:cNvSpPr/>
          <p:nvPr/>
        </p:nvSpPr>
        <p:spPr>
          <a:xfrm>
            <a:off x="1864093" y="3722358"/>
            <a:ext cx="287784" cy="296231"/>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F48E0C"/>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nvSpPr>
        <p:spPr>
          <a:xfrm>
            <a:off x="5132200" y="1507750"/>
            <a:ext cx="3062400" cy="1564200"/>
          </a:xfrm>
          <a:prstGeom prst="rect">
            <a:avLst/>
          </a:prstGeom>
          <a:noFill/>
          <a:ln>
            <a:noFill/>
          </a:ln>
        </p:spPr>
        <p:txBody>
          <a:bodyPr anchorCtr="0" anchor="ctr" bIns="34275" lIns="270000" spcFirstLastPara="1" rIns="68575" wrap="square" tIns="34275">
            <a:noAutofit/>
          </a:bodyPr>
          <a:lstStyle/>
          <a:p>
            <a:pPr indent="0" lvl="0" marL="0" marR="0" rtl="0" algn="l">
              <a:lnSpc>
                <a:spcPct val="100000"/>
              </a:lnSpc>
              <a:spcBef>
                <a:spcPts val="0"/>
              </a:spcBef>
              <a:spcAft>
                <a:spcPts val="0"/>
              </a:spcAft>
              <a:buClr>
                <a:schemeClr val="lt1"/>
              </a:buClr>
              <a:buSzPts val="3600"/>
              <a:buFont typeface="Arial"/>
              <a:buNone/>
            </a:pPr>
            <a:r>
              <a:rPr lang="en" sz="4800">
                <a:solidFill>
                  <a:schemeClr val="lt1"/>
                </a:solidFill>
              </a:rPr>
              <a:t>Revised</a:t>
            </a:r>
            <a:r>
              <a:rPr i="0" lang="en" sz="4800" u="none" cap="none" strike="noStrike">
                <a:solidFill>
                  <a:schemeClr val="lt1"/>
                </a:solidFill>
              </a:rPr>
              <a:t> </a:t>
            </a:r>
            <a:r>
              <a:rPr lang="en" sz="4800">
                <a:solidFill>
                  <a:schemeClr val="accent3"/>
                </a:solidFill>
              </a:rPr>
              <a:t>Design</a:t>
            </a:r>
            <a:endParaRPr i="0" sz="4800" u="none" cap="none" strike="noStrike">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p:nvPr/>
        </p:nvSpPr>
        <p:spPr>
          <a:xfrm>
            <a:off x="535708" y="1158412"/>
            <a:ext cx="1998000" cy="35640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p31"/>
          <p:cNvSpPr/>
          <p:nvPr/>
        </p:nvSpPr>
        <p:spPr>
          <a:xfrm rot="-5400000">
            <a:off x="2261281" y="1436354"/>
            <a:ext cx="279900" cy="241500"/>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 name="Google Shape;185;p31"/>
          <p:cNvSpPr txBox="1"/>
          <p:nvPr/>
        </p:nvSpPr>
        <p:spPr>
          <a:xfrm>
            <a:off x="752700" y="1909325"/>
            <a:ext cx="1617900" cy="251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900"/>
              <a:buFont typeface="Arial"/>
              <a:buNone/>
            </a:pPr>
            <a:r>
              <a:rPr lang="en">
                <a:solidFill>
                  <a:schemeClr val="lt1"/>
                </a:solidFill>
              </a:rPr>
              <a:t>Users did not understand the importance of the support feature. Users stated the support task was too simplistic and wanted access to group oriented fitness activities.</a:t>
            </a:r>
            <a:endParaRPr b="0" i="0" sz="1100" u="none" cap="none" strike="noStrike">
              <a:solidFill>
                <a:srgbClr val="000000"/>
              </a:solidFill>
              <a:latin typeface="Arial"/>
              <a:ea typeface="Arial"/>
              <a:cs typeface="Arial"/>
              <a:sym typeface="Arial"/>
            </a:endParaRPr>
          </a:p>
        </p:txBody>
      </p:sp>
      <p:sp>
        <p:nvSpPr>
          <p:cNvPr id="186" name="Google Shape;186;p31"/>
          <p:cNvSpPr txBox="1"/>
          <p:nvPr>
            <p:ph idx="4294967295" type="body"/>
          </p:nvPr>
        </p:nvSpPr>
        <p:spPr>
          <a:xfrm>
            <a:off x="460612" y="215441"/>
            <a:ext cx="8461800" cy="543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262626"/>
              </a:buClr>
              <a:buSzPts val="4100"/>
              <a:buFont typeface="Arial"/>
              <a:buNone/>
            </a:pPr>
            <a:r>
              <a:rPr lang="en" sz="3000">
                <a:solidFill>
                  <a:srgbClr val="262626"/>
                </a:solidFill>
                <a:latin typeface="PT Sans Narrow"/>
                <a:ea typeface="PT Sans Narrow"/>
                <a:cs typeface="PT Sans Narrow"/>
                <a:sym typeface="PT Sans Narrow"/>
              </a:rPr>
              <a:t>Change 1: Demoted Support task &amp; Added Group Events</a:t>
            </a:r>
            <a:endParaRPr b="0" i="0" sz="4100" u="none" cap="none" strike="noStrike">
              <a:solidFill>
                <a:srgbClr val="262626"/>
              </a:solidFill>
              <a:latin typeface="Arial"/>
              <a:ea typeface="Arial"/>
              <a:cs typeface="Arial"/>
              <a:sym typeface="Arial"/>
            </a:endParaRPr>
          </a:p>
        </p:txBody>
      </p:sp>
      <p:sp>
        <p:nvSpPr>
          <p:cNvPr id="187" name="Google Shape;187;p31"/>
          <p:cNvSpPr txBox="1"/>
          <p:nvPr/>
        </p:nvSpPr>
        <p:spPr>
          <a:xfrm>
            <a:off x="752700" y="1366025"/>
            <a:ext cx="1404600" cy="5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Bree Serif"/>
                <a:ea typeface="Bree Serif"/>
                <a:cs typeface="Bree Serif"/>
                <a:sym typeface="Bree Serif"/>
              </a:rPr>
              <a:t>Before:</a:t>
            </a:r>
            <a:endParaRPr sz="2400">
              <a:solidFill>
                <a:srgbClr val="FFFFFF"/>
              </a:solidFill>
              <a:latin typeface="Bree Serif"/>
              <a:ea typeface="Bree Serif"/>
              <a:cs typeface="Bree Serif"/>
              <a:sym typeface="Bree Serif"/>
            </a:endParaRPr>
          </a:p>
        </p:txBody>
      </p:sp>
      <p:pic>
        <p:nvPicPr>
          <p:cNvPr id="188" name="Google Shape;188;p31"/>
          <p:cNvPicPr preferRelativeResize="0"/>
          <p:nvPr/>
        </p:nvPicPr>
        <p:blipFill>
          <a:blip r:embed="rId3">
            <a:alphaModFix/>
          </a:blip>
          <a:stretch>
            <a:fillRect/>
          </a:stretch>
        </p:blipFill>
        <p:spPr>
          <a:xfrm>
            <a:off x="2692349" y="1016325"/>
            <a:ext cx="6230049" cy="37060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