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3"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slide" Target="slides/slide40.xml"/><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70c14840b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0c14840b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8fb5d358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8fb5d358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 quick overview of the high severity issues spread across three themes: overly complex feedback mechanisms, lack of user control in settings, and ambiguous social connection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received a lot of heuristic violations and TA feedback about our feedback mechanisms. Overall, there was a lot of confusion over their complexity as well as how each worked.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78fb5d358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78fb5d358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0c14840b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0c14840b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Here we actually have a quote from Parastoo which although not a Heuristic Violation quote, we thought really well summarized some of our problems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6b581abb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6b581abb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address complex feedback mechanisms, we completely scrapped the original settings option where users could add or remove dislikes in the settings page.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8fb5d358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8fb5d358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Instead we revamped the chatbot experience such that users could now press a pre-selected button “what have you learned about me” that outputs the key information. Users can then type back to the chatbot to update their preferences, consolidating the experience within one chat window, reducing the number of avenues users have to go to update there interests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b6f5fe78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b6f5fe78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severity 3 issue was also about the confusion of the survey answers not literally mapping to the settings page. We solved this by making it more clear the survey was learning general characteristics. First we made the likes and dislikes more general</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6b6f5fe78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6b6f5fe78a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we made the onboarding screens state this more clearly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b6f5fe78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6b6f5fe78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6b6f5fe78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6b6f5fe78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severity three issue we had was about it not being clear that recommendations on the homescreen were updated because the back button was the only way to go from the chatbot to the home screen. We’ve made that more clear through language and a clearly defined button to go back.</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6b6adf85d5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6b6adf85d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also received feedback that our ratings feedback could use more simplification.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0c14840b5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0c14840b5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6b6adf85d5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6b6adf85d5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Furthermore, if a user did not visit a place, we provided that opt out of the feedback as well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6b6adf85d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6b6adf85d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the second theme of lack of user control, we revamped our user settings to be more traditional, containing features such as FAQ, a past experiences tab to re-rate experiences, and the ability to reconnect social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6b581abb4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6b581abb4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the second theme of lack of user control, we revamped our user settings to be more traditional, containing features such as FAQ, a past experiences tab to re-rate experiences, and the ability to reconnect social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70c14840b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70c14840b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the second theme of lack of user control, we revamped our user settings to be more traditional, containing features such as FAQ, a past experiences tab to re-rate experiences, and the ability to reconnect social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6b581abb4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6b581abb4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the final high level severity theme, we focused on creating more transparency with social information. We put all the friends on this page so that when a user clicks on the page, they don’t have to recall which friends liked a location. We also made it more clear that the friends are on the page because they visited and enjoyed an experience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6b6adf85d5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6b6adf85d5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Finally, as a minor fix, if the user does not recognize someone, if they click on the user, their name shows up below</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70c14840b5_1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70c14840b5_1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70c14840b5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70c14840b5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decided to build our high fidelity prototype in React Native for iOS. This gives team members without MacOS the ability to write code and compile for Android so we can make parallel progress on features and then merge for iOS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78fb5d3581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78fb5d3581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 far, we have built our codebase off of the boilerplate code, set up our environments, and have implemented Task 1, Users want to know what is around them. This has three parts to it, the onboarding flow to preface the user’s experience, the rec survey, and finally the matches that show up as a result. I will discuss this in greater detail for the demo.</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78fb5d3581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78fb5d3581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next steps are to implement the remaining features. Our second task is fairly trivial, and is as simple as adding a few hard coded pictures of friends on the home screen that are not currently there, so we envision that will take about an hour. For the bulk of our next round of coding, we need to implement the task 3 feedback mechanisms which includes rating and chatbot. We also want to build the settings page to create the full end to end experience based on our Figma Designs.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0c14840b5_1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0c14840b5_1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this presentation, I’m going to go first re-</a:t>
            </a:r>
            <a:r>
              <a:rPr lang="en">
                <a:solidFill>
                  <a:schemeClr val="dk1"/>
                </a:solidFill>
              </a:rPr>
              <a:t>introduce</a:t>
            </a:r>
            <a:r>
              <a:rPr lang="en">
                <a:solidFill>
                  <a:schemeClr val="dk1"/>
                </a:solidFill>
              </a:rPr>
              <a:t> our problem the next discuss how the results from the </a:t>
            </a:r>
            <a:r>
              <a:rPr lang="en">
                <a:solidFill>
                  <a:schemeClr val="dk1"/>
                </a:solidFill>
              </a:rPr>
              <a:t>heuristic evaluation informed our design changes. Finally, I will cover the progress we have made with the high fidelity prototype and what our next steps are.</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6b6f5fe78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6b6f5fe78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next steps are to implement the remaining features. Our second task is fairly trivial, and is as simple as adding a few hard coded pictures of friends on the home screen that are not currently there, so we envision that will take about an hour. For the bulk of our next round of coding, we need to implement the task 3 feedback mechanisms which includes rating and chatbot. We also want to build the settings page to create the full end to end experience based on our Figma Designs.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78fb5d3581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78fb5d3581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We’re using Trello to organize and delegate responsibilities for the rest of the quarter. Here is an example of what our Trello board looks </a:t>
            </a:r>
            <a:r>
              <a:rPr lang="en">
                <a:solidFill>
                  <a:schemeClr val="dk1"/>
                </a:solidFill>
              </a:rPr>
              <a:t>like</a:t>
            </a:r>
            <a:r>
              <a:rPr lang="en">
                <a:solidFill>
                  <a:schemeClr val="dk1"/>
                </a:solidFill>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6b581abb4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6b581abb4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We’re using Trello to organize and delegate responsibilities for the rest of the quarter. Here is an example of what our Trello board looks like.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70c14840b5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70c14840b5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Are we going to hard code the friend recommendation stuff?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b6adf85d5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b6adf85d5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resolved every severity 3 and 4 violation (we didn’t have any severity 4). For every other heuristic violation, we either fixed it or decided that it should not be fixed either because of increased complexity or low value. In total, I estimate that we fixed a bit over 50 percent of the violations and decided that the other half were either not significant usability problems, not relevant to the core functionality of the product, or required too significant of a redesign given the severity rating. We also addressed a significant amount of the TA feedback that was not directly in the heuristic violation report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70c14840b5_1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70c14840b5_1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79226ca67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79226ca67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70c14840b5_1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70c14840b5_1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78fb5d358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78fb5d358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70c14840b5_1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70c14840b5_1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70c14840b5_1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0c14840b5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value proposition is personalized adventure on demand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70c14840b5_1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70c14840b5_1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70c14840b5_1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70c14840b5_1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traveling, people have difficulty in the moment finding specific next steps based on their interests and their goals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70c14840b5_1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70c14840b5_1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solution is hyperlocal personalized real time recs to guide people through their open ended travel situations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70c14840b5_1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0c14840b5_1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 few weeks ago we demo’d our medium fidelity prototype and received feedback from the heuristic evaluation</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0c14840b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0c14840b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resolved every severity 3 and 4 violation (we didn’t have any severity 4). For every other heuristic violation, we either fixed it or decided that it should not be fixed either because of increased complexity or low value. In total, I estimate that we fixed a bit over 50 percent of the violations and decided that the other half were either not significant usability problems, not relevant to the core functionality of the product, or required too significant of a redesign given the severity rating. We also addressed a significant amount of the TA feedback that was not directly in the heuristic violation report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6b6f5fe78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6b6f5fe78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Here is an example of a skipped </a:t>
            </a:r>
            <a:r>
              <a:rPr lang="en">
                <a:solidFill>
                  <a:schemeClr val="dk1"/>
                </a:solidFill>
              </a:rPr>
              <a:t>Heuristic</a:t>
            </a:r>
            <a:r>
              <a:rPr lang="en">
                <a:solidFill>
                  <a:schemeClr val="dk1"/>
                </a:solidFill>
              </a:rPr>
              <a:t> Violation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95" name="Shape 95"/>
        <p:cNvGrpSpPr/>
        <p:nvPr/>
      </p:nvGrpSpPr>
      <p:grpSpPr>
        <a:xfrm>
          <a:off x="0" y="0"/>
          <a:ext cx="0" cy="0"/>
          <a:chOff x="0" y="0"/>
          <a:chExt cx="0" cy="0"/>
        </a:xfrm>
      </p:grpSpPr>
      <p:sp>
        <p:nvSpPr>
          <p:cNvPr id="96" name="Google Shape;96;p25"/>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97" name="Google Shape;97;p25"/>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98" name="Google Shape;9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BLANK_1_1">
    <p:spTree>
      <p:nvGrpSpPr>
        <p:cNvPr id="99" name="Shape 99"/>
        <p:cNvGrpSpPr/>
        <p:nvPr/>
      </p:nvGrpSpPr>
      <p:grpSpPr>
        <a:xfrm>
          <a:off x="0" y="0"/>
          <a:ext cx="0" cy="0"/>
          <a:chOff x="0" y="0"/>
          <a:chExt cx="0" cy="0"/>
        </a:xfrm>
      </p:grpSpPr>
      <p:sp>
        <p:nvSpPr>
          <p:cNvPr id="100" name="Google Shape;100;p26"/>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AUTOLAYOUT">
    <p:bg>
      <p:bgPr>
        <a:solidFill>
          <a:srgbClr val="FFFFFF"/>
        </a:solidFill>
      </p:bgPr>
    </p:bg>
    <p:spTree>
      <p:nvGrpSpPr>
        <p:cNvPr id="101" name="Shape 101"/>
        <p:cNvGrpSpPr/>
        <p:nvPr/>
      </p:nvGrpSpPr>
      <p:grpSpPr>
        <a:xfrm>
          <a:off x="0" y="0"/>
          <a:ext cx="0" cy="0"/>
          <a:chOff x="0" y="0"/>
          <a:chExt cx="0" cy="0"/>
        </a:xfrm>
      </p:grpSpPr>
      <p:sp>
        <p:nvSpPr>
          <p:cNvPr id="102" name="Google Shape;102;p2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7"/>
          <p:cNvSpPr/>
          <p:nvPr/>
        </p:nvSpPr>
        <p:spPr>
          <a:xfrm>
            <a:off x="0" y="0"/>
            <a:ext cx="3809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7"/>
          <p:cNvSpPr txBox="1"/>
          <p:nvPr>
            <p:ph type="ctrTitle"/>
          </p:nvPr>
        </p:nvSpPr>
        <p:spPr>
          <a:xfrm>
            <a:off x="4269750" y="913500"/>
            <a:ext cx="4202700" cy="3316500"/>
          </a:xfrm>
          <a:prstGeom prst="rect">
            <a:avLst/>
          </a:prstGeom>
          <a:noFill/>
        </p:spPr>
        <p:txBody>
          <a:bodyPr anchorCtr="0" anchor="ctr" bIns="91425" lIns="91425" spcFirstLastPara="1" rIns="91425" wrap="square" tIns="91425">
            <a:noAutofit/>
          </a:bodyPr>
          <a:lstStyle>
            <a:lvl1pPr lvl="0" rtl="0" algn="l">
              <a:lnSpc>
                <a:spcPct val="100000"/>
              </a:lnSpc>
              <a:spcBef>
                <a:spcPts val="0"/>
              </a:spcBef>
              <a:spcAft>
                <a:spcPts val="0"/>
              </a:spcAft>
              <a:buClr>
                <a:schemeClr val="dk1"/>
              </a:buClr>
              <a:buSzPts val="3600"/>
              <a:buNone/>
              <a:defRPr sz="3600">
                <a:solidFill>
                  <a:schemeClr val="dk1"/>
                </a:solidFill>
              </a:defRPr>
            </a:lvl1pPr>
            <a:lvl2pPr lvl="1" rtl="0" algn="l">
              <a:lnSpc>
                <a:spcPct val="100000"/>
              </a:lnSpc>
              <a:spcBef>
                <a:spcPts val="0"/>
              </a:spcBef>
              <a:spcAft>
                <a:spcPts val="0"/>
              </a:spcAft>
              <a:buClr>
                <a:schemeClr val="dk1"/>
              </a:buClr>
              <a:buSzPts val="3600"/>
              <a:buNone/>
              <a:defRPr sz="3600">
                <a:solidFill>
                  <a:schemeClr val="dk1"/>
                </a:solidFill>
              </a:defRPr>
            </a:lvl2pPr>
            <a:lvl3pPr lvl="2" rtl="0" algn="l">
              <a:lnSpc>
                <a:spcPct val="100000"/>
              </a:lnSpc>
              <a:spcBef>
                <a:spcPts val="0"/>
              </a:spcBef>
              <a:spcAft>
                <a:spcPts val="0"/>
              </a:spcAft>
              <a:buClr>
                <a:schemeClr val="dk1"/>
              </a:buClr>
              <a:buSzPts val="3600"/>
              <a:buNone/>
              <a:defRPr sz="3600">
                <a:solidFill>
                  <a:schemeClr val="dk1"/>
                </a:solidFill>
              </a:defRPr>
            </a:lvl3pPr>
            <a:lvl4pPr lvl="3" rtl="0" algn="l">
              <a:lnSpc>
                <a:spcPct val="100000"/>
              </a:lnSpc>
              <a:spcBef>
                <a:spcPts val="0"/>
              </a:spcBef>
              <a:spcAft>
                <a:spcPts val="0"/>
              </a:spcAft>
              <a:buClr>
                <a:schemeClr val="dk1"/>
              </a:buClr>
              <a:buSzPts val="3600"/>
              <a:buNone/>
              <a:defRPr sz="3600">
                <a:solidFill>
                  <a:schemeClr val="dk1"/>
                </a:solidFill>
              </a:defRPr>
            </a:lvl4pPr>
            <a:lvl5pPr lvl="4" rtl="0" algn="l">
              <a:lnSpc>
                <a:spcPct val="100000"/>
              </a:lnSpc>
              <a:spcBef>
                <a:spcPts val="0"/>
              </a:spcBef>
              <a:spcAft>
                <a:spcPts val="0"/>
              </a:spcAft>
              <a:buClr>
                <a:schemeClr val="dk1"/>
              </a:buClr>
              <a:buSzPts val="3600"/>
              <a:buNone/>
              <a:defRPr sz="3600">
                <a:solidFill>
                  <a:schemeClr val="dk1"/>
                </a:solidFill>
              </a:defRPr>
            </a:lvl5pPr>
            <a:lvl6pPr lvl="5" rtl="0" algn="l">
              <a:lnSpc>
                <a:spcPct val="100000"/>
              </a:lnSpc>
              <a:spcBef>
                <a:spcPts val="0"/>
              </a:spcBef>
              <a:spcAft>
                <a:spcPts val="0"/>
              </a:spcAft>
              <a:buClr>
                <a:schemeClr val="dk1"/>
              </a:buClr>
              <a:buSzPts val="3600"/>
              <a:buNone/>
              <a:defRPr sz="3600">
                <a:solidFill>
                  <a:schemeClr val="dk1"/>
                </a:solidFill>
              </a:defRPr>
            </a:lvl6pPr>
            <a:lvl7pPr lvl="6" rtl="0" algn="l">
              <a:lnSpc>
                <a:spcPct val="100000"/>
              </a:lnSpc>
              <a:spcBef>
                <a:spcPts val="0"/>
              </a:spcBef>
              <a:spcAft>
                <a:spcPts val="0"/>
              </a:spcAft>
              <a:buClr>
                <a:schemeClr val="dk1"/>
              </a:buClr>
              <a:buSzPts val="3600"/>
              <a:buNone/>
              <a:defRPr sz="3600">
                <a:solidFill>
                  <a:schemeClr val="dk1"/>
                </a:solidFill>
              </a:defRPr>
            </a:lvl7pPr>
            <a:lvl8pPr lvl="7" rtl="0" algn="l">
              <a:lnSpc>
                <a:spcPct val="100000"/>
              </a:lnSpc>
              <a:spcBef>
                <a:spcPts val="0"/>
              </a:spcBef>
              <a:spcAft>
                <a:spcPts val="0"/>
              </a:spcAft>
              <a:buClr>
                <a:schemeClr val="dk1"/>
              </a:buClr>
              <a:buSzPts val="3600"/>
              <a:buNone/>
              <a:defRPr sz="3600">
                <a:solidFill>
                  <a:schemeClr val="dk1"/>
                </a:solidFill>
              </a:defRPr>
            </a:lvl8pPr>
            <a:lvl9pPr lvl="8" rtl="0" algn="l">
              <a:lnSpc>
                <a:spcPct val="100000"/>
              </a:lnSpc>
              <a:spcBef>
                <a:spcPts val="0"/>
              </a:spcBef>
              <a:spcAft>
                <a:spcPts val="0"/>
              </a:spcAft>
              <a:buClr>
                <a:schemeClr val="dk1"/>
              </a:buClr>
              <a:buSzPts val="3600"/>
              <a:buNone/>
              <a:defRPr sz="3600">
                <a:solidFill>
                  <a:schemeClr val="dk1"/>
                </a:solidFill>
              </a:defRPr>
            </a:lvl9pPr>
          </a:lstStyle>
          <a:p/>
        </p:txBody>
      </p:sp>
      <p:sp>
        <p:nvSpPr>
          <p:cNvPr id="105" name="Google Shape;105;p2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3.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39.jpg"/><Relationship Id="rId4" Type="http://schemas.openxmlformats.org/officeDocument/2006/relationships/image" Target="../media/image35.jpg"/><Relationship Id="rId5" Type="http://schemas.openxmlformats.org/officeDocument/2006/relationships/image" Target="../media/image44.png"/><Relationship Id="rId6"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1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image" Target="../media/image41.png"/><Relationship Id="rId5"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hyperlink" Target="http://drive.google.com/file/d/1tK5_VnE7Om41tTjF83L3TQlhVP4M4uaK/view" TargetMode="Externa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8"/>
          <p:cNvSpPr txBox="1"/>
          <p:nvPr>
            <p:ph type="ctrTitle"/>
          </p:nvPr>
        </p:nvSpPr>
        <p:spPr>
          <a:xfrm>
            <a:off x="311700" y="1028700"/>
            <a:ext cx="4260300" cy="244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accent5"/>
                </a:solidFill>
                <a:latin typeface="Avenir"/>
                <a:ea typeface="Avenir"/>
                <a:cs typeface="Avenir"/>
                <a:sym typeface="Avenir"/>
              </a:rPr>
              <a:t>Midway Milestone </a:t>
            </a:r>
            <a:r>
              <a:rPr lang="en">
                <a:solidFill>
                  <a:schemeClr val="accent5"/>
                </a:solidFill>
                <a:latin typeface="Avenir"/>
                <a:ea typeface="Avenir"/>
                <a:cs typeface="Avenir"/>
                <a:sym typeface="Avenir"/>
              </a:rPr>
              <a:t>Presentation</a:t>
            </a:r>
            <a:endParaRPr>
              <a:solidFill>
                <a:schemeClr val="accent5"/>
              </a:solidFill>
              <a:latin typeface="Avenir"/>
              <a:ea typeface="Avenir"/>
              <a:cs typeface="Avenir"/>
              <a:sym typeface="Avenir"/>
            </a:endParaRPr>
          </a:p>
        </p:txBody>
      </p:sp>
      <p:sp>
        <p:nvSpPr>
          <p:cNvPr id="111" name="Google Shape;111;p28"/>
          <p:cNvSpPr txBox="1"/>
          <p:nvPr>
            <p:ph idx="1" type="subTitle"/>
          </p:nvPr>
        </p:nvSpPr>
        <p:spPr>
          <a:xfrm>
            <a:off x="390125" y="4135650"/>
            <a:ext cx="4260300" cy="56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Avenir"/>
                <a:ea typeface="Avenir"/>
                <a:cs typeface="Avenir"/>
                <a:sym typeface="Avenir"/>
              </a:rPr>
              <a:t>By Team Journey</a:t>
            </a:r>
            <a:endParaRPr>
              <a:solidFill>
                <a:schemeClr val="accent3"/>
              </a:solidFill>
              <a:latin typeface="Avenir"/>
              <a:ea typeface="Avenir"/>
              <a:cs typeface="Avenir"/>
              <a:sym typeface="Avenir"/>
            </a:endParaRPr>
          </a:p>
        </p:txBody>
      </p:sp>
      <p:pic>
        <p:nvPicPr>
          <p:cNvPr id="112" name="Google Shape;112;p28"/>
          <p:cNvPicPr preferRelativeResize="0"/>
          <p:nvPr/>
        </p:nvPicPr>
        <p:blipFill rotWithShape="1">
          <a:blip r:embed="rId3">
            <a:alphaModFix/>
          </a:blip>
          <a:srcRect b="0" l="5102" r="4103" t="2276"/>
          <a:stretch/>
        </p:blipFill>
        <p:spPr>
          <a:xfrm>
            <a:off x="5264750" y="207550"/>
            <a:ext cx="2809225" cy="47283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7"/>
          <p:cNvSpPr txBox="1"/>
          <p:nvPr>
            <p:ph idx="4294967295" type="title"/>
          </p:nvPr>
        </p:nvSpPr>
        <p:spPr>
          <a:xfrm>
            <a:off x="457200" y="28217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Severity Themes</a:t>
            </a:r>
            <a:endParaRPr>
              <a:solidFill>
                <a:schemeClr val="accent5"/>
              </a:solidFill>
              <a:latin typeface="Avenir"/>
              <a:ea typeface="Avenir"/>
              <a:cs typeface="Avenir"/>
              <a:sym typeface="Avenir"/>
            </a:endParaRPr>
          </a:p>
        </p:txBody>
      </p:sp>
      <p:sp>
        <p:nvSpPr>
          <p:cNvPr id="182" name="Google Shape;182;p37"/>
          <p:cNvSpPr txBox="1"/>
          <p:nvPr/>
        </p:nvSpPr>
        <p:spPr>
          <a:xfrm>
            <a:off x="576950" y="1276675"/>
            <a:ext cx="2426100" cy="3216300"/>
          </a:xfrm>
          <a:prstGeom prst="rect">
            <a:avLst/>
          </a:prstGeom>
          <a:noFill/>
          <a:ln cap="flat" cmpd="sng" w="76200">
            <a:solidFill>
              <a:schemeClr val="accent4"/>
            </a:solidFill>
            <a:prstDash val="solid"/>
            <a:round/>
            <a:headEnd len="sm" w="sm" type="none"/>
            <a:tailEnd len="sm" w="sm" type="none"/>
          </a:ln>
        </p:spPr>
        <p:txBody>
          <a:bodyPr anchorCtr="0" anchor="t" bIns="91425" lIns="182875" spcFirstLastPara="1" rIns="182875" wrap="square" tIns="91425">
            <a:noAutofit/>
          </a:bodyPr>
          <a:lstStyle/>
          <a:p>
            <a:pPr indent="0" lvl="0" marL="0" rtl="0" algn="ctr">
              <a:spcBef>
                <a:spcPts val="0"/>
              </a:spcBef>
              <a:spcAft>
                <a:spcPts val="0"/>
              </a:spcAft>
              <a:buNone/>
            </a:pPr>
            <a:r>
              <a:t/>
            </a:r>
            <a:endParaRPr sz="2400">
              <a:latin typeface="Avenir"/>
              <a:ea typeface="Avenir"/>
              <a:cs typeface="Avenir"/>
              <a:sym typeface="Avenir"/>
            </a:endParaRPr>
          </a:p>
          <a:p>
            <a:pPr indent="0" lvl="0" marL="0" rtl="0" algn="l">
              <a:spcBef>
                <a:spcPts val="0"/>
              </a:spcBef>
              <a:spcAft>
                <a:spcPts val="0"/>
              </a:spcAft>
              <a:buNone/>
            </a:pPr>
            <a:r>
              <a:t/>
            </a:r>
            <a:endParaRPr sz="2400">
              <a:latin typeface="Avenir"/>
              <a:ea typeface="Avenir"/>
              <a:cs typeface="Avenir"/>
              <a:sym typeface="Avenir"/>
            </a:endParaRPr>
          </a:p>
          <a:p>
            <a:pPr indent="0" lvl="0" marL="0" rtl="0" algn="ctr">
              <a:spcBef>
                <a:spcPts val="0"/>
              </a:spcBef>
              <a:spcAft>
                <a:spcPts val="0"/>
              </a:spcAft>
              <a:buNone/>
            </a:pPr>
            <a:r>
              <a:rPr lang="en" sz="2400">
                <a:latin typeface="Avenir"/>
                <a:ea typeface="Avenir"/>
                <a:cs typeface="Avenir"/>
                <a:sym typeface="Avenir"/>
              </a:rPr>
              <a:t>Overly complex feedback mechanisms  </a:t>
            </a:r>
            <a:endParaRPr sz="2400">
              <a:latin typeface="Avenir"/>
              <a:ea typeface="Avenir"/>
              <a:cs typeface="Avenir"/>
              <a:sym typeface="Avenir"/>
            </a:endParaRPr>
          </a:p>
        </p:txBody>
      </p:sp>
      <p:sp>
        <p:nvSpPr>
          <p:cNvPr id="183" name="Google Shape;183;p37"/>
          <p:cNvSpPr txBox="1"/>
          <p:nvPr/>
        </p:nvSpPr>
        <p:spPr>
          <a:xfrm>
            <a:off x="3350964" y="1276675"/>
            <a:ext cx="2426100" cy="3216300"/>
          </a:xfrm>
          <a:prstGeom prst="rect">
            <a:avLst/>
          </a:prstGeom>
          <a:noFill/>
          <a:ln cap="flat" cmpd="sng" w="76200">
            <a:solidFill>
              <a:schemeClr val="accent4"/>
            </a:solidFill>
            <a:prstDash val="solid"/>
            <a:round/>
            <a:headEnd len="sm" w="sm" type="none"/>
            <a:tailEnd len="sm" w="sm" type="none"/>
          </a:ln>
        </p:spPr>
        <p:txBody>
          <a:bodyPr anchorCtr="0" anchor="t" bIns="91425" lIns="182875" spcFirstLastPara="1" rIns="182875" wrap="square" tIns="91425">
            <a:noAutofit/>
          </a:bodyPr>
          <a:lstStyle/>
          <a:p>
            <a:pPr indent="0" lvl="0" marL="0" rtl="0" algn="ctr">
              <a:spcBef>
                <a:spcPts val="0"/>
              </a:spcBef>
              <a:spcAft>
                <a:spcPts val="0"/>
              </a:spcAft>
              <a:buNone/>
            </a:pPr>
            <a:r>
              <a:t/>
            </a:r>
            <a:endParaRPr sz="2400">
              <a:latin typeface="Avenir"/>
              <a:ea typeface="Avenir"/>
              <a:cs typeface="Avenir"/>
              <a:sym typeface="Avenir"/>
            </a:endParaRPr>
          </a:p>
          <a:p>
            <a:pPr indent="0" lvl="0" marL="0" rtl="0" algn="ctr">
              <a:spcBef>
                <a:spcPts val="0"/>
              </a:spcBef>
              <a:spcAft>
                <a:spcPts val="0"/>
              </a:spcAft>
              <a:buNone/>
            </a:pPr>
            <a:r>
              <a:t/>
            </a:r>
            <a:endParaRPr sz="2400">
              <a:latin typeface="Avenir"/>
              <a:ea typeface="Avenir"/>
              <a:cs typeface="Avenir"/>
              <a:sym typeface="Avenir"/>
            </a:endParaRPr>
          </a:p>
          <a:p>
            <a:pPr indent="0" lvl="0" marL="0" rtl="0" algn="ctr">
              <a:spcBef>
                <a:spcPts val="0"/>
              </a:spcBef>
              <a:spcAft>
                <a:spcPts val="0"/>
              </a:spcAft>
              <a:buNone/>
            </a:pPr>
            <a:r>
              <a:rPr lang="en" sz="2400">
                <a:latin typeface="Avenir"/>
                <a:ea typeface="Avenir"/>
                <a:cs typeface="Avenir"/>
                <a:sym typeface="Avenir"/>
              </a:rPr>
              <a:t>Lack of user control in settings </a:t>
            </a:r>
            <a:endParaRPr sz="2400">
              <a:latin typeface="Avenir"/>
              <a:ea typeface="Avenir"/>
              <a:cs typeface="Avenir"/>
              <a:sym typeface="Avenir"/>
            </a:endParaRPr>
          </a:p>
        </p:txBody>
      </p:sp>
      <p:sp>
        <p:nvSpPr>
          <p:cNvPr id="184" name="Google Shape;184;p37"/>
          <p:cNvSpPr txBox="1"/>
          <p:nvPr/>
        </p:nvSpPr>
        <p:spPr>
          <a:xfrm>
            <a:off x="6142327" y="1276675"/>
            <a:ext cx="2426100" cy="3216300"/>
          </a:xfrm>
          <a:prstGeom prst="rect">
            <a:avLst/>
          </a:prstGeom>
          <a:noFill/>
          <a:ln cap="flat" cmpd="sng" w="762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latin typeface="Avenir"/>
              <a:ea typeface="Avenir"/>
              <a:cs typeface="Avenir"/>
              <a:sym typeface="Avenir"/>
            </a:endParaRPr>
          </a:p>
          <a:p>
            <a:pPr indent="0" lvl="0" marL="0" rtl="0" algn="l">
              <a:spcBef>
                <a:spcPts val="0"/>
              </a:spcBef>
              <a:spcAft>
                <a:spcPts val="0"/>
              </a:spcAft>
              <a:buNone/>
            </a:pPr>
            <a:r>
              <a:t/>
            </a:r>
            <a:endParaRPr sz="2400">
              <a:latin typeface="Avenir"/>
              <a:ea typeface="Avenir"/>
              <a:cs typeface="Avenir"/>
              <a:sym typeface="Avenir"/>
            </a:endParaRPr>
          </a:p>
          <a:p>
            <a:pPr indent="0" lvl="0" marL="0" rtl="0" algn="ctr">
              <a:spcBef>
                <a:spcPts val="0"/>
              </a:spcBef>
              <a:spcAft>
                <a:spcPts val="0"/>
              </a:spcAft>
              <a:buNone/>
            </a:pPr>
            <a:r>
              <a:rPr lang="en" sz="2400">
                <a:latin typeface="Avenir"/>
                <a:ea typeface="Avenir"/>
                <a:cs typeface="Avenir"/>
                <a:sym typeface="Avenir"/>
              </a:rPr>
              <a:t>Ambiguous social connection </a:t>
            </a:r>
            <a:endParaRPr sz="2400">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38"/>
          <p:cNvPicPr preferRelativeResize="0"/>
          <p:nvPr/>
        </p:nvPicPr>
        <p:blipFill rotWithShape="1">
          <a:blip r:embed="rId3">
            <a:alphaModFix/>
          </a:blip>
          <a:srcRect b="0" l="29177" r="29177" t="0"/>
          <a:stretch/>
        </p:blipFill>
        <p:spPr>
          <a:xfrm>
            <a:off x="0" y="24"/>
            <a:ext cx="3808977" cy="5143451"/>
          </a:xfrm>
          <a:prstGeom prst="rect">
            <a:avLst/>
          </a:prstGeom>
          <a:noFill/>
          <a:ln>
            <a:noFill/>
          </a:ln>
        </p:spPr>
      </p:pic>
      <p:sp>
        <p:nvSpPr>
          <p:cNvPr id="190" name="Google Shape;190;p38"/>
          <p:cNvSpPr txBox="1"/>
          <p:nvPr>
            <p:ph type="ctrTitle"/>
          </p:nvPr>
        </p:nvSpPr>
        <p:spPr>
          <a:xfrm>
            <a:off x="4269750" y="913500"/>
            <a:ext cx="4202700" cy="331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Avenir"/>
                <a:ea typeface="Avenir"/>
                <a:cs typeface="Avenir"/>
                <a:sym typeface="Avenir"/>
              </a:rPr>
              <a:t>Introduction</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Heuristic Results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accent5"/>
                </a:solidFill>
                <a:latin typeface="Avenir"/>
                <a:ea typeface="Avenir"/>
                <a:cs typeface="Avenir"/>
                <a:sym typeface="Avenir"/>
              </a:rPr>
              <a:t>Design Revisions</a:t>
            </a:r>
            <a:endParaRPr b="1">
              <a:solidFill>
                <a:schemeClr val="accent5"/>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Prototype</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Demo</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Summary</a:t>
            </a:r>
            <a:endParaRPr b="1">
              <a:solidFill>
                <a:schemeClr val="dk2"/>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9"/>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5"/>
                </a:solidFill>
                <a:latin typeface="Avenir"/>
                <a:ea typeface="Avenir"/>
                <a:cs typeface="Avenir"/>
                <a:sym typeface="Avenir"/>
              </a:rPr>
              <a:t>Overly complex feedback mechanisms  </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196" name="Google Shape;196;p39"/>
          <p:cNvSpPr txBox="1"/>
          <p:nvPr/>
        </p:nvSpPr>
        <p:spPr>
          <a:xfrm>
            <a:off x="731525" y="1417325"/>
            <a:ext cx="7680900" cy="24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2400">
                <a:solidFill>
                  <a:srgbClr val="434343"/>
                </a:solidFill>
                <a:latin typeface="Avenir"/>
                <a:ea typeface="Avenir"/>
                <a:cs typeface="Avenir"/>
                <a:sym typeface="Avenir"/>
              </a:rPr>
              <a:t>“I'm concerned about the complexity of the interface for this task. Is it necessary to have three different ways of </a:t>
            </a:r>
            <a:r>
              <a:rPr i="1" lang="en" sz="2400">
                <a:solidFill>
                  <a:schemeClr val="accent1"/>
                </a:solidFill>
                <a:latin typeface="Avenir"/>
                <a:ea typeface="Avenir"/>
                <a:cs typeface="Avenir"/>
                <a:sym typeface="Avenir"/>
              </a:rPr>
              <a:t>communicating</a:t>
            </a:r>
            <a:r>
              <a:rPr i="1" lang="en" sz="2400">
                <a:solidFill>
                  <a:schemeClr val="accent1"/>
                </a:solidFill>
                <a:latin typeface="Avenir"/>
                <a:ea typeface="Avenir"/>
                <a:cs typeface="Avenir"/>
                <a:sym typeface="Avenir"/>
              </a:rPr>
              <a:t> personal preferences </a:t>
            </a:r>
            <a:r>
              <a:rPr i="1" lang="en" sz="2400">
                <a:solidFill>
                  <a:srgbClr val="434343"/>
                </a:solidFill>
                <a:latin typeface="Avenir"/>
                <a:ea typeface="Avenir"/>
                <a:cs typeface="Avenir"/>
                <a:sym typeface="Avenir"/>
              </a:rPr>
              <a:t>(initial visual quiz, chatbot, and settings list)? Can you think of a </a:t>
            </a:r>
            <a:r>
              <a:rPr i="1" lang="en" sz="2400">
                <a:solidFill>
                  <a:schemeClr val="accent1"/>
                </a:solidFill>
                <a:latin typeface="Avenir"/>
                <a:ea typeface="Avenir"/>
                <a:cs typeface="Avenir"/>
                <a:sym typeface="Avenir"/>
              </a:rPr>
              <a:t>simpler, more consistent </a:t>
            </a:r>
            <a:r>
              <a:rPr i="1" lang="en" sz="2400">
                <a:solidFill>
                  <a:srgbClr val="434343"/>
                </a:solidFill>
                <a:latin typeface="Avenir"/>
                <a:ea typeface="Avenir"/>
                <a:cs typeface="Avenir"/>
                <a:sym typeface="Avenir"/>
              </a:rPr>
              <a:t>approach?”</a:t>
            </a:r>
            <a:endParaRPr i="1" sz="24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2400">
              <a:latin typeface="Avenir"/>
              <a:ea typeface="Avenir"/>
              <a:cs typeface="Avenir"/>
              <a:sym typeface="Avenir"/>
            </a:endParaRPr>
          </a:p>
          <a:p>
            <a:pPr indent="0" lvl="0" marL="0" rtl="0" algn="l">
              <a:spcBef>
                <a:spcPts val="0"/>
              </a:spcBef>
              <a:spcAft>
                <a:spcPts val="0"/>
              </a:spcAft>
              <a:buNone/>
            </a:pPr>
            <a:r>
              <a:t/>
            </a:r>
            <a:endParaRPr sz="2400">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40"/>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5"/>
                </a:solidFill>
                <a:latin typeface="Avenir"/>
                <a:ea typeface="Avenir"/>
                <a:cs typeface="Avenir"/>
                <a:sym typeface="Avenir"/>
              </a:rPr>
              <a:t>Overly complex feedback mechanisms  </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202" name="Google Shape;202;p40"/>
          <p:cNvSpPr txBox="1"/>
          <p:nvPr/>
        </p:nvSpPr>
        <p:spPr>
          <a:xfrm>
            <a:off x="1178189" y="1559000"/>
            <a:ext cx="2426100" cy="3216300"/>
          </a:xfrm>
          <a:prstGeom prst="rect">
            <a:avLst/>
          </a:prstGeom>
          <a:noFill/>
          <a:ln cap="flat" cmpd="sng" w="28575">
            <a:solidFill>
              <a:schemeClr val="dk2"/>
            </a:solidFill>
            <a:prstDash val="solid"/>
            <a:round/>
            <a:headEnd len="sm" w="sm" type="none"/>
            <a:tailEnd len="sm" w="sm" type="none"/>
          </a:ln>
        </p:spPr>
        <p:txBody>
          <a:bodyPr anchorCtr="0" anchor="t" bIns="91425" lIns="182875" spcFirstLastPara="1" rIns="182875" wrap="square" tIns="91425">
            <a:noAutofit/>
          </a:bodyPr>
          <a:lstStyle/>
          <a:p>
            <a:pPr indent="0" lvl="0" marL="0" rtl="0" algn="ctr">
              <a:spcBef>
                <a:spcPts val="0"/>
              </a:spcBef>
              <a:spcAft>
                <a:spcPts val="0"/>
              </a:spcAft>
              <a:buNone/>
            </a:pPr>
            <a:r>
              <a:t/>
            </a:r>
            <a:endParaRPr sz="2400">
              <a:latin typeface="Avenir"/>
              <a:ea typeface="Avenir"/>
              <a:cs typeface="Avenir"/>
              <a:sym typeface="Avenir"/>
            </a:endParaRPr>
          </a:p>
          <a:p>
            <a:pPr indent="0" lvl="0" marL="0" rtl="0" algn="ctr">
              <a:spcBef>
                <a:spcPts val="0"/>
              </a:spcBef>
              <a:spcAft>
                <a:spcPts val="0"/>
              </a:spcAft>
              <a:buNone/>
            </a:pPr>
            <a:r>
              <a:t/>
            </a:r>
            <a:endParaRPr sz="2400">
              <a:latin typeface="Avenir"/>
              <a:ea typeface="Avenir"/>
              <a:cs typeface="Avenir"/>
              <a:sym typeface="Avenir"/>
            </a:endParaRPr>
          </a:p>
          <a:p>
            <a:pPr indent="0" lvl="0" marL="0" rtl="0" algn="ctr">
              <a:spcBef>
                <a:spcPts val="0"/>
              </a:spcBef>
              <a:spcAft>
                <a:spcPts val="0"/>
              </a:spcAft>
              <a:buNone/>
            </a:pPr>
            <a:r>
              <a:t/>
            </a:r>
            <a:endParaRPr sz="2400">
              <a:latin typeface="Avenir"/>
              <a:ea typeface="Avenir"/>
              <a:cs typeface="Avenir"/>
              <a:sym typeface="Avenir"/>
            </a:endParaRPr>
          </a:p>
        </p:txBody>
      </p:sp>
      <p:sp>
        <p:nvSpPr>
          <p:cNvPr id="203" name="Google Shape;203;p40"/>
          <p:cNvSpPr txBox="1"/>
          <p:nvPr/>
        </p:nvSpPr>
        <p:spPr>
          <a:xfrm>
            <a:off x="5368977" y="1559000"/>
            <a:ext cx="2426100" cy="3216300"/>
          </a:xfrm>
          <a:prstGeom prst="rect">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latin typeface="Avenir"/>
              <a:ea typeface="Avenir"/>
              <a:cs typeface="Avenir"/>
              <a:sym typeface="Avenir"/>
            </a:endParaRPr>
          </a:p>
          <a:p>
            <a:pPr indent="0" lvl="0" marL="0" rtl="0" algn="ctr">
              <a:spcBef>
                <a:spcPts val="0"/>
              </a:spcBef>
              <a:spcAft>
                <a:spcPts val="0"/>
              </a:spcAft>
              <a:buNone/>
            </a:pPr>
            <a:r>
              <a:t/>
            </a:r>
            <a:endParaRPr sz="2400">
              <a:latin typeface="Avenir"/>
              <a:ea typeface="Avenir"/>
              <a:cs typeface="Avenir"/>
              <a:sym typeface="Avenir"/>
            </a:endParaRPr>
          </a:p>
          <a:p>
            <a:pPr indent="0" lvl="0" marL="0" rtl="0" algn="ctr">
              <a:spcBef>
                <a:spcPts val="0"/>
              </a:spcBef>
              <a:spcAft>
                <a:spcPts val="0"/>
              </a:spcAft>
              <a:buNone/>
            </a:pPr>
            <a:r>
              <a:t/>
            </a:r>
            <a:endParaRPr sz="2400">
              <a:latin typeface="Avenir"/>
              <a:ea typeface="Avenir"/>
              <a:cs typeface="Avenir"/>
              <a:sym typeface="Avenir"/>
            </a:endParaRPr>
          </a:p>
        </p:txBody>
      </p:sp>
      <p:sp>
        <p:nvSpPr>
          <p:cNvPr id="204" name="Google Shape;204;p40"/>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205" name="Google Shape;205;p40"/>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206" name="Google Shape;206;p40"/>
          <p:cNvPicPr preferRelativeResize="0"/>
          <p:nvPr/>
        </p:nvPicPr>
        <p:blipFill>
          <a:blip r:embed="rId3">
            <a:alphaModFix/>
          </a:blip>
          <a:stretch>
            <a:fillRect/>
          </a:stretch>
        </p:blipFill>
        <p:spPr>
          <a:xfrm>
            <a:off x="1266300" y="1672888"/>
            <a:ext cx="1112675" cy="1004575"/>
          </a:xfrm>
          <a:prstGeom prst="rect">
            <a:avLst/>
          </a:prstGeom>
          <a:noFill/>
          <a:ln>
            <a:noFill/>
          </a:ln>
        </p:spPr>
      </p:pic>
      <p:pic>
        <p:nvPicPr>
          <p:cNvPr id="207" name="Google Shape;207;p40"/>
          <p:cNvPicPr preferRelativeResize="0"/>
          <p:nvPr/>
        </p:nvPicPr>
        <p:blipFill>
          <a:blip r:embed="rId4">
            <a:alphaModFix/>
          </a:blip>
          <a:stretch>
            <a:fillRect/>
          </a:stretch>
        </p:blipFill>
        <p:spPr>
          <a:xfrm>
            <a:off x="2568575" y="1819363"/>
            <a:ext cx="711675" cy="711652"/>
          </a:xfrm>
          <a:prstGeom prst="rect">
            <a:avLst/>
          </a:prstGeom>
          <a:noFill/>
          <a:ln>
            <a:noFill/>
          </a:ln>
        </p:spPr>
      </p:pic>
      <p:pic>
        <p:nvPicPr>
          <p:cNvPr id="208" name="Google Shape;208;p40"/>
          <p:cNvPicPr preferRelativeResize="0"/>
          <p:nvPr/>
        </p:nvPicPr>
        <p:blipFill>
          <a:blip r:embed="rId5">
            <a:alphaModFix/>
          </a:blip>
          <a:stretch>
            <a:fillRect/>
          </a:stretch>
        </p:blipFill>
        <p:spPr>
          <a:xfrm>
            <a:off x="1708425" y="2677475"/>
            <a:ext cx="1264125" cy="1318200"/>
          </a:xfrm>
          <a:prstGeom prst="rect">
            <a:avLst/>
          </a:prstGeom>
          <a:noFill/>
          <a:ln>
            <a:noFill/>
          </a:ln>
        </p:spPr>
      </p:pic>
      <p:pic>
        <p:nvPicPr>
          <p:cNvPr id="209" name="Google Shape;209;p40"/>
          <p:cNvPicPr preferRelativeResize="0"/>
          <p:nvPr/>
        </p:nvPicPr>
        <p:blipFill>
          <a:blip r:embed="rId6">
            <a:alphaModFix/>
          </a:blip>
          <a:stretch>
            <a:fillRect/>
          </a:stretch>
        </p:blipFill>
        <p:spPr>
          <a:xfrm>
            <a:off x="1502240" y="4182100"/>
            <a:ext cx="1778011" cy="341925"/>
          </a:xfrm>
          <a:prstGeom prst="rect">
            <a:avLst/>
          </a:prstGeom>
          <a:noFill/>
          <a:ln>
            <a:noFill/>
          </a:ln>
        </p:spPr>
      </p:pic>
      <p:pic>
        <p:nvPicPr>
          <p:cNvPr id="210" name="Google Shape;210;p40"/>
          <p:cNvPicPr preferRelativeResize="0"/>
          <p:nvPr/>
        </p:nvPicPr>
        <p:blipFill>
          <a:blip r:embed="rId4">
            <a:alphaModFix/>
          </a:blip>
          <a:stretch>
            <a:fillRect/>
          </a:stretch>
        </p:blipFill>
        <p:spPr>
          <a:xfrm>
            <a:off x="6226188" y="1860088"/>
            <a:ext cx="711675" cy="711652"/>
          </a:xfrm>
          <a:prstGeom prst="rect">
            <a:avLst/>
          </a:prstGeom>
          <a:noFill/>
          <a:ln>
            <a:noFill/>
          </a:ln>
        </p:spPr>
      </p:pic>
      <p:pic>
        <p:nvPicPr>
          <p:cNvPr id="211" name="Google Shape;211;p40"/>
          <p:cNvPicPr preferRelativeResize="0"/>
          <p:nvPr/>
        </p:nvPicPr>
        <p:blipFill>
          <a:blip r:embed="rId5">
            <a:alphaModFix/>
          </a:blip>
          <a:stretch>
            <a:fillRect/>
          </a:stretch>
        </p:blipFill>
        <p:spPr>
          <a:xfrm>
            <a:off x="6025698" y="2756450"/>
            <a:ext cx="1112675" cy="1160262"/>
          </a:xfrm>
          <a:prstGeom prst="rect">
            <a:avLst/>
          </a:prstGeom>
          <a:noFill/>
          <a:ln>
            <a:noFill/>
          </a:ln>
        </p:spPr>
      </p:pic>
      <p:pic>
        <p:nvPicPr>
          <p:cNvPr id="212" name="Google Shape;212;p40"/>
          <p:cNvPicPr preferRelativeResize="0"/>
          <p:nvPr/>
        </p:nvPicPr>
        <p:blipFill>
          <a:blip r:embed="rId6">
            <a:alphaModFix/>
          </a:blip>
          <a:stretch>
            <a:fillRect/>
          </a:stretch>
        </p:blipFill>
        <p:spPr>
          <a:xfrm>
            <a:off x="5693015" y="4101400"/>
            <a:ext cx="1778011" cy="341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41"/>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5"/>
                </a:solidFill>
                <a:latin typeface="Avenir"/>
                <a:ea typeface="Avenir"/>
                <a:cs typeface="Avenir"/>
                <a:sym typeface="Avenir"/>
              </a:rPr>
              <a:t>Overly complex feedback mechanisms  </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218" name="Google Shape;218;p41"/>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219" name="Google Shape;219;p41"/>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220" name="Google Shape;220;p41"/>
          <p:cNvPicPr preferRelativeResize="0"/>
          <p:nvPr/>
        </p:nvPicPr>
        <p:blipFill rotWithShape="1">
          <a:blip r:embed="rId3">
            <a:alphaModFix/>
          </a:blip>
          <a:srcRect b="25130" l="0" r="1390" t="14877"/>
          <a:stretch/>
        </p:blipFill>
        <p:spPr>
          <a:xfrm>
            <a:off x="5445175" y="1624300"/>
            <a:ext cx="2289124" cy="3085697"/>
          </a:xfrm>
          <a:prstGeom prst="rect">
            <a:avLst/>
          </a:prstGeom>
          <a:noFill/>
          <a:ln cap="flat" cmpd="sng" w="28575">
            <a:solidFill>
              <a:schemeClr val="dk2"/>
            </a:solidFill>
            <a:prstDash val="solid"/>
            <a:round/>
            <a:headEnd len="sm" w="sm" type="none"/>
            <a:tailEnd len="sm" w="sm" type="none"/>
          </a:ln>
        </p:spPr>
      </p:pic>
      <p:pic>
        <p:nvPicPr>
          <p:cNvPr id="221" name="Google Shape;221;p41"/>
          <p:cNvPicPr preferRelativeResize="0"/>
          <p:nvPr/>
        </p:nvPicPr>
        <p:blipFill rotWithShape="1">
          <a:blip r:embed="rId4">
            <a:alphaModFix/>
          </a:blip>
          <a:srcRect b="39372" l="0" r="0" t="635"/>
          <a:stretch/>
        </p:blipFill>
        <p:spPr>
          <a:xfrm>
            <a:off x="1230575" y="1624300"/>
            <a:ext cx="2321351" cy="3085697"/>
          </a:xfrm>
          <a:prstGeom prst="rect">
            <a:avLst/>
          </a:prstGeom>
          <a:noFill/>
          <a:ln cap="flat" cmpd="sng" w="28575">
            <a:solidFill>
              <a:schemeClr val="dk2"/>
            </a:solidFill>
            <a:prstDash val="solid"/>
            <a:round/>
            <a:headEnd len="sm" w="sm" type="none"/>
            <a:tailEnd len="sm" w="sm" type="none"/>
          </a:ln>
        </p:spPr>
      </p:pic>
      <p:pic>
        <p:nvPicPr>
          <p:cNvPr id="222" name="Google Shape;222;p41"/>
          <p:cNvPicPr preferRelativeResize="0"/>
          <p:nvPr/>
        </p:nvPicPr>
        <p:blipFill rotWithShape="1">
          <a:blip r:embed="rId5">
            <a:alphaModFix/>
          </a:blip>
          <a:srcRect b="15178" l="59682" r="15359" t="71810"/>
          <a:stretch/>
        </p:blipFill>
        <p:spPr>
          <a:xfrm>
            <a:off x="5498025" y="3999300"/>
            <a:ext cx="2053951" cy="669249"/>
          </a:xfrm>
          <a:prstGeom prst="rect">
            <a:avLst/>
          </a:prstGeom>
          <a:noFill/>
          <a:ln>
            <a:noFill/>
          </a:ln>
        </p:spPr>
      </p:pic>
      <p:cxnSp>
        <p:nvCxnSpPr>
          <p:cNvPr id="223" name="Google Shape;223;p41"/>
          <p:cNvCxnSpPr/>
          <p:nvPr/>
        </p:nvCxnSpPr>
        <p:spPr>
          <a:xfrm rot="10800000">
            <a:off x="7623750" y="4516965"/>
            <a:ext cx="687000" cy="0"/>
          </a:xfrm>
          <a:prstGeom prst="straightConnector1">
            <a:avLst/>
          </a:prstGeom>
          <a:noFill/>
          <a:ln cap="flat" cmpd="sng" w="38100">
            <a:solidFill>
              <a:schemeClr val="dk2"/>
            </a:solidFill>
            <a:prstDash val="solid"/>
            <a:round/>
            <a:headEnd len="med" w="med" type="none"/>
            <a:tailEnd len="med" w="med" type="triangle"/>
          </a:ln>
        </p:spPr>
      </p:cxnSp>
      <p:sp>
        <p:nvSpPr>
          <p:cNvPr id="224" name="Google Shape;224;p41"/>
          <p:cNvSpPr/>
          <p:nvPr/>
        </p:nvSpPr>
        <p:spPr>
          <a:xfrm>
            <a:off x="6521365" y="4340768"/>
            <a:ext cx="1010400" cy="327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42"/>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5"/>
                </a:solidFill>
                <a:latin typeface="Avenir"/>
                <a:ea typeface="Avenir"/>
                <a:cs typeface="Avenir"/>
                <a:sym typeface="Avenir"/>
              </a:rPr>
              <a:t>Overly complex feedback mechanisms  </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230" name="Google Shape;230;p42"/>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231" name="Google Shape;231;p42"/>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232" name="Google Shape;232;p42"/>
          <p:cNvPicPr preferRelativeResize="0"/>
          <p:nvPr/>
        </p:nvPicPr>
        <p:blipFill rotWithShape="1">
          <a:blip r:embed="rId3">
            <a:alphaModFix/>
          </a:blip>
          <a:srcRect b="25130" l="0" r="1390" t="14877"/>
          <a:stretch/>
        </p:blipFill>
        <p:spPr>
          <a:xfrm>
            <a:off x="5445175" y="1624300"/>
            <a:ext cx="2289124" cy="3085697"/>
          </a:xfrm>
          <a:prstGeom prst="rect">
            <a:avLst/>
          </a:prstGeom>
          <a:noFill/>
          <a:ln cap="flat" cmpd="sng" w="28575">
            <a:solidFill>
              <a:schemeClr val="dk2"/>
            </a:solidFill>
            <a:prstDash val="solid"/>
            <a:round/>
            <a:headEnd len="sm" w="sm" type="none"/>
            <a:tailEnd len="sm" w="sm" type="none"/>
          </a:ln>
        </p:spPr>
      </p:pic>
      <p:pic>
        <p:nvPicPr>
          <p:cNvPr id="233" name="Google Shape;233;p42"/>
          <p:cNvPicPr preferRelativeResize="0"/>
          <p:nvPr/>
        </p:nvPicPr>
        <p:blipFill rotWithShape="1">
          <a:blip r:embed="rId4">
            <a:alphaModFix/>
          </a:blip>
          <a:srcRect b="39372" l="0" r="0" t="635"/>
          <a:stretch/>
        </p:blipFill>
        <p:spPr>
          <a:xfrm>
            <a:off x="1230575" y="1624300"/>
            <a:ext cx="2321351" cy="3085697"/>
          </a:xfrm>
          <a:prstGeom prst="rect">
            <a:avLst/>
          </a:prstGeom>
          <a:noFill/>
          <a:ln cap="flat" cmpd="sng" w="28575">
            <a:solidFill>
              <a:schemeClr val="dk2"/>
            </a:solidFill>
            <a:prstDash val="solid"/>
            <a:round/>
            <a:headEnd len="sm" w="sm" type="none"/>
            <a:tailEnd len="sm" w="sm" type="none"/>
          </a:ln>
        </p:spPr>
      </p:pic>
      <p:pic>
        <p:nvPicPr>
          <p:cNvPr id="234" name="Google Shape;234;p42"/>
          <p:cNvPicPr preferRelativeResize="0"/>
          <p:nvPr/>
        </p:nvPicPr>
        <p:blipFill rotWithShape="1">
          <a:blip r:embed="rId5">
            <a:alphaModFix/>
          </a:blip>
          <a:srcRect b="15178" l="59682" r="15359" t="71810"/>
          <a:stretch/>
        </p:blipFill>
        <p:spPr>
          <a:xfrm>
            <a:off x="5498025" y="3999300"/>
            <a:ext cx="2053951" cy="669249"/>
          </a:xfrm>
          <a:prstGeom prst="rect">
            <a:avLst/>
          </a:prstGeom>
          <a:noFill/>
          <a:ln>
            <a:noFill/>
          </a:ln>
        </p:spPr>
      </p:pic>
      <p:cxnSp>
        <p:nvCxnSpPr>
          <p:cNvPr id="235" name="Google Shape;235;p42"/>
          <p:cNvCxnSpPr/>
          <p:nvPr/>
        </p:nvCxnSpPr>
        <p:spPr>
          <a:xfrm flipH="1" rot="10800000">
            <a:off x="3860200" y="2802875"/>
            <a:ext cx="1416900" cy="667200"/>
          </a:xfrm>
          <a:prstGeom prst="straightConnector1">
            <a:avLst/>
          </a:prstGeom>
          <a:noFill/>
          <a:ln cap="flat" cmpd="sng" w="38100">
            <a:solidFill>
              <a:schemeClr val="dk2"/>
            </a:solidFill>
            <a:prstDash val="solid"/>
            <a:round/>
            <a:headEnd len="med" w="med" type="none"/>
            <a:tailEnd len="med" w="med" type="triangle"/>
          </a:ln>
        </p:spPr>
      </p:cxnSp>
      <p:sp>
        <p:nvSpPr>
          <p:cNvPr id="236" name="Google Shape;236;p42"/>
          <p:cNvSpPr/>
          <p:nvPr/>
        </p:nvSpPr>
        <p:spPr>
          <a:xfrm>
            <a:off x="5800325" y="2212814"/>
            <a:ext cx="1139700" cy="12231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2"/>
          <p:cNvSpPr/>
          <p:nvPr/>
        </p:nvSpPr>
        <p:spPr>
          <a:xfrm>
            <a:off x="1322550" y="2929900"/>
            <a:ext cx="2137200" cy="1780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 name="Google Shape;238;p42"/>
          <p:cNvGrpSpPr/>
          <p:nvPr/>
        </p:nvGrpSpPr>
        <p:grpSpPr>
          <a:xfrm>
            <a:off x="7800537" y="270285"/>
            <a:ext cx="1092132" cy="1035137"/>
            <a:chOff x="7775154" y="268372"/>
            <a:chExt cx="1141800" cy="1118100"/>
          </a:xfrm>
        </p:grpSpPr>
        <p:sp>
          <p:nvSpPr>
            <p:cNvPr id="239" name="Google Shape;239;p42"/>
            <p:cNvSpPr/>
            <p:nvPr/>
          </p:nvSpPr>
          <p:spPr>
            <a:xfrm>
              <a:off x="7787004" y="268372"/>
              <a:ext cx="1118100" cy="1118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latin typeface="Avenir"/>
                <a:ea typeface="Avenir"/>
                <a:cs typeface="Avenir"/>
                <a:sym typeface="Avenir"/>
              </a:endParaRPr>
            </a:p>
          </p:txBody>
        </p:sp>
        <p:sp>
          <p:nvSpPr>
            <p:cNvPr id="240" name="Google Shape;240;p42"/>
            <p:cNvSpPr txBox="1"/>
            <p:nvPr/>
          </p:nvSpPr>
          <p:spPr>
            <a:xfrm>
              <a:off x="7775154" y="478822"/>
              <a:ext cx="1141800" cy="69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Severity</a:t>
              </a:r>
              <a:endParaRPr sz="2000">
                <a:latin typeface="Avenir"/>
                <a:ea typeface="Avenir"/>
                <a:cs typeface="Avenir"/>
                <a:sym typeface="Avenir"/>
              </a:endParaRPr>
            </a:p>
            <a:p>
              <a:pPr indent="0" lvl="0" marL="0" rtl="0" algn="ctr">
                <a:spcBef>
                  <a:spcPts val="0"/>
                </a:spcBef>
                <a:spcAft>
                  <a:spcPts val="0"/>
                </a:spcAft>
                <a:buNone/>
              </a:pPr>
              <a:r>
                <a:rPr lang="en" sz="2000">
                  <a:latin typeface="Avenir"/>
                  <a:ea typeface="Avenir"/>
                  <a:cs typeface="Avenir"/>
                  <a:sym typeface="Avenir"/>
                </a:rPr>
                <a:t>3</a:t>
              </a:r>
              <a:endParaRPr sz="2000">
                <a:latin typeface="Avenir"/>
                <a:ea typeface="Avenir"/>
                <a:cs typeface="Avenir"/>
                <a:sym typeface="Aveni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3"/>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5"/>
                </a:solidFill>
                <a:latin typeface="Avenir"/>
                <a:ea typeface="Avenir"/>
                <a:cs typeface="Avenir"/>
                <a:sym typeface="Avenir"/>
              </a:rPr>
              <a:t>Overly complex feedback mechanisms  </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246" name="Google Shape;246;p43"/>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247" name="Google Shape;247;p43"/>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248" name="Google Shape;248;p43"/>
          <p:cNvPicPr preferRelativeResize="0"/>
          <p:nvPr/>
        </p:nvPicPr>
        <p:blipFill rotWithShape="1">
          <a:blip r:embed="rId3">
            <a:alphaModFix/>
          </a:blip>
          <a:srcRect b="18874" l="0" r="0" t="18874"/>
          <a:stretch/>
        </p:blipFill>
        <p:spPr>
          <a:xfrm>
            <a:off x="5445175" y="1624300"/>
            <a:ext cx="2289124" cy="3085697"/>
          </a:xfrm>
          <a:prstGeom prst="rect">
            <a:avLst/>
          </a:prstGeom>
          <a:noFill/>
          <a:ln cap="flat" cmpd="sng" w="28575">
            <a:solidFill>
              <a:schemeClr val="dk2"/>
            </a:solidFill>
            <a:prstDash val="solid"/>
            <a:round/>
            <a:headEnd len="sm" w="sm" type="none"/>
            <a:tailEnd len="sm" w="sm" type="none"/>
          </a:ln>
        </p:spPr>
      </p:pic>
      <p:pic>
        <p:nvPicPr>
          <p:cNvPr id="249" name="Google Shape;249;p43"/>
          <p:cNvPicPr preferRelativeResize="0"/>
          <p:nvPr/>
        </p:nvPicPr>
        <p:blipFill rotWithShape="1">
          <a:blip r:embed="rId4">
            <a:alphaModFix/>
          </a:blip>
          <a:srcRect b="19306" l="0" r="0" t="19306"/>
          <a:stretch/>
        </p:blipFill>
        <p:spPr>
          <a:xfrm>
            <a:off x="1230575" y="1624300"/>
            <a:ext cx="2321351" cy="3085697"/>
          </a:xfrm>
          <a:prstGeom prst="rect">
            <a:avLst/>
          </a:prstGeom>
          <a:noFill/>
          <a:ln cap="flat" cmpd="sng" w="28575">
            <a:solidFill>
              <a:schemeClr val="dk2"/>
            </a:solidFill>
            <a:prstDash val="solid"/>
            <a:round/>
            <a:headEnd len="sm" w="sm" type="none"/>
            <a:tailEnd len="sm" w="sm" type="none"/>
          </a:ln>
        </p:spPr>
      </p:pic>
      <p:grpSp>
        <p:nvGrpSpPr>
          <p:cNvPr id="250" name="Google Shape;250;p43"/>
          <p:cNvGrpSpPr/>
          <p:nvPr/>
        </p:nvGrpSpPr>
        <p:grpSpPr>
          <a:xfrm>
            <a:off x="7800537" y="270285"/>
            <a:ext cx="1092132" cy="1035137"/>
            <a:chOff x="7775154" y="268372"/>
            <a:chExt cx="1141800" cy="1118100"/>
          </a:xfrm>
        </p:grpSpPr>
        <p:sp>
          <p:nvSpPr>
            <p:cNvPr id="251" name="Google Shape;251;p43"/>
            <p:cNvSpPr/>
            <p:nvPr/>
          </p:nvSpPr>
          <p:spPr>
            <a:xfrm>
              <a:off x="7787004" y="268372"/>
              <a:ext cx="1118100" cy="1118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latin typeface="Avenir"/>
                <a:ea typeface="Avenir"/>
                <a:cs typeface="Avenir"/>
                <a:sym typeface="Avenir"/>
              </a:endParaRPr>
            </a:p>
          </p:txBody>
        </p:sp>
        <p:sp>
          <p:nvSpPr>
            <p:cNvPr id="252" name="Google Shape;252;p43"/>
            <p:cNvSpPr txBox="1"/>
            <p:nvPr/>
          </p:nvSpPr>
          <p:spPr>
            <a:xfrm>
              <a:off x="7775154" y="478822"/>
              <a:ext cx="1141800" cy="69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Severity</a:t>
              </a:r>
              <a:endParaRPr sz="2000">
                <a:latin typeface="Avenir"/>
                <a:ea typeface="Avenir"/>
                <a:cs typeface="Avenir"/>
                <a:sym typeface="Avenir"/>
              </a:endParaRPr>
            </a:p>
            <a:p>
              <a:pPr indent="0" lvl="0" marL="0" rtl="0" algn="ctr">
                <a:spcBef>
                  <a:spcPts val="0"/>
                </a:spcBef>
                <a:spcAft>
                  <a:spcPts val="0"/>
                </a:spcAft>
                <a:buNone/>
              </a:pPr>
              <a:r>
                <a:rPr lang="en" sz="2000">
                  <a:latin typeface="Avenir"/>
                  <a:ea typeface="Avenir"/>
                  <a:cs typeface="Avenir"/>
                  <a:sym typeface="Avenir"/>
                </a:rPr>
                <a:t>3</a:t>
              </a:r>
              <a:endParaRPr sz="2000">
                <a:latin typeface="Avenir"/>
                <a:ea typeface="Avenir"/>
                <a:cs typeface="Avenir"/>
                <a:sym typeface="Avenir"/>
              </a:endParaRPr>
            </a:p>
          </p:txBody>
        </p:sp>
      </p:grpSp>
      <p:cxnSp>
        <p:nvCxnSpPr>
          <p:cNvPr id="253" name="Google Shape;253;p43"/>
          <p:cNvCxnSpPr/>
          <p:nvPr/>
        </p:nvCxnSpPr>
        <p:spPr>
          <a:xfrm rot="10800000">
            <a:off x="7902055" y="2571760"/>
            <a:ext cx="687000" cy="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44"/>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5"/>
                </a:solidFill>
                <a:latin typeface="Avenir"/>
                <a:ea typeface="Avenir"/>
                <a:cs typeface="Avenir"/>
                <a:sym typeface="Avenir"/>
              </a:rPr>
              <a:t>Overly complex feedback mechanisms  </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259" name="Google Shape;259;p44"/>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260" name="Google Shape;260;p44"/>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261" name="Google Shape;261;p44"/>
          <p:cNvPicPr preferRelativeResize="0"/>
          <p:nvPr/>
        </p:nvPicPr>
        <p:blipFill rotWithShape="1">
          <a:blip r:embed="rId3">
            <a:alphaModFix/>
          </a:blip>
          <a:srcRect b="18874" l="0" r="0" t="18874"/>
          <a:stretch/>
        </p:blipFill>
        <p:spPr>
          <a:xfrm>
            <a:off x="5445175" y="1624300"/>
            <a:ext cx="2289124" cy="3085697"/>
          </a:xfrm>
          <a:prstGeom prst="rect">
            <a:avLst/>
          </a:prstGeom>
          <a:noFill/>
          <a:ln cap="flat" cmpd="sng" w="28575">
            <a:solidFill>
              <a:schemeClr val="dk2"/>
            </a:solidFill>
            <a:prstDash val="solid"/>
            <a:round/>
            <a:headEnd len="sm" w="sm" type="none"/>
            <a:tailEnd len="sm" w="sm" type="none"/>
          </a:ln>
        </p:spPr>
      </p:pic>
      <p:pic>
        <p:nvPicPr>
          <p:cNvPr id="262" name="Google Shape;262;p44"/>
          <p:cNvPicPr preferRelativeResize="0"/>
          <p:nvPr/>
        </p:nvPicPr>
        <p:blipFill rotWithShape="1">
          <a:blip r:embed="rId4">
            <a:alphaModFix/>
          </a:blip>
          <a:srcRect b="19306" l="0" r="0" t="19306"/>
          <a:stretch/>
        </p:blipFill>
        <p:spPr>
          <a:xfrm>
            <a:off x="1230575" y="1624300"/>
            <a:ext cx="2321351" cy="3085697"/>
          </a:xfrm>
          <a:prstGeom prst="rect">
            <a:avLst/>
          </a:prstGeom>
          <a:noFill/>
          <a:ln cap="flat" cmpd="sng" w="28575">
            <a:solidFill>
              <a:schemeClr val="dk2"/>
            </a:solidFill>
            <a:prstDash val="solid"/>
            <a:round/>
            <a:headEnd len="sm" w="sm" type="none"/>
            <a:tailEnd len="sm" w="sm" type="none"/>
          </a:ln>
        </p:spPr>
      </p:pic>
      <p:grpSp>
        <p:nvGrpSpPr>
          <p:cNvPr id="263" name="Google Shape;263;p44"/>
          <p:cNvGrpSpPr/>
          <p:nvPr/>
        </p:nvGrpSpPr>
        <p:grpSpPr>
          <a:xfrm>
            <a:off x="7800537" y="270285"/>
            <a:ext cx="1092132" cy="1035137"/>
            <a:chOff x="7775154" y="268372"/>
            <a:chExt cx="1141800" cy="1118100"/>
          </a:xfrm>
        </p:grpSpPr>
        <p:sp>
          <p:nvSpPr>
            <p:cNvPr id="264" name="Google Shape;264;p44"/>
            <p:cNvSpPr/>
            <p:nvPr/>
          </p:nvSpPr>
          <p:spPr>
            <a:xfrm>
              <a:off x="7787004" y="268372"/>
              <a:ext cx="1118100" cy="1118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latin typeface="Avenir"/>
                <a:ea typeface="Avenir"/>
                <a:cs typeface="Avenir"/>
                <a:sym typeface="Avenir"/>
              </a:endParaRPr>
            </a:p>
          </p:txBody>
        </p:sp>
        <p:sp>
          <p:nvSpPr>
            <p:cNvPr id="265" name="Google Shape;265;p44"/>
            <p:cNvSpPr txBox="1"/>
            <p:nvPr/>
          </p:nvSpPr>
          <p:spPr>
            <a:xfrm>
              <a:off x="7775154" y="478822"/>
              <a:ext cx="1141800" cy="69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Severity</a:t>
              </a:r>
              <a:endParaRPr sz="2000">
                <a:latin typeface="Avenir"/>
                <a:ea typeface="Avenir"/>
                <a:cs typeface="Avenir"/>
                <a:sym typeface="Avenir"/>
              </a:endParaRPr>
            </a:p>
            <a:p>
              <a:pPr indent="0" lvl="0" marL="0" rtl="0" algn="ctr">
                <a:spcBef>
                  <a:spcPts val="0"/>
                </a:spcBef>
                <a:spcAft>
                  <a:spcPts val="0"/>
                </a:spcAft>
                <a:buNone/>
              </a:pPr>
              <a:r>
                <a:rPr lang="en" sz="2000">
                  <a:latin typeface="Avenir"/>
                  <a:ea typeface="Avenir"/>
                  <a:cs typeface="Avenir"/>
                  <a:sym typeface="Avenir"/>
                </a:rPr>
                <a:t>3</a:t>
              </a:r>
              <a:endParaRPr sz="2000">
                <a:latin typeface="Avenir"/>
                <a:ea typeface="Avenir"/>
                <a:cs typeface="Avenir"/>
                <a:sym typeface="Avenir"/>
              </a:endParaRPr>
            </a:p>
          </p:txBody>
        </p:sp>
      </p:grpSp>
      <p:cxnSp>
        <p:nvCxnSpPr>
          <p:cNvPr id="266" name="Google Shape;266;p44"/>
          <p:cNvCxnSpPr/>
          <p:nvPr/>
        </p:nvCxnSpPr>
        <p:spPr>
          <a:xfrm rot="10800000">
            <a:off x="7902055" y="2571760"/>
            <a:ext cx="687000" cy="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5"/>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5"/>
                </a:solidFill>
                <a:latin typeface="Avenir"/>
                <a:ea typeface="Avenir"/>
                <a:cs typeface="Avenir"/>
                <a:sym typeface="Avenir"/>
              </a:rPr>
              <a:t>Overly complex feedback mechanisms  </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272" name="Google Shape;272;p45"/>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273" name="Google Shape;273;p45"/>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274" name="Google Shape;274;p45"/>
          <p:cNvPicPr preferRelativeResize="0"/>
          <p:nvPr/>
        </p:nvPicPr>
        <p:blipFill rotWithShape="1">
          <a:blip r:embed="rId3">
            <a:alphaModFix/>
          </a:blip>
          <a:srcRect b="18874" l="0" r="0" t="18874"/>
          <a:stretch/>
        </p:blipFill>
        <p:spPr>
          <a:xfrm>
            <a:off x="5445175" y="1624300"/>
            <a:ext cx="2289124" cy="3085697"/>
          </a:xfrm>
          <a:prstGeom prst="rect">
            <a:avLst/>
          </a:prstGeom>
          <a:noFill/>
          <a:ln cap="flat" cmpd="sng" w="28575">
            <a:solidFill>
              <a:schemeClr val="dk2"/>
            </a:solidFill>
            <a:prstDash val="solid"/>
            <a:round/>
            <a:headEnd len="sm" w="sm" type="none"/>
            <a:tailEnd len="sm" w="sm" type="none"/>
          </a:ln>
        </p:spPr>
      </p:pic>
      <p:pic>
        <p:nvPicPr>
          <p:cNvPr id="275" name="Google Shape;275;p45"/>
          <p:cNvPicPr preferRelativeResize="0"/>
          <p:nvPr/>
        </p:nvPicPr>
        <p:blipFill rotWithShape="1">
          <a:blip r:embed="rId4">
            <a:alphaModFix/>
          </a:blip>
          <a:srcRect b="19306" l="0" r="0" t="19306"/>
          <a:stretch/>
        </p:blipFill>
        <p:spPr>
          <a:xfrm>
            <a:off x="1230575" y="1624300"/>
            <a:ext cx="2321351" cy="3085697"/>
          </a:xfrm>
          <a:prstGeom prst="rect">
            <a:avLst/>
          </a:prstGeom>
          <a:noFill/>
          <a:ln cap="flat" cmpd="sng" w="28575">
            <a:solidFill>
              <a:schemeClr val="dk2"/>
            </a:solidFill>
            <a:prstDash val="solid"/>
            <a:round/>
            <a:headEnd len="sm" w="sm" type="none"/>
            <a:tailEnd len="sm" w="sm" type="none"/>
          </a:ln>
        </p:spPr>
      </p:pic>
      <p:grpSp>
        <p:nvGrpSpPr>
          <p:cNvPr id="276" name="Google Shape;276;p45"/>
          <p:cNvGrpSpPr/>
          <p:nvPr/>
        </p:nvGrpSpPr>
        <p:grpSpPr>
          <a:xfrm>
            <a:off x="7800537" y="270285"/>
            <a:ext cx="1092132" cy="1035137"/>
            <a:chOff x="7775154" y="268372"/>
            <a:chExt cx="1141800" cy="1118100"/>
          </a:xfrm>
        </p:grpSpPr>
        <p:sp>
          <p:nvSpPr>
            <p:cNvPr id="277" name="Google Shape;277;p45"/>
            <p:cNvSpPr/>
            <p:nvPr/>
          </p:nvSpPr>
          <p:spPr>
            <a:xfrm>
              <a:off x="7787004" y="268372"/>
              <a:ext cx="1118100" cy="1118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latin typeface="Avenir"/>
                <a:ea typeface="Avenir"/>
                <a:cs typeface="Avenir"/>
                <a:sym typeface="Avenir"/>
              </a:endParaRPr>
            </a:p>
          </p:txBody>
        </p:sp>
        <p:sp>
          <p:nvSpPr>
            <p:cNvPr id="278" name="Google Shape;278;p45"/>
            <p:cNvSpPr txBox="1"/>
            <p:nvPr/>
          </p:nvSpPr>
          <p:spPr>
            <a:xfrm>
              <a:off x="7775154" y="478822"/>
              <a:ext cx="1141800" cy="69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Severity</a:t>
              </a:r>
              <a:endParaRPr sz="2000">
                <a:latin typeface="Avenir"/>
                <a:ea typeface="Avenir"/>
                <a:cs typeface="Avenir"/>
                <a:sym typeface="Avenir"/>
              </a:endParaRPr>
            </a:p>
            <a:p>
              <a:pPr indent="0" lvl="0" marL="0" rtl="0" algn="ctr">
                <a:spcBef>
                  <a:spcPts val="0"/>
                </a:spcBef>
                <a:spcAft>
                  <a:spcPts val="0"/>
                </a:spcAft>
                <a:buNone/>
              </a:pPr>
              <a:r>
                <a:rPr lang="en" sz="2000">
                  <a:latin typeface="Avenir"/>
                  <a:ea typeface="Avenir"/>
                  <a:cs typeface="Avenir"/>
                  <a:sym typeface="Avenir"/>
                </a:rPr>
                <a:t>3</a:t>
              </a:r>
              <a:endParaRPr sz="2000">
                <a:latin typeface="Avenir"/>
                <a:ea typeface="Avenir"/>
                <a:cs typeface="Avenir"/>
                <a:sym typeface="Avenir"/>
              </a:endParaRPr>
            </a:p>
          </p:txBody>
        </p:sp>
      </p:grpSp>
      <p:cxnSp>
        <p:nvCxnSpPr>
          <p:cNvPr id="279" name="Google Shape;279;p45"/>
          <p:cNvCxnSpPr/>
          <p:nvPr/>
        </p:nvCxnSpPr>
        <p:spPr>
          <a:xfrm rot="10800000">
            <a:off x="7422930" y="3058210"/>
            <a:ext cx="687000" cy="0"/>
          </a:xfrm>
          <a:prstGeom prst="straightConnector1">
            <a:avLst/>
          </a:prstGeom>
          <a:noFill/>
          <a:ln cap="flat" cmpd="sng" w="38100">
            <a:solidFill>
              <a:schemeClr val="dk2"/>
            </a:solidFill>
            <a:prstDash val="solid"/>
            <a:round/>
            <a:headEnd len="med" w="med" type="none"/>
            <a:tailEnd len="med" w="med" type="triangle"/>
          </a:ln>
        </p:spPr>
      </p:cxnSp>
      <p:sp>
        <p:nvSpPr>
          <p:cNvPr id="280" name="Google Shape;280;p45"/>
          <p:cNvSpPr/>
          <p:nvPr/>
        </p:nvSpPr>
        <p:spPr>
          <a:xfrm>
            <a:off x="5741125" y="2571750"/>
            <a:ext cx="1359000" cy="972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46"/>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5"/>
                </a:solidFill>
                <a:latin typeface="Avenir"/>
                <a:ea typeface="Avenir"/>
                <a:cs typeface="Avenir"/>
                <a:sym typeface="Avenir"/>
              </a:rPr>
              <a:t>Overly complex feedback mechanisms  </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286" name="Google Shape;286;p46"/>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287" name="Google Shape;287;p46"/>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288" name="Google Shape;288;p46"/>
          <p:cNvPicPr preferRelativeResize="0"/>
          <p:nvPr/>
        </p:nvPicPr>
        <p:blipFill rotWithShape="1">
          <a:blip r:embed="rId3">
            <a:alphaModFix/>
          </a:blip>
          <a:srcRect b="6573" l="0" r="0" t="31175"/>
          <a:stretch/>
        </p:blipFill>
        <p:spPr>
          <a:xfrm>
            <a:off x="5445175" y="1597225"/>
            <a:ext cx="2289124" cy="3112778"/>
          </a:xfrm>
          <a:prstGeom prst="rect">
            <a:avLst/>
          </a:prstGeom>
          <a:noFill/>
          <a:ln cap="flat" cmpd="sng" w="28575">
            <a:solidFill>
              <a:schemeClr val="dk2"/>
            </a:solidFill>
            <a:prstDash val="solid"/>
            <a:round/>
            <a:headEnd len="sm" w="sm" type="none"/>
            <a:tailEnd len="sm" w="sm" type="none"/>
          </a:ln>
        </p:spPr>
      </p:pic>
      <p:pic>
        <p:nvPicPr>
          <p:cNvPr id="289" name="Google Shape;289;p46"/>
          <p:cNvPicPr preferRelativeResize="0"/>
          <p:nvPr/>
        </p:nvPicPr>
        <p:blipFill rotWithShape="1">
          <a:blip r:embed="rId4">
            <a:alphaModFix/>
          </a:blip>
          <a:srcRect b="23855" l="0" r="0" t="14757"/>
          <a:stretch/>
        </p:blipFill>
        <p:spPr>
          <a:xfrm>
            <a:off x="1230575" y="1624300"/>
            <a:ext cx="2321351" cy="3085697"/>
          </a:xfrm>
          <a:prstGeom prst="rect">
            <a:avLst/>
          </a:prstGeom>
          <a:noFill/>
          <a:ln cap="flat" cmpd="sng" w="28575">
            <a:solidFill>
              <a:schemeClr val="dk2"/>
            </a:solidFill>
            <a:prstDash val="solid"/>
            <a:round/>
            <a:headEnd len="sm" w="sm" type="none"/>
            <a:tailEnd len="sm" w="sm" type="none"/>
          </a:ln>
        </p:spPr>
      </p:pic>
      <p:cxnSp>
        <p:nvCxnSpPr>
          <p:cNvPr id="290" name="Google Shape;290;p46"/>
          <p:cNvCxnSpPr/>
          <p:nvPr/>
        </p:nvCxnSpPr>
        <p:spPr>
          <a:xfrm rot="10800000">
            <a:off x="7184580" y="4430660"/>
            <a:ext cx="687000" cy="0"/>
          </a:xfrm>
          <a:prstGeom prst="straightConnector1">
            <a:avLst/>
          </a:prstGeom>
          <a:noFill/>
          <a:ln cap="flat" cmpd="sng" w="38100">
            <a:solidFill>
              <a:schemeClr val="dk2"/>
            </a:solidFill>
            <a:prstDash val="solid"/>
            <a:round/>
            <a:headEnd len="med" w="med" type="none"/>
            <a:tailEnd len="med" w="med" type="triangle"/>
          </a:ln>
        </p:spPr>
      </p:cxnSp>
      <p:sp>
        <p:nvSpPr>
          <p:cNvPr id="291" name="Google Shape;291;p46"/>
          <p:cNvSpPr/>
          <p:nvPr/>
        </p:nvSpPr>
        <p:spPr>
          <a:xfrm>
            <a:off x="6082194" y="4254463"/>
            <a:ext cx="1010400" cy="327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id="117" name="Google Shape;117;p29"/>
          <p:cNvPicPr preferRelativeResize="0"/>
          <p:nvPr/>
        </p:nvPicPr>
        <p:blipFill>
          <a:blip r:embed="rId3">
            <a:alphaModFix/>
          </a:blip>
          <a:stretch>
            <a:fillRect/>
          </a:stretch>
        </p:blipFill>
        <p:spPr>
          <a:xfrm>
            <a:off x="410125" y="1851500"/>
            <a:ext cx="1706100" cy="1704600"/>
          </a:xfrm>
          <a:prstGeom prst="ellipse">
            <a:avLst/>
          </a:prstGeom>
          <a:noFill/>
          <a:ln>
            <a:noFill/>
          </a:ln>
        </p:spPr>
      </p:pic>
      <p:pic>
        <p:nvPicPr>
          <p:cNvPr id="118" name="Google Shape;118;p29"/>
          <p:cNvPicPr preferRelativeResize="0"/>
          <p:nvPr/>
        </p:nvPicPr>
        <p:blipFill>
          <a:blip r:embed="rId4">
            <a:alphaModFix/>
          </a:blip>
          <a:stretch>
            <a:fillRect/>
          </a:stretch>
        </p:blipFill>
        <p:spPr>
          <a:xfrm>
            <a:off x="2597317" y="1850750"/>
            <a:ext cx="1706100" cy="1706100"/>
          </a:xfrm>
          <a:prstGeom prst="ellipse">
            <a:avLst/>
          </a:prstGeom>
          <a:noFill/>
          <a:ln>
            <a:noFill/>
          </a:ln>
        </p:spPr>
      </p:pic>
      <p:pic>
        <p:nvPicPr>
          <p:cNvPr id="119" name="Google Shape;119;p29"/>
          <p:cNvPicPr preferRelativeResize="0"/>
          <p:nvPr/>
        </p:nvPicPr>
        <p:blipFill rotWithShape="1">
          <a:blip r:embed="rId5">
            <a:alphaModFix/>
          </a:blip>
          <a:srcRect b="44401" l="33732" r="13295" t="0"/>
          <a:stretch/>
        </p:blipFill>
        <p:spPr>
          <a:xfrm>
            <a:off x="4784508" y="1864400"/>
            <a:ext cx="1706100" cy="1678800"/>
          </a:xfrm>
          <a:prstGeom prst="ellipse">
            <a:avLst/>
          </a:prstGeom>
          <a:noFill/>
          <a:ln>
            <a:noFill/>
          </a:ln>
        </p:spPr>
      </p:pic>
      <p:pic>
        <p:nvPicPr>
          <p:cNvPr id="120" name="Google Shape;120;p29"/>
          <p:cNvPicPr preferRelativeResize="0"/>
          <p:nvPr/>
        </p:nvPicPr>
        <p:blipFill rotWithShape="1">
          <a:blip r:embed="rId6">
            <a:alphaModFix/>
          </a:blip>
          <a:srcRect b="19" l="0" r="0" t="19"/>
          <a:stretch/>
        </p:blipFill>
        <p:spPr>
          <a:xfrm>
            <a:off x="6971700" y="1812500"/>
            <a:ext cx="1782600" cy="1782600"/>
          </a:xfrm>
          <a:prstGeom prst="ellipse">
            <a:avLst/>
          </a:prstGeom>
          <a:noFill/>
          <a:ln>
            <a:noFill/>
          </a:ln>
        </p:spPr>
      </p:pic>
      <p:sp>
        <p:nvSpPr>
          <p:cNvPr id="121" name="Google Shape;121;p29"/>
          <p:cNvSpPr txBox="1"/>
          <p:nvPr/>
        </p:nvSpPr>
        <p:spPr>
          <a:xfrm>
            <a:off x="563725" y="3597600"/>
            <a:ext cx="1398900" cy="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Netta</a:t>
            </a:r>
            <a:endParaRPr b="1" sz="2400">
              <a:latin typeface="Avenir"/>
              <a:ea typeface="Avenir"/>
              <a:cs typeface="Avenir"/>
              <a:sym typeface="Avenir"/>
            </a:endParaRPr>
          </a:p>
        </p:txBody>
      </p:sp>
      <p:sp>
        <p:nvSpPr>
          <p:cNvPr id="122" name="Google Shape;122;p29"/>
          <p:cNvSpPr txBox="1"/>
          <p:nvPr/>
        </p:nvSpPr>
        <p:spPr>
          <a:xfrm>
            <a:off x="2750925" y="3597600"/>
            <a:ext cx="1398900" cy="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Jeff</a:t>
            </a:r>
            <a:endParaRPr b="1" sz="2400">
              <a:latin typeface="Avenir"/>
              <a:ea typeface="Avenir"/>
              <a:cs typeface="Avenir"/>
              <a:sym typeface="Avenir"/>
            </a:endParaRPr>
          </a:p>
        </p:txBody>
      </p:sp>
      <p:sp>
        <p:nvSpPr>
          <p:cNvPr id="123" name="Google Shape;123;p29"/>
          <p:cNvSpPr txBox="1"/>
          <p:nvPr/>
        </p:nvSpPr>
        <p:spPr>
          <a:xfrm>
            <a:off x="4938100" y="3597600"/>
            <a:ext cx="1398900" cy="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Ray</a:t>
            </a:r>
            <a:endParaRPr b="1" sz="2400">
              <a:latin typeface="Avenir"/>
              <a:ea typeface="Avenir"/>
              <a:cs typeface="Avenir"/>
              <a:sym typeface="Avenir"/>
            </a:endParaRPr>
          </a:p>
        </p:txBody>
      </p:sp>
      <p:sp>
        <p:nvSpPr>
          <p:cNvPr id="124" name="Google Shape;124;p29"/>
          <p:cNvSpPr txBox="1"/>
          <p:nvPr/>
        </p:nvSpPr>
        <p:spPr>
          <a:xfrm>
            <a:off x="7163550" y="3597600"/>
            <a:ext cx="1398900" cy="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David</a:t>
            </a:r>
            <a:endParaRPr b="1" sz="2400">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7"/>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5"/>
                </a:solidFill>
                <a:latin typeface="Avenir"/>
                <a:ea typeface="Avenir"/>
                <a:cs typeface="Avenir"/>
                <a:sym typeface="Avenir"/>
              </a:rPr>
              <a:t>Overly complex feedback mechanisms  </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297" name="Google Shape;297;p47"/>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298" name="Google Shape;298;p47"/>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299" name="Google Shape;299;p47"/>
          <p:cNvPicPr preferRelativeResize="0"/>
          <p:nvPr/>
        </p:nvPicPr>
        <p:blipFill rotWithShape="1">
          <a:blip r:embed="rId3">
            <a:alphaModFix/>
          </a:blip>
          <a:srcRect b="22481" l="0" r="0" t="14719"/>
          <a:stretch/>
        </p:blipFill>
        <p:spPr>
          <a:xfrm>
            <a:off x="5445175" y="1597225"/>
            <a:ext cx="2289124" cy="3112778"/>
          </a:xfrm>
          <a:prstGeom prst="rect">
            <a:avLst/>
          </a:prstGeom>
          <a:noFill/>
          <a:ln cap="flat" cmpd="sng" w="28575">
            <a:solidFill>
              <a:schemeClr val="dk2"/>
            </a:solidFill>
            <a:prstDash val="solid"/>
            <a:round/>
            <a:headEnd len="sm" w="sm" type="none"/>
            <a:tailEnd len="sm" w="sm" type="none"/>
          </a:ln>
        </p:spPr>
      </p:pic>
      <p:pic>
        <p:nvPicPr>
          <p:cNvPr id="300" name="Google Shape;300;p47"/>
          <p:cNvPicPr preferRelativeResize="0"/>
          <p:nvPr/>
        </p:nvPicPr>
        <p:blipFill rotWithShape="1">
          <a:blip r:embed="rId4">
            <a:alphaModFix/>
          </a:blip>
          <a:srcRect b="23855" l="0" r="0" t="14757"/>
          <a:stretch/>
        </p:blipFill>
        <p:spPr>
          <a:xfrm>
            <a:off x="1230575" y="1624300"/>
            <a:ext cx="2321351" cy="3085697"/>
          </a:xfrm>
          <a:prstGeom prst="rect">
            <a:avLst/>
          </a:prstGeom>
          <a:noFill/>
          <a:ln cap="flat" cmpd="sng" w="28575">
            <a:solidFill>
              <a:schemeClr val="dk2"/>
            </a:solidFill>
            <a:prstDash val="solid"/>
            <a:round/>
            <a:headEnd len="sm" w="sm" type="none"/>
            <a:tailEnd len="sm" w="sm" type="none"/>
          </a:ln>
        </p:spPr>
      </p:pic>
      <p:cxnSp>
        <p:nvCxnSpPr>
          <p:cNvPr id="301" name="Google Shape;301;p47"/>
          <p:cNvCxnSpPr/>
          <p:nvPr/>
        </p:nvCxnSpPr>
        <p:spPr>
          <a:xfrm rot="10800000">
            <a:off x="7734300" y="3602400"/>
            <a:ext cx="687000" cy="0"/>
          </a:xfrm>
          <a:prstGeom prst="straightConnector1">
            <a:avLst/>
          </a:prstGeom>
          <a:noFill/>
          <a:ln cap="flat" cmpd="sng" w="38100">
            <a:solidFill>
              <a:schemeClr val="dk2"/>
            </a:solidFill>
            <a:prstDash val="solid"/>
            <a:round/>
            <a:headEnd len="med" w="med" type="none"/>
            <a:tailEnd len="med" w="med" type="triangle"/>
          </a:ln>
        </p:spPr>
      </p:cxnSp>
      <p:sp>
        <p:nvSpPr>
          <p:cNvPr id="302" name="Google Shape;302;p47"/>
          <p:cNvSpPr/>
          <p:nvPr/>
        </p:nvSpPr>
        <p:spPr>
          <a:xfrm>
            <a:off x="5497199" y="3385200"/>
            <a:ext cx="2152500" cy="4344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3" name="Google Shape;303;p47"/>
          <p:cNvGrpSpPr/>
          <p:nvPr/>
        </p:nvGrpSpPr>
        <p:grpSpPr>
          <a:xfrm>
            <a:off x="7800537" y="270285"/>
            <a:ext cx="1092132" cy="1035137"/>
            <a:chOff x="7775154" y="268372"/>
            <a:chExt cx="1141800" cy="1118100"/>
          </a:xfrm>
        </p:grpSpPr>
        <p:sp>
          <p:nvSpPr>
            <p:cNvPr id="304" name="Google Shape;304;p47"/>
            <p:cNvSpPr/>
            <p:nvPr/>
          </p:nvSpPr>
          <p:spPr>
            <a:xfrm>
              <a:off x="7787004" y="268372"/>
              <a:ext cx="1118100" cy="1118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latin typeface="Avenir"/>
                <a:ea typeface="Avenir"/>
                <a:cs typeface="Avenir"/>
                <a:sym typeface="Avenir"/>
              </a:endParaRPr>
            </a:p>
          </p:txBody>
        </p:sp>
        <p:sp>
          <p:nvSpPr>
            <p:cNvPr id="305" name="Google Shape;305;p47"/>
            <p:cNvSpPr txBox="1"/>
            <p:nvPr/>
          </p:nvSpPr>
          <p:spPr>
            <a:xfrm>
              <a:off x="7775154" y="478822"/>
              <a:ext cx="1141800" cy="69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Severity</a:t>
              </a:r>
              <a:endParaRPr sz="2000">
                <a:latin typeface="Avenir"/>
                <a:ea typeface="Avenir"/>
                <a:cs typeface="Avenir"/>
                <a:sym typeface="Avenir"/>
              </a:endParaRPr>
            </a:p>
            <a:p>
              <a:pPr indent="0" lvl="0" marL="0" rtl="0" algn="ctr">
                <a:spcBef>
                  <a:spcPts val="0"/>
                </a:spcBef>
                <a:spcAft>
                  <a:spcPts val="0"/>
                </a:spcAft>
                <a:buNone/>
              </a:pPr>
              <a:r>
                <a:rPr lang="en" sz="2000">
                  <a:latin typeface="Avenir"/>
                  <a:ea typeface="Avenir"/>
                  <a:cs typeface="Avenir"/>
                  <a:sym typeface="Avenir"/>
                </a:rPr>
                <a:t>3</a:t>
              </a:r>
              <a:endParaRPr sz="2000">
                <a:latin typeface="Avenir"/>
                <a:ea typeface="Avenir"/>
                <a:cs typeface="Avenir"/>
                <a:sym typeface="Aveni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8"/>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Lack of user control in settings </a:t>
            </a:r>
            <a:endParaRPr>
              <a:solidFill>
                <a:schemeClr val="accent5"/>
              </a:solidFill>
              <a:latin typeface="Avenir"/>
              <a:ea typeface="Avenir"/>
              <a:cs typeface="Avenir"/>
              <a:sym typeface="Avenir"/>
            </a:endParaRPr>
          </a:p>
        </p:txBody>
      </p:sp>
      <p:sp>
        <p:nvSpPr>
          <p:cNvPr id="311" name="Google Shape;311;p48"/>
          <p:cNvSpPr txBox="1"/>
          <p:nvPr/>
        </p:nvSpPr>
        <p:spPr>
          <a:xfrm>
            <a:off x="1296950" y="1037500"/>
            <a:ext cx="6658200" cy="366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i="1" lang="en" sz="2400">
                <a:solidFill>
                  <a:srgbClr val="434343"/>
                </a:solidFill>
                <a:latin typeface="Avenir"/>
                <a:ea typeface="Avenir"/>
                <a:cs typeface="Avenir"/>
                <a:sym typeface="Avenir"/>
              </a:rPr>
              <a:t>After rating the experience, however, </a:t>
            </a:r>
            <a:r>
              <a:rPr i="1" lang="en" sz="2400">
                <a:solidFill>
                  <a:schemeClr val="accent1"/>
                </a:solidFill>
                <a:latin typeface="Avenir"/>
                <a:ea typeface="Avenir"/>
                <a:cs typeface="Avenir"/>
                <a:sym typeface="Avenir"/>
              </a:rPr>
              <a:t>there is no way to go back and change the rating</a:t>
            </a:r>
            <a:r>
              <a:rPr i="1" lang="en" sz="2400">
                <a:solidFill>
                  <a:srgbClr val="434343"/>
                </a:solidFill>
                <a:latin typeface="Avenir"/>
                <a:ea typeface="Avenir"/>
                <a:cs typeface="Avenir"/>
                <a:sym typeface="Avenir"/>
              </a:rPr>
              <a:t> in case the user accidentally selected the incorrect rating. This can be a little frustrating to the user.</a:t>
            </a:r>
            <a:endParaRPr i="1" sz="2400">
              <a:solidFill>
                <a:srgbClr val="434343"/>
              </a:solidFill>
              <a:latin typeface="Avenir"/>
              <a:ea typeface="Avenir"/>
              <a:cs typeface="Avenir"/>
              <a:sym typeface="Avenir"/>
            </a:endParaRPr>
          </a:p>
          <a:p>
            <a:pPr indent="0" lvl="0" marL="0" rtl="0" algn="l">
              <a:lnSpc>
                <a:spcPct val="115000"/>
              </a:lnSpc>
              <a:spcBef>
                <a:spcPts val="1200"/>
              </a:spcBef>
              <a:spcAft>
                <a:spcPts val="0"/>
              </a:spcAft>
              <a:buClr>
                <a:schemeClr val="dk1"/>
              </a:buClr>
              <a:buSzPts val="1100"/>
              <a:buFont typeface="Arial"/>
              <a:buNone/>
            </a:pPr>
            <a:r>
              <a:rPr i="1" lang="en" sz="2400">
                <a:solidFill>
                  <a:srgbClr val="434343"/>
                </a:solidFill>
                <a:latin typeface="Avenir"/>
                <a:ea typeface="Avenir"/>
                <a:cs typeface="Avenir"/>
                <a:sym typeface="Avenir"/>
              </a:rPr>
              <a:t>				</a:t>
            </a:r>
            <a:endParaRPr i="1" sz="24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i="1" lang="en" sz="2400">
                <a:solidFill>
                  <a:srgbClr val="434343"/>
                </a:solidFill>
                <a:latin typeface="Avenir"/>
                <a:ea typeface="Avenir"/>
                <a:cs typeface="Avenir"/>
                <a:sym typeface="Avenir"/>
              </a:rPr>
              <a:t>			</a:t>
            </a:r>
            <a:endParaRPr i="1" sz="2400">
              <a:solidFill>
                <a:srgbClr val="434343"/>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i="1" lang="en" sz="2400">
                <a:solidFill>
                  <a:srgbClr val="434343"/>
                </a:solidFill>
                <a:latin typeface="Avenir"/>
                <a:ea typeface="Avenir"/>
                <a:cs typeface="Avenir"/>
                <a:sym typeface="Avenir"/>
              </a:rPr>
              <a:t>		</a:t>
            </a:r>
            <a:endParaRPr i="1" sz="2400">
              <a:solidFill>
                <a:srgbClr val="434343"/>
              </a:solidFill>
              <a:latin typeface="Avenir"/>
              <a:ea typeface="Avenir"/>
              <a:cs typeface="Avenir"/>
              <a:sym typeface="Avenir"/>
            </a:endParaRPr>
          </a:p>
          <a:p>
            <a:pPr indent="0" lvl="0" marL="0" rtl="0" algn="l">
              <a:spcBef>
                <a:spcPts val="0"/>
              </a:spcBef>
              <a:spcAft>
                <a:spcPts val="0"/>
              </a:spcAft>
              <a:buNone/>
            </a:pPr>
            <a:r>
              <a:t/>
            </a:r>
            <a:endParaRPr i="1" sz="2400">
              <a:solidFill>
                <a:srgbClr val="434343"/>
              </a:solidFill>
              <a:latin typeface="Avenir"/>
              <a:ea typeface="Avenir"/>
              <a:cs typeface="Avenir"/>
              <a:sym typeface="Avenir"/>
            </a:endParaRPr>
          </a:p>
          <a:p>
            <a:pPr indent="0" lvl="0" marL="0" rtl="0" algn="l">
              <a:spcBef>
                <a:spcPts val="0"/>
              </a:spcBef>
              <a:spcAft>
                <a:spcPts val="0"/>
              </a:spcAft>
              <a:buNone/>
            </a:pPr>
            <a:r>
              <a:t/>
            </a:r>
            <a:endParaRPr i="1" sz="2400">
              <a:solidFill>
                <a:srgbClr val="434343"/>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9"/>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Lack of user control in settings </a:t>
            </a:r>
            <a:endParaRPr>
              <a:solidFill>
                <a:schemeClr val="accent5"/>
              </a:solidFill>
              <a:latin typeface="Avenir"/>
              <a:ea typeface="Avenir"/>
              <a:cs typeface="Avenir"/>
              <a:sym typeface="Avenir"/>
            </a:endParaRPr>
          </a:p>
        </p:txBody>
      </p:sp>
      <p:sp>
        <p:nvSpPr>
          <p:cNvPr id="317" name="Google Shape;317;p49"/>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318" name="Google Shape;318;p49"/>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319" name="Google Shape;319;p49"/>
          <p:cNvPicPr preferRelativeResize="0"/>
          <p:nvPr/>
        </p:nvPicPr>
        <p:blipFill rotWithShape="1">
          <a:blip r:embed="rId3">
            <a:alphaModFix/>
          </a:blip>
          <a:srcRect b="38736" l="0" r="0" t="0"/>
          <a:stretch/>
        </p:blipFill>
        <p:spPr>
          <a:xfrm>
            <a:off x="5394325" y="1591650"/>
            <a:ext cx="2375400" cy="3150998"/>
          </a:xfrm>
          <a:prstGeom prst="rect">
            <a:avLst/>
          </a:prstGeom>
          <a:noFill/>
          <a:ln cap="flat" cmpd="sng" w="28575">
            <a:solidFill>
              <a:schemeClr val="dk2"/>
            </a:solidFill>
            <a:prstDash val="solid"/>
            <a:round/>
            <a:headEnd len="sm" w="sm" type="none"/>
            <a:tailEnd len="sm" w="sm" type="none"/>
          </a:ln>
        </p:spPr>
      </p:pic>
      <p:pic>
        <p:nvPicPr>
          <p:cNvPr id="320" name="Google Shape;320;p49"/>
          <p:cNvPicPr preferRelativeResize="0"/>
          <p:nvPr/>
        </p:nvPicPr>
        <p:blipFill rotWithShape="1">
          <a:blip r:embed="rId4">
            <a:alphaModFix/>
          </a:blip>
          <a:srcRect b="38736" l="0" r="0" t="0"/>
          <a:stretch/>
        </p:blipFill>
        <p:spPr>
          <a:xfrm>
            <a:off x="1230575" y="1591650"/>
            <a:ext cx="2321351" cy="3150998"/>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50"/>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Lack of user control in settings </a:t>
            </a:r>
            <a:endParaRPr>
              <a:solidFill>
                <a:schemeClr val="accent5"/>
              </a:solidFill>
              <a:latin typeface="Avenir"/>
              <a:ea typeface="Avenir"/>
              <a:cs typeface="Avenir"/>
              <a:sym typeface="Avenir"/>
            </a:endParaRPr>
          </a:p>
        </p:txBody>
      </p:sp>
      <p:sp>
        <p:nvSpPr>
          <p:cNvPr id="326" name="Google Shape;326;p50"/>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327" name="Google Shape;327;p50"/>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328" name="Google Shape;328;p50"/>
          <p:cNvPicPr preferRelativeResize="0"/>
          <p:nvPr/>
        </p:nvPicPr>
        <p:blipFill rotWithShape="1">
          <a:blip r:embed="rId3">
            <a:alphaModFix/>
          </a:blip>
          <a:srcRect b="34152" l="0" r="0" t="4588"/>
          <a:stretch/>
        </p:blipFill>
        <p:spPr>
          <a:xfrm>
            <a:off x="5394325" y="1591650"/>
            <a:ext cx="2375400" cy="3150998"/>
          </a:xfrm>
          <a:prstGeom prst="rect">
            <a:avLst/>
          </a:prstGeom>
          <a:noFill/>
          <a:ln cap="flat" cmpd="sng" w="28575">
            <a:solidFill>
              <a:schemeClr val="dk2"/>
            </a:solidFill>
            <a:prstDash val="solid"/>
            <a:round/>
            <a:headEnd len="sm" w="sm" type="none"/>
            <a:tailEnd len="sm" w="sm" type="none"/>
          </a:ln>
        </p:spPr>
      </p:pic>
      <p:pic>
        <p:nvPicPr>
          <p:cNvPr id="329" name="Google Shape;329;p50"/>
          <p:cNvPicPr preferRelativeResize="0"/>
          <p:nvPr/>
        </p:nvPicPr>
        <p:blipFill rotWithShape="1">
          <a:blip r:embed="rId4">
            <a:alphaModFix/>
          </a:blip>
          <a:srcRect b="38736" l="0" r="0" t="0"/>
          <a:stretch/>
        </p:blipFill>
        <p:spPr>
          <a:xfrm>
            <a:off x="1230575" y="1591650"/>
            <a:ext cx="2321351" cy="3150998"/>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51"/>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Ambiguous Social Connection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335" name="Google Shape;335;p51"/>
          <p:cNvSpPr txBox="1"/>
          <p:nvPr/>
        </p:nvSpPr>
        <p:spPr>
          <a:xfrm>
            <a:off x="1045525" y="1139575"/>
            <a:ext cx="7321200" cy="37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400">
                <a:solidFill>
                  <a:srgbClr val="434343"/>
                </a:solidFill>
                <a:latin typeface="Avenir"/>
                <a:ea typeface="Avenir"/>
                <a:cs typeface="Avenir"/>
                <a:sym typeface="Avenir"/>
              </a:rPr>
              <a:t>“When users click into a recommendation, </a:t>
            </a:r>
            <a:r>
              <a:rPr i="1" lang="en" sz="2400">
                <a:solidFill>
                  <a:schemeClr val="accent1"/>
                </a:solidFill>
                <a:latin typeface="Avenir"/>
                <a:ea typeface="Avenir"/>
                <a:cs typeface="Avenir"/>
                <a:sym typeface="Avenir"/>
              </a:rPr>
              <a:t>there is no way of seeing which of their friends recommended the activity</a:t>
            </a:r>
            <a:r>
              <a:rPr i="1" lang="en" sz="2400">
                <a:solidFill>
                  <a:srgbClr val="434343"/>
                </a:solidFill>
                <a:latin typeface="Avenir"/>
                <a:ea typeface="Avenir"/>
                <a:cs typeface="Avenir"/>
                <a:sym typeface="Avenir"/>
              </a:rPr>
              <a:t>, even though profile pictures are displayed in the summary view of recommendations.”</a:t>
            </a:r>
            <a:endParaRPr i="1" sz="2400">
              <a:solidFill>
                <a:srgbClr val="434343"/>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52"/>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Ambiguous Social Connection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341" name="Google Shape;341;p52"/>
          <p:cNvSpPr txBox="1"/>
          <p:nvPr/>
        </p:nvSpPr>
        <p:spPr>
          <a:xfrm>
            <a:off x="157127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Before</a:t>
            </a:r>
            <a:endParaRPr sz="2400">
              <a:solidFill>
                <a:schemeClr val="dk1"/>
              </a:solidFill>
              <a:latin typeface="Avenir"/>
              <a:ea typeface="Avenir"/>
              <a:cs typeface="Avenir"/>
              <a:sym typeface="Avenir"/>
            </a:endParaRPr>
          </a:p>
        </p:txBody>
      </p:sp>
      <p:sp>
        <p:nvSpPr>
          <p:cNvPr id="342" name="Google Shape;342;p52"/>
          <p:cNvSpPr txBox="1"/>
          <p:nvPr/>
        </p:nvSpPr>
        <p:spPr>
          <a:xfrm>
            <a:off x="5741125" y="957500"/>
            <a:ext cx="1681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Avenir"/>
                <a:ea typeface="Avenir"/>
                <a:cs typeface="Avenir"/>
                <a:sym typeface="Avenir"/>
              </a:rPr>
              <a:t>After</a:t>
            </a:r>
            <a:endParaRPr sz="2400">
              <a:solidFill>
                <a:schemeClr val="dk1"/>
              </a:solidFill>
              <a:latin typeface="Avenir"/>
              <a:ea typeface="Avenir"/>
              <a:cs typeface="Avenir"/>
              <a:sym typeface="Avenir"/>
            </a:endParaRPr>
          </a:p>
        </p:txBody>
      </p:sp>
      <p:pic>
        <p:nvPicPr>
          <p:cNvPr id="343" name="Google Shape;343;p52"/>
          <p:cNvPicPr preferRelativeResize="0"/>
          <p:nvPr/>
        </p:nvPicPr>
        <p:blipFill rotWithShape="1">
          <a:blip r:embed="rId3">
            <a:alphaModFix/>
          </a:blip>
          <a:srcRect b="9113" l="0" r="0" t="43446"/>
          <a:stretch/>
        </p:blipFill>
        <p:spPr>
          <a:xfrm>
            <a:off x="5410975" y="1600525"/>
            <a:ext cx="2342126" cy="3120071"/>
          </a:xfrm>
          <a:prstGeom prst="rect">
            <a:avLst/>
          </a:prstGeom>
          <a:noFill/>
          <a:ln cap="flat" cmpd="sng" w="28575">
            <a:solidFill>
              <a:schemeClr val="dk2"/>
            </a:solidFill>
            <a:prstDash val="solid"/>
            <a:round/>
            <a:headEnd len="sm" w="sm" type="none"/>
            <a:tailEnd len="sm" w="sm" type="none"/>
          </a:ln>
        </p:spPr>
      </p:pic>
      <p:pic>
        <p:nvPicPr>
          <p:cNvPr id="344" name="Google Shape;344;p52"/>
          <p:cNvPicPr preferRelativeResize="0"/>
          <p:nvPr/>
        </p:nvPicPr>
        <p:blipFill rotWithShape="1">
          <a:blip r:embed="rId4">
            <a:alphaModFix/>
          </a:blip>
          <a:srcRect b="9999" l="0" r="0" t="43401"/>
          <a:stretch/>
        </p:blipFill>
        <p:spPr>
          <a:xfrm>
            <a:off x="1223913" y="1600525"/>
            <a:ext cx="2376525" cy="3120071"/>
          </a:xfrm>
          <a:prstGeom prst="rect">
            <a:avLst/>
          </a:prstGeom>
          <a:noFill/>
          <a:ln cap="flat" cmpd="sng" w="28575">
            <a:solidFill>
              <a:schemeClr val="dk2"/>
            </a:solidFill>
            <a:prstDash val="solid"/>
            <a:round/>
            <a:headEnd len="sm" w="sm" type="none"/>
            <a:tailEnd len="sm" w="sm" type="none"/>
          </a:ln>
        </p:spPr>
      </p:pic>
      <p:pic>
        <p:nvPicPr>
          <p:cNvPr id="345" name="Google Shape;345;p52"/>
          <p:cNvPicPr preferRelativeResize="0"/>
          <p:nvPr/>
        </p:nvPicPr>
        <p:blipFill rotWithShape="1">
          <a:blip r:embed="rId5">
            <a:alphaModFix/>
          </a:blip>
          <a:srcRect b="12195" l="0" r="0" t="41204"/>
          <a:stretch/>
        </p:blipFill>
        <p:spPr>
          <a:xfrm>
            <a:off x="5410975" y="1600524"/>
            <a:ext cx="2342125" cy="3120075"/>
          </a:xfrm>
          <a:prstGeom prst="rect">
            <a:avLst/>
          </a:prstGeom>
          <a:noFill/>
          <a:ln>
            <a:noFill/>
          </a:ln>
        </p:spPr>
      </p:pic>
      <p:grpSp>
        <p:nvGrpSpPr>
          <p:cNvPr id="346" name="Google Shape;346;p52"/>
          <p:cNvGrpSpPr/>
          <p:nvPr/>
        </p:nvGrpSpPr>
        <p:grpSpPr>
          <a:xfrm>
            <a:off x="7800537" y="270285"/>
            <a:ext cx="1092132" cy="1035137"/>
            <a:chOff x="7775154" y="268372"/>
            <a:chExt cx="1141800" cy="1118100"/>
          </a:xfrm>
        </p:grpSpPr>
        <p:sp>
          <p:nvSpPr>
            <p:cNvPr id="347" name="Google Shape;347;p52"/>
            <p:cNvSpPr/>
            <p:nvPr/>
          </p:nvSpPr>
          <p:spPr>
            <a:xfrm>
              <a:off x="7787004" y="268372"/>
              <a:ext cx="1118100" cy="1118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latin typeface="Avenir"/>
                <a:ea typeface="Avenir"/>
                <a:cs typeface="Avenir"/>
                <a:sym typeface="Avenir"/>
              </a:endParaRPr>
            </a:p>
          </p:txBody>
        </p:sp>
        <p:sp>
          <p:nvSpPr>
            <p:cNvPr id="348" name="Google Shape;348;p52"/>
            <p:cNvSpPr txBox="1"/>
            <p:nvPr/>
          </p:nvSpPr>
          <p:spPr>
            <a:xfrm>
              <a:off x="7775154" y="478822"/>
              <a:ext cx="1141800" cy="69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Severity</a:t>
              </a:r>
              <a:endParaRPr sz="2000">
                <a:latin typeface="Avenir"/>
                <a:ea typeface="Avenir"/>
                <a:cs typeface="Avenir"/>
                <a:sym typeface="Avenir"/>
              </a:endParaRPr>
            </a:p>
            <a:p>
              <a:pPr indent="0" lvl="0" marL="0" rtl="0" algn="ctr">
                <a:spcBef>
                  <a:spcPts val="0"/>
                </a:spcBef>
                <a:spcAft>
                  <a:spcPts val="0"/>
                </a:spcAft>
                <a:buNone/>
              </a:pPr>
              <a:r>
                <a:rPr lang="en" sz="2000">
                  <a:latin typeface="Avenir"/>
                  <a:ea typeface="Avenir"/>
                  <a:cs typeface="Avenir"/>
                  <a:sym typeface="Avenir"/>
                </a:rPr>
                <a:t>3</a:t>
              </a:r>
              <a:endParaRPr sz="2000">
                <a:latin typeface="Avenir"/>
                <a:ea typeface="Avenir"/>
                <a:cs typeface="Avenir"/>
                <a:sym typeface="Avenir"/>
              </a:endParaRPr>
            </a:p>
          </p:txBody>
        </p:sp>
      </p:grpSp>
      <p:cxnSp>
        <p:nvCxnSpPr>
          <p:cNvPr id="349" name="Google Shape;349;p52"/>
          <p:cNvCxnSpPr/>
          <p:nvPr/>
        </p:nvCxnSpPr>
        <p:spPr>
          <a:xfrm rot="10800000">
            <a:off x="7922255" y="4127935"/>
            <a:ext cx="687000" cy="0"/>
          </a:xfrm>
          <a:prstGeom prst="straightConnector1">
            <a:avLst/>
          </a:prstGeom>
          <a:noFill/>
          <a:ln cap="flat" cmpd="sng" w="38100">
            <a:solidFill>
              <a:schemeClr val="dk2"/>
            </a:solidFill>
            <a:prstDash val="solid"/>
            <a:round/>
            <a:headEnd len="med" w="med" type="none"/>
            <a:tailEnd len="med" w="med" type="triangle"/>
          </a:ln>
        </p:spPr>
      </p:cxnSp>
      <p:sp>
        <p:nvSpPr>
          <p:cNvPr id="350" name="Google Shape;350;p52"/>
          <p:cNvSpPr/>
          <p:nvPr/>
        </p:nvSpPr>
        <p:spPr>
          <a:xfrm>
            <a:off x="5456750" y="2900150"/>
            <a:ext cx="2253600" cy="1788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pic>
        <p:nvPicPr>
          <p:cNvPr id="355" name="Google Shape;355;p53"/>
          <p:cNvPicPr preferRelativeResize="0"/>
          <p:nvPr/>
        </p:nvPicPr>
        <p:blipFill rotWithShape="1">
          <a:blip r:embed="rId3">
            <a:alphaModFix/>
          </a:blip>
          <a:srcRect b="0" l="29177" r="29177" t="0"/>
          <a:stretch/>
        </p:blipFill>
        <p:spPr>
          <a:xfrm>
            <a:off x="0" y="24"/>
            <a:ext cx="3808977" cy="5143451"/>
          </a:xfrm>
          <a:prstGeom prst="rect">
            <a:avLst/>
          </a:prstGeom>
          <a:noFill/>
          <a:ln>
            <a:noFill/>
          </a:ln>
        </p:spPr>
      </p:pic>
      <p:sp>
        <p:nvSpPr>
          <p:cNvPr id="356" name="Google Shape;356;p53"/>
          <p:cNvSpPr txBox="1"/>
          <p:nvPr>
            <p:ph type="ctrTitle"/>
          </p:nvPr>
        </p:nvSpPr>
        <p:spPr>
          <a:xfrm>
            <a:off x="4269750" y="913500"/>
            <a:ext cx="4202700" cy="331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Avenir"/>
                <a:ea typeface="Avenir"/>
                <a:cs typeface="Avenir"/>
                <a:sym typeface="Avenir"/>
              </a:rPr>
              <a:t>Introduction</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Heuristic Results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Design Revisions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accent5"/>
                </a:solidFill>
                <a:latin typeface="Avenir"/>
                <a:ea typeface="Avenir"/>
                <a:cs typeface="Avenir"/>
                <a:sym typeface="Avenir"/>
              </a:rPr>
              <a:t>Prototype</a:t>
            </a:r>
            <a:endParaRPr b="1">
              <a:solidFill>
                <a:schemeClr val="accent5"/>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Demo</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Summary</a:t>
            </a:r>
            <a:endParaRPr b="1">
              <a:solidFill>
                <a:schemeClr val="dk2"/>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54"/>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Prototype Tools</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pic>
        <p:nvPicPr>
          <p:cNvPr descr="Image result for react native&quot;" id="362" name="Google Shape;362;p54"/>
          <p:cNvPicPr preferRelativeResize="0"/>
          <p:nvPr/>
        </p:nvPicPr>
        <p:blipFill rotWithShape="1">
          <a:blip r:embed="rId3">
            <a:alphaModFix/>
          </a:blip>
          <a:srcRect b="0" l="0" r="24681" t="0"/>
          <a:stretch/>
        </p:blipFill>
        <p:spPr>
          <a:xfrm>
            <a:off x="1704975" y="1211575"/>
            <a:ext cx="4318625" cy="3002050"/>
          </a:xfrm>
          <a:prstGeom prst="rect">
            <a:avLst/>
          </a:prstGeom>
          <a:noFill/>
          <a:ln>
            <a:noFill/>
          </a:ln>
        </p:spPr>
      </p:pic>
      <p:sp>
        <p:nvSpPr>
          <p:cNvPr id="363" name="Google Shape;363;p54"/>
          <p:cNvSpPr/>
          <p:nvPr/>
        </p:nvSpPr>
        <p:spPr>
          <a:xfrm>
            <a:off x="4937750" y="2004050"/>
            <a:ext cx="903000" cy="156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react native&quot;" id="364" name="Google Shape;364;p54"/>
          <p:cNvPicPr preferRelativeResize="0"/>
          <p:nvPr/>
        </p:nvPicPr>
        <p:blipFill rotWithShape="1">
          <a:blip r:embed="rId3">
            <a:alphaModFix/>
          </a:blip>
          <a:srcRect b="0" l="55915" r="24681" t="26524"/>
          <a:stretch/>
        </p:blipFill>
        <p:spPr>
          <a:xfrm>
            <a:off x="5566375" y="2114550"/>
            <a:ext cx="1112500" cy="2205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55"/>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Implemented Features</a:t>
            </a:r>
            <a:endParaRPr>
              <a:solidFill>
                <a:schemeClr val="accent5"/>
              </a:solidFill>
              <a:latin typeface="Avenir"/>
              <a:ea typeface="Avenir"/>
              <a:cs typeface="Avenir"/>
              <a:sym typeface="Avenir"/>
            </a:endParaRPr>
          </a:p>
        </p:txBody>
      </p:sp>
      <p:pic>
        <p:nvPicPr>
          <p:cNvPr id="370" name="Google Shape;370;p55"/>
          <p:cNvPicPr preferRelativeResize="0"/>
          <p:nvPr/>
        </p:nvPicPr>
        <p:blipFill rotWithShape="1">
          <a:blip r:embed="rId3">
            <a:alphaModFix/>
          </a:blip>
          <a:srcRect b="7773" l="0" r="0" t="26961"/>
          <a:stretch/>
        </p:blipFill>
        <p:spPr>
          <a:xfrm>
            <a:off x="3429013" y="1023775"/>
            <a:ext cx="2285925" cy="3230477"/>
          </a:xfrm>
          <a:prstGeom prst="rect">
            <a:avLst/>
          </a:prstGeom>
          <a:noFill/>
          <a:ln cap="flat" cmpd="sng" w="28575">
            <a:solidFill>
              <a:schemeClr val="dk2"/>
            </a:solidFill>
            <a:prstDash val="solid"/>
            <a:round/>
            <a:headEnd len="sm" w="sm" type="none"/>
            <a:tailEnd len="sm" w="sm" type="none"/>
          </a:ln>
        </p:spPr>
      </p:pic>
      <p:sp>
        <p:nvSpPr>
          <p:cNvPr id="371" name="Google Shape;371;p55"/>
          <p:cNvSpPr txBox="1"/>
          <p:nvPr/>
        </p:nvSpPr>
        <p:spPr>
          <a:xfrm>
            <a:off x="3208038" y="4254250"/>
            <a:ext cx="27279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Recommendation Survey</a:t>
            </a:r>
            <a:endParaRPr sz="2000">
              <a:latin typeface="Avenir"/>
              <a:ea typeface="Avenir"/>
              <a:cs typeface="Avenir"/>
              <a:sym typeface="Avenir"/>
            </a:endParaRPr>
          </a:p>
        </p:txBody>
      </p:sp>
      <p:pic>
        <p:nvPicPr>
          <p:cNvPr id="372" name="Google Shape;372;p55"/>
          <p:cNvPicPr preferRelativeResize="0"/>
          <p:nvPr/>
        </p:nvPicPr>
        <p:blipFill rotWithShape="1">
          <a:blip r:embed="rId4">
            <a:alphaModFix/>
          </a:blip>
          <a:srcRect b="14508" l="0" r="0" t="20225"/>
          <a:stretch/>
        </p:blipFill>
        <p:spPr>
          <a:xfrm>
            <a:off x="596875" y="1023775"/>
            <a:ext cx="2285925" cy="3230477"/>
          </a:xfrm>
          <a:prstGeom prst="rect">
            <a:avLst/>
          </a:prstGeom>
          <a:noFill/>
          <a:ln cap="flat" cmpd="sng" w="28575">
            <a:solidFill>
              <a:schemeClr val="dk2"/>
            </a:solidFill>
            <a:prstDash val="solid"/>
            <a:round/>
            <a:headEnd len="sm" w="sm" type="none"/>
            <a:tailEnd len="sm" w="sm" type="none"/>
          </a:ln>
        </p:spPr>
      </p:pic>
      <p:sp>
        <p:nvSpPr>
          <p:cNvPr id="373" name="Google Shape;373;p55"/>
          <p:cNvSpPr txBox="1"/>
          <p:nvPr/>
        </p:nvSpPr>
        <p:spPr>
          <a:xfrm>
            <a:off x="457189" y="4254250"/>
            <a:ext cx="25653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Onboarding</a:t>
            </a:r>
            <a:endParaRPr sz="2000">
              <a:latin typeface="Avenir"/>
              <a:ea typeface="Avenir"/>
              <a:cs typeface="Avenir"/>
              <a:sym typeface="Avenir"/>
            </a:endParaRPr>
          </a:p>
        </p:txBody>
      </p:sp>
      <p:pic>
        <p:nvPicPr>
          <p:cNvPr id="374" name="Google Shape;374;p55"/>
          <p:cNvPicPr preferRelativeResize="0"/>
          <p:nvPr/>
        </p:nvPicPr>
        <p:blipFill rotWithShape="1">
          <a:blip r:embed="rId5">
            <a:alphaModFix/>
          </a:blip>
          <a:srcRect b="54984" l="0" r="0" t="4343"/>
          <a:stretch/>
        </p:blipFill>
        <p:spPr>
          <a:xfrm>
            <a:off x="6261175" y="1023775"/>
            <a:ext cx="2285925" cy="3230476"/>
          </a:xfrm>
          <a:prstGeom prst="rect">
            <a:avLst/>
          </a:prstGeom>
          <a:noFill/>
          <a:ln cap="flat" cmpd="sng" w="28575">
            <a:solidFill>
              <a:schemeClr val="dk2"/>
            </a:solidFill>
            <a:prstDash val="solid"/>
            <a:round/>
            <a:headEnd len="sm" w="sm" type="none"/>
            <a:tailEnd len="sm" w="sm" type="none"/>
          </a:ln>
        </p:spPr>
      </p:pic>
      <p:sp>
        <p:nvSpPr>
          <p:cNvPr id="375" name="Google Shape;375;p55"/>
          <p:cNvSpPr txBox="1"/>
          <p:nvPr/>
        </p:nvSpPr>
        <p:spPr>
          <a:xfrm>
            <a:off x="6121489" y="4254250"/>
            <a:ext cx="25653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Home Screen Matches</a:t>
            </a:r>
            <a:endParaRPr sz="2000">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56"/>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Next Steps</a:t>
            </a:r>
            <a:endParaRPr>
              <a:solidFill>
                <a:schemeClr val="accent5"/>
              </a:solidFill>
              <a:latin typeface="Avenir"/>
              <a:ea typeface="Avenir"/>
              <a:cs typeface="Avenir"/>
              <a:sym typeface="Avenir"/>
            </a:endParaRPr>
          </a:p>
        </p:txBody>
      </p:sp>
      <p:sp>
        <p:nvSpPr>
          <p:cNvPr id="381" name="Google Shape;381;p56"/>
          <p:cNvSpPr txBox="1"/>
          <p:nvPr/>
        </p:nvSpPr>
        <p:spPr>
          <a:xfrm>
            <a:off x="1765327" y="4254250"/>
            <a:ext cx="25653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Settings Page</a:t>
            </a:r>
            <a:endParaRPr sz="2000">
              <a:latin typeface="Avenir"/>
              <a:ea typeface="Avenir"/>
              <a:cs typeface="Avenir"/>
              <a:sym typeface="Avenir"/>
            </a:endParaRPr>
          </a:p>
        </p:txBody>
      </p:sp>
      <p:pic>
        <p:nvPicPr>
          <p:cNvPr id="382" name="Google Shape;382;p56"/>
          <p:cNvPicPr preferRelativeResize="0"/>
          <p:nvPr/>
        </p:nvPicPr>
        <p:blipFill rotWithShape="1">
          <a:blip r:embed="rId3">
            <a:alphaModFix/>
          </a:blip>
          <a:srcRect b="11409" l="0" r="0" t="39156"/>
          <a:stretch/>
        </p:blipFill>
        <p:spPr>
          <a:xfrm>
            <a:off x="4953075" y="1023775"/>
            <a:ext cx="2285850" cy="3230475"/>
          </a:xfrm>
          <a:prstGeom prst="rect">
            <a:avLst/>
          </a:prstGeom>
          <a:noFill/>
          <a:ln cap="flat" cmpd="sng" w="28575">
            <a:solidFill>
              <a:schemeClr val="dk2"/>
            </a:solidFill>
            <a:prstDash val="solid"/>
            <a:round/>
            <a:headEnd len="sm" w="sm" type="none"/>
            <a:tailEnd len="sm" w="sm" type="none"/>
          </a:ln>
        </p:spPr>
      </p:pic>
      <p:sp>
        <p:nvSpPr>
          <p:cNvPr id="383" name="Google Shape;383;p56"/>
          <p:cNvSpPr txBox="1"/>
          <p:nvPr/>
        </p:nvSpPr>
        <p:spPr>
          <a:xfrm>
            <a:off x="4813339" y="4254250"/>
            <a:ext cx="25653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Social Proof</a:t>
            </a:r>
            <a:endParaRPr sz="2000">
              <a:latin typeface="Avenir"/>
              <a:ea typeface="Avenir"/>
              <a:cs typeface="Avenir"/>
              <a:sym typeface="Avenir"/>
            </a:endParaRPr>
          </a:p>
        </p:txBody>
      </p:sp>
      <p:pic>
        <p:nvPicPr>
          <p:cNvPr id="384" name="Google Shape;384;p56"/>
          <p:cNvPicPr preferRelativeResize="0"/>
          <p:nvPr/>
        </p:nvPicPr>
        <p:blipFill rotWithShape="1">
          <a:blip r:embed="rId4">
            <a:alphaModFix/>
          </a:blip>
          <a:srcRect b="34734" l="0" r="0" t="0"/>
          <a:stretch/>
        </p:blipFill>
        <p:spPr>
          <a:xfrm>
            <a:off x="1905000" y="1023775"/>
            <a:ext cx="2285925" cy="3230477"/>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pic>
        <p:nvPicPr>
          <p:cNvPr id="129" name="Google Shape;129;p30"/>
          <p:cNvPicPr preferRelativeResize="0"/>
          <p:nvPr/>
        </p:nvPicPr>
        <p:blipFill rotWithShape="1">
          <a:blip r:embed="rId3">
            <a:alphaModFix/>
          </a:blip>
          <a:srcRect b="0" l="29177" r="29177" t="0"/>
          <a:stretch/>
        </p:blipFill>
        <p:spPr>
          <a:xfrm>
            <a:off x="0" y="24"/>
            <a:ext cx="3808977" cy="5143451"/>
          </a:xfrm>
          <a:prstGeom prst="rect">
            <a:avLst/>
          </a:prstGeom>
          <a:noFill/>
          <a:ln>
            <a:noFill/>
          </a:ln>
        </p:spPr>
      </p:pic>
      <p:sp>
        <p:nvSpPr>
          <p:cNvPr id="130" name="Google Shape;130;p30"/>
          <p:cNvSpPr txBox="1"/>
          <p:nvPr>
            <p:ph type="ctrTitle"/>
          </p:nvPr>
        </p:nvSpPr>
        <p:spPr>
          <a:xfrm>
            <a:off x="4269750" y="913500"/>
            <a:ext cx="4202700" cy="331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5"/>
                </a:solidFill>
                <a:latin typeface="Avenir"/>
                <a:ea typeface="Avenir"/>
                <a:cs typeface="Avenir"/>
                <a:sym typeface="Avenir"/>
              </a:rPr>
              <a:t>Introduction</a:t>
            </a:r>
            <a:endParaRPr b="1">
              <a:solidFill>
                <a:schemeClr val="accent5"/>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Heuristic Results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Design Revisions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Prototype</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Demo</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Summary</a:t>
            </a:r>
            <a:endParaRPr b="1">
              <a:solidFill>
                <a:schemeClr val="dk2"/>
              </a:solidFill>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57"/>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Next Steps</a:t>
            </a:r>
            <a:endParaRPr>
              <a:solidFill>
                <a:schemeClr val="accent5"/>
              </a:solidFill>
              <a:latin typeface="Avenir"/>
              <a:ea typeface="Avenir"/>
              <a:cs typeface="Avenir"/>
              <a:sym typeface="Avenir"/>
            </a:endParaRPr>
          </a:p>
        </p:txBody>
      </p:sp>
      <p:sp>
        <p:nvSpPr>
          <p:cNvPr id="390" name="Google Shape;390;p57"/>
          <p:cNvSpPr txBox="1"/>
          <p:nvPr/>
        </p:nvSpPr>
        <p:spPr>
          <a:xfrm>
            <a:off x="1765327" y="4254250"/>
            <a:ext cx="25653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Chatbot Experience</a:t>
            </a:r>
            <a:endParaRPr sz="2000">
              <a:latin typeface="Avenir"/>
              <a:ea typeface="Avenir"/>
              <a:cs typeface="Avenir"/>
              <a:sym typeface="Avenir"/>
            </a:endParaRPr>
          </a:p>
        </p:txBody>
      </p:sp>
      <p:sp>
        <p:nvSpPr>
          <p:cNvPr id="391" name="Google Shape;391;p57"/>
          <p:cNvSpPr txBox="1"/>
          <p:nvPr/>
        </p:nvSpPr>
        <p:spPr>
          <a:xfrm>
            <a:off x="4813339" y="4254250"/>
            <a:ext cx="25653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Rating System</a:t>
            </a:r>
            <a:endParaRPr sz="2000">
              <a:latin typeface="Avenir"/>
              <a:ea typeface="Avenir"/>
              <a:cs typeface="Avenir"/>
              <a:sym typeface="Avenir"/>
            </a:endParaRPr>
          </a:p>
        </p:txBody>
      </p:sp>
      <p:pic>
        <p:nvPicPr>
          <p:cNvPr id="392" name="Google Shape;392;p57"/>
          <p:cNvPicPr preferRelativeResize="0"/>
          <p:nvPr/>
        </p:nvPicPr>
        <p:blipFill rotWithShape="1">
          <a:blip r:embed="rId3">
            <a:alphaModFix/>
          </a:blip>
          <a:srcRect b="34734" l="0" r="0" t="0"/>
          <a:stretch/>
        </p:blipFill>
        <p:spPr>
          <a:xfrm>
            <a:off x="1905000" y="1023775"/>
            <a:ext cx="2285925" cy="3230477"/>
          </a:xfrm>
          <a:prstGeom prst="rect">
            <a:avLst/>
          </a:prstGeom>
          <a:noFill/>
          <a:ln cap="flat" cmpd="sng" w="28575">
            <a:solidFill>
              <a:schemeClr val="dk2"/>
            </a:solidFill>
            <a:prstDash val="solid"/>
            <a:round/>
            <a:headEnd len="sm" w="sm" type="none"/>
            <a:tailEnd len="sm" w="sm" type="none"/>
          </a:ln>
        </p:spPr>
      </p:pic>
      <p:pic>
        <p:nvPicPr>
          <p:cNvPr id="393" name="Google Shape;393;p57"/>
          <p:cNvPicPr preferRelativeResize="0"/>
          <p:nvPr/>
        </p:nvPicPr>
        <p:blipFill rotWithShape="1">
          <a:blip r:embed="rId4">
            <a:alphaModFix/>
          </a:blip>
          <a:srcRect b="24820" l="0" r="0" t="9913"/>
          <a:stretch/>
        </p:blipFill>
        <p:spPr>
          <a:xfrm>
            <a:off x="4953038" y="1023775"/>
            <a:ext cx="2285925" cy="3230477"/>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58"/>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Next Steps</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pic>
        <p:nvPicPr>
          <p:cNvPr id="399" name="Google Shape;399;p58"/>
          <p:cNvPicPr preferRelativeResize="0"/>
          <p:nvPr/>
        </p:nvPicPr>
        <p:blipFill>
          <a:blip r:embed="rId3">
            <a:alphaModFix/>
          </a:blip>
          <a:stretch>
            <a:fillRect/>
          </a:stretch>
        </p:blipFill>
        <p:spPr>
          <a:xfrm>
            <a:off x="1727025" y="1117212"/>
            <a:ext cx="5689930" cy="36991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59"/>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Next Steps</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405" name="Google Shape;405;p59"/>
          <p:cNvSpPr txBox="1"/>
          <p:nvPr/>
        </p:nvSpPr>
        <p:spPr>
          <a:xfrm>
            <a:off x="2808100" y="1483500"/>
            <a:ext cx="12363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venir"/>
                <a:ea typeface="Avenir"/>
                <a:cs typeface="Avenir"/>
                <a:sym typeface="Avenir"/>
              </a:rPr>
              <a:t>Task 2 + Settings screens </a:t>
            </a:r>
            <a:endParaRPr sz="2000">
              <a:latin typeface="Avenir"/>
              <a:ea typeface="Avenir"/>
              <a:cs typeface="Avenir"/>
              <a:sym typeface="Avenir"/>
            </a:endParaRPr>
          </a:p>
        </p:txBody>
      </p:sp>
      <p:sp>
        <p:nvSpPr>
          <p:cNvPr id="406" name="Google Shape;406;p59"/>
          <p:cNvSpPr txBox="1"/>
          <p:nvPr/>
        </p:nvSpPr>
        <p:spPr>
          <a:xfrm>
            <a:off x="1571800" y="1394825"/>
            <a:ext cx="1236300" cy="11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5"/>
                </a:solidFill>
                <a:latin typeface="Avenir"/>
                <a:ea typeface="Avenir"/>
                <a:cs typeface="Avenir"/>
                <a:sym typeface="Avenir"/>
              </a:rPr>
              <a:t>Thanks</a:t>
            </a:r>
            <a:endParaRPr b="1" sz="2000">
              <a:solidFill>
                <a:schemeClr val="accent5"/>
              </a:solidFill>
              <a:latin typeface="Avenir"/>
              <a:ea typeface="Avenir"/>
              <a:cs typeface="Avenir"/>
              <a:sym typeface="Avenir"/>
            </a:endParaRPr>
          </a:p>
          <a:p>
            <a:pPr indent="0" lvl="0" marL="0" rtl="0" algn="l">
              <a:spcBef>
                <a:spcPts val="0"/>
              </a:spcBef>
              <a:spcAft>
                <a:spcPts val="0"/>
              </a:spcAft>
              <a:buNone/>
            </a:pPr>
            <a:r>
              <a:rPr b="1" lang="en" sz="2000">
                <a:solidFill>
                  <a:schemeClr val="accent5"/>
                </a:solidFill>
                <a:latin typeface="Avenir"/>
                <a:ea typeface="Avenir"/>
                <a:cs typeface="Avenir"/>
                <a:sym typeface="Avenir"/>
              </a:rPr>
              <a:t>giving</a:t>
            </a:r>
            <a:endParaRPr b="1" sz="2000">
              <a:solidFill>
                <a:schemeClr val="accent5"/>
              </a:solidFill>
              <a:latin typeface="Avenir"/>
              <a:ea typeface="Avenir"/>
              <a:cs typeface="Avenir"/>
              <a:sym typeface="Avenir"/>
            </a:endParaRPr>
          </a:p>
          <a:p>
            <a:pPr indent="0" lvl="0" marL="0" rtl="0" algn="l">
              <a:spcBef>
                <a:spcPts val="0"/>
              </a:spcBef>
              <a:spcAft>
                <a:spcPts val="0"/>
              </a:spcAft>
              <a:buNone/>
            </a:pPr>
            <a:r>
              <a:rPr b="1" lang="en" sz="2000">
                <a:solidFill>
                  <a:schemeClr val="accent5"/>
                </a:solidFill>
                <a:latin typeface="Avenir"/>
                <a:ea typeface="Avenir"/>
                <a:cs typeface="Avenir"/>
                <a:sym typeface="Avenir"/>
              </a:rPr>
              <a:t>Break</a:t>
            </a:r>
            <a:endParaRPr b="1" sz="2000">
              <a:solidFill>
                <a:schemeClr val="accent5"/>
              </a:solidFill>
              <a:latin typeface="Avenir"/>
              <a:ea typeface="Avenir"/>
              <a:cs typeface="Avenir"/>
              <a:sym typeface="Avenir"/>
            </a:endParaRPr>
          </a:p>
        </p:txBody>
      </p:sp>
      <p:sp>
        <p:nvSpPr>
          <p:cNvPr id="407" name="Google Shape;407;p59"/>
          <p:cNvSpPr txBox="1"/>
          <p:nvPr/>
        </p:nvSpPr>
        <p:spPr>
          <a:xfrm>
            <a:off x="2808100" y="3230550"/>
            <a:ext cx="1026600" cy="7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venir"/>
                <a:ea typeface="Avenir"/>
                <a:cs typeface="Avenir"/>
                <a:sym typeface="Avenir"/>
              </a:rPr>
              <a:t>Task 3 screens </a:t>
            </a:r>
            <a:endParaRPr sz="2000">
              <a:latin typeface="Avenir"/>
              <a:ea typeface="Avenir"/>
              <a:cs typeface="Avenir"/>
              <a:sym typeface="Avenir"/>
            </a:endParaRPr>
          </a:p>
        </p:txBody>
      </p:sp>
      <p:sp>
        <p:nvSpPr>
          <p:cNvPr id="408" name="Google Shape;408;p59"/>
          <p:cNvSpPr txBox="1"/>
          <p:nvPr/>
        </p:nvSpPr>
        <p:spPr>
          <a:xfrm>
            <a:off x="1571800" y="3230550"/>
            <a:ext cx="969900" cy="7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5"/>
                </a:solidFill>
                <a:latin typeface="Avenir"/>
                <a:ea typeface="Avenir"/>
                <a:cs typeface="Avenir"/>
                <a:sym typeface="Avenir"/>
              </a:rPr>
              <a:t>Week 10</a:t>
            </a:r>
            <a:endParaRPr b="1" sz="2000">
              <a:solidFill>
                <a:schemeClr val="accent5"/>
              </a:solidFill>
              <a:latin typeface="Avenir"/>
              <a:ea typeface="Avenir"/>
              <a:cs typeface="Avenir"/>
              <a:sym typeface="Avenir"/>
            </a:endParaRPr>
          </a:p>
        </p:txBody>
      </p:sp>
      <p:sp>
        <p:nvSpPr>
          <p:cNvPr id="409" name="Google Shape;409;p59"/>
          <p:cNvSpPr txBox="1"/>
          <p:nvPr/>
        </p:nvSpPr>
        <p:spPr>
          <a:xfrm>
            <a:off x="4336700" y="1216550"/>
            <a:ext cx="969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venir"/>
                <a:ea typeface="Avenir"/>
                <a:cs typeface="Avenir"/>
                <a:sym typeface="Avenir"/>
              </a:rPr>
              <a:t>Final Report Rough Draft</a:t>
            </a:r>
            <a:endParaRPr sz="2000">
              <a:latin typeface="Avenir"/>
              <a:ea typeface="Avenir"/>
              <a:cs typeface="Avenir"/>
              <a:sym typeface="Avenir"/>
            </a:endParaRPr>
          </a:p>
        </p:txBody>
      </p:sp>
      <p:sp>
        <p:nvSpPr>
          <p:cNvPr id="410" name="Google Shape;410;p59"/>
          <p:cNvSpPr txBox="1"/>
          <p:nvPr/>
        </p:nvSpPr>
        <p:spPr>
          <a:xfrm>
            <a:off x="4336700" y="2960200"/>
            <a:ext cx="969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venir"/>
                <a:ea typeface="Avenir"/>
                <a:cs typeface="Avenir"/>
                <a:sym typeface="Avenir"/>
              </a:rPr>
              <a:t>Final Report</a:t>
            </a:r>
            <a:endParaRPr sz="2000">
              <a:latin typeface="Avenir"/>
              <a:ea typeface="Avenir"/>
              <a:cs typeface="Avenir"/>
              <a:sym typeface="Avenir"/>
            </a:endParaRPr>
          </a:p>
          <a:p>
            <a:pPr indent="0" lvl="0" marL="0" rtl="0" algn="l">
              <a:spcBef>
                <a:spcPts val="0"/>
              </a:spcBef>
              <a:spcAft>
                <a:spcPts val="0"/>
              </a:spcAft>
              <a:buNone/>
            </a:pPr>
            <a:r>
              <a:rPr lang="en" sz="2000">
                <a:latin typeface="Avenir"/>
                <a:ea typeface="Avenir"/>
                <a:cs typeface="Avenir"/>
                <a:sym typeface="Avenir"/>
              </a:rPr>
              <a:t>Final Draft</a:t>
            </a:r>
            <a:endParaRPr sz="2000">
              <a:latin typeface="Avenir"/>
              <a:ea typeface="Avenir"/>
              <a:cs typeface="Avenir"/>
              <a:sym typeface="Avenir"/>
            </a:endParaRPr>
          </a:p>
        </p:txBody>
      </p:sp>
      <p:sp>
        <p:nvSpPr>
          <p:cNvPr id="411" name="Google Shape;411;p59"/>
          <p:cNvSpPr txBox="1"/>
          <p:nvPr/>
        </p:nvSpPr>
        <p:spPr>
          <a:xfrm>
            <a:off x="5834600" y="1483500"/>
            <a:ext cx="969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venir"/>
                <a:ea typeface="Avenir"/>
                <a:cs typeface="Avenir"/>
                <a:sym typeface="Avenir"/>
              </a:rPr>
              <a:t>Project Poster</a:t>
            </a:r>
            <a:endParaRPr sz="2000">
              <a:latin typeface="Avenir"/>
              <a:ea typeface="Avenir"/>
              <a:cs typeface="Avenir"/>
              <a:sym typeface="Avenir"/>
            </a:endParaRPr>
          </a:p>
        </p:txBody>
      </p:sp>
      <p:sp>
        <p:nvSpPr>
          <p:cNvPr id="412" name="Google Shape;412;p59"/>
          <p:cNvSpPr txBox="1"/>
          <p:nvPr/>
        </p:nvSpPr>
        <p:spPr>
          <a:xfrm>
            <a:off x="5834600" y="3155325"/>
            <a:ext cx="16614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venir"/>
                <a:ea typeface="Avenir"/>
                <a:cs typeface="Avenir"/>
                <a:sym typeface="Avenir"/>
              </a:rPr>
              <a:t>Final Presentation slides</a:t>
            </a:r>
            <a:endParaRPr sz="2000">
              <a:latin typeface="Avenir"/>
              <a:ea typeface="Avenir"/>
              <a:cs typeface="Avenir"/>
              <a:sym typeface="Avenir"/>
            </a:endParaRPr>
          </a:p>
        </p:txBody>
      </p:sp>
      <p:cxnSp>
        <p:nvCxnSpPr>
          <p:cNvPr id="413" name="Google Shape;413;p59"/>
          <p:cNvCxnSpPr/>
          <p:nvPr/>
        </p:nvCxnSpPr>
        <p:spPr>
          <a:xfrm>
            <a:off x="1314100" y="2774475"/>
            <a:ext cx="6344700" cy="0"/>
          </a:xfrm>
          <a:prstGeom prst="straightConnector1">
            <a:avLst/>
          </a:prstGeom>
          <a:noFill/>
          <a:ln cap="flat" cmpd="sng" w="38100">
            <a:solidFill>
              <a:schemeClr val="accent1"/>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60"/>
          <p:cNvSpPr txBox="1"/>
          <p:nvPr>
            <p:ph idx="4294967295" type="title"/>
          </p:nvPr>
        </p:nvSpPr>
        <p:spPr>
          <a:xfrm>
            <a:off x="457200" y="282175"/>
            <a:ext cx="6736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Wizard of Oz and Hard Coding</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pic>
        <p:nvPicPr>
          <p:cNvPr id="419" name="Google Shape;419;p60"/>
          <p:cNvPicPr preferRelativeResize="0"/>
          <p:nvPr/>
        </p:nvPicPr>
        <p:blipFill rotWithShape="1">
          <a:blip r:embed="rId3">
            <a:alphaModFix/>
          </a:blip>
          <a:srcRect b="34734" l="0" r="0" t="0"/>
          <a:stretch/>
        </p:blipFill>
        <p:spPr>
          <a:xfrm>
            <a:off x="3429013" y="1023775"/>
            <a:ext cx="2285925" cy="3230477"/>
          </a:xfrm>
          <a:prstGeom prst="rect">
            <a:avLst/>
          </a:prstGeom>
          <a:noFill/>
          <a:ln cap="flat" cmpd="sng" w="28575">
            <a:solidFill>
              <a:schemeClr val="dk2"/>
            </a:solidFill>
            <a:prstDash val="solid"/>
            <a:round/>
            <a:headEnd len="sm" w="sm" type="none"/>
            <a:tailEnd len="sm" w="sm" type="none"/>
          </a:ln>
        </p:spPr>
      </p:pic>
      <p:sp>
        <p:nvSpPr>
          <p:cNvPr id="420" name="Google Shape;420;p60"/>
          <p:cNvSpPr txBox="1"/>
          <p:nvPr/>
        </p:nvSpPr>
        <p:spPr>
          <a:xfrm>
            <a:off x="3208038" y="4254250"/>
            <a:ext cx="27279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Chatbot Experience</a:t>
            </a:r>
            <a:endParaRPr sz="2000">
              <a:latin typeface="Avenir"/>
              <a:ea typeface="Avenir"/>
              <a:cs typeface="Avenir"/>
              <a:sym typeface="Avenir"/>
            </a:endParaRPr>
          </a:p>
        </p:txBody>
      </p:sp>
      <p:pic>
        <p:nvPicPr>
          <p:cNvPr id="421" name="Google Shape;421;p60"/>
          <p:cNvPicPr preferRelativeResize="0"/>
          <p:nvPr/>
        </p:nvPicPr>
        <p:blipFill rotWithShape="1">
          <a:blip r:embed="rId4">
            <a:alphaModFix/>
          </a:blip>
          <a:srcRect b="34734" l="0" r="0" t="0"/>
          <a:stretch/>
        </p:blipFill>
        <p:spPr>
          <a:xfrm>
            <a:off x="596875" y="1023775"/>
            <a:ext cx="2285925" cy="3230477"/>
          </a:xfrm>
          <a:prstGeom prst="rect">
            <a:avLst/>
          </a:prstGeom>
          <a:noFill/>
          <a:ln cap="flat" cmpd="sng" w="28575">
            <a:solidFill>
              <a:schemeClr val="dk2"/>
            </a:solidFill>
            <a:prstDash val="solid"/>
            <a:round/>
            <a:headEnd len="sm" w="sm" type="none"/>
            <a:tailEnd len="sm" w="sm" type="none"/>
          </a:ln>
        </p:spPr>
      </p:pic>
      <p:sp>
        <p:nvSpPr>
          <p:cNvPr id="422" name="Google Shape;422;p60"/>
          <p:cNvSpPr txBox="1"/>
          <p:nvPr/>
        </p:nvSpPr>
        <p:spPr>
          <a:xfrm>
            <a:off x="457189" y="4254250"/>
            <a:ext cx="25653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Location, Social, and Friend Data</a:t>
            </a:r>
            <a:endParaRPr sz="2000">
              <a:latin typeface="Avenir"/>
              <a:ea typeface="Avenir"/>
              <a:cs typeface="Avenir"/>
              <a:sym typeface="Avenir"/>
            </a:endParaRPr>
          </a:p>
        </p:txBody>
      </p:sp>
      <p:pic>
        <p:nvPicPr>
          <p:cNvPr id="423" name="Google Shape;423;p60"/>
          <p:cNvPicPr preferRelativeResize="0"/>
          <p:nvPr/>
        </p:nvPicPr>
        <p:blipFill rotWithShape="1">
          <a:blip r:embed="rId5">
            <a:alphaModFix/>
          </a:blip>
          <a:srcRect b="7205" l="0" r="0" t="27529"/>
          <a:stretch/>
        </p:blipFill>
        <p:spPr>
          <a:xfrm>
            <a:off x="6261175" y="1023775"/>
            <a:ext cx="2285925" cy="3230477"/>
          </a:xfrm>
          <a:prstGeom prst="rect">
            <a:avLst/>
          </a:prstGeom>
          <a:noFill/>
          <a:ln cap="flat" cmpd="sng" w="28575">
            <a:solidFill>
              <a:schemeClr val="dk2"/>
            </a:solidFill>
            <a:prstDash val="solid"/>
            <a:round/>
            <a:headEnd len="sm" w="sm" type="none"/>
            <a:tailEnd len="sm" w="sm" type="none"/>
          </a:ln>
        </p:spPr>
      </p:pic>
      <p:sp>
        <p:nvSpPr>
          <p:cNvPr id="424" name="Google Shape;424;p60"/>
          <p:cNvSpPr txBox="1"/>
          <p:nvPr/>
        </p:nvSpPr>
        <p:spPr>
          <a:xfrm>
            <a:off x="6121489" y="4254250"/>
            <a:ext cx="25653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Survey Scoring</a:t>
            </a:r>
            <a:endParaRPr sz="2000">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1"/>
          <p:cNvSpPr txBox="1"/>
          <p:nvPr>
            <p:ph idx="4294967295" type="title"/>
          </p:nvPr>
        </p:nvSpPr>
        <p:spPr>
          <a:xfrm>
            <a:off x="457200" y="28217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Issues &amp; Difficulties</a:t>
            </a:r>
            <a:endParaRPr>
              <a:solidFill>
                <a:schemeClr val="accent5"/>
              </a:solidFill>
              <a:latin typeface="Avenir"/>
              <a:ea typeface="Avenir"/>
              <a:cs typeface="Avenir"/>
              <a:sym typeface="Avenir"/>
            </a:endParaRPr>
          </a:p>
        </p:txBody>
      </p:sp>
      <p:pic>
        <p:nvPicPr>
          <p:cNvPr id="430" name="Google Shape;430;p61"/>
          <p:cNvPicPr preferRelativeResize="0"/>
          <p:nvPr/>
        </p:nvPicPr>
        <p:blipFill rotWithShape="1">
          <a:blip r:embed="rId3">
            <a:alphaModFix/>
          </a:blip>
          <a:srcRect b="13002" l="0" r="0" t="-7359"/>
          <a:stretch/>
        </p:blipFill>
        <p:spPr>
          <a:xfrm>
            <a:off x="866825" y="1467825"/>
            <a:ext cx="1956250" cy="1845900"/>
          </a:xfrm>
          <a:prstGeom prst="rect">
            <a:avLst/>
          </a:prstGeom>
          <a:noFill/>
          <a:ln>
            <a:noFill/>
          </a:ln>
        </p:spPr>
      </p:pic>
      <p:pic>
        <p:nvPicPr>
          <p:cNvPr id="431" name="Google Shape;431;p61"/>
          <p:cNvPicPr preferRelativeResize="0"/>
          <p:nvPr/>
        </p:nvPicPr>
        <p:blipFill rotWithShape="1">
          <a:blip r:embed="rId4">
            <a:alphaModFix/>
          </a:blip>
          <a:srcRect b="12475" l="-782" r="-782" t="-4548"/>
          <a:stretch/>
        </p:blipFill>
        <p:spPr>
          <a:xfrm>
            <a:off x="3605050" y="1533593"/>
            <a:ext cx="1956250" cy="1773583"/>
          </a:xfrm>
          <a:prstGeom prst="rect">
            <a:avLst/>
          </a:prstGeom>
          <a:noFill/>
          <a:ln>
            <a:noFill/>
          </a:ln>
        </p:spPr>
      </p:pic>
      <p:pic>
        <p:nvPicPr>
          <p:cNvPr id="432" name="Google Shape;432;p61"/>
          <p:cNvPicPr preferRelativeResize="0"/>
          <p:nvPr/>
        </p:nvPicPr>
        <p:blipFill rotWithShape="1">
          <a:blip r:embed="rId5">
            <a:alphaModFix/>
          </a:blip>
          <a:srcRect b="18791" l="0" r="0" t="6814"/>
          <a:stretch/>
        </p:blipFill>
        <p:spPr>
          <a:xfrm>
            <a:off x="6236050" y="1573575"/>
            <a:ext cx="2321399" cy="1727047"/>
          </a:xfrm>
          <a:prstGeom prst="rect">
            <a:avLst/>
          </a:prstGeom>
          <a:noFill/>
          <a:ln>
            <a:noFill/>
          </a:ln>
        </p:spPr>
      </p:pic>
      <p:sp>
        <p:nvSpPr>
          <p:cNvPr id="433" name="Google Shape;433;p61"/>
          <p:cNvSpPr txBox="1"/>
          <p:nvPr/>
        </p:nvSpPr>
        <p:spPr>
          <a:xfrm>
            <a:off x="533800" y="3407112"/>
            <a:ext cx="26223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Custom Font Loading</a:t>
            </a:r>
            <a:endParaRPr sz="2000">
              <a:latin typeface="Avenir"/>
              <a:ea typeface="Avenir"/>
              <a:cs typeface="Avenir"/>
              <a:sym typeface="Avenir"/>
            </a:endParaRPr>
          </a:p>
        </p:txBody>
      </p:sp>
      <p:sp>
        <p:nvSpPr>
          <p:cNvPr id="434" name="Google Shape;434;p61"/>
          <p:cNvSpPr txBox="1"/>
          <p:nvPr/>
        </p:nvSpPr>
        <p:spPr>
          <a:xfrm>
            <a:off x="3272025" y="3407112"/>
            <a:ext cx="26223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React Custom Transitions</a:t>
            </a:r>
            <a:endParaRPr sz="2000">
              <a:latin typeface="Avenir"/>
              <a:ea typeface="Avenir"/>
              <a:cs typeface="Avenir"/>
              <a:sym typeface="Avenir"/>
            </a:endParaRPr>
          </a:p>
        </p:txBody>
      </p:sp>
      <p:sp>
        <p:nvSpPr>
          <p:cNvPr id="435" name="Google Shape;435;p61"/>
          <p:cNvSpPr txBox="1"/>
          <p:nvPr/>
        </p:nvSpPr>
        <p:spPr>
          <a:xfrm>
            <a:off x="6236050" y="3413662"/>
            <a:ext cx="23214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Chatbot Wizard of Oz</a:t>
            </a:r>
            <a:endParaRPr sz="2000">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pic>
        <p:nvPicPr>
          <p:cNvPr id="440" name="Google Shape;440;p62"/>
          <p:cNvPicPr preferRelativeResize="0"/>
          <p:nvPr/>
        </p:nvPicPr>
        <p:blipFill rotWithShape="1">
          <a:blip r:embed="rId3">
            <a:alphaModFix/>
          </a:blip>
          <a:srcRect b="0" l="29177" r="29177" t="0"/>
          <a:stretch/>
        </p:blipFill>
        <p:spPr>
          <a:xfrm>
            <a:off x="0" y="24"/>
            <a:ext cx="3808977" cy="5143451"/>
          </a:xfrm>
          <a:prstGeom prst="rect">
            <a:avLst/>
          </a:prstGeom>
          <a:noFill/>
          <a:ln>
            <a:noFill/>
          </a:ln>
        </p:spPr>
      </p:pic>
      <p:sp>
        <p:nvSpPr>
          <p:cNvPr id="441" name="Google Shape;441;p62"/>
          <p:cNvSpPr txBox="1"/>
          <p:nvPr>
            <p:ph type="ctrTitle"/>
          </p:nvPr>
        </p:nvSpPr>
        <p:spPr>
          <a:xfrm>
            <a:off x="4269750" y="913500"/>
            <a:ext cx="4202700" cy="331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Avenir"/>
                <a:ea typeface="Avenir"/>
                <a:cs typeface="Avenir"/>
                <a:sym typeface="Avenir"/>
              </a:rPr>
              <a:t>Introduction</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Heuristic Results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Design Revisions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Prototype</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accent5"/>
                </a:solidFill>
                <a:latin typeface="Avenir"/>
                <a:ea typeface="Avenir"/>
                <a:cs typeface="Avenir"/>
                <a:sym typeface="Avenir"/>
              </a:rPr>
              <a:t>Demo</a:t>
            </a:r>
            <a:endParaRPr b="1">
              <a:solidFill>
                <a:schemeClr val="accent5"/>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Summary</a:t>
            </a:r>
            <a:endParaRPr b="1">
              <a:solidFill>
                <a:schemeClr val="dk2"/>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pic>
        <p:nvPicPr>
          <p:cNvPr id="446" name="Google Shape;446;p63" title="demo.mp4">
            <a:hlinkClick r:id="rId3"/>
          </p:cNvPr>
          <p:cNvPicPr preferRelativeResize="0"/>
          <p:nvPr/>
        </p:nvPicPr>
        <p:blipFill>
          <a:blip r:embed="rId4">
            <a:alphaModFix/>
          </a:blip>
          <a:stretch>
            <a:fillRect/>
          </a:stretch>
        </p:blipFill>
        <p:spPr>
          <a:xfrm>
            <a:off x="1143000" y="0"/>
            <a:ext cx="6857992"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pic>
        <p:nvPicPr>
          <p:cNvPr id="451" name="Google Shape;451;p64"/>
          <p:cNvPicPr preferRelativeResize="0"/>
          <p:nvPr/>
        </p:nvPicPr>
        <p:blipFill rotWithShape="1">
          <a:blip r:embed="rId3">
            <a:alphaModFix/>
          </a:blip>
          <a:srcRect b="0" l="29177" r="29177" t="0"/>
          <a:stretch/>
        </p:blipFill>
        <p:spPr>
          <a:xfrm>
            <a:off x="0" y="24"/>
            <a:ext cx="3808977" cy="5143451"/>
          </a:xfrm>
          <a:prstGeom prst="rect">
            <a:avLst/>
          </a:prstGeom>
          <a:noFill/>
          <a:ln>
            <a:noFill/>
          </a:ln>
        </p:spPr>
      </p:pic>
      <p:sp>
        <p:nvSpPr>
          <p:cNvPr id="452" name="Google Shape;452;p64"/>
          <p:cNvSpPr txBox="1"/>
          <p:nvPr>
            <p:ph type="ctrTitle"/>
          </p:nvPr>
        </p:nvSpPr>
        <p:spPr>
          <a:xfrm>
            <a:off x="4269750" y="913500"/>
            <a:ext cx="4202700" cy="331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Avenir"/>
                <a:ea typeface="Avenir"/>
                <a:cs typeface="Avenir"/>
                <a:sym typeface="Avenir"/>
              </a:rPr>
              <a:t>Introduction</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Heuristic Results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Design Revisions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Prototype</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Demo</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accent5"/>
                </a:solidFill>
                <a:latin typeface="Avenir"/>
                <a:ea typeface="Avenir"/>
                <a:cs typeface="Avenir"/>
                <a:sym typeface="Avenir"/>
              </a:rPr>
              <a:t>Summary</a:t>
            </a:r>
            <a:endParaRPr b="1">
              <a:solidFill>
                <a:schemeClr val="accent5"/>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65"/>
          <p:cNvSpPr txBox="1"/>
          <p:nvPr/>
        </p:nvSpPr>
        <p:spPr>
          <a:xfrm>
            <a:off x="466875" y="1253225"/>
            <a:ext cx="7988100" cy="34605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100000"/>
              </a:lnSpc>
              <a:spcBef>
                <a:spcPts val="0"/>
              </a:spcBef>
              <a:spcAft>
                <a:spcPts val="0"/>
              </a:spcAft>
              <a:buClr>
                <a:schemeClr val="dk2"/>
              </a:buClr>
              <a:buSzPts val="3000"/>
              <a:buFont typeface="Avenir"/>
              <a:buChar char="●"/>
            </a:pPr>
            <a:r>
              <a:rPr lang="en" sz="3000">
                <a:solidFill>
                  <a:schemeClr val="dk2"/>
                </a:solidFill>
                <a:latin typeface="Avenir"/>
                <a:ea typeface="Avenir"/>
                <a:cs typeface="Avenir"/>
                <a:sym typeface="Avenir"/>
              </a:rPr>
              <a:t>Fixed, addressed Heuristic Violations and TA feedback</a:t>
            </a:r>
            <a:endParaRPr sz="3000">
              <a:solidFill>
                <a:schemeClr val="dk2"/>
              </a:solidFill>
              <a:latin typeface="Avenir"/>
              <a:ea typeface="Avenir"/>
              <a:cs typeface="Avenir"/>
              <a:sym typeface="Avenir"/>
            </a:endParaRPr>
          </a:p>
          <a:p>
            <a:pPr indent="-419100" lvl="0" marL="457200" marR="0" rtl="0" algn="l">
              <a:lnSpc>
                <a:spcPct val="100000"/>
              </a:lnSpc>
              <a:spcBef>
                <a:spcPts val="0"/>
              </a:spcBef>
              <a:spcAft>
                <a:spcPts val="0"/>
              </a:spcAft>
              <a:buClr>
                <a:schemeClr val="dk2"/>
              </a:buClr>
              <a:buSzPts val="3000"/>
              <a:buFont typeface="Avenir"/>
              <a:buChar char="●"/>
            </a:pPr>
            <a:r>
              <a:rPr lang="en" sz="3000">
                <a:solidFill>
                  <a:schemeClr val="dk2"/>
                </a:solidFill>
                <a:latin typeface="Avenir"/>
                <a:ea typeface="Avenir"/>
                <a:cs typeface="Avenir"/>
                <a:sym typeface="Avenir"/>
              </a:rPr>
              <a:t>Organized and delegated remaining responsibilities through Trello</a:t>
            </a:r>
            <a:endParaRPr sz="3000">
              <a:solidFill>
                <a:schemeClr val="dk2"/>
              </a:solidFill>
              <a:latin typeface="Avenir"/>
              <a:ea typeface="Avenir"/>
              <a:cs typeface="Avenir"/>
              <a:sym typeface="Avenir"/>
            </a:endParaRPr>
          </a:p>
          <a:p>
            <a:pPr indent="-419100" lvl="0" marL="457200" marR="0" rtl="0" algn="l">
              <a:lnSpc>
                <a:spcPct val="100000"/>
              </a:lnSpc>
              <a:spcBef>
                <a:spcPts val="0"/>
              </a:spcBef>
              <a:spcAft>
                <a:spcPts val="0"/>
              </a:spcAft>
              <a:buClr>
                <a:schemeClr val="dk2"/>
              </a:buClr>
              <a:buSzPts val="3000"/>
              <a:buFont typeface="Avenir"/>
              <a:buChar char="●"/>
            </a:pPr>
            <a:r>
              <a:rPr lang="en" sz="3000">
                <a:solidFill>
                  <a:schemeClr val="dk2"/>
                </a:solidFill>
                <a:latin typeface="Avenir"/>
                <a:ea typeface="Avenir"/>
                <a:cs typeface="Avenir"/>
                <a:sym typeface="Avenir"/>
              </a:rPr>
              <a:t>Implemented Task 1 on React Native code base</a:t>
            </a:r>
            <a:endParaRPr sz="3000">
              <a:solidFill>
                <a:schemeClr val="dk2"/>
              </a:solidFill>
              <a:latin typeface="Avenir"/>
              <a:ea typeface="Avenir"/>
              <a:cs typeface="Avenir"/>
              <a:sym typeface="Avenir"/>
            </a:endParaRPr>
          </a:p>
        </p:txBody>
      </p:sp>
      <p:sp>
        <p:nvSpPr>
          <p:cNvPr id="458" name="Google Shape;458;p65"/>
          <p:cNvSpPr txBox="1"/>
          <p:nvPr>
            <p:ph type="title"/>
          </p:nvPr>
        </p:nvSpPr>
        <p:spPr>
          <a:xfrm>
            <a:off x="3160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Summary</a:t>
            </a:r>
            <a:endParaRPr>
              <a:solidFill>
                <a:schemeClr val="accent5"/>
              </a:solidFill>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66"/>
          <p:cNvSpPr txBox="1"/>
          <p:nvPr>
            <p:ph type="title"/>
          </p:nvPr>
        </p:nvSpPr>
        <p:spPr>
          <a:xfrm>
            <a:off x="0" y="1907700"/>
            <a:ext cx="9144000" cy="132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0">
                <a:solidFill>
                  <a:schemeClr val="accent5"/>
                </a:solidFill>
                <a:latin typeface="Avenir"/>
                <a:ea typeface="Avenir"/>
                <a:cs typeface="Avenir"/>
                <a:sym typeface="Avenir"/>
              </a:rPr>
              <a:t>Q&amp;A</a:t>
            </a:r>
            <a:endParaRPr sz="10000">
              <a:solidFill>
                <a:schemeClr val="accent5"/>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31"/>
          <p:cNvSpPr txBox="1"/>
          <p:nvPr>
            <p:ph idx="4294967295" type="title"/>
          </p:nvPr>
        </p:nvSpPr>
        <p:spPr>
          <a:xfrm>
            <a:off x="457200" y="28217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Value Proposition</a:t>
            </a:r>
            <a:endParaRPr>
              <a:solidFill>
                <a:schemeClr val="accent5"/>
              </a:solidFill>
              <a:latin typeface="Avenir"/>
              <a:ea typeface="Avenir"/>
              <a:cs typeface="Avenir"/>
              <a:sym typeface="Avenir"/>
            </a:endParaRPr>
          </a:p>
        </p:txBody>
      </p:sp>
      <p:sp>
        <p:nvSpPr>
          <p:cNvPr id="136" name="Google Shape;136;p31"/>
          <p:cNvSpPr/>
          <p:nvPr/>
        </p:nvSpPr>
        <p:spPr>
          <a:xfrm>
            <a:off x="865646" y="1852360"/>
            <a:ext cx="7412700" cy="1438800"/>
          </a:xfrm>
          <a:prstGeom prst="roundRect">
            <a:avLst>
              <a:gd fmla="val 16667" name="adj"/>
            </a:avLst>
          </a:prstGeom>
          <a:solidFill>
            <a:schemeClr val="lt1"/>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chemeClr val="dk2"/>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sz="4000">
                <a:solidFill>
                  <a:schemeClr val="dk2"/>
                </a:solidFill>
                <a:latin typeface="Avenir"/>
                <a:ea typeface="Avenir"/>
                <a:cs typeface="Avenir"/>
                <a:sym typeface="Avenir"/>
              </a:rPr>
              <a:t>Personalized Adventure On-Demand</a:t>
            </a:r>
            <a:endParaRPr sz="4000">
              <a:solidFill>
                <a:schemeClr val="dk2"/>
              </a:solidFill>
              <a:latin typeface="Avenir"/>
              <a:ea typeface="Avenir"/>
              <a:cs typeface="Avenir"/>
              <a:sym typeface="Avenir"/>
            </a:endParaRPr>
          </a:p>
          <a:p>
            <a:pPr indent="0" lvl="0" marL="0" rtl="0" algn="l">
              <a:spcBef>
                <a:spcPts val="0"/>
              </a:spcBef>
              <a:spcAft>
                <a:spcPts val="0"/>
              </a:spcAft>
              <a:buNone/>
            </a:pPr>
            <a:r>
              <a:t/>
            </a:r>
            <a:endParaRPr sz="2000">
              <a:solidFill>
                <a:schemeClr val="dk1"/>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67"/>
          <p:cNvSpPr txBox="1"/>
          <p:nvPr>
            <p:ph type="title"/>
          </p:nvPr>
        </p:nvSpPr>
        <p:spPr>
          <a:xfrm>
            <a:off x="0" y="1907700"/>
            <a:ext cx="9144000" cy="132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0">
                <a:solidFill>
                  <a:schemeClr val="accent5"/>
                </a:solidFill>
                <a:latin typeface="Avenir"/>
                <a:ea typeface="Avenir"/>
                <a:cs typeface="Avenir"/>
                <a:sym typeface="Avenir"/>
              </a:rPr>
              <a:t>Appendix</a:t>
            </a:r>
            <a:endParaRPr sz="10000">
              <a:solidFill>
                <a:schemeClr val="accent5"/>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32"/>
          <p:cNvSpPr txBox="1"/>
          <p:nvPr>
            <p:ph idx="4294967295" type="title"/>
          </p:nvPr>
        </p:nvSpPr>
        <p:spPr>
          <a:xfrm>
            <a:off x="457200" y="28217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Background</a:t>
            </a:r>
            <a:endParaRPr>
              <a:solidFill>
                <a:schemeClr val="accent5"/>
              </a:solidFill>
              <a:latin typeface="Avenir"/>
              <a:ea typeface="Avenir"/>
              <a:cs typeface="Avenir"/>
              <a:sym typeface="Avenir"/>
            </a:endParaRPr>
          </a:p>
        </p:txBody>
      </p:sp>
      <p:sp>
        <p:nvSpPr>
          <p:cNvPr id="142" name="Google Shape;142;p32"/>
          <p:cNvSpPr/>
          <p:nvPr/>
        </p:nvSpPr>
        <p:spPr>
          <a:xfrm>
            <a:off x="865646" y="1113810"/>
            <a:ext cx="7412700" cy="1438800"/>
          </a:xfrm>
          <a:prstGeom prst="roundRect">
            <a:avLst>
              <a:gd fmla="val 16667" name="adj"/>
            </a:avLst>
          </a:prstGeom>
          <a:solidFill>
            <a:schemeClr val="lt1"/>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accent5"/>
                </a:solidFill>
                <a:latin typeface="Avenir"/>
                <a:ea typeface="Avenir"/>
                <a:cs typeface="Avenir"/>
                <a:sym typeface="Avenir"/>
              </a:rPr>
              <a:t>Problem</a:t>
            </a:r>
            <a:r>
              <a:rPr lang="en" sz="2000">
                <a:solidFill>
                  <a:schemeClr val="dk1"/>
                </a:solidFill>
                <a:latin typeface="Avenir"/>
                <a:ea typeface="Avenir"/>
                <a:cs typeface="Avenir"/>
                <a:sym typeface="Avenir"/>
              </a:rPr>
              <a:t>: </a:t>
            </a:r>
            <a:r>
              <a:rPr lang="en" sz="2000">
                <a:solidFill>
                  <a:schemeClr val="dk1"/>
                </a:solidFill>
                <a:latin typeface="Avenir"/>
                <a:ea typeface="Avenir"/>
                <a:cs typeface="Avenir"/>
                <a:sym typeface="Avenir"/>
              </a:rPr>
              <a:t>When traveling, people have difficulty finding specific next steps based on their interests </a:t>
            </a:r>
            <a:r>
              <a:rPr lang="en" sz="2000">
                <a:solidFill>
                  <a:schemeClr val="dk1"/>
                </a:solidFill>
                <a:latin typeface="Avenir"/>
                <a:ea typeface="Avenir"/>
                <a:cs typeface="Avenir"/>
                <a:sym typeface="Avenir"/>
              </a:rPr>
              <a:t>without sacrificing time and spontaneity to create detailed plans.</a:t>
            </a:r>
            <a:endParaRPr sz="2000">
              <a:solidFill>
                <a:schemeClr val="dk1"/>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33"/>
          <p:cNvSpPr txBox="1"/>
          <p:nvPr>
            <p:ph idx="4294967295" type="title"/>
          </p:nvPr>
        </p:nvSpPr>
        <p:spPr>
          <a:xfrm>
            <a:off x="457200" y="28217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Background</a:t>
            </a:r>
            <a:endParaRPr>
              <a:solidFill>
                <a:schemeClr val="accent5"/>
              </a:solidFill>
              <a:latin typeface="Avenir"/>
              <a:ea typeface="Avenir"/>
              <a:cs typeface="Avenir"/>
              <a:sym typeface="Avenir"/>
            </a:endParaRPr>
          </a:p>
        </p:txBody>
      </p:sp>
      <p:sp>
        <p:nvSpPr>
          <p:cNvPr id="148" name="Google Shape;148;p33"/>
          <p:cNvSpPr/>
          <p:nvPr/>
        </p:nvSpPr>
        <p:spPr>
          <a:xfrm>
            <a:off x="865650" y="3357200"/>
            <a:ext cx="7412700" cy="1438800"/>
          </a:xfrm>
          <a:prstGeom prst="roundRect">
            <a:avLst>
              <a:gd fmla="val 16667" name="adj"/>
            </a:avLst>
          </a:prstGeom>
          <a:solidFill>
            <a:schemeClr val="lt1"/>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accent5"/>
                </a:solidFill>
                <a:latin typeface="Avenir"/>
                <a:ea typeface="Avenir"/>
                <a:cs typeface="Avenir"/>
                <a:sym typeface="Avenir"/>
              </a:rPr>
              <a:t>Solution</a:t>
            </a:r>
            <a:r>
              <a:rPr lang="en" sz="2000">
                <a:solidFill>
                  <a:schemeClr val="dk1"/>
                </a:solidFill>
                <a:latin typeface="Avenir"/>
                <a:ea typeface="Avenir"/>
                <a:cs typeface="Avenir"/>
                <a:sym typeface="Avenir"/>
              </a:rPr>
              <a:t>: </a:t>
            </a:r>
            <a:r>
              <a:rPr lang="en" sz="2000">
                <a:solidFill>
                  <a:schemeClr val="dk1"/>
                </a:solidFill>
                <a:latin typeface="Avenir"/>
                <a:ea typeface="Avenir"/>
                <a:cs typeface="Avenir"/>
                <a:sym typeface="Avenir"/>
              </a:rPr>
              <a:t>Hyperlocal, personalized, real-time recommendations to guide people through open-ended travel situations. </a:t>
            </a:r>
            <a:endParaRPr sz="2000">
              <a:solidFill>
                <a:schemeClr val="dk2"/>
              </a:solidFill>
              <a:latin typeface="Avenir"/>
              <a:ea typeface="Avenir"/>
              <a:cs typeface="Avenir"/>
              <a:sym typeface="Avenir"/>
            </a:endParaRPr>
          </a:p>
        </p:txBody>
      </p:sp>
      <p:sp>
        <p:nvSpPr>
          <p:cNvPr id="149" name="Google Shape;149;p33"/>
          <p:cNvSpPr/>
          <p:nvPr/>
        </p:nvSpPr>
        <p:spPr>
          <a:xfrm>
            <a:off x="865646" y="1113810"/>
            <a:ext cx="7412700" cy="1438800"/>
          </a:xfrm>
          <a:prstGeom prst="roundRect">
            <a:avLst>
              <a:gd fmla="val 16667" name="adj"/>
            </a:avLst>
          </a:prstGeom>
          <a:solidFill>
            <a:schemeClr val="lt1"/>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accent5"/>
                </a:solidFill>
                <a:latin typeface="Avenir"/>
                <a:ea typeface="Avenir"/>
                <a:cs typeface="Avenir"/>
                <a:sym typeface="Avenir"/>
              </a:rPr>
              <a:t>Problem</a:t>
            </a:r>
            <a:r>
              <a:rPr lang="en" sz="2000">
                <a:solidFill>
                  <a:schemeClr val="dk1"/>
                </a:solidFill>
                <a:latin typeface="Avenir"/>
                <a:ea typeface="Avenir"/>
                <a:cs typeface="Avenir"/>
                <a:sym typeface="Avenir"/>
              </a:rPr>
              <a:t>: </a:t>
            </a:r>
            <a:r>
              <a:rPr lang="en" sz="2000">
                <a:solidFill>
                  <a:schemeClr val="dk1"/>
                </a:solidFill>
                <a:latin typeface="Avenir"/>
                <a:ea typeface="Avenir"/>
                <a:cs typeface="Avenir"/>
                <a:sym typeface="Avenir"/>
              </a:rPr>
              <a:t>When traveling, people have difficulty finding specific next steps based on their interests </a:t>
            </a:r>
            <a:r>
              <a:rPr lang="en" sz="2000">
                <a:solidFill>
                  <a:schemeClr val="dk1"/>
                </a:solidFill>
                <a:latin typeface="Avenir"/>
                <a:ea typeface="Avenir"/>
                <a:cs typeface="Avenir"/>
                <a:sym typeface="Avenir"/>
              </a:rPr>
              <a:t>without sacrificing time and spontaneity to create detailed plans.</a:t>
            </a:r>
            <a:endParaRPr sz="2000">
              <a:solidFill>
                <a:schemeClr val="dk2"/>
              </a:solidFill>
              <a:latin typeface="Avenir"/>
              <a:ea typeface="Avenir"/>
              <a:cs typeface="Avenir"/>
              <a:sym typeface="Avenir"/>
            </a:endParaRPr>
          </a:p>
        </p:txBody>
      </p:sp>
      <p:cxnSp>
        <p:nvCxnSpPr>
          <p:cNvPr id="150" name="Google Shape;150;p33"/>
          <p:cNvCxnSpPr/>
          <p:nvPr/>
        </p:nvCxnSpPr>
        <p:spPr>
          <a:xfrm>
            <a:off x="4571996" y="2666910"/>
            <a:ext cx="0" cy="576000"/>
          </a:xfrm>
          <a:prstGeom prst="straightConnector1">
            <a:avLst/>
          </a:prstGeom>
          <a:noFill/>
          <a:ln cap="flat" cmpd="sng" w="38100">
            <a:solidFill>
              <a:srgbClr val="D9D9D9"/>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34"/>
          <p:cNvPicPr preferRelativeResize="0"/>
          <p:nvPr/>
        </p:nvPicPr>
        <p:blipFill rotWithShape="1">
          <a:blip r:embed="rId3">
            <a:alphaModFix/>
          </a:blip>
          <a:srcRect b="0" l="29177" r="29177" t="0"/>
          <a:stretch/>
        </p:blipFill>
        <p:spPr>
          <a:xfrm>
            <a:off x="0" y="24"/>
            <a:ext cx="3808977" cy="5143451"/>
          </a:xfrm>
          <a:prstGeom prst="rect">
            <a:avLst/>
          </a:prstGeom>
          <a:noFill/>
          <a:ln>
            <a:noFill/>
          </a:ln>
        </p:spPr>
      </p:pic>
      <p:sp>
        <p:nvSpPr>
          <p:cNvPr id="156" name="Google Shape;156;p34"/>
          <p:cNvSpPr txBox="1"/>
          <p:nvPr>
            <p:ph type="ctrTitle"/>
          </p:nvPr>
        </p:nvSpPr>
        <p:spPr>
          <a:xfrm>
            <a:off x="4269750" y="913500"/>
            <a:ext cx="4202700" cy="331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Avenir"/>
                <a:ea typeface="Avenir"/>
                <a:cs typeface="Avenir"/>
                <a:sym typeface="Avenir"/>
              </a:rPr>
              <a:t>Introduction</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accent5"/>
                </a:solidFill>
                <a:latin typeface="Avenir"/>
                <a:ea typeface="Avenir"/>
                <a:cs typeface="Avenir"/>
                <a:sym typeface="Avenir"/>
              </a:rPr>
              <a:t>Heuristic Results</a:t>
            </a:r>
            <a:endParaRPr b="1">
              <a:solidFill>
                <a:schemeClr val="accent5"/>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Design Revisions</a:t>
            </a:r>
            <a:endParaRPr b="1">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b="1" lang="en">
                <a:solidFill>
                  <a:schemeClr val="dk2"/>
                </a:solidFill>
                <a:latin typeface="Avenir"/>
                <a:ea typeface="Avenir"/>
                <a:cs typeface="Avenir"/>
                <a:sym typeface="Avenir"/>
              </a:rPr>
              <a:t>Prototype</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Demo</a:t>
            </a:r>
            <a:endParaRPr b="1">
              <a:solidFill>
                <a:schemeClr val="dk2"/>
              </a:solidFill>
              <a:latin typeface="Avenir"/>
              <a:ea typeface="Avenir"/>
              <a:cs typeface="Avenir"/>
              <a:sym typeface="Avenir"/>
            </a:endParaRPr>
          </a:p>
          <a:p>
            <a:pPr indent="0" lvl="0" marL="0" rtl="0" algn="l">
              <a:spcBef>
                <a:spcPts val="0"/>
              </a:spcBef>
              <a:spcAft>
                <a:spcPts val="0"/>
              </a:spcAft>
              <a:buNone/>
            </a:pPr>
            <a:r>
              <a:rPr b="1" lang="en">
                <a:solidFill>
                  <a:schemeClr val="dk2"/>
                </a:solidFill>
                <a:latin typeface="Avenir"/>
                <a:ea typeface="Avenir"/>
                <a:cs typeface="Avenir"/>
                <a:sym typeface="Avenir"/>
              </a:rPr>
              <a:t>Summary</a:t>
            </a:r>
            <a:endParaRPr b="1">
              <a:solidFill>
                <a:schemeClr val="dk2"/>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35"/>
          <p:cNvSpPr txBox="1"/>
          <p:nvPr>
            <p:ph idx="4294967295" type="title"/>
          </p:nvPr>
        </p:nvSpPr>
        <p:spPr>
          <a:xfrm>
            <a:off x="457200" y="28217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Heuristic Violations Summary</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pic>
        <p:nvPicPr>
          <p:cNvPr id="162" name="Google Shape;162;p35"/>
          <p:cNvPicPr preferRelativeResize="0"/>
          <p:nvPr/>
        </p:nvPicPr>
        <p:blipFill rotWithShape="1">
          <a:blip r:embed="rId3">
            <a:alphaModFix/>
          </a:blip>
          <a:srcRect b="12388" l="3574" r="3574" t="0"/>
          <a:stretch/>
        </p:blipFill>
        <p:spPr>
          <a:xfrm>
            <a:off x="866825" y="1315425"/>
            <a:ext cx="1956250" cy="1845900"/>
          </a:xfrm>
          <a:prstGeom prst="rect">
            <a:avLst/>
          </a:prstGeom>
          <a:noFill/>
          <a:ln>
            <a:noFill/>
          </a:ln>
        </p:spPr>
      </p:pic>
      <p:pic>
        <p:nvPicPr>
          <p:cNvPr id="163" name="Google Shape;163;p35"/>
          <p:cNvPicPr preferRelativeResize="0"/>
          <p:nvPr/>
        </p:nvPicPr>
        <p:blipFill rotWithShape="1">
          <a:blip r:embed="rId4">
            <a:alphaModFix/>
          </a:blip>
          <a:srcRect b="13636" l="0" r="0" t="0"/>
          <a:stretch/>
        </p:blipFill>
        <p:spPr>
          <a:xfrm>
            <a:off x="3529700" y="1328537"/>
            <a:ext cx="2106949" cy="1819689"/>
          </a:xfrm>
          <a:prstGeom prst="rect">
            <a:avLst/>
          </a:prstGeom>
          <a:noFill/>
          <a:ln>
            <a:noFill/>
          </a:ln>
        </p:spPr>
      </p:pic>
      <p:pic>
        <p:nvPicPr>
          <p:cNvPr id="164" name="Google Shape;164;p35"/>
          <p:cNvPicPr preferRelativeResize="0"/>
          <p:nvPr/>
        </p:nvPicPr>
        <p:blipFill rotWithShape="1">
          <a:blip r:embed="rId5">
            <a:alphaModFix/>
          </a:blip>
          <a:srcRect b="13636" l="0" r="0" t="0"/>
          <a:stretch/>
        </p:blipFill>
        <p:spPr>
          <a:xfrm>
            <a:off x="6343275" y="1328537"/>
            <a:ext cx="2106949" cy="1819689"/>
          </a:xfrm>
          <a:prstGeom prst="rect">
            <a:avLst/>
          </a:prstGeom>
          <a:noFill/>
          <a:ln>
            <a:noFill/>
          </a:ln>
        </p:spPr>
      </p:pic>
      <p:sp>
        <p:nvSpPr>
          <p:cNvPr id="165" name="Google Shape;165;p35"/>
          <p:cNvSpPr txBox="1"/>
          <p:nvPr/>
        </p:nvSpPr>
        <p:spPr>
          <a:xfrm>
            <a:off x="955750" y="3206175"/>
            <a:ext cx="17784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Avenir"/>
                <a:ea typeface="Avenir"/>
                <a:cs typeface="Avenir"/>
                <a:sym typeface="Avenir"/>
              </a:rPr>
              <a:t>53</a:t>
            </a:r>
            <a:endParaRPr sz="3000">
              <a:latin typeface="Avenir"/>
              <a:ea typeface="Avenir"/>
              <a:cs typeface="Avenir"/>
              <a:sym typeface="Avenir"/>
            </a:endParaRPr>
          </a:p>
        </p:txBody>
      </p:sp>
      <p:sp>
        <p:nvSpPr>
          <p:cNvPr id="166" name="Google Shape;166;p35"/>
          <p:cNvSpPr txBox="1"/>
          <p:nvPr/>
        </p:nvSpPr>
        <p:spPr>
          <a:xfrm>
            <a:off x="3693975" y="3206175"/>
            <a:ext cx="17784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Avenir"/>
                <a:ea typeface="Avenir"/>
                <a:cs typeface="Avenir"/>
                <a:sym typeface="Avenir"/>
              </a:rPr>
              <a:t>4</a:t>
            </a:r>
            <a:endParaRPr sz="3000">
              <a:latin typeface="Avenir"/>
              <a:ea typeface="Avenir"/>
              <a:cs typeface="Avenir"/>
              <a:sym typeface="Avenir"/>
            </a:endParaRPr>
          </a:p>
        </p:txBody>
      </p:sp>
      <p:sp>
        <p:nvSpPr>
          <p:cNvPr id="167" name="Google Shape;167;p35"/>
          <p:cNvSpPr txBox="1"/>
          <p:nvPr/>
        </p:nvSpPr>
        <p:spPr>
          <a:xfrm>
            <a:off x="6343300" y="3161325"/>
            <a:ext cx="2106900" cy="64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Avenir"/>
                <a:ea typeface="Avenir"/>
                <a:cs typeface="Avenir"/>
                <a:sym typeface="Avenir"/>
              </a:rPr>
              <a:t>~50%</a:t>
            </a:r>
            <a:endParaRPr sz="3000">
              <a:latin typeface="Avenir"/>
              <a:ea typeface="Avenir"/>
              <a:cs typeface="Avenir"/>
              <a:sym typeface="Avenir"/>
            </a:endParaRPr>
          </a:p>
        </p:txBody>
      </p:sp>
      <p:sp>
        <p:nvSpPr>
          <p:cNvPr id="168" name="Google Shape;168;p35"/>
          <p:cNvSpPr txBox="1"/>
          <p:nvPr/>
        </p:nvSpPr>
        <p:spPr>
          <a:xfrm>
            <a:off x="533800" y="3810475"/>
            <a:ext cx="26223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Total Heuristic Violations</a:t>
            </a:r>
            <a:endParaRPr sz="2000">
              <a:latin typeface="Avenir"/>
              <a:ea typeface="Avenir"/>
              <a:cs typeface="Avenir"/>
              <a:sym typeface="Avenir"/>
            </a:endParaRPr>
          </a:p>
        </p:txBody>
      </p:sp>
      <p:sp>
        <p:nvSpPr>
          <p:cNvPr id="169" name="Google Shape;169;p35"/>
          <p:cNvSpPr txBox="1"/>
          <p:nvPr/>
        </p:nvSpPr>
        <p:spPr>
          <a:xfrm>
            <a:off x="3272025" y="3810475"/>
            <a:ext cx="26223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Severity 3-4 Violations Resolved</a:t>
            </a:r>
            <a:endParaRPr sz="2000">
              <a:latin typeface="Avenir"/>
              <a:ea typeface="Avenir"/>
              <a:cs typeface="Avenir"/>
              <a:sym typeface="Avenir"/>
            </a:endParaRPr>
          </a:p>
        </p:txBody>
      </p:sp>
      <p:sp>
        <p:nvSpPr>
          <p:cNvPr id="170" name="Google Shape;170;p35"/>
          <p:cNvSpPr txBox="1"/>
          <p:nvPr/>
        </p:nvSpPr>
        <p:spPr>
          <a:xfrm>
            <a:off x="6236050" y="3817025"/>
            <a:ext cx="23214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Avenir"/>
                <a:ea typeface="Avenir"/>
                <a:cs typeface="Avenir"/>
                <a:sym typeface="Avenir"/>
              </a:rPr>
              <a:t>Total Violations Fixed</a:t>
            </a:r>
            <a:endParaRPr sz="2000">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36"/>
          <p:cNvSpPr txBox="1"/>
          <p:nvPr>
            <p:ph idx="4294967295" type="title"/>
          </p:nvPr>
        </p:nvSpPr>
        <p:spPr>
          <a:xfrm>
            <a:off x="457200" y="282175"/>
            <a:ext cx="7417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Example of Ignored </a:t>
            </a:r>
            <a:r>
              <a:rPr lang="en">
                <a:solidFill>
                  <a:schemeClr val="accent5"/>
                </a:solidFill>
                <a:latin typeface="Avenir"/>
                <a:ea typeface="Avenir"/>
                <a:cs typeface="Avenir"/>
                <a:sym typeface="Avenir"/>
              </a:rPr>
              <a:t>Heuristic Violation</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176" name="Google Shape;176;p36"/>
          <p:cNvSpPr txBox="1"/>
          <p:nvPr/>
        </p:nvSpPr>
        <p:spPr>
          <a:xfrm>
            <a:off x="457200" y="1505775"/>
            <a:ext cx="7974600" cy="27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Avenir"/>
                <a:ea typeface="Avenir"/>
                <a:cs typeface="Avenir"/>
                <a:sym typeface="Avenir"/>
              </a:rPr>
              <a:t>H3 User control and freedom</a:t>
            </a:r>
            <a:r>
              <a:rPr b="1" lang="en" sz="2400">
                <a:solidFill>
                  <a:schemeClr val="dk1"/>
                </a:solidFill>
                <a:latin typeface="Avenir"/>
                <a:ea typeface="Avenir"/>
                <a:cs typeface="Avenir"/>
                <a:sym typeface="Avenir"/>
              </a:rPr>
              <a:t> (</a:t>
            </a:r>
            <a:r>
              <a:rPr b="1" lang="en" sz="2400">
                <a:solidFill>
                  <a:schemeClr val="dk1"/>
                </a:solidFill>
                <a:latin typeface="Avenir"/>
                <a:ea typeface="Avenir"/>
                <a:cs typeface="Avenir"/>
                <a:sym typeface="Avenir"/>
              </a:rPr>
              <a:t>Severity 1)</a:t>
            </a:r>
            <a:endParaRPr b="1" sz="2400">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rPr lang="en" sz="2000">
                <a:solidFill>
                  <a:schemeClr val="accent5"/>
                </a:solidFill>
                <a:latin typeface="Avenir"/>
                <a:ea typeface="Avenir"/>
                <a:cs typeface="Avenir"/>
                <a:sym typeface="Avenir"/>
              </a:rPr>
              <a:t>Issue: </a:t>
            </a:r>
            <a:r>
              <a:rPr lang="en" sz="2000">
                <a:solidFill>
                  <a:schemeClr val="dk1"/>
                </a:solidFill>
                <a:latin typeface="Avenir"/>
                <a:ea typeface="Avenir"/>
                <a:cs typeface="Avenir"/>
                <a:sym typeface="Avenir"/>
              </a:rPr>
              <a:t>There’s no way to say a solid no to connecting Facebook or Google Calendar. Users may want this option, since “Later” implies that the app will inconveniently ping me about it again later.</a:t>
            </a:r>
            <a:endParaRPr sz="2000">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rPr lang="en" sz="2000">
                <a:solidFill>
                  <a:schemeClr val="accent5"/>
                </a:solidFill>
                <a:latin typeface="Avenir"/>
                <a:ea typeface="Avenir"/>
                <a:cs typeface="Avenir"/>
                <a:sym typeface="Avenir"/>
              </a:rPr>
              <a:t>Fix: </a:t>
            </a:r>
            <a:r>
              <a:rPr lang="en" sz="2000">
                <a:solidFill>
                  <a:schemeClr val="dk1"/>
                </a:solidFill>
                <a:latin typeface="Avenir"/>
                <a:ea typeface="Avenir"/>
                <a:cs typeface="Avenir"/>
                <a:sym typeface="Avenir"/>
              </a:rPr>
              <a:t>Add button to say No </a:t>
            </a:r>
            <a:endParaRPr sz="2000">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rPr lang="en" sz="1100">
                <a:solidFill>
                  <a:schemeClr val="dk1"/>
                </a:solidFill>
                <a:latin typeface="Avenir"/>
                <a:ea typeface="Avenir"/>
                <a:cs typeface="Avenir"/>
                <a:sym typeface="Avenir"/>
              </a:rPr>
              <a:t>				</a:t>
            </a:r>
            <a:endParaRPr sz="1100">
              <a:solidFill>
                <a:schemeClr val="dk1"/>
              </a:solidFill>
              <a:latin typeface="Avenir"/>
              <a:ea typeface="Avenir"/>
              <a:cs typeface="Avenir"/>
              <a:sym typeface="Avenir"/>
            </a:endParaRPr>
          </a:p>
          <a:p>
            <a:pPr indent="0" lvl="0" marL="0" rtl="0" algn="ctr">
              <a:spcBef>
                <a:spcPts val="0"/>
              </a:spcBef>
              <a:spcAft>
                <a:spcPts val="0"/>
              </a:spcAft>
              <a:buNone/>
            </a:pPr>
            <a:r>
              <a:rPr lang="en" sz="1100">
                <a:solidFill>
                  <a:schemeClr val="dk1"/>
                </a:solidFill>
                <a:latin typeface="Avenir"/>
                <a:ea typeface="Avenir"/>
                <a:cs typeface="Avenir"/>
                <a:sym typeface="Avenir"/>
              </a:rPr>
              <a:t>			</a:t>
            </a:r>
            <a:endParaRPr sz="1100">
              <a:solidFill>
                <a:schemeClr val="dk1"/>
              </a:solidFill>
              <a:latin typeface="Avenir"/>
              <a:ea typeface="Avenir"/>
              <a:cs typeface="Avenir"/>
              <a:sym typeface="Avenir"/>
            </a:endParaRPr>
          </a:p>
          <a:p>
            <a:pPr indent="0" lvl="0" marL="0" rtl="0" algn="ctr">
              <a:spcBef>
                <a:spcPts val="0"/>
              </a:spcBef>
              <a:spcAft>
                <a:spcPts val="0"/>
              </a:spcAft>
              <a:buNone/>
            </a:pPr>
            <a:r>
              <a:rPr lang="en" sz="1100">
                <a:solidFill>
                  <a:schemeClr val="dk1"/>
                </a:solidFill>
                <a:latin typeface="Avenir"/>
                <a:ea typeface="Avenir"/>
                <a:cs typeface="Avenir"/>
                <a:sym typeface="Avenir"/>
              </a:rPr>
              <a:t>		</a:t>
            </a:r>
            <a:endParaRPr sz="1100">
              <a:solidFill>
                <a:schemeClr val="dk1"/>
              </a:solidFill>
              <a:latin typeface="Avenir"/>
              <a:ea typeface="Avenir"/>
              <a:cs typeface="Avenir"/>
              <a:sym typeface="Avenir"/>
            </a:endParaRPr>
          </a:p>
          <a:p>
            <a:pPr indent="0" lvl="0" marL="0" rtl="0" algn="ctr">
              <a:spcBef>
                <a:spcPts val="0"/>
              </a:spcBef>
              <a:spcAft>
                <a:spcPts val="0"/>
              </a:spcAft>
              <a:buNone/>
            </a:pPr>
            <a:r>
              <a:t/>
            </a:r>
            <a:endParaRPr sz="2000">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