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7">
          <p15:clr>
            <a:srgbClr val="A4A3A4"/>
          </p15:clr>
        </p15:guide>
        <p15:guide id="2" pos="3580">
          <p15:clr>
            <a:srgbClr val="A4A3A4"/>
          </p15:clr>
        </p15:guide>
        <p15:guide id="3" pos="3881">
          <p15:clr>
            <a:srgbClr val="A4A3A4"/>
          </p15:clr>
        </p15:guide>
        <p15:guide id="4" orient="horz" pos="22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87" orient="horz"/>
        <p:guide pos="3580"/>
        <p:guide pos="3881"/>
        <p:guide pos="2270"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24" Type="http://schemas.openxmlformats.org/officeDocument/2006/relationships/slide" Target="slides/slide19.xml"/><Relationship Id="rId12" Type="http://schemas.openxmlformats.org/officeDocument/2006/relationships/slide" Target="slides/slide7.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651d7ad9bc_4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651d7ad9bc_4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6f841b3ad3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6f841b3ad3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6f841b3ad3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6f841b3ad3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6f841b3ad3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6f841b3ad3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Task 1, we want users to walk through the onboarding of first time usage to then be given their first batch of options for the next best travel action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658baa109d_3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658baa109d_3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Users can see what their friends have done before on the home screen or click on specific options for even more granular detail about social proof</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658baa109d_5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658baa109d_5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Users after they select a travel experience will be prompted to provide feedback so that the AI can tune its recs in the future. Feedback consists of a star rating and </a:t>
            </a:r>
            <a:r>
              <a:rPr lang="en"/>
              <a:t>characteristic</a:t>
            </a:r>
            <a:r>
              <a:rPr lang="en"/>
              <a:t> tags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658baa109d_3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658baa109d_3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the chatbot to customize actions in real time if unsatisfied. Use shortcuts or type out a message. The AI learns from this and updates your next best actions. The AI tries to interpret what the user means and updates accordingly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658baa109d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658baa109d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survey at the beginning helps the AI personalize the travel experience for the user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658baa109d_3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658baa109d_3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Users can update their likes and dislikes MANUALLY that the AI has surfaced from learning. Unlike the other update processes, the user can MANUALLY delete preferences if they know exactly what they want to change.</a:t>
            </a:r>
            <a:endParaRPr/>
          </a:p>
          <a:p>
            <a:pPr indent="0" lvl="0" marL="0" rtl="0" algn="l">
              <a:spcBef>
                <a:spcPts val="0"/>
              </a:spcBef>
              <a:spcAft>
                <a:spcPts val="0"/>
              </a:spcAft>
              <a:buNone/>
            </a:pPr>
            <a:r>
              <a:rPr lang="en"/>
              <a:t>NOTE: We did not mock up the direct interaction of removing Likes or Dislikes in Figma for branching simplicity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658baa109d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658baa109d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Tools: Used Figma and imported sketch templates and flat icon icons. The tools helped us create a foundation to get started on making the prototype, especially with the iPhone templates. It was hard to grid things correctly since each template had different grids, each that we had to manipulate ourselves. </a:t>
            </a:r>
            <a:endParaRPr/>
          </a:p>
          <a:p>
            <a:pPr indent="0" lvl="0" marL="0" rtl="0" algn="l">
              <a:spcBef>
                <a:spcPts val="0"/>
              </a:spcBef>
              <a:spcAft>
                <a:spcPts val="0"/>
              </a:spcAft>
              <a:buNone/>
            </a:pPr>
            <a:r>
              <a:rPr lang="en"/>
              <a:t>Parts b c and d are in the read me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658baa109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658baa109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Tools: Used Figma and imported sketch templates and flat icon icons. The tools helped us create a foundation to get started on making the prototype, especially with the iPhone templates. It was hard to grid things correctly since each template had different grids, each that we had to manipulate ourselves. </a:t>
            </a:r>
            <a:endParaRPr/>
          </a:p>
          <a:p>
            <a:pPr indent="0" lvl="0" marL="0" rtl="0" algn="l">
              <a:spcBef>
                <a:spcPts val="0"/>
              </a:spcBef>
              <a:spcAft>
                <a:spcPts val="0"/>
              </a:spcAft>
              <a:buNone/>
            </a:pPr>
            <a:r>
              <a:rPr lang="en"/>
              <a:t>Parts b c and d are in the read 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will need to Wizard of Oz our high fidelity solution, but for Figma, we are not doing anything crazy behind the scenes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64d361862d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64d361862d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658baa109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658baa10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658baa109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658baa109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658baa109d_5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658baa109d_5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ran a second round of low fidelity prototypes to test some of our major redesigned features.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658baa109d_5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658baa109d_5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ran the study with one student and one non-student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658baa109d_5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658baa109d_5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658baa109d_5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658baa109d_5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6f841b3ad3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6f841b3ad3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2">
  <p:cSld name="TITLE_2">
    <p:spTree>
      <p:nvGrpSpPr>
        <p:cNvPr id="50" name="Shape 50"/>
        <p:cNvGrpSpPr/>
        <p:nvPr/>
      </p:nvGrpSpPr>
      <p:grpSpPr>
        <a:xfrm>
          <a:off x="0" y="0"/>
          <a:ext cx="0" cy="0"/>
          <a:chOff x="0" y="0"/>
          <a:chExt cx="0" cy="0"/>
        </a:xfrm>
      </p:grpSpPr>
      <p:sp>
        <p:nvSpPr>
          <p:cNvPr id="51" name="Google Shape;51;p13"/>
          <p:cNvSpPr txBox="1"/>
          <p:nvPr>
            <p:ph type="ctrTitle"/>
          </p:nvPr>
        </p:nvSpPr>
        <p:spPr>
          <a:xfrm>
            <a:off x="311700" y="595975"/>
            <a:ext cx="8520600" cy="195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52" name="Google Shape;52;p13"/>
          <p:cNvSpPr txBox="1"/>
          <p:nvPr>
            <p:ph idx="1" type="subTitle"/>
          </p:nvPr>
        </p:nvSpPr>
        <p:spPr>
          <a:xfrm>
            <a:off x="311700" y="3165823"/>
            <a:ext cx="8520600" cy="733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53" name="Google Shape;53;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p:cSld name="BLANK_1_1">
    <p:spTree>
      <p:nvGrpSpPr>
        <p:cNvPr id="54" name="Shape 54"/>
        <p:cNvGrpSpPr/>
        <p:nvPr/>
      </p:nvGrpSpPr>
      <p:grpSpPr>
        <a:xfrm>
          <a:off x="0" y="0"/>
          <a:ext cx="0" cy="0"/>
          <a:chOff x="0" y="0"/>
          <a:chExt cx="0" cy="0"/>
        </a:xfrm>
      </p:grpSpPr>
      <p:sp>
        <p:nvSpPr>
          <p:cNvPr id="55" name="Google Shape;55;p14"/>
          <p:cNvSpPr/>
          <p:nvPr/>
        </p:nvSpPr>
        <p:spPr>
          <a:xfrm>
            <a:off x="0" y="0"/>
            <a:ext cx="9144000" cy="5143500"/>
          </a:xfrm>
          <a:prstGeom prst="frame">
            <a:avLst>
              <a:gd fmla="val 4376" name="adj1"/>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image" Target="../media/image29.png"/><Relationship Id="rId7"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19.png"/><Relationship Id="rId6"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26.png"/><Relationship Id="rId5"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5"/>
          <p:cNvSpPr txBox="1"/>
          <p:nvPr>
            <p:ph idx="4294967295" type="title"/>
          </p:nvPr>
        </p:nvSpPr>
        <p:spPr>
          <a:xfrm>
            <a:off x="206700" y="113375"/>
            <a:ext cx="87306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Value Proposition, Problem and Solution Overview</a:t>
            </a:r>
            <a:endParaRPr>
              <a:solidFill>
                <a:schemeClr val="accent5"/>
              </a:solidFill>
              <a:latin typeface="Avenir"/>
              <a:ea typeface="Avenir"/>
              <a:cs typeface="Avenir"/>
              <a:sym typeface="Avenir"/>
            </a:endParaRPr>
          </a:p>
          <a:p>
            <a:pPr indent="0" lvl="0" marL="0" rtl="0" algn="l">
              <a:spcBef>
                <a:spcPts val="0"/>
              </a:spcBef>
              <a:spcAft>
                <a:spcPts val="0"/>
              </a:spcAft>
              <a:buNone/>
            </a:pPr>
            <a:r>
              <a:t/>
            </a:r>
            <a:endParaRPr>
              <a:solidFill>
                <a:schemeClr val="accent5"/>
              </a:solidFill>
              <a:latin typeface="Avenir"/>
              <a:ea typeface="Avenir"/>
              <a:cs typeface="Avenir"/>
              <a:sym typeface="Avenir"/>
            </a:endParaRPr>
          </a:p>
        </p:txBody>
      </p:sp>
      <p:sp>
        <p:nvSpPr>
          <p:cNvPr id="61" name="Google Shape;61;p15"/>
          <p:cNvSpPr txBox="1"/>
          <p:nvPr/>
        </p:nvSpPr>
        <p:spPr>
          <a:xfrm>
            <a:off x="206700" y="1138900"/>
            <a:ext cx="8730600" cy="3212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en" sz="2200">
                <a:solidFill>
                  <a:schemeClr val="accent5"/>
                </a:solidFill>
                <a:latin typeface="Avenir"/>
                <a:ea typeface="Avenir"/>
                <a:cs typeface="Avenir"/>
                <a:sym typeface="Avenir"/>
              </a:rPr>
              <a:t>Value Proposition</a:t>
            </a:r>
            <a:r>
              <a:rPr lang="en" sz="2200">
                <a:solidFill>
                  <a:schemeClr val="dk1"/>
                </a:solidFill>
                <a:latin typeface="Avenir"/>
                <a:ea typeface="Avenir"/>
                <a:cs typeface="Avenir"/>
                <a:sym typeface="Avenir"/>
              </a:rPr>
              <a:t>: Personalized Adventure On-Demand</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rPr b="1" i="1" lang="en" sz="2200">
                <a:solidFill>
                  <a:schemeClr val="accent5"/>
                </a:solidFill>
                <a:latin typeface="Avenir"/>
                <a:ea typeface="Avenir"/>
                <a:cs typeface="Avenir"/>
                <a:sym typeface="Avenir"/>
              </a:rPr>
              <a:t>Problem:</a:t>
            </a:r>
            <a:r>
              <a:rPr i="1" lang="en" sz="2200">
                <a:solidFill>
                  <a:schemeClr val="accent5"/>
                </a:solidFill>
                <a:latin typeface="Avenir"/>
                <a:ea typeface="Avenir"/>
                <a:cs typeface="Avenir"/>
                <a:sym typeface="Avenir"/>
              </a:rPr>
              <a:t> </a:t>
            </a:r>
            <a:r>
              <a:rPr lang="en" sz="2200">
                <a:solidFill>
                  <a:schemeClr val="dk1"/>
                </a:solidFill>
                <a:latin typeface="Avenir"/>
                <a:ea typeface="Avenir"/>
                <a:cs typeface="Avenir"/>
                <a:sym typeface="Avenir"/>
              </a:rPr>
              <a:t>When traveling, people have difficulty finding specific activities based on their interests unless they sacrifice time and spontaneity to make detailed itineraries</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rPr b="1" i="1" lang="en" sz="2200">
                <a:solidFill>
                  <a:schemeClr val="accent5"/>
                </a:solidFill>
                <a:latin typeface="Avenir"/>
                <a:ea typeface="Avenir"/>
                <a:cs typeface="Avenir"/>
                <a:sym typeface="Avenir"/>
              </a:rPr>
              <a:t>Solution:</a:t>
            </a:r>
            <a:r>
              <a:rPr b="1" lang="en" sz="2200">
                <a:solidFill>
                  <a:schemeClr val="accent5"/>
                </a:solidFill>
                <a:latin typeface="Avenir"/>
                <a:ea typeface="Avenir"/>
                <a:cs typeface="Avenir"/>
                <a:sym typeface="Avenir"/>
              </a:rPr>
              <a:t> </a:t>
            </a:r>
            <a:r>
              <a:rPr lang="en" sz="2200">
                <a:solidFill>
                  <a:schemeClr val="dk1"/>
                </a:solidFill>
                <a:latin typeface="Avenir"/>
                <a:ea typeface="Avenir"/>
                <a:cs typeface="Avenir"/>
                <a:sym typeface="Avenir"/>
              </a:rPr>
              <a:t>Hyperlocal, personalized, real-time recommendations to guide people through open-ended travel situations. </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t/>
            </a:r>
            <a:endParaRPr sz="2200">
              <a:solidFill>
                <a:schemeClr val="dk1"/>
              </a:solidFill>
              <a:latin typeface="Avenir"/>
              <a:ea typeface="Avenir"/>
              <a:cs typeface="Avenir"/>
              <a:sym typeface="Avenir"/>
            </a:endParaRPr>
          </a:p>
          <a:p>
            <a:pPr indent="0" lvl="0" marL="457200" rtl="0" algn="l">
              <a:lnSpc>
                <a:spcPct val="100000"/>
              </a:lnSpc>
              <a:spcBef>
                <a:spcPts val="0"/>
              </a:spcBef>
              <a:spcAft>
                <a:spcPts val="0"/>
              </a:spcAft>
              <a:buNone/>
            </a:pPr>
            <a:r>
              <a:t/>
            </a:r>
            <a:endParaRPr b="1" sz="2400">
              <a:solidFill>
                <a:schemeClr val="dk1"/>
              </a:solidFill>
              <a:latin typeface="Avenir"/>
              <a:ea typeface="Avenir"/>
              <a:cs typeface="Avenir"/>
              <a:sym typeface="Avenir"/>
            </a:endParaRPr>
          </a:p>
          <a:p>
            <a:pPr indent="0" lvl="0" marL="457200" rtl="0" algn="l">
              <a:lnSpc>
                <a:spcPct val="100000"/>
              </a:lnSpc>
              <a:spcBef>
                <a:spcPts val="0"/>
              </a:spcBef>
              <a:spcAft>
                <a:spcPts val="0"/>
              </a:spcAft>
              <a:buNone/>
            </a:pPr>
            <a:r>
              <a:t/>
            </a:r>
            <a:endParaRPr b="1" sz="2400">
              <a:solidFill>
                <a:schemeClr val="dk1"/>
              </a:solidFill>
              <a:latin typeface="Avenir"/>
              <a:ea typeface="Avenir"/>
              <a:cs typeface="Avenir"/>
              <a:sym typeface="Avenir"/>
            </a:endParaRPr>
          </a:p>
        </p:txBody>
      </p:sp>
      <p:pic>
        <p:nvPicPr>
          <p:cNvPr id="62" name="Google Shape;62;p15"/>
          <p:cNvPicPr preferRelativeResize="0"/>
          <p:nvPr/>
        </p:nvPicPr>
        <p:blipFill>
          <a:blip r:embed="rId3">
            <a:alphaModFix/>
          </a:blip>
          <a:stretch>
            <a:fillRect/>
          </a:stretch>
        </p:blipFill>
        <p:spPr>
          <a:xfrm>
            <a:off x="7770875" y="4241149"/>
            <a:ext cx="1373126" cy="1373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pic>
        <p:nvPicPr>
          <p:cNvPr id="129" name="Google Shape;129;p24"/>
          <p:cNvPicPr preferRelativeResize="0"/>
          <p:nvPr/>
        </p:nvPicPr>
        <p:blipFill>
          <a:blip r:embed="rId3">
            <a:alphaModFix/>
          </a:blip>
          <a:stretch>
            <a:fillRect/>
          </a:stretch>
        </p:blipFill>
        <p:spPr>
          <a:xfrm>
            <a:off x="174438" y="479650"/>
            <a:ext cx="5421977" cy="4604675"/>
          </a:xfrm>
          <a:prstGeom prst="rect">
            <a:avLst/>
          </a:prstGeom>
          <a:noFill/>
          <a:ln>
            <a:noFill/>
          </a:ln>
        </p:spPr>
      </p:pic>
      <p:sp>
        <p:nvSpPr>
          <p:cNvPr id="130" name="Google Shape;130;p24"/>
          <p:cNvSpPr txBox="1"/>
          <p:nvPr>
            <p:ph type="title"/>
          </p:nvPr>
        </p:nvSpPr>
        <p:spPr>
          <a:xfrm>
            <a:off x="316075" y="-1475"/>
            <a:ext cx="5138700" cy="54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Design Change: Main Page</a:t>
            </a:r>
            <a:endParaRPr>
              <a:solidFill>
                <a:schemeClr val="accent5"/>
              </a:solidFill>
              <a:latin typeface="Avenir"/>
              <a:ea typeface="Avenir"/>
              <a:cs typeface="Avenir"/>
              <a:sym typeface="Avenir"/>
            </a:endParaRPr>
          </a:p>
        </p:txBody>
      </p:sp>
      <p:sp>
        <p:nvSpPr>
          <p:cNvPr id="131" name="Google Shape;131;p24"/>
          <p:cNvSpPr txBox="1"/>
          <p:nvPr/>
        </p:nvSpPr>
        <p:spPr>
          <a:xfrm>
            <a:off x="5596425" y="251050"/>
            <a:ext cx="3432900" cy="453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097A7"/>
                </a:solidFill>
                <a:latin typeface="Avenir"/>
                <a:ea typeface="Avenir"/>
                <a:cs typeface="Avenir"/>
                <a:sym typeface="Avenir"/>
              </a:rPr>
              <a:t>Core Changes:</a:t>
            </a:r>
            <a:endParaRPr sz="2000">
              <a:solidFill>
                <a:srgbClr val="0097A7"/>
              </a:solidFill>
              <a:latin typeface="Avenir"/>
              <a:ea typeface="Avenir"/>
              <a:cs typeface="Avenir"/>
              <a:sym typeface="Avenir"/>
            </a:endParaRPr>
          </a:p>
          <a:p>
            <a:pPr indent="-355600" lvl="0" marL="457200" rtl="0" algn="l">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Added icons of friends who have done each activity on main page</a:t>
            </a:r>
            <a:endParaRPr sz="2000">
              <a:solidFill>
                <a:schemeClr val="dk1"/>
              </a:solidFill>
              <a:latin typeface="Avenir"/>
              <a:ea typeface="Avenir"/>
              <a:cs typeface="Avenir"/>
              <a:sym typeface="Avenir"/>
            </a:endParaRPr>
          </a:p>
          <a:p>
            <a:pPr indent="-355600" lvl="0" marL="457200" rtl="0" algn="l">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Added descriptive tags and quotes from friends in activity page</a:t>
            </a:r>
            <a:endParaRPr sz="2000">
              <a:solidFill>
                <a:schemeClr val="dk1"/>
              </a:solidFill>
              <a:latin typeface="Avenir"/>
              <a:ea typeface="Avenir"/>
              <a:cs typeface="Avenir"/>
              <a:sym typeface="Avenir"/>
            </a:endParaRPr>
          </a:p>
          <a:p>
            <a:pPr indent="0" lvl="0" marL="0" rtl="0" algn="l">
              <a:spcBef>
                <a:spcPts val="0"/>
              </a:spcBef>
              <a:spcAft>
                <a:spcPts val="0"/>
              </a:spcAft>
              <a:buNone/>
            </a:pPr>
            <a:r>
              <a:rPr lang="en" sz="2000">
                <a:solidFill>
                  <a:srgbClr val="0097A7"/>
                </a:solidFill>
                <a:latin typeface="Avenir"/>
                <a:ea typeface="Avenir"/>
                <a:cs typeface="Avenir"/>
                <a:sym typeface="Avenir"/>
              </a:rPr>
              <a:t>Rationale:</a:t>
            </a:r>
            <a:r>
              <a:rPr lang="en" sz="2000">
                <a:solidFill>
                  <a:srgbClr val="000000"/>
                </a:solidFill>
                <a:latin typeface="Avenir"/>
                <a:ea typeface="Avenir"/>
                <a:cs typeface="Avenir"/>
                <a:sym typeface="Avenir"/>
              </a:rPr>
              <a:t> </a:t>
            </a:r>
            <a:endParaRPr sz="2000">
              <a:latin typeface="Avenir"/>
              <a:ea typeface="Avenir"/>
              <a:cs typeface="Avenir"/>
              <a:sym typeface="Avenir"/>
            </a:endParaRPr>
          </a:p>
          <a:p>
            <a:pPr indent="-355600" lvl="0" marL="457200" rtl="0" algn="l">
              <a:spcBef>
                <a:spcPts val="0"/>
              </a:spcBef>
              <a:spcAft>
                <a:spcPts val="0"/>
              </a:spcAft>
              <a:buSzPts val="2000"/>
              <a:buFont typeface="Avenir"/>
              <a:buChar char="-"/>
            </a:pPr>
            <a:r>
              <a:rPr lang="en" sz="2000">
                <a:latin typeface="Avenir"/>
                <a:ea typeface="Avenir"/>
                <a:cs typeface="Avenir"/>
                <a:sym typeface="Avenir"/>
              </a:rPr>
              <a:t>People should not have to click on each option to see “social proof” </a:t>
            </a:r>
            <a:endParaRPr sz="2000">
              <a:latin typeface="Avenir"/>
              <a:ea typeface="Avenir"/>
              <a:cs typeface="Avenir"/>
              <a:sym typeface="Avenir"/>
            </a:endParaRPr>
          </a:p>
          <a:p>
            <a:pPr indent="-355600" lvl="0" marL="457200" rtl="0" algn="l">
              <a:spcBef>
                <a:spcPts val="0"/>
              </a:spcBef>
              <a:spcAft>
                <a:spcPts val="0"/>
              </a:spcAft>
              <a:buSzPts val="2000"/>
              <a:buFont typeface="Avenir"/>
              <a:buChar char="-"/>
            </a:pPr>
            <a:r>
              <a:rPr lang="en" sz="2000">
                <a:latin typeface="Avenir"/>
                <a:ea typeface="Avenir"/>
                <a:cs typeface="Avenir"/>
                <a:sym typeface="Avenir"/>
              </a:rPr>
              <a:t>Clicking on a particular activity option should surface more detailed information</a:t>
            </a:r>
            <a:endParaRPr sz="2000">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a:p>
            <a:pPr indent="0" lvl="0" marL="0" rtl="0" algn="l">
              <a:spcBef>
                <a:spcPts val="0"/>
              </a:spcBef>
              <a:spcAft>
                <a:spcPts val="0"/>
              </a:spcAft>
              <a:buNone/>
            </a:pPr>
            <a:r>
              <a:t/>
            </a:r>
            <a:endParaRPr sz="2000">
              <a:solidFill>
                <a:srgbClr val="000000"/>
              </a:solidFill>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5"/>
          <p:cNvSpPr txBox="1"/>
          <p:nvPr>
            <p:ph type="title"/>
          </p:nvPr>
        </p:nvSpPr>
        <p:spPr>
          <a:xfrm>
            <a:off x="316075" y="-1475"/>
            <a:ext cx="5743800" cy="54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Design Change: AI Explainability</a:t>
            </a:r>
            <a:endParaRPr>
              <a:solidFill>
                <a:schemeClr val="accent5"/>
              </a:solidFill>
              <a:latin typeface="Avenir"/>
              <a:ea typeface="Avenir"/>
              <a:cs typeface="Avenir"/>
              <a:sym typeface="Avenir"/>
            </a:endParaRPr>
          </a:p>
        </p:txBody>
      </p:sp>
      <p:sp>
        <p:nvSpPr>
          <p:cNvPr id="137" name="Google Shape;137;p25"/>
          <p:cNvSpPr txBox="1"/>
          <p:nvPr/>
        </p:nvSpPr>
        <p:spPr>
          <a:xfrm>
            <a:off x="5276150" y="592149"/>
            <a:ext cx="3753000" cy="44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097A7"/>
                </a:solidFill>
                <a:latin typeface="Avenir"/>
                <a:ea typeface="Avenir"/>
                <a:cs typeface="Avenir"/>
                <a:sym typeface="Avenir"/>
              </a:rPr>
              <a:t>Core Changes:</a:t>
            </a:r>
            <a:endParaRPr sz="2000">
              <a:solidFill>
                <a:srgbClr val="0097A7"/>
              </a:solidFill>
              <a:latin typeface="Avenir"/>
              <a:ea typeface="Avenir"/>
              <a:cs typeface="Avenir"/>
              <a:sym typeface="Avenir"/>
            </a:endParaRPr>
          </a:p>
          <a:p>
            <a:pPr indent="-355600" lvl="0" marL="457200" rtl="0" algn="l">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Added “info” button to main page, which opens an AI explainability pop-up describing why that action was surfaced (i.e. user tags)</a:t>
            </a:r>
            <a:endParaRPr sz="2000">
              <a:solidFill>
                <a:schemeClr val="dk1"/>
              </a:solidFill>
              <a:latin typeface="Avenir"/>
              <a:ea typeface="Avenir"/>
              <a:cs typeface="Avenir"/>
              <a:sym typeface="Avenir"/>
            </a:endParaRPr>
          </a:p>
          <a:p>
            <a:pPr indent="0" lvl="0" marL="0" rtl="0" algn="l">
              <a:spcBef>
                <a:spcPts val="0"/>
              </a:spcBef>
              <a:spcAft>
                <a:spcPts val="0"/>
              </a:spcAft>
              <a:buNone/>
            </a:pPr>
            <a:r>
              <a:rPr lang="en" sz="2000">
                <a:solidFill>
                  <a:srgbClr val="0097A7"/>
                </a:solidFill>
                <a:latin typeface="Avenir"/>
                <a:ea typeface="Avenir"/>
                <a:cs typeface="Avenir"/>
                <a:sym typeface="Avenir"/>
              </a:rPr>
              <a:t>Rationale:</a:t>
            </a:r>
            <a:endParaRPr sz="2000">
              <a:solidFill>
                <a:srgbClr val="000000"/>
              </a:solidFill>
              <a:latin typeface="Avenir"/>
              <a:ea typeface="Avenir"/>
              <a:cs typeface="Avenir"/>
              <a:sym typeface="Avenir"/>
            </a:endParaRPr>
          </a:p>
          <a:p>
            <a:pPr indent="-355600" lvl="0" marL="457200" rtl="0" algn="l">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Users should see how their interests affect their recommendations</a:t>
            </a:r>
            <a:endParaRPr sz="2000">
              <a:solidFill>
                <a:schemeClr val="dk1"/>
              </a:solidFill>
              <a:latin typeface="Avenir"/>
              <a:ea typeface="Avenir"/>
              <a:cs typeface="Avenir"/>
              <a:sym typeface="Avenir"/>
            </a:endParaRPr>
          </a:p>
          <a:p>
            <a:pPr indent="-355600" lvl="0" marL="457200" rtl="0" algn="l">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Users should have clarity on AI recs to build trust with system</a:t>
            </a:r>
            <a:endParaRPr sz="2000">
              <a:solidFill>
                <a:schemeClr val="dk1"/>
              </a:solidFill>
              <a:latin typeface="Avenir"/>
              <a:ea typeface="Avenir"/>
              <a:cs typeface="Avenir"/>
              <a:sym typeface="Avenir"/>
            </a:endParaRPr>
          </a:p>
          <a:p>
            <a:pPr indent="0" lvl="0" marL="0" rtl="0" algn="l">
              <a:spcBef>
                <a:spcPts val="0"/>
              </a:spcBef>
              <a:spcAft>
                <a:spcPts val="0"/>
              </a:spcAft>
              <a:buNone/>
            </a:pPr>
            <a:r>
              <a:t/>
            </a:r>
            <a:endParaRPr sz="2000">
              <a:solidFill>
                <a:schemeClr val="dk1"/>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2000">
              <a:solidFill>
                <a:schemeClr val="dk1"/>
              </a:solidFill>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a:p>
            <a:pPr indent="0" lvl="0" marL="0" rtl="0" algn="l">
              <a:spcBef>
                <a:spcPts val="0"/>
              </a:spcBef>
              <a:spcAft>
                <a:spcPts val="0"/>
              </a:spcAft>
              <a:buNone/>
            </a:pPr>
            <a:r>
              <a:t/>
            </a:r>
            <a:endParaRPr sz="2000">
              <a:solidFill>
                <a:srgbClr val="000000"/>
              </a:solidFill>
              <a:latin typeface="Avenir"/>
              <a:ea typeface="Avenir"/>
              <a:cs typeface="Avenir"/>
              <a:sym typeface="Avenir"/>
            </a:endParaRPr>
          </a:p>
        </p:txBody>
      </p:sp>
      <p:pic>
        <p:nvPicPr>
          <p:cNvPr id="138" name="Google Shape;138;p25"/>
          <p:cNvPicPr preferRelativeResize="0"/>
          <p:nvPr/>
        </p:nvPicPr>
        <p:blipFill>
          <a:blip r:embed="rId3">
            <a:alphaModFix/>
          </a:blip>
          <a:stretch>
            <a:fillRect/>
          </a:stretch>
        </p:blipFill>
        <p:spPr>
          <a:xfrm>
            <a:off x="117550" y="538825"/>
            <a:ext cx="5080068" cy="4604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pic>
        <p:nvPicPr>
          <p:cNvPr id="143" name="Google Shape;143;p26"/>
          <p:cNvPicPr preferRelativeResize="0"/>
          <p:nvPr/>
        </p:nvPicPr>
        <p:blipFill>
          <a:blip r:embed="rId3">
            <a:alphaModFix/>
          </a:blip>
          <a:stretch>
            <a:fillRect/>
          </a:stretch>
        </p:blipFill>
        <p:spPr>
          <a:xfrm>
            <a:off x="5022863" y="1139575"/>
            <a:ext cx="1713949" cy="3711246"/>
          </a:xfrm>
          <a:prstGeom prst="rect">
            <a:avLst/>
          </a:prstGeom>
          <a:noFill/>
          <a:ln cap="flat" cmpd="sng" w="19050">
            <a:solidFill>
              <a:schemeClr val="dk2"/>
            </a:solidFill>
            <a:prstDash val="solid"/>
            <a:round/>
            <a:headEnd len="sm" w="sm" type="none"/>
            <a:tailEnd len="sm" w="sm" type="none"/>
          </a:ln>
        </p:spPr>
      </p:pic>
      <p:pic>
        <p:nvPicPr>
          <p:cNvPr id="144" name="Google Shape;144;p26"/>
          <p:cNvPicPr preferRelativeResize="0"/>
          <p:nvPr/>
        </p:nvPicPr>
        <p:blipFill>
          <a:blip r:embed="rId4">
            <a:alphaModFix/>
          </a:blip>
          <a:stretch>
            <a:fillRect/>
          </a:stretch>
        </p:blipFill>
        <p:spPr>
          <a:xfrm>
            <a:off x="2971775" y="1139575"/>
            <a:ext cx="1713949" cy="3711246"/>
          </a:xfrm>
          <a:prstGeom prst="rect">
            <a:avLst/>
          </a:prstGeom>
          <a:noFill/>
          <a:ln cap="flat" cmpd="sng" w="19050">
            <a:solidFill>
              <a:schemeClr val="dk2"/>
            </a:solidFill>
            <a:prstDash val="solid"/>
            <a:round/>
            <a:headEnd len="sm" w="sm" type="none"/>
            <a:tailEnd len="sm" w="sm" type="none"/>
          </a:ln>
        </p:spPr>
      </p:pic>
      <p:sp>
        <p:nvSpPr>
          <p:cNvPr id="145" name="Google Shape;145;p26"/>
          <p:cNvSpPr txBox="1"/>
          <p:nvPr>
            <p:ph idx="4294967295" type="title"/>
          </p:nvPr>
        </p:nvSpPr>
        <p:spPr>
          <a:xfrm>
            <a:off x="457200" y="282175"/>
            <a:ext cx="7517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Task #1: Figure out what you can do nearby</a:t>
            </a:r>
            <a:endParaRPr>
              <a:solidFill>
                <a:schemeClr val="accent5"/>
              </a:solidFill>
              <a:latin typeface="Avenir"/>
              <a:ea typeface="Avenir"/>
              <a:cs typeface="Avenir"/>
              <a:sym typeface="Avenir"/>
            </a:endParaRPr>
          </a:p>
        </p:txBody>
      </p:sp>
      <p:sp>
        <p:nvSpPr>
          <p:cNvPr id="146" name="Google Shape;146;p26"/>
          <p:cNvSpPr/>
          <p:nvPr/>
        </p:nvSpPr>
        <p:spPr>
          <a:xfrm>
            <a:off x="2971800" y="2464650"/>
            <a:ext cx="1713900" cy="1006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6"/>
          <p:cNvSpPr/>
          <p:nvPr/>
        </p:nvSpPr>
        <p:spPr>
          <a:xfrm>
            <a:off x="5055601" y="2337550"/>
            <a:ext cx="1713900" cy="12099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8" name="Google Shape;148;p26"/>
          <p:cNvCxnSpPr/>
          <p:nvPr/>
        </p:nvCxnSpPr>
        <p:spPr>
          <a:xfrm>
            <a:off x="4685700" y="2994000"/>
            <a:ext cx="337200" cy="2400"/>
          </a:xfrm>
          <a:prstGeom prst="straightConnector1">
            <a:avLst/>
          </a:prstGeom>
          <a:noFill/>
          <a:ln cap="flat" cmpd="sng" w="38100">
            <a:solidFill>
              <a:schemeClr val="accent1"/>
            </a:solidFill>
            <a:prstDash val="solid"/>
            <a:round/>
            <a:headEnd len="med" w="med" type="none"/>
            <a:tailEnd len="med" w="med" type="triangle"/>
          </a:ln>
        </p:spPr>
      </p:cxnSp>
      <p:pic>
        <p:nvPicPr>
          <p:cNvPr id="149" name="Google Shape;149;p26"/>
          <p:cNvPicPr preferRelativeResize="0"/>
          <p:nvPr/>
        </p:nvPicPr>
        <p:blipFill>
          <a:blip r:embed="rId5">
            <a:alphaModFix/>
          </a:blip>
          <a:stretch>
            <a:fillRect/>
          </a:stretch>
        </p:blipFill>
        <p:spPr>
          <a:xfrm>
            <a:off x="7063200" y="1062225"/>
            <a:ext cx="1608124" cy="3859524"/>
          </a:xfrm>
          <a:prstGeom prst="rect">
            <a:avLst/>
          </a:prstGeom>
          <a:noFill/>
          <a:ln cap="flat" cmpd="sng" w="19050">
            <a:solidFill>
              <a:schemeClr val="dk2"/>
            </a:solidFill>
            <a:prstDash val="solid"/>
            <a:round/>
            <a:headEnd len="sm" w="sm" type="none"/>
            <a:tailEnd len="sm" w="sm" type="none"/>
          </a:ln>
        </p:spPr>
      </p:pic>
      <p:pic>
        <p:nvPicPr>
          <p:cNvPr id="150" name="Google Shape;150;p26"/>
          <p:cNvPicPr preferRelativeResize="0"/>
          <p:nvPr/>
        </p:nvPicPr>
        <p:blipFill>
          <a:blip r:embed="rId6">
            <a:alphaModFix/>
          </a:blip>
          <a:stretch>
            <a:fillRect/>
          </a:stretch>
        </p:blipFill>
        <p:spPr>
          <a:xfrm>
            <a:off x="457198" y="1079232"/>
            <a:ext cx="1766749" cy="3825503"/>
          </a:xfrm>
          <a:prstGeom prst="rect">
            <a:avLst/>
          </a:prstGeom>
          <a:noFill/>
          <a:ln cap="flat" cmpd="sng" w="19050">
            <a:solidFill>
              <a:schemeClr val="dk2"/>
            </a:solidFill>
            <a:prstDash val="solid"/>
            <a:round/>
            <a:headEnd len="sm" w="sm" type="none"/>
            <a:tailEnd len="sm" w="sm" type="none"/>
          </a:ln>
        </p:spPr>
      </p:pic>
      <p:cxnSp>
        <p:nvCxnSpPr>
          <p:cNvPr id="151" name="Google Shape;151;p26"/>
          <p:cNvCxnSpPr>
            <a:stCxn id="150" idx="3"/>
            <a:endCxn id="144" idx="1"/>
          </p:cNvCxnSpPr>
          <p:nvPr/>
        </p:nvCxnSpPr>
        <p:spPr>
          <a:xfrm>
            <a:off x="2223947" y="2991983"/>
            <a:ext cx="747900" cy="3300"/>
          </a:xfrm>
          <a:prstGeom prst="straightConnector1">
            <a:avLst/>
          </a:prstGeom>
          <a:noFill/>
          <a:ln cap="flat" cmpd="sng" w="38100">
            <a:solidFill>
              <a:schemeClr val="accent1"/>
            </a:solidFill>
            <a:prstDash val="solid"/>
            <a:round/>
            <a:headEnd len="med" w="med" type="none"/>
            <a:tailEnd len="med" w="med" type="triangle"/>
          </a:ln>
        </p:spPr>
      </p:cxnSp>
      <p:sp>
        <p:nvSpPr>
          <p:cNvPr id="152" name="Google Shape;152;p26"/>
          <p:cNvSpPr txBox="1"/>
          <p:nvPr/>
        </p:nvSpPr>
        <p:spPr>
          <a:xfrm>
            <a:off x="2173770" y="2405638"/>
            <a:ext cx="1012200" cy="44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50">
                <a:solidFill>
                  <a:schemeClr val="accent1"/>
                </a:solidFill>
              </a:rPr>
              <a:t>More questions</a:t>
            </a:r>
            <a:endParaRPr b="1" sz="1150">
              <a:solidFill>
                <a:schemeClr val="accent1"/>
              </a:solidFill>
            </a:endParaRPr>
          </a:p>
        </p:txBody>
      </p:sp>
      <p:cxnSp>
        <p:nvCxnSpPr>
          <p:cNvPr id="153" name="Google Shape;153;p26"/>
          <p:cNvCxnSpPr/>
          <p:nvPr/>
        </p:nvCxnSpPr>
        <p:spPr>
          <a:xfrm>
            <a:off x="6769500" y="2941300"/>
            <a:ext cx="337200" cy="2400"/>
          </a:xfrm>
          <a:prstGeom prst="straightConnector1">
            <a:avLst/>
          </a:prstGeom>
          <a:noFill/>
          <a:ln cap="flat" cmpd="sng" w="38100">
            <a:solidFill>
              <a:schemeClr val="accent1"/>
            </a:solidFill>
            <a:prstDash val="solid"/>
            <a:round/>
            <a:headEnd len="med" w="med"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pic>
        <p:nvPicPr>
          <p:cNvPr id="158" name="Google Shape;158;p27"/>
          <p:cNvPicPr preferRelativeResize="0"/>
          <p:nvPr/>
        </p:nvPicPr>
        <p:blipFill>
          <a:blip r:embed="rId3">
            <a:alphaModFix/>
          </a:blip>
          <a:stretch>
            <a:fillRect/>
          </a:stretch>
        </p:blipFill>
        <p:spPr>
          <a:xfrm>
            <a:off x="4401475" y="986234"/>
            <a:ext cx="1433426" cy="4025019"/>
          </a:xfrm>
          <a:prstGeom prst="rect">
            <a:avLst/>
          </a:prstGeom>
          <a:noFill/>
          <a:ln cap="flat" cmpd="sng" w="19050">
            <a:solidFill>
              <a:schemeClr val="dk2"/>
            </a:solidFill>
            <a:prstDash val="solid"/>
            <a:round/>
            <a:headEnd len="sm" w="sm" type="none"/>
            <a:tailEnd len="sm" w="sm" type="none"/>
          </a:ln>
        </p:spPr>
      </p:pic>
      <p:pic>
        <p:nvPicPr>
          <p:cNvPr id="159" name="Google Shape;159;p27"/>
          <p:cNvPicPr preferRelativeResize="0"/>
          <p:nvPr/>
        </p:nvPicPr>
        <p:blipFill>
          <a:blip r:embed="rId4">
            <a:alphaModFix/>
          </a:blip>
          <a:stretch>
            <a:fillRect/>
          </a:stretch>
        </p:blipFill>
        <p:spPr>
          <a:xfrm>
            <a:off x="2320000" y="1340149"/>
            <a:ext cx="1529625" cy="3671100"/>
          </a:xfrm>
          <a:prstGeom prst="rect">
            <a:avLst/>
          </a:prstGeom>
          <a:noFill/>
          <a:ln cap="flat" cmpd="sng" w="19050">
            <a:solidFill>
              <a:schemeClr val="dk2"/>
            </a:solidFill>
            <a:prstDash val="solid"/>
            <a:round/>
            <a:headEnd len="sm" w="sm" type="none"/>
            <a:tailEnd len="sm" w="sm" type="none"/>
          </a:ln>
        </p:spPr>
      </p:pic>
      <p:sp>
        <p:nvSpPr>
          <p:cNvPr id="160" name="Google Shape;160;p27"/>
          <p:cNvSpPr txBox="1"/>
          <p:nvPr>
            <p:ph idx="4294967295" type="title"/>
          </p:nvPr>
        </p:nvSpPr>
        <p:spPr>
          <a:xfrm>
            <a:off x="457200" y="282175"/>
            <a:ext cx="7517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Task #2: </a:t>
            </a:r>
            <a:r>
              <a:rPr lang="en">
                <a:solidFill>
                  <a:schemeClr val="accent5"/>
                </a:solidFill>
                <a:latin typeface="Avenir"/>
                <a:ea typeface="Avenir"/>
                <a:cs typeface="Avenir"/>
                <a:sym typeface="Avenir"/>
              </a:rPr>
              <a:t>Figure out what your friends have done before</a:t>
            </a:r>
            <a:endParaRPr>
              <a:solidFill>
                <a:schemeClr val="accent5"/>
              </a:solidFill>
              <a:latin typeface="Avenir"/>
              <a:ea typeface="Avenir"/>
              <a:cs typeface="Avenir"/>
              <a:sym typeface="Avenir"/>
            </a:endParaRPr>
          </a:p>
        </p:txBody>
      </p:sp>
      <p:sp>
        <p:nvSpPr>
          <p:cNvPr id="161" name="Google Shape;161;p27"/>
          <p:cNvSpPr/>
          <p:nvPr/>
        </p:nvSpPr>
        <p:spPr>
          <a:xfrm>
            <a:off x="2271675" y="1779350"/>
            <a:ext cx="1626300" cy="24588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7"/>
          <p:cNvSpPr/>
          <p:nvPr/>
        </p:nvSpPr>
        <p:spPr>
          <a:xfrm>
            <a:off x="4305250" y="4005075"/>
            <a:ext cx="1626300" cy="6474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3" name="Google Shape;163;p27"/>
          <p:cNvCxnSpPr/>
          <p:nvPr/>
        </p:nvCxnSpPr>
        <p:spPr>
          <a:xfrm>
            <a:off x="3897975" y="2272628"/>
            <a:ext cx="533400" cy="0"/>
          </a:xfrm>
          <a:prstGeom prst="straightConnector1">
            <a:avLst/>
          </a:prstGeom>
          <a:noFill/>
          <a:ln cap="flat" cmpd="sng" w="38100">
            <a:solidFill>
              <a:schemeClr val="accent1"/>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pic>
        <p:nvPicPr>
          <p:cNvPr id="168" name="Google Shape;168;p28"/>
          <p:cNvPicPr preferRelativeResize="0"/>
          <p:nvPr/>
        </p:nvPicPr>
        <p:blipFill>
          <a:blip r:embed="rId3">
            <a:alphaModFix/>
          </a:blip>
          <a:stretch>
            <a:fillRect/>
          </a:stretch>
        </p:blipFill>
        <p:spPr>
          <a:xfrm>
            <a:off x="1830348" y="1245900"/>
            <a:ext cx="1340951" cy="3765349"/>
          </a:xfrm>
          <a:prstGeom prst="rect">
            <a:avLst/>
          </a:prstGeom>
          <a:noFill/>
          <a:ln cap="flat" cmpd="sng" w="19050">
            <a:solidFill>
              <a:schemeClr val="dk2"/>
            </a:solidFill>
            <a:prstDash val="solid"/>
            <a:round/>
            <a:headEnd len="sm" w="sm" type="none"/>
            <a:tailEnd len="sm" w="sm" type="none"/>
          </a:ln>
        </p:spPr>
      </p:pic>
      <p:pic>
        <p:nvPicPr>
          <p:cNvPr id="169" name="Google Shape;169;p28"/>
          <p:cNvPicPr preferRelativeResize="0"/>
          <p:nvPr/>
        </p:nvPicPr>
        <p:blipFill>
          <a:blip r:embed="rId4">
            <a:alphaModFix/>
          </a:blip>
          <a:stretch>
            <a:fillRect/>
          </a:stretch>
        </p:blipFill>
        <p:spPr>
          <a:xfrm>
            <a:off x="20325" y="1245900"/>
            <a:ext cx="1568899" cy="3765348"/>
          </a:xfrm>
          <a:prstGeom prst="rect">
            <a:avLst/>
          </a:prstGeom>
          <a:noFill/>
          <a:ln cap="flat" cmpd="sng" w="19050">
            <a:solidFill>
              <a:schemeClr val="dk2"/>
            </a:solidFill>
            <a:prstDash val="solid"/>
            <a:round/>
            <a:headEnd len="sm" w="sm" type="none"/>
            <a:tailEnd len="sm" w="sm" type="none"/>
          </a:ln>
        </p:spPr>
      </p:pic>
      <p:sp>
        <p:nvSpPr>
          <p:cNvPr id="170" name="Google Shape;170;p28"/>
          <p:cNvSpPr txBox="1"/>
          <p:nvPr>
            <p:ph idx="4294967295" type="title"/>
          </p:nvPr>
        </p:nvSpPr>
        <p:spPr>
          <a:xfrm>
            <a:off x="457200" y="282175"/>
            <a:ext cx="7517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Task #3: Personalize your travel experience</a:t>
            </a:r>
            <a:endParaRPr>
              <a:solidFill>
                <a:schemeClr val="accent5"/>
              </a:solidFill>
              <a:latin typeface="Avenir"/>
              <a:ea typeface="Avenir"/>
              <a:cs typeface="Avenir"/>
              <a:sym typeface="Avenir"/>
            </a:endParaRPr>
          </a:p>
          <a:p>
            <a:pPr indent="0" lvl="0" marL="0" rtl="0" algn="l">
              <a:spcBef>
                <a:spcPts val="0"/>
              </a:spcBef>
              <a:spcAft>
                <a:spcPts val="0"/>
              </a:spcAft>
              <a:buNone/>
            </a:pPr>
            <a:r>
              <a:rPr lang="en" sz="2400">
                <a:solidFill>
                  <a:srgbClr val="666666"/>
                </a:solidFill>
                <a:latin typeface="Avenir"/>
                <a:ea typeface="Avenir"/>
                <a:cs typeface="Avenir"/>
                <a:sym typeface="Avenir"/>
              </a:rPr>
              <a:t>#3a: Choose an option and evaluate it</a:t>
            </a:r>
            <a:endParaRPr sz="2400">
              <a:solidFill>
                <a:srgbClr val="666666"/>
              </a:solidFill>
              <a:latin typeface="Avenir"/>
              <a:ea typeface="Avenir"/>
              <a:cs typeface="Avenir"/>
              <a:sym typeface="Avenir"/>
            </a:endParaRPr>
          </a:p>
        </p:txBody>
      </p:sp>
      <p:sp>
        <p:nvSpPr>
          <p:cNvPr id="171" name="Google Shape;171;p28"/>
          <p:cNvSpPr/>
          <p:nvPr/>
        </p:nvSpPr>
        <p:spPr>
          <a:xfrm>
            <a:off x="0" y="1682575"/>
            <a:ext cx="1619100" cy="2503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8"/>
          <p:cNvSpPr/>
          <p:nvPr/>
        </p:nvSpPr>
        <p:spPr>
          <a:xfrm>
            <a:off x="1861426" y="4610225"/>
            <a:ext cx="1255500" cy="3024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3" name="Google Shape;173;p28"/>
          <p:cNvCxnSpPr/>
          <p:nvPr/>
        </p:nvCxnSpPr>
        <p:spPr>
          <a:xfrm>
            <a:off x="1619116" y="2946350"/>
            <a:ext cx="300000" cy="10500"/>
          </a:xfrm>
          <a:prstGeom prst="straightConnector1">
            <a:avLst/>
          </a:prstGeom>
          <a:noFill/>
          <a:ln cap="flat" cmpd="sng" w="38100">
            <a:solidFill>
              <a:schemeClr val="accent1"/>
            </a:solidFill>
            <a:prstDash val="solid"/>
            <a:round/>
            <a:headEnd len="med" w="med" type="none"/>
            <a:tailEnd len="med" w="med" type="triangle"/>
          </a:ln>
        </p:spPr>
      </p:cxnSp>
      <p:pic>
        <p:nvPicPr>
          <p:cNvPr id="174" name="Google Shape;174;p28"/>
          <p:cNvPicPr preferRelativeResize="0"/>
          <p:nvPr/>
        </p:nvPicPr>
        <p:blipFill>
          <a:blip r:embed="rId5">
            <a:alphaModFix/>
          </a:blip>
          <a:stretch>
            <a:fillRect/>
          </a:stretch>
        </p:blipFill>
        <p:spPr>
          <a:xfrm>
            <a:off x="3412424" y="1226900"/>
            <a:ext cx="1747721" cy="3784350"/>
          </a:xfrm>
          <a:prstGeom prst="rect">
            <a:avLst/>
          </a:prstGeom>
          <a:noFill/>
          <a:ln cap="flat" cmpd="sng" w="19050">
            <a:solidFill>
              <a:schemeClr val="dk2"/>
            </a:solidFill>
            <a:prstDash val="solid"/>
            <a:round/>
            <a:headEnd len="sm" w="sm" type="none"/>
            <a:tailEnd len="sm" w="sm" type="none"/>
          </a:ln>
        </p:spPr>
      </p:pic>
      <p:pic>
        <p:nvPicPr>
          <p:cNvPr id="175" name="Google Shape;175;p28"/>
          <p:cNvPicPr preferRelativeResize="0"/>
          <p:nvPr/>
        </p:nvPicPr>
        <p:blipFill>
          <a:blip r:embed="rId6">
            <a:alphaModFix/>
          </a:blip>
          <a:stretch>
            <a:fillRect/>
          </a:stretch>
        </p:blipFill>
        <p:spPr>
          <a:xfrm>
            <a:off x="5401269" y="1226900"/>
            <a:ext cx="1747725" cy="3784383"/>
          </a:xfrm>
          <a:prstGeom prst="rect">
            <a:avLst/>
          </a:prstGeom>
          <a:noFill/>
          <a:ln cap="flat" cmpd="sng" w="19050">
            <a:solidFill>
              <a:schemeClr val="dk2"/>
            </a:solidFill>
            <a:prstDash val="solid"/>
            <a:round/>
            <a:headEnd len="sm" w="sm" type="none"/>
            <a:tailEnd len="sm" w="sm" type="none"/>
          </a:ln>
        </p:spPr>
      </p:pic>
      <p:pic>
        <p:nvPicPr>
          <p:cNvPr id="176" name="Google Shape;176;p28"/>
          <p:cNvPicPr preferRelativeResize="0"/>
          <p:nvPr/>
        </p:nvPicPr>
        <p:blipFill>
          <a:blip r:embed="rId7">
            <a:alphaModFix/>
          </a:blip>
          <a:stretch>
            <a:fillRect/>
          </a:stretch>
        </p:blipFill>
        <p:spPr>
          <a:xfrm>
            <a:off x="7390119" y="1226880"/>
            <a:ext cx="1747725" cy="3784383"/>
          </a:xfrm>
          <a:prstGeom prst="rect">
            <a:avLst/>
          </a:prstGeom>
          <a:noFill/>
          <a:ln cap="flat" cmpd="sng" w="19050">
            <a:solidFill>
              <a:schemeClr val="dk2"/>
            </a:solidFill>
            <a:prstDash val="solid"/>
            <a:round/>
            <a:headEnd len="sm" w="sm" type="none"/>
            <a:tailEnd len="sm" w="sm" type="none"/>
          </a:ln>
        </p:spPr>
      </p:pic>
      <p:cxnSp>
        <p:nvCxnSpPr>
          <p:cNvPr id="177" name="Google Shape;177;p28"/>
          <p:cNvCxnSpPr/>
          <p:nvPr/>
        </p:nvCxnSpPr>
        <p:spPr>
          <a:xfrm>
            <a:off x="3167516" y="2946350"/>
            <a:ext cx="300000" cy="10500"/>
          </a:xfrm>
          <a:prstGeom prst="straightConnector1">
            <a:avLst/>
          </a:prstGeom>
          <a:noFill/>
          <a:ln cap="flat" cmpd="sng" w="38100">
            <a:solidFill>
              <a:schemeClr val="accent1"/>
            </a:solidFill>
            <a:prstDash val="solid"/>
            <a:round/>
            <a:headEnd len="med" w="med" type="none"/>
            <a:tailEnd len="med" w="med" type="triangle"/>
          </a:ln>
        </p:spPr>
      </p:cxnSp>
      <p:cxnSp>
        <p:nvCxnSpPr>
          <p:cNvPr id="178" name="Google Shape;178;p28"/>
          <p:cNvCxnSpPr/>
          <p:nvPr/>
        </p:nvCxnSpPr>
        <p:spPr>
          <a:xfrm>
            <a:off x="5178191" y="2977400"/>
            <a:ext cx="300000" cy="10500"/>
          </a:xfrm>
          <a:prstGeom prst="straightConnector1">
            <a:avLst/>
          </a:prstGeom>
          <a:noFill/>
          <a:ln cap="flat" cmpd="sng" w="38100">
            <a:solidFill>
              <a:schemeClr val="accent1"/>
            </a:solidFill>
            <a:prstDash val="solid"/>
            <a:round/>
            <a:headEnd len="med" w="med" type="none"/>
            <a:tailEnd len="med" w="med" type="triangle"/>
          </a:ln>
        </p:spPr>
      </p:cxnSp>
      <p:cxnSp>
        <p:nvCxnSpPr>
          <p:cNvPr id="179" name="Google Shape;179;p28"/>
          <p:cNvCxnSpPr/>
          <p:nvPr/>
        </p:nvCxnSpPr>
        <p:spPr>
          <a:xfrm>
            <a:off x="7148991" y="2987900"/>
            <a:ext cx="300000" cy="10500"/>
          </a:xfrm>
          <a:prstGeom prst="straightConnector1">
            <a:avLst/>
          </a:prstGeom>
          <a:noFill/>
          <a:ln cap="flat" cmpd="sng" w="38100">
            <a:solidFill>
              <a:schemeClr val="accent1"/>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pic>
        <p:nvPicPr>
          <p:cNvPr id="184" name="Google Shape;184;p29"/>
          <p:cNvPicPr preferRelativeResize="0"/>
          <p:nvPr/>
        </p:nvPicPr>
        <p:blipFill>
          <a:blip r:embed="rId3">
            <a:alphaModFix/>
          </a:blip>
          <a:stretch>
            <a:fillRect/>
          </a:stretch>
        </p:blipFill>
        <p:spPr>
          <a:xfrm>
            <a:off x="643600" y="1340149"/>
            <a:ext cx="1529625" cy="3671100"/>
          </a:xfrm>
          <a:prstGeom prst="rect">
            <a:avLst/>
          </a:prstGeom>
          <a:noFill/>
          <a:ln cap="flat" cmpd="sng" w="19050">
            <a:solidFill>
              <a:schemeClr val="dk2"/>
            </a:solidFill>
            <a:prstDash val="solid"/>
            <a:round/>
            <a:headEnd len="sm" w="sm" type="none"/>
            <a:tailEnd len="sm" w="sm" type="none"/>
          </a:ln>
        </p:spPr>
      </p:pic>
      <p:sp>
        <p:nvSpPr>
          <p:cNvPr id="185" name="Google Shape;185;p29"/>
          <p:cNvSpPr txBox="1"/>
          <p:nvPr>
            <p:ph idx="4294967295" type="title"/>
          </p:nvPr>
        </p:nvSpPr>
        <p:spPr>
          <a:xfrm>
            <a:off x="457200" y="282175"/>
            <a:ext cx="82293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Task #3: Personalize your travel </a:t>
            </a:r>
            <a:r>
              <a:rPr lang="en">
                <a:solidFill>
                  <a:schemeClr val="accent5"/>
                </a:solidFill>
                <a:latin typeface="Avenir"/>
                <a:ea typeface="Avenir"/>
                <a:cs typeface="Avenir"/>
                <a:sym typeface="Avenir"/>
              </a:rPr>
              <a:t>experience</a:t>
            </a:r>
            <a:endParaRPr>
              <a:solidFill>
                <a:schemeClr val="accent5"/>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2400">
                <a:solidFill>
                  <a:srgbClr val="666666"/>
                </a:solidFill>
                <a:latin typeface="Avenir"/>
                <a:ea typeface="Avenir"/>
                <a:cs typeface="Avenir"/>
                <a:sym typeface="Avenir"/>
              </a:rPr>
              <a:t>#3b: Inform app that you don’t like the options</a:t>
            </a:r>
            <a:endParaRPr sz="2400">
              <a:solidFill>
                <a:srgbClr val="666666"/>
              </a:solidFill>
              <a:latin typeface="Avenir"/>
              <a:ea typeface="Avenir"/>
              <a:cs typeface="Avenir"/>
              <a:sym typeface="Avenir"/>
            </a:endParaRPr>
          </a:p>
        </p:txBody>
      </p:sp>
      <p:sp>
        <p:nvSpPr>
          <p:cNvPr id="186" name="Google Shape;186;p29"/>
          <p:cNvSpPr/>
          <p:nvPr/>
        </p:nvSpPr>
        <p:spPr>
          <a:xfrm>
            <a:off x="643600" y="4256750"/>
            <a:ext cx="1626300" cy="6474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7" name="Google Shape;187;p29"/>
          <p:cNvCxnSpPr>
            <a:stCxn id="186" idx="3"/>
          </p:cNvCxnSpPr>
          <p:nvPr/>
        </p:nvCxnSpPr>
        <p:spPr>
          <a:xfrm>
            <a:off x="2269900" y="4580450"/>
            <a:ext cx="408900" cy="0"/>
          </a:xfrm>
          <a:prstGeom prst="straightConnector1">
            <a:avLst/>
          </a:prstGeom>
          <a:noFill/>
          <a:ln cap="flat" cmpd="sng" w="38100">
            <a:solidFill>
              <a:schemeClr val="accent1"/>
            </a:solidFill>
            <a:prstDash val="solid"/>
            <a:round/>
            <a:headEnd len="med" w="med" type="none"/>
            <a:tailEnd len="med" w="med" type="triangle"/>
          </a:ln>
        </p:spPr>
      </p:cxnSp>
      <p:pic>
        <p:nvPicPr>
          <p:cNvPr id="188" name="Google Shape;188;p29"/>
          <p:cNvPicPr preferRelativeResize="0"/>
          <p:nvPr/>
        </p:nvPicPr>
        <p:blipFill>
          <a:blip r:embed="rId4">
            <a:alphaModFix/>
          </a:blip>
          <a:stretch>
            <a:fillRect/>
          </a:stretch>
        </p:blipFill>
        <p:spPr>
          <a:xfrm>
            <a:off x="2661392" y="1340150"/>
            <a:ext cx="1695398" cy="3671101"/>
          </a:xfrm>
          <a:prstGeom prst="rect">
            <a:avLst/>
          </a:prstGeom>
          <a:noFill/>
          <a:ln cap="flat" cmpd="sng" w="19050">
            <a:solidFill>
              <a:schemeClr val="dk2"/>
            </a:solidFill>
            <a:prstDash val="solid"/>
            <a:round/>
            <a:headEnd len="sm" w="sm" type="none"/>
            <a:tailEnd len="sm" w="sm" type="none"/>
          </a:ln>
        </p:spPr>
      </p:pic>
      <p:pic>
        <p:nvPicPr>
          <p:cNvPr id="189" name="Google Shape;189;p29"/>
          <p:cNvPicPr preferRelativeResize="0"/>
          <p:nvPr/>
        </p:nvPicPr>
        <p:blipFill>
          <a:blip r:embed="rId5">
            <a:alphaModFix/>
          </a:blip>
          <a:stretch>
            <a:fillRect/>
          </a:stretch>
        </p:blipFill>
        <p:spPr>
          <a:xfrm>
            <a:off x="4844958" y="1340155"/>
            <a:ext cx="1695400" cy="3671082"/>
          </a:xfrm>
          <a:prstGeom prst="rect">
            <a:avLst/>
          </a:prstGeom>
          <a:noFill/>
          <a:ln cap="flat" cmpd="sng" w="19050">
            <a:solidFill>
              <a:schemeClr val="dk2"/>
            </a:solidFill>
            <a:prstDash val="solid"/>
            <a:round/>
            <a:headEnd len="sm" w="sm" type="none"/>
            <a:tailEnd len="sm" w="sm" type="none"/>
          </a:ln>
        </p:spPr>
      </p:pic>
      <p:pic>
        <p:nvPicPr>
          <p:cNvPr id="190" name="Google Shape;190;p29"/>
          <p:cNvPicPr preferRelativeResize="0"/>
          <p:nvPr/>
        </p:nvPicPr>
        <p:blipFill rotWithShape="1">
          <a:blip r:embed="rId6">
            <a:alphaModFix/>
          </a:blip>
          <a:srcRect b="15474" l="11998" r="9118" t="6492"/>
          <a:stretch/>
        </p:blipFill>
        <p:spPr>
          <a:xfrm>
            <a:off x="7028525" y="1340150"/>
            <a:ext cx="1882356" cy="3671075"/>
          </a:xfrm>
          <a:prstGeom prst="rect">
            <a:avLst/>
          </a:prstGeom>
          <a:noFill/>
          <a:ln cap="flat" cmpd="sng" w="19050">
            <a:solidFill>
              <a:schemeClr val="dk2"/>
            </a:solidFill>
            <a:prstDash val="solid"/>
            <a:round/>
            <a:headEnd len="sm" w="sm" type="none"/>
            <a:tailEnd len="sm" w="sm" type="none"/>
          </a:ln>
        </p:spPr>
      </p:pic>
      <p:sp>
        <p:nvSpPr>
          <p:cNvPr id="191" name="Google Shape;191;p29"/>
          <p:cNvSpPr/>
          <p:nvPr/>
        </p:nvSpPr>
        <p:spPr>
          <a:xfrm>
            <a:off x="2661400" y="4089625"/>
            <a:ext cx="1695300" cy="9669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2" name="Google Shape;192;p29"/>
          <p:cNvCxnSpPr/>
          <p:nvPr/>
        </p:nvCxnSpPr>
        <p:spPr>
          <a:xfrm>
            <a:off x="4396425" y="4573075"/>
            <a:ext cx="408900" cy="0"/>
          </a:xfrm>
          <a:prstGeom prst="straightConnector1">
            <a:avLst/>
          </a:prstGeom>
          <a:noFill/>
          <a:ln cap="flat" cmpd="sng" w="38100">
            <a:solidFill>
              <a:schemeClr val="accent1"/>
            </a:solidFill>
            <a:prstDash val="solid"/>
            <a:round/>
            <a:headEnd len="med" w="med" type="none"/>
            <a:tailEnd len="med" w="med" type="triangle"/>
          </a:ln>
        </p:spPr>
      </p:cxnSp>
      <p:cxnSp>
        <p:nvCxnSpPr>
          <p:cNvPr id="193" name="Google Shape;193;p29"/>
          <p:cNvCxnSpPr/>
          <p:nvPr/>
        </p:nvCxnSpPr>
        <p:spPr>
          <a:xfrm>
            <a:off x="6579988" y="4573075"/>
            <a:ext cx="408900" cy="0"/>
          </a:xfrm>
          <a:prstGeom prst="straightConnector1">
            <a:avLst/>
          </a:prstGeom>
          <a:noFill/>
          <a:ln cap="flat" cmpd="sng" w="38100">
            <a:solidFill>
              <a:schemeClr val="accent1"/>
            </a:solidFill>
            <a:prstDash val="solid"/>
            <a:round/>
            <a:headEnd len="med" w="med"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30"/>
          <p:cNvSpPr txBox="1"/>
          <p:nvPr>
            <p:ph idx="4294967295" type="title"/>
          </p:nvPr>
        </p:nvSpPr>
        <p:spPr>
          <a:xfrm>
            <a:off x="457200" y="282175"/>
            <a:ext cx="85029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Task #3: Personalize your travel experience</a:t>
            </a:r>
            <a:endParaRPr>
              <a:solidFill>
                <a:schemeClr val="accent5"/>
              </a:solidFill>
              <a:latin typeface="Avenir"/>
              <a:ea typeface="Avenir"/>
              <a:cs typeface="Avenir"/>
              <a:sym typeface="Avenir"/>
            </a:endParaRPr>
          </a:p>
          <a:p>
            <a:pPr indent="0" lvl="0" marL="0" rtl="0" algn="l">
              <a:spcBef>
                <a:spcPts val="0"/>
              </a:spcBef>
              <a:spcAft>
                <a:spcPts val="0"/>
              </a:spcAft>
              <a:buNone/>
            </a:pPr>
            <a:r>
              <a:rPr lang="en" sz="2400">
                <a:solidFill>
                  <a:srgbClr val="666666"/>
                </a:solidFill>
                <a:latin typeface="Avenir"/>
                <a:ea typeface="Avenir"/>
                <a:cs typeface="Avenir"/>
                <a:sym typeface="Avenir"/>
              </a:rPr>
              <a:t>#3c: Inform app of your preferences to get recommendations</a:t>
            </a:r>
            <a:endParaRPr sz="2400">
              <a:solidFill>
                <a:srgbClr val="666666"/>
              </a:solidFill>
              <a:latin typeface="Avenir"/>
              <a:ea typeface="Avenir"/>
              <a:cs typeface="Avenir"/>
              <a:sym typeface="Avenir"/>
            </a:endParaRPr>
          </a:p>
        </p:txBody>
      </p:sp>
      <p:pic>
        <p:nvPicPr>
          <p:cNvPr id="199" name="Google Shape;199;p30"/>
          <p:cNvPicPr preferRelativeResize="0"/>
          <p:nvPr/>
        </p:nvPicPr>
        <p:blipFill>
          <a:blip r:embed="rId3">
            <a:alphaModFix/>
          </a:blip>
          <a:stretch>
            <a:fillRect/>
          </a:stretch>
        </p:blipFill>
        <p:spPr>
          <a:xfrm>
            <a:off x="9725" y="1194299"/>
            <a:ext cx="1766749" cy="3825576"/>
          </a:xfrm>
          <a:prstGeom prst="rect">
            <a:avLst/>
          </a:prstGeom>
          <a:noFill/>
          <a:ln cap="flat" cmpd="sng" w="19050">
            <a:solidFill>
              <a:schemeClr val="dk2"/>
            </a:solidFill>
            <a:prstDash val="solid"/>
            <a:round/>
            <a:headEnd len="sm" w="sm" type="none"/>
            <a:tailEnd len="sm" w="sm" type="none"/>
          </a:ln>
        </p:spPr>
      </p:pic>
      <p:pic>
        <p:nvPicPr>
          <p:cNvPr id="200" name="Google Shape;200;p30"/>
          <p:cNvPicPr preferRelativeResize="0"/>
          <p:nvPr/>
        </p:nvPicPr>
        <p:blipFill>
          <a:blip r:embed="rId4">
            <a:alphaModFix/>
          </a:blip>
          <a:stretch>
            <a:fillRect/>
          </a:stretch>
        </p:blipFill>
        <p:spPr>
          <a:xfrm>
            <a:off x="2324681" y="1194299"/>
            <a:ext cx="1766749" cy="3825576"/>
          </a:xfrm>
          <a:prstGeom prst="rect">
            <a:avLst/>
          </a:prstGeom>
          <a:noFill/>
          <a:ln cap="flat" cmpd="sng" w="19050">
            <a:solidFill>
              <a:schemeClr val="dk2"/>
            </a:solidFill>
            <a:prstDash val="solid"/>
            <a:round/>
            <a:headEnd len="sm" w="sm" type="none"/>
            <a:tailEnd len="sm" w="sm" type="none"/>
          </a:ln>
        </p:spPr>
      </p:pic>
      <p:pic>
        <p:nvPicPr>
          <p:cNvPr id="201" name="Google Shape;201;p30"/>
          <p:cNvPicPr preferRelativeResize="0"/>
          <p:nvPr/>
        </p:nvPicPr>
        <p:blipFill>
          <a:blip r:embed="rId5">
            <a:alphaModFix/>
          </a:blip>
          <a:stretch>
            <a:fillRect/>
          </a:stretch>
        </p:blipFill>
        <p:spPr>
          <a:xfrm>
            <a:off x="5013748" y="1194369"/>
            <a:ext cx="1766749" cy="3825503"/>
          </a:xfrm>
          <a:prstGeom prst="rect">
            <a:avLst/>
          </a:prstGeom>
          <a:noFill/>
          <a:ln cap="flat" cmpd="sng" w="19050">
            <a:solidFill>
              <a:schemeClr val="dk2"/>
            </a:solidFill>
            <a:prstDash val="solid"/>
            <a:round/>
            <a:headEnd len="sm" w="sm" type="none"/>
            <a:tailEnd len="sm" w="sm" type="none"/>
          </a:ln>
        </p:spPr>
      </p:pic>
      <p:pic>
        <p:nvPicPr>
          <p:cNvPr id="202" name="Google Shape;202;p30"/>
          <p:cNvPicPr preferRelativeResize="0"/>
          <p:nvPr/>
        </p:nvPicPr>
        <p:blipFill>
          <a:blip r:embed="rId6">
            <a:alphaModFix/>
          </a:blip>
          <a:stretch>
            <a:fillRect/>
          </a:stretch>
        </p:blipFill>
        <p:spPr>
          <a:xfrm>
            <a:off x="7515358" y="1139575"/>
            <a:ext cx="1616790" cy="3880296"/>
          </a:xfrm>
          <a:prstGeom prst="rect">
            <a:avLst/>
          </a:prstGeom>
          <a:noFill/>
          <a:ln cap="flat" cmpd="sng" w="19050">
            <a:solidFill>
              <a:schemeClr val="dk2"/>
            </a:solidFill>
            <a:prstDash val="solid"/>
            <a:round/>
            <a:headEnd len="sm" w="sm" type="none"/>
            <a:tailEnd len="sm" w="sm" type="none"/>
          </a:ln>
        </p:spPr>
      </p:pic>
      <p:cxnSp>
        <p:nvCxnSpPr>
          <p:cNvPr id="203" name="Google Shape;203;p30"/>
          <p:cNvCxnSpPr/>
          <p:nvPr/>
        </p:nvCxnSpPr>
        <p:spPr>
          <a:xfrm>
            <a:off x="1790155" y="3063441"/>
            <a:ext cx="533400" cy="0"/>
          </a:xfrm>
          <a:prstGeom prst="straightConnector1">
            <a:avLst/>
          </a:prstGeom>
          <a:noFill/>
          <a:ln cap="flat" cmpd="sng" w="38100">
            <a:solidFill>
              <a:schemeClr val="accent1"/>
            </a:solidFill>
            <a:prstDash val="solid"/>
            <a:round/>
            <a:headEnd len="med" w="med" type="none"/>
            <a:tailEnd len="med" w="med" type="triangle"/>
          </a:ln>
        </p:spPr>
      </p:cxnSp>
      <p:cxnSp>
        <p:nvCxnSpPr>
          <p:cNvPr id="204" name="Google Shape;204;p30"/>
          <p:cNvCxnSpPr/>
          <p:nvPr/>
        </p:nvCxnSpPr>
        <p:spPr>
          <a:xfrm>
            <a:off x="4117545" y="3077900"/>
            <a:ext cx="874500" cy="1800"/>
          </a:xfrm>
          <a:prstGeom prst="straightConnector1">
            <a:avLst/>
          </a:prstGeom>
          <a:noFill/>
          <a:ln cap="flat" cmpd="sng" w="38100">
            <a:solidFill>
              <a:schemeClr val="accent1"/>
            </a:solidFill>
            <a:prstDash val="solid"/>
            <a:round/>
            <a:headEnd len="med" w="med" type="none"/>
            <a:tailEnd len="med" w="med" type="triangle"/>
          </a:ln>
        </p:spPr>
      </p:cxnSp>
      <p:cxnSp>
        <p:nvCxnSpPr>
          <p:cNvPr id="205" name="Google Shape;205;p30"/>
          <p:cNvCxnSpPr>
            <a:endCxn id="202" idx="1"/>
          </p:cNvCxnSpPr>
          <p:nvPr/>
        </p:nvCxnSpPr>
        <p:spPr>
          <a:xfrm flipH="1" rot="10800000">
            <a:off x="6780358" y="3079723"/>
            <a:ext cx="735000" cy="17400"/>
          </a:xfrm>
          <a:prstGeom prst="straightConnector1">
            <a:avLst/>
          </a:prstGeom>
          <a:noFill/>
          <a:ln cap="flat" cmpd="sng" w="38100">
            <a:solidFill>
              <a:schemeClr val="accent1"/>
            </a:solidFill>
            <a:prstDash val="solid"/>
            <a:round/>
            <a:headEnd len="med" w="med" type="none"/>
            <a:tailEnd len="med" w="med" type="triangle"/>
          </a:ln>
        </p:spPr>
      </p:cxnSp>
      <p:sp>
        <p:nvSpPr>
          <p:cNvPr id="206" name="Google Shape;206;p30"/>
          <p:cNvSpPr txBox="1"/>
          <p:nvPr/>
        </p:nvSpPr>
        <p:spPr>
          <a:xfrm>
            <a:off x="4060880" y="2266850"/>
            <a:ext cx="1110000" cy="72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accent1"/>
                </a:solidFill>
              </a:rPr>
              <a:t>More explanation slides</a:t>
            </a:r>
            <a:endParaRPr b="1" sz="1200">
              <a:solidFill>
                <a:schemeClr val="accent1"/>
              </a:solidFill>
            </a:endParaRPr>
          </a:p>
        </p:txBody>
      </p:sp>
      <p:sp>
        <p:nvSpPr>
          <p:cNvPr id="207" name="Google Shape;207;p30"/>
          <p:cNvSpPr txBox="1"/>
          <p:nvPr/>
        </p:nvSpPr>
        <p:spPr>
          <a:xfrm>
            <a:off x="6730320" y="2444575"/>
            <a:ext cx="1012200" cy="44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50">
                <a:solidFill>
                  <a:schemeClr val="accent1"/>
                </a:solidFill>
              </a:rPr>
              <a:t>More questions</a:t>
            </a:r>
            <a:endParaRPr b="1" sz="1150">
              <a:solidFill>
                <a:schemeClr val="accen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pic>
        <p:nvPicPr>
          <p:cNvPr id="212" name="Google Shape;212;p31"/>
          <p:cNvPicPr preferRelativeResize="0"/>
          <p:nvPr/>
        </p:nvPicPr>
        <p:blipFill>
          <a:blip r:embed="rId3">
            <a:alphaModFix/>
          </a:blip>
          <a:stretch>
            <a:fillRect/>
          </a:stretch>
        </p:blipFill>
        <p:spPr>
          <a:xfrm>
            <a:off x="643600" y="1340149"/>
            <a:ext cx="1529625" cy="3671100"/>
          </a:xfrm>
          <a:prstGeom prst="rect">
            <a:avLst/>
          </a:prstGeom>
          <a:noFill/>
          <a:ln cap="flat" cmpd="sng" w="19050">
            <a:solidFill>
              <a:schemeClr val="dk2"/>
            </a:solidFill>
            <a:prstDash val="solid"/>
            <a:round/>
            <a:headEnd len="sm" w="sm" type="none"/>
            <a:tailEnd len="sm" w="sm" type="none"/>
          </a:ln>
        </p:spPr>
      </p:pic>
      <p:sp>
        <p:nvSpPr>
          <p:cNvPr id="213" name="Google Shape;213;p31"/>
          <p:cNvSpPr txBox="1"/>
          <p:nvPr>
            <p:ph idx="4294967295" type="title"/>
          </p:nvPr>
        </p:nvSpPr>
        <p:spPr>
          <a:xfrm>
            <a:off x="457200" y="282175"/>
            <a:ext cx="83484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Task #3: Personalize your travel experience</a:t>
            </a:r>
            <a:endParaRPr>
              <a:solidFill>
                <a:schemeClr val="accent5"/>
              </a:solidFill>
              <a:latin typeface="Avenir"/>
              <a:ea typeface="Avenir"/>
              <a:cs typeface="Avenir"/>
              <a:sym typeface="Avenir"/>
            </a:endParaRPr>
          </a:p>
          <a:p>
            <a:pPr indent="0" lvl="0" marL="0" rtl="0" algn="l">
              <a:spcBef>
                <a:spcPts val="0"/>
              </a:spcBef>
              <a:spcAft>
                <a:spcPts val="0"/>
              </a:spcAft>
              <a:buNone/>
            </a:pPr>
            <a:r>
              <a:rPr lang="en" sz="2400">
                <a:solidFill>
                  <a:srgbClr val="666666"/>
                </a:solidFill>
                <a:latin typeface="Avenir"/>
                <a:ea typeface="Avenir"/>
                <a:cs typeface="Avenir"/>
                <a:sym typeface="Avenir"/>
              </a:rPr>
              <a:t>#3d: Edit your interests to get better recommendations</a:t>
            </a:r>
            <a:endParaRPr sz="2400">
              <a:solidFill>
                <a:srgbClr val="666666"/>
              </a:solidFill>
              <a:latin typeface="Avenir"/>
              <a:ea typeface="Avenir"/>
              <a:cs typeface="Avenir"/>
              <a:sym typeface="Avenir"/>
            </a:endParaRPr>
          </a:p>
          <a:p>
            <a:pPr indent="0" lvl="0" marL="0" rtl="0" algn="l">
              <a:spcBef>
                <a:spcPts val="0"/>
              </a:spcBef>
              <a:spcAft>
                <a:spcPts val="0"/>
              </a:spcAft>
              <a:buNone/>
            </a:pPr>
            <a:r>
              <a:t/>
            </a:r>
            <a:endParaRPr sz="2400">
              <a:solidFill>
                <a:srgbClr val="666666"/>
              </a:solidFill>
              <a:latin typeface="Avenir"/>
              <a:ea typeface="Avenir"/>
              <a:cs typeface="Avenir"/>
              <a:sym typeface="Avenir"/>
            </a:endParaRPr>
          </a:p>
        </p:txBody>
      </p:sp>
      <p:sp>
        <p:nvSpPr>
          <p:cNvPr id="214" name="Google Shape;214;p31"/>
          <p:cNvSpPr/>
          <p:nvPr/>
        </p:nvSpPr>
        <p:spPr>
          <a:xfrm>
            <a:off x="1887766" y="1551770"/>
            <a:ext cx="258000" cy="1974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5" name="Google Shape;215;p31"/>
          <p:cNvCxnSpPr>
            <a:stCxn id="214" idx="3"/>
          </p:cNvCxnSpPr>
          <p:nvPr/>
        </p:nvCxnSpPr>
        <p:spPr>
          <a:xfrm>
            <a:off x="2145766" y="1650470"/>
            <a:ext cx="1184700" cy="300"/>
          </a:xfrm>
          <a:prstGeom prst="straightConnector1">
            <a:avLst/>
          </a:prstGeom>
          <a:noFill/>
          <a:ln cap="flat" cmpd="sng" w="38100">
            <a:solidFill>
              <a:schemeClr val="accent1"/>
            </a:solidFill>
            <a:prstDash val="solid"/>
            <a:round/>
            <a:headEnd len="med" w="med" type="none"/>
            <a:tailEnd len="med" w="med" type="triangle"/>
          </a:ln>
        </p:spPr>
      </p:cxnSp>
      <p:pic>
        <p:nvPicPr>
          <p:cNvPr id="216" name="Google Shape;216;p31"/>
          <p:cNvPicPr preferRelativeResize="0"/>
          <p:nvPr/>
        </p:nvPicPr>
        <p:blipFill>
          <a:blip r:embed="rId4">
            <a:alphaModFix/>
          </a:blip>
          <a:stretch>
            <a:fillRect/>
          </a:stretch>
        </p:blipFill>
        <p:spPr>
          <a:xfrm>
            <a:off x="3342189" y="1283492"/>
            <a:ext cx="1747725" cy="3784383"/>
          </a:xfrm>
          <a:prstGeom prst="rect">
            <a:avLst/>
          </a:prstGeom>
          <a:noFill/>
          <a:ln cap="flat" cmpd="sng" w="19050">
            <a:solidFill>
              <a:schemeClr val="dk2"/>
            </a:solidFill>
            <a:prstDash val="solid"/>
            <a:round/>
            <a:headEnd len="sm" w="sm" type="none"/>
            <a:tailEnd len="sm" w="sm" type="none"/>
          </a:ln>
        </p:spPr>
      </p:pic>
      <p:pic>
        <p:nvPicPr>
          <p:cNvPr id="217" name="Google Shape;217;p31"/>
          <p:cNvPicPr preferRelativeResize="0"/>
          <p:nvPr/>
        </p:nvPicPr>
        <p:blipFill rotWithShape="1">
          <a:blip r:embed="rId5">
            <a:alphaModFix/>
          </a:blip>
          <a:srcRect b="15474" l="11998" r="9118" t="6492"/>
          <a:stretch/>
        </p:blipFill>
        <p:spPr>
          <a:xfrm>
            <a:off x="6210550" y="1283500"/>
            <a:ext cx="1940451" cy="3784376"/>
          </a:xfrm>
          <a:prstGeom prst="rect">
            <a:avLst/>
          </a:prstGeom>
          <a:noFill/>
          <a:ln cap="flat" cmpd="sng" w="19050">
            <a:solidFill>
              <a:schemeClr val="dk2"/>
            </a:solidFill>
            <a:prstDash val="solid"/>
            <a:round/>
            <a:headEnd len="sm" w="sm" type="none"/>
            <a:tailEnd len="sm" w="sm" type="none"/>
          </a:ln>
        </p:spPr>
      </p:pic>
      <p:sp>
        <p:nvSpPr>
          <p:cNvPr id="218" name="Google Shape;218;p31"/>
          <p:cNvSpPr/>
          <p:nvPr/>
        </p:nvSpPr>
        <p:spPr>
          <a:xfrm>
            <a:off x="4714325" y="3406200"/>
            <a:ext cx="375600" cy="1974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9" name="Google Shape;219;p31"/>
          <p:cNvCxnSpPr/>
          <p:nvPr/>
        </p:nvCxnSpPr>
        <p:spPr>
          <a:xfrm>
            <a:off x="5106578" y="3498609"/>
            <a:ext cx="1090200" cy="933600"/>
          </a:xfrm>
          <a:prstGeom prst="straightConnector1">
            <a:avLst/>
          </a:prstGeom>
          <a:noFill/>
          <a:ln cap="flat" cmpd="sng" w="38100">
            <a:solidFill>
              <a:schemeClr val="accent1"/>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2"/>
          <p:cNvSpPr txBox="1"/>
          <p:nvPr>
            <p:ph type="title"/>
          </p:nvPr>
        </p:nvSpPr>
        <p:spPr>
          <a:xfrm>
            <a:off x="316075" y="-1475"/>
            <a:ext cx="5138700" cy="54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Tools</a:t>
            </a:r>
            <a:endParaRPr>
              <a:solidFill>
                <a:schemeClr val="accent5"/>
              </a:solidFill>
              <a:latin typeface="Avenir"/>
              <a:ea typeface="Avenir"/>
              <a:cs typeface="Avenir"/>
              <a:sym typeface="Avenir"/>
            </a:endParaRPr>
          </a:p>
        </p:txBody>
      </p:sp>
      <p:sp>
        <p:nvSpPr>
          <p:cNvPr id="225" name="Google Shape;225;p32"/>
          <p:cNvSpPr txBox="1"/>
          <p:nvPr>
            <p:ph type="title"/>
          </p:nvPr>
        </p:nvSpPr>
        <p:spPr>
          <a:xfrm>
            <a:off x="316075" y="434475"/>
            <a:ext cx="4292700" cy="54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accent5"/>
                </a:solidFill>
                <a:latin typeface="Avenir"/>
                <a:ea typeface="Avenir"/>
                <a:cs typeface="Avenir"/>
                <a:sym typeface="Avenir"/>
              </a:rPr>
              <a:t>Helpful Aspects </a:t>
            </a:r>
            <a:endParaRPr sz="2400">
              <a:solidFill>
                <a:schemeClr val="accent5"/>
              </a:solidFill>
              <a:latin typeface="Avenir"/>
              <a:ea typeface="Avenir"/>
              <a:cs typeface="Avenir"/>
              <a:sym typeface="Avenir"/>
            </a:endParaRPr>
          </a:p>
        </p:txBody>
      </p:sp>
      <p:pic>
        <p:nvPicPr>
          <p:cNvPr id="226" name="Google Shape;226;p32"/>
          <p:cNvPicPr preferRelativeResize="0"/>
          <p:nvPr/>
        </p:nvPicPr>
        <p:blipFill>
          <a:blip r:embed="rId3">
            <a:alphaModFix/>
          </a:blip>
          <a:stretch>
            <a:fillRect/>
          </a:stretch>
        </p:blipFill>
        <p:spPr>
          <a:xfrm>
            <a:off x="7164450" y="627675"/>
            <a:ext cx="723699" cy="1085325"/>
          </a:xfrm>
          <a:prstGeom prst="rect">
            <a:avLst/>
          </a:prstGeom>
          <a:noFill/>
          <a:ln>
            <a:noFill/>
          </a:ln>
        </p:spPr>
      </p:pic>
      <p:pic>
        <p:nvPicPr>
          <p:cNvPr id="227" name="Google Shape;227;p32"/>
          <p:cNvPicPr preferRelativeResize="0"/>
          <p:nvPr/>
        </p:nvPicPr>
        <p:blipFill rotWithShape="1">
          <a:blip r:embed="rId4">
            <a:alphaModFix/>
          </a:blip>
          <a:srcRect b="28650" l="0" r="0" t="23916"/>
          <a:stretch/>
        </p:blipFill>
        <p:spPr>
          <a:xfrm>
            <a:off x="6223125" y="2651800"/>
            <a:ext cx="2453949" cy="1163976"/>
          </a:xfrm>
          <a:prstGeom prst="rect">
            <a:avLst/>
          </a:prstGeom>
          <a:noFill/>
          <a:ln>
            <a:noFill/>
          </a:ln>
        </p:spPr>
      </p:pic>
      <p:sp>
        <p:nvSpPr>
          <p:cNvPr id="228" name="Google Shape;228;p32"/>
          <p:cNvSpPr txBox="1"/>
          <p:nvPr>
            <p:ph type="title"/>
          </p:nvPr>
        </p:nvSpPr>
        <p:spPr>
          <a:xfrm>
            <a:off x="316075" y="2702350"/>
            <a:ext cx="3647700" cy="54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accent5"/>
                </a:solidFill>
                <a:latin typeface="Avenir"/>
                <a:ea typeface="Avenir"/>
                <a:cs typeface="Avenir"/>
                <a:sym typeface="Avenir"/>
              </a:rPr>
              <a:t>Unhelpful </a:t>
            </a:r>
            <a:r>
              <a:rPr lang="en" sz="2400">
                <a:solidFill>
                  <a:schemeClr val="accent5"/>
                </a:solidFill>
                <a:latin typeface="Avenir"/>
                <a:ea typeface="Avenir"/>
                <a:cs typeface="Avenir"/>
                <a:sym typeface="Avenir"/>
              </a:rPr>
              <a:t>Aspects </a:t>
            </a:r>
            <a:endParaRPr sz="2400">
              <a:solidFill>
                <a:schemeClr val="accent5"/>
              </a:solidFill>
              <a:latin typeface="Avenir"/>
              <a:ea typeface="Avenir"/>
              <a:cs typeface="Avenir"/>
              <a:sym typeface="Avenir"/>
            </a:endParaRPr>
          </a:p>
        </p:txBody>
      </p:sp>
      <p:sp>
        <p:nvSpPr>
          <p:cNvPr id="229" name="Google Shape;229;p32"/>
          <p:cNvSpPr txBox="1"/>
          <p:nvPr/>
        </p:nvSpPr>
        <p:spPr>
          <a:xfrm>
            <a:off x="316075" y="831625"/>
            <a:ext cx="5138700" cy="13122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Avenir"/>
              <a:buChar char="●"/>
            </a:pPr>
            <a:r>
              <a:rPr lang="en" sz="2000">
                <a:latin typeface="Avenir"/>
                <a:ea typeface="Avenir"/>
                <a:cs typeface="Avenir"/>
                <a:sym typeface="Avenir"/>
              </a:rPr>
              <a:t>Marvel helped us quickly create screens using the iPhone template</a:t>
            </a:r>
            <a:endParaRPr sz="2000">
              <a:latin typeface="Avenir"/>
              <a:ea typeface="Avenir"/>
              <a:cs typeface="Avenir"/>
              <a:sym typeface="Avenir"/>
            </a:endParaRPr>
          </a:p>
          <a:p>
            <a:pPr indent="-355600" lvl="0" marL="457200" rtl="0" algn="l">
              <a:spcBef>
                <a:spcPts val="0"/>
              </a:spcBef>
              <a:spcAft>
                <a:spcPts val="0"/>
              </a:spcAft>
              <a:buSzPts val="2000"/>
              <a:buFont typeface="Avenir"/>
              <a:buChar char="●"/>
            </a:pPr>
            <a:r>
              <a:rPr lang="en" sz="2000">
                <a:latin typeface="Avenir"/>
                <a:ea typeface="Avenir"/>
                <a:cs typeface="Avenir"/>
                <a:sym typeface="Avenir"/>
              </a:rPr>
              <a:t>Marvel helped us mock up how users would swipe/interact with the app</a:t>
            </a:r>
            <a:endParaRPr sz="2000">
              <a:latin typeface="Avenir"/>
              <a:ea typeface="Avenir"/>
              <a:cs typeface="Avenir"/>
              <a:sym typeface="Avenir"/>
            </a:endParaRPr>
          </a:p>
          <a:p>
            <a:pPr indent="-355600" lvl="0" marL="457200" rtl="0" algn="l">
              <a:spcBef>
                <a:spcPts val="0"/>
              </a:spcBef>
              <a:spcAft>
                <a:spcPts val="0"/>
              </a:spcAft>
              <a:buSzPts val="2000"/>
              <a:buFont typeface="Avenir"/>
              <a:buChar char="●"/>
            </a:pPr>
            <a:r>
              <a:rPr lang="en" sz="2000">
                <a:latin typeface="Avenir"/>
                <a:ea typeface="Avenir"/>
                <a:cs typeface="Avenir"/>
                <a:sym typeface="Avenir"/>
              </a:rPr>
              <a:t>Figma helped us quickly try different graphics and color schemes</a:t>
            </a:r>
            <a:endParaRPr sz="2000">
              <a:solidFill>
                <a:srgbClr val="000000"/>
              </a:solidFill>
              <a:latin typeface="Avenir"/>
              <a:ea typeface="Avenir"/>
              <a:cs typeface="Avenir"/>
              <a:sym typeface="Avenir"/>
            </a:endParaRPr>
          </a:p>
        </p:txBody>
      </p:sp>
      <p:sp>
        <p:nvSpPr>
          <p:cNvPr id="230" name="Google Shape;230;p32"/>
          <p:cNvSpPr txBox="1"/>
          <p:nvPr/>
        </p:nvSpPr>
        <p:spPr>
          <a:xfrm>
            <a:off x="316075" y="3146725"/>
            <a:ext cx="5138700" cy="13122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Avenir"/>
              <a:buChar char="●"/>
            </a:pPr>
            <a:r>
              <a:rPr lang="en" sz="2000">
                <a:latin typeface="Avenir"/>
                <a:ea typeface="Avenir"/>
                <a:cs typeface="Avenir"/>
                <a:sym typeface="Avenir"/>
              </a:rPr>
              <a:t>Difficulty with Figma grids due to each template having a separate grid</a:t>
            </a:r>
            <a:endParaRPr sz="2000">
              <a:latin typeface="Avenir"/>
              <a:ea typeface="Avenir"/>
              <a:cs typeface="Avenir"/>
              <a:sym typeface="Avenir"/>
            </a:endParaRPr>
          </a:p>
          <a:p>
            <a:pPr indent="-355600" lvl="0" marL="457200" rtl="0" algn="l">
              <a:spcBef>
                <a:spcPts val="0"/>
              </a:spcBef>
              <a:spcAft>
                <a:spcPts val="0"/>
              </a:spcAft>
              <a:buSzPts val="2000"/>
              <a:buFont typeface="Avenir"/>
              <a:buChar char="●"/>
            </a:pPr>
            <a:r>
              <a:rPr lang="en" sz="2000">
                <a:latin typeface="Avenir"/>
                <a:ea typeface="Avenir"/>
                <a:cs typeface="Avenir"/>
                <a:sym typeface="Avenir"/>
              </a:rPr>
              <a:t>Cannot lock placement of items in Marvel across multiple screens</a:t>
            </a:r>
            <a:endParaRPr sz="2000">
              <a:latin typeface="Avenir"/>
              <a:ea typeface="Avenir"/>
              <a:cs typeface="Avenir"/>
              <a:sym typeface="Avenir"/>
            </a:endParaRPr>
          </a:p>
          <a:p>
            <a:pPr indent="-355600" lvl="0" marL="457200" rtl="0" algn="l">
              <a:spcBef>
                <a:spcPts val="0"/>
              </a:spcBef>
              <a:spcAft>
                <a:spcPts val="0"/>
              </a:spcAft>
              <a:buSzPts val="2000"/>
              <a:buFont typeface="Avenir"/>
              <a:buChar char="●"/>
            </a:pPr>
            <a:r>
              <a:rPr lang="en" sz="2000">
                <a:latin typeface="Avenir"/>
                <a:ea typeface="Avenir"/>
                <a:cs typeface="Avenir"/>
                <a:sym typeface="Avenir"/>
              </a:rPr>
              <a:t>Prototyping branching is not natively supported in Marvel</a:t>
            </a:r>
            <a:endParaRPr sz="2000">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a:p>
            <a:pPr indent="0" lvl="0" marL="0" rtl="0" algn="l">
              <a:spcBef>
                <a:spcPts val="0"/>
              </a:spcBef>
              <a:spcAft>
                <a:spcPts val="0"/>
              </a:spcAft>
              <a:buNone/>
            </a:pPr>
            <a:r>
              <a:t/>
            </a:r>
            <a:endParaRPr sz="2000">
              <a:solidFill>
                <a:srgbClr val="000000"/>
              </a:solidFill>
              <a:latin typeface="Avenir"/>
              <a:ea typeface="Avenir"/>
              <a:cs typeface="Avenir"/>
              <a:sym typeface="Avenir"/>
            </a:endParaRPr>
          </a:p>
        </p:txBody>
      </p:sp>
      <p:sp>
        <p:nvSpPr>
          <p:cNvPr id="231" name="Google Shape;231;p32"/>
          <p:cNvSpPr txBox="1"/>
          <p:nvPr/>
        </p:nvSpPr>
        <p:spPr>
          <a:xfrm>
            <a:off x="5721500" y="1969300"/>
            <a:ext cx="3647700" cy="60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000">
                <a:solidFill>
                  <a:schemeClr val="dk1"/>
                </a:solidFill>
                <a:latin typeface="Avenir"/>
                <a:ea typeface="Avenir"/>
                <a:cs typeface="Avenir"/>
                <a:sym typeface="Avenir"/>
              </a:rPr>
              <a:t>Figma: </a:t>
            </a:r>
            <a:endParaRPr sz="2000">
              <a:solidFill>
                <a:schemeClr val="dk1"/>
              </a:solidFill>
              <a:latin typeface="Avenir"/>
              <a:ea typeface="Avenir"/>
              <a:cs typeface="Avenir"/>
              <a:sym typeface="Avenir"/>
            </a:endParaRPr>
          </a:p>
          <a:p>
            <a:pPr indent="0" lvl="0" marL="0" rtl="0" algn="ctr">
              <a:lnSpc>
                <a:spcPct val="115000"/>
              </a:lnSpc>
              <a:spcBef>
                <a:spcPts val="0"/>
              </a:spcBef>
              <a:spcAft>
                <a:spcPts val="0"/>
              </a:spcAft>
              <a:buNone/>
            </a:pPr>
            <a:r>
              <a:rPr lang="en" sz="2000">
                <a:solidFill>
                  <a:schemeClr val="dk1"/>
                </a:solidFill>
                <a:latin typeface="Avenir"/>
                <a:ea typeface="Avenir"/>
                <a:cs typeface="Avenir"/>
                <a:sym typeface="Avenir"/>
              </a:rPr>
              <a:t>Creating </a:t>
            </a:r>
            <a:r>
              <a:rPr lang="en" sz="2000">
                <a:solidFill>
                  <a:schemeClr val="dk1"/>
                </a:solidFill>
                <a:latin typeface="Avenir"/>
                <a:ea typeface="Avenir"/>
                <a:cs typeface="Avenir"/>
                <a:sym typeface="Avenir"/>
              </a:rPr>
              <a:t>app screens</a:t>
            </a:r>
            <a:endParaRPr/>
          </a:p>
        </p:txBody>
      </p:sp>
      <p:sp>
        <p:nvSpPr>
          <p:cNvPr id="232" name="Google Shape;232;p32"/>
          <p:cNvSpPr txBox="1"/>
          <p:nvPr/>
        </p:nvSpPr>
        <p:spPr>
          <a:xfrm>
            <a:off x="5883050" y="4044375"/>
            <a:ext cx="3134100" cy="60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000">
                <a:solidFill>
                  <a:schemeClr val="dk1"/>
                </a:solidFill>
                <a:latin typeface="Avenir"/>
                <a:ea typeface="Avenir"/>
                <a:cs typeface="Avenir"/>
                <a:sym typeface="Avenir"/>
              </a:rPr>
              <a:t>Marvel</a:t>
            </a:r>
            <a:r>
              <a:rPr lang="en" sz="2000">
                <a:solidFill>
                  <a:schemeClr val="dk1"/>
                </a:solidFill>
                <a:latin typeface="Avenir"/>
                <a:ea typeface="Avenir"/>
                <a:cs typeface="Avenir"/>
                <a:sym typeface="Avenir"/>
              </a:rPr>
              <a:t>: </a:t>
            </a:r>
            <a:endParaRPr sz="2000">
              <a:solidFill>
                <a:schemeClr val="dk1"/>
              </a:solidFill>
              <a:latin typeface="Avenir"/>
              <a:ea typeface="Avenir"/>
              <a:cs typeface="Avenir"/>
              <a:sym typeface="Avenir"/>
            </a:endParaRPr>
          </a:p>
          <a:p>
            <a:pPr indent="0" lvl="0" marL="0" rtl="0" algn="ctr">
              <a:lnSpc>
                <a:spcPct val="115000"/>
              </a:lnSpc>
              <a:spcBef>
                <a:spcPts val="0"/>
              </a:spcBef>
              <a:spcAft>
                <a:spcPts val="0"/>
              </a:spcAft>
              <a:buNone/>
            </a:pPr>
            <a:r>
              <a:rPr lang="en" sz="2000">
                <a:solidFill>
                  <a:schemeClr val="dk1"/>
                </a:solidFill>
                <a:latin typeface="Avenir"/>
                <a:ea typeface="Avenir"/>
                <a:cs typeface="Avenir"/>
                <a:sym typeface="Avenir"/>
              </a:rPr>
              <a:t>Animating screens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33"/>
          <p:cNvSpPr txBox="1"/>
          <p:nvPr>
            <p:ph type="title"/>
          </p:nvPr>
        </p:nvSpPr>
        <p:spPr>
          <a:xfrm>
            <a:off x="316075" y="-1475"/>
            <a:ext cx="8665500" cy="54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Prototype Wizard-of-Oz and Hardcoding</a:t>
            </a:r>
            <a:endParaRPr>
              <a:solidFill>
                <a:schemeClr val="accent5"/>
              </a:solidFill>
              <a:latin typeface="Avenir"/>
              <a:ea typeface="Avenir"/>
              <a:cs typeface="Avenir"/>
              <a:sym typeface="Avenir"/>
            </a:endParaRPr>
          </a:p>
        </p:txBody>
      </p:sp>
      <p:sp>
        <p:nvSpPr>
          <p:cNvPr id="238" name="Google Shape;238;p33"/>
          <p:cNvSpPr txBox="1"/>
          <p:nvPr/>
        </p:nvSpPr>
        <p:spPr>
          <a:xfrm>
            <a:off x="630150" y="517975"/>
            <a:ext cx="7883700" cy="454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latin typeface="Avenir"/>
                <a:ea typeface="Avenir"/>
                <a:cs typeface="Avenir"/>
                <a:sym typeface="Avenir"/>
              </a:rPr>
              <a:t>Hardcoding:</a:t>
            </a:r>
            <a:endParaRPr b="1" sz="2400">
              <a:latin typeface="Avenir"/>
              <a:ea typeface="Avenir"/>
              <a:cs typeface="Avenir"/>
              <a:sym typeface="Avenir"/>
            </a:endParaRPr>
          </a:p>
          <a:p>
            <a:pPr indent="-355600" lvl="0" marL="457200" rtl="0" algn="l">
              <a:lnSpc>
                <a:spcPct val="115000"/>
              </a:lnSpc>
              <a:spcBef>
                <a:spcPts val="0"/>
              </a:spcBef>
              <a:spcAft>
                <a:spcPts val="0"/>
              </a:spcAft>
              <a:buSzPts val="2000"/>
              <a:buFont typeface="Avenir"/>
              <a:buChar char="●"/>
            </a:pPr>
            <a:r>
              <a:rPr lang="en" sz="2000">
                <a:latin typeface="Avenir"/>
                <a:ea typeface="Avenir"/>
                <a:cs typeface="Avenir"/>
                <a:sym typeface="Avenir"/>
              </a:rPr>
              <a:t>Chatbot: W</a:t>
            </a:r>
            <a:r>
              <a:rPr lang="en" sz="2000">
                <a:latin typeface="Avenir"/>
                <a:ea typeface="Avenir"/>
                <a:cs typeface="Avenir"/>
                <a:sym typeface="Avenir"/>
              </a:rPr>
              <a:t>e use hardcoded messages to imitate natural chatbot responses </a:t>
            </a:r>
            <a:endParaRPr sz="2000">
              <a:latin typeface="Avenir"/>
              <a:ea typeface="Avenir"/>
              <a:cs typeface="Avenir"/>
              <a:sym typeface="Avenir"/>
            </a:endParaRPr>
          </a:p>
          <a:p>
            <a:pPr indent="-355600" lvl="0" marL="457200" rtl="0" algn="l">
              <a:lnSpc>
                <a:spcPct val="115000"/>
              </a:lnSpc>
              <a:spcBef>
                <a:spcPts val="0"/>
              </a:spcBef>
              <a:spcAft>
                <a:spcPts val="0"/>
              </a:spcAft>
              <a:buSzPts val="2000"/>
              <a:buFont typeface="Avenir"/>
              <a:buChar char="●"/>
            </a:pPr>
            <a:r>
              <a:rPr lang="en" sz="2000">
                <a:latin typeface="Avenir"/>
                <a:ea typeface="Avenir"/>
                <a:cs typeface="Avenir"/>
                <a:sym typeface="Avenir"/>
              </a:rPr>
              <a:t>Survey options: We hardcoded survey questions, responses, and the derived user tags from the survey</a:t>
            </a:r>
            <a:endParaRPr sz="2000">
              <a:latin typeface="Avenir"/>
              <a:ea typeface="Avenir"/>
              <a:cs typeface="Avenir"/>
              <a:sym typeface="Avenir"/>
            </a:endParaRPr>
          </a:p>
          <a:p>
            <a:pPr indent="-355600" lvl="0" marL="457200" rtl="0" algn="l">
              <a:lnSpc>
                <a:spcPct val="115000"/>
              </a:lnSpc>
              <a:spcBef>
                <a:spcPts val="0"/>
              </a:spcBef>
              <a:spcAft>
                <a:spcPts val="0"/>
              </a:spcAft>
              <a:buSzPts val="2000"/>
              <a:buFont typeface="Avenir"/>
              <a:buChar char="●"/>
            </a:pPr>
            <a:r>
              <a:rPr lang="en" sz="2000">
                <a:latin typeface="Avenir"/>
                <a:ea typeface="Avenir"/>
                <a:cs typeface="Avenir"/>
                <a:sym typeface="Avenir"/>
              </a:rPr>
              <a:t>Social proof: The user photo icons, descriptive tags, and quotes are hardcoded </a:t>
            </a:r>
            <a:endParaRPr sz="2000">
              <a:latin typeface="Avenir"/>
              <a:ea typeface="Avenir"/>
              <a:cs typeface="Avenir"/>
              <a:sym typeface="Avenir"/>
            </a:endParaRPr>
          </a:p>
          <a:p>
            <a:pPr indent="-355600" lvl="0" marL="457200" rtl="0" algn="l">
              <a:lnSpc>
                <a:spcPct val="115000"/>
              </a:lnSpc>
              <a:spcBef>
                <a:spcPts val="0"/>
              </a:spcBef>
              <a:spcAft>
                <a:spcPts val="0"/>
              </a:spcAft>
              <a:buSzPts val="2000"/>
              <a:buFont typeface="Avenir"/>
              <a:buChar char="●"/>
            </a:pPr>
            <a:r>
              <a:rPr lang="en" sz="2000">
                <a:latin typeface="Avenir"/>
                <a:ea typeface="Avenir"/>
                <a:cs typeface="Avenir"/>
                <a:sym typeface="Avenir"/>
              </a:rPr>
              <a:t>Activity options: The three activity options, their locations and match scores are hard-coded. Options are not personalized</a:t>
            </a:r>
            <a:endParaRPr sz="2000">
              <a:latin typeface="Avenir"/>
              <a:ea typeface="Avenir"/>
              <a:cs typeface="Avenir"/>
              <a:sym typeface="Avenir"/>
            </a:endParaRPr>
          </a:p>
          <a:p>
            <a:pPr indent="-355600" lvl="0" marL="457200" rtl="0" algn="l">
              <a:lnSpc>
                <a:spcPct val="115000"/>
              </a:lnSpc>
              <a:spcBef>
                <a:spcPts val="0"/>
              </a:spcBef>
              <a:spcAft>
                <a:spcPts val="0"/>
              </a:spcAft>
              <a:buSzPts val="2000"/>
              <a:buFont typeface="Avenir"/>
              <a:buChar char="●"/>
            </a:pPr>
            <a:r>
              <a:rPr lang="en" sz="2000">
                <a:latin typeface="Avenir"/>
                <a:ea typeface="Avenir"/>
                <a:cs typeface="Avenir"/>
                <a:sym typeface="Avenir"/>
              </a:rPr>
              <a:t>User information: User location and likes/dislikes are hardcoded</a:t>
            </a:r>
            <a:endParaRPr sz="2000">
              <a:latin typeface="Avenir"/>
              <a:ea typeface="Avenir"/>
              <a:cs typeface="Avenir"/>
              <a:sym typeface="Avenir"/>
            </a:endParaRPr>
          </a:p>
          <a:p>
            <a:pPr indent="0" lvl="0" marL="0" rtl="0" algn="l">
              <a:lnSpc>
                <a:spcPct val="115000"/>
              </a:lnSpc>
              <a:spcBef>
                <a:spcPts val="0"/>
              </a:spcBef>
              <a:spcAft>
                <a:spcPts val="0"/>
              </a:spcAft>
              <a:buNone/>
            </a:pPr>
            <a:r>
              <a:rPr b="1" lang="en" sz="2400">
                <a:solidFill>
                  <a:schemeClr val="dk1"/>
                </a:solidFill>
                <a:latin typeface="Avenir"/>
                <a:ea typeface="Avenir"/>
                <a:cs typeface="Avenir"/>
                <a:sym typeface="Avenir"/>
              </a:rPr>
              <a:t>Wizard of Oz:</a:t>
            </a:r>
            <a:endParaRPr b="1" sz="24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sz="2000">
                <a:solidFill>
                  <a:schemeClr val="dk1"/>
                </a:solidFill>
                <a:latin typeface="Avenir"/>
                <a:ea typeface="Avenir"/>
                <a:cs typeface="Avenir"/>
                <a:sym typeface="Avenir"/>
              </a:rPr>
              <a:t>None</a:t>
            </a:r>
            <a:endParaRPr sz="2000">
              <a:latin typeface="Avenir"/>
              <a:ea typeface="Avenir"/>
              <a:cs typeface="Avenir"/>
              <a:sym typeface="Aveni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6"/>
          <p:cNvSpPr txBox="1"/>
          <p:nvPr>
            <p:ph type="title"/>
          </p:nvPr>
        </p:nvSpPr>
        <p:spPr>
          <a:xfrm>
            <a:off x="302350" y="1932325"/>
            <a:ext cx="8599200" cy="83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chemeClr val="accent5"/>
                </a:solidFill>
                <a:latin typeface="Avenir"/>
                <a:ea typeface="Avenir"/>
                <a:cs typeface="Avenir"/>
                <a:sym typeface="Avenir"/>
              </a:rPr>
              <a:t>Simple Task</a:t>
            </a:r>
            <a:r>
              <a:rPr lang="en" sz="4000">
                <a:solidFill>
                  <a:schemeClr val="accent5"/>
                </a:solidFill>
                <a:latin typeface="Avenir"/>
                <a:ea typeface="Avenir"/>
                <a:cs typeface="Avenir"/>
                <a:sym typeface="Avenir"/>
              </a:rPr>
              <a:t>: Figure out what you can do nearby</a:t>
            </a:r>
            <a:endParaRPr sz="4000">
              <a:solidFill>
                <a:schemeClr val="accent5"/>
              </a:solidFill>
              <a:latin typeface="Avenir"/>
              <a:ea typeface="Avenir"/>
              <a:cs typeface="Avenir"/>
              <a:sym typeface="Avenir"/>
            </a:endParaRPr>
          </a:p>
          <a:p>
            <a:pPr indent="0" lvl="0" marL="0" rtl="0" algn="ctr">
              <a:spcBef>
                <a:spcPts val="0"/>
              </a:spcBef>
              <a:spcAft>
                <a:spcPts val="0"/>
              </a:spcAft>
              <a:buNone/>
            </a:pPr>
            <a:r>
              <a:t/>
            </a:r>
            <a:endParaRPr>
              <a:solidFill>
                <a:schemeClr val="accent5"/>
              </a:solidFill>
              <a:latin typeface="Avenir"/>
              <a:ea typeface="Avenir"/>
              <a:cs typeface="Avenir"/>
              <a:sym typeface="Avenir"/>
            </a:endParaRPr>
          </a:p>
        </p:txBody>
      </p:sp>
      <p:pic>
        <p:nvPicPr>
          <p:cNvPr id="68" name="Google Shape;68;p16"/>
          <p:cNvPicPr preferRelativeResize="0"/>
          <p:nvPr/>
        </p:nvPicPr>
        <p:blipFill>
          <a:blip r:embed="rId3">
            <a:alphaModFix/>
          </a:blip>
          <a:stretch>
            <a:fillRect/>
          </a:stretch>
        </p:blipFill>
        <p:spPr>
          <a:xfrm>
            <a:off x="7770875" y="4241149"/>
            <a:ext cx="1373126" cy="1373125"/>
          </a:xfrm>
          <a:prstGeom prst="rect">
            <a:avLst/>
          </a:prstGeom>
          <a:noFill/>
          <a:ln>
            <a:noFill/>
          </a:ln>
        </p:spPr>
      </p:pic>
      <p:sp>
        <p:nvSpPr>
          <p:cNvPr id="69" name="Google Shape;69;p16"/>
          <p:cNvSpPr txBox="1"/>
          <p:nvPr/>
        </p:nvSpPr>
        <p:spPr>
          <a:xfrm>
            <a:off x="1035850" y="4370850"/>
            <a:ext cx="7132200" cy="89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Avenir"/>
                <a:ea typeface="Avenir"/>
                <a:cs typeface="Avenir"/>
                <a:sym typeface="Avenir"/>
              </a:rPr>
              <a:t>* This task and our moderate task remain unchanged but our complex task was changed.</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7"/>
          <p:cNvSpPr txBox="1"/>
          <p:nvPr>
            <p:ph type="title"/>
          </p:nvPr>
        </p:nvSpPr>
        <p:spPr>
          <a:xfrm>
            <a:off x="302350" y="1779925"/>
            <a:ext cx="8599200" cy="83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chemeClr val="accent5"/>
                </a:solidFill>
                <a:latin typeface="Avenir"/>
                <a:ea typeface="Avenir"/>
                <a:cs typeface="Avenir"/>
                <a:sym typeface="Avenir"/>
              </a:rPr>
              <a:t>Moderate </a:t>
            </a:r>
            <a:r>
              <a:rPr lang="en" sz="4000">
                <a:solidFill>
                  <a:schemeClr val="accent5"/>
                </a:solidFill>
                <a:latin typeface="Avenir"/>
                <a:ea typeface="Avenir"/>
                <a:cs typeface="Avenir"/>
                <a:sym typeface="Avenir"/>
              </a:rPr>
              <a:t>Task: </a:t>
            </a:r>
            <a:r>
              <a:rPr lang="en" sz="4000">
                <a:solidFill>
                  <a:schemeClr val="accent5"/>
                </a:solidFill>
                <a:latin typeface="Avenir"/>
                <a:ea typeface="Avenir"/>
                <a:cs typeface="Avenir"/>
                <a:sym typeface="Avenir"/>
              </a:rPr>
              <a:t>Figure out what your friends have done before</a:t>
            </a:r>
            <a:endParaRPr sz="4000">
              <a:solidFill>
                <a:schemeClr val="accent5"/>
              </a:solidFill>
              <a:latin typeface="Avenir"/>
              <a:ea typeface="Avenir"/>
              <a:cs typeface="Avenir"/>
              <a:sym typeface="Avenir"/>
            </a:endParaRPr>
          </a:p>
          <a:p>
            <a:pPr indent="0" lvl="0" marL="0" rtl="0" algn="ctr">
              <a:spcBef>
                <a:spcPts val="0"/>
              </a:spcBef>
              <a:spcAft>
                <a:spcPts val="0"/>
              </a:spcAft>
              <a:buNone/>
            </a:pPr>
            <a:r>
              <a:t/>
            </a:r>
            <a:endParaRPr>
              <a:solidFill>
                <a:schemeClr val="accent5"/>
              </a:solidFill>
              <a:latin typeface="Avenir"/>
              <a:ea typeface="Avenir"/>
              <a:cs typeface="Avenir"/>
              <a:sym typeface="Avenir"/>
            </a:endParaRPr>
          </a:p>
        </p:txBody>
      </p:sp>
      <p:pic>
        <p:nvPicPr>
          <p:cNvPr id="75" name="Google Shape;75;p17"/>
          <p:cNvPicPr preferRelativeResize="0"/>
          <p:nvPr/>
        </p:nvPicPr>
        <p:blipFill>
          <a:blip r:embed="rId3">
            <a:alphaModFix/>
          </a:blip>
          <a:stretch>
            <a:fillRect/>
          </a:stretch>
        </p:blipFill>
        <p:spPr>
          <a:xfrm>
            <a:off x="7770875" y="4241149"/>
            <a:ext cx="1373126" cy="1373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8"/>
          <p:cNvSpPr txBox="1"/>
          <p:nvPr>
            <p:ph type="title"/>
          </p:nvPr>
        </p:nvSpPr>
        <p:spPr>
          <a:xfrm>
            <a:off x="302350" y="789325"/>
            <a:ext cx="8599200" cy="83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accent5"/>
                </a:solidFill>
                <a:latin typeface="Avenir"/>
                <a:ea typeface="Avenir"/>
                <a:cs typeface="Avenir"/>
                <a:sym typeface="Avenir"/>
              </a:rPr>
              <a:t>Complex </a:t>
            </a:r>
            <a:r>
              <a:rPr lang="en" sz="3000">
                <a:solidFill>
                  <a:schemeClr val="accent5"/>
                </a:solidFill>
                <a:latin typeface="Avenir"/>
                <a:ea typeface="Avenir"/>
                <a:cs typeface="Avenir"/>
                <a:sym typeface="Avenir"/>
              </a:rPr>
              <a:t>Task: Personalize your travel experience</a:t>
            </a:r>
            <a:endParaRPr sz="3000">
              <a:solidFill>
                <a:schemeClr val="accent5"/>
              </a:solidFill>
              <a:latin typeface="Avenir"/>
              <a:ea typeface="Avenir"/>
              <a:cs typeface="Avenir"/>
              <a:sym typeface="Avenir"/>
            </a:endParaRPr>
          </a:p>
          <a:p>
            <a:pPr indent="0" lvl="0" marL="0" rtl="0" algn="ctr">
              <a:spcBef>
                <a:spcPts val="0"/>
              </a:spcBef>
              <a:spcAft>
                <a:spcPts val="0"/>
              </a:spcAft>
              <a:buNone/>
            </a:pPr>
            <a:r>
              <a:t/>
            </a:r>
            <a:endParaRPr>
              <a:solidFill>
                <a:schemeClr val="accent5"/>
              </a:solidFill>
              <a:latin typeface="Avenir"/>
              <a:ea typeface="Avenir"/>
              <a:cs typeface="Avenir"/>
              <a:sym typeface="Avenir"/>
            </a:endParaRPr>
          </a:p>
        </p:txBody>
      </p:sp>
      <p:pic>
        <p:nvPicPr>
          <p:cNvPr id="81" name="Google Shape;81;p18"/>
          <p:cNvPicPr preferRelativeResize="0"/>
          <p:nvPr/>
        </p:nvPicPr>
        <p:blipFill>
          <a:blip r:embed="rId3">
            <a:alphaModFix/>
          </a:blip>
          <a:stretch>
            <a:fillRect/>
          </a:stretch>
        </p:blipFill>
        <p:spPr>
          <a:xfrm>
            <a:off x="7770875" y="4241149"/>
            <a:ext cx="1373126" cy="1373125"/>
          </a:xfrm>
          <a:prstGeom prst="rect">
            <a:avLst/>
          </a:prstGeom>
          <a:noFill/>
          <a:ln>
            <a:noFill/>
          </a:ln>
        </p:spPr>
      </p:pic>
      <p:sp>
        <p:nvSpPr>
          <p:cNvPr id="82" name="Google Shape;82;p18"/>
          <p:cNvSpPr txBox="1"/>
          <p:nvPr>
            <p:ph type="title"/>
          </p:nvPr>
        </p:nvSpPr>
        <p:spPr>
          <a:xfrm>
            <a:off x="348608" y="3538488"/>
            <a:ext cx="8599200" cy="234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accent5"/>
                </a:solidFill>
                <a:latin typeface="Avenir"/>
                <a:ea typeface="Avenir"/>
                <a:cs typeface="Avenir"/>
                <a:sym typeface="Avenir"/>
              </a:rPr>
              <a:t>Changes:</a:t>
            </a:r>
            <a:r>
              <a:rPr lang="en" sz="2200">
                <a:latin typeface="Avenir"/>
                <a:ea typeface="Avenir"/>
                <a:cs typeface="Avenir"/>
                <a:sym typeface="Avenir"/>
              </a:rPr>
              <a:t> This t</a:t>
            </a:r>
            <a:r>
              <a:rPr lang="en" sz="2200">
                <a:latin typeface="Avenir"/>
                <a:ea typeface="Avenir"/>
                <a:cs typeface="Avenir"/>
                <a:sym typeface="Avenir"/>
              </a:rPr>
              <a:t>ask was edited from being a two-part task comprised of only sub-task 3a and 3b. We extended the subtasks to encompass our complete app functionality (i.e. filling out the initial preferences survey and editing in-app interests)</a:t>
            </a:r>
            <a:endParaRPr>
              <a:solidFill>
                <a:schemeClr val="accent5"/>
              </a:solidFill>
              <a:latin typeface="Avenir"/>
              <a:ea typeface="Avenir"/>
              <a:cs typeface="Avenir"/>
              <a:sym typeface="Avenir"/>
            </a:endParaRPr>
          </a:p>
        </p:txBody>
      </p:sp>
      <p:sp>
        <p:nvSpPr>
          <p:cNvPr id="83" name="Google Shape;83;p18"/>
          <p:cNvSpPr txBox="1"/>
          <p:nvPr>
            <p:ph type="title"/>
          </p:nvPr>
        </p:nvSpPr>
        <p:spPr>
          <a:xfrm>
            <a:off x="375108" y="1549938"/>
            <a:ext cx="8599200" cy="234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accent5"/>
                </a:solidFill>
                <a:latin typeface="Avenir"/>
                <a:ea typeface="Avenir"/>
                <a:cs typeface="Avenir"/>
                <a:sym typeface="Avenir"/>
              </a:rPr>
              <a:t>Sub-task 3a: </a:t>
            </a:r>
            <a:r>
              <a:rPr lang="en" sz="2200">
                <a:latin typeface="Avenir"/>
                <a:ea typeface="Avenir"/>
                <a:cs typeface="Avenir"/>
                <a:sym typeface="Avenir"/>
              </a:rPr>
              <a:t>Choose an option and evaluate it</a:t>
            </a:r>
            <a:endParaRPr sz="2200">
              <a:latin typeface="Avenir"/>
              <a:ea typeface="Avenir"/>
              <a:cs typeface="Avenir"/>
              <a:sym typeface="Avenir"/>
            </a:endParaRPr>
          </a:p>
          <a:p>
            <a:pPr indent="0" lvl="0" marL="0" rtl="0" algn="l">
              <a:spcBef>
                <a:spcPts val="0"/>
              </a:spcBef>
              <a:spcAft>
                <a:spcPts val="0"/>
              </a:spcAft>
              <a:buNone/>
            </a:pPr>
            <a:r>
              <a:rPr lang="en" sz="2200">
                <a:solidFill>
                  <a:schemeClr val="accent5"/>
                </a:solidFill>
                <a:latin typeface="Avenir"/>
                <a:ea typeface="Avenir"/>
                <a:cs typeface="Avenir"/>
                <a:sym typeface="Avenir"/>
              </a:rPr>
              <a:t>Sub-task 3b:</a:t>
            </a:r>
            <a:r>
              <a:rPr lang="en" sz="2200">
                <a:solidFill>
                  <a:schemeClr val="accent5"/>
                </a:solidFill>
                <a:latin typeface="Avenir"/>
                <a:ea typeface="Avenir"/>
                <a:cs typeface="Avenir"/>
                <a:sym typeface="Avenir"/>
              </a:rPr>
              <a:t> </a:t>
            </a:r>
            <a:r>
              <a:rPr lang="en" sz="2200">
                <a:latin typeface="Avenir"/>
                <a:ea typeface="Avenir"/>
                <a:cs typeface="Avenir"/>
                <a:sym typeface="Avenir"/>
              </a:rPr>
              <a:t>Inform app that you don’t like the options</a:t>
            </a:r>
            <a:endParaRPr sz="2200">
              <a:latin typeface="Avenir"/>
              <a:ea typeface="Avenir"/>
              <a:cs typeface="Avenir"/>
              <a:sym typeface="Avenir"/>
            </a:endParaRPr>
          </a:p>
          <a:p>
            <a:pPr indent="0" lvl="0" marL="0" rtl="0" algn="l">
              <a:spcBef>
                <a:spcPts val="0"/>
              </a:spcBef>
              <a:spcAft>
                <a:spcPts val="0"/>
              </a:spcAft>
              <a:buNone/>
            </a:pPr>
            <a:r>
              <a:rPr lang="en" sz="2200">
                <a:solidFill>
                  <a:schemeClr val="accent5"/>
                </a:solidFill>
                <a:latin typeface="Avenir"/>
                <a:ea typeface="Avenir"/>
                <a:cs typeface="Avenir"/>
                <a:sym typeface="Avenir"/>
              </a:rPr>
              <a:t>Sub-task 3c: </a:t>
            </a:r>
            <a:r>
              <a:rPr lang="en" sz="2200">
                <a:latin typeface="Avenir"/>
                <a:ea typeface="Avenir"/>
                <a:cs typeface="Avenir"/>
                <a:sym typeface="Avenir"/>
              </a:rPr>
              <a:t>Inform app of your preferences to get recommendations</a:t>
            </a:r>
            <a:endParaRPr sz="2200">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2200">
                <a:solidFill>
                  <a:schemeClr val="accent5"/>
                </a:solidFill>
                <a:latin typeface="Avenir"/>
                <a:ea typeface="Avenir"/>
                <a:cs typeface="Avenir"/>
                <a:sym typeface="Avenir"/>
              </a:rPr>
              <a:t>Sub-task 3d: </a:t>
            </a:r>
            <a:r>
              <a:rPr lang="en" sz="2200">
                <a:latin typeface="Avenir"/>
                <a:ea typeface="Avenir"/>
                <a:cs typeface="Avenir"/>
                <a:sym typeface="Avenir"/>
              </a:rPr>
              <a:t>Edit your interests to get better recommendations</a:t>
            </a:r>
            <a:endParaRPr sz="2200">
              <a:latin typeface="Avenir"/>
              <a:ea typeface="Avenir"/>
              <a:cs typeface="Avenir"/>
              <a:sym typeface="Avenir"/>
            </a:endParaRPr>
          </a:p>
          <a:p>
            <a:pPr indent="0" lvl="0" marL="0" rtl="0" algn="l">
              <a:spcBef>
                <a:spcPts val="0"/>
              </a:spcBef>
              <a:spcAft>
                <a:spcPts val="0"/>
              </a:spcAft>
              <a:buNone/>
            </a:pPr>
            <a:r>
              <a:t/>
            </a:r>
            <a:endParaRPr sz="2200">
              <a:solidFill>
                <a:schemeClr val="accent5"/>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9"/>
          <p:cNvSpPr txBox="1"/>
          <p:nvPr>
            <p:ph idx="4294967295" type="title"/>
          </p:nvPr>
        </p:nvSpPr>
        <p:spPr>
          <a:xfrm>
            <a:off x="457200" y="282175"/>
            <a:ext cx="3439200" cy="85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accent5"/>
                </a:solidFill>
                <a:latin typeface="Avenir"/>
                <a:ea typeface="Avenir"/>
                <a:cs typeface="Avenir"/>
                <a:sym typeface="Avenir"/>
              </a:rPr>
              <a:t>Main Screen &amp; AI Explainability Pictures</a:t>
            </a:r>
            <a:endParaRPr sz="2000">
              <a:solidFill>
                <a:schemeClr val="accent5"/>
              </a:solidFill>
              <a:latin typeface="Avenir"/>
              <a:ea typeface="Avenir"/>
              <a:cs typeface="Avenir"/>
              <a:sym typeface="Avenir"/>
            </a:endParaRPr>
          </a:p>
        </p:txBody>
      </p:sp>
      <p:pic>
        <p:nvPicPr>
          <p:cNvPr id="89" name="Google Shape;89;p19"/>
          <p:cNvPicPr preferRelativeResize="0"/>
          <p:nvPr/>
        </p:nvPicPr>
        <p:blipFill rotWithShape="1">
          <a:blip r:embed="rId3">
            <a:alphaModFix/>
          </a:blip>
          <a:srcRect b="0" l="10988" r="23916" t="1156"/>
          <a:stretch/>
        </p:blipFill>
        <p:spPr>
          <a:xfrm>
            <a:off x="234850" y="1139575"/>
            <a:ext cx="1891154" cy="3830074"/>
          </a:xfrm>
          <a:prstGeom prst="rect">
            <a:avLst/>
          </a:prstGeom>
          <a:noFill/>
          <a:ln>
            <a:noFill/>
          </a:ln>
        </p:spPr>
      </p:pic>
      <p:pic>
        <p:nvPicPr>
          <p:cNvPr id="90" name="Google Shape;90;p19"/>
          <p:cNvPicPr preferRelativeResize="0"/>
          <p:nvPr/>
        </p:nvPicPr>
        <p:blipFill rotWithShape="1">
          <a:blip r:embed="rId4">
            <a:alphaModFix/>
          </a:blip>
          <a:srcRect b="2132" l="2317" r="6090" t="17105"/>
          <a:stretch/>
        </p:blipFill>
        <p:spPr>
          <a:xfrm>
            <a:off x="2194975" y="1992275"/>
            <a:ext cx="1701428" cy="2001050"/>
          </a:xfrm>
          <a:prstGeom prst="rect">
            <a:avLst/>
          </a:prstGeom>
          <a:noFill/>
          <a:ln>
            <a:noFill/>
          </a:ln>
        </p:spPr>
      </p:pic>
      <p:pic>
        <p:nvPicPr>
          <p:cNvPr id="91" name="Google Shape;91;p19"/>
          <p:cNvPicPr preferRelativeResize="0"/>
          <p:nvPr/>
        </p:nvPicPr>
        <p:blipFill rotWithShape="1">
          <a:blip r:embed="rId5">
            <a:alphaModFix/>
          </a:blip>
          <a:srcRect b="5240" l="8940" r="7892" t="0"/>
          <a:stretch/>
        </p:blipFill>
        <p:spPr>
          <a:xfrm>
            <a:off x="4950300" y="1204975"/>
            <a:ext cx="1109837" cy="1686588"/>
          </a:xfrm>
          <a:prstGeom prst="rect">
            <a:avLst/>
          </a:prstGeom>
          <a:noFill/>
          <a:ln>
            <a:noFill/>
          </a:ln>
        </p:spPr>
      </p:pic>
      <p:pic>
        <p:nvPicPr>
          <p:cNvPr id="92" name="Google Shape;92;p19"/>
          <p:cNvPicPr preferRelativeResize="0"/>
          <p:nvPr/>
        </p:nvPicPr>
        <p:blipFill rotWithShape="1">
          <a:blip r:embed="rId6">
            <a:alphaModFix/>
          </a:blip>
          <a:srcRect b="3078" l="6837" r="10681" t="2502"/>
          <a:stretch/>
        </p:blipFill>
        <p:spPr>
          <a:xfrm>
            <a:off x="4950300" y="3036450"/>
            <a:ext cx="1266101" cy="1933201"/>
          </a:xfrm>
          <a:prstGeom prst="rect">
            <a:avLst/>
          </a:prstGeom>
          <a:noFill/>
          <a:ln>
            <a:noFill/>
          </a:ln>
        </p:spPr>
      </p:pic>
      <p:sp>
        <p:nvSpPr>
          <p:cNvPr id="93" name="Google Shape;93;p19"/>
          <p:cNvSpPr txBox="1"/>
          <p:nvPr>
            <p:ph idx="4294967295" type="title"/>
          </p:nvPr>
        </p:nvSpPr>
        <p:spPr>
          <a:xfrm>
            <a:off x="5225800" y="489025"/>
            <a:ext cx="3439200" cy="44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accent5"/>
                </a:solidFill>
                <a:latin typeface="Avenir"/>
                <a:ea typeface="Avenir"/>
                <a:cs typeface="Avenir"/>
                <a:sym typeface="Avenir"/>
              </a:rPr>
              <a:t>Onboarding Pictures</a:t>
            </a:r>
            <a:endParaRPr sz="2000">
              <a:solidFill>
                <a:schemeClr val="accent5"/>
              </a:solidFill>
              <a:latin typeface="Avenir"/>
              <a:ea typeface="Avenir"/>
              <a:cs typeface="Avenir"/>
              <a:sym typeface="Avenir"/>
            </a:endParaRPr>
          </a:p>
        </p:txBody>
      </p:sp>
      <p:pic>
        <p:nvPicPr>
          <p:cNvPr id="94" name="Google Shape;94;p19"/>
          <p:cNvPicPr preferRelativeResize="0"/>
          <p:nvPr/>
        </p:nvPicPr>
        <p:blipFill rotWithShape="1">
          <a:blip r:embed="rId7">
            <a:alphaModFix/>
          </a:blip>
          <a:srcRect b="54277" l="10053" r="9586" t="3158"/>
          <a:stretch/>
        </p:blipFill>
        <p:spPr>
          <a:xfrm>
            <a:off x="6138263" y="1447260"/>
            <a:ext cx="1701424" cy="1202018"/>
          </a:xfrm>
          <a:prstGeom prst="rect">
            <a:avLst/>
          </a:prstGeom>
          <a:noFill/>
          <a:ln>
            <a:noFill/>
          </a:ln>
        </p:spPr>
      </p:pic>
      <p:sp>
        <p:nvSpPr>
          <p:cNvPr id="95" name="Google Shape;95;p19"/>
          <p:cNvSpPr txBox="1"/>
          <p:nvPr/>
        </p:nvSpPr>
        <p:spPr>
          <a:xfrm>
            <a:off x="6298975" y="3797100"/>
            <a:ext cx="3000000" cy="668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2"/>
              </a:buClr>
              <a:buSzPts val="2000"/>
              <a:buFont typeface="Avenir"/>
              <a:buChar char="+"/>
            </a:pPr>
            <a:r>
              <a:rPr lang="en" sz="2000">
                <a:solidFill>
                  <a:schemeClr val="dk2"/>
                </a:solidFill>
                <a:latin typeface="Avenir"/>
                <a:ea typeface="Avenir"/>
                <a:cs typeface="Avenir"/>
                <a:sym typeface="Avenir"/>
              </a:rPr>
              <a:t>More survey questions</a:t>
            </a:r>
            <a:endParaRPr sz="2000">
              <a:solidFill>
                <a:schemeClr val="dk2"/>
              </a:solidFill>
            </a:endParaRPr>
          </a:p>
        </p:txBody>
      </p:sp>
      <p:pic>
        <p:nvPicPr>
          <p:cNvPr id="96" name="Google Shape;96;p19"/>
          <p:cNvPicPr preferRelativeResize="0"/>
          <p:nvPr/>
        </p:nvPicPr>
        <p:blipFill rotWithShape="1">
          <a:blip r:embed="rId8">
            <a:alphaModFix/>
          </a:blip>
          <a:srcRect b="5015" l="3439" r="4851" t="0"/>
          <a:stretch/>
        </p:blipFill>
        <p:spPr>
          <a:xfrm>
            <a:off x="7946050" y="1204975"/>
            <a:ext cx="1109825" cy="164476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20"/>
          <p:cNvSpPr txBox="1"/>
          <p:nvPr>
            <p:ph idx="4294967295" type="title"/>
          </p:nvPr>
        </p:nvSpPr>
        <p:spPr>
          <a:xfrm>
            <a:off x="457200" y="282175"/>
            <a:ext cx="7517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Additional Low-fi Prototyping</a:t>
            </a:r>
            <a:endParaRPr>
              <a:solidFill>
                <a:schemeClr val="accent5"/>
              </a:solidFill>
              <a:latin typeface="Avenir"/>
              <a:ea typeface="Avenir"/>
              <a:cs typeface="Avenir"/>
              <a:sym typeface="Avenir"/>
            </a:endParaRPr>
          </a:p>
        </p:txBody>
      </p:sp>
      <p:sp>
        <p:nvSpPr>
          <p:cNvPr id="102" name="Google Shape;102;p20"/>
          <p:cNvSpPr txBox="1"/>
          <p:nvPr>
            <p:ph idx="4294967295" type="title"/>
          </p:nvPr>
        </p:nvSpPr>
        <p:spPr>
          <a:xfrm>
            <a:off x="457200" y="938825"/>
            <a:ext cx="5111700" cy="400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000">
                <a:solidFill>
                  <a:schemeClr val="accent5"/>
                </a:solidFill>
                <a:latin typeface="Avenir"/>
                <a:ea typeface="Avenir"/>
                <a:cs typeface="Avenir"/>
                <a:sym typeface="Avenir"/>
              </a:rPr>
              <a:t>Rationale:  </a:t>
            </a:r>
            <a:r>
              <a:rPr lang="en" sz="2000">
                <a:latin typeface="Avenir"/>
                <a:ea typeface="Avenir"/>
                <a:cs typeface="Avenir"/>
                <a:sym typeface="Avenir"/>
              </a:rPr>
              <a:t>After receiving user feedback, we realized that we should make substantial changes to our </a:t>
            </a:r>
            <a:r>
              <a:rPr lang="en" sz="2000" u="sng">
                <a:latin typeface="Avenir"/>
                <a:ea typeface="Avenir"/>
                <a:cs typeface="Avenir"/>
                <a:sym typeface="Avenir"/>
              </a:rPr>
              <a:t>us</a:t>
            </a:r>
            <a:r>
              <a:rPr b="1" lang="en" sz="2000" u="sng">
                <a:latin typeface="Avenir"/>
                <a:ea typeface="Avenir"/>
                <a:cs typeface="Avenir"/>
                <a:sym typeface="Avenir"/>
              </a:rPr>
              <a:t>er onboarding process and main screen</a:t>
            </a:r>
            <a:r>
              <a:rPr b="1" lang="en" sz="2000">
                <a:latin typeface="Avenir"/>
                <a:ea typeface="Avenir"/>
                <a:cs typeface="Avenir"/>
                <a:sym typeface="Avenir"/>
              </a:rPr>
              <a:t>. </a:t>
            </a:r>
            <a:r>
              <a:rPr lang="en" sz="2000">
                <a:latin typeface="Avenir"/>
                <a:ea typeface="Avenir"/>
                <a:cs typeface="Avenir"/>
                <a:sym typeface="Avenir"/>
              </a:rPr>
              <a:t>We also were curious about an </a:t>
            </a:r>
            <a:r>
              <a:rPr b="1" lang="en" sz="2000" u="sng">
                <a:latin typeface="Avenir"/>
                <a:ea typeface="Avenir"/>
                <a:cs typeface="Avenir"/>
                <a:sym typeface="Avenir"/>
              </a:rPr>
              <a:t>AI explainability feature</a:t>
            </a:r>
            <a:endParaRPr sz="2000">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a:p>
            <a:pPr indent="0" lvl="0" marL="0" rtl="0" algn="l">
              <a:spcBef>
                <a:spcPts val="0"/>
              </a:spcBef>
              <a:spcAft>
                <a:spcPts val="0"/>
              </a:spcAft>
              <a:buNone/>
            </a:pPr>
            <a:r>
              <a:rPr b="1" i="1" lang="en" sz="2000">
                <a:solidFill>
                  <a:schemeClr val="accent5"/>
                </a:solidFill>
                <a:latin typeface="Avenir"/>
                <a:ea typeface="Avenir"/>
                <a:cs typeface="Avenir"/>
                <a:sym typeface="Avenir"/>
              </a:rPr>
              <a:t>Medium: </a:t>
            </a:r>
            <a:r>
              <a:rPr lang="en" sz="2000">
                <a:latin typeface="Avenir"/>
                <a:ea typeface="Avenir"/>
                <a:cs typeface="Avenir"/>
                <a:sym typeface="Avenir"/>
              </a:rPr>
              <a:t>Used previous low-fi prototype with new paper cutouts to simulate new features</a:t>
            </a:r>
            <a:endParaRPr sz="2000">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2000">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b="1" i="1" lang="en" sz="2000">
                <a:solidFill>
                  <a:schemeClr val="accent5"/>
                </a:solidFill>
                <a:latin typeface="Avenir"/>
                <a:ea typeface="Avenir"/>
                <a:cs typeface="Avenir"/>
                <a:sym typeface="Avenir"/>
              </a:rPr>
              <a:t>Methodology: </a:t>
            </a:r>
            <a:r>
              <a:rPr lang="en" sz="2000">
                <a:latin typeface="Avenir"/>
                <a:ea typeface="Avenir"/>
                <a:cs typeface="Avenir"/>
                <a:sym typeface="Avenir"/>
              </a:rPr>
              <a:t>We cold-approached two strangers in the d.school, Greg (pictured) and Jack </a:t>
            </a:r>
            <a:endParaRPr sz="2000">
              <a:latin typeface="Avenir"/>
              <a:ea typeface="Avenir"/>
              <a:cs typeface="Avenir"/>
              <a:sym typeface="Avenir"/>
            </a:endParaRPr>
          </a:p>
        </p:txBody>
      </p:sp>
      <p:pic>
        <p:nvPicPr>
          <p:cNvPr id="103" name="Google Shape;103;p20"/>
          <p:cNvPicPr preferRelativeResize="0"/>
          <p:nvPr/>
        </p:nvPicPr>
        <p:blipFill rotWithShape="1">
          <a:blip r:embed="rId3">
            <a:alphaModFix/>
          </a:blip>
          <a:srcRect b="0" l="25020" r="0" t="0"/>
          <a:stretch/>
        </p:blipFill>
        <p:spPr>
          <a:xfrm>
            <a:off x="5682501" y="1139575"/>
            <a:ext cx="3364526" cy="33653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21"/>
          <p:cNvSpPr txBox="1"/>
          <p:nvPr>
            <p:ph idx="4294967295" type="title"/>
          </p:nvPr>
        </p:nvSpPr>
        <p:spPr>
          <a:xfrm>
            <a:off x="457200" y="282175"/>
            <a:ext cx="7517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Low-fi Prototype Results </a:t>
            </a:r>
            <a:endParaRPr>
              <a:solidFill>
                <a:schemeClr val="accent5"/>
              </a:solidFill>
              <a:latin typeface="Avenir"/>
              <a:ea typeface="Avenir"/>
              <a:cs typeface="Avenir"/>
              <a:sym typeface="Avenir"/>
            </a:endParaRPr>
          </a:p>
        </p:txBody>
      </p:sp>
      <p:sp>
        <p:nvSpPr>
          <p:cNvPr id="109" name="Google Shape;109;p21"/>
          <p:cNvSpPr txBox="1"/>
          <p:nvPr>
            <p:ph idx="4294967295" type="title"/>
          </p:nvPr>
        </p:nvSpPr>
        <p:spPr>
          <a:xfrm>
            <a:off x="302350" y="966693"/>
            <a:ext cx="5638800" cy="400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accent5"/>
                </a:solidFill>
                <a:latin typeface="Avenir"/>
                <a:ea typeface="Avenir"/>
                <a:cs typeface="Avenir"/>
                <a:sym typeface="Avenir"/>
              </a:rPr>
              <a:t>AI Explainability </a:t>
            </a:r>
            <a:endParaRPr b="1" sz="2000">
              <a:solidFill>
                <a:schemeClr val="accent5"/>
              </a:solidFill>
              <a:latin typeface="Avenir"/>
              <a:ea typeface="Avenir"/>
              <a:cs typeface="Avenir"/>
              <a:sym typeface="Avenir"/>
            </a:endParaRPr>
          </a:p>
          <a:p>
            <a:pPr indent="-355600" lvl="0" marL="457200" rtl="0" algn="l">
              <a:spcBef>
                <a:spcPts val="0"/>
              </a:spcBef>
              <a:spcAft>
                <a:spcPts val="0"/>
              </a:spcAft>
              <a:buSzPts val="2000"/>
              <a:buFont typeface="Avenir"/>
              <a:buChar char="●"/>
            </a:pPr>
            <a:r>
              <a:rPr lang="en" sz="2000">
                <a:latin typeface="Avenir"/>
                <a:ea typeface="Avenir"/>
                <a:cs typeface="Avenir"/>
                <a:sym typeface="Avenir"/>
              </a:rPr>
              <a:t>Jack (pictured) clicked on the AI explainability feature in our main menu without any prompting</a:t>
            </a:r>
            <a:endParaRPr sz="2000">
              <a:latin typeface="Avenir"/>
              <a:ea typeface="Avenir"/>
              <a:cs typeface="Avenir"/>
              <a:sym typeface="Avenir"/>
            </a:endParaRPr>
          </a:p>
          <a:p>
            <a:pPr indent="-355600" lvl="0" marL="457200" rtl="0" algn="l">
              <a:spcBef>
                <a:spcPts val="0"/>
              </a:spcBef>
              <a:spcAft>
                <a:spcPts val="0"/>
              </a:spcAft>
              <a:buSzPts val="2000"/>
              <a:buFont typeface="Avenir"/>
              <a:buChar char="●"/>
            </a:pPr>
            <a:r>
              <a:rPr lang="en" sz="2000">
                <a:latin typeface="Avenir"/>
                <a:ea typeface="Avenir"/>
                <a:cs typeface="Avenir"/>
                <a:sym typeface="Avenir"/>
              </a:rPr>
              <a:t>Jack liked that he could see why the app made decisions. However, he thought the icons on the AI explainability screen were confusing</a:t>
            </a:r>
            <a:endParaRPr sz="2000">
              <a:latin typeface="Avenir"/>
              <a:ea typeface="Avenir"/>
              <a:cs typeface="Avenir"/>
              <a:sym typeface="Avenir"/>
            </a:endParaRPr>
          </a:p>
          <a:p>
            <a:pPr indent="0" lvl="0" marL="0" rtl="0" algn="l">
              <a:spcBef>
                <a:spcPts val="0"/>
              </a:spcBef>
              <a:spcAft>
                <a:spcPts val="0"/>
              </a:spcAft>
              <a:buNone/>
            </a:pPr>
            <a:r>
              <a:t/>
            </a:r>
            <a:endParaRPr sz="1000">
              <a:latin typeface="Avenir"/>
              <a:ea typeface="Avenir"/>
              <a:cs typeface="Avenir"/>
              <a:sym typeface="Avenir"/>
            </a:endParaRPr>
          </a:p>
          <a:p>
            <a:pPr indent="0" lvl="0" marL="0" rtl="0" algn="l">
              <a:spcBef>
                <a:spcPts val="0"/>
              </a:spcBef>
              <a:spcAft>
                <a:spcPts val="0"/>
              </a:spcAft>
              <a:buNone/>
            </a:pPr>
            <a:r>
              <a:rPr b="1" lang="en" sz="2000">
                <a:solidFill>
                  <a:schemeClr val="accent5"/>
                </a:solidFill>
                <a:latin typeface="Avenir"/>
                <a:ea typeface="Avenir"/>
                <a:cs typeface="Avenir"/>
                <a:sym typeface="Avenir"/>
              </a:rPr>
              <a:t>Main Page </a:t>
            </a:r>
            <a:endParaRPr b="1" sz="2000">
              <a:solidFill>
                <a:schemeClr val="accent5"/>
              </a:solidFill>
              <a:latin typeface="Avenir"/>
              <a:ea typeface="Avenir"/>
              <a:cs typeface="Avenir"/>
              <a:sym typeface="Avenir"/>
            </a:endParaRPr>
          </a:p>
          <a:p>
            <a:pPr indent="-355600" lvl="0" marL="457200" rtl="0" algn="l">
              <a:spcBef>
                <a:spcPts val="0"/>
              </a:spcBef>
              <a:spcAft>
                <a:spcPts val="0"/>
              </a:spcAft>
              <a:buSzPts val="2000"/>
              <a:buFont typeface="Avenir"/>
              <a:buChar char="●"/>
            </a:pPr>
            <a:r>
              <a:rPr lang="en" sz="2000">
                <a:latin typeface="Avenir"/>
                <a:ea typeface="Avenir"/>
                <a:cs typeface="Avenir"/>
                <a:sym typeface="Avenir"/>
              </a:rPr>
              <a:t>Both users correctly guessed the meaning of the social icon. They both liked quickly checking how popular an attraction was.</a:t>
            </a:r>
            <a:endParaRPr sz="2000">
              <a:latin typeface="Avenir"/>
              <a:ea typeface="Avenir"/>
              <a:cs typeface="Avenir"/>
              <a:sym typeface="Avenir"/>
            </a:endParaRPr>
          </a:p>
          <a:p>
            <a:pPr indent="0" lvl="0" marL="0" rtl="0" algn="l">
              <a:spcBef>
                <a:spcPts val="0"/>
              </a:spcBef>
              <a:spcAft>
                <a:spcPts val="0"/>
              </a:spcAft>
              <a:buNone/>
            </a:pPr>
            <a:r>
              <a:t/>
            </a:r>
            <a:endParaRPr b="1" i="1" sz="2000">
              <a:solidFill>
                <a:schemeClr val="accent5"/>
              </a:solidFill>
              <a:latin typeface="Avenir"/>
              <a:ea typeface="Avenir"/>
              <a:cs typeface="Avenir"/>
              <a:sym typeface="Avenir"/>
            </a:endParaRPr>
          </a:p>
        </p:txBody>
      </p:sp>
      <p:pic>
        <p:nvPicPr>
          <p:cNvPr id="110" name="Google Shape;110;p21"/>
          <p:cNvPicPr preferRelativeResize="0"/>
          <p:nvPr/>
        </p:nvPicPr>
        <p:blipFill>
          <a:blip r:embed="rId3">
            <a:alphaModFix/>
          </a:blip>
          <a:stretch>
            <a:fillRect/>
          </a:stretch>
        </p:blipFill>
        <p:spPr>
          <a:xfrm>
            <a:off x="5941300" y="1063375"/>
            <a:ext cx="2774344" cy="3699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2"/>
          <p:cNvSpPr txBox="1"/>
          <p:nvPr>
            <p:ph idx="4294967295" type="title"/>
          </p:nvPr>
        </p:nvSpPr>
        <p:spPr>
          <a:xfrm>
            <a:off x="457200" y="282175"/>
            <a:ext cx="7517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Low-fi Prototype Results </a:t>
            </a:r>
            <a:r>
              <a:rPr lang="en">
                <a:solidFill>
                  <a:schemeClr val="accent5"/>
                </a:solidFill>
                <a:latin typeface="Avenir"/>
                <a:ea typeface="Avenir"/>
                <a:cs typeface="Avenir"/>
                <a:sym typeface="Avenir"/>
              </a:rPr>
              <a:t>Continued</a:t>
            </a:r>
            <a:endParaRPr>
              <a:solidFill>
                <a:schemeClr val="accent5"/>
              </a:solidFill>
              <a:latin typeface="Avenir"/>
              <a:ea typeface="Avenir"/>
              <a:cs typeface="Avenir"/>
              <a:sym typeface="Avenir"/>
            </a:endParaRPr>
          </a:p>
        </p:txBody>
      </p:sp>
      <p:sp>
        <p:nvSpPr>
          <p:cNvPr id="116" name="Google Shape;116;p22"/>
          <p:cNvSpPr txBox="1"/>
          <p:nvPr>
            <p:ph idx="4294967295" type="title"/>
          </p:nvPr>
        </p:nvSpPr>
        <p:spPr>
          <a:xfrm>
            <a:off x="302350" y="1063375"/>
            <a:ext cx="5160300" cy="400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accent5"/>
                </a:solidFill>
                <a:latin typeface="Avenir"/>
                <a:ea typeface="Avenir"/>
                <a:cs typeface="Avenir"/>
                <a:sym typeface="Avenir"/>
              </a:rPr>
              <a:t>Onboarding</a:t>
            </a:r>
            <a:endParaRPr b="1" sz="2000">
              <a:solidFill>
                <a:schemeClr val="accent5"/>
              </a:solidFill>
              <a:latin typeface="Avenir"/>
              <a:ea typeface="Avenir"/>
              <a:cs typeface="Avenir"/>
              <a:sym typeface="Avenir"/>
            </a:endParaRPr>
          </a:p>
          <a:p>
            <a:pPr indent="-355600" lvl="0" marL="457200" rtl="0" algn="l">
              <a:spcBef>
                <a:spcPts val="0"/>
              </a:spcBef>
              <a:spcAft>
                <a:spcPts val="0"/>
              </a:spcAft>
              <a:buSzPts val="2000"/>
              <a:buFont typeface="Avenir"/>
              <a:buChar char="●"/>
            </a:pPr>
            <a:r>
              <a:rPr lang="en" sz="2000">
                <a:latin typeface="Avenir"/>
                <a:ea typeface="Avenir"/>
                <a:cs typeface="Avenir"/>
                <a:sym typeface="Avenir"/>
              </a:rPr>
              <a:t>Users enjoyed the new onboarding process. They felt the quiz was enjoyable and straightforward</a:t>
            </a:r>
            <a:endParaRPr sz="2000">
              <a:latin typeface="Avenir"/>
              <a:ea typeface="Avenir"/>
              <a:cs typeface="Avenir"/>
              <a:sym typeface="Avenir"/>
            </a:endParaRPr>
          </a:p>
          <a:p>
            <a:pPr indent="-355600" lvl="0" marL="457200" rtl="0" algn="l">
              <a:spcBef>
                <a:spcPts val="0"/>
              </a:spcBef>
              <a:spcAft>
                <a:spcPts val="0"/>
              </a:spcAft>
              <a:buSzPts val="2000"/>
              <a:buFont typeface="Avenir"/>
              <a:buChar char="●"/>
            </a:pPr>
            <a:r>
              <a:rPr lang="en" sz="2000">
                <a:latin typeface="Avenir"/>
                <a:ea typeface="Avenir"/>
                <a:cs typeface="Avenir"/>
                <a:sym typeface="Avenir"/>
              </a:rPr>
              <a:t>Greg wanted an AI assistant that was cute and not robotic </a:t>
            </a:r>
            <a:endParaRPr sz="2000">
              <a:latin typeface="Avenir"/>
              <a:ea typeface="Avenir"/>
              <a:cs typeface="Avenir"/>
              <a:sym typeface="Avenir"/>
            </a:endParaRPr>
          </a:p>
          <a:p>
            <a:pPr indent="-355600" lvl="0" marL="457200" rtl="0" algn="l">
              <a:spcBef>
                <a:spcPts val="0"/>
              </a:spcBef>
              <a:spcAft>
                <a:spcPts val="0"/>
              </a:spcAft>
              <a:buSzPts val="2000"/>
              <a:buFont typeface="Avenir"/>
              <a:buChar char="●"/>
            </a:pPr>
            <a:r>
              <a:rPr lang="en" sz="2000">
                <a:latin typeface="Avenir"/>
                <a:ea typeface="Avenir"/>
                <a:cs typeface="Avenir"/>
                <a:sym typeface="Avenir"/>
              </a:rPr>
              <a:t>Users liked seeing why we asked for their social/calendar integration. However, they had trouble finding the buttons that provides our explanations for the integrations.</a:t>
            </a:r>
            <a:endParaRPr sz="2000">
              <a:latin typeface="Avenir"/>
              <a:ea typeface="Avenir"/>
              <a:cs typeface="Avenir"/>
              <a:sym typeface="Avenir"/>
            </a:endParaRPr>
          </a:p>
        </p:txBody>
      </p:sp>
      <p:pic>
        <p:nvPicPr>
          <p:cNvPr id="117" name="Google Shape;117;p22"/>
          <p:cNvPicPr preferRelativeResize="0"/>
          <p:nvPr/>
        </p:nvPicPr>
        <p:blipFill rotWithShape="1">
          <a:blip r:embed="rId3">
            <a:alphaModFix/>
          </a:blip>
          <a:srcRect b="0" l="25705" r="0" t="0"/>
          <a:stretch/>
        </p:blipFill>
        <p:spPr>
          <a:xfrm>
            <a:off x="5462651" y="1139575"/>
            <a:ext cx="3490227" cy="352342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23"/>
          <p:cNvSpPr txBox="1"/>
          <p:nvPr>
            <p:ph type="title"/>
          </p:nvPr>
        </p:nvSpPr>
        <p:spPr>
          <a:xfrm>
            <a:off x="316075" y="-1475"/>
            <a:ext cx="5138700" cy="54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Design Change: Onboarding</a:t>
            </a:r>
            <a:endParaRPr>
              <a:solidFill>
                <a:schemeClr val="accent5"/>
              </a:solidFill>
              <a:latin typeface="Avenir"/>
              <a:ea typeface="Avenir"/>
              <a:cs typeface="Avenir"/>
              <a:sym typeface="Avenir"/>
            </a:endParaRPr>
          </a:p>
        </p:txBody>
      </p:sp>
      <p:sp>
        <p:nvSpPr>
          <p:cNvPr id="123" name="Google Shape;123;p23"/>
          <p:cNvSpPr txBox="1"/>
          <p:nvPr/>
        </p:nvSpPr>
        <p:spPr>
          <a:xfrm>
            <a:off x="5763775" y="462625"/>
            <a:ext cx="3467700" cy="46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097A7"/>
                </a:solidFill>
                <a:latin typeface="Avenir"/>
                <a:ea typeface="Avenir"/>
                <a:cs typeface="Avenir"/>
                <a:sym typeface="Avenir"/>
              </a:rPr>
              <a:t>Core Changes:</a:t>
            </a:r>
            <a:endParaRPr sz="2000">
              <a:solidFill>
                <a:srgbClr val="0097A7"/>
              </a:solidFill>
              <a:latin typeface="Avenir"/>
              <a:ea typeface="Avenir"/>
              <a:cs typeface="Avenir"/>
              <a:sym typeface="Avenir"/>
            </a:endParaRPr>
          </a:p>
          <a:p>
            <a:pPr indent="-355600" lvl="0" marL="457200" rtl="0" algn="l">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Splash screens explaining the need for complexity</a:t>
            </a:r>
            <a:endParaRPr sz="2000">
              <a:solidFill>
                <a:schemeClr val="dk1"/>
              </a:solidFill>
              <a:latin typeface="Avenir"/>
              <a:ea typeface="Avenir"/>
              <a:cs typeface="Avenir"/>
              <a:sym typeface="Avenir"/>
            </a:endParaRPr>
          </a:p>
          <a:p>
            <a:pPr indent="-355600" lvl="0" marL="457200" rtl="0" algn="l">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Use graphical, limited- choice user surveys</a:t>
            </a:r>
            <a:endParaRPr sz="2000">
              <a:solidFill>
                <a:schemeClr val="dk1"/>
              </a:solidFill>
              <a:latin typeface="Avenir"/>
              <a:ea typeface="Avenir"/>
              <a:cs typeface="Avenir"/>
              <a:sym typeface="Avenir"/>
            </a:endParaRPr>
          </a:p>
          <a:p>
            <a:pPr indent="0" lvl="0" marL="0" rtl="0" algn="l">
              <a:spcBef>
                <a:spcPts val="0"/>
              </a:spcBef>
              <a:spcAft>
                <a:spcPts val="0"/>
              </a:spcAft>
              <a:buNone/>
            </a:pPr>
            <a:r>
              <a:rPr lang="en" sz="2000">
                <a:solidFill>
                  <a:srgbClr val="0097A7"/>
                </a:solidFill>
                <a:latin typeface="Avenir"/>
                <a:ea typeface="Avenir"/>
                <a:cs typeface="Avenir"/>
                <a:sym typeface="Avenir"/>
              </a:rPr>
              <a:t>Rationale:</a:t>
            </a:r>
            <a:r>
              <a:rPr lang="en" sz="2000">
                <a:solidFill>
                  <a:srgbClr val="000000"/>
                </a:solidFill>
                <a:latin typeface="Avenir"/>
                <a:ea typeface="Avenir"/>
                <a:cs typeface="Avenir"/>
                <a:sym typeface="Avenir"/>
              </a:rPr>
              <a:t> </a:t>
            </a:r>
            <a:endParaRPr sz="2000">
              <a:solidFill>
                <a:srgbClr val="000000"/>
              </a:solidFill>
              <a:latin typeface="Avenir"/>
              <a:ea typeface="Avenir"/>
              <a:cs typeface="Avenir"/>
              <a:sym typeface="Avenir"/>
            </a:endParaRPr>
          </a:p>
          <a:p>
            <a:pPr indent="-355600" lvl="0" marL="457200" rtl="0" algn="l">
              <a:spcBef>
                <a:spcPts val="0"/>
              </a:spcBef>
              <a:spcAft>
                <a:spcPts val="0"/>
              </a:spcAft>
              <a:buSzPts val="2000"/>
              <a:buFont typeface="Avenir"/>
              <a:buChar char="-"/>
            </a:pPr>
            <a:r>
              <a:rPr lang="en" sz="2000">
                <a:latin typeface="Avenir"/>
                <a:ea typeface="Avenir"/>
                <a:cs typeface="Avenir"/>
                <a:sym typeface="Avenir"/>
              </a:rPr>
              <a:t>Users dislike discretizing their personalities</a:t>
            </a:r>
            <a:endParaRPr sz="2000">
              <a:latin typeface="Avenir"/>
              <a:ea typeface="Avenir"/>
              <a:cs typeface="Avenir"/>
              <a:sym typeface="Avenir"/>
            </a:endParaRPr>
          </a:p>
          <a:p>
            <a:pPr indent="-355600" lvl="0" marL="457200" rtl="0" algn="l">
              <a:spcBef>
                <a:spcPts val="0"/>
              </a:spcBef>
              <a:spcAft>
                <a:spcPts val="0"/>
              </a:spcAft>
              <a:buSzPts val="2000"/>
              <a:buFont typeface="Avenir"/>
              <a:buChar char="-"/>
            </a:pPr>
            <a:r>
              <a:rPr lang="en" sz="2000">
                <a:latin typeface="Avenir"/>
                <a:ea typeface="Avenir"/>
                <a:cs typeface="Avenir"/>
                <a:sym typeface="Avenir"/>
              </a:rPr>
              <a:t>Users are complex and we need to see different aspects of personality</a:t>
            </a:r>
            <a:endParaRPr sz="2000">
              <a:latin typeface="Avenir"/>
              <a:ea typeface="Avenir"/>
              <a:cs typeface="Avenir"/>
              <a:sym typeface="Avenir"/>
            </a:endParaRPr>
          </a:p>
          <a:p>
            <a:pPr indent="-355600" lvl="0" marL="457200" rtl="0" algn="l">
              <a:spcBef>
                <a:spcPts val="0"/>
              </a:spcBef>
              <a:spcAft>
                <a:spcPts val="0"/>
              </a:spcAft>
              <a:buSzPts val="2000"/>
              <a:buFont typeface="Avenir"/>
              <a:buChar char="-"/>
            </a:pPr>
            <a:r>
              <a:rPr lang="en" sz="2000">
                <a:latin typeface="Avenir"/>
                <a:ea typeface="Avenir"/>
                <a:cs typeface="Avenir"/>
                <a:sym typeface="Avenir"/>
              </a:rPr>
              <a:t>Clarity reduces survey purpose confusion</a:t>
            </a:r>
            <a:endParaRPr sz="2000">
              <a:solidFill>
                <a:srgbClr val="000000"/>
              </a:solidFill>
              <a:latin typeface="Avenir"/>
              <a:ea typeface="Avenir"/>
              <a:cs typeface="Avenir"/>
              <a:sym typeface="Avenir"/>
            </a:endParaRPr>
          </a:p>
        </p:txBody>
      </p:sp>
      <p:pic>
        <p:nvPicPr>
          <p:cNvPr id="124" name="Google Shape;124;p23"/>
          <p:cNvPicPr preferRelativeResize="0"/>
          <p:nvPr/>
        </p:nvPicPr>
        <p:blipFill>
          <a:blip r:embed="rId3">
            <a:alphaModFix/>
          </a:blip>
          <a:stretch>
            <a:fillRect/>
          </a:stretch>
        </p:blipFill>
        <p:spPr>
          <a:xfrm>
            <a:off x="76200" y="701226"/>
            <a:ext cx="5682499" cy="399992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