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061">
          <p15:clr>
            <a:srgbClr val="A4A3A4"/>
          </p15:clr>
        </p15:guide>
        <p15:guide id="2" pos="3580">
          <p15:clr>
            <a:srgbClr val="A4A3A4"/>
          </p15:clr>
        </p15:guide>
        <p15:guide id="3" pos="3881">
          <p15:clr>
            <a:srgbClr val="A4A3A4"/>
          </p15:clr>
        </p15:guide>
        <p15:guide id="4" orient="horz" pos="22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061" orient="horz"/>
        <p:guide pos="3580"/>
        <p:guide pos="3881"/>
        <p:guide pos="22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438d60439_3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438d60439_3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438d60439_3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438d60439_3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paper prototype because interacting w/ paper mimicked app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Visually easy to see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one of our interviewees put it “it already feels like I’m using a real phone”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f6eb879c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f6eb879c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Closest thing to real phone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Concrete text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438d60439_3_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438d60439_3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438d60439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6438d60439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Past option shows what they did in the past. We would update this as they went along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Options were shown as sticky notes. OPtions you see on right are for party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Past starts out blank and we’d move the sticky notes representing previous options there later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438d60439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438d60439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38d60439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38d60439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438d60439_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6438d60439_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Screen would go back to the first afterwards but an options would change to reflect feedback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438d60439_3_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438d60439_3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438d60439_3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438d60439_3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Conducted 5 interviews by cold approaching strangers in Palo Alto, the Nitery, and Tressider. Jeff and Netta got really good at handling rejection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Started with Fing. Got bad feedback where Fing preferred to research trips first. Realized that he wasn’t target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Started screening then by asking users how they preferred to travel/research before the interview. Ended up with 4 ppl on right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is Helen, Stanford student.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 Helen, Arthur likes rough trip itinerary. Non-stanford student that we found in tressider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Christian is student and likes spontaneity, same with Leon, a statitician we found in the Starbucks Tressider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2cf1b420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2cf1b420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438d60439_3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6438d60439_3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Completed our 3.5 tasks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Took note of expressions, comments, and struggles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438d60439_3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6438d60439_3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Prototypes were generally good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Personalization: Liked being able to change what got displayed for them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 idea: Helped spontaneity. “I always thought something like this should exist”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Users, liked seeing options and liked the app in general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f6eb879c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f6eb879c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Incorporating prior plans -&gt; what fing said and what arthur said.Not helpful if you’re set somewhere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Onboarding user preferences -&gt; People don’t like grouping themselves in 1 bucket. “Whether I’m a sporty person or artsy depends on the place I’m going” Bucket depended on what they already aimed to doCan I choose 2?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Incorporating Prior Plans -&gt; “I already know that I want to go to the Van Gogh museum.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f6eb879c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6f6eb879c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Users wanted variety in what they could do. Wanted all info and wanted option of spicing things up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Wanted to buy tix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Chat bot preference incorporation did not go over well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438d60439_3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438d60439_3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438d60439_3_7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6438d60439_3_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438d60439_3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438d60439_3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402514a44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402514a44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402514a4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402514a4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402514a44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402514a4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438d60439_3_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438d60439_3_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Today, will be talking about testing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Talk about what happened and what we’ll change going forward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438d60439_3_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438d60439_3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402514a44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402514a44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402514a44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402514a44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438d6043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438d6043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438d60439_3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438d60439_3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438d60439_3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438d60439_3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 we went with app is focus on options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dedicate more screen real estate to show what each option entails and how it matches their preferences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2">
  <p:cSld name="TITLE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1">
  <p:cSld name="BLANK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AUTOLAYOUT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5"/>
          <p:cNvSpPr/>
          <p:nvPr/>
        </p:nvSpPr>
        <p:spPr>
          <a:xfrm>
            <a:off x="0" y="0"/>
            <a:ext cx="380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 txBox="1"/>
          <p:nvPr>
            <p:ph type="ctrTitle"/>
          </p:nvPr>
        </p:nvSpPr>
        <p:spPr>
          <a:xfrm>
            <a:off x="4269750" y="913500"/>
            <a:ext cx="4202700" cy="3316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8.png"/><Relationship Id="rId7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Relationship Id="rId4" Type="http://schemas.openxmlformats.org/officeDocument/2006/relationships/image" Target="../media/image13.jpg"/><Relationship Id="rId5" Type="http://schemas.openxmlformats.org/officeDocument/2006/relationships/image" Target="../media/image19.jpg"/><Relationship Id="rId6" Type="http://schemas.openxmlformats.org/officeDocument/2006/relationships/image" Target="../media/image18.jpg"/><Relationship Id="rId7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4.jpg"/><Relationship Id="rId5" Type="http://schemas.openxmlformats.org/officeDocument/2006/relationships/image" Target="../media/image23.png"/><Relationship Id="rId6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ctrTitle"/>
          </p:nvPr>
        </p:nvSpPr>
        <p:spPr>
          <a:xfrm>
            <a:off x="311700" y="1028700"/>
            <a:ext cx="4260300" cy="244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Low-Fi Prototype and Test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" name="Google Shape;66;p16"/>
          <p:cNvSpPr txBox="1"/>
          <p:nvPr>
            <p:ph idx="1" type="subTitle"/>
          </p:nvPr>
        </p:nvSpPr>
        <p:spPr>
          <a:xfrm>
            <a:off x="390125" y="4135650"/>
            <a:ext cx="4260300" cy="5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rPr>
              <a:t>By Team Journey</a:t>
            </a:r>
            <a:endParaRPr>
              <a:solidFill>
                <a:schemeClr val="accent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7" name="Google Shape;67;p16"/>
          <p:cNvPicPr preferRelativeResize="0"/>
          <p:nvPr/>
        </p:nvPicPr>
        <p:blipFill rotWithShape="1">
          <a:blip r:embed="rId3">
            <a:alphaModFix/>
          </a:blip>
          <a:srcRect b="0" l="20033" r="25407" t="0"/>
          <a:stretch/>
        </p:blipFill>
        <p:spPr>
          <a:xfrm>
            <a:off x="4893625" y="152400"/>
            <a:ext cx="351995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29177" r="29177" t="0"/>
          <a:stretch/>
        </p:blipFill>
        <p:spPr>
          <a:xfrm>
            <a:off x="0" y="24"/>
            <a:ext cx="3808977" cy="514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 txBox="1"/>
          <p:nvPr>
            <p:ph type="ctrTitle"/>
          </p:nvPr>
        </p:nvSpPr>
        <p:spPr>
          <a:xfrm>
            <a:off x="4269750" y="913500"/>
            <a:ext cx="4202700" cy="3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Mission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Interface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Prototype</a:t>
            </a:r>
            <a:endParaRPr b="1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Task</a:t>
            </a: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Experiment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UI Changes 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3001" y="11"/>
            <a:ext cx="6857999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>
            <p:ph idx="4294967295" type="title"/>
          </p:nvPr>
        </p:nvSpPr>
        <p:spPr>
          <a:xfrm>
            <a:off x="457200" y="282175"/>
            <a:ext cx="7517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Prototype - Functionality &amp; Reasoning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1" name="Google Shape;141;p27"/>
          <p:cNvPicPr preferRelativeResize="0"/>
          <p:nvPr/>
        </p:nvPicPr>
        <p:blipFill rotWithShape="1">
          <a:blip r:embed="rId3">
            <a:alphaModFix/>
          </a:blip>
          <a:srcRect b="4710" l="14295" r="14116" t="2936"/>
          <a:stretch/>
        </p:blipFill>
        <p:spPr>
          <a:xfrm>
            <a:off x="457190" y="1129125"/>
            <a:ext cx="2032410" cy="34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/>
          <p:cNvPicPr preferRelativeResize="0"/>
          <p:nvPr/>
        </p:nvPicPr>
        <p:blipFill rotWithShape="1">
          <a:blip r:embed="rId4">
            <a:alphaModFix/>
          </a:blip>
          <a:srcRect b="1468" l="13446" r="16735" t="0"/>
          <a:stretch/>
        </p:blipFill>
        <p:spPr>
          <a:xfrm>
            <a:off x="2813958" y="1129114"/>
            <a:ext cx="1858550" cy="34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 rotWithShape="1">
          <a:blip r:embed="rId5">
            <a:alphaModFix/>
          </a:blip>
          <a:srcRect b="0" l="20845" r="15309" t="0"/>
          <a:stretch/>
        </p:blipFill>
        <p:spPr>
          <a:xfrm>
            <a:off x="4996866" y="1124934"/>
            <a:ext cx="1674625" cy="349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 rotWithShape="1">
          <a:blip r:embed="rId6">
            <a:alphaModFix/>
          </a:blip>
          <a:srcRect b="16984" l="25441" r="28486" t="0"/>
          <a:stretch/>
        </p:blipFill>
        <p:spPr>
          <a:xfrm>
            <a:off x="6995850" y="596790"/>
            <a:ext cx="1674626" cy="4026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8"/>
          <p:cNvPicPr preferRelativeResize="0"/>
          <p:nvPr/>
        </p:nvPicPr>
        <p:blipFill rotWithShape="1">
          <a:blip r:embed="rId3">
            <a:alphaModFix/>
          </a:blip>
          <a:srcRect b="0" l="29177" r="29177" t="0"/>
          <a:stretch/>
        </p:blipFill>
        <p:spPr>
          <a:xfrm>
            <a:off x="0" y="24"/>
            <a:ext cx="3808977" cy="514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/>
          <p:nvPr>
            <p:ph type="ctrTitle"/>
          </p:nvPr>
        </p:nvSpPr>
        <p:spPr>
          <a:xfrm>
            <a:off x="4269750" y="913500"/>
            <a:ext cx="4202700" cy="3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Mission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Interface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Prototype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Tasks</a:t>
            </a:r>
            <a:endParaRPr b="1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Experiment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UI Changes 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/>
          <p:nvPr>
            <p:ph idx="4294967295" type="title"/>
          </p:nvPr>
        </p:nvSpPr>
        <p:spPr>
          <a:xfrm>
            <a:off x="457200" y="282175"/>
            <a:ext cx="7517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Task #1: Figure out </a:t>
            </a: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what you can do</a:t>
            </a: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 nearby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 rotWithShape="1">
          <a:blip r:embed="rId3">
            <a:alphaModFix/>
          </a:blip>
          <a:srcRect b="1753" l="8841" r="14010" t="3450"/>
          <a:stretch/>
        </p:blipFill>
        <p:spPr>
          <a:xfrm>
            <a:off x="0" y="1139575"/>
            <a:ext cx="1951374" cy="319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 rotWithShape="1">
          <a:blip r:embed="rId4">
            <a:alphaModFix/>
          </a:blip>
          <a:srcRect b="2967" l="13128" r="19304" t="2523"/>
          <a:stretch/>
        </p:blipFill>
        <p:spPr>
          <a:xfrm>
            <a:off x="2063986" y="1139575"/>
            <a:ext cx="1713939" cy="31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/>
          <p:cNvPicPr preferRelativeResize="0"/>
          <p:nvPr/>
        </p:nvPicPr>
        <p:blipFill rotWithShape="1">
          <a:blip r:embed="rId5">
            <a:alphaModFix/>
          </a:blip>
          <a:srcRect b="4710" l="14295" r="14116" t="2936"/>
          <a:stretch/>
        </p:blipFill>
        <p:spPr>
          <a:xfrm>
            <a:off x="3890536" y="1139575"/>
            <a:ext cx="1858541" cy="31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 rotWithShape="1">
          <a:blip r:embed="rId6">
            <a:alphaModFix/>
          </a:blip>
          <a:srcRect b="1895" l="14604" r="17659" t="3345"/>
          <a:stretch/>
        </p:blipFill>
        <p:spPr>
          <a:xfrm>
            <a:off x="5861688" y="1139575"/>
            <a:ext cx="1713950" cy="31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 rotWithShape="1">
          <a:blip r:embed="rId7">
            <a:alphaModFix/>
          </a:blip>
          <a:srcRect b="16984" l="25441" r="28486" t="0"/>
          <a:stretch/>
        </p:blipFill>
        <p:spPr>
          <a:xfrm>
            <a:off x="7688250" y="1139575"/>
            <a:ext cx="1455750" cy="350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9"/>
          <p:cNvCxnSpPr/>
          <p:nvPr/>
        </p:nvCxnSpPr>
        <p:spPr>
          <a:xfrm>
            <a:off x="5626125" y="3090541"/>
            <a:ext cx="478800" cy="273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2" name="Google Shape;162;p29"/>
          <p:cNvSpPr/>
          <p:nvPr/>
        </p:nvSpPr>
        <p:spPr>
          <a:xfrm>
            <a:off x="3996175" y="2079700"/>
            <a:ext cx="1626300" cy="19422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9"/>
          <p:cNvSpPr/>
          <p:nvPr/>
        </p:nvSpPr>
        <p:spPr>
          <a:xfrm>
            <a:off x="6104925" y="2464650"/>
            <a:ext cx="1275300" cy="16530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4" name="Google Shape;164;p29"/>
          <p:cNvCxnSpPr/>
          <p:nvPr/>
        </p:nvCxnSpPr>
        <p:spPr>
          <a:xfrm>
            <a:off x="7380225" y="3117841"/>
            <a:ext cx="478800" cy="273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29"/>
          <p:cNvCxnSpPr/>
          <p:nvPr/>
        </p:nvCxnSpPr>
        <p:spPr>
          <a:xfrm>
            <a:off x="1725975" y="3131491"/>
            <a:ext cx="5334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" name="Google Shape;166;p29"/>
          <p:cNvCxnSpPr/>
          <p:nvPr/>
        </p:nvCxnSpPr>
        <p:spPr>
          <a:xfrm>
            <a:off x="3445850" y="3104191"/>
            <a:ext cx="5334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>
            <p:ph idx="4294967295" type="title"/>
          </p:nvPr>
        </p:nvSpPr>
        <p:spPr>
          <a:xfrm>
            <a:off x="457200" y="282175"/>
            <a:ext cx="7517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Task #2: Figure out what your friends have done before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2" name="Google Shape;172;p30"/>
          <p:cNvPicPr preferRelativeResize="0"/>
          <p:nvPr/>
        </p:nvPicPr>
        <p:blipFill rotWithShape="1">
          <a:blip r:embed="rId3">
            <a:alphaModFix/>
          </a:blip>
          <a:srcRect b="16984" l="25441" r="28486" t="0"/>
          <a:stretch/>
        </p:blipFill>
        <p:spPr>
          <a:xfrm>
            <a:off x="2553525" y="1139575"/>
            <a:ext cx="1665181" cy="400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/>
          <p:cNvPicPr preferRelativeResize="0"/>
          <p:nvPr/>
        </p:nvPicPr>
        <p:blipFill rotWithShape="1">
          <a:blip r:embed="rId4">
            <a:alphaModFix/>
          </a:blip>
          <a:srcRect b="0" l="17081" r="8585" t="0"/>
          <a:stretch/>
        </p:blipFill>
        <p:spPr>
          <a:xfrm>
            <a:off x="5131325" y="1291975"/>
            <a:ext cx="2060550" cy="369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/>
          <p:nvPr/>
        </p:nvSpPr>
        <p:spPr>
          <a:xfrm>
            <a:off x="2653825" y="2982155"/>
            <a:ext cx="1450200" cy="6900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5" name="Google Shape;175;p30"/>
          <p:cNvCxnSpPr/>
          <p:nvPr/>
        </p:nvCxnSpPr>
        <p:spPr>
          <a:xfrm>
            <a:off x="4104025" y="3324150"/>
            <a:ext cx="12447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idx="4294967295" type="title"/>
          </p:nvPr>
        </p:nvSpPr>
        <p:spPr>
          <a:xfrm>
            <a:off x="457200" y="282175"/>
            <a:ext cx="8602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Task #3a: Choose an option and evaluate it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1" name="Google Shape;181;p31"/>
          <p:cNvPicPr preferRelativeResize="0"/>
          <p:nvPr/>
        </p:nvPicPr>
        <p:blipFill rotWithShape="1">
          <a:blip r:embed="rId3">
            <a:alphaModFix/>
          </a:blip>
          <a:srcRect b="16984" l="25441" r="28486" t="0"/>
          <a:stretch/>
        </p:blipFill>
        <p:spPr>
          <a:xfrm>
            <a:off x="0" y="871725"/>
            <a:ext cx="1776574" cy="427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4">
            <a:alphaModFix/>
          </a:blip>
          <a:srcRect b="0" l="17081" r="8585" t="0"/>
          <a:stretch/>
        </p:blipFill>
        <p:spPr>
          <a:xfrm>
            <a:off x="1932517" y="1391250"/>
            <a:ext cx="1694701" cy="3042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 rotWithShape="1">
          <a:blip r:embed="rId5">
            <a:alphaModFix/>
          </a:blip>
          <a:srcRect b="0" l="13968" r="15124" t="0"/>
          <a:stretch/>
        </p:blipFill>
        <p:spPr>
          <a:xfrm>
            <a:off x="7530625" y="1391250"/>
            <a:ext cx="1616603" cy="30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1"/>
          <p:cNvPicPr preferRelativeResize="0"/>
          <p:nvPr/>
        </p:nvPicPr>
        <p:blipFill rotWithShape="1">
          <a:blip r:embed="rId6">
            <a:alphaModFix/>
          </a:blip>
          <a:srcRect b="3091" l="8876" r="10132" t="0"/>
          <a:stretch/>
        </p:blipFill>
        <p:spPr>
          <a:xfrm>
            <a:off x="5469257" y="1391250"/>
            <a:ext cx="1905426" cy="30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1"/>
          <p:cNvPicPr preferRelativeResize="0"/>
          <p:nvPr/>
        </p:nvPicPr>
        <p:blipFill rotWithShape="1">
          <a:blip r:embed="rId7">
            <a:alphaModFix/>
          </a:blip>
          <a:srcRect b="0" l="16456" r="16429" t="0"/>
          <a:stretch/>
        </p:blipFill>
        <p:spPr>
          <a:xfrm>
            <a:off x="3783161" y="1391250"/>
            <a:ext cx="1530154" cy="304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31"/>
          <p:cNvCxnSpPr/>
          <p:nvPr/>
        </p:nvCxnSpPr>
        <p:spPr>
          <a:xfrm>
            <a:off x="3568725" y="4004941"/>
            <a:ext cx="478800" cy="273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31"/>
          <p:cNvCxnSpPr/>
          <p:nvPr/>
        </p:nvCxnSpPr>
        <p:spPr>
          <a:xfrm>
            <a:off x="4935850" y="3603691"/>
            <a:ext cx="5334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8" name="Google Shape;188;p31"/>
          <p:cNvCxnSpPr/>
          <p:nvPr/>
        </p:nvCxnSpPr>
        <p:spPr>
          <a:xfrm>
            <a:off x="7058625" y="3603700"/>
            <a:ext cx="6702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9" name="Google Shape;189;p31"/>
          <p:cNvSpPr/>
          <p:nvPr/>
        </p:nvSpPr>
        <p:spPr>
          <a:xfrm>
            <a:off x="109425" y="2927430"/>
            <a:ext cx="1450200" cy="6900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0" name="Google Shape;190;p31"/>
          <p:cNvCxnSpPr/>
          <p:nvPr/>
        </p:nvCxnSpPr>
        <p:spPr>
          <a:xfrm>
            <a:off x="1559625" y="3269425"/>
            <a:ext cx="478800" cy="273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1" name="Google Shape;191;p31"/>
          <p:cNvSpPr/>
          <p:nvPr/>
        </p:nvSpPr>
        <p:spPr>
          <a:xfrm>
            <a:off x="5567575" y="3258700"/>
            <a:ext cx="594000" cy="6900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1"/>
          <p:cNvSpPr/>
          <p:nvPr/>
        </p:nvSpPr>
        <p:spPr>
          <a:xfrm>
            <a:off x="6374663" y="3258700"/>
            <a:ext cx="594000" cy="6900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/>
          <p:nvPr/>
        </p:nvSpPr>
        <p:spPr>
          <a:xfrm>
            <a:off x="2038425" y="3603700"/>
            <a:ext cx="1530300" cy="8298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idx="4294967295" type="title"/>
          </p:nvPr>
        </p:nvSpPr>
        <p:spPr>
          <a:xfrm>
            <a:off x="457200" y="282175"/>
            <a:ext cx="86028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Task #3b: Inform app that you don’t like the options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9" name="Google Shape;199;p32"/>
          <p:cNvPicPr preferRelativeResize="0"/>
          <p:nvPr/>
        </p:nvPicPr>
        <p:blipFill rotWithShape="1">
          <a:blip r:embed="rId3">
            <a:alphaModFix/>
          </a:blip>
          <a:srcRect b="16984" l="25441" r="28486" t="0"/>
          <a:stretch/>
        </p:blipFill>
        <p:spPr>
          <a:xfrm>
            <a:off x="1162650" y="1381649"/>
            <a:ext cx="1505299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2"/>
          <p:cNvPicPr preferRelativeResize="0"/>
          <p:nvPr/>
        </p:nvPicPr>
        <p:blipFill rotWithShape="1">
          <a:blip r:embed="rId4">
            <a:alphaModFix/>
          </a:blip>
          <a:srcRect b="2684" l="12243" r="12454" t="3769"/>
          <a:stretch/>
        </p:blipFill>
        <p:spPr>
          <a:xfrm>
            <a:off x="3226125" y="1417924"/>
            <a:ext cx="2180650" cy="361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 rotWithShape="1">
          <a:blip r:embed="rId5">
            <a:alphaModFix/>
          </a:blip>
          <a:srcRect b="0" l="13987" r="12080" t="0"/>
          <a:stretch/>
        </p:blipFill>
        <p:spPr>
          <a:xfrm>
            <a:off x="5862075" y="1350000"/>
            <a:ext cx="2040357" cy="36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/>
          <p:nvPr/>
        </p:nvSpPr>
        <p:spPr>
          <a:xfrm rot="10800000">
            <a:off x="1764800" y="1006625"/>
            <a:ext cx="4396800" cy="7098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2"/>
          <p:cNvSpPr/>
          <p:nvPr/>
        </p:nvSpPr>
        <p:spPr>
          <a:xfrm>
            <a:off x="1162650" y="4342805"/>
            <a:ext cx="1450200" cy="6900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4" name="Google Shape;204;p32"/>
          <p:cNvCxnSpPr/>
          <p:nvPr/>
        </p:nvCxnSpPr>
        <p:spPr>
          <a:xfrm>
            <a:off x="2612850" y="4456200"/>
            <a:ext cx="7935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32"/>
          <p:cNvSpPr/>
          <p:nvPr/>
        </p:nvSpPr>
        <p:spPr>
          <a:xfrm>
            <a:off x="3173659" y="4629675"/>
            <a:ext cx="2288400" cy="4032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6" name="Google Shape;206;p32"/>
          <p:cNvCxnSpPr/>
          <p:nvPr/>
        </p:nvCxnSpPr>
        <p:spPr>
          <a:xfrm>
            <a:off x="5406775" y="4831275"/>
            <a:ext cx="7935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 b="0" l="29177" r="29177" t="0"/>
          <a:stretch/>
        </p:blipFill>
        <p:spPr>
          <a:xfrm>
            <a:off x="0" y="24"/>
            <a:ext cx="3808977" cy="5143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>
            <p:ph type="ctrTitle"/>
          </p:nvPr>
        </p:nvSpPr>
        <p:spPr>
          <a:xfrm>
            <a:off x="4269750" y="913500"/>
            <a:ext cx="4202700" cy="3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Mission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Interface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Prototype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16161"/>
                </a:solidFill>
                <a:latin typeface="Avenir"/>
                <a:ea typeface="Avenir"/>
                <a:cs typeface="Avenir"/>
                <a:sym typeface="Avenir"/>
              </a:rPr>
              <a:t>Tasks</a:t>
            </a:r>
            <a:endParaRPr b="1">
              <a:solidFill>
                <a:srgbClr val="61616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Experiment</a:t>
            </a:r>
            <a:endParaRPr b="1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UI Changes 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4"/>
          <p:cNvPicPr preferRelativeResize="0"/>
          <p:nvPr/>
        </p:nvPicPr>
        <p:blipFill rotWithShape="1">
          <a:blip r:embed="rId3">
            <a:alphaModFix/>
          </a:blip>
          <a:srcRect b="0" l="12490" r="12490" t="0"/>
          <a:stretch/>
        </p:blipFill>
        <p:spPr>
          <a:xfrm>
            <a:off x="7545216" y="1262879"/>
            <a:ext cx="1292400" cy="129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8" name="Google Shape;218;p34"/>
          <p:cNvSpPr txBox="1"/>
          <p:nvPr/>
        </p:nvSpPr>
        <p:spPr>
          <a:xfrm>
            <a:off x="-79500" y="2804775"/>
            <a:ext cx="20748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Fing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-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Off-campus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-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Prefers planning trips in advance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9" name="Google Shape;219;p34"/>
          <p:cNvPicPr preferRelativeResize="0"/>
          <p:nvPr/>
        </p:nvPicPr>
        <p:blipFill rotWithShape="1">
          <a:blip r:embed="rId4">
            <a:alphaModFix/>
          </a:blip>
          <a:srcRect b="31455" l="0" r="0" t="0"/>
          <a:stretch/>
        </p:blipFill>
        <p:spPr>
          <a:xfrm>
            <a:off x="5732850" y="1265200"/>
            <a:ext cx="1292400" cy="129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 rotWithShape="1">
          <a:blip r:embed="rId5">
            <a:alphaModFix/>
          </a:blip>
          <a:srcRect b="0" l="0" r="0" t="25014"/>
          <a:stretch/>
        </p:blipFill>
        <p:spPr>
          <a:xfrm rot="-5400000">
            <a:off x="4002000" y="1265200"/>
            <a:ext cx="1292400" cy="129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1" name="Google Shape;221;p34"/>
          <p:cNvPicPr preferRelativeResize="0"/>
          <p:nvPr/>
        </p:nvPicPr>
        <p:blipFill rotWithShape="1">
          <a:blip r:embed="rId6">
            <a:alphaModFix/>
          </a:blip>
          <a:srcRect b="16670" l="0" r="0" t="16676"/>
          <a:stretch/>
        </p:blipFill>
        <p:spPr>
          <a:xfrm>
            <a:off x="2118750" y="1241750"/>
            <a:ext cx="1292400" cy="129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 rotWithShape="1">
          <a:blip r:embed="rId7">
            <a:alphaModFix/>
          </a:blip>
          <a:srcRect b="0" l="0" r="24981" t="0"/>
          <a:stretch/>
        </p:blipFill>
        <p:spPr>
          <a:xfrm>
            <a:off x="311700" y="1265200"/>
            <a:ext cx="1292400" cy="129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3" name="Google Shape;223;p34"/>
          <p:cNvSpPr txBox="1"/>
          <p:nvPr>
            <p:ph type="title"/>
          </p:nvPr>
        </p:nvSpPr>
        <p:spPr>
          <a:xfrm>
            <a:off x="316075" y="227125"/>
            <a:ext cx="5138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Testing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4" name="Google Shape;224;p34"/>
          <p:cNvSpPr txBox="1"/>
          <p:nvPr/>
        </p:nvSpPr>
        <p:spPr>
          <a:xfrm>
            <a:off x="1727550" y="2804775"/>
            <a:ext cx="20748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Helen*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-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Stanford Student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-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Prefers light trip planning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5" name="Google Shape;225;p34"/>
          <p:cNvSpPr txBox="1"/>
          <p:nvPr/>
        </p:nvSpPr>
        <p:spPr>
          <a:xfrm>
            <a:off x="7115916" y="2825904"/>
            <a:ext cx="20748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Leon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-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On-campus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-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Statistician at large tech company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6" name="Google Shape;226;p34"/>
          <p:cNvSpPr txBox="1"/>
          <p:nvPr/>
        </p:nvSpPr>
        <p:spPr>
          <a:xfrm>
            <a:off x="5341650" y="2804775"/>
            <a:ext cx="20748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Christian*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-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Stanford </a:t>
            </a: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student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-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Likes spontaneity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3534600" y="2804775"/>
            <a:ext cx="20748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Arthur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-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On-campus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venir"/>
              <a:buChar char="-"/>
            </a:pPr>
            <a:r>
              <a:rPr lang="en"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Enjoys having rough trip itinerary </a:t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7036200" y="4750200"/>
            <a:ext cx="21474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* stock photo</a:t>
            </a:r>
            <a:endParaRPr sz="12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idx="4294967295" type="title"/>
          </p:nvPr>
        </p:nvSpPr>
        <p:spPr>
          <a:xfrm>
            <a:off x="457200" y="282175"/>
            <a:ext cx="5138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Introduction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3" name="Google Shape;7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125" y="1851500"/>
            <a:ext cx="1706100" cy="1704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4" name="Google Shape;7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7317" y="1850750"/>
            <a:ext cx="1706100" cy="170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 rotWithShape="1">
          <a:blip r:embed="rId5">
            <a:alphaModFix/>
          </a:blip>
          <a:srcRect b="44401" l="33732" r="13295" t="0"/>
          <a:stretch/>
        </p:blipFill>
        <p:spPr>
          <a:xfrm>
            <a:off x="4784508" y="1864400"/>
            <a:ext cx="1706100" cy="167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6" name="Google Shape;76;p17"/>
          <p:cNvPicPr preferRelativeResize="0"/>
          <p:nvPr/>
        </p:nvPicPr>
        <p:blipFill rotWithShape="1">
          <a:blip r:embed="rId6">
            <a:alphaModFix/>
          </a:blip>
          <a:srcRect b="19" l="0" r="0" t="19"/>
          <a:stretch/>
        </p:blipFill>
        <p:spPr>
          <a:xfrm>
            <a:off x="6971700" y="1812500"/>
            <a:ext cx="1782600" cy="1782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/>
          <p:nvPr/>
        </p:nvSpPr>
        <p:spPr>
          <a:xfrm>
            <a:off x="563725" y="3597600"/>
            <a:ext cx="13989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Netta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" name="Google Shape;78;p17"/>
          <p:cNvSpPr txBox="1"/>
          <p:nvPr/>
        </p:nvSpPr>
        <p:spPr>
          <a:xfrm>
            <a:off x="2750925" y="3597600"/>
            <a:ext cx="13989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Jeff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4938100" y="3597600"/>
            <a:ext cx="13989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Ray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7163550" y="3597600"/>
            <a:ext cx="13989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David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/>
        </p:nvSpPr>
        <p:spPr>
          <a:xfrm>
            <a:off x="466875" y="1180700"/>
            <a:ext cx="7988100" cy="20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venir"/>
              <a:buAutoNum type="arabicPeriod"/>
            </a:pPr>
            <a:r>
              <a:rPr lang="en" sz="3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Screened users</a:t>
            </a:r>
            <a:endParaRPr sz="3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venir"/>
              <a:buAutoNum type="arabicPeriod"/>
            </a:pPr>
            <a:r>
              <a:rPr lang="en" sz="3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Established setting</a:t>
            </a:r>
            <a:endParaRPr sz="3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venir"/>
              <a:buAutoNum type="arabicPeriod"/>
            </a:pPr>
            <a:r>
              <a:rPr lang="en" sz="3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Walked users through sample task</a:t>
            </a:r>
            <a:endParaRPr sz="3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venir"/>
              <a:buAutoNum type="arabicPeriod"/>
            </a:pPr>
            <a:r>
              <a:rPr lang="en" sz="3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Asked them to complete each task</a:t>
            </a:r>
            <a:endParaRPr sz="3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4" name="Google Shape;234;p35"/>
          <p:cNvSpPr txBox="1"/>
          <p:nvPr>
            <p:ph type="title"/>
          </p:nvPr>
        </p:nvSpPr>
        <p:spPr>
          <a:xfrm>
            <a:off x="316075" y="227125"/>
            <a:ext cx="5138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Experiment Results - Method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5" name="Google Shape;235;p35"/>
          <p:cNvSpPr txBox="1"/>
          <p:nvPr/>
        </p:nvSpPr>
        <p:spPr>
          <a:xfrm>
            <a:off x="316075" y="3368475"/>
            <a:ext cx="79881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Experiments all took place on a table in a quiet setting. Ray acted as the computer and Netta was the facilitator.</a:t>
            </a:r>
            <a:endParaRPr sz="24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/>
        </p:nvSpPr>
        <p:spPr>
          <a:xfrm>
            <a:off x="466875" y="948425"/>
            <a:ext cx="7988100" cy="3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App Idea - Enabling spontaneity</a:t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Tasks completed successfully</a:t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Delight at finding options</a:t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App was fun</a:t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Preference incorporation/personalization</a:t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1" name="Google Shape;241;p36"/>
          <p:cNvSpPr txBox="1"/>
          <p:nvPr>
            <p:ph type="title"/>
          </p:nvPr>
        </p:nvSpPr>
        <p:spPr>
          <a:xfrm>
            <a:off x="316075" y="227125"/>
            <a:ext cx="5138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Experiment Results - Successes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2" name="Google Shape;242;p36"/>
          <p:cNvPicPr preferRelativeResize="0"/>
          <p:nvPr/>
        </p:nvPicPr>
        <p:blipFill rotWithShape="1">
          <a:blip r:embed="rId3">
            <a:alphaModFix/>
          </a:blip>
          <a:srcRect b="29457" l="29889" r="12453" t="51759"/>
          <a:stretch/>
        </p:blipFill>
        <p:spPr>
          <a:xfrm>
            <a:off x="6369100" y="3819050"/>
            <a:ext cx="1669701" cy="72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6"/>
          <p:cNvPicPr preferRelativeResize="0"/>
          <p:nvPr/>
        </p:nvPicPr>
        <p:blipFill rotWithShape="1">
          <a:blip r:embed="rId4">
            <a:alphaModFix/>
          </a:blip>
          <a:srcRect b="69205" l="17081" r="8585" t="0"/>
          <a:stretch/>
        </p:blipFill>
        <p:spPr>
          <a:xfrm>
            <a:off x="5978250" y="2383475"/>
            <a:ext cx="2060550" cy="113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6"/>
          <p:cNvPicPr preferRelativeResize="0"/>
          <p:nvPr/>
        </p:nvPicPr>
        <p:blipFill rotWithShape="1">
          <a:blip r:embed="rId5">
            <a:alphaModFix/>
          </a:blip>
          <a:srcRect b="49420" l="25441" r="28486" t="19190"/>
          <a:stretch/>
        </p:blipFill>
        <p:spPr>
          <a:xfrm>
            <a:off x="6583050" y="763500"/>
            <a:ext cx="1455750" cy="132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/>
          <p:nvPr/>
        </p:nvSpPr>
        <p:spPr>
          <a:xfrm>
            <a:off x="652525" y="4504625"/>
            <a:ext cx="36573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Onboarding User Preferences</a:t>
            </a:r>
            <a:endParaRPr sz="2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0" name="Google Shape;250;p37"/>
          <p:cNvSpPr txBox="1"/>
          <p:nvPr>
            <p:ph type="title"/>
          </p:nvPr>
        </p:nvSpPr>
        <p:spPr>
          <a:xfrm>
            <a:off x="316075" y="227125"/>
            <a:ext cx="6660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Experiment Results - Growth Areas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1" name="Google Shape;251;p37"/>
          <p:cNvPicPr preferRelativeResize="0"/>
          <p:nvPr/>
        </p:nvPicPr>
        <p:blipFill rotWithShape="1">
          <a:blip r:embed="rId3">
            <a:alphaModFix/>
          </a:blip>
          <a:srcRect b="4715" l="14295" r="14116" t="1343"/>
          <a:stretch/>
        </p:blipFill>
        <p:spPr>
          <a:xfrm>
            <a:off x="1551900" y="1111250"/>
            <a:ext cx="1858550" cy="325427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7"/>
          <p:cNvSpPr txBox="1"/>
          <p:nvPr/>
        </p:nvSpPr>
        <p:spPr>
          <a:xfrm>
            <a:off x="4919013" y="4504650"/>
            <a:ext cx="30327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Incorporating Prior Plans</a:t>
            </a:r>
            <a:endParaRPr sz="2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3" name="Google Shape;253;p37"/>
          <p:cNvPicPr preferRelativeResize="0"/>
          <p:nvPr/>
        </p:nvPicPr>
        <p:blipFill rotWithShape="1">
          <a:blip r:embed="rId4">
            <a:alphaModFix/>
          </a:blip>
          <a:srcRect b="35827" l="25441" r="28486" t="0"/>
          <a:stretch/>
        </p:blipFill>
        <p:spPr>
          <a:xfrm>
            <a:off x="5559960" y="1167438"/>
            <a:ext cx="1750840" cy="325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/>
        </p:nvSpPr>
        <p:spPr>
          <a:xfrm>
            <a:off x="1456525" y="4504650"/>
            <a:ext cx="20493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Wanted All Info</a:t>
            </a:r>
            <a:endParaRPr sz="2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9" name="Google Shape;259;p38"/>
          <p:cNvSpPr txBox="1"/>
          <p:nvPr>
            <p:ph type="title"/>
          </p:nvPr>
        </p:nvSpPr>
        <p:spPr>
          <a:xfrm>
            <a:off x="316075" y="227125"/>
            <a:ext cx="7869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Experiment Results - Growth Areas Continued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0" name="Google Shape;260;p38"/>
          <p:cNvSpPr txBox="1"/>
          <p:nvPr/>
        </p:nvSpPr>
        <p:spPr>
          <a:xfrm>
            <a:off x="5172373" y="4504650"/>
            <a:ext cx="25260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Disliked Using Voice</a:t>
            </a:r>
            <a:endParaRPr sz="2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1" name="Google Shape;261;p38"/>
          <p:cNvPicPr preferRelativeResize="0"/>
          <p:nvPr/>
        </p:nvPicPr>
        <p:blipFill rotWithShape="1">
          <a:blip r:embed="rId3">
            <a:alphaModFix/>
          </a:blip>
          <a:srcRect b="35827" l="25441" r="28486" t="0"/>
          <a:stretch/>
        </p:blipFill>
        <p:spPr>
          <a:xfrm>
            <a:off x="1605760" y="1167438"/>
            <a:ext cx="1750840" cy="325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 rotWithShape="1">
          <a:blip r:embed="rId4">
            <a:alphaModFix/>
          </a:blip>
          <a:srcRect b="2684" l="12243" r="12454" t="3769"/>
          <a:stretch/>
        </p:blipFill>
        <p:spPr>
          <a:xfrm>
            <a:off x="5453817" y="1160725"/>
            <a:ext cx="1963120" cy="325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/>
          <p:nvPr/>
        </p:nvSpPr>
        <p:spPr>
          <a:xfrm>
            <a:off x="466875" y="1008325"/>
            <a:ext cx="7988100" cy="3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Specific Friends: </a:t>
            </a:r>
            <a:r>
              <a:rPr lang="en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“I’d like to see what my friend Lexie did. He’s an artist”</a:t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Place History</a:t>
            </a:r>
            <a:r>
              <a:rPr lang="en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: “Seeing what I’ve done before </a:t>
            </a:r>
            <a:r>
              <a:rPr lang="en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would be </a:t>
            </a:r>
            <a:r>
              <a:rPr lang="en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really useful”</a:t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Add Spice</a:t>
            </a:r>
            <a:r>
              <a:rPr lang="en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: “What if I want to do something that I normally wouldn’t?”</a:t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8" name="Google Shape;268;p39"/>
          <p:cNvSpPr txBox="1"/>
          <p:nvPr>
            <p:ph type="title"/>
          </p:nvPr>
        </p:nvSpPr>
        <p:spPr>
          <a:xfrm>
            <a:off x="316075" y="227125"/>
            <a:ext cx="66606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Experiment Results - Surprises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>
            <p:ph type="title"/>
          </p:nvPr>
        </p:nvSpPr>
        <p:spPr>
          <a:xfrm>
            <a:off x="316075" y="227125"/>
            <a:ext cx="63459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Experiment Results - UI Changes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4" name="Google Shape;274;p40"/>
          <p:cNvPicPr preferRelativeResize="0"/>
          <p:nvPr/>
        </p:nvPicPr>
        <p:blipFill rotWithShape="1">
          <a:blip r:embed="rId3">
            <a:alphaModFix/>
          </a:blip>
          <a:srcRect b="43213" l="17081" r="8585" t="40919"/>
          <a:stretch/>
        </p:blipFill>
        <p:spPr>
          <a:xfrm>
            <a:off x="6702913" y="2167723"/>
            <a:ext cx="1694699" cy="48272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0"/>
          <p:cNvSpPr txBox="1"/>
          <p:nvPr/>
        </p:nvSpPr>
        <p:spPr>
          <a:xfrm>
            <a:off x="399075" y="953600"/>
            <a:ext cx="5907600" cy="9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Editing preferences was confused for leaving app feedback</a:t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6" name="Google Shape;276;p40"/>
          <p:cNvSpPr txBox="1"/>
          <p:nvPr/>
        </p:nvSpPr>
        <p:spPr>
          <a:xfrm>
            <a:off x="363325" y="2091513"/>
            <a:ext cx="62514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Finding </a:t>
            </a:r>
            <a:r>
              <a:rPr lang="en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what friends did can be difficult</a:t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7" name="Google Shape;277;p40"/>
          <p:cNvSpPr txBox="1"/>
          <p:nvPr/>
        </p:nvSpPr>
        <p:spPr>
          <a:xfrm>
            <a:off x="363325" y="3149350"/>
            <a:ext cx="57624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Having binary options for feedback  is too simplistic</a:t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8" name="Google Shape;278;p40"/>
          <p:cNvPicPr preferRelativeResize="0"/>
          <p:nvPr/>
        </p:nvPicPr>
        <p:blipFill rotWithShape="1">
          <a:blip r:embed="rId4">
            <a:alphaModFix/>
          </a:blip>
          <a:srcRect b="20266" l="8876" r="10132" t="55767"/>
          <a:stretch/>
        </p:blipFill>
        <p:spPr>
          <a:xfrm>
            <a:off x="6597550" y="3149349"/>
            <a:ext cx="1905426" cy="75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0"/>
          <p:cNvPicPr preferRelativeResize="0"/>
          <p:nvPr/>
        </p:nvPicPr>
        <p:blipFill rotWithShape="1">
          <a:blip r:embed="rId5">
            <a:alphaModFix/>
          </a:blip>
          <a:srcRect b="16984" l="25441" r="28486" t="71052"/>
          <a:stretch/>
        </p:blipFill>
        <p:spPr>
          <a:xfrm>
            <a:off x="6661975" y="1140212"/>
            <a:ext cx="1776574" cy="61557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0"/>
          <p:cNvSpPr txBox="1"/>
          <p:nvPr/>
        </p:nvSpPr>
        <p:spPr>
          <a:xfrm>
            <a:off x="399075" y="4207175"/>
            <a:ext cx="59076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Photo upload is confusing</a:t>
            </a:r>
            <a:endParaRPr sz="28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1" name="Google Shape;281;p40"/>
          <p:cNvPicPr preferRelativeResize="0"/>
          <p:nvPr/>
        </p:nvPicPr>
        <p:blipFill rotWithShape="1">
          <a:blip r:embed="rId6">
            <a:alphaModFix/>
          </a:blip>
          <a:srcRect b="12265" l="13968" r="15124" t="67500"/>
          <a:stretch/>
        </p:blipFill>
        <p:spPr>
          <a:xfrm>
            <a:off x="6741963" y="4275575"/>
            <a:ext cx="1616600" cy="61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/>
          <p:nvPr/>
        </p:nvSpPr>
        <p:spPr>
          <a:xfrm>
            <a:off x="466875" y="1253225"/>
            <a:ext cx="7988100" cy="3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venir"/>
              <a:buChar char="●"/>
            </a:pPr>
            <a:r>
              <a:rPr lang="en" sz="3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Prototyped app that surveyed users and displayed 3 nearby options </a:t>
            </a:r>
            <a:endParaRPr sz="3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venir"/>
              <a:buChar char="●"/>
            </a:pPr>
            <a:r>
              <a:rPr lang="en" sz="3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Users enjoyed app and liked having recommendations that enabled spontaneity</a:t>
            </a:r>
            <a:endParaRPr sz="3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venir"/>
              <a:buChar char="●"/>
            </a:pPr>
            <a:r>
              <a:rPr lang="en" sz="30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Users wanted better onboarding, more agency and a more clear UI</a:t>
            </a:r>
            <a:endParaRPr sz="3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7" name="Google Shape;287;p41"/>
          <p:cNvSpPr txBox="1"/>
          <p:nvPr>
            <p:ph type="title"/>
          </p:nvPr>
        </p:nvSpPr>
        <p:spPr>
          <a:xfrm>
            <a:off x="316075" y="227125"/>
            <a:ext cx="5138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Summary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 txBox="1"/>
          <p:nvPr>
            <p:ph type="title"/>
          </p:nvPr>
        </p:nvSpPr>
        <p:spPr>
          <a:xfrm>
            <a:off x="0" y="1907700"/>
            <a:ext cx="9144000" cy="13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Q&amp;A</a:t>
            </a:r>
            <a:endParaRPr sz="10000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/>
          <p:nvPr>
            <p:ph type="title"/>
          </p:nvPr>
        </p:nvSpPr>
        <p:spPr>
          <a:xfrm>
            <a:off x="0" y="1907700"/>
            <a:ext cx="9144000" cy="13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Appendix</a:t>
            </a:r>
            <a:endParaRPr sz="10000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/>
          <p:nvPr>
            <p:ph type="title"/>
          </p:nvPr>
        </p:nvSpPr>
        <p:spPr>
          <a:xfrm>
            <a:off x="0" y="1360050"/>
            <a:ext cx="9144000" cy="24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Personalized Adventure On Demand</a:t>
            </a:r>
            <a:endParaRPr sz="6400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 rotWithShape="1">
          <a:blip r:embed="rId3">
            <a:alphaModFix/>
          </a:blip>
          <a:srcRect b="0" l="29177" r="29177" t="0"/>
          <a:stretch/>
        </p:blipFill>
        <p:spPr>
          <a:xfrm>
            <a:off x="0" y="24"/>
            <a:ext cx="3808977" cy="514345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>
            <p:ph type="ctrTitle"/>
          </p:nvPr>
        </p:nvSpPr>
        <p:spPr>
          <a:xfrm>
            <a:off x="4269750" y="913500"/>
            <a:ext cx="4202700" cy="3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Mission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Interface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Prototype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Tasks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Experiment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UI Changes 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 rotWithShape="1">
          <a:blip r:embed="rId3">
            <a:alphaModFix/>
          </a:blip>
          <a:srcRect b="0" l="29177" r="29177" t="0"/>
          <a:stretch/>
        </p:blipFill>
        <p:spPr>
          <a:xfrm>
            <a:off x="0" y="24"/>
            <a:ext cx="3808977" cy="51434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>
            <p:ph type="ctrTitle"/>
          </p:nvPr>
        </p:nvSpPr>
        <p:spPr>
          <a:xfrm>
            <a:off x="4269750" y="913500"/>
            <a:ext cx="4202700" cy="3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Mission</a:t>
            </a:r>
            <a:endParaRPr b="1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Interface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Prototype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Tasks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Experiment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UI Changes 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idx="4294967295" type="title"/>
          </p:nvPr>
        </p:nvSpPr>
        <p:spPr>
          <a:xfrm>
            <a:off x="457200" y="282175"/>
            <a:ext cx="5138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Background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8" name="Google Shape;98;p20"/>
          <p:cNvSpPr/>
          <p:nvPr/>
        </p:nvSpPr>
        <p:spPr>
          <a:xfrm>
            <a:off x="865646" y="1113810"/>
            <a:ext cx="7412700" cy="1438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Problem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When traveling, people have difficulty finding specific next steps based on their interests and their goals, 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while maintaining itineraries that enable spontaneity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idx="4294967295" type="title"/>
          </p:nvPr>
        </p:nvSpPr>
        <p:spPr>
          <a:xfrm>
            <a:off x="457200" y="282175"/>
            <a:ext cx="5138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Background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4" name="Google Shape;104;p21"/>
          <p:cNvSpPr/>
          <p:nvPr/>
        </p:nvSpPr>
        <p:spPr>
          <a:xfrm>
            <a:off x="865650" y="3357200"/>
            <a:ext cx="7412700" cy="1438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Solution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Hyperlocal, personalized, real-time recommendations to guide people through open-ended travel situations.</a:t>
            </a:r>
            <a:endParaRPr sz="2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21"/>
          <p:cNvSpPr/>
          <p:nvPr/>
        </p:nvSpPr>
        <p:spPr>
          <a:xfrm>
            <a:off x="865646" y="1113810"/>
            <a:ext cx="7412700" cy="1438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7620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Problem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When traveling, people have difficulty finding specific next steps based on their interests and their goals, 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while maintaining itineraries that enable spontaneity</a:t>
            </a:r>
            <a:endParaRPr sz="20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06" name="Google Shape;106;p21"/>
          <p:cNvCxnSpPr/>
          <p:nvPr/>
        </p:nvCxnSpPr>
        <p:spPr>
          <a:xfrm>
            <a:off x="4571996" y="2666910"/>
            <a:ext cx="0" cy="576000"/>
          </a:xfrm>
          <a:prstGeom prst="straightConnector1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idx="4294967295" type="title"/>
          </p:nvPr>
        </p:nvSpPr>
        <p:spPr>
          <a:xfrm>
            <a:off x="311700" y="1236925"/>
            <a:ext cx="8520600" cy="22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Mission</a:t>
            </a:r>
            <a:r>
              <a:rPr lang="en" sz="3000">
                <a:latin typeface="Avenir"/>
                <a:ea typeface="Avenir"/>
                <a:cs typeface="Avenir"/>
                <a:sym typeface="Avenir"/>
              </a:rPr>
              <a:t>: </a:t>
            </a:r>
            <a:r>
              <a:rPr lang="en" sz="3000">
                <a:latin typeface="Avenir"/>
                <a:ea typeface="Avenir"/>
                <a:cs typeface="Avenir"/>
                <a:sym typeface="Avenir"/>
              </a:rPr>
              <a:t>We’re on a quest to make travel easy and spontaneous every step of the way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Value Proposition</a:t>
            </a:r>
            <a:r>
              <a:rPr lang="en" sz="3000">
                <a:latin typeface="Avenir"/>
                <a:ea typeface="Avenir"/>
                <a:cs typeface="Avenir"/>
                <a:sym typeface="Avenir"/>
              </a:rPr>
              <a:t>: Personalized adventure on-demand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/>
          <p:nvPr/>
        </p:nvPicPr>
        <p:blipFill rotWithShape="1">
          <a:blip r:embed="rId3">
            <a:alphaModFix/>
          </a:blip>
          <a:srcRect b="0" l="29177" r="29177" t="0"/>
          <a:stretch/>
        </p:blipFill>
        <p:spPr>
          <a:xfrm>
            <a:off x="0" y="24"/>
            <a:ext cx="3808977" cy="514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/>
          <p:nvPr>
            <p:ph type="ctrTitle"/>
          </p:nvPr>
        </p:nvSpPr>
        <p:spPr>
          <a:xfrm>
            <a:off x="4269750" y="913500"/>
            <a:ext cx="4202700" cy="33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Mission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Interface</a:t>
            </a:r>
            <a:endParaRPr b="1"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Prototype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Tasks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Experiment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UI Changes </a:t>
            </a:r>
            <a:endParaRPr b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idx="4294967295" type="title"/>
          </p:nvPr>
        </p:nvSpPr>
        <p:spPr>
          <a:xfrm>
            <a:off x="457200" y="282175"/>
            <a:ext cx="51387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Selected Interface</a:t>
            </a:r>
            <a:endParaRPr>
              <a:solidFill>
                <a:schemeClr val="accent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3" name="Google Shape;123;p24"/>
          <p:cNvSpPr txBox="1"/>
          <p:nvPr>
            <p:ph idx="4294967295" type="title"/>
          </p:nvPr>
        </p:nvSpPr>
        <p:spPr>
          <a:xfrm>
            <a:off x="4988125" y="939638"/>
            <a:ext cx="3753000" cy="22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Idea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: 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Mobile app providing a limited number of personalized activity options for the next best action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Pros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Focus on activities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Simple, user-friendly UI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Limited choices avoid 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overwhelming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 users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4" name="Google Shape;1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185877"/>
            <a:ext cx="4339775" cy="32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