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Robot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7">
          <p15:clr>
            <a:srgbClr val="A4A3A4"/>
          </p15:clr>
        </p15:guide>
        <p15:guide id="2" pos="3580">
          <p15:clr>
            <a:srgbClr val="A4A3A4"/>
          </p15:clr>
        </p15:guide>
        <p15:guide id="3" pos="3881">
          <p15:clr>
            <a:srgbClr val="A4A3A4"/>
          </p15:clr>
        </p15:guide>
        <p15:guide id="4" orient="horz" pos="22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87" orient="horz"/>
        <p:guide pos="3580"/>
        <p:guide pos="3881"/>
        <p:guide pos="227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italic.fntdata"/><Relationship Id="rId10" Type="http://schemas.openxmlformats.org/officeDocument/2006/relationships/slide" Target="slides/slide5.xml"/><Relationship Id="rId32"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search?word=efficien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30e35b8f7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30e35b8f7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30e35b8f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30e35b8f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Participants discussed how travelling was so uncomfortable that it affected their life outside of just the act of travelling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30e35b8f7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30e35b8f7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6222fbd1f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6222fbd1f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30e35b8f7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30e35b8f7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30e35b8f7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30e35b8f7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30e35b8f7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30e35b8f7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new learnings, highlight that even though people don’t like being in transit, it takes a compelling alternative for them to be present.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30e35b8f7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30e35b8f7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30e35b8f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30e35b8f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new learnings, highlight that even though people don’t like being in transit, it takes a compelling alternative for them to be present.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630e35b8f7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630e35b8f7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2cf1b420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2cf1b42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4d361862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4d361862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new learnings, highlight that even though people don’t like being in transit, it takes a compelling alternative for them to be present.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30e35b8f7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30e35b8f7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new learnings, highlight that even though people don’t like being in transit, it takes a compelling alternative for them to be present.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6222fbd1f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6222fbd1f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 brings us to our future solutions. We’re excited about the Auto Planner and Hyperlocal Tour Guide. Both are equally interesting to us, and actually share some overlap. Both solutions would have to include looking at one’s schedule, and making specific </a:t>
            </a:r>
            <a:r>
              <a:rPr lang="en"/>
              <a:t>activity</a:t>
            </a:r>
            <a:r>
              <a:rPr lang="en"/>
              <a:t> recommendations based on one’s time and location constraints. So, there may be an opportunity to blend some of these themes together.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222fbd1f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222fbd1f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new learnings, highlight that even though people don’t like being in transit, it takes a compelling alternative for them to be present.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62cf1b45c1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62cf1b45c1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2cf1b45c1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2cf1b45c1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64c321853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64c321853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studio is on HCAI, but we wanted to start broad and narrow down into AI solutions later.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4d361862d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4d361862d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interviewed 10 participants each ranging from 10 to 45 minutes. We’ve changed everyone’s names for anonymity. Some of our participants also requested that we do not use their photos for the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62cf1b420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2cf1b420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interviewed 10 participants each ranging from 10 to 45 minutes. We’ve changed everyone’s names for anonymity. Some of our participants also requested that we do not use their photos for the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630e35b8f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630e35b8f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Do we call first steps choice anxiety? Btw I get icons from here if you wanna change stuff up </a:t>
            </a:r>
            <a:r>
              <a:rPr lang="en" u="sng">
                <a:solidFill>
                  <a:schemeClr val="hlink"/>
                </a:solidFill>
                <a:hlinkClick r:id="rId2"/>
              </a:rPr>
              <a:t>https://www.flaticon.com/search?word=efficient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64c70efcf2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4c70efcf2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Participants discussed how travelling was so uncomfortable that it affected their life outside of just the act of travelling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30e35b8f7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30e35b8f7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Some of our participants seemed to contradict themselves. One participant confidently talked about their uneventful thoughts on travel, but then later revealed how disruptive and mentally intensive travel can be on him from a productivity and social perspective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30e35b8f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30e35b8f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Participants discussed how travelling was so uncomfortable that it affected their life outside of just the act of travelling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50" name="Shape 50"/>
        <p:cNvGrpSpPr/>
        <p:nvPr/>
      </p:nvGrpSpPr>
      <p:grpSpPr>
        <a:xfrm>
          <a:off x="0" y="0"/>
          <a:ext cx="0" cy="0"/>
          <a:chOff x="0" y="0"/>
          <a:chExt cx="0" cy="0"/>
        </a:xfrm>
      </p:grpSpPr>
      <p:sp>
        <p:nvSpPr>
          <p:cNvPr id="51" name="Google Shape;51;p13"/>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52" name="Google Shape;52;p13"/>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_1_1">
    <p:spTree>
      <p:nvGrpSpPr>
        <p:cNvPr id="54" name="Shape 54"/>
        <p:cNvGrpSpPr/>
        <p:nvPr/>
      </p:nvGrpSpPr>
      <p:grpSpPr>
        <a:xfrm>
          <a:off x="0" y="0"/>
          <a:ext cx="0" cy="0"/>
          <a:chOff x="0" y="0"/>
          <a:chExt cx="0" cy="0"/>
        </a:xfrm>
      </p:grpSpPr>
      <p:sp>
        <p:nvSpPr>
          <p:cNvPr id="55" name="Google Shape;55;p14"/>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3.jpg"/><Relationship Id="rId5" Type="http://schemas.openxmlformats.org/officeDocument/2006/relationships/image" Target="../media/image21.pn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16.pn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jpg"/><Relationship Id="rId4" Type="http://schemas.openxmlformats.org/officeDocument/2006/relationships/image" Target="../media/image2.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5"/>
          <p:cNvSpPr txBox="1"/>
          <p:nvPr>
            <p:ph type="ctrTitle"/>
          </p:nvPr>
        </p:nvSpPr>
        <p:spPr>
          <a:xfrm>
            <a:off x="311704" y="1418650"/>
            <a:ext cx="42603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accent5"/>
                </a:solidFill>
                <a:latin typeface="Avenir"/>
                <a:ea typeface="Avenir"/>
                <a:cs typeface="Avenir"/>
                <a:sym typeface="Avenir"/>
              </a:rPr>
              <a:t>POV and Experience Prototyping</a:t>
            </a:r>
            <a:endParaRPr>
              <a:solidFill>
                <a:schemeClr val="accent5"/>
              </a:solidFill>
              <a:latin typeface="Avenir"/>
              <a:ea typeface="Avenir"/>
              <a:cs typeface="Avenir"/>
              <a:sym typeface="Avenir"/>
            </a:endParaRPr>
          </a:p>
        </p:txBody>
      </p:sp>
      <p:sp>
        <p:nvSpPr>
          <p:cNvPr id="61" name="Google Shape;61;p15"/>
          <p:cNvSpPr txBox="1"/>
          <p:nvPr>
            <p:ph idx="1" type="subTitle"/>
          </p:nvPr>
        </p:nvSpPr>
        <p:spPr>
          <a:xfrm>
            <a:off x="390125" y="4135650"/>
            <a:ext cx="4260300" cy="56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Avenir"/>
                <a:ea typeface="Avenir"/>
                <a:cs typeface="Avenir"/>
                <a:sym typeface="Avenir"/>
              </a:rPr>
              <a:t>By Team Journey</a:t>
            </a:r>
            <a:endParaRPr>
              <a:solidFill>
                <a:schemeClr val="accent3"/>
              </a:solidFill>
              <a:latin typeface="Avenir"/>
              <a:ea typeface="Avenir"/>
              <a:cs typeface="Avenir"/>
              <a:sym typeface="Avenir"/>
            </a:endParaRPr>
          </a:p>
        </p:txBody>
      </p:sp>
      <p:pic>
        <p:nvPicPr>
          <p:cNvPr id="62" name="Google Shape;62;p15"/>
          <p:cNvPicPr preferRelativeResize="0"/>
          <p:nvPr/>
        </p:nvPicPr>
        <p:blipFill>
          <a:blip r:embed="rId3">
            <a:alphaModFix/>
          </a:blip>
          <a:stretch>
            <a:fillRect/>
          </a:stretch>
        </p:blipFill>
        <p:spPr>
          <a:xfrm>
            <a:off x="4893625" y="152400"/>
            <a:ext cx="3519956" cy="4838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4"/>
          <p:cNvSpPr/>
          <p:nvPr/>
        </p:nvSpPr>
        <p:spPr>
          <a:xfrm>
            <a:off x="2610300" y="305175"/>
            <a:ext cx="3923400" cy="11262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dk2"/>
                </a:solidFill>
                <a:latin typeface="Avenir"/>
                <a:ea typeface="Avenir"/>
                <a:cs typeface="Avenir"/>
                <a:sym typeface="Avenir"/>
              </a:rPr>
              <a:t>Connor</a:t>
            </a:r>
            <a:endParaRPr sz="4800">
              <a:solidFill>
                <a:schemeClr val="dk2"/>
              </a:solidFill>
              <a:latin typeface="Avenir"/>
              <a:ea typeface="Avenir"/>
              <a:cs typeface="Avenir"/>
              <a:sym typeface="Avenir"/>
            </a:endParaRPr>
          </a:p>
        </p:txBody>
      </p:sp>
      <p:sp>
        <p:nvSpPr>
          <p:cNvPr id="155" name="Google Shape;155;p24"/>
          <p:cNvSpPr/>
          <p:nvPr/>
        </p:nvSpPr>
        <p:spPr>
          <a:xfrm>
            <a:off x="1312200" y="1892675"/>
            <a:ext cx="6519600" cy="28413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chemeClr val="accent5"/>
                </a:solidFill>
                <a:latin typeface="Avenir"/>
                <a:ea typeface="Avenir"/>
                <a:cs typeface="Avenir"/>
                <a:sym typeface="Avenir"/>
              </a:rPr>
              <a:t>How might we </a:t>
            </a:r>
            <a:r>
              <a:rPr lang="en" sz="3800">
                <a:latin typeface="Avenir"/>
                <a:ea typeface="Avenir"/>
                <a:cs typeface="Avenir"/>
                <a:sym typeface="Avenir"/>
              </a:rPr>
              <a:t>enable Connor to </a:t>
            </a:r>
            <a:r>
              <a:rPr lang="en" sz="3800">
                <a:solidFill>
                  <a:schemeClr val="accent1"/>
                </a:solidFill>
                <a:latin typeface="Avenir"/>
                <a:ea typeface="Avenir"/>
                <a:cs typeface="Avenir"/>
                <a:sym typeface="Avenir"/>
              </a:rPr>
              <a:t>maximize dead time</a:t>
            </a:r>
            <a:r>
              <a:rPr lang="en" sz="3800">
                <a:latin typeface="Avenir"/>
                <a:ea typeface="Avenir"/>
                <a:cs typeface="Avenir"/>
                <a:sym typeface="Avenir"/>
              </a:rPr>
              <a:t> spent waiting in transit to </a:t>
            </a:r>
            <a:r>
              <a:rPr lang="en" sz="3800">
                <a:solidFill>
                  <a:schemeClr val="accent1"/>
                </a:solidFill>
                <a:latin typeface="Avenir"/>
                <a:ea typeface="Avenir"/>
                <a:cs typeface="Avenir"/>
                <a:sym typeface="Avenir"/>
              </a:rPr>
              <a:t>practice his habits?</a:t>
            </a:r>
            <a:endParaRPr sz="3800">
              <a:solidFill>
                <a:schemeClr val="accent1"/>
              </a:solidFill>
              <a:latin typeface="Avenir"/>
              <a:ea typeface="Avenir"/>
              <a:cs typeface="Avenir"/>
              <a:sym typeface="Avenir"/>
            </a:endParaRPr>
          </a:p>
        </p:txBody>
      </p:sp>
      <p:cxnSp>
        <p:nvCxnSpPr>
          <p:cNvPr id="156" name="Google Shape;156;p24"/>
          <p:cNvCxnSpPr/>
          <p:nvPr/>
        </p:nvCxnSpPr>
        <p:spPr>
          <a:xfrm>
            <a:off x="4572000" y="1431375"/>
            <a:ext cx="0" cy="451200"/>
          </a:xfrm>
          <a:prstGeom prst="straightConnector1">
            <a:avLst/>
          </a:prstGeom>
          <a:noFill/>
          <a:ln cap="flat" cmpd="sng" w="9525">
            <a:solidFill>
              <a:srgbClr val="D9D9D9"/>
            </a:solidFill>
            <a:prstDash val="solid"/>
            <a:round/>
            <a:headEnd len="med" w="med" type="none"/>
            <a:tailEnd len="med" w="med" type="triangle"/>
          </a:ln>
        </p:spPr>
      </p:cxnSp>
      <p:sp>
        <p:nvSpPr>
          <p:cNvPr id="157" name="Google Shape;157;p24"/>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HMW #2</a:t>
            </a:r>
            <a:endParaRPr>
              <a:solidFill>
                <a:schemeClr val="accent5"/>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5"/>
          <p:cNvSpPr txBox="1"/>
          <p:nvPr>
            <p:ph idx="4294967295"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POV #3</a:t>
            </a:r>
            <a:endParaRPr>
              <a:solidFill>
                <a:schemeClr val="accent5"/>
              </a:solidFill>
              <a:latin typeface="Avenir"/>
              <a:ea typeface="Avenir"/>
              <a:cs typeface="Avenir"/>
              <a:sym typeface="Avenir"/>
            </a:endParaRPr>
          </a:p>
        </p:txBody>
      </p:sp>
      <p:sp>
        <p:nvSpPr>
          <p:cNvPr id="163" name="Google Shape;163;p25"/>
          <p:cNvSpPr txBox="1"/>
          <p:nvPr>
            <p:ph idx="4294967295" type="title"/>
          </p:nvPr>
        </p:nvSpPr>
        <p:spPr>
          <a:xfrm>
            <a:off x="311700" y="1084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We met </a:t>
            </a:r>
            <a:r>
              <a:rPr lang="en" sz="2400">
                <a:latin typeface="Avenir"/>
                <a:ea typeface="Avenir"/>
                <a:cs typeface="Avenir"/>
                <a:sym typeface="Avenir"/>
              </a:rPr>
              <a:t>Natalia, a student and </a:t>
            </a:r>
            <a:r>
              <a:rPr lang="en" sz="2400">
                <a:solidFill>
                  <a:schemeClr val="accent1"/>
                </a:solidFill>
                <a:latin typeface="Avenir"/>
                <a:ea typeface="Avenir"/>
                <a:cs typeface="Avenir"/>
                <a:sym typeface="Avenir"/>
              </a:rPr>
              <a:t>thrill-seeking world traveler</a:t>
            </a:r>
            <a:r>
              <a:rPr lang="en" sz="2400">
                <a:latin typeface="Avenir"/>
                <a:ea typeface="Avenir"/>
                <a:cs typeface="Avenir"/>
                <a:sym typeface="Avenir"/>
              </a:rPr>
              <a:t> hungry to explore new destinations.</a:t>
            </a:r>
            <a:endParaRPr b="1" sz="2400">
              <a:solidFill>
                <a:schemeClr val="accent5"/>
              </a:solidFill>
              <a:latin typeface="Avenir"/>
              <a:ea typeface="Avenir"/>
              <a:cs typeface="Avenir"/>
              <a:sym typeface="Avenir"/>
            </a:endParaRPr>
          </a:p>
        </p:txBody>
      </p:sp>
      <p:sp>
        <p:nvSpPr>
          <p:cNvPr id="164" name="Google Shape;164;p25"/>
          <p:cNvSpPr txBox="1"/>
          <p:nvPr>
            <p:ph idx="4294967295" type="title"/>
          </p:nvPr>
        </p:nvSpPr>
        <p:spPr>
          <a:xfrm>
            <a:off x="311700" y="1952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We were surprised</a:t>
            </a:r>
            <a:r>
              <a:rPr b="1" lang="en" sz="2400">
                <a:solidFill>
                  <a:schemeClr val="accent5"/>
                </a:solidFill>
                <a:latin typeface="Avenir"/>
                <a:ea typeface="Avenir"/>
                <a:cs typeface="Avenir"/>
                <a:sym typeface="Avenir"/>
              </a:rPr>
              <a:t> </a:t>
            </a:r>
            <a:r>
              <a:rPr lang="en" sz="2400">
                <a:latin typeface="Avenir"/>
                <a:ea typeface="Avenir"/>
                <a:cs typeface="Avenir"/>
                <a:sym typeface="Avenir"/>
              </a:rPr>
              <a:t>to notice that the most frustrating part of traveling for her wasn’t the jet lag or the cultural barriers, but rather the </a:t>
            </a:r>
            <a:r>
              <a:rPr lang="en" sz="2400">
                <a:solidFill>
                  <a:schemeClr val="accent1"/>
                </a:solidFill>
                <a:latin typeface="Avenir"/>
                <a:ea typeface="Avenir"/>
                <a:cs typeface="Avenir"/>
                <a:sym typeface="Avenir"/>
              </a:rPr>
              <a:t>difficulty of navigating</a:t>
            </a:r>
            <a:r>
              <a:rPr lang="en" sz="2400">
                <a:latin typeface="Avenir"/>
                <a:ea typeface="Avenir"/>
                <a:cs typeface="Avenir"/>
                <a:sym typeface="Avenir"/>
              </a:rPr>
              <a:t> through the airport and </a:t>
            </a:r>
            <a:r>
              <a:rPr lang="en" sz="2400">
                <a:solidFill>
                  <a:schemeClr val="accent1"/>
                </a:solidFill>
                <a:latin typeface="Avenir"/>
                <a:ea typeface="Avenir"/>
                <a:cs typeface="Avenir"/>
                <a:sym typeface="Avenir"/>
              </a:rPr>
              <a:t>choosing what to do first</a:t>
            </a:r>
            <a:r>
              <a:rPr lang="en" sz="2400">
                <a:latin typeface="Avenir"/>
                <a:ea typeface="Avenir"/>
                <a:cs typeface="Avenir"/>
                <a:sym typeface="Avenir"/>
              </a:rPr>
              <a:t>.</a:t>
            </a:r>
            <a:endParaRPr b="1" sz="2400">
              <a:solidFill>
                <a:schemeClr val="accent5"/>
              </a:solidFill>
              <a:latin typeface="Avenir"/>
              <a:ea typeface="Avenir"/>
              <a:cs typeface="Avenir"/>
              <a:sym typeface="Avenir"/>
            </a:endParaRPr>
          </a:p>
        </p:txBody>
      </p:sp>
      <p:sp>
        <p:nvSpPr>
          <p:cNvPr id="165" name="Google Shape;165;p25"/>
          <p:cNvSpPr txBox="1"/>
          <p:nvPr>
            <p:ph idx="4294967295" type="title"/>
          </p:nvPr>
        </p:nvSpPr>
        <p:spPr>
          <a:xfrm>
            <a:off x="311700" y="3524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It would be game-changing</a:t>
            </a:r>
            <a:r>
              <a:rPr lang="en" sz="2400">
                <a:latin typeface="Avenir"/>
                <a:ea typeface="Avenir"/>
                <a:cs typeface="Avenir"/>
                <a:sym typeface="Avenir"/>
              </a:rPr>
              <a:t> if Natalia could </a:t>
            </a:r>
            <a:r>
              <a:rPr lang="en" sz="2400">
                <a:solidFill>
                  <a:schemeClr val="accent1"/>
                </a:solidFill>
                <a:latin typeface="Avenir"/>
                <a:ea typeface="Avenir"/>
                <a:cs typeface="Avenir"/>
                <a:sym typeface="Avenir"/>
              </a:rPr>
              <a:t>transform her initial indecisiveness</a:t>
            </a:r>
            <a:r>
              <a:rPr lang="en" sz="2400">
                <a:latin typeface="Avenir"/>
                <a:ea typeface="Avenir"/>
                <a:cs typeface="Avenir"/>
                <a:sym typeface="Avenir"/>
              </a:rPr>
              <a:t> into an opportunity to confidently shape her own path.</a:t>
            </a:r>
            <a:endParaRPr sz="2400">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sz="2400">
              <a:latin typeface="Avenir"/>
              <a:ea typeface="Avenir"/>
              <a:cs typeface="Avenir"/>
              <a:sym typeface="Avenir"/>
            </a:endParaRPr>
          </a:p>
          <a:p>
            <a:pPr indent="0" lvl="0" marL="0" rtl="0" algn="l">
              <a:spcBef>
                <a:spcPts val="0"/>
              </a:spcBef>
              <a:spcAft>
                <a:spcPts val="0"/>
              </a:spcAft>
              <a:buNone/>
            </a:pPr>
            <a:r>
              <a:t/>
            </a:r>
            <a:endParaRPr sz="30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6"/>
          <p:cNvSpPr/>
          <p:nvPr/>
        </p:nvSpPr>
        <p:spPr>
          <a:xfrm>
            <a:off x="2610300" y="305175"/>
            <a:ext cx="3923400" cy="11262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dk2"/>
                </a:solidFill>
                <a:latin typeface="Avenir"/>
                <a:ea typeface="Avenir"/>
                <a:cs typeface="Avenir"/>
                <a:sym typeface="Avenir"/>
              </a:rPr>
              <a:t>Natalia</a:t>
            </a:r>
            <a:endParaRPr sz="4800">
              <a:solidFill>
                <a:schemeClr val="dk2"/>
              </a:solidFill>
              <a:latin typeface="Avenir"/>
              <a:ea typeface="Avenir"/>
              <a:cs typeface="Avenir"/>
              <a:sym typeface="Avenir"/>
            </a:endParaRPr>
          </a:p>
        </p:txBody>
      </p:sp>
      <p:sp>
        <p:nvSpPr>
          <p:cNvPr id="171" name="Google Shape;171;p26"/>
          <p:cNvSpPr/>
          <p:nvPr/>
        </p:nvSpPr>
        <p:spPr>
          <a:xfrm>
            <a:off x="1312200" y="1892675"/>
            <a:ext cx="6519600" cy="29574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accent5"/>
                </a:solidFill>
                <a:latin typeface="Avenir"/>
                <a:ea typeface="Avenir"/>
                <a:cs typeface="Avenir"/>
                <a:sym typeface="Avenir"/>
              </a:rPr>
              <a:t>How might we</a:t>
            </a:r>
            <a:r>
              <a:rPr b="1" lang="en" sz="3600">
                <a:solidFill>
                  <a:schemeClr val="accent5"/>
                </a:solidFill>
                <a:latin typeface="Avenir"/>
                <a:ea typeface="Avenir"/>
                <a:cs typeface="Avenir"/>
                <a:sym typeface="Avenir"/>
              </a:rPr>
              <a:t> </a:t>
            </a:r>
            <a:r>
              <a:rPr lang="en" sz="3600">
                <a:solidFill>
                  <a:schemeClr val="dk2"/>
                </a:solidFill>
                <a:latin typeface="Avenir"/>
                <a:ea typeface="Avenir"/>
                <a:cs typeface="Avenir"/>
                <a:sym typeface="Avenir"/>
              </a:rPr>
              <a:t>make Natalia feel like she has a</a:t>
            </a:r>
            <a:r>
              <a:rPr lang="en" sz="3600">
                <a:solidFill>
                  <a:schemeClr val="dk1"/>
                </a:solidFill>
                <a:latin typeface="Avenir"/>
                <a:ea typeface="Avenir"/>
                <a:cs typeface="Avenir"/>
                <a:sym typeface="Avenir"/>
              </a:rPr>
              <a:t> </a:t>
            </a:r>
            <a:r>
              <a:rPr lang="en" sz="3600">
                <a:solidFill>
                  <a:schemeClr val="accent4"/>
                </a:solidFill>
                <a:latin typeface="Avenir"/>
                <a:ea typeface="Avenir"/>
                <a:cs typeface="Avenir"/>
                <a:sym typeface="Avenir"/>
              </a:rPr>
              <a:t>personal tour guide</a:t>
            </a:r>
            <a:r>
              <a:rPr lang="en" sz="3600">
                <a:solidFill>
                  <a:schemeClr val="dk1"/>
                </a:solidFill>
                <a:latin typeface="Avenir"/>
                <a:ea typeface="Avenir"/>
                <a:cs typeface="Avenir"/>
                <a:sym typeface="Avenir"/>
              </a:rPr>
              <a:t> </a:t>
            </a:r>
            <a:r>
              <a:rPr lang="en" sz="3600">
                <a:solidFill>
                  <a:schemeClr val="dk2"/>
                </a:solidFill>
                <a:latin typeface="Avenir"/>
                <a:ea typeface="Avenir"/>
                <a:cs typeface="Avenir"/>
                <a:sym typeface="Avenir"/>
              </a:rPr>
              <a:t>to introduce her to every new destination?</a:t>
            </a:r>
            <a:endParaRPr sz="3600">
              <a:solidFill>
                <a:schemeClr val="dk2"/>
              </a:solidFill>
              <a:latin typeface="Avenir"/>
              <a:ea typeface="Avenir"/>
              <a:cs typeface="Avenir"/>
              <a:sym typeface="Avenir"/>
            </a:endParaRPr>
          </a:p>
        </p:txBody>
      </p:sp>
      <p:cxnSp>
        <p:nvCxnSpPr>
          <p:cNvPr id="172" name="Google Shape;172;p26"/>
          <p:cNvCxnSpPr/>
          <p:nvPr/>
        </p:nvCxnSpPr>
        <p:spPr>
          <a:xfrm>
            <a:off x="4572000" y="1431375"/>
            <a:ext cx="0" cy="451200"/>
          </a:xfrm>
          <a:prstGeom prst="straightConnector1">
            <a:avLst/>
          </a:prstGeom>
          <a:noFill/>
          <a:ln cap="flat" cmpd="sng" w="9525">
            <a:solidFill>
              <a:srgbClr val="D9D9D9"/>
            </a:solidFill>
            <a:prstDash val="solid"/>
            <a:round/>
            <a:headEnd len="med" w="med" type="none"/>
            <a:tailEnd len="med" w="med" type="triangle"/>
          </a:ln>
        </p:spPr>
      </p:cxnSp>
      <p:sp>
        <p:nvSpPr>
          <p:cNvPr id="173" name="Google Shape;173;p26"/>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HMW #3</a:t>
            </a:r>
            <a:endParaRPr>
              <a:solidFill>
                <a:schemeClr val="accent5"/>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7"/>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Brainstorm</a:t>
            </a:r>
            <a:endParaRPr>
              <a:solidFill>
                <a:schemeClr val="accent5"/>
              </a:solidFill>
              <a:latin typeface="Avenir"/>
              <a:ea typeface="Avenir"/>
              <a:cs typeface="Avenir"/>
              <a:sym typeface="Avenir"/>
            </a:endParaRPr>
          </a:p>
        </p:txBody>
      </p:sp>
      <p:pic>
        <p:nvPicPr>
          <p:cNvPr id="179" name="Google Shape;179;p27"/>
          <p:cNvPicPr preferRelativeResize="0"/>
          <p:nvPr/>
        </p:nvPicPr>
        <p:blipFill rotWithShape="1">
          <a:blip r:embed="rId3">
            <a:alphaModFix/>
          </a:blip>
          <a:srcRect b="11234" l="5564" r="16940" t="11234"/>
          <a:stretch/>
        </p:blipFill>
        <p:spPr>
          <a:xfrm>
            <a:off x="642825" y="1592625"/>
            <a:ext cx="2181952" cy="2910751"/>
          </a:xfrm>
          <a:prstGeom prst="rect">
            <a:avLst/>
          </a:prstGeom>
          <a:noFill/>
          <a:ln>
            <a:noFill/>
          </a:ln>
        </p:spPr>
      </p:pic>
      <p:pic>
        <p:nvPicPr>
          <p:cNvPr id="180" name="Google Shape;180;p27"/>
          <p:cNvPicPr preferRelativeResize="0"/>
          <p:nvPr/>
        </p:nvPicPr>
        <p:blipFill rotWithShape="1">
          <a:blip r:embed="rId4">
            <a:alphaModFix/>
          </a:blip>
          <a:srcRect b="24399" l="15750" r="22555" t="13875"/>
          <a:stretch/>
        </p:blipFill>
        <p:spPr>
          <a:xfrm>
            <a:off x="6319225" y="1592625"/>
            <a:ext cx="2181952" cy="2910751"/>
          </a:xfrm>
          <a:prstGeom prst="rect">
            <a:avLst/>
          </a:prstGeom>
          <a:noFill/>
          <a:ln>
            <a:noFill/>
          </a:ln>
        </p:spPr>
      </p:pic>
      <p:pic>
        <p:nvPicPr>
          <p:cNvPr id="181" name="Google Shape;181;p27"/>
          <p:cNvPicPr preferRelativeResize="0"/>
          <p:nvPr/>
        </p:nvPicPr>
        <p:blipFill>
          <a:blip r:embed="rId5">
            <a:alphaModFix/>
          </a:blip>
          <a:stretch>
            <a:fillRect/>
          </a:stretch>
        </p:blipFill>
        <p:spPr>
          <a:xfrm>
            <a:off x="3481031" y="1592613"/>
            <a:ext cx="2181940" cy="2910760"/>
          </a:xfrm>
          <a:prstGeom prst="rect">
            <a:avLst/>
          </a:prstGeom>
          <a:noFill/>
          <a:ln>
            <a:noFill/>
          </a:ln>
        </p:spPr>
      </p:pic>
      <p:sp>
        <p:nvSpPr>
          <p:cNvPr id="182" name="Google Shape;182;p27"/>
          <p:cNvSpPr txBox="1"/>
          <p:nvPr/>
        </p:nvSpPr>
        <p:spPr>
          <a:xfrm>
            <a:off x="619450" y="857250"/>
            <a:ext cx="22287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HMW #1</a:t>
            </a:r>
            <a:endParaRPr b="1" sz="3000">
              <a:solidFill>
                <a:schemeClr val="dk2"/>
              </a:solidFill>
              <a:latin typeface="Roboto"/>
              <a:ea typeface="Roboto"/>
              <a:cs typeface="Roboto"/>
              <a:sym typeface="Roboto"/>
            </a:endParaRPr>
          </a:p>
        </p:txBody>
      </p:sp>
      <p:sp>
        <p:nvSpPr>
          <p:cNvPr id="183" name="Google Shape;183;p27"/>
          <p:cNvSpPr txBox="1"/>
          <p:nvPr/>
        </p:nvSpPr>
        <p:spPr>
          <a:xfrm>
            <a:off x="3457650" y="857250"/>
            <a:ext cx="22287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HMW #2</a:t>
            </a:r>
            <a:endParaRPr b="1" sz="3000">
              <a:solidFill>
                <a:schemeClr val="dk2"/>
              </a:solidFill>
              <a:latin typeface="Roboto"/>
              <a:ea typeface="Roboto"/>
              <a:cs typeface="Roboto"/>
              <a:sym typeface="Roboto"/>
            </a:endParaRPr>
          </a:p>
        </p:txBody>
      </p:sp>
      <p:sp>
        <p:nvSpPr>
          <p:cNvPr id="184" name="Google Shape;184;p27"/>
          <p:cNvSpPr txBox="1"/>
          <p:nvPr/>
        </p:nvSpPr>
        <p:spPr>
          <a:xfrm>
            <a:off x="6295850" y="857250"/>
            <a:ext cx="22287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dk2"/>
                </a:solidFill>
                <a:latin typeface="Roboto"/>
                <a:ea typeface="Roboto"/>
                <a:cs typeface="Roboto"/>
                <a:sym typeface="Roboto"/>
              </a:rPr>
              <a:t>HMW #3</a:t>
            </a:r>
            <a:endParaRPr b="1" sz="3000">
              <a:solidFill>
                <a:schemeClr val="dk2"/>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8"/>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a:t>
            </a:r>
            <a:r>
              <a:rPr lang="en">
                <a:solidFill>
                  <a:schemeClr val="accent5"/>
                </a:solidFill>
                <a:latin typeface="Avenir"/>
                <a:ea typeface="Avenir"/>
                <a:cs typeface="Avenir"/>
                <a:sym typeface="Avenir"/>
              </a:rPr>
              <a:t> #1</a:t>
            </a:r>
            <a:endParaRPr>
              <a:solidFill>
                <a:schemeClr val="accent5"/>
              </a:solidFill>
              <a:latin typeface="Avenir"/>
              <a:ea typeface="Avenir"/>
              <a:cs typeface="Avenir"/>
              <a:sym typeface="Avenir"/>
            </a:endParaRPr>
          </a:p>
        </p:txBody>
      </p:sp>
      <p:sp>
        <p:nvSpPr>
          <p:cNvPr id="190" name="Google Shape;190;p28"/>
          <p:cNvSpPr txBox="1"/>
          <p:nvPr>
            <p:ph idx="4294967295" type="title"/>
          </p:nvPr>
        </p:nvSpPr>
        <p:spPr>
          <a:xfrm>
            <a:off x="237625" y="1020975"/>
            <a:ext cx="499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2400">
                <a:solidFill>
                  <a:schemeClr val="accent5"/>
                </a:solidFill>
                <a:latin typeface="Avenir"/>
                <a:ea typeface="Avenir"/>
                <a:cs typeface="Avenir"/>
                <a:sym typeface="Avenir"/>
              </a:rPr>
              <a:t>Assumption:</a:t>
            </a:r>
            <a:r>
              <a:rPr lang="en" sz="2400">
                <a:solidFill>
                  <a:schemeClr val="accent5"/>
                </a:solidFill>
                <a:latin typeface="Avenir"/>
                <a:ea typeface="Avenir"/>
                <a:cs typeface="Avenir"/>
                <a:sym typeface="Avenir"/>
              </a:rPr>
              <a:t> </a:t>
            </a:r>
            <a:r>
              <a:rPr lang="en" sz="2400">
                <a:solidFill>
                  <a:schemeClr val="accent2"/>
                </a:solidFill>
                <a:latin typeface="Avenir"/>
                <a:ea typeface="Avenir"/>
                <a:cs typeface="Avenir"/>
                <a:sym typeface="Avenir"/>
              </a:rPr>
              <a:t>Riders are </a:t>
            </a:r>
            <a:r>
              <a:rPr lang="en" sz="2400">
                <a:solidFill>
                  <a:schemeClr val="accent1"/>
                </a:solidFill>
                <a:latin typeface="Avenir"/>
                <a:ea typeface="Avenir"/>
                <a:cs typeface="Avenir"/>
                <a:sym typeface="Avenir"/>
              </a:rPr>
              <a:t>more present</a:t>
            </a:r>
            <a:r>
              <a:rPr lang="en" sz="2400">
                <a:solidFill>
                  <a:schemeClr val="accent2"/>
                </a:solidFill>
                <a:latin typeface="Avenir"/>
                <a:ea typeface="Avenir"/>
                <a:cs typeface="Avenir"/>
                <a:sym typeface="Avenir"/>
              </a:rPr>
              <a:t> in-transit if they are </a:t>
            </a:r>
            <a:r>
              <a:rPr lang="en" sz="2400">
                <a:solidFill>
                  <a:schemeClr val="accent1"/>
                </a:solidFill>
                <a:latin typeface="Avenir"/>
                <a:ea typeface="Avenir"/>
                <a:cs typeface="Avenir"/>
                <a:sym typeface="Avenir"/>
              </a:rPr>
              <a:t>engaged</a:t>
            </a:r>
            <a:r>
              <a:rPr lang="en" sz="2400">
                <a:solidFill>
                  <a:schemeClr val="accent2"/>
                </a:solidFill>
                <a:latin typeface="Avenir"/>
                <a:ea typeface="Avenir"/>
                <a:cs typeface="Avenir"/>
                <a:sym typeface="Avenir"/>
              </a:rPr>
              <a:t> with their surroundings</a:t>
            </a:r>
            <a:endParaRPr b="1" i="1" sz="2400">
              <a:solidFill>
                <a:schemeClr val="accent5"/>
              </a:solidFill>
              <a:latin typeface="Avenir"/>
              <a:ea typeface="Avenir"/>
              <a:cs typeface="Avenir"/>
              <a:sym typeface="Avenir"/>
            </a:endParaRPr>
          </a:p>
          <a:p>
            <a:pPr indent="0" lvl="0" marL="0" rtl="0" algn="l">
              <a:spcBef>
                <a:spcPts val="0"/>
              </a:spcBef>
              <a:spcAft>
                <a:spcPts val="0"/>
              </a:spcAft>
              <a:buNone/>
            </a:pPr>
            <a:r>
              <a:t/>
            </a:r>
            <a:endParaRPr b="1" i="1" sz="2400">
              <a:solidFill>
                <a:schemeClr val="accent5"/>
              </a:solidFill>
              <a:latin typeface="Avenir"/>
              <a:ea typeface="Avenir"/>
              <a:cs typeface="Avenir"/>
              <a:sym typeface="Avenir"/>
            </a:endParaRPr>
          </a:p>
          <a:p>
            <a:pPr indent="0" lvl="0" marL="0" rtl="0" algn="l">
              <a:spcBef>
                <a:spcPts val="0"/>
              </a:spcBef>
              <a:spcAft>
                <a:spcPts val="0"/>
              </a:spcAft>
              <a:buNone/>
            </a:pPr>
            <a:r>
              <a:rPr b="1" i="1" lang="en" sz="2400">
                <a:solidFill>
                  <a:schemeClr val="accent5"/>
                </a:solidFill>
                <a:latin typeface="Avenir"/>
                <a:ea typeface="Avenir"/>
                <a:cs typeface="Avenir"/>
                <a:sym typeface="Avenir"/>
              </a:rPr>
              <a:t>Description:</a:t>
            </a:r>
            <a:r>
              <a:rPr lang="en" sz="2400">
                <a:solidFill>
                  <a:schemeClr val="accent5"/>
                </a:solidFill>
                <a:latin typeface="Avenir"/>
                <a:ea typeface="Avenir"/>
                <a:cs typeface="Avenir"/>
                <a:sym typeface="Avenir"/>
              </a:rPr>
              <a:t> </a:t>
            </a:r>
            <a:r>
              <a:rPr lang="en" sz="1100"/>
              <a:t> </a:t>
            </a:r>
            <a:r>
              <a:rPr lang="en" sz="2400">
                <a:solidFill>
                  <a:schemeClr val="accent4"/>
                </a:solidFill>
                <a:latin typeface="Avenir"/>
                <a:ea typeface="Avenir"/>
                <a:cs typeface="Avenir"/>
                <a:sym typeface="Avenir"/>
              </a:rPr>
              <a:t>Audio information</a:t>
            </a:r>
            <a:r>
              <a:rPr lang="en" sz="2400">
                <a:latin typeface="Avenir"/>
                <a:ea typeface="Avenir"/>
                <a:cs typeface="Avenir"/>
                <a:sym typeface="Avenir"/>
              </a:rPr>
              <a:t> and interactions corresponding to </a:t>
            </a:r>
            <a:r>
              <a:rPr lang="en" sz="2400">
                <a:solidFill>
                  <a:schemeClr val="accent1"/>
                </a:solidFill>
                <a:latin typeface="Avenir"/>
                <a:ea typeface="Avenir"/>
                <a:cs typeface="Avenir"/>
                <a:sym typeface="Avenir"/>
              </a:rPr>
              <a:t>landmarks</a:t>
            </a:r>
            <a:r>
              <a:rPr lang="en" sz="2400">
                <a:latin typeface="Avenir"/>
                <a:ea typeface="Avenir"/>
                <a:cs typeface="Avenir"/>
                <a:sym typeface="Avenir"/>
              </a:rPr>
              <a:t> (e.g. SLAC) along a car ride</a:t>
            </a:r>
            <a:endParaRPr sz="2400">
              <a:solidFill>
                <a:schemeClr val="accent2"/>
              </a:solidFill>
              <a:latin typeface="Avenir"/>
              <a:ea typeface="Avenir"/>
              <a:cs typeface="Avenir"/>
              <a:sym typeface="Avenir"/>
            </a:endParaRPr>
          </a:p>
        </p:txBody>
      </p:sp>
      <p:pic>
        <p:nvPicPr>
          <p:cNvPr id="191" name="Google Shape;191;p28"/>
          <p:cNvPicPr preferRelativeResize="0"/>
          <p:nvPr/>
        </p:nvPicPr>
        <p:blipFill>
          <a:blip r:embed="rId3">
            <a:alphaModFix/>
          </a:blip>
          <a:stretch>
            <a:fillRect/>
          </a:stretch>
        </p:blipFill>
        <p:spPr>
          <a:xfrm>
            <a:off x="5302375" y="0"/>
            <a:ext cx="3857619"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9"/>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Example Soundbite</a:t>
            </a:r>
            <a:endParaRPr>
              <a:solidFill>
                <a:schemeClr val="accent5"/>
              </a:solidFill>
              <a:latin typeface="Avenir"/>
              <a:ea typeface="Avenir"/>
              <a:cs typeface="Avenir"/>
              <a:sym typeface="Avenir"/>
            </a:endParaRPr>
          </a:p>
        </p:txBody>
      </p:sp>
      <p:sp>
        <p:nvSpPr>
          <p:cNvPr id="197" name="Google Shape;197;p29"/>
          <p:cNvSpPr txBox="1"/>
          <p:nvPr/>
        </p:nvSpPr>
        <p:spPr>
          <a:xfrm>
            <a:off x="-221300" y="1614750"/>
            <a:ext cx="4165200" cy="30000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i="1" lang="en" sz="2400">
                <a:solidFill>
                  <a:schemeClr val="dk1"/>
                </a:solidFill>
                <a:latin typeface="Avenir"/>
                <a:ea typeface="Avenir"/>
                <a:cs typeface="Avenir"/>
                <a:sym typeface="Avenir"/>
              </a:rPr>
              <a:t>“We’re now driving on Sand Hill Road. Sand Hill Road is a road famous for its concentration of venture capital firms…”</a:t>
            </a:r>
            <a:endParaRPr sz="2400">
              <a:latin typeface="Avenir"/>
              <a:ea typeface="Avenir"/>
              <a:cs typeface="Avenir"/>
              <a:sym typeface="Avenir"/>
            </a:endParaRPr>
          </a:p>
        </p:txBody>
      </p:sp>
      <p:pic>
        <p:nvPicPr>
          <p:cNvPr id="198" name="Google Shape;198;p29"/>
          <p:cNvPicPr preferRelativeResize="0"/>
          <p:nvPr/>
        </p:nvPicPr>
        <p:blipFill rotWithShape="1">
          <a:blip r:embed="rId3">
            <a:alphaModFix/>
          </a:blip>
          <a:srcRect b="0" l="0" r="43226" t="0"/>
          <a:stretch/>
        </p:blipFill>
        <p:spPr>
          <a:xfrm>
            <a:off x="4098372" y="0"/>
            <a:ext cx="5045626"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0"/>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#1 Results</a:t>
            </a:r>
            <a:endParaRPr>
              <a:solidFill>
                <a:schemeClr val="accent5"/>
              </a:solidFill>
              <a:latin typeface="Avenir"/>
              <a:ea typeface="Avenir"/>
              <a:cs typeface="Avenir"/>
              <a:sym typeface="Avenir"/>
            </a:endParaRPr>
          </a:p>
        </p:txBody>
      </p:sp>
      <p:sp>
        <p:nvSpPr>
          <p:cNvPr id="204" name="Google Shape;204;p30"/>
          <p:cNvSpPr txBox="1"/>
          <p:nvPr/>
        </p:nvSpPr>
        <p:spPr>
          <a:xfrm>
            <a:off x="163675" y="935725"/>
            <a:ext cx="8369400" cy="398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What worked:</a:t>
            </a:r>
            <a:r>
              <a:rPr b="1" lang="en" sz="2200">
                <a:solidFill>
                  <a:schemeClr val="dk1"/>
                </a:solidFill>
                <a:latin typeface="Avenir"/>
                <a:ea typeface="Avenir"/>
                <a:cs typeface="Avenir"/>
                <a:sym typeface="Avenir"/>
              </a:rPr>
              <a:t> </a:t>
            </a:r>
            <a:r>
              <a:rPr lang="en" sz="2200">
                <a:solidFill>
                  <a:schemeClr val="dk1"/>
                </a:solidFill>
                <a:latin typeface="Avenir"/>
                <a:ea typeface="Avenir"/>
                <a:cs typeface="Avenir"/>
                <a:sym typeface="Avenir"/>
              </a:rPr>
              <a:t>Alex </a:t>
            </a:r>
            <a:r>
              <a:rPr lang="en" sz="2200">
                <a:solidFill>
                  <a:schemeClr val="accent1"/>
                </a:solidFill>
                <a:latin typeface="Avenir"/>
                <a:ea typeface="Avenir"/>
                <a:cs typeface="Avenir"/>
                <a:sym typeface="Avenir"/>
              </a:rPr>
              <a:t>paid attention</a:t>
            </a:r>
            <a:r>
              <a:rPr lang="en" sz="2200">
                <a:solidFill>
                  <a:schemeClr val="dk1"/>
                </a:solidFill>
                <a:latin typeface="Avenir"/>
                <a:ea typeface="Avenir"/>
                <a:cs typeface="Avenir"/>
                <a:sym typeface="Avenir"/>
              </a:rPr>
              <a:t> to the soundbites</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What didn’t: </a:t>
            </a:r>
            <a:r>
              <a:rPr lang="en" sz="2200">
                <a:solidFill>
                  <a:schemeClr val="dk1"/>
                </a:solidFill>
                <a:latin typeface="Avenir"/>
                <a:ea typeface="Avenir"/>
                <a:cs typeface="Avenir"/>
                <a:sym typeface="Avenir"/>
              </a:rPr>
              <a:t>Alex thought the soundbites </a:t>
            </a:r>
            <a:r>
              <a:rPr lang="en" sz="2200">
                <a:solidFill>
                  <a:schemeClr val="accent1"/>
                </a:solidFill>
                <a:latin typeface="Avenir"/>
                <a:ea typeface="Avenir"/>
                <a:cs typeface="Avenir"/>
                <a:sym typeface="Avenir"/>
              </a:rPr>
              <a:t>annoyed him</a:t>
            </a:r>
            <a:r>
              <a:rPr lang="en" sz="2200">
                <a:solidFill>
                  <a:schemeClr val="dk1"/>
                </a:solidFill>
                <a:latin typeface="Avenir"/>
                <a:ea typeface="Avenir"/>
                <a:cs typeface="Avenir"/>
                <a:sym typeface="Avenir"/>
              </a:rPr>
              <a:t> and prevented him from zoning out</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Surprises:</a:t>
            </a:r>
            <a:r>
              <a:rPr b="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Some people prefer to </a:t>
            </a:r>
            <a:r>
              <a:rPr lang="en" sz="2200">
                <a:solidFill>
                  <a:schemeClr val="accent1"/>
                </a:solidFill>
                <a:latin typeface="Avenir"/>
                <a:ea typeface="Avenir"/>
                <a:cs typeface="Avenir"/>
                <a:sym typeface="Avenir"/>
              </a:rPr>
              <a:t>not be present</a:t>
            </a:r>
            <a:r>
              <a:rPr lang="en" sz="2200">
                <a:solidFill>
                  <a:schemeClr val="dk1"/>
                </a:solidFill>
                <a:latin typeface="Avenir"/>
                <a:ea typeface="Avenir"/>
                <a:cs typeface="Avenir"/>
                <a:sym typeface="Avenir"/>
              </a:rPr>
              <a:t> in transit</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lang="en" sz="2200">
                <a:solidFill>
                  <a:schemeClr val="dk1"/>
                </a:solidFill>
                <a:latin typeface="Avenir"/>
                <a:ea typeface="Avenir"/>
                <a:cs typeface="Avenir"/>
                <a:sym typeface="Avenir"/>
              </a:rPr>
              <a:t>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New Learnings:</a:t>
            </a:r>
            <a:r>
              <a:rPr b="1" lang="en" sz="2200">
                <a:solidFill>
                  <a:schemeClr val="accent5"/>
                </a:solidFill>
                <a:latin typeface="Avenir"/>
                <a:ea typeface="Avenir"/>
                <a:cs typeface="Avenir"/>
                <a:sym typeface="Avenir"/>
              </a:rPr>
              <a:t> </a:t>
            </a:r>
            <a:r>
              <a:rPr lang="en" sz="2200">
                <a:latin typeface="Avenir"/>
                <a:ea typeface="Avenir"/>
                <a:cs typeface="Avenir"/>
                <a:sym typeface="Avenir"/>
              </a:rPr>
              <a:t>It takes a </a:t>
            </a:r>
            <a:r>
              <a:rPr lang="en" sz="2200">
                <a:solidFill>
                  <a:schemeClr val="accent1"/>
                </a:solidFill>
                <a:latin typeface="Avenir"/>
                <a:ea typeface="Avenir"/>
                <a:cs typeface="Avenir"/>
                <a:sym typeface="Avenir"/>
              </a:rPr>
              <a:t>compelling alternative</a:t>
            </a:r>
            <a:r>
              <a:rPr lang="en" sz="2200">
                <a:latin typeface="Avenir"/>
                <a:ea typeface="Avenir"/>
                <a:cs typeface="Avenir"/>
                <a:sym typeface="Avenir"/>
              </a:rPr>
              <a:t> for people to not zone out</a:t>
            </a:r>
            <a:endParaRPr sz="2200">
              <a:latin typeface="Avenir"/>
              <a:ea typeface="Avenir"/>
              <a:cs typeface="Avenir"/>
              <a:sym typeface="Avenir"/>
            </a:endParaRPr>
          </a:p>
          <a:p>
            <a:pPr indent="0" lvl="0" marL="0" rtl="0" algn="l">
              <a:lnSpc>
                <a:spcPct val="100000"/>
              </a:lnSpc>
              <a:spcBef>
                <a:spcPts val="0"/>
              </a:spcBef>
              <a:spcAft>
                <a:spcPts val="0"/>
              </a:spcAft>
              <a:buNone/>
            </a:pPr>
            <a:r>
              <a:t/>
            </a:r>
            <a:endParaRPr sz="2200">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Validity:</a:t>
            </a:r>
            <a:r>
              <a:rPr b="1" lang="en" sz="2200">
                <a:solidFill>
                  <a:schemeClr val="dk1"/>
                </a:solidFill>
                <a:latin typeface="Avenir"/>
                <a:ea typeface="Avenir"/>
                <a:cs typeface="Avenir"/>
                <a:sym typeface="Avenir"/>
              </a:rPr>
              <a:t> </a:t>
            </a:r>
            <a:r>
              <a:rPr lang="en" sz="2200">
                <a:solidFill>
                  <a:schemeClr val="dk1"/>
                </a:solidFill>
                <a:latin typeface="Avenir"/>
                <a:ea typeface="Avenir"/>
                <a:cs typeface="Avenir"/>
                <a:sym typeface="Avenir"/>
              </a:rPr>
              <a:t>Not valid</a:t>
            </a:r>
            <a:endParaRPr sz="2200">
              <a:solidFill>
                <a:schemeClr val="dk1"/>
              </a:solidFill>
              <a:latin typeface="Avenir"/>
              <a:ea typeface="Avenir"/>
              <a:cs typeface="Avenir"/>
              <a:sym typeface="Avenir"/>
            </a:endParaRPr>
          </a:p>
          <a:p>
            <a:pPr indent="0" lvl="0" marL="457200" rtl="0" algn="l">
              <a:lnSpc>
                <a:spcPct val="115000"/>
              </a:lnSpc>
              <a:spcBef>
                <a:spcPts val="0"/>
              </a:spcBef>
              <a:spcAft>
                <a:spcPts val="0"/>
              </a:spcAft>
              <a:buNone/>
            </a:pPr>
            <a:r>
              <a:t/>
            </a:r>
            <a:endParaRPr b="1" sz="2200">
              <a:solidFill>
                <a:schemeClr val="dk1"/>
              </a:solidFill>
              <a:latin typeface="Avenir"/>
              <a:ea typeface="Avenir"/>
              <a:cs typeface="Avenir"/>
              <a:sym typeface="Avenir"/>
            </a:endParaRPr>
          </a:p>
          <a:p>
            <a:pPr indent="0" lvl="0" marL="457200" rtl="0" algn="l">
              <a:lnSpc>
                <a:spcPct val="115000"/>
              </a:lnSpc>
              <a:spcBef>
                <a:spcPts val="0"/>
              </a:spcBef>
              <a:spcAft>
                <a:spcPts val="0"/>
              </a:spcAft>
              <a:buNone/>
            </a:pPr>
            <a:r>
              <a:t/>
            </a:r>
            <a:endParaRPr b="1" sz="2200">
              <a:solidFill>
                <a:schemeClr val="dk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31"/>
          <p:cNvSpPr txBox="1"/>
          <p:nvPr>
            <p:ph idx="4294967295" type="title"/>
          </p:nvPr>
        </p:nvSpPr>
        <p:spPr>
          <a:xfrm>
            <a:off x="237625" y="1020975"/>
            <a:ext cx="499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accent5"/>
                </a:solidFill>
                <a:latin typeface="Avenir"/>
                <a:ea typeface="Avenir"/>
                <a:cs typeface="Avenir"/>
                <a:sym typeface="Avenir"/>
              </a:rPr>
              <a:t>Assumption:</a:t>
            </a:r>
            <a:r>
              <a:rPr lang="en" sz="2400">
                <a:solidFill>
                  <a:schemeClr val="accent5"/>
                </a:solidFill>
                <a:latin typeface="Avenir"/>
                <a:ea typeface="Avenir"/>
                <a:cs typeface="Avenir"/>
                <a:sym typeface="Avenir"/>
              </a:rPr>
              <a:t> </a:t>
            </a:r>
            <a:r>
              <a:rPr lang="en" sz="2400">
                <a:solidFill>
                  <a:schemeClr val="accent2"/>
                </a:solidFill>
                <a:latin typeface="Avenir"/>
                <a:ea typeface="Avenir"/>
                <a:cs typeface="Avenir"/>
                <a:sym typeface="Avenir"/>
              </a:rPr>
              <a:t>Travelers know what they want to do in dead time but </a:t>
            </a:r>
            <a:r>
              <a:rPr lang="en" sz="2400">
                <a:solidFill>
                  <a:schemeClr val="accent1"/>
                </a:solidFill>
                <a:latin typeface="Avenir"/>
                <a:ea typeface="Avenir"/>
                <a:cs typeface="Avenir"/>
                <a:sym typeface="Avenir"/>
              </a:rPr>
              <a:t>don’t know how and when</a:t>
            </a:r>
            <a:r>
              <a:rPr lang="en" sz="2400">
                <a:solidFill>
                  <a:schemeClr val="accent2"/>
                </a:solidFill>
                <a:latin typeface="Avenir"/>
                <a:ea typeface="Avenir"/>
                <a:cs typeface="Avenir"/>
                <a:sym typeface="Avenir"/>
              </a:rPr>
              <a:t> to do it </a:t>
            </a:r>
            <a:endParaRPr b="1" i="1" sz="2400">
              <a:solidFill>
                <a:schemeClr val="accent5"/>
              </a:solidFill>
              <a:latin typeface="Avenir"/>
              <a:ea typeface="Avenir"/>
              <a:cs typeface="Avenir"/>
              <a:sym typeface="Avenir"/>
            </a:endParaRPr>
          </a:p>
          <a:p>
            <a:pPr indent="0" lvl="0" marL="0" rtl="0" algn="l">
              <a:spcBef>
                <a:spcPts val="0"/>
              </a:spcBef>
              <a:spcAft>
                <a:spcPts val="0"/>
              </a:spcAft>
              <a:buNone/>
            </a:pPr>
            <a:r>
              <a:t/>
            </a:r>
            <a:endParaRPr b="1" i="1" sz="2400">
              <a:solidFill>
                <a:schemeClr val="accent5"/>
              </a:solidFill>
              <a:latin typeface="Avenir"/>
              <a:ea typeface="Avenir"/>
              <a:cs typeface="Avenir"/>
              <a:sym typeface="Avenir"/>
            </a:endParaRPr>
          </a:p>
          <a:p>
            <a:pPr indent="0" lvl="0" marL="0" rtl="0" algn="l">
              <a:spcBef>
                <a:spcPts val="0"/>
              </a:spcBef>
              <a:spcAft>
                <a:spcPts val="0"/>
              </a:spcAft>
              <a:buNone/>
            </a:pPr>
            <a:r>
              <a:rPr b="1" i="1" lang="en" sz="2400">
                <a:solidFill>
                  <a:schemeClr val="accent5"/>
                </a:solidFill>
                <a:latin typeface="Avenir"/>
                <a:ea typeface="Avenir"/>
                <a:cs typeface="Avenir"/>
                <a:sym typeface="Avenir"/>
              </a:rPr>
              <a:t>Description:</a:t>
            </a:r>
            <a:r>
              <a:rPr lang="en" sz="2400">
                <a:solidFill>
                  <a:schemeClr val="accent5"/>
                </a:solidFill>
                <a:latin typeface="Avenir"/>
                <a:ea typeface="Avenir"/>
                <a:cs typeface="Avenir"/>
                <a:sym typeface="Avenir"/>
              </a:rPr>
              <a:t> </a:t>
            </a:r>
            <a:r>
              <a:rPr lang="en" sz="1100"/>
              <a:t> </a:t>
            </a:r>
            <a:r>
              <a:rPr lang="en" sz="2400">
                <a:latin typeface="Avenir"/>
                <a:ea typeface="Avenir"/>
                <a:cs typeface="Avenir"/>
                <a:sym typeface="Avenir"/>
              </a:rPr>
              <a:t>Productivity assistant that provides users with </a:t>
            </a:r>
            <a:r>
              <a:rPr lang="en" sz="2400">
                <a:solidFill>
                  <a:schemeClr val="accent1"/>
                </a:solidFill>
                <a:latin typeface="Avenir"/>
                <a:ea typeface="Avenir"/>
                <a:cs typeface="Avenir"/>
                <a:sym typeface="Avenir"/>
              </a:rPr>
              <a:t>recommendations</a:t>
            </a:r>
            <a:r>
              <a:rPr lang="en" sz="2400">
                <a:latin typeface="Avenir"/>
                <a:ea typeface="Avenir"/>
                <a:cs typeface="Avenir"/>
                <a:sym typeface="Avenir"/>
              </a:rPr>
              <a:t> on how to</a:t>
            </a:r>
            <a:r>
              <a:rPr lang="en" sz="2400" u="sng">
                <a:latin typeface="Avenir"/>
                <a:ea typeface="Avenir"/>
                <a:cs typeface="Avenir"/>
                <a:sym typeface="Avenir"/>
              </a:rPr>
              <a:t> </a:t>
            </a:r>
            <a:r>
              <a:rPr lang="en" sz="2400">
                <a:solidFill>
                  <a:schemeClr val="accent1"/>
                </a:solidFill>
                <a:latin typeface="Avenir"/>
                <a:ea typeface="Avenir"/>
                <a:cs typeface="Avenir"/>
                <a:sym typeface="Avenir"/>
              </a:rPr>
              <a:t>undertake desirable habits</a:t>
            </a:r>
            <a:r>
              <a:rPr lang="en" sz="2400">
                <a:latin typeface="Avenir"/>
                <a:ea typeface="Avenir"/>
                <a:cs typeface="Avenir"/>
                <a:sym typeface="Avenir"/>
              </a:rPr>
              <a:t> during </a:t>
            </a:r>
            <a:r>
              <a:rPr lang="en" sz="2400">
                <a:solidFill>
                  <a:schemeClr val="accent1"/>
                </a:solidFill>
                <a:latin typeface="Avenir"/>
                <a:ea typeface="Avenir"/>
                <a:cs typeface="Avenir"/>
                <a:sym typeface="Avenir"/>
              </a:rPr>
              <a:t>dead time</a:t>
            </a:r>
            <a:r>
              <a:rPr lang="en" sz="2400">
                <a:latin typeface="Avenir"/>
                <a:ea typeface="Avenir"/>
                <a:cs typeface="Avenir"/>
                <a:sym typeface="Avenir"/>
              </a:rPr>
              <a:t> in transit</a:t>
            </a:r>
            <a:endParaRPr sz="2400">
              <a:solidFill>
                <a:schemeClr val="accent2"/>
              </a:solidFill>
              <a:latin typeface="Avenir"/>
              <a:ea typeface="Avenir"/>
              <a:cs typeface="Avenir"/>
              <a:sym typeface="Avenir"/>
            </a:endParaRPr>
          </a:p>
        </p:txBody>
      </p:sp>
      <p:sp>
        <p:nvSpPr>
          <p:cNvPr id="210" name="Google Shape;210;p31"/>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#2</a:t>
            </a:r>
            <a:endParaRPr>
              <a:solidFill>
                <a:schemeClr val="accent5"/>
              </a:solidFill>
              <a:latin typeface="Avenir"/>
              <a:ea typeface="Avenir"/>
              <a:cs typeface="Avenir"/>
              <a:sym typeface="Avenir"/>
            </a:endParaRPr>
          </a:p>
        </p:txBody>
      </p:sp>
      <p:pic>
        <p:nvPicPr>
          <p:cNvPr id="211" name="Google Shape;211;p31"/>
          <p:cNvPicPr preferRelativeResize="0"/>
          <p:nvPr/>
        </p:nvPicPr>
        <p:blipFill>
          <a:blip r:embed="rId3">
            <a:alphaModFix/>
          </a:blip>
          <a:stretch>
            <a:fillRect/>
          </a:stretch>
        </p:blipFill>
        <p:spPr>
          <a:xfrm>
            <a:off x="5286382" y="0"/>
            <a:ext cx="3857618"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2"/>
          <p:cNvSpPr txBox="1"/>
          <p:nvPr>
            <p:ph idx="4294967295" type="title"/>
          </p:nvPr>
        </p:nvSpPr>
        <p:spPr>
          <a:xfrm>
            <a:off x="206700" y="1133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#2 Results</a:t>
            </a:r>
            <a:endParaRPr>
              <a:solidFill>
                <a:schemeClr val="accent5"/>
              </a:solidFill>
              <a:latin typeface="Avenir"/>
              <a:ea typeface="Avenir"/>
              <a:cs typeface="Avenir"/>
              <a:sym typeface="Avenir"/>
            </a:endParaRPr>
          </a:p>
        </p:txBody>
      </p:sp>
      <p:sp>
        <p:nvSpPr>
          <p:cNvPr id="217" name="Google Shape;217;p32"/>
          <p:cNvSpPr txBox="1"/>
          <p:nvPr/>
        </p:nvSpPr>
        <p:spPr>
          <a:xfrm>
            <a:off x="206700" y="644600"/>
            <a:ext cx="8730600" cy="4359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What worked:</a:t>
            </a:r>
            <a:r>
              <a:rPr b="1" lang="en" sz="2200">
                <a:solidFill>
                  <a:schemeClr val="dk1"/>
                </a:solidFill>
                <a:latin typeface="Avenir"/>
                <a:ea typeface="Avenir"/>
                <a:cs typeface="Avenir"/>
                <a:sym typeface="Avenir"/>
              </a:rPr>
              <a:t> </a:t>
            </a:r>
            <a:r>
              <a:rPr lang="en" sz="2200">
                <a:solidFill>
                  <a:schemeClr val="dk1"/>
                </a:solidFill>
                <a:latin typeface="Avenir"/>
                <a:ea typeface="Avenir"/>
                <a:cs typeface="Avenir"/>
                <a:sym typeface="Avenir"/>
              </a:rPr>
              <a:t>Pascal </a:t>
            </a:r>
            <a:r>
              <a:rPr lang="en" sz="2200">
                <a:solidFill>
                  <a:schemeClr val="accent1"/>
                </a:solidFill>
                <a:latin typeface="Avenir"/>
                <a:ea typeface="Avenir"/>
                <a:cs typeface="Avenir"/>
                <a:sym typeface="Avenir"/>
              </a:rPr>
              <a:t>loved</a:t>
            </a:r>
            <a:r>
              <a:rPr lang="en" sz="2200">
                <a:solidFill>
                  <a:schemeClr val="dk1"/>
                </a:solidFill>
                <a:latin typeface="Avenir"/>
                <a:ea typeface="Avenir"/>
                <a:cs typeface="Avenir"/>
                <a:sym typeface="Avenir"/>
              </a:rPr>
              <a:t> having something </a:t>
            </a:r>
            <a:r>
              <a:rPr lang="en" sz="2200">
                <a:solidFill>
                  <a:schemeClr val="accent1"/>
                </a:solidFill>
                <a:latin typeface="Avenir"/>
                <a:ea typeface="Avenir"/>
                <a:cs typeface="Avenir"/>
                <a:sym typeface="Avenir"/>
              </a:rPr>
              <a:t>encourage him</a:t>
            </a:r>
            <a:r>
              <a:rPr lang="en" sz="2200">
                <a:solidFill>
                  <a:schemeClr val="dk1"/>
                </a:solidFill>
                <a:latin typeface="Avenir"/>
                <a:ea typeface="Avenir"/>
                <a:cs typeface="Avenir"/>
                <a:sym typeface="Avenir"/>
              </a:rPr>
              <a:t> to make use of his transit time</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What didn’t:</a:t>
            </a:r>
            <a:r>
              <a:rPr i="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Pascal </a:t>
            </a:r>
            <a:r>
              <a:rPr lang="en" sz="2200">
                <a:solidFill>
                  <a:schemeClr val="accent1"/>
                </a:solidFill>
                <a:latin typeface="Avenir"/>
                <a:ea typeface="Avenir"/>
                <a:cs typeface="Avenir"/>
                <a:sym typeface="Avenir"/>
              </a:rPr>
              <a:t>didn’t have enough dead time</a:t>
            </a:r>
            <a:r>
              <a:rPr lang="en" sz="2200">
                <a:solidFill>
                  <a:schemeClr val="dk1"/>
                </a:solidFill>
                <a:latin typeface="Avenir"/>
                <a:ea typeface="Avenir"/>
                <a:cs typeface="Avenir"/>
                <a:sym typeface="Avenir"/>
              </a:rPr>
              <a:t> to fully optimize his tasks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Surprises:</a:t>
            </a:r>
            <a:r>
              <a:rPr b="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Pascal knew both his exact schedule and his to-do list but did not think to </a:t>
            </a:r>
            <a:r>
              <a:rPr lang="en" sz="2200">
                <a:solidFill>
                  <a:schemeClr val="accent1"/>
                </a:solidFill>
                <a:latin typeface="Avenir"/>
                <a:ea typeface="Avenir"/>
                <a:cs typeface="Avenir"/>
                <a:sym typeface="Avenir"/>
              </a:rPr>
              <a:t>combine the two</a:t>
            </a:r>
            <a:endParaRPr sz="2200">
              <a:solidFill>
                <a:schemeClr val="accent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New Learnings:</a:t>
            </a:r>
            <a:r>
              <a:rPr b="1" lang="en" sz="2200">
                <a:solidFill>
                  <a:schemeClr val="accent5"/>
                </a:solidFill>
                <a:latin typeface="Avenir"/>
                <a:ea typeface="Avenir"/>
                <a:cs typeface="Avenir"/>
                <a:sym typeface="Avenir"/>
              </a:rPr>
              <a:t> </a:t>
            </a:r>
            <a:r>
              <a:rPr lang="en" sz="2200">
                <a:latin typeface="Avenir"/>
                <a:ea typeface="Avenir"/>
                <a:cs typeface="Avenir"/>
                <a:sym typeface="Avenir"/>
              </a:rPr>
              <a:t>People would benefit from </a:t>
            </a:r>
            <a:r>
              <a:rPr lang="en" sz="2200">
                <a:solidFill>
                  <a:schemeClr val="accent1"/>
                </a:solidFill>
                <a:latin typeface="Avenir"/>
                <a:ea typeface="Avenir"/>
                <a:cs typeface="Avenir"/>
                <a:sym typeface="Avenir"/>
              </a:rPr>
              <a:t>specific suggestions</a:t>
            </a:r>
            <a:r>
              <a:rPr lang="en" sz="2200">
                <a:latin typeface="Avenir"/>
                <a:ea typeface="Avenir"/>
                <a:cs typeface="Avenir"/>
                <a:sym typeface="Avenir"/>
              </a:rPr>
              <a:t> about how they can incorporate </a:t>
            </a:r>
            <a:r>
              <a:rPr lang="en" sz="2200">
                <a:solidFill>
                  <a:schemeClr val="accent1"/>
                </a:solidFill>
                <a:latin typeface="Avenir"/>
                <a:ea typeface="Avenir"/>
                <a:cs typeface="Avenir"/>
                <a:sym typeface="Avenir"/>
              </a:rPr>
              <a:t>preferred tasks</a:t>
            </a:r>
            <a:endParaRPr sz="2200">
              <a:solidFill>
                <a:schemeClr val="accent1"/>
              </a:solidFill>
              <a:latin typeface="Avenir"/>
              <a:ea typeface="Avenir"/>
              <a:cs typeface="Avenir"/>
              <a:sym typeface="Avenir"/>
            </a:endParaRPr>
          </a:p>
          <a:p>
            <a:pPr indent="0" lvl="0" marL="0" rtl="0" algn="l">
              <a:lnSpc>
                <a:spcPct val="100000"/>
              </a:lnSpc>
              <a:spcBef>
                <a:spcPts val="0"/>
              </a:spcBef>
              <a:spcAft>
                <a:spcPts val="0"/>
              </a:spcAft>
              <a:buNone/>
            </a:pPr>
            <a:r>
              <a:t/>
            </a:r>
            <a:endParaRPr sz="1800">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Validity:</a:t>
            </a:r>
            <a:r>
              <a:rPr b="1" lang="en" sz="2200">
                <a:solidFill>
                  <a:schemeClr val="dk1"/>
                </a:solidFill>
                <a:latin typeface="Avenir"/>
                <a:ea typeface="Avenir"/>
                <a:cs typeface="Avenir"/>
                <a:sym typeface="Avenir"/>
              </a:rPr>
              <a:t> </a:t>
            </a:r>
            <a:r>
              <a:rPr lang="en" sz="2200">
                <a:solidFill>
                  <a:schemeClr val="dk1"/>
                </a:solidFill>
                <a:latin typeface="Avenir"/>
                <a:ea typeface="Avenir"/>
                <a:cs typeface="Avenir"/>
                <a:sym typeface="Avenir"/>
              </a:rPr>
              <a:t>Valid</a:t>
            </a:r>
            <a:endParaRPr sz="2200">
              <a:solidFill>
                <a:schemeClr val="dk1"/>
              </a:solidFill>
              <a:latin typeface="Avenir"/>
              <a:ea typeface="Avenir"/>
              <a:cs typeface="Avenir"/>
              <a:sym typeface="Avenir"/>
            </a:endParaRPr>
          </a:p>
          <a:p>
            <a:pPr indent="0" lvl="0" marL="457200" rtl="0" algn="l">
              <a:lnSpc>
                <a:spcPct val="100000"/>
              </a:lnSpc>
              <a:spcBef>
                <a:spcPts val="0"/>
              </a:spcBef>
              <a:spcAft>
                <a:spcPts val="0"/>
              </a:spcAft>
              <a:buNone/>
            </a:pPr>
            <a:r>
              <a:t/>
            </a:r>
            <a:endParaRPr b="1" sz="2400">
              <a:solidFill>
                <a:schemeClr val="dk1"/>
              </a:solidFill>
              <a:latin typeface="Avenir"/>
              <a:ea typeface="Avenir"/>
              <a:cs typeface="Avenir"/>
              <a:sym typeface="Avenir"/>
            </a:endParaRPr>
          </a:p>
          <a:p>
            <a:pPr indent="0" lvl="0" marL="457200" rtl="0" algn="l">
              <a:lnSpc>
                <a:spcPct val="100000"/>
              </a:lnSpc>
              <a:spcBef>
                <a:spcPts val="0"/>
              </a:spcBef>
              <a:spcAft>
                <a:spcPts val="0"/>
              </a:spcAft>
              <a:buNone/>
            </a:pPr>
            <a:r>
              <a:t/>
            </a:r>
            <a:endParaRPr b="1" sz="2400">
              <a:solidFill>
                <a:schemeClr val="dk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3"/>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#3</a:t>
            </a:r>
            <a:endParaRPr>
              <a:solidFill>
                <a:schemeClr val="accent5"/>
              </a:solidFill>
              <a:latin typeface="Avenir"/>
              <a:ea typeface="Avenir"/>
              <a:cs typeface="Avenir"/>
              <a:sym typeface="Avenir"/>
            </a:endParaRPr>
          </a:p>
        </p:txBody>
      </p:sp>
      <p:sp>
        <p:nvSpPr>
          <p:cNvPr id="223" name="Google Shape;223;p33"/>
          <p:cNvSpPr txBox="1"/>
          <p:nvPr>
            <p:ph idx="4294967295" type="title"/>
          </p:nvPr>
        </p:nvSpPr>
        <p:spPr>
          <a:xfrm>
            <a:off x="237625" y="1020975"/>
            <a:ext cx="499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accent5"/>
                </a:solidFill>
                <a:latin typeface="Avenir"/>
                <a:ea typeface="Avenir"/>
                <a:cs typeface="Avenir"/>
                <a:sym typeface="Avenir"/>
              </a:rPr>
              <a:t>Assumption:</a:t>
            </a:r>
            <a:r>
              <a:rPr lang="en" sz="2400">
                <a:solidFill>
                  <a:schemeClr val="accent5"/>
                </a:solidFill>
                <a:latin typeface="Avenir"/>
                <a:ea typeface="Avenir"/>
                <a:cs typeface="Avenir"/>
                <a:sym typeface="Avenir"/>
              </a:rPr>
              <a:t> </a:t>
            </a:r>
            <a:r>
              <a:rPr lang="en" sz="2400">
                <a:solidFill>
                  <a:schemeClr val="accent2"/>
                </a:solidFill>
                <a:latin typeface="Avenir"/>
                <a:ea typeface="Avenir"/>
                <a:cs typeface="Avenir"/>
                <a:sym typeface="Avenir"/>
              </a:rPr>
              <a:t>Travelers have generalized trip plans but </a:t>
            </a:r>
            <a:r>
              <a:rPr lang="en" sz="2400">
                <a:solidFill>
                  <a:schemeClr val="accent1"/>
                </a:solidFill>
                <a:latin typeface="Avenir"/>
                <a:ea typeface="Avenir"/>
                <a:cs typeface="Avenir"/>
                <a:sym typeface="Avenir"/>
              </a:rPr>
              <a:t>lack step-by-step local itineraries</a:t>
            </a:r>
            <a:endParaRPr b="1" i="1" sz="2400">
              <a:solidFill>
                <a:schemeClr val="accent1"/>
              </a:solidFill>
              <a:latin typeface="Avenir"/>
              <a:ea typeface="Avenir"/>
              <a:cs typeface="Avenir"/>
              <a:sym typeface="Avenir"/>
            </a:endParaRPr>
          </a:p>
          <a:p>
            <a:pPr indent="0" lvl="0" marL="0" rtl="0" algn="l">
              <a:spcBef>
                <a:spcPts val="0"/>
              </a:spcBef>
              <a:spcAft>
                <a:spcPts val="0"/>
              </a:spcAft>
              <a:buNone/>
            </a:pPr>
            <a:r>
              <a:t/>
            </a:r>
            <a:endParaRPr b="1" i="1" sz="2400">
              <a:solidFill>
                <a:schemeClr val="accent5"/>
              </a:solidFill>
              <a:latin typeface="Avenir"/>
              <a:ea typeface="Avenir"/>
              <a:cs typeface="Avenir"/>
              <a:sym typeface="Avenir"/>
            </a:endParaRPr>
          </a:p>
          <a:p>
            <a:pPr indent="0" lvl="0" marL="0" rtl="0" algn="l">
              <a:spcBef>
                <a:spcPts val="0"/>
              </a:spcBef>
              <a:spcAft>
                <a:spcPts val="0"/>
              </a:spcAft>
              <a:buNone/>
            </a:pPr>
            <a:r>
              <a:rPr b="1" i="1" lang="en" sz="2400">
                <a:solidFill>
                  <a:schemeClr val="accent5"/>
                </a:solidFill>
                <a:latin typeface="Avenir"/>
                <a:ea typeface="Avenir"/>
                <a:cs typeface="Avenir"/>
                <a:sym typeface="Avenir"/>
              </a:rPr>
              <a:t>Description: </a:t>
            </a:r>
            <a:r>
              <a:rPr lang="en" sz="1100"/>
              <a:t> </a:t>
            </a:r>
            <a:r>
              <a:rPr lang="en" sz="2400">
                <a:latin typeface="Avenir"/>
                <a:ea typeface="Avenir"/>
                <a:cs typeface="Avenir"/>
                <a:sym typeface="Avenir"/>
              </a:rPr>
              <a:t>Virtual tour guide that provides users with </a:t>
            </a:r>
            <a:r>
              <a:rPr lang="en" sz="2400">
                <a:solidFill>
                  <a:schemeClr val="accent1"/>
                </a:solidFill>
                <a:latin typeface="Avenir"/>
                <a:ea typeface="Avenir"/>
                <a:cs typeface="Avenir"/>
                <a:sym typeface="Avenir"/>
              </a:rPr>
              <a:t>specific recommendations for their next destination</a:t>
            </a:r>
            <a:r>
              <a:rPr lang="en" sz="2400">
                <a:latin typeface="Avenir"/>
                <a:ea typeface="Avenir"/>
                <a:cs typeface="Avenir"/>
                <a:sym typeface="Avenir"/>
              </a:rPr>
              <a:t> based on their current location</a:t>
            </a:r>
            <a:endParaRPr sz="2400">
              <a:latin typeface="Avenir"/>
              <a:ea typeface="Avenir"/>
              <a:cs typeface="Avenir"/>
              <a:sym typeface="Avenir"/>
            </a:endParaRPr>
          </a:p>
          <a:p>
            <a:pPr indent="0" lvl="0" marL="0" rtl="0" algn="l">
              <a:spcBef>
                <a:spcPts val="0"/>
              </a:spcBef>
              <a:spcAft>
                <a:spcPts val="0"/>
              </a:spcAft>
              <a:buNone/>
            </a:pPr>
            <a:r>
              <a:t/>
            </a:r>
            <a:endParaRPr sz="2400" u="sng">
              <a:solidFill>
                <a:schemeClr val="accent2"/>
              </a:solidFill>
              <a:latin typeface="Avenir"/>
              <a:ea typeface="Avenir"/>
              <a:cs typeface="Avenir"/>
              <a:sym typeface="Avenir"/>
            </a:endParaRPr>
          </a:p>
        </p:txBody>
      </p:sp>
      <p:pic>
        <p:nvPicPr>
          <p:cNvPr id="224" name="Google Shape;224;p33"/>
          <p:cNvPicPr preferRelativeResize="0"/>
          <p:nvPr/>
        </p:nvPicPr>
        <p:blipFill rotWithShape="1">
          <a:blip r:embed="rId3">
            <a:alphaModFix/>
          </a:blip>
          <a:srcRect b="0" l="15102" r="29837" t="0"/>
          <a:stretch/>
        </p:blipFill>
        <p:spPr>
          <a:xfrm>
            <a:off x="5368450" y="0"/>
            <a:ext cx="377555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6"/>
          <p:cNvSpPr txBox="1"/>
          <p:nvPr>
            <p:ph idx="4294967295" type="title"/>
          </p:nvPr>
        </p:nvSpPr>
        <p:spPr>
          <a:xfrm>
            <a:off x="457200" y="58697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Introduction</a:t>
            </a:r>
            <a:endParaRPr>
              <a:solidFill>
                <a:schemeClr val="accent5"/>
              </a:solidFill>
              <a:latin typeface="Avenir"/>
              <a:ea typeface="Avenir"/>
              <a:cs typeface="Avenir"/>
              <a:sym typeface="Avenir"/>
            </a:endParaRPr>
          </a:p>
        </p:txBody>
      </p:sp>
      <p:pic>
        <p:nvPicPr>
          <p:cNvPr id="68" name="Google Shape;68;p16"/>
          <p:cNvPicPr preferRelativeResize="0"/>
          <p:nvPr/>
        </p:nvPicPr>
        <p:blipFill>
          <a:blip r:embed="rId3">
            <a:alphaModFix/>
          </a:blip>
          <a:stretch>
            <a:fillRect/>
          </a:stretch>
        </p:blipFill>
        <p:spPr>
          <a:xfrm>
            <a:off x="410125" y="1851500"/>
            <a:ext cx="1706100" cy="1704600"/>
          </a:xfrm>
          <a:prstGeom prst="ellipse">
            <a:avLst/>
          </a:prstGeom>
          <a:noFill/>
          <a:ln>
            <a:noFill/>
          </a:ln>
        </p:spPr>
      </p:pic>
      <p:pic>
        <p:nvPicPr>
          <p:cNvPr id="69" name="Google Shape;69;p16"/>
          <p:cNvPicPr preferRelativeResize="0"/>
          <p:nvPr/>
        </p:nvPicPr>
        <p:blipFill>
          <a:blip r:embed="rId4">
            <a:alphaModFix/>
          </a:blip>
          <a:stretch>
            <a:fillRect/>
          </a:stretch>
        </p:blipFill>
        <p:spPr>
          <a:xfrm>
            <a:off x="2597317" y="1850750"/>
            <a:ext cx="1706100" cy="1706100"/>
          </a:xfrm>
          <a:prstGeom prst="ellipse">
            <a:avLst/>
          </a:prstGeom>
          <a:noFill/>
          <a:ln>
            <a:noFill/>
          </a:ln>
        </p:spPr>
      </p:pic>
      <p:pic>
        <p:nvPicPr>
          <p:cNvPr id="70" name="Google Shape;70;p16"/>
          <p:cNvPicPr preferRelativeResize="0"/>
          <p:nvPr/>
        </p:nvPicPr>
        <p:blipFill rotWithShape="1">
          <a:blip r:embed="rId5">
            <a:alphaModFix/>
          </a:blip>
          <a:srcRect b="44401" l="33732" r="13295" t="0"/>
          <a:stretch/>
        </p:blipFill>
        <p:spPr>
          <a:xfrm>
            <a:off x="4784508" y="1864400"/>
            <a:ext cx="1706100" cy="1678800"/>
          </a:xfrm>
          <a:prstGeom prst="ellipse">
            <a:avLst/>
          </a:prstGeom>
          <a:noFill/>
          <a:ln>
            <a:noFill/>
          </a:ln>
        </p:spPr>
      </p:pic>
      <p:pic>
        <p:nvPicPr>
          <p:cNvPr id="71" name="Google Shape;71;p16"/>
          <p:cNvPicPr preferRelativeResize="0"/>
          <p:nvPr/>
        </p:nvPicPr>
        <p:blipFill rotWithShape="1">
          <a:blip r:embed="rId6">
            <a:alphaModFix/>
          </a:blip>
          <a:srcRect b="19" l="0" r="0" t="19"/>
          <a:stretch/>
        </p:blipFill>
        <p:spPr>
          <a:xfrm>
            <a:off x="6971700" y="1812500"/>
            <a:ext cx="1782600" cy="1782600"/>
          </a:xfrm>
          <a:prstGeom prst="ellipse">
            <a:avLst/>
          </a:prstGeom>
          <a:noFill/>
          <a:ln>
            <a:noFill/>
          </a:ln>
        </p:spPr>
      </p:pic>
      <p:sp>
        <p:nvSpPr>
          <p:cNvPr id="72" name="Google Shape;72;p16"/>
          <p:cNvSpPr txBox="1"/>
          <p:nvPr/>
        </p:nvSpPr>
        <p:spPr>
          <a:xfrm>
            <a:off x="563725"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Netta</a:t>
            </a:r>
            <a:endParaRPr b="1" sz="2400">
              <a:latin typeface="Avenir"/>
              <a:ea typeface="Avenir"/>
              <a:cs typeface="Avenir"/>
              <a:sym typeface="Avenir"/>
            </a:endParaRPr>
          </a:p>
        </p:txBody>
      </p:sp>
      <p:sp>
        <p:nvSpPr>
          <p:cNvPr id="73" name="Google Shape;73;p16"/>
          <p:cNvSpPr txBox="1"/>
          <p:nvPr/>
        </p:nvSpPr>
        <p:spPr>
          <a:xfrm>
            <a:off x="2750925"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Jeff</a:t>
            </a:r>
            <a:endParaRPr b="1" sz="2400">
              <a:latin typeface="Avenir"/>
              <a:ea typeface="Avenir"/>
              <a:cs typeface="Avenir"/>
              <a:sym typeface="Avenir"/>
            </a:endParaRPr>
          </a:p>
        </p:txBody>
      </p:sp>
      <p:sp>
        <p:nvSpPr>
          <p:cNvPr id="74" name="Google Shape;74;p16"/>
          <p:cNvSpPr txBox="1"/>
          <p:nvPr/>
        </p:nvSpPr>
        <p:spPr>
          <a:xfrm>
            <a:off x="4938100"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Ray</a:t>
            </a:r>
            <a:endParaRPr b="1" sz="2400">
              <a:latin typeface="Avenir"/>
              <a:ea typeface="Avenir"/>
              <a:cs typeface="Avenir"/>
              <a:sym typeface="Avenir"/>
            </a:endParaRPr>
          </a:p>
        </p:txBody>
      </p:sp>
      <p:sp>
        <p:nvSpPr>
          <p:cNvPr id="75" name="Google Shape;75;p16"/>
          <p:cNvSpPr txBox="1"/>
          <p:nvPr/>
        </p:nvSpPr>
        <p:spPr>
          <a:xfrm>
            <a:off x="7163550" y="3597600"/>
            <a:ext cx="1398900" cy="59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David</a:t>
            </a:r>
            <a:endParaRPr b="1" sz="2400">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4"/>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#3 Results</a:t>
            </a:r>
            <a:endParaRPr>
              <a:solidFill>
                <a:schemeClr val="accent5"/>
              </a:solidFill>
              <a:latin typeface="Avenir"/>
              <a:ea typeface="Avenir"/>
              <a:cs typeface="Avenir"/>
              <a:sym typeface="Avenir"/>
            </a:endParaRPr>
          </a:p>
        </p:txBody>
      </p:sp>
      <p:sp>
        <p:nvSpPr>
          <p:cNvPr id="230" name="Google Shape;230;p34"/>
          <p:cNvSpPr txBox="1"/>
          <p:nvPr/>
        </p:nvSpPr>
        <p:spPr>
          <a:xfrm>
            <a:off x="1482450" y="1072950"/>
            <a:ext cx="6179100" cy="299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2400">
                <a:solidFill>
                  <a:schemeClr val="accent5"/>
                </a:solidFill>
                <a:latin typeface="Avenir"/>
                <a:ea typeface="Avenir"/>
                <a:cs typeface="Avenir"/>
                <a:sym typeface="Avenir"/>
              </a:rPr>
              <a:t>Example Interaction: </a:t>
            </a:r>
            <a:endParaRPr i="1" sz="2400">
              <a:solidFill>
                <a:schemeClr val="accent5"/>
              </a:solidFill>
              <a:latin typeface="Avenir"/>
              <a:ea typeface="Avenir"/>
              <a:cs typeface="Avenir"/>
              <a:sym typeface="Avenir"/>
            </a:endParaRPr>
          </a:p>
          <a:p>
            <a:pPr indent="0" lvl="0" marL="0" rtl="0" algn="l">
              <a:lnSpc>
                <a:spcPct val="115000"/>
              </a:lnSpc>
              <a:spcBef>
                <a:spcPts val="0"/>
              </a:spcBef>
              <a:spcAft>
                <a:spcPts val="0"/>
              </a:spcAft>
              <a:buNone/>
            </a:pPr>
            <a:r>
              <a:rPr lang="en" sz="2400">
                <a:solidFill>
                  <a:schemeClr val="accent1"/>
                </a:solidFill>
                <a:latin typeface="Avenir"/>
                <a:ea typeface="Avenir"/>
                <a:cs typeface="Avenir"/>
                <a:sym typeface="Avenir"/>
              </a:rPr>
              <a:t>Netta:</a:t>
            </a:r>
            <a:r>
              <a:rPr lang="en" sz="2400">
                <a:solidFill>
                  <a:schemeClr val="dk1"/>
                </a:solidFill>
                <a:latin typeface="Avenir"/>
                <a:ea typeface="Avenir"/>
                <a:cs typeface="Avenir"/>
                <a:sym typeface="Avenir"/>
              </a:rPr>
              <a:t> “Since you’re in Main Quad, would you like to see the Rodin Sculptures or the Whispering Circle? Both are right here in the quad.” </a:t>
            </a:r>
            <a:endParaRPr sz="24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2400">
                <a:solidFill>
                  <a:schemeClr val="accent5"/>
                </a:solidFill>
                <a:latin typeface="Avenir"/>
                <a:ea typeface="Avenir"/>
                <a:cs typeface="Avenir"/>
                <a:sym typeface="Avenir"/>
              </a:rPr>
              <a:t>Mary:</a:t>
            </a:r>
            <a:r>
              <a:rPr lang="en" sz="2400">
                <a:solidFill>
                  <a:schemeClr val="dk1"/>
                </a:solidFill>
                <a:latin typeface="Avenir"/>
                <a:ea typeface="Avenir"/>
                <a:cs typeface="Avenir"/>
                <a:sym typeface="Avenir"/>
              </a:rPr>
              <a:t> “Whispering Circle.” </a:t>
            </a:r>
            <a:endParaRPr sz="24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2400">
                <a:solidFill>
                  <a:schemeClr val="accent1"/>
                </a:solidFill>
                <a:latin typeface="Avenir"/>
                <a:ea typeface="Avenir"/>
                <a:cs typeface="Avenir"/>
                <a:sym typeface="Avenir"/>
              </a:rPr>
              <a:t>Netta:</a:t>
            </a:r>
            <a:r>
              <a:rPr lang="en" sz="2400">
                <a:solidFill>
                  <a:schemeClr val="dk1"/>
                </a:solidFill>
                <a:latin typeface="Avenir"/>
                <a:ea typeface="Avenir"/>
                <a:cs typeface="Avenir"/>
                <a:sym typeface="Avenir"/>
              </a:rPr>
              <a:t> “Great, follow me this way. The Whispering Circle is a fun little secret...“ </a:t>
            </a:r>
            <a:r>
              <a:rPr lang="en" sz="2400">
                <a:solidFill>
                  <a:schemeClr val="dk1"/>
                </a:solidFill>
                <a:latin typeface="Avenir"/>
                <a:ea typeface="Avenir"/>
                <a:cs typeface="Avenir"/>
                <a:sym typeface="Avenir"/>
              </a:rPr>
              <a:t> </a:t>
            </a:r>
            <a:endParaRPr i="1" sz="2400">
              <a:solidFill>
                <a:schemeClr val="dk1"/>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5"/>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Prototype #3 Results</a:t>
            </a:r>
            <a:endParaRPr>
              <a:solidFill>
                <a:schemeClr val="accent5"/>
              </a:solidFill>
              <a:latin typeface="Avenir"/>
              <a:ea typeface="Avenir"/>
              <a:cs typeface="Avenir"/>
              <a:sym typeface="Avenir"/>
            </a:endParaRPr>
          </a:p>
        </p:txBody>
      </p:sp>
      <p:sp>
        <p:nvSpPr>
          <p:cNvPr id="236" name="Google Shape;236;p35"/>
          <p:cNvSpPr txBox="1"/>
          <p:nvPr/>
        </p:nvSpPr>
        <p:spPr>
          <a:xfrm>
            <a:off x="159750" y="828550"/>
            <a:ext cx="8824500" cy="393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What worked</a:t>
            </a:r>
            <a:r>
              <a:rPr b="1" lang="en" sz="2200">
                <a:solidFill>
                  <a:schemeClr val="dk1"/>
                </a:solidFill>
                <a:latin typeface="Avenir"/>
                <a:ea typeface="Avenir"/>
                <a:cs typeface="Avenir"/>
                <a:sym typeface="Avenir"/>
              </a:rPr>
              <a:t>: </a:t>
            </a:r>
            <a:r>
              <a:rPr lang="en" sz="2200">
                <a:solidFill>
                  <a:schemeClr val="dk1"/>
                </a:solidFill>
                <a:latin typeface="Avenir"/>
                <a:ea typeface="Avenir"/>
                <a:cs typeface="Avenir"/>
                <a:sym typeface="Avenir"/>
              </a:rPr>
              <a:t>Mary love</a:t>
            </a:r>
            <a:r>
              <a:rPr lang="en" sz="2200">
                <a:solidFill>
                  <a:schemeClr val="dk1"/>
                </a:solidFill>
                <a:latin typeface="Avenir"/>
                <a:ea typeface="Avenir"/>
                <a:cs typeface="Avenir"/>
                <a:sym typeface="Avenir"/>
              </a:rPr>
              <a:t>d </a:t>
            </a:r>
            <a:r>
              <a:rPr lang="en" sz="2200">
                <a:solidFill>
                  <a:schemeClr val="accent1"/>
                </a:solidFill>
                <a:latin typeface="Avenir"/>
                <a:ea typeface="Avenir"/>
                <a:cs typeface="Avenir"/>
                <a:sym typeface="Avenir"/>
              </a:rPr>
              <a:t>specific recommendations</a:t>
            </a:r>
            <a:r>
              <a:rPr lang="en" sz="2200">
                <a:solidFill>
                  <a:schemeClr val="dk1"/>
                </a:solidFill>
                <a:latin typeface="Avenir"/>
                <a:ea typeface="Avenir"/>
                <a:cs typeface="Avenir"/>
                <a:sym typeface="Avenir"/>
              </a:rPr>
              <a:t> for her location</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b="1"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What didn’t</a:t>
            </a:r>
            <a:r>
              <a:rPr b="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Mary also wanted to know how </a:t>
            </a:r>
            <a:r>
              <a:rPr lang="en" sz="2200">
                <a:solidFill>
                  <a:schemeClr val="accent1"/>
                </a:solidFill>
                <a:latin typeface="Avenir"/>
                <a:ea typeface="Avenir"/>
                <a:cs typeface="Avenir"/>
                <a:sym typeface="Avenir"/>
              </a:rPr>
              <a:t>long</a:t>
            </a:r>
            <a:r>
              <a:rPr lang="en" sz="2200">
                <a:solidFill>
                  <a:schemeClr val="dk1"/>
                </a:solidFill>
                <a:latin typeface="Avenir"/>
                <a:ea typeface="Avenir"/>
                <a:cs typeface="Avenir"/>
                <a:sym typeface="Avenir"/>
              </a:rPr>
              <a:t> things take to optimize her schedule</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Surprises</a:t>
            </a:r>
            <a:r>
              <a:rPr b="1" lang="en" sz="2200">
                <a:solidFill>
                  <a:schemeClr val="accent5"/>
                </a:solidFill>
                <a:latin typeface="Avenir"/>
                <a:ea typeface="Avenir"/>
                <a:cs typeface="Avenir"/>
                <a:sym typeface="Avenir"/>
              </a:rPr>
              <a:t>: </a:t>
            </a:r>
            <a:r>
              <a:rPr lang="en" sz="2200">
                <a:solidFill>
                  <a:schemeClr val="dk1"/>
                </a:solidFill>
                <a:latin typeface="Avenir"/>
                <a:ea typeface="Avenir"/>
                <a:cs typeface="Avenir"/>
                <a:sym typeface="Avenir"/>
              </a:rPr>
              <a:t>Mary did </a:t>
            </a:r>
            <a:r>
              <a:rPr lang="en" sz="2200">
                <a:solidFill>
                  <a:schemeClr val="accent1"/>
                </a:solidFill>
                <a:latin typeface="Avenir"/>
                <a:ea typeface="Avenir"/>
                <a:cs typeface="Avenir"/>
                <a:sym typeface="Avenir"/>
              </a:rPr>
              <a:t>no research </a:t>
            </a:r>
            <a:r>
              <a:rPr lang="en" sz="2200">
                <a:solidFill>
                  <a:schemeClr val="dk1"/>
                </a:solidFill>
                <a:latin typeface="Avenir"/>
                <a:ea typeface="Avenir"/>
                <a:cs typeface="Avenir"/>
                <a:sym typeface="Avenir"/>
              </a:rPr>
              <a:t>about attractions at Stanford and didn’t plan to do any research while on campus</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b="1"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New Learnings</a:t>
            </a:r>
            <a:r>
              <a:rPr b="1" lang="en" sz="2200">
                <a:solidFill>
                  <a:schemeClr val="accent5"/>
                </a:solidFill>
                <a:latin typeface="Avenir"/>
                <a:ea typeface="Avenir"/>
                <a:cs typeface="Avenir"/>
                <a:sym typeface="Avenir"/>
              </a:rPr>
              <a:t>: </a:t>
            </a:r>
            <a:r>
              <a:rPr lang="en" sz="2200">
                <a:solidFill>
                  <a:schemeClr val="accent1"/>
                </a:solidFill>
                <a:latin typeface="Avenir"/>
                <a:ea typeface="Avenir"/>
                <a:cs typeface="Avenir"/>
                <a:sym typeface="Avenir"/>
              </a:rPr>
              <a:t>Time constraints</a:t>
            </a:r>
            <a:r>
              <a:rPr lang="en" sz="2200">
                <a:solidFill>
                  <a:schemeClr val="dk1"/>
                </a:solidFill>
                <a:latin typeface="Avenir"/>
                <a:ea typeface="Avenir"/>
                <a:cs typeface="Avenir"/>
                <a:sym typeface="Avenir"/>
              </a:rPr>
              <a:t> are incredibly important in a traveler’s decision-making process. </a:t>
            </a:r>
            <a:endParaRPr sz="2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b="1" sz="2200">
              <a:latin typeface="Avenir"/>
              <a:ea typeface="Avenir"/>
              <a:cs typeface="Avenir"/>
              <a:sym typeface="Avenir"/>
            </a:endParaRPr>
          </a:p>
          <a:p>
            <a:pPr indent="0" lvl="0" marL="0" rtl="0" algn="l">
              <a:lnSpc>
                <a:spcPct val="100000"/>
              </a:lnSpc>
              <a:spcBef>
                <a:spcPts val="0"/>
              </a:spcBef>
              <a:spcAft>
                <a:spcPts val="0"/>
              </a:spcAft>
              <a:buNone/>
            </a:pPr>
            <a:r>
              <a:rPr b="1" i="1" lang="en" sz="2200">
                <a:solidFill>
                  <a:schemeClr val="accent5"/>
                </a:solidFill>
                <a:latin typeface="Avenir"/>
                <a:ea typeface="Avenir"/>
                <a:cs typeface="Avenir"/>
                <a:sym typeface="Avenir"/>
              </a:rPr>
              <a:t>Validity</a:t>
            </a:r>
            <a:r>
              <a:rPr b="1" lang="en" sz="2200">
                <a:solidFill>
                  <a:schemeClr val="accent5"/>
                </a:solidFill>
                <a:latin typeface="Avenir"/>
                <a:ea typeface="Avenir"/>
                <a:cs typeface="Avenir"/>
                <a:sym typeface="Avenir"/>
              </a:rPr>
              <a:t>:</a:t>
            </a:r>
            <a:r>
              <a:rPr b="1" lang="en" sz="2200">
                <a:solidFill>
                  <a:schemeClr val="dk1"/>
                </a:solidFill>
                <a:latin typeface="Avenir"/>
                <a:ea typeface="Avenir"/>
                <a:cs typeface="Avenir"/>
                <a:sym typeface="Avenir"/>
              </a:rPr>
              <a:t> </a:t>
            </a:r>
            <a:r>
              <a:rPr lang="en" sz="2200">
                <a:solidFill>
                  <a:schemeClr val="dk1"/>
                </a:solidFill>
                <a:latin typeface="Avenir"/>
                <a:ea typeface="Avenir"/>
                <a:cs typeface="Avenir"/>
                <a:sym typeface="Avenir"/>
              </a:rPr>
              <a:t>Valid</a:t>
            </a:r>
            <a:endParaRPr sz="2200">
              <a:solidFill>
                <a:schemeClr val="dk1"/>
              </a:solidFill>
              <a:latin typeface="Avenir"/>
              <a:ea typeface="Avenir"/>
              <a:cs typeface="Avenir"/>
              <a:sym typeface="Avenir"/>
            </a:endParaRPr>
          </a:p>
          <a:p>
            <a:pPr indent="0" lvl="0" marL="457200" rtl="0" algn="l">
              <a:lnSpc>
                <a:spcPct val="100000"/>
              </a:lnSpc>
              <a:spcBef>
                <a:spcPts val="0"/>
              </a:spcBef>
              <a:spcAft>
                <a:spcPts val="0"/>
              </a:spcAft>
              <a:buNone/>
            </a:pPr>
            <a:r>
              <a:t/>
            </a:r>
            <a:endParaRPr b="1" sz="2400">
              <a:solidFill>
                <a:schemeClr val="dk1"/>
              </a:solidFill>
              <a:latin typeface="Avenir"/>
              <a:ea typeface="Avenir"/>
              <a:cs typeface="Avenir"/>
              <a:sym typeface="Avenir"/>
            </a:endParaRPr>
          </a:p>
          <a:p>
            <a:pPr indent="0" lvl="0" marL="457200" rtl="0" algn="l">
              <a:lnSpc>
                <a:spcPct val="100000"/>
              </a:lnSpc>
              <a:spcBef>
                <a:spcPts val="0"/>
              </a:spcBef>
              <a:spcAft>
                <a:spcPts val="0"/>
              </a:spcAft>
              <a:buNone/>
            </a:pPr>
            <a:r>
              <a:t/>
            </a:r>
            <a:endParaRPr b="1" sz="2400">
              <a:solidFill>
                <a:schemeClr val="dk1"/>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6"/>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Future Solutions (2 of them!)</a:t>
            </a:r>
            <a:endParaRPr>
              <a:solidFill>
                <a:schemeClr val="accent5"/>
              </a:solidFill>
              <a:latin typeface="Avenir"/>
              <a:ea typeface="Avenir"/>
              <a:cs typeface="Avenir"/>
              <a:sym typeface="Avenir"/>
            </a:endParaRPr>
          </a:p>
        </p:txBody>
      </p:sp>
      <p:pic>
        <p:nvPicPr>
          <p:cNvPr id="242" name="Google Shape;242;p36"/>
          <p:cNvPicPr preferRelativeResize="0"/>
          <p:nvPr/>
        </p:nvPicPr>
        <p:blipFill rotWithShape="1">
          <a:blip r:embed="rId3">
            <a:alphaModFix/>
          </a:blip>
          <a:srcRect b="39214" l="0" r="2123" t="12550"/>
          <a:stretch/>
        </p:blipFill>
        <p:spPr>
          <a:xfrm flipH="1">
            <a:off x="379500" y="1881937"/>
            <a:ext cx="4002200" cy="2629938"/>
          </a:xfrm>
          <a:prstGeom prst="rect">
            <a:avLst/>
          </a:prstGeom>
          <a:noFill/>
          <a:ln>
            <a:noFill/>
          </a:ln>
        </p:spPr>
      </p:pic>
      <p:pic>
        <p:nvPicPr>
          <p:cNvPr id="243" name="Google Shape;243;p36"/>
          <p:cNvPicPr preferRelativeResize="0"/>
          <p:nvPr/>
        </p:nvPicPr>
        <p:blipFill rotWithShape="1">
          <a:blip r:embed="rId4">
            <a:alphaModFix/>
          </a:blip>
          <a:srcRect b="36469" l="15104" r="26532" t="12395"/>
          <a:stretch/>
        </p:blipFill>
        <p:spPr>
          <a:xfrm flipH="1">
            <a:off x="4762300" y="1881925"/>
            <a:ext cx="4002200" cy="2629950"/>
          </a:xfrm>
          <a:prstGeom prst="rect">
            <a:avLst/>
          </a:prstGeom>
          <a:noFill/>
          <a:ln>
            <a:noFill/>
          </a:ln>
        </p:spPr>
      </p:pic>
      <p:sp>
        <p:nvSpPr>
          <p:cNvPr id="244" name="Google Shape;244;p36"/>
          <p:cNvSpPr txBox="1"/>
          <p:nvPr/>
        </p:nvSpPr>
        <p:spPr>
          <a:xfrm>
            <a:off x="963700" y="1084525"/>
            <a:ext cx="2833800" cy="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Avenir"/>
                <a:ea typeface="Avenir"/>
                <a:cs typeface="Avenir"/>
                <a:sym typeface="Avenir"/>
              </a:rPr>
              <a:t>Auto Planner</a:t>
            </a:r>
            <a:endParaRPr sz="3000">
              <a:latin typeface="Avenir"/>
              <a:ea typeface="Avenir"/>
              <a:cs typeface="Avenir"/>
              <a:sym typeface="Avenir"/>
            </a:endParaRPr>
          </a:p>
        </p:txBody>
      </p:sp>
      <p:sp>
        <p:nvSpPr>
          <p:cNvPr id="245" name="Google Shape;245;p36"/>
          <p:cNvSpPr txBox="1"/>
          <p:nvPr/>
        </p:nvSpPr>
        <p:spPr>
          <a:xfrm>
            <a:off x="4666700" y="1084525"/>
            <a:ext cx="4193400" cy="6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Avenir"/>
                <a:ea typeface="Avenir"/>
                <a:cs typeface="Avenir"/>
                <a:sym typeface="Avenir"/>
              </a:rPr>
              <a:t>Hyperlocal Tour Guide</a:t>
            </a:r>
            <a:endParaRPr sz="30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7"/>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Summary</a:t>
            </a:r>
            <a:endParaRPr>
              <a:solidFill>
                <a:schemeClr val="accent5"/>
              </a:solidFill>
              <a:latin typeface="Avenir"/>
              <a:ea typeface="Avenir"/>
              <a:cs typeface="Avenir"/>
              <a:sym typeface="Avenir"/>
            </a:endParaRPr>
          </a:p>
        </p:txBody>
      </p:sp>
      <p:sp>
        <p:nvSpPr>
          <p:cNvPr id="251" name="Google Shape;251;p37"/>
          <p:cNvSpPr txBox="1"/>
          <p:nvPr/>
        </p:nvSpPr>
        <p:spPr>
          <a:xfrm>
            <a:off x="159750" y="1174750"/>
            <a:ext cx="8824500" cy="34353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Font typeface="Avenir"/>
              <a:buChar char="●"/>
            </a:pPr>
            <a:r>
              <a:rPr lang="en" sz="2200">
                <a:latin typeface="Avenir"/>
                <a:ea typeface="Avenir"/>
                <a:cs typeface="Avenir"/>
                <a:sym typeface="Avenir"/>
              </a:rPr>
              <a:t>Boredom in transit and need for </a:t>
            </a:r>
            <a:r>
              <a:rPr lang="en" sz="2200">
                <a:latin typeface="Avenir"/>
                <a:ea typeface="Avenir"/>
                <a:cs typeface="Avenir"/>
                <a:sym typeface="Avenir"/>
              </a:rPr>
              <a:t>productivity</a:t>
            </a:r>
            <a:r>
              <a:rPr lang="en" sz="2200">
                <a:latin typeface="Avenir"/>
                <a:ea typeface="Avenir"/>
                <a:cs typeface="Avenir"/>
                <a:sym typeface="Avenir"/>
              </a:rPr>
              <a:t> </a:t>
            </a:r>
            <a:r>
              <a:rPr b="1" lang="en" sz="2200">
                <a:solidFill>
                  <a:schemeClr val="accent1"/>
                </a:solidFill>
                <a:latin typeface="Avenir"/>
                <a:ea typeface="Avenir"/>
                <a:cs typeface="Avenir"/>
                <a:sym typeface="Avenir"/>
              </a:rPr>
              <a:t>continue to be major threads</a:t>
            </a:r>
            <a:endParaRPr b="1" sz="2200">
              <a:solidFill>
                <a:schemeClr val="accent1"/>
              </a:solidFill>
              <a:latin typeface="Avenir"/>
              <a:ea typeface="Avenir"/>
              <a:cs typeface="Avenir"/>
              <a:sym typeface="Avenir"/>
            </a:endParaRPr>
          </a:p>
          <a:p>
            <a:pPr indent="0" lvl="0" marL="457200" rtl="0" algn="l">
              <a:lnSpc>
                <a:spcPct val="100000"/>
              </a:lnSpc>
              <a:spcBef>
                <a:spcPts val="0"/>
              </a:spcBef>
              <a:spcAft>
                <a:spcPts val="0"/>
              </a:spcAft>
              <a:buNone/>
            </a:pPr>
            <a:r>
              <a:t/>
            </a:r>
            <a:endParaRPr sz="2200">
              <a:latin typeface="Avenir"/>
              <a:ea typeface="Avenir"/>
              <a:cs typeface="Avenir"/>
              <a:sym typeface="Avenir"/>
            </a:endParaRPr>
          </a:p>
          <a:p>
            <a:pPr indent="-368300" lvl="0" marL="457200" rtl="0" algn="l">
              <a:lnSpc>
                <a:spcPct val="100000"/>
              </a:lnSpc>
              <a:spcBef>
                <a:spcPts val="0"/>
              </a:spcBef>
              <a:spcAft>
                <a:spcPts val="0"/>
              </a:spcAft>
              <a:buSzPts val="2200"/>
              <a:buFont typeface="Avenir"/>
              <a:buChar char="●"/>
            </a:pPr>
            <a:r>
              <a:rPr b="1" lang="en" sz="2200">
                <a:solidFill>
                  <a:schemeClr val="accent1"/>
                </a:solidFill>
                <a:latin typeface="Avenir"/>
                <a:ea typeface="Avenir"/>
                <a:cs typeface="Avenir"/>
                <a:sym typeface="Avenir"/>
              </a:rPr>
              <a:t>New thread</a:t>
            </a:r>
            <a:r>
              <a:rPr lang="en" sz="2200">
                <a:latin typeface="Avenir"/>
                <a:ea typeface="Avenir"/>
                <a:cs typeface="Avenir"/>
                <a:sym typeface="Avenir"/>
              </a:rPr>
              <a:t>: Being excited about travel but confused on what to do</a:t>
            </a:r>
            <a:endParaRPr sz="2200">
              <a:latin typeface="Avenir"/>
              <a:ea typeface="Avenir"/>
              <a:cs typeface="Avenir"/>
              <a:sym typeface="Avenir"/>
            </a:endParaRPr>
          </a:p>
          <a:p>
            <a:pPr indent="0" lvl="0" marL="457200" rtl="0" algn="l">
              <a:lnSpc>
                <a:spcPct val="100000"/>
              </a:lnSpc>
              <a:spcBef>
                <a:spcPts val="0"/>
              </a:spcBef>
              <a:spcAft>
                <a:spcPts val="0"/>
              </a:spcAft>
              <a:buNone/>
            </a:pPr>
            <a:r>
              <a:t/>
            </a:r>
            <a:endParaRPr sz="2200">
              <a:latin typeface="Avenir"/>
              <a:ea typeface="Avenir"/>
              <a:cs typeface="Avenir"/>
              <a:sym typeface="Avenir"/>
            </a:endParaRPr>
          </a:p>
          <a:p>
            <a:pPr indent="-368300" lvl="0" marL="457200" rtl="0" algn="l">
              <a:lnSpc>
                <a:spcPct val="100000"/>
              </a:lnSpc>
              <a:spcBef>
                <a:spcPts val="0"/>
              </a:spcBef>
              <a:spcAft>
                <a:spcPts val="0"/>
              </a:spcAft>
              <a:buSzPts val="2200"/>
              <a:buFont typeface="Avenir"/>
              <a:buChar char="●"/>
            </a:pPr>
            <a:r>
              <a:rPr lang="en" sz="2200">
                <a:latin typeface="Avenir"/>
                <a:ea typeface="Avenir"/>
                <a:cs typeface="Avenir"/>
                <a:sym typeface="Avenir"/>
              </a:rPr>
              <a:t>Successful HMW/brainstorming led to </a:t>
            </a:r>
            <a:r>
              <a:rPr b="1" lang="en" sz="2200">
                <a:solidFill>
                  <a:schemeClr val="accent1"/>
                </a:solidFill>
                <a:latin typeface="Avenir"/>
                <a:ea typeface="Avenir"/>
                <a:cs typeface="Avenir"/>
                <a:sym typeface="Avenir"/>
              </a:rPr>
              <a:t>3 experience prototypes</a:t>
            </a:r>
            <a:endParaRPr b="1" sz="2200">
              <a:solidFill>
                <a:schemeClr val="accent1"/>
              </a:solidFill>
              <a:latin typeface="Avenir"/>
              <a:ea typeface="Avenir"/>
              <a:cs typeface="Avenir"/>
              <a:sym typeface="Avenir"/>
            </a:endParaRPr>
          </a:p>
          <a:p>
            <a:pPr indent="0" lvl="0" marL="457200" rtl="0" algn="l">
              <a:lnSpc>
                <a:spcPct val="100000"/>
              </a:lnSpc>
              <a:spcBef>
                <a:spcPts val="0"/>
              </a:spcBef>
              <a:spcAft>
                <a:spcPts val="0"/>
              </a:spcAft>
              <a:buNone/>
            </a:pPr>
            <a:r>
              <a:t/>
            </a:r>
            <a:endParaRPr sz="2200">
              <a:latin typeface="Avenir"/>
              <a:ea typeface="Avenir"/>
              <a:cs typeface="Avenir"/>
              <a:sym typeface="Avenir"/>
            </a:endParaRPr>
          </a:p>
          <a:p>
            <a:pPr indent="-368300" lvl="0" marL="457200" rtl="0" algn="l">
              <a:lnSpc>
                <a:spcPct val="100000"/>
              </a:lnSpc>
              <a:spcBef>
                <a:spcPts val="0"/>
              </a:spcBef>
              <a:spcAft>
                <a:spcPts val="0"/>
              </a:spcAft>
              <a:buSzPts val="2200"/>
              <a:buFont typeface="Avenir"/>
              <a:buChar char="●"/>
            </a:pPr>
            <a:r>
              <a:rPr lang="en" sz="2200">
                <a:latin typeface="Avenir"/>
                <a:ea typeface="Avenir"/>
                <a:cs typeface="Avenir"/>
                <a:sym typeface="Avenir"/>
              </a:rPr>
              <a:t>Next Steps: diving deeper into our successful </a:t>
            </a:r>
            <a:r>
              <a:rPr b="1" lang="en" sz="2200">
                <a:solidFill>
                  <a:schemeClr val="accent1"/>
                </a:solidFill>
                <a:latin typeface="Avenir"/>
                <a:ea typeface="Avenir"/>
                <a:cs typeface="Avenir"/>
                <a:sym typeface="Avenir"/>
              </a:rPr>
              <a:t>auto-planner and hyperlocal tour guide prototypes</a:t>
            </a:r>
            <a:endParaRPr b="1" sz="2200">
              <a:solidFill>
                <a:schemeClr val="accent1"/>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8"/>
          <p:cNvSpPr txBox="1"/>
          <p:nvPr>
            <p:ph type="title"/>
          </p:nvPr>
        </p:nvSpPr>
        <p:spPr>
          <a:xfrm>
            <a:off x="0" y="1907700"/>
            <a:ext cx="9144000" cy="132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0">
                <a:solidFill>
                  <a:schemeClr val="accent5"/>
                </a:solidFill>
                <a:latin typeface="Avenir"/>
                <a:ea typeface="Avenir"/>
                <a:cs typeface="Avenir"/>
                <a:sym typeface="Avenir"/>
              </a:rPr>
              <a:t>Q&amp;A</a:t>
            </a:r>
            <a:endParaRPr sz="10000">
              <a:solidFill>
                <a:schemeClr val="accent5"/>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9"/>
          <p:cNvSpPr txBox="1"/>
          <p:nvPr>
            <p:ph type="title"/>
          </p:nvPr>
        </p:nvSpPr>
        <p:spPr>
          <a:xfrm>
            <a:off x="0" y="1907700"/>
            <a:ext cx="9144000" cy="132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0">
                <a:solidFill>
                  <a:schemeClr val="accent5"/>
                </a:solidFill>
                <a:latin typeface="Avenir"/>
                <a:ea typeface="Avenir"/>
                <a:cs typeface="Avenir"/>
                <a:sym typeface="Avenir"/>
              </a:rPr>
              <a:t>Appendix</a:t>
            </a:r>
            <a:endParaRPr sz="10000">
              <a:solidFill>
                <a:schemeClr val="accent5"/>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7"/>
          <p:cNvSpPr txBox="1"/>
          <p:nvPr>
            <p:ph idx="4294967295"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Domain</a:t>
            </a:r>
            <a:endParaRPr>
              <a:solidFill>
                <a:schemeClr val="accent5"/>
              </a:solidFill>
              <a:latin typeface="Avenir"/>
              <a:ea typeface="Avenir"/>
              <a:cs typeface="Avenir"/>
              <a:sym typeface="Avenir"/>
            </a:endParaRPr>
          </a:p>
        </p:txBody>
      </p:sp>
      <p:sp>
        <p:nvSpPr>
          <p:cNvPr id="81" name="Google Shape;81;p17"/>
          <p:cNvSpPr/>
          <p:nvPr/>
        </p:nvSpPr>
        <p:spPr>
          <a:xfrm>
            <a:off x="3506100" y="3694175"/>
            <a:ext cx="2196600" cy="119670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Avenir"/>
                <a:ea typeface="Avenir"/>
                <a:cs typeface="Avenir"/>
                <a:sym typeface="Avenir"/>
              </a:rPr>
              <a:t>Mundane</a:t>
            </a:r>
            <a:endParaRPr sz="3000">
              <a:solidFill>
                <a:schemeClr val="dk2"/>
              </a:solidFill>
              <a:latin typeface="Avenir"/>
              <a:ea typeface="Avenir"/>
              <a:cs typeface="Avenir"/>
              <a:sym typeface="Avenir"/>
            </a:endParaRPr>
          </a:p>
          <a:p>
            <a:pPr indent="0" lvl="0" marL="0" rtl="0" algn="ctr">
              <a:spcBef>
                <a:spcPts val="0"/>
              </a:spcBef>
              <a:spcAft>
                <a:spcPts val="0"/>
              </a:spcAft>
              <a:buNone/>
            </a:pPr>
            <a:r>
              <a:rPr lang="en" sz="3000">
                <a:solidFill>
                  <a:schemeClr val="dk2"/>
                </a:solidFill>
                <a:latin typeface="Avenir"/>
                <a:ea typeface="Avenir"/>
                <a:cs typeface="Avenir"/>
                <a:sym typeface="Avenir"/>
              </a:rPr>
              <a:t>Transit</a:t>
            </a:r>
            <a:endParaRPr sz="3000">
              <a:solidFill>
                <a:schemeClr val="dk2"/>
              </a:solidFill>
              <a:latin typeface="Avenir"/>
              <a:ea typeface="Avenir"/>
              <a:cs typeface="Avenir"/>
              <a:sym typeface="Avenir"/>
            </a:endParaRPr>
          </a:p>
        </p:txBody>
      </p:sp>
      <p:sp>
        <p:nvSpPr>
          <p:cNvPr id="82" name="Google Shape;82;p17"/>
          <p:cNvSpPr/>
          <p:nvPr/>
        </p:nvSpPr>
        <p:spPr>
          <a:xfrm>
            <a:off x="597825" y="3694175"/>
            <a:ext cx="2325300" cy="119670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Avenir"/>
                <a:ea typeface="Avenir"/>
                <a:cs typeface="Avenir"/>
                <a:sym typeface="Avenir"/>
              </a:rPr>
              <a:t>Healthy Habits</a:t>
            </a:r>
            <a:r>
              <a:rPr lang="en" sz="3000">
                <a:solidFill>
                  <a:schemeClr val="dk2"/>
                </a:solidFill>
                <a:latin typeface="Avenir"/>
                <a:ea typeface="Avenir"/>
                <a:cs typeface="Avenir"/>
                <a:sym typeface="Avenir"/>
              </a:rPr>
              <a:t> </a:t>
            </a:r>
            <a:endParaRPr sz="3000">
              <a:solidFill>
                <a:schemeClr val="dk2"/>
              </a:solidFill>
              <a:latin typeface="Avenir"/>
              <a:ea typeface="Avenir"/>
              <a:cs typeface="Avenir"/>
              <a:sym typeface="Avenir"/>
            </a:endParaRPr>
          </a:p>
        </p:txBody>
      </p:sp>
      <p:sp>
        <p:nvSpPr>
          <p:cNvPr id="83" name="Google Shape;83;p17"/>
          <p:cNvSpPr/>
          <p:nvPr/>
        </p:nvSpPr>
        <p:spPr>
          <a:xfrm>
            <a:off x="6237800" y="3694175"/>
            <a:ext cx="2196600" cy="1196700"/>
          </a:xfrm>
          <a:prstGeom prst="roundRect">
            <a:avLst>
              <a:gd fmla="val 16667" name="adj"/>
            </a:avLst>
          </a:prstGeom>
          <a:solidFill>
            <a:schemeClr val="lt1"/>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Avenir"/>
                <a:ea typeface="Avenir"/>
                <a:cs typeface="Avenir"/>
                <a:sym typeface="Avenir"/>
              </a:rPr>
              <a:t>Staying Productive</a:t>
            </a:r>
            <a:endParaRPr sz="3000">
              <a:solidFill>
                <a:schemeClr val="dk2"/>
              </a:solidFill>
              <a:latin typeface="Avenir"/>
              <a:ea typeface="Avenir"/>
              <a:cs typeface="Avenir"/>
              <a:sym typeface="Avenir"/>
            </a:endParaRPr>
          </a:p>
        </p:txBody>
      </p:sp>
      <p:sp>
        <p:nvSpPr>
          <p:cNvPr id="84" name="Google Shape;84;p17"/>
          <p:cNvSpPr/>
          <p:nvPr/>
        </p:nvSpPr>
        <p:spPr>
          <a:xfrm>
            <a:off x="3506100" y="1770325"/>
            <a:ext cx="2131800" cy="11262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Avenir"/>
                <a:ea typeface="Avenir"/>
                <a:cs typeface="Avenir"/>
                <a:sym typeface="Avenir"/>
              </a:rPr>
              <a:t>Travel</a:t>
            </a:r>
            <a:endParaRPr sz="3000">
              <a:solidFill>
                <a:schemeClr val="dk2"/>
              </a:solidFill>
              <a:latin typeface="Avenir"/>
              <a:ea typeface="Avenir"/>
              <a:cs typeface="Avenir"/>
              <a:sym typeface="Avenir"/>
            </a:endParaRPr>
          </a:p>
        </p:txBody>
      </p:sp>
      <p:cxnSp>
        <p:nvCxnSpPr>
          <p:cNvPr id="85" name="Google Shape;85;p17"/>
          <p:cNvCxnSpPr/>
          <p:nvPr/>
        </p:nvCxnSpPr>
        <p:spPr>
          <a:xfrm flipH="1">
            <a:off x="4572000" y="2941120"/>
            <a:ext cx="10800" cy="725700"/>
          </a:xfrm>
          <a:prstGeom prst="straightConnector1">
            <a:avLst/>
          </a:prstGeom>
          <a:noFill/>
          <a:ln cap="flat" cmpd="sng" w="9525">
            <a:solidFill>
              <a:srgbClr val="D9D9D9"/>
            </a:solidFill>
            <a:prstDash val="solid"/>
            <a:round/>
            <a:headEnd len="med" w="med" type="none"/>
            <a:tailEnd len="med" w="med" type="triangle"/>
          </a:ln>
        </p:spPr>
      </p:cxnSp>
      <p:cxnSp>
        <p:nvCxnSpPr>
          <p:cNvPr id="86" name="Google Shape;86;p17"/>
          <p:cNvCxnSpPr/>
          <p:nvPr/>
        </p:nvCxnSpPr>
        <p:spPr>
          <a:xfrm>
            <a:off x="5608600" y="2929250"/>
            <a:ext cx="561000" cy="738600"/>
          </a:xfrm>
          <a:prstGeom prst="straightConnector1">
            <a:avLst/>
          </a:prstGeom>
          <a:noFill/>
          <a:ln cap="flat" cmpd="sng" w="9525">
            <a:solidFill>
              <a:srgbClr val="D9D9D9"/>
            </a:solidFill>
            <a:prstDash val="solid"/>
            <a:round/>
            <a:headEnd len="med" w="med" type="none"/>
            <a:tailEnd len="med" w="med" type="triangle"/>
          </a:ln>
        </p:spPr>
      </p:cxnSp>
      <p:cxnSp>
        <p:nvCxnSpPr>
          <p:cNvPr id="87" name="Google Shape;87;p17"/>
          <p:cNvCxnSpPr/>
          <p:nvPr/>
        </p:nvCxnSpPr>
        <p:spPr>
          <a:xfrm flipH="1">
            <a:off x="2923170" y="2981841"/>
            <a:ext cx="617700" cy="617700"/>
          </a:xfrm>
          <a:prstGeom prst="straightConnector1">
            <a:avLst/>
          </a:prstGeom>
          <a:noFill/>
          <a:ln cap="flat" cmpd="sng" w="9525">
            <a:solidFill>
              <a:srgbClr val="D9D9D9"/>
            </a:solidFill>
            <a:prstDash val="solid"/>
            <a:round/>
            <a:headEnd len="med" w="med" type="none"/>
            <a:tailEnd len="med" w="med" type="triangle"/>
          </a:ln>
        </p:spPr>
      </p:cxnSp>
      <p:sp>
        <p:nvSpPr>
          <p:cNvPr id="88" name="Google Shape;88;p17"/>
          <p:cNvSpPr/>
          <p:nvPr/>
        </p:nvSpPr>
        <p:spPr>
          <a:xfrm>
            <a:off x="2875350" y="261700"/>
            <a:ext cx="3393300" cy="10011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2"/>
                </a:solidFill>
                <a:latin typeface="Avenir"/>
                <a:ea typeface="Avenir"/>
                <a:cs typeface="Avenir"/>
                <a:sym typeface="Avenir"/>
              </a:rPr>
              <a:t>Human-Centered AI</a:t>
            </a:r>
            <a:endParaRPr sz="2800">
              <a:solidFill>
                <a:schemeClr val="dk2"/>
              </a:solidFill>
              <a:latin typeface="Avenir"/>
              <a:ea typeface="Avenir"/>
              <a:cs typeface="Avenir"/>
              <a:sym typeface="Avenir"/>
            </a:endParaRPr>
          </a:p>
        </p:txBody>
      </p:sp>
      <p:cxnSp>
        <p:nvCxnSpPr>
          <p:cNvPr id="89" name="Google Shape;89;p17"/>
          <p:cNvCxnSpPr>
            <a:stCxn id="88" idx="2"/>
            <a:endCxn id="84" idx="0"/>
          </p:cNvCxnSpPr>
          <p:nvPr/>
        </p:nvCxnSpPr>
        <p:spPr>
          <a:xfrm>
            <a:off x="4572000" y="1262800"/>
            <a:ext cx="0" cy="507600"/>
          </a:xfrm>
          <a:prstGeom prst="straightConnector1">
            <a:avLst/>
          </a:prstGeom>
          <a:noFill/>
          <a:ln cap="flat" cmpd="sng" w="9525">
            <a:solidFill>
              <a:srgbClr val="D9D9D9"/>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8"/>
          <p:cNvPicPr preferRelativeResize="0"/>
          <p:nvPr/>
        </p:nvPicPr>
        <p:blipFill rotWithShape="1">
          <a:blip r:embed="rId3">
            <a:alphaModFix/>
          </a:blip>
          <a:srcRect b="0" l="12484" r="12491" t="0"/>
          <a:stretch/>
        </p:blipFill>
        <p:spPr>
          <a:xfrm>
            <a:off x="6693953" y="1297658"/>
            <a:ext cx="1780200" cy="1779600"/>
          </a:xfrm>
          <a:prstGeom prst="ellipse">
            <a:avLst/>
          </a:prstGeom>
          <a:noFill/>
          <a:ln>
            <a:noFill/>
          </a:ln>
        </p:spPr>
      </p:pic>
      <p:sp>
        <p:nvSpPr>
          <p:cNvPr id="95" name="Google Shape;95;p18"/>
          <p:cNvSpPr txBox="1"/>
          <p:nvPr/>
        </p:nvSpPr>
        <p:spPr>
          <a:xfrm>
            <a:off x="313450" y="3290375"/>
            <a:ext cx="2493000" cy="12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Fred</a:t>
            </a:r>
            <a:endParaRPr b="1" sz="2400">
              <a:latin typeface="Avenir"/>
              <a:ea typeface="Avenir"/>
              <a:cs typeface="Avenir"/>
              <a:sym typeface="Avenir"/>
            </a:endParaRPr>
          </a:p>
          <a:p>
            <a:pPr indent="-336550" lvl="0" marL="457200" rtl="0" algn="l">
              <a:spcBef>
                <a:spcPts val="1000"/>
              </a:spcBef>
              <a:spcAft>
                <a:spcPts val="0"/>
              </a:spcAft>
              <a:buClr>
                <a:schemeClr val="dk2"/>
              </a:buClr>
              <a:buSzPts val="1700"/>
              <a:buFont typeface="Avenir"/>
              <a:buChar char="-"/>
            </a:pPr>
            <a:r>
              <a:rPr lang="en" sz="1700">
                <a:solidFill>
                  <a:schemeClr val="dk2"/>
                </a:solidFill>
                <a:latin typeface="Avenir"/>
                <a:ea typeface="Avenir"/>
                <a:cs typeface="Avenir"/>
                <a:sym typeface="Avenir"/>
              </a:rPr>
              <a:t>On-campus</a:t>
            </a:r>
            <a:endParaRPr sz="1700">
              <a:solidFill>
                <a:schemeClr val="dk2"/>
              </a:solidFill>
              <a:latin typeface="Avenir"/>
              <a:ea typeface="Avenir"/>
              <a:cs typeface="Avenir"/>
              <a:sym typeface="Avenir"/>
            </a:endParaRPr>
          </a:p>
          <a:p>
            <a:pPr indent="-336550" lvl="0" marL="457200" rtl="0" algn="l">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Frequent business commuter (4-6x/month)</a:t>
            </a:r>
            <a:endParaRPr sz="1700">
              <a:solidFill>
                <a:schemeClr val="dk2"/>
              </a:solidFill>
              <a:latin typeface="Avenir"/>
              <a:ea typeface="Avenir"/>
              <a:cs typeface="Avenir"/>
              <a:sym typeface="Avenir"/>
            </a:endParaRPr>
          </a:p>
          <a:p>
            <a:pPr indent="0" lvl="0" marL="0" rtl="0" algn="l">
              <a:spcBef>
                <a:spcPts val="1000"/>
              </a:spcBef>
              <a:spcAft>
                <a:spcPts val="0"/>
              </a:spcAft>
              <a:buNone/>
            </a:pPr>
            <a:r>
              <a:t/>
            </a:r>
            <a:endParaRPr sz="1600">
              <a:solidFill>
                <a:schemeClr val="dk2"/>
              </a:solidFill>
              <a:latin typeface="Avenir"/>
              <a:ea typeface="Avenir"/>
              <a:cs typeface="Avenir"/>
              <a:sym typeface="Avenir"/>
            </a:endParaRPr>
          </a:p>
        </p:txBody>
      </p:sp>
      <p:pic>
        <p:nvPicPr>
          <p:cNvPr id="96" name="Google Shape;96;p18"/>
          <p:cNvPicPr preferRelativeResize="0"/>
          <p:nvPr/>
        </p:nvPicPr>
        <p:blipFill rotWithShape="1">
          <a:blip r:embed="rId4">
            <a:alphaModFix/>
          </a:blip>
          <a:srcRect b="10698" l="2995" r="30889" t="0"/>
          <a:stretch/>
        </p:blipFill>
        <p:spPr>
          <a:xfrm>
            <a:off x="3681898" y="1297650"/>
            <a:ext cx="1780200" cy="1779600"/>
          </a:xfrm>
          <a:prstGeom prst="ellipse">
            <a:avLst/>
          </a:prstGeom>
          <a:noFill/>
          <a:ln>
            <a:noFill/>
          </a:ln>
        </p:spPr>
      </p:pic>
      <p:pic>
        <p:nvPicPr>
          <p:cNvPr id="97" name="Google Shape;97;p18"/>
          <p:cNvPicPr preferRelativeResize="0"/>
          <p:nvPr/>
        </p:nvPicPr>
        <p:blipFill rotWithShape="1">
          <a:blip r:embed="rId5">
            <a:alphaModFix/>
          </a:blip>
          <a:srcRect b="199" l="0" r="0" t="199"/>
          <a:stretch/>
        </p:blipFill>
        <p:spPr>
          <a:xfrm>
            <a:off x="669857" y="1297656"/>
            <a:ext cx="1780200" cy="1779600"/>
          </a:xfrm>
          <a:prstGeom prst="ellipse">
            <a:avLst/>
          </a:prstGeom>
          <a:noFill/>
          <a:ln>
            <a:noFill/>
          </a:ln>
        </p:spPr>
      </p:pic>
      <p:sp>
        <p:nvSpPr>
          <p:cNvPr id="98" name="Google Shape;98;p18"/>
          <p:cNvSpPr txBox="1"/>
          <p:nvPr>
            <p:ph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Additional Needfinding</a:t>
            </a:r>
            <a:endParaRPr>
              <a:solidFill>
                <a:schemeClr val="accent5"/>
              </a:solidFill>
              <a:latin typeface="Avenir"/>
              <a:ea typeface="Avenir"/>
              <a:cs typeface="Avenir"/>
              <a:sym typeface="Avenir"/>
            </a:endParaRPr>
          </a:p>
        </p:txBody>
      </p:sp>
      <p:sp>
        <p:nvSpPr>
          <p:cNvPr id="99" name="Google Shape;99;p18"/>
          <p:cNvSpPr txBox="1"/>
          <p:nvPr/>
        </p:nvSpPr>
        <p:spPr>
          <a:xfrm>
            <a:off x="3365400" y="3290375"/>
            <a:ext cx="2413200" cy="12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Ned</a:t>
            </a:r>
            <a:r>
              <a:rPr b="1" lang="en" sz="2400">
                <a:latin typeface="Avenir"/>
                <a:ea typeface="Avenir"/>
                <a:cs typeface="Avenir"/>
                <a:sym typeface="Avenir"/>
              </a:rPr>
              <a:t>iva</a:t>
            </a:r>
            <a:r>
              <a:rPr b="1" lang="en" sz="2400">
                <a:latin typeface="Avenir"/>
                <a:ea typeface="Avenir"/>
                <a:cs typeface="Avenir"/>
                <a:sym typeface="Avenir"/>
              </a:rPr>
              <a:t> &amp; Vin</a:t>
            </a:r>
            <a:r>
              <a:rPr b="1" lang="en" sz="2400">
                <a:latin typeface="Avenir"/>
                <a:ea typeface="Avenir"/>
                <a:cs typeface="Avenir"/>
                <a:sym typeface="Avenir"/>
              </a:rPr>
              <a:t>d</a:t>
            </a:r>
            <a:endParaRPr b="1" sz="2400">
              <a:latin typeface="Avenir"/>
              <a:ea typeface="Avenir"/>
              <a:cs typeface="Avenir"/>
              <a:sym typeface="Avenir"/>
            </a:endParaRPr>
          </a:p>
          <a:p>
            <a:pPr indent="-336550" lvl="0" marL="457200" rtl="0" algn="l">
              <a:spcBef>
                <a:spcPts val="1000"/>
              </a:spcBef>
              <a:spcAft>
                <a:spcPts val="0"/>
              </a:spcAft>
              <a:buClr>
                <a:schemeClr val="dk2"/>
              </a:buClr>
              <a:buSzPts val="1700"/>
              <a:buFont typeface="Avenir"/>
              <a:buChar char="-"/>
            </a:pPr>
            <a:r>
              <a:rPr lang="en" sz="1700">
                <a:solidFill>
                  <a:schemeClr val="dk2"/>
                </a:solidFill>
                <a:latin typeface="Avenir"/>
                <a:ea typeface="Avenir"/>
                <a:cs typeface="Avenir"/>
                <a:sym typeface="Avenir"/>
              </a:rPr>
              <a:t>On-campus</a:t>
            </a:r>
            <a:endParaRPr sz="1700">
              <a:solidFill>
                <a:schemeClr val="dk2"/>
              </a:solidFill>
              <a:latin typeface="Avenir"/>
              <a:ea typeface="Avenir"/>
              <a:cs typeface="Avenir"/>
              <a:sym typeface="Avenir"/>
            </a:endParaRPr>
          </a:p>
          <a:p>
            <a:pPr indent="-336550" lvl="0" marL="457200" rtl="0" algn="l">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Tourist couple from Connecticut</a:t>
            </a:r>
            <a:endParaRPr sz="1700">
              <a:solidFill>
                <a:schemeClr val="dk2"/>
              </a:solidFill>
              <a:latin typeface="Avenir"/>
              <a:ea typeface="Avenir"/>
              <a:cs typeface="Avenir"/>
              <a:sym typeface="Avenir"/>
            </a:endParaRPr>
          </a:p>
          <a:p>
            <a:pPr indent="0" lvl="0" marL="0" rtl="0" algn="l">
              <a:spcBef>
                <a:spcPts val="1000"/>
              </a:spcBef>
              <a:spcAft>
                <a:spcPts val="0"/>
              </a:spcAft>
              <a:buNone/>
            </a:pPr>
            <a:r>
              <a:t/>
            </a:r>
            <a:endParaRPr sz="1700">
              <a:solidFill>
                <a:schemeClr val="dk2"/>
              </a:solidFill>
              <a:latin typeface="Avenir"/>
              <a:ea typeface="Avenir"/>
              <a:cs typeface="Avenir"/>
              <a:sym typeface="Avenir"/>
            </a:endParaRPr>
          </a:p>
        </p:txBody>
      </p:sp>
      <p:sp>
        <p:nvSpPr>
          <p:cNvPr id="100" name="Google Shape;100;p18"/>
          <p:cNvSpPr txBox="1"/>
          <p:nvPr/>
        </p:nvSpPr>
        <p:spPr>
          <a:xfrm>
            <a:off x="6484700" y="3290375"/>
            <a:ext cx="2198700" cy="16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Helvie</a:t>
            </a:r>
            <a:endParaRPr b="1" sz="2400">
              <a:latin typeface="Avenir"/>
              <a:ea typeface="Avenir"/>
              <a:cs typeface="Avenir"/>
              <a:sym typeface="Avenir"/>
            </a:endParaRPr>
          </a:p>
          <a:p>
            <a:pPr indent="-336550" lvl="0" marL="457200" rtl="0" algn="l">
              <a:spcBef>
                <a:spcPts val="1000"/>
              </a:spcBef>
              <a:spcAft>
                <a:spcPts val="0"/>
              </a:spcAft>
              <a:buClr>
                <a:schemeClr val="dk2"/>
              </a:buClr>
              <a:buSzPts val="1700"/>
              <a:buFont typeface="Avenir"/>
              <a:buChar char="-"/>
            </a:pPr>
            <a:r>
              <a:rPr lang="en" sz="1700">
                <a:solidFill>
                  <a:schemeClr val="dk2"/>
                </a:solidFill>
                <a:latin typeface="Avenir"/>
                <a:ea typeface="Avenir"/>
                <a:cs typeface="Avenir"/>
                <a:sym typeface="Avenir"/>
              </a:rPr>
              <a:t>In transit</a:t>
            </a:r>
            <a:endParaRPr sz="1700">
              <a:solidFill>
                <a:schemeClr val="dk2"/>
              </a:solidFill>
              <a:latin typeface="Avenir"/>
              <a:ea typeface="Avenir"/>
              <a:cs typeface="Avenir"/>
              <a:sym typeface="Avenir"/>
            </a:endParaRPr>
          </a:p>
          <a:p>
            <a:pPr indent="-336550" lvl="0" marL="457200" rtl="0" algn="l">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Recent grad who loves commuting </a:t>
            </a:r>
            <a:endParaRPr sz="1700">
              <a:solidFill>
                <a:schemeClr val="dk2"/>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19"/>
          <p:cNvPicPr preferRelativeResize="0"/>
          <p:nvPr/>
        </p:nvPicPr>
        <p:blipFill rotWithShape="1">
          <a:blip r:embed="rId3">
            <a:alphaModFix/>
          </a:blip>
          <a:srcRect b="25015" l="0" r="0" t="0"/>
          <a:stretch/>
        </p:blipFill>
        <p:spPr>
          <a:xfrm>
            <a:off x="6693953" y="1297658"/>
            <a:ext cx="1780200" cy="1779600"/>
          </a:xfrm>
          <a:prstGeom prst="ellipse">
            <a:avLst/>
          </a:prstGeom>
          <a:noFill/>
          <a:ln>
            <a:noFill/>
          </a:ln>
        </p:spPr>
      </p:pic>
      <p:sp>
        <p:nvSpPr>
          <p:cNvPr id="106" name="Google Shape;106;p19"/>
          <p:cNvSpPr txBox="1"/>
          <p:nvPr/>
        </p:nvSpPr>
        <p:spPr>
          <a:xfrm>
            <a:off x="623188" y="3290375"/>
            <a:ext cx="1873500" cy="12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Maddy</a:t>
            </a:r>
            <a:endParaRPr b="1" sz="2400">
              <a:latin typeface="Avenir"/>
              <a:ea typeface="Avenir"/>
              <a:cs typeface="Avenir"/>
              <a:sym typeface="Avenir"/>
            </a:endParaRPr>
          </a:p>
          <a:p>
            <a:pPr indent="-330200" lvl="0" marL="457200" rtl="0" algn="l">
              <a:spcBef>
                <a:spcPts val="1000"/>
              </a:spcBef>
              <a:spcAft>
                <a:spcPts val="0"/>
              </a:spcAft>
              <a:buClr>
                <a:schemeClr val="dk2"/>
              </a:buClr>
              <a:buSzPts val="1600"/>
              <a:buFont typeface="Avenir"/>
              <a:buChar char="-"/>
            </a:pPr>
            <a:r>
              <a:rPr lang="en" sz="1600">
                <a:solidFill>
                  <a:schemeClr val="dk2"/>
                </a:solidFill>
                <a:latin typeface="Avenir"/>
                <a:ea typeface="Avenir"/>
                <a:cs typeface="Avenir"/>
                <a:sym typeface="Avenir"/>
              </a:rPr>
              <a:t>On-campus</a:t>
            </a:r>
            <a:endParaRPr sz="1600">
              <a:solidFill>
                <a:schemeClr val="dk2"/>
              </a:solidFill>
              <a:latin typeface="Avenir"/>
              <a:ea typeface="Avenir"/>
              <a:cs typeface="Avenir"/>
              <a:sym typeface="Avenir"/>
            </a:endParaRPr>
          </a:p>
          <a:p>
            <a:pPr indent="-330200" lvl="0" marL="457200" rtl="0" algn="l">
              <a:spcBef>
                <a:spcPts val="0"/>
              </a:spcBef>
              <a:spcAft>
                <a:spcPts val="0"/>
              </a:spcAft>
              <a:buClr>
                <a:schemeClr val="dk2"/>
              </a:buClr>
              <a:buSzPts val="1600"/>
              <a:buFont typeface="Avenir"/>
              <a:buChar char="-"/>
            </a:pPr>
            <a:r>
              <a:rPr lang="en" sz="1600">
                <a:solidFill>
                  <a:schemeClr val="dk2"/>
                </a:solidFill>
                <a:latin typeface="Avenir"/>
                <a:ea typeface="Avenir"/>
                <a:cs typeface="Avenir"/>
                <a:sym typeface="Avenir"/>
              </a:rPr>
              <a:t>Competitive biker</a:t>
            </a:r>
            <a:endParaRPr sz="1600">
              <a:solidFill>
                <a:schemeClr val="dk2"/>
              </a:solidFill>
              <a:latin typeface="Avenir"/>
              <a:ea typeface="Avenir"/>
              <a:cs typeface="Avenir"/>
              <a:sym typeface="Avenir"/>
            </a:endParaRPr>
          </a:p>
          <a:p>
            <a:pPr indent="0" lvl="0" marL="0" rtl="0" algn="l">
              <a:spcBef>
                <a:spcPts val="1000"/>
              </a:spcBef>
              <a:spcAft>
                <a:spcPts val="0"/>
              </a:spcAft>
              <a:buNone/>
            </a:pPr>
            <a:r>
              <a:t/>
            </a:r>
            <a:endParaRPr sz="2000">
              <a:latin typeface="Avenir"/>
              <a:ea typeface="Avenir"/>
              <a:cs typeface="Avenir"/>
              <a:sym typeface="Avenir"/>
            </a:endParaRPr>
          </a:p>
        </p:txBody>
      </p:sp>
      <p:pic>
        <p:nvPicPr>
          <p:cNvPr id="107" name="Google Shape;107;p19"/>
          <p:cNvPicPr preferRelativeResize="0"/>
          <p:nvPr/>
        </p:nvPicPr>
        <p:blipFill rotWithShape="1">
          <a:blip r:embed="rId4">
            <a:alphaModFix/>
          </a:blip>
          <a:srcRect b="9" l="0" r="0" t="19"/>
          <a:stretch/>
        </p:blipFill>
        <p:spPr>
          <a:xfrm>
            <a:off x="3681898" y="1297650"/>
            <a:ext cx="1780200" cy="1779600"/>
          </a:xfrm>
          <a:prstGeom prst="ellipse">
            <a:avLst/>
          </a:prstGeom>
          <a:noFill/>
          <a:ln>
            <a:noFill/>
          </a:ln>
        </p:spPr>
      </p:pic>
      <p:pic>
        <p:nvPicPr>
          <p:cNvPr id="108" name="Google Shape;108;p19"/>
          <p:cNvPicPr preferRelativeResize="0"/>
          <p:nvPr/>
        </p:nvPicPr>
        <p:blipFill rotWithShape="1">
          <a:blip r:embed="rId5">
            <a:alphaModFix/>
          </a:blip>
          <a:srcRect b="0" l="2262" r="2272" t="0"/>
          <a:stretch/>
        </p:blipFill>
        <p:spPr>
          <a:xfrm>
            <a:off x="669857" y="1297656"/>
            <a:ext cx="1780200" cy="1779600"/>
          </a:xfrm>
          <a:prstGeom prst="ellipse">
            <a:avLst/>
          </a:prstGeom>
          <a:noFill/>
          <a:ln>
            <a:noFill/>
          </a:ln>
        </p:spPr>
      </p:pic>
      <p:sp>
        <p:nvSpPr>
          <p:cNvPr id="109" name="Google Shape;109;p19"/>
          <p:cNvSpPr txBox="1"/>
          <p:nvPr>
            <p:ph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Additional Needfinding</a:t>
            </a:r>
            <a:endParaRPr>
              <a:solidFill>
                <a:schemeClr val="accent5"/>
              </a:solidFill>
              <a:latin typeface="Avenir"/>
              <a:ea typeface="Avenir"/>
              <a:cs typeface="Avenir"/>
              <a:sym typeface="Avenir"/>
            </a:endParaRPr>
          </a:p>
        </p:txBody>
      </p:sp>
      <p:sp>
        <p:nvSpPr>
          <p:cNvPr id="110" name="Google Shape;110;p19"/>
          <p:cNvSpPr txBox="1"/>
          <p:nvPr/>
        </p:nvSpPr>
        <p:spPr>
          <a:xfrm>
            <a:off x="3557998" y="3290375"/>
            <a:ext cx="2028000" cy="12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Jack</a:t>
            </a:r>
            <a:endParaRPr b="1" sz="2400">
              <a:latin typeface="Avenir"/>
              <a:ea typeface="Avenir"/>
              <a:cs typeface="Avenir"/>
              <a:sym typeface="Avenir"/>
            </a:endParaRPr>
          </a:p>
          <a:p>
            <a:pPr indent="-336550" lvl="0" marL="457200" rtl="0" algn="l">
              <a:spcBef>
                <a:spcPts val="1000"/>
              </a:spcBef>
              <a:spcAft>
                <a:spcPts val="0"/>
              </a:spcAft>
              <a:buClr>
                <a:schemeClr val="dk2"/>
              </a:buClr>
              <a:buSzPts val="1700"/>
              <a:buFont typeface="Avenir"/>
              <a:buChar char="-"/>
            </a:pPr>
            <a:r>
              <a:rPr lang="en" sz="1700">
                <a:solidFill>
                  <a:schemeClr val="dk2"/>
                </a:solidFill>
                <a:latin typeface="Avenir"/>
                <a:ea typeface="Avenir"/>
                <a:cs typeface="Avenir"/>
                <a:sym typeface="Avenir"/>
              </a:rPr>
              <a:t>Off Campus</a:t>
            </a:r>
            <a:endParaRPr sz="1700">
              <a:solidFill>
                <a:schemeClr val="dk2"/>
              </a:solidFill>
              <a:latin typeface="Avenir"/>
              <a:ea typeface="Avenir"/>
              <a:cs typeface="Avenir"/>
              <a:sym typeface="Avenir"/>
            </a:endParaRPr>
          </a:p>
          <a:p>
            <a:pPr indent="-336550" lvl="0" marL="457200" rtl="0" algn="l">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Traveling doctor</a:t>
            </a:r>
            <a:endParaRPr sz="1700">
              <a:solidFill>
                <a:schemeClr val="dk2"/>
              </a:solidFill>
              <a:latin typeface="Avenir"/>
              <a:ea typeface="Avenir"/>
              <a:cs typeface="Avenir"/>
              <a:sym typeface="Avenir"/>
            </a:endParaRPr>
          </a:p>
          <a:p>
            <a:pPr indent="0" lvl="0" marL="0" rtl="0" algn="l">
              <a:spcBef>
                <a:spcPts val="1000"/>
              </a:spcBef>
              <a:spcAft>
                <a:spcPts val="0"/>
              </a:spcAft>
              <a:buNone/>
            </a:pPr>
            <a:r>
              <a:t/>
            </a:r>
            <a:endParaRPr sz="2000">
              <a:latin typeface="Avenir"/>
              <a:ea typeface="Avenir"/>
              <a:cs typeface="Avenir"/>
              <a:sym typeface="Avenir"/>
            </a:endParaRPr>
          </a:p>
        </p:txBody>
      </p:sp>
      <p:sp>
        <p:nvSpPr>
          <p:cNvPr id="111" name="Google Shape;111;p19"/>
          <p:cNvSpPr txBox="1"/>
          <p:nvPr/>
        </p:nvSpPr>
        <p:spPr>
          <a:xfrm>
            <a:off x="6484700" y="3290375"/>
            <a:ext cx="2198700" cy="12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Avenir"/>
                <a:ea typeface="Avenir"/>
                <a:cs typeface="Avenir"/>
                <a:sym typeface="Avenir"/>
              </a:rPr>
              <a:t>Natalia</a:t>
            </a:r>
            <a:endParaRPr b="1" sz="2400">
              <a:latin typeface="Avenir"/>
              <a:ea typeface="Avenir"/>
              <a:cs typeface="Avenir"/>
              <a:sym typeface="Avenir"/>
            </a:endParaRPr>
          </a:p>
          <a:p>
            <a:pPr indent="-336550" lvl="0" marL="457200" rtl="0" algn="l">
              <a:spcBef>
                <a:spcPts val="1000"/>
              </a:spcBef>
              <a:spcAft>
                <a:spcPts val="0"/>
              </a:spcAft>
              <a:buClr>
                <a:schemeClr val="dk2"/>
              </a:buClr>
              <a:buSzPts val="1700"/>
              <a:buFont typeface="Avenir"/>
              <a:buChar char="-"/>
            </a:pPr>
            <a:r>
              <a:rPr lang="en" sz="1700">
                <a:solidFill>
                  <a:schemeClr val="dk2"/>
                </a:solidFill>
                <a:latin typeface="Avenir"/>
                <a:ea typeface="Avenir"/>
                <a:cs typeface="Avenir"/>
                <a:sym typeface="Avenir"/>
              </a:rPr>
              <a:t>Off campus road trip</a:t>
            </a:r>
            <a:endParaRPr sz="1700">
              <a:solidFill>
                <a:schemeClr val="dk2"/>
              </a:solidFill>
              <a:latin typeface="Avenir"/>
              <a:ea typeface="Avenir"/>
              <a:cs typeface="Avenir"/>
              <a:sym typeface="Avenir"/>
            </a:endParaRPr>
          </a:p>
          <a:p>
            <a:pPr indent="-336550" lvl="0" marL="457200" rtl="0" algn="l">
              <a:spcBef>
                <a:spcPts val="0"/>
              </a:spcBef>
              <a:spcAft>
                <a:spcPts val="0"/>
              </a:spcAft>
              <a:buClr>
                <a:schemeClr val="dk2"/>
              </a:buClr>
              <a:buSzPts val="1700"/>
              <a:buFont typeface="Avenir"/>
              <a:buChar char="-"/>
            </a:pPr>
            <a:r>
              <a:rPr lang="en" sz="1700">
                <a:solidFill>
                  <a:schemeClr val="dk2"/>
                </a:solidFill>
                <a:latin typeface="Avenir"/>
                <a:ea typeface="Avenir"/>
                <a:cs typeface="Avenir"/>
                <a:sym typeface="Avenir"/>
              </a:rPr>
              <a:t>Frequent road trips and flights</a:t>
            </a:r>
            <a:endParaRPr sz="1700">
              <a:solidFill>
                <a:schemeClr val="dk2"/>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0"/>
          <p:cNvSpPr txBox="1"/>
          <p:nvPr/>
        </p:nvSpPr>
        <p:spPr>
          <a:xfrm>
            <a:off x="5730675" y="1107850"/>
            <a:ext cx="2749200" cy="3206400"/>
          </a:xfrm>
          <a:prstGeom prst="rect">
            <a:avLst/>
          </a:prstGeom>
          <a:noFill/>
          <a:ln>
            <a:noFill/>
          </a:ln>
        </p:spPr>
        <p:txBody>
          <a:bodyPr anchorCtr="0" anchor="t" bIns="91425" lIns="91425" spcFirstLastPara="1" rIns="91425" wrap="square" tIns="91425">
            <a:noAutofit/>
          </a:bodyPr>
          <a:lstStyle/>
          <a:p>
            <a:pPr indent="0" lvl="0" marL="0" rtl="0" algn="l">
              <a:lnSpc>
                <a:spcPct val="300000"/>
              </a:lnSpc>
              <a:spcBef>
                <a:spcPts val="0"/>
              </a:spcBef>
              <a:spcAft>
                <a:spcPts val="0"/>
              </a:spcAft>
              <a:buNone/>
            </a:pPr>
            <a:r>
              <a:rPr lang="en" sz="2400">
                <a:solidFill>
                  <a:schemeClr val="accent5"/>
                </a:solidFill>
                <a:latin typeface="Avenir"/>
                <a:ea typeface="Avenir"/>
                <a:cs typeface="Avenir"/>
                <a:sym typeface="Avenir"/>
              </a:rPr>
              <a:t>Choice Anxiety</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0"/>
              </a:spcAft>
              <a:buNone/>
            </a:pPr>
            <a:r>
              <a:rPr lang="en" sz="2400">
                <a:solidFill>
                  <a:schemeClr val="accent5"/>
                </a:solidFill>
                <a:latin typeface="Avenir"/>
                <a:ea typeface="Avenir"/>
                <a:cs typeface="Avenir"/>
                <a:sym typeface="Avenir"/>
              </a:rPr>
              <a:t>Peace of Mind</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0"/>
              </a:spcAft>
              <a:buNone/>
            </a:pPr>
            <a:r>
              <a:rPr lang="en" sz="2400">
                <a:solidFill>
                  <a:schemeClr val="accent5"/>
                </a:solidFill>
                <a:latin typeface="Avenir"/>
                <a:ea typeface="Avenir"/>
                <a:cs typeface="Avenir"/>
                <a:sym typeface="Avenir"/>
              </a:rPr>
              <a:t>Sharing w/ Friends</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0"/>
              </a:spcAft>
              <a:buNone/>
            </a:pPr>
            <a:r>
              <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0"/>
              </a:spcAft>
              <a:buNone/>
            </a:pPr>
            <a:r>
              <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1600"/>
              </a:spcAft>
              <a:buNone/>
            </a:pPr>
            <a:r>
              <a:t/>
            </a:r>
            <a:endParaRPr sz="2400">
              <a:solidFill>
                <a:schemeClr val="accent5"/>
              </a:solidFill>
              <a:latin typeface="Avenir"/>
              <a:ea typeface="Avenir"/>
              <a:cs typeface="Avenir"/>
              <a:sym typeface="Avenir"/>
            </a:endParaRPr>
          </a:p>
        </p:txBody>
      </p:sp>
      <p:sp>
        <p:nvSpPr>
          <p:cNvPr id="117" name="Google Shape;117;p20"/>
          <p:cNvSpPr txBox="1"/>
          <p:nvPr>
            <p:ph idx="4294967295" type="title"/>
          </p:nvPr>
        </p:nvSpPr>
        <p:spPr>
          <a:xfrm>
            <a:off x="544875" y="235925"/>
            <a:ext cx="322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66666"/>
                </a:solidFill>
                <a:latin typeface="Avenir"/>
                <a:ea typeface="Avenir"/>
                <a:cs typeface="Avenir"/>
                <a:sym typeface="Avenir"/>
              </a:rPr>
              <a:t>Recurring Threads</a:t>
            </a:r>
            <a:endParaRPr b="1">
              <a:solidFill>
                <a:srgbClr val="666666"/>
              </a:solidFill>
              <a:latin typeface="Avenir"/>
              <a:ea typeface="Avenir"/>
              <a:cs typeface="Avenir"/>
              <a:sym typeface="Avenir"/>
            </a:endParaRPr>
          </a:p>
        </p:txBody>
      </p:sp>
      <p:sp>
        <p:nvSpPr>
          <p:cNvPr id="118" name="Google Shape;118;p20"/>
          <p:cNvSpPr txBox="1"/>
          <p:nvPr>
            <p:ph idx="4294967295" type="title"/>
          </p:nvPr>
        </p:nvSpPr>
        <p:spPr>
          <a:xfrm>
            <a:off x="5386725" y="235925"/>
            <a:ext cx="274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666666"/>
                </a:solidFill>
                <a:latin typeface="Avenir"/>
                <a:ea typeface="Avenir"/>
                <a:cs typeface="Avenir"/>
                <a:sym typeface="Avenir"/>
              </a:rPr>
              <a:t>New </a:t>
            </a:r>
            <a:r>
              <a:rPr b="1" lang="en">
                <a:solidFill>
                  <a:srgbClr val="666666"/>
                </a:solidFill>
                <a:latin typeface="Avenir"/>
                <a:ea typeface="Avenir"/>
                <a:cs typeface="Avenir"/>
                <a:sym typeface="Avenir"/>
              </a:rPr>
              <a:t>Threads</a:t>
            </a:r>
            <a:endParaRPr b="1">
              <a:solidFill>
                <a:srgbClr val="666666"/>
              </a:solidFill>
              <a:latin typeface="Avenir"/>
              <a:ea typeface="Avenir"/>
              <a:cs typeface="Avenir"/>
              <a:sym typeface="Avenir"/>
            </a:endParaRPr>
          </a:p>
        </p:txBody>
      </p:sp>
      <p:sp>
        <p:nvSpPr>
          <p:cNvPr id="119" name="Google Shape;119;p20"/>
          <p:cNvSpPr txBox="1"/>
          <p:nvPr/>
        </p:nvSpPr>
        <p:spPr>
          <a:xfrm>
            <a:off x="1241325" y="1107850"/>
            <a:ext cx="3312000" cy="3753600"/>
          </a:xfrm>
          <a:prstGeom prst="rect">
            <a:avLst/>
          </a:prstGeom>
          <a:noFill/>
          <a:ln>
            <a:noFill/>
          </a:ln>
        </p:spPr>
        <p:txBody>
          <a:bodyPr anchorCtr="0" anchor="t" bIns="91425" lIns="91425" spcFirstLastPara="1" rIns="91425" wrap="square" tIns="91425">
            <a:noAutofit/>
          </a:bodyPr>
          <a:lstStyle/>
          <a:p>
            <a:pPr indent="0" lvl="0" marL="0" rtl="0" algn="l">
              <a:lnSpc>
                <a:spcPct val="300000"/>
              </a:lnSpc>
              <a:spcBef>
                <a:spcPts val="0"/>
              </a:spcBef>
              <a:spcAft>
                <a:spcPts val="0"/>
              </a:spcAft>
              <a:buNone/>
            </a:pPr>
            <a:r>
              <a:rPr lang="en" sz="2400">
                <a:solidFill>
                  <a:schemeClr val="accent5"/>
                </a:solidFill>
                <a:latin typeface="Avenir"/>
                <a:ea typeface="Avenir"/>
                <a:cs typeface="Avenir"/>
                <a:sym typeface="Avenir"/>
              </a:rPr>
              <a:t>Mundane Transit</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0"/>
              </a:spcAft>
              <a:buNone/>
            </a:pPr>
            <a:r>
              <a:rPr lang="en" sz="2400">
                <a:solidFill>
                  <a:schemeClr val="accent5"/>
                </a:solidFill>
                <a:latin typeface="Avenir"/>
                <a:ea typeface="Avenir"/>
                <a:cs typeface="Avenir"/>
                <a:sym typeface="Avenir"/>
              </a:rPr>
              <a:t>Productivity in Transit</a:t>
            </a:r>
            <a:endParaRPr sz="2400">
              <a:solidFill>
                <a:schemeClr val="accent5"/>
              </a:solidFill>
              <a:latin typeface="Avenir"/>
              <a:ea typeface="Avenir"/>
              <a:cs typeface="Avenir"/>
              <a:sym typeface="Avenir"/>
            </a:endParaRPr>
          </a:p>
          <a:p>
            <a:pPr indent="0" lvl="0" marL="0" rtl="0" algn="l">
              <a:lnSpc>
                <a:spcPct val="300000"/>
              </a:lnSpc>
              <a:spcBef>
                <a:spcPts val="1600"/>
              </a:spcBef>
              <a:spcAft>
                <a:spcPts val="1600"/>
              </a:spcAft>
              <a:buNone/>
            </a:pPr>
            <a:r>
              <a:rPr lang="en" sz="2400">
                <a:solidFill>
                  <a:schemeClr val="accent5"/>
                </a:solidFill>
                <a:latin typeface="Avenir"/>
                <a:ea typeface="Avenir"/>
                <a:cs typeface="Avenir"/>
                <a:sym typeface="Avenir"/>
              </a:rPr>
              <a:t>Healthy Habits</a:t>
            </a:r>
            <a:endParaRPr sz="2400">
              <a:solidFill>
                <a:schemeClr val="accent5"/>
              </a:solidFill>
              <a:latin typeface="Avenir"/>
              <a:ea typeface="Avenir"/>
              <a:cs typeface="Avenir"/>
              <a:sym typeface="Avenir"/>
            </a:endParaRPr>
          </a:p>
        </p:txBody>
      </p:sp>
      <p:pic>
        <p:nvPicPr>
          <p:cNvPr id="120" name="Google Shape;120;p20"/>
          <p:cNvPicPr preferRelativeResize="0"/>
          <p:nvPr/>
        </p:nvPicPr>
        <p:blipFill>
          <a:blip r:embed="rId3">
            <a:alphaModFix/>
          </a:blip>
          <a:stretch>
            <a:fillRect/>
          </a:stretch>
        </p:blipFill>
        <p:spPr>
          <a:xfrm>
            <a:off x="4765713" y="2334763"/>
            <a:ext cx="752575" cy="752575"/>
          </a:xfrm>
          <a:prstGeom prst="rect">
            <a:avLst/>
          </a:prstGeom>
          <a:noFill/>
          <a:ln>
            <a:noFill/>
          </a:ln>
        </p:spPr>
      </p:pic>
      <p:pic>
        <p:nvPicPr>
          <p:cNvPr id="121" name="Google Shape;121;p20"/>
          <p:cNvPicPr preferRelativeResize="0"/>
          <p:nvPr/>
        </p:nvPicPr>
        <p:blipFill>
          <a:blip r:embed="rId4">
            <a:alphaModFix/>
          </a:blip>
          <a:stretch>
            <a:fillRect/>
          </a:stretch>
        </p:blipFill>
        <p:spPr>
          <a:xfrm>
            <a:off x="4840704" y="3644113"/>
            <a:ext cx="752550" cy="752569"/>
          </a:xfrm>
          <a:prstGeom prst="rect">
            <a:avLst/>
          </a:prstGeom>
          <a:noFill/>
          <a:ln>
            <a:noFill/>
          </a:ln>
        </p:spPr>
      </p:pic>
      <p:pic>
        <p:nvPicPr>
          <p:cNvPr id="122" name="Google Shape;122;p20"/>
          <p:cNvPicPr preferRelativeResize="0"/>
          <p:nvPr/>
        </p:nvPicPr>
        <p:blipFill>
          <a:blip r:embed="rId5">
            <a:alphaModFix/>
          </a:blip>
          <a:stretch>
            <a:fillRect/>
          </a:stretch>
        </p:blipFill>
        <p:spPr>
          <a:xfrm>
            <a:off x="357525" y="3603696"/>
            <a:ext cx="833400" cy="833400"/>
          </a:xfrm>
          <a:prstGeom prst="rect">
            <a:avLst/>
          </a:prstGeom>
          <a:noFill/>
          <a:ln>
            <a:noFill/>
          </a:ln>
        </p:spPr>
      </p:pic>
      <p:pic>
        <p:nvPicPr>
          <p:cNvPr id="123" name="Google Shape;123;p20"/>
          <p:cNvPicPr preferRelativeResize="0"/>
          <p:nvPr/>
        </p:nvPicPr>
        <p:blipFill>
          <a:blip r:embed="rId6">
            <a:alphaModFix/>
          </a:blip>
          <a:stretch>
            <a:fillRect/>
          </a:stretch>
        </p:blipFill>
        <p:spPr>
          <a:xfrm>
            <a:off x="357525" y="1011850"/>
            <a:ext cx="833400" cy="833400"/>
          </a:xfrm>
          <a:prstGeom prst="rect">
            <a:avLst/>
          </a:prstGeom>
          <a:noFill/>
          <a:ln>
            <a:noFill/>
          </a:ln>
        </p:spPr>
      </p:pic>
      <p:pic>
        <p:nvPicPr>
          <p:cNvPr id="124" name="Google Shape;124;p20"/>
          <p:cNvPicPr preferRelativeResize="0"/>
          <p:nvPr/>
        </p:nvPicPr>
        <p:blipFill>
          <a:blip r:embed="rId7">
            <a:alphaModFix/>
          </a:blip>
          <a:stretch>
            <a:fillRect/>
          </a:stretch>
        </p:blipFill>
        <p:spPr>
          <a:xfrm>
            <a:off x="357525" y="2294338"/>
            <a:ext cx="833400" cy="833400"/>
          </a:xfrm>
          <a:prstGeom prst="rect">
            <a:avLst/>
          </a:prstGeom>
          <a:noFill/>
          <a:ln>
            <a:noFill/>
          </a:ln>
        </p:spPr>
      </p:pic>
      <p:pic>
        <p:nvPicPr>
          <p:cNvPr id="125" name="Google Shape;125;p20"/>
          <p:cNvPicPr preferRelativeResize="0"/>
          <p:nvPr/>
        </p:nvPicPr>
        <p:blipFill>
          <a:blip r:embed="rId8">
            <a:alphaModFix/>
          </a:blip>
          <a:stretch>
            <a:fillRect/>
          </a:stretch>
        </p:blipFill>
        <p:spPr>
          <a:xfrm>
            <a:off x="4772050" y="888125"/>
            <a:ext cx="889850" cy="889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1"/>
          <p:cNvSpPr txBox="1"/>
          <p:nvPr>
            <p:ph idx="4294967295"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POV #1</a:t>
            </a:r>
            <a:endParaRPr>
              <a:solidFill>
                <a:schemeClr val="accent5"/>
              </a:solidFill>
              <a:latin typeface="Avenir"/>
              <a:ea typeface="Avenir"/>
              <a:cs typeface="Avenir"/>
              <a:sym typeface="Avenir"/>
            </a:endParaRPr>
          </a:p>
        </p:txBody>
      </p:sp>
      <p:sp>
        <p:nvSpPr>
          <p:cNvPr id="131" name="Google Shape;131;p21"/>
          <p:cNvSpPr txBox="1"/>
          <p:nvPr>
            <p:ph idx="4294967295" type="title"/>
          </p:nvPr>
        </p:nvSpPr>
        <p:spPr>
          <a:xfrm>
            <a:off x="311700" y="12369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We met </a:t>
            </a:r>
            <a:r>
              <a:rPr lang="en" sz="2400">
                <a:latin typeface="Avenir"/>
                <a:ea typeface="Avenir"/>
                <a:cs typeface="Avenir"/>
                <a:sym typeface="Avenir"/>
              </a:rPr>
              <a:t>Alik, a curious </a:t>
            </a:r>
            <a:r>
              <a:rPr lang="en" sz="2400">
                <a:solidFill>
                  <a:schemeClr val="accent1"/>
                </a:solidFill>
                <a:latin typeface="Avenir"/>
                <a:ea typeface="Avenir"/>
                <a:cs typeface="Avenir"/>
                <a:sym typeface="Avenir"/>
              </a:rPr>
              <a:t>tourist from Eastern Europe</a:t>
            </a:r>
            <a:r>
              <a:rPr lang="en" sz="2400">
                <a:latin typeface="Avenir"/>
                <a:ea typeface="Avenir"/>
                <a:cs typeface="Avenir"/>
                <a:sym typeface="Avenir"/>
              </a:rPr>
              <a:t> visiting Stanford University with a penchant for adventure.</a:t>
            </a:r>
            <a:endParaRPr b="1" sz="2400">
              <a:solidFill>
                <a:schemeClr val="accent5"/>
              </a:solidFill>
              <a:latin typeface="Avenir"/>
              <a:ea typeface="Avenir"/>
              <a:cs typeface="Avenir"/>
              <a:sym typeface="Avenir"/>
            </a:endParaRPr>
          </a:p>
        </p:txBody>
      </p:sp>
      <p:sp>
        <p:nvSpPr>
          <p:cNvPr id="132" name="Google Shape;132;p21"/>
          <p:cNvSpPr txBox="1"/>
          <p:nvPr>
            <p:ph idx="4294967295" type="title"/>
          </p:nvPr>
        </p:nvSpPr>
        <p:spPr>
          <a:xfrm>
            <a:off x="311700" y="2363313"/>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We were </a:t>
            </a:r>
            <a:r>
              <a:rPr b="1" lang="en" sz="2400">
                <a:solidFill>
                  <a:schemeClr val="accent5"/>
                </a:solidFill>
                <a:latin typeface="Avenir"/>
                <a:ea typeface="Avenir"/>
                <a:cs typeface="Avenir"/>
                <a:sym typeface="Avenir"/>
              </a:rPr>
              <a:t>surprised </a:t>
            </a:r>
            <a:r>
              <a:rPr b="1" lang="en" sz="2400">
                <a:solidFill>
                  <a:schemeClr val="accent5"/>
                </a:solidFill>
                <a:latin typeface="Avenir"/>
                <a:ea typeface="Avenir"/>
                <a:cs typeface="Avenir"/>
                <a:sym typeface="Avenir"/>
              </a:rPr>
              <a:t>to realize </a:t>
            </a:r>
            <a:r>
              <a:rPr lang="en" sz="2400">
                <a:latin typeface="Avenir"/>
                <a:ea typeface="Avenir"/>
                <a:cs typeface="Avenir"/>
                <a:sym typeface="Avenir"/>
              </a:rPr>
              <a:t>that he equally disliked trains and planes as </a:t>
            </a:r>
            <a:r>
              <a:rPr lang="en" sz="2400">
                <a:solidFill>
                  <a:schemeClr val="accent4"/>
                </a:solidFill>
                <a:latin typeface="Avenir"/>
                <a:ea typeface="Avenir"/>
                <a:cs typeface="Avenir"/>
                <a:sym typeface="Avenir"/>
              </a:rPr>
              <a:t>banal</a:t>
            </a:r>
            <a:r>
              <a:rPr lang="en" sz="2400">
                <a:latin typeface="Avenir"/>
                <a:ea typeface="Avenir"/>
                <a:cs typeface="Avenir"/>
                <a:sym typeface="Avenir"/>
              </a:rPr>
              <a:t> </a:t>
            </a:r>
            <a:r>
              <a:rPr lang="en" sz="2400">
                <a:solidFill>
                  <a:schemeClr val="accent1"/>
                </a:solidFill>
                <a:latin typeface="Avenir"/>
                <a:ea typeface="Avenir"/>
                <a:cs typeface="Avenir"/>
                <a:sym typeface="Avenir"/>
              </a:rPr>
              <a:t>unless he was socializing</a:t>
            </a:r>
            <a:r>
              <a:rPr lang="en" sz="2400">
                <a:latin typeface="Avenir"/>
                <a:ea typeface="Avenir"/>
                <a:cs typeface="Avenir"/>
                <a:sym typeface="Avenir"/>
              </a:rPr>
              <a:t> with people.</a:t>
            </a:r>
            <a:endParaRPr b="1" sz="2400">
              <a:solidFill>
                <a:schemeClr val="accent5"/>
              </a:solidFill>
              <a:latin typeface="Avenir"/>
              <a:ea typeface="Avenir"/>
              <a:cs typeface="Avenir"/>
              <a:sym typeface="Avenir"/>
            </a:endParaRPr>
          </a:p>
        </p:txBody>
      </p:sp>
      <p:sp>
        <p:nvSpPr>
          <p:cNvPr id="133" name="Google Shape;133;p21"/>
          <p:cNvSpPr txBox="1"/>
          <p:nvPr>
            <p:ph idx="4294967295" type="title"/>
          </p:nvPr>
        </p:nvSpPr>
        <p:spPr>
          <a:xfrm>
            <a:off x="311700" y="3489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It would be game-changing if</a:t>
            </a:r>
            <a:r>
              <a:rPr lang="en" sz="2400">
                <a:solidFill>
                  <a:schemeClr val="accent5"/>
                </a:solidFill>
                <a:latin typeface="Avenir"/>
                <a:ea typeface="Avenir"/>
                <a:cs typeface="Avenir"/>
                <a:sym typeface="Avenir"/>
              </a:rPr>
              <a:t> </a:t>
            </a:r>
            <a:r>
              <a:rPr lang="en" sz="2400">
                <a:latin typeface="Avenir"/>
                <a:ea typeface="Avenir"/>
                <a:cs typeface="Avenir"/>
                <a:sym typeface="Avenir"/>
              </a:rPr>
              <a:t>Alik could feel like his </a:t>
            </a:r>
            <a:r>
              <a:rPr lang="en" sz="2400">
                <a:solidFill>
                  <a:schemeClr val="accent4"/>
                </a:solidFill>
                <a:latin typeface="Avenir"/>
                <a:ea typeface="Avenir"/>
                <a:cs typeface="Avenir"/>
                <a:sym typeface="Avenir"/>
              </a:rPr>
              <a:t>adventure started</a:t>
            </a:r>
            <a:r>
              <a:rPr lang="en" sz="2400">
                <a:latin typeface="Avenir"/>
                <a:ea typeface="Avenir"/>
                <a:cs typeface="Avenir"/>
                <a:sym typeface="Avenir"/>
              </a:rPr>
              <a:t> the second he steps on the plane.</a:t>
            </a:r>
            <a:endParaRPr sz="2400">
              <a:solidFill>
                <a:schemeClr val="accent5"/>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2"/>
          <p:cNvSpPr/>
          <p:nvPr/>
        </p:nvSpPr>
        <p:spPr>
          <a:xfrm>
            <a:off x="2610300" y="305175"/>
            <a:ext cx="3923400" cy="11262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dk2"/>
                </a:solidFill>
                <a:latin typeface="Avenir"/>
                <a:ea typeface="Avenir"/>
                <a:cs typeface="Avenir"/>
                <a:sym typeface="Avenir"/>
              </a:rPr>
              <a:t>Alik</a:t>
            </a:r>
            <a:endParaRPr sz="4800">
              <a:solidFill>
                <a:schemeClr val="dk2"/>
              </a:solidFill>
              <a:latin typeface="Avenir"/>
              <a:ea typeface="Avenir"/>
              <a:cs typeface="Avenir"/>
              <a:sym typeface="Avenir"/>
            </a:endParaRPr>
          </a:p>
        </p:txBody>
      </p:sp>
      <p:sp>
        <p:nvSpPr>
          <p:cNvPr id="139" name="Google Shape;139;p22"/>
          <p:cNvSpPr/>
          <p:nvPr/>
        </p:nvSpPr>
        <p:spPr>
          <a:xfrm>
            <a:off x="1312200" y="1892675"/>
            <a:ext cx="6519600" cy="2841300"/>
          </a:xfrm>
          <a:prstGeom prst="roundRect">
            <a:avLst>
              <a:gd fmla="val 16667" name="adj"/>
            </a:avLst>
          </a:prstGeom>
          <a:solidFill>
            <a:schemeClr val="lt1"/>
          </a:solidFill>
          <a:ln cap="flat" cmpd="sng" w="762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chemeClr val="accent5"/>
                </a:solidFill>
                <a:latin typeface="Avenir"/>
                <a:ea typeface="Avenir"/>
                <a:cs typeface="Avenir"/>
                <a:sym typeface="Avenir"/>
              </a:rPr>
              <a:t>How might we</a:t>
            </a:r>
            <a:r>
              <a:rPr lang="en" sz="4000">
                <a:solidFill>
                  <a:schemeClr val="dk2"/>
                </a:solidFill>
                <a:latin typeface="Avenir"/>
                <a:ea typeface="Avenir"/>
                <a:cs typeface="Avenir"/>
                <a:sym typeface="Avenir"/>
              </a:rPr>
              <a:t> empower Alik to actively </a:t>
            </a:r>
            <a:r>
              <a:rPr lang="en" sz="4000">
                <a:solidFill>
                  <a:schemeClr val="accent1"/>
                </a:solidFill>
                <a:latin typeface="Avenir"/>
                <a:ea typeface="Avenir"/>
                <a:cs typeface="Avenir"/>
                <a:sym typeface="Avenir"/>
              </a:rPr>
              <a:t>engage with</a:t>
            </a:r>
            <a:r>
              <a:rPr lang="en" sz="4000">
                <a:solidFill>
                  <a:schemeClr val="dk2"/>
                </a:solidFill>
                <a:latin typeface="Avenir"/>
                <a:ea typeface="Avenir"/>
                <a:cs typeface="Avenir"/>
                <a:sym typeface="Avenir"/>
              </a:rPr>
              <a:t> and find joy in </a:t>
            </a:r>
            <a:r>
              <a:rPr lang="en" sz="4000">
                <a:solidFill>
                  <a:schemeClr val="accent1"/>
                </a:solidFill>
                <a:latin typeface="Avenir"/>
                <a:ea typeface="Avenir"/>
                <a:cs typeface="Avenir"/>
                <a:sym typeface="Avenir"/>
              </a:rPr>
              <a:t>his surroundings?</a:t>
            </a:r>
            <a:endParaRPr sz="4000">
              <a:solidFill>
                <a:schemeClr val="accent3"/>
              </a:solidFill>
              <a:latin typeface="Avenir"/>
              <a:ea typeface="Avenir"/>
              <a:cs typeface="Avenir"/>
              <a:sym typeface="Avenir"/>
            </a:endParaRPr>
          </a:p>
        </p:txBody>
      </p:sp>
      <p:cxnSp>
        <p:nvCxnSpPr>
          <p:cNvPr id="140" name="Google Shape;140;p22"/>
          <p:cNvCxnSpPr/>
          <p:nvPr/>
        </p:nvCxnSpPr>
        <p:spPr>
          <a:xfrm>
            <a:off x="4572000" y="1431375"/>
            <a:ext cx="0" cy="451200"/>
          </a:xfrm>
          <a:prstGeom prst="straightConnector1">
            <a:avLst/>
          </a:prstGeom>
          <a:noFill/>
          <a:ln cap="flat" cmpd="sng" w="9525">
            <a:solidFill>
              <a:srgbClr val="D9D9D9"/>
            </a:solidFill>
            <a:prstDash val="solid"/>
            <a:round/>
            <a:headEnd len="med" w="med" type="none"/>
            <a:tailEnd len="med" w="med" type="triangle"/>
          </a:ln>
        </p:spPr>
      </p:cxnSp>
      <p:sp>
        <p:nvSpPr>
          <p:cNvPr id="141" name="Google Shape;141;p22"/>
          <p:cNvSpPr txBox="1"/>
          <p:nvPr>
            <p:ph idx="4294967295" type="title"/>
          </p:nvPr>
        </p:nvSpPr>
        <p:spPr>
          <a:xfrm>
            <a:off x="1636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HMW #1</a:t>
            </a:r>
            <a:endParaRPr>
              <a:solidFill>
                <a:schemeClr val="accent5"/>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3"/>
          <p:cNvSpPr txBox="1"/>
          <p:nvPr>
            <p:ph idx="4294967295" type="title"/>
          </p:nvPr>
        </p:nvSpPr>
        <p:spPr>
          <a:xfrm>
            <a:off x="316075" y="227125"/>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Avenir"/>
                <a:ea typeface="Avenir"/>
                <a:cs typeface="Avenir"/>
                <a:sym typeface="Avenir"/>
              </a:rPr>
              <a:t>POV #2</a:t>
            </a:r>
            <a:endParaRPr>
              <a:solidFill>
                <a:schemeClr val="accent5"/>
              </a:solidFill>
              <a:latin typeface="Avenir"/>
              <a:ea typeface="Avenir"/>
              <a:cs typeface="Avenir"/>
              <a:sym typeface="Avenir"/>
            </a:endParaRPr>
          </a:p>
        </p:txBody>
      </p:sp>
      <p:sp>
        <p:nvSpPr>
          <p:cNvPr id="147" name="Google Shape;147;p23"/>
          <p:cNvSpPr txBox="1"/>
          <p:nvPr>
            <p:ph idx="4294967295" type="title"/>
          </p:nvPr>
        </p:nvSpPr>
        <p:spPr>
          <a:xfrm>
            <a:off x="311700" y="1236925"/>
            <a:ext cx="861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We met </a:t>
            </a:r>
            <a:r>
              <a:rPr b="1" lang="en" sz="1100"/>
              <a:t> </a:t>
            </a:r>
            <a:r>
              <a:rPr lang="en" sz="2400">
                <a:latin typeface="Avenir"/>
                <a:ea typeface="Avenir"/>
                <a:cs typeface="Avenir"/>
                <a:sym typeface="Avenir"/>
              </a:rPr>
              <a:t>Connor, an </a:t>
            </a:r>
            <a:r>
              <a:rPr lang="en" sz="2400">
                <a:solidFill>
                  <a:schemeClr val="accent1"/>
                </a:solidFill>
                <a:latin typeface="Avenir"/>
                <a:ea typeface="Avenir"/>
                <a:cs typeface="Avenir"/>
                <a:sym typeface="Avenir"/>
              </a:rPr>
              <a:t>international student</a:t>
            </a:r>
            <a:r>
              <a:rPr lang="en" sz="2400">
                <a:latin typeface="Avenir"/>
                <a:ea typeface="Avenir"/>
                <a:cs typeface="Avenir"/>
                <a:sym typeface="Avenir"/>
              </a:rPr>
              <a:t> that flies across the world for work, school, and vacation</a:t>
            </a:r>
            <a:endParaRPr sz="2400">
              <a:solidFill>
                <a:schemeClr val="accent5"/>
              </a:solidFill>
              <a:latin typeface="Avenir"/>
              <a:ea typeface="Avenir"/>
              <a:cs typeface="Avenir"/>
              <a:sym typeface="Avenir"/>
            </a:endParaRPr>
          </a:p>
        </p:txBody>
      </p:sp>
      <p:sp>
        <p:nvSpPr>
          <p:cNvPr id="148" name="Google Shape;148;p23"/>
          <p:cNvSpPr txBox="1"/>
          <p:nvPr>
            <p:ph idx="4294967295" type="title"/>
          </p:nvPr>
        </p:nvSpPr>
        <p:spPr>
          <a:xfrm>
            <a:off x="311700" y="2184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We were surprised </a:t>
            </a:r>
            <a:r>
              <a:rPr lang="en" sz="2400">
                <a:latin typeface="Avenir"/>
                <a:ea typeface="Avenir"/>
                <a:cs typeface="Avenir"/>
                <a:sym typeface="Avenir"/>
              </a:rPr>
              <a:t>to notice that Connor felt so strongly that his long flights for travel were a </a:t>
            </a:r>
            <a:r>
              <a:rPr lang="en" sz="2400">
                <a:solidFill>
                  <a:schemeClr val="accent1"/>
                </a:solidFill>
                <a:latin typeface="Avenir"/>
                <a:ea typeface="Avenir"/>
                <a:cs typeface="Avenir"/>
                <a:sym typeface="Avenir"/>
              </a:rPr>
              <a:t>waste of time and productivity</a:t>
            </a:r>
            <a:r>
              <a:rPr lang="en" sz="2400">
                <a:latin typeface="Avenir"/>
                <a:ea typeface="Avenir"/>
                <a:cs typeface="Avenir"/>
                <a:sym typeface="Avenir"/>
              </a:rPr>
              <a:t>, even though many of his tasks could be done while in transit</a:t>
            </a:r>
            <a:endParaRPr sz="2400">
              <a:solidFill>
                <a:schemeClr val="accent5"/>
              </a:solidFill>
              <a:latin typeface="Avenir"/>
              <a:ea typeface="Avenir"/>
              <a:cs typeface="Avenir"/>
              <a:sym typeface="Avenir"/>
            </a:endParaRPr>
          </a:p>
        </p:txBody>
      </p:sp>
      <p:sp>
        <p:nvSpPr>
          <p:cNvPr id="149" name="Google Shape;149;p23"/>
          <p:cNvSpPr txBox="1"/>
          <p:nvPr>
            <p:ph idx="4294967295" type="title"/>
          </p:nvPr>
        </p:nvSpPr>
        <p:spPr>
          <a:xfrm>
            <a:off x="311700" y="3856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5"/>
                </a:solidFill>
                <a:latin typeface="Avenir"/>
                <a:ea typeface="Avenir"/>
                <a:cs typeface="Avenir"/>
                <a:sym typeface="Avenir"/>
              </a:rPr>
              <a:t>It would be game-changing</a:t>
            </a:r>
            <a:r>
              <a:rPr lang="en" sz="2400">
                <a:solidFill>
                  <a:schemeClr val="accent5"/>
                </a:solidFill>
                <a:latin typeface="Avenir"/>
                <a:ea typeface="Avenir"/>
                <a:cs typeface="Avenir"/>
                <a:sym typeface="Avenir"/>
              </a:rPr>
              <a:t> </a:t>
            </a:r>
            <a:r>
              <a:rPr lang="en" sz="2400">
                <a:latin typeface="Avenir"/>
                <a:ea typeface="Avenir"/>
                <a:cs typeface="Avenir"/>
                <a:sym typeface="Avenir"/>
              </a:rPr>
              <a:t>to reframe Connor’s perception of </a:t>
            </a:r>
            <a:r>
              <a:rPr lang="en" sz="2400">
                <a:solidFill>
                  <a:schemeClr val="accent1"/>
                </a:solidFill>
                <a:latin typeface="Avenir"/>
                <a:ea typeface="Avenir"/>
                <a:cs typeface="Avenir"/>
                <a:sym typeface="Avenir"/>
              </a:rPr>
              <a:t>transit time as a valuable opportunity</a:t>
            </a:r>
            <a:r>
              <a:rPr lang="en" sz="2400">
                <a:latin typeface="Avenir"/>
                <a:ea typeface="Avenir"/>
                <a:cs typeface="Avenir"/>
                <a:sym typeface="Avenir"/>
              </a:rPr>
              <a:t> to reach his goals</a:t>
            </a:r>
            <a:endParaRPr sz="1100"/>
          </a:p>
          <a:p>
            <a:pPr indent="0" lvl="0" marL="0" rtl="0" algn="l">
              <a:spcBef>
                <a:spcPts val="0"/>
              </a:spcBef>
              <a:spcAft>
                <a:spcPts val="0"/>
              </a:spcAft>
              <a:buNone/>
            </a:pPr>
            <a:r>
              <a:t/>
            </a:r>
            <a:endParaRPr sz="24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