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Titillium Web SemiBold"/>
      <p:regular r:id="rId41"/>
      <p:bold r:id="rId42"/>
      <p:italic r:id="rId43"/>
      <p:boldItalic r:id="rId44"/>
    </p:embeddedFont>
    <p:embeddedFont>
      <p:font typeface="Muli"/>
      <p:regular r:id="rId45"/>
      <p:bold r:id="rId46"/>
      <p:italic r:id="rId47"/>
      <p:boldItalic r:id="rId48"/>
    </p:embeddedFont>
    <p:embeddedFont>
      <p:font typeface="Muli Regular"/>
      <p:regular r:id="rId49"/>
      <p:bold r:id="rId50"/>
      <p:italic r:id="rId51"/>
      <p:boldItalic r:id="rId52"/>
    </p:embeddedFont>
    <p:embeddedFont>
      <p:font typeface="Poppins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  <p:embeddedFont>
      <p:font typeface="Poppins Light"/>
      <p:regular r:id="rId61"/>
      <p:bold r:id="rId62"/>
      <p:italic r:id="rId63"/>
      <p:boldItalic r:id="rId64"/>
    </p:embeddedFont>
    <p:embeddedFont>
      <p:font typeface="Poppins SemiBold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674E90B-8A17-4B06-83A1-B86F9375262C}">
  <a:tblStyle styleId="{C674E90B-8A17-4B06-83A1-B86F937526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TitilliumWebSemiBold-bold.fntdata"/><Relationship Id="rId41" Type="http://schemas.openxmlformats.org/officeDocument/2006/relationships/font" Target="fonts/TitilliumWebSemiBold-regular.fntdata"/><Relationship Id="rId44" Type="http://schemas.openxmlformats.org/officeDocument/2006/relationships/font" Target="fonts/TitilliumWebSemiBold-boldItalic.fntdata"/><Relationship Id="rId43" Type="http://schemas.openxmlformats.org/officeDocument/2006/relationships/font" Target="fonts/TitilliumWebSemiBold-italic.fntdata"/><Relationship Id="rId46" Type="http://schemas.openxmlformats.org/officeDocument/2006/relationships/font" Target="fonts/Muli-bold.fntdata"/><Relationship Id="rId45" Type="http://schemas.openxmlformats.org/officeDocument/2006/relationships/font" Target="fonts/Muli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uli-boldItalic.fntdata"/><Relationship Id="rId47" Type="http://schemas.openxmlformats.org/officeDocument/2006/relationships/font" Target="fonts/Muli-italic.fntdata"/><Relationship Id="rId49" Type="http://schemas.openxmlformats.org/officeDocument/2006/relationships/font" Target="fonts/MuliRegula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PoppinsLight-bold.fntdata"/><Relationship Id="rId61" Type="http://schemas.openxmlformats.org/officeDocument/2006/relationships/font" Target="fonts/PoppinsLight-regular.fntdata"/><Relationship Id="rId20" Type="http://schemas.openxmlformats.org/officeDocument/2006/relationships/slide" Target="slides/slide15.xml"/><Relationship Id="rId64" Type="http://schemas.openxmlformats.org/officeDocument/2006/relationships/font" Target="fonts/PoppinsLight-boldItalic.fntdata"/><Relationship Id="rId63" Type="http://schemas.openxmlformats.org/officeDocument/2006/relationships/font" Target="fonts/PoppinsLight-italic.fntdata"/><Relationship Id="rId22" Type="http://schemas.openxmlformats.org/officeDocument/2006/relationships/slide" Target="slides/slide17.xml"/><Relationship Id="rId66" Type="http://schemas.openxmlformats.org/officeDocument/2006/relationships/font" Target="fonts/PoppinsSemiBold-bold.fntdata"/><Relationship Id="rId21" Type="http://schemas.openxmlformats.org/officeDocument/2006/relationships/slide" Target="slides/slide16.xml"/><Relationship Id="rId65" Type="http://schemas.openxmlformats.org/officeDocument/2006/relationships/font" Target="fonts/PoppinsSemiBold-regular.fntdata"/><Relationship Id="rId24" Type="http://schemas.openxmlformats.org/officeDocument/2006/relationships/slide" Target="slides/slide19.xml"/><Relationship Id="rId68" Type="http://schemas.openxmlformats.org/officeDocument/2006/relationships/font" Target="fonts/PoppinsSemiBold-boldItalic.fntdata"/><Relationship Id="rId23" Type="http://schemas.openxmlformats.org/officeDocument/2006/relationships/slide" Target="slides/slide18.xml"/><Relationship Id="rId67" Type="http://schemas.openxmlformats.org/officeDocument/2006/relationships/font" Target="fonts/PoppinsSemiBold-italic.fntdata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uliRegular-italic.fntdata"/><Relationship Id="rId50" Type="http://schemas.openxmlformats.org/officeDocument/2006/relationships/font" Target="fonts/MuliRegular-bold.fntdata"/><Relationship Id="rId53" Type="http://schemas.openxmlformats.org/officeDocument/2006/relationships/font" Target="fonts/Poppins-regular.fntdata"/><Relationship Id="rId52" Type="http://schemas.openxmlformats.org/officeDocument/2006/relationships/font" Target="fonts/MuliRegular-boldItalic.fntdata"/><Relationship Id="rId11" Type="http://schemas.openxmlformats.org/officeDocument/2006/relationships/slide" Target="slides/slide6.xml"/><Relationship Id="rId55" Type="http://schemas.openxmlformats.org/officeDocument/2006/relationships/font" Target="fonts/Poppins-italic.fntdata"/><Relationship Id="rId10" Type="http://schemas.openxmlformats.org/officeDocument/2006/relationships/slide" Target="slides/slide5.xml"/><Relationship Id="rId54" Type="http://schemas.openxmlformats.org/officeDocument/2006/relationships/font" Target="fonts/Poppins-bold.fntdata"/><Relationship Id="rId13" Type="http://schemas.openxmlformats.org/officeDocument/2006/relationships/slide" Target="slides/slide8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56" Type="http://schemas.openxmlformats.org/officeDocument/2006/relationships/font" Target="fonts/Poppins-bold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922945565_4_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922945565_4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922945565_6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922945565_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924329aa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924329a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922945565_4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922945565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450b56081_1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450b5608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616577f25a_3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616577f25a_3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22945565_4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922945565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922945565_4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922945565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922945565_4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922945565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922945565_4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922945565_4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922945565_4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922945565_4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30275" y="2032125"/>
            <a:ext cx="3761325" cy="2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o illustration">
  <p:cSld name="BLANK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chemeClr val="accent5"/>
                </a:solidFill>
              </a:defRPr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●"/>
              <a:defRPr sz="3200">
                <a:solidFill>
                  <a:schemeClr val="accent5"/>
                </a:solidFill>
              </a:defRPr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  <a:defRPr sz="3200">
                <a:solidFill>
                  <a:schemeClr val="accent5"/>
                </a:solidFill>
              </a:defRPr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■"/>
              <a:defRPr sz="3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 mask">
  <p:cSld name="TITLE_AND_BODY_1">
    <p:bg>
      <p:bgPr>
        <a:solidFill>
          <a:schemeClr val="accen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44" y="4104"/>
            <a:ext cx="9144000" cy="5143488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rect b="b" l="l" r="r" t="t"/>
              <a:pathLst>
                <a:path extrusionOk="0" h="160734" w="28575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no illustration">
  <p:cSld name="TITLE_ONL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b="1" sz="4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683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683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683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683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683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683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683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Relationship Id="rId4" Type="http://schemas.openxmlformats.org/officeDocument/2006/relationships/image" Target="../media/image34.jpg"/><Relationship Id="rId5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s://undraw.co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fontsquirrel.com/fonts/poppins" TargetMode="External"/><Relationship Id="rId4" Type="http://schemas.openxmlformats.org/officeDocument/2006/relationships/hyperlink" Target="https://www.fontsquirrel.com/fonts/muli" TargetMode="External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2.png"/><Relationship Id="rId13" Type="http://schemas.openxmlformats.org/officeDocument/2006/relationships/image" Target="../media/image3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undraw.co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7.png"/><Relationship Id="rId14" Type="http://schemas.openxmlformats.org/officeDocument/2006/relationships/image" Target="../media/image4.png"/><Relationship Id="rId5" Type="http://schemas.openxmlformats.org/officeDocument/2006/relationships/image" Target="../media/image36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twitter.com/googledocs/status/730087240156643328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33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Midway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Milestone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85800" y="3356750"/>
            <a:ext cx="36534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 Regular"/>
                <a:ea typeface="Muli Regular"/>
                <a:cs typeface="Muli Regular"/>
                <a:sym typeface="Muli Regular"/>
              </a:rPr>
              <a:t>Gray Wong, Pao Thao, &amp; Mamadou Diallo</a:t>
            </a:r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457200" y="282175"/>
            <a:ext cx="8686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Additional </a:t>
            </a:r>
            <a:r>
              <a:rPr lang="en" sz="4500"/>
              <a:t>Functionality</a:t>
            </a:r>
            <a:endParaRPr sz="4500"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25" y="1389325"/>
            <a:ext cx="2563301" cy="261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8375" y="2019800"/>
            <a:ext cx="3919926" cy="27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4">
            <a:alphaModFix/>
          </a:blip>
          <a:srcRect b="-2" l="71697" r="1127" t="77946"/>
          <a:stretch/>
        </p:blipFill>
        <p:spPr>
          <a:xfrm>
            <a:off x="4285725" y="4157575"/>
            <a:ext cx="1065224" cy="6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404975" y="110082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Hi-fi Development</a:t>
            </a: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500700" y="2402063"/>
            <a:ext cx="4190400" cy="1357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75" y="2278537"/>
            <a:ext cx="4381852" cy="160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/>
          <p:nvPr/>
        </p:nvSpPr>
        <p:spPr>
          <a:xfrm flipH="1" rot="9480606">
            <a:off x="4115296" y="3450169"/>
            <a:ext cx="1253060" cy="1227212"/>
          </a:xfrm>
          <a:prstGeom prst="bentArrow">
            <a:avLst>
              <a:gd fmla="val 25000" name="adj1"/>
              <a:gd fmla="val 23634" name="adj2"/>
              <a:gd fmla="val 25000" name="adj3"/>
              <a:gd fmla="val 77095" name="adj4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457200" y="182575"/>
            <a:ext cx="80235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Hi-Fi Implementation Status</a:t>
            </a:r>
            <a:endParaRPr sz="4000"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457200" y="1624400"/>
            <a:ext cx="29553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Task 1 - create a college roadmap</a:t>
            </a:r>
            <a:endParaRPr/>
          </a:p>
        </p:txBody>
      </p:sp>
      <p:sp>
        <p:nvSpPr>
          <p:cNvPr id="176" name="Google Shape;176;p25"/>
          <p:cNvSpPr txBox="1"/>
          <p:nvPr>
            <p:ph idx="2" type="body"/>
          </p:nvPr>
        </p:nvSpPr>
        <p:spPr>
          <a:xfrm>
            <a:off x="457200" y="2919800"/>
            <a:ext cx="2955300" cy="284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Task 2 - match students with a mentor of a similar background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Task 3 - students should be able to receive feedback and guidance from mentor</a:t>
            </a:r>
            <a:endParaRPr/>
          </a:p>
        </p:txBody>
      </p:sp>
      <p:sp>
        <p:nvSpPr>
          <p:cNvPr id="177" name="Google Shape;177;p25"/>
          <p:cNvSpPr txBox="1"/>
          <p:nvPr>
            <p:ph idx="3" type="body"/>
          </p:nvPr>
        </p:nvSpPr>
        <p:spPr>
          <a:xfrm>
            <a:off x="6327000" y="2082325"/>
            <a:ext cx="2359800" cy="306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How to save data for each user without using a database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Unsure how to place the +/add button between tasks so a user can insert a task anywhere on the map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729750" y="1082525"/>
            <a:ext cx="18147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Done so far:</a:t>
            </a:r>
            <a:endParaRPr sz="20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729750" y="2377925"/>
            <a:ext cx="18147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Yet to do:</a:t>
            </a:r>
            <a:endParaRPr sz="20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6726350" y="1540450"/>
            <a:ext cx="18147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Questions</a:t>
            </a:r>
            <a:endParaRPr sz="20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" name="Google Shape;181;p25"/>
          <p:cNvSpPr txBox="1"/>
          <p:nvPr>
            <p:ph idx="3" type="body"/>
          </p:nvPr>
        </p:nvSpPr>
        <p:spPr>
          <a:xfrm>
            <a:off x="3689850" y="2082325"/>
            <a:ext cx="2359800" cy="9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Not used in hi-fi</a:t>
            </a: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4089200" y="1540450"/>
            <a:ext cx="19605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Wizard of Oz:</a:t>
            </a:r>
            <a:endParaRPr sz="20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3" name="Google Shape;183;p25"/>
          <p:cNvSpPr txBox="1"/>
          <p:nvPr>
            <p:ph idx="3" type="body"/>
          </p:nvPr>
        </p:nvSpPr>
        <p:spPr>
          <a:xfrm>
            <a:off x="3689850" y="3853400"/>
            <a:ext cx="2359800" cy="9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user info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Task widget templates (e.g. SAT)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4089200" y="3058525"/>
            <a:ext cx="24144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Hard-coded data:</a:t>
            </a:r>
            <a:endParaRPr sz="2000">
              <a:solidFill>
                <a:schemeClr val="dk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4294967295" type="body"/>
          </p:nvPr>
        </p:nvSpPr>
        <p:spPr>
          <a:xfrm>
            <a:off x="457200" y="2687850"/>
            <a:ext cx="4024200" cy="14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(</a:t>
            </a:r>
            <a:r>
              <a:rPr lang="en" sz="1800">
                <a:solidFill>
                  <a:srgbClr val="FFFFFF"/>
                </a:solidFill>
              </a:rPr>
              <a:t>u</a:t>
            </a:r>
            <a:r>
              <a:rPr lang="en" sz="1800">
                <a:solidFill>
                  <a:srgbClr val="FFFFFF"/>
                </a:solidFill>
              </a:rPr>
              <a:t>sing Mamadou’s computer)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6"/>
          <p:cNvSpPr txBox="1"/>
          <p:nvPr>
            <p:ph type="title"/>
          </p:nvPr>
        </p:nvSpPr>
        <p:spPr>
          <a:xfrm>
            <a:off x="457200" y="1577575"/>
            <a:ext cx="5009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Demonstration</a:t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>
            <a:off x="5799900" y="1223450"/>
            <a:ext cx="3344100" cy="3920100"/>
          </a:xfrm>
          <a:prstGeom prst="rect">
            <a:avLst/>
          </a:prstGeom>
          <a:solidFill>
            <a:srgbClr val="6561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15514" l="6329" r="7082" t="9970"/>
          <a:stretch/>
        </p:blipFill>
        <p:spPr>
          <a:xfrm>
            <a:off x="6361025" y="512850"/>
            <a:ext cx="2119550" cy="3832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6"/>
          <p:cNvGrpSpPr/>
          <p:nvPr/>
        </p:nvGrpSpPr>
        <p:grpSpPr>
          <a:xfrm>
            <a:off x="6361025" y="272522"/>
            <a:ext cx="2119546" cy="4396359"/>
            <a:chOff x="2547150" y="238125"/>
            <a:chExt cx="2525675" cy="5238750"/>
          </a:xfrm>
        </p:grpSpPr>
        <p:sp>
          <p:nvSpPr>
            <p:cNvPr id="195" name="Google Shape;195;p26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7D86D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4294967295" type="ctrTitle"/>
          </p:nvPr>
        </p:nvSpPr>
        <p:spPr>
          <a:xfrm>
            <a:off x="492100" y="287197"/>
            <a:ext cx="3450300" cy="71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</a:rPr>
              <a:t>Summary</a:t>
            </a:r>
            <a:endParaRPr sz="5000">
              <a:solidFill>
                <a:srgbClr val="FFFFFF"/>
              </a:solidFill>
            </a:endParaRPr>
          </a:p>
        </p:txBody>
      </p:sp>
      <p:sp>
        <p:nvSpPr>
          <p:cNvPr id="204" name="Google Shape;204;p27"/>
          <p:cNvSpPr txBox="1"/>
          <p:nvPr>
            <p:ph idx="4294967295" type="subTitle"/>
          </p:nvPr>
        </p:nvSpPr>
        <p:spPr>
          <a:xfrm>
            <a:off x="492100" y="1216438"/>
            <a:ext cx="7988400" cy="7848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</a:rPr>
              <a:t>“Empowering students forward” conveys our mission statement of wanting to propel students forward on their path to college, and aid them in taking charge of their college application process.</a:t>
            </a:r>
            <a:endParaRPr sz="16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208850" y="2215575"/>
            <a:ext cx="5365500" cy="25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 Regular"/>
              <a:buChar char="●"/>
            </a:pPr>
            <a:r>
              <a:rPr lang="en" sz="16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Heuristic Evaluations: </a:t>
            </a:r>
            <a:endParaRPr sz="16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 Regular"/>
              <a:buChar char="○"/>
            </a:pPr>
            <a:r>
              <a:rPr lang="en" sz="16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Lack of visibility and user control</a:t>
            </a:r>
            <a:endParaRPr sz="16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 Regular"/>
              <a:buChar char="○"/>
            </a:pPr>
            <a:r>
              <a:rPr lang="en" sz="16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Explanations for certain screen processes</a:t>
            </a:r>
            <a:endParaRPr sz="16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 Regular"/>
              <a:buChar char="○"/>
            </a:pPr>
            <a:r>
              <a:rPr lang="en" sz="16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Ultimately needing a more structured experience</a:t>
            </a:r>
            <a:endParaRPr sz="16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 Regular"/>
              <a:buChar char="●"/>
            </a:pPr>
            <a:r>
              <a:rPr lang="en" sz="16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Done so far: Task 1 - create a college roadmap</a:t>
            </a:r>
            <a:endParaRPr sz="16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uli Regular"/>
              <a:buChar char="●"/>
            </a:pPr>
            <a:r>
              <a:rPr lang="en" sz="16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Future: Saving User data + Task 2 &amp; 3 Completion</a:t>
            </a:r>
            <a:endParaRPr sz="16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idx="4294967295" type="ctrTitle"/>
          </p:nvPr>
        </p:nvSpPr>
        <p:spPr>
          <a:xfrm>
            <a:off x="685800" y="1888150"/>
            <a:ext cx="49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218" name="Google Shape;218;p29"/>
          <p:cNvSpPr txBox="1"/>
          <p:nvPr>
            <p:ph idx="4294967295" type="subTitle"/>
          </p:nvPr>
        </p:nvSpPr>
        <p:spPr>
          <a:xfrm>
            <a:off x="685800" y="3030555"/>
            <a:ext cx="4976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7282278" y="3011993"/>
            <a:ext cx="339869" cy="3245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0" name="Google Shape;220;p29"/>
          <p:cNvGrpSpPr/>
          <p:nvPr/>
        </p:nvGrpSpPr>
        <p:grpSpPr>
          <a:xfrm>
            <a:off x="6860474" y="1189660"/>
            <a:ext cx="1456028" cy="1456403"/>
            <a:chOff x="6654650" y="3665275"/>
            <a:chExt cx="409100" cy="409125"/>
          </a:xfrm>
        </p:grpSpPr>
        <p:sp>
          <p:nvSpPr>
            <p:cNvPr id="221" name="Google Shape;221;p2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29"/>
          <p:cNvGrpSpPr/>
          <p:nvPr/>
        </p:nvGrpSpPr>
        <p:grpSpPr>
          <a:xfrm rot="1056949">
            <a:off x="5457333" y="2334562"/>
            <a:ext cx="961941" cy="962053"/>
            <a:chOff x="570875" y="4322250"/>
            <a:chExt cx="443300" cy="443325"/>
          </a:xfrm>
        </p:grpSpPr>
        <p:sp>
          <p:nvSpPr>
            <p:cNvPr id="224" name="Google Shape;224;p2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29"/>
          <p:cNvSpPr/>
          <p:nvPr/>
        </p:nvSpPr>
        <p:spPr>
          <a:xfrm rot="2466722">
            <a:off x="5565166" y="1471935"/>
            <a:ext cx="472204" cy="45087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 rot="-1609319">
            <a:off x="6255742" y="1755624"/>
            <a:ext cx="339819" cy="32447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/>
          <p:nvPr/>
        </p:nvSpPr>
        <p:spPr>
          <a:xfrm rot="2926198">
            <a:off x="8316146" y="2012664"/>
            <a:ext cx="254474" cy="24298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 rot="-1609137">
            <a:off x="7257139" y="384869"/>
            <a:ext cx="229255" cy="21890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38" name="Google Shape;238;p30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39" name="Google Shape;239;p30"/>
          <p:cNvSpPr txBox="1"/>
          <p:nvPr>
            <p:ph idx="2" type="body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457200" y="18823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457200" y="28765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idx="4294967295" type="title"/>
          </p:nvPr>
        </p:nvSpPr>
        <p:spPr>
          <a:xfrm>
            <a:off x="657225" y="644150"/>
            <a:ext cx="6024600" cy="13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Want big impact?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185350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Pathways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483" y="1904667"/>
            <a:ext cx="1541700" cy="15417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392" y="1904667"/>
            <a:ext cx="1541700" cy="15417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808" y="1929479"/>
            <a:ext cx="1492200" cy="1492200"/>
          </a:xfrm>
          <a:prstGeom prst="ellipse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" name="Google Shape;75;p15"/>
          <p:cNvSpPr txBox="1"/>
          <p:nvPr/>
        </p:nvSpPr>
        <p:spPr>
          <a:xfrm>
            <a:off x="1040801" y="3421675"/>
            <a:ext cx="7780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 Regular"/>
                <a:ea typeface="Muli Regular"/>
                <a:cs typeface="Muli Regular"/>
                <a:sym typeface="Muli Regular"/>
              </a:rPr>
              <a:t>    </a:t>
            </a:r>
            <a:r>
              <a:rPr lang="en">
                <a:latin typeface="Muli Regular"/>
                <a:ea typeface="Muli Regular"/>
                <a:cs typeface="Muli Regular"/>
                <a:sym typeface="Muli Regular"/>
              </a:rPr>
              <a:t>Gray Wong                                         Pao Thao                                         Mamadou Diallo</a:t>
            </a:r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57200" y="1042750"/>
            <a:ext cx="54108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52A55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Empowering students forward.</a:t>
            </a:r>
            <a:endParaRPr>
              <a:solidFill>
                <a:srgbClr val="52A55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57200" y="4027675"/>
            <a:ext cx="83610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Muli Regular"/>
                <a:ea typeface="Muli Regular"/>
                <a:cs typeface="Muli Regular"/>
                <a:sym typeface="Muli Regular"/>
              </a:rPr>
              <a:t>“Empowering students forward” conveys our mission statement of wanting to propel students forward on their path to college, and aid them in taking charge of their college application process.</a:t>
            </a:r>
            <a:endParaRPr sz="1600">
              <a:solidFill>
                <a:srgbClr val="434343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59" name="Google Shape;259;p33"/>
          <p:cNvGraphicFramePr/>
          <p:nvPr/>
        </p:nvGraphicFramePr>
        <p:xfrm>
          <a:off x="498375" y="21066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{C674E90B-8A17-4B06-83A1-B86F9375262C}</a:tableStyleId>
              </a:tblPr>
              <a:tblGrid>
                <a:gridCol w="1312775"/>
                <a:gridCol w="1312775"/>
                <a:gridCol w="1312775"/>
                <a:gridCol w="1312775"/>
              </a:tblGrid>
              <a:tr h="66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5617D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>
                        <a:solidFill>
                          <a:srgbClr val="65617D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5E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0" name="Google Shape;260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/>
          <p:nvPr/>
        </p:nvSpPr>
        <p:spPr>
          <a:xfrm>
            <a:off x="1042550" y="1121375"/>
            <a:ext cx="7795974" cy="371417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D8D5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4"/>
          <p:cNvSpPr txBox="1"/>
          <p:nvPr>
            <p:ph type="title"/>
          </p:nvPr>
        </p:nvSpPr>
        <p:spPr>
          <a:xfrm>
            <a:off x="457200" y="2059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2389500" y="1982900"/>
            <a:ext cx="75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1000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68" name="Google Shape;268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1575475" y="2289100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3303350" y="3794575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4224975" y="2086600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4924150" y="4099350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6920800" y="2574350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7582900" y="4172475"/>
            <a:ext cx="202500" cy="202500"/>
          </a:xfrm>
          <a:prstGeom prst="donut">
            <a:avLst>
              <a:gd fmla="val 39310" name="adj"/>
            </a:avLst>
          </a:prstGeom>
          <a:solidFill>
            <a:srgbClr val="A7D86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rgbClr val="A7D86D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idx="4294967295" type="ctrTitle"/>
          </p:nvPr>
        </p:nvSpPr>
        <p:spPr>
          <a:xfrm>
            <a:off x="609600" y="821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80" name="Google Shape;280;p35"/>
          <p:cNvSpPr txBox="1"/>
          <p:nvPr>
            <p:ph idx="4294967295" type="subTitle"/>
          </p:nvPr>
        </p:nvSpPr>
        <p:spPr>
          <a:xfrm>
            <a:off x="609600" y="2078050"/>
            <a:ext cx="3903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81" name="Google Shape;281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idx="4294967295" type="ctrTitle"/>
          </p:nvPr>
        </p:nvSpPr>
        <p:spPr>
          <a:xfrm>
            <a:off x="685800" y="343200"/>
            <a:ext cx="475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89,526,124$</a:t>
            </a:r>
            <a:endParaRPr/>
          </a:p>
        </p:txBody>
      </p:sp>
      <p:sp>
        <p:nvSpPr>
          <p:cNvPr id="287" name="Google Shape;287;p36"/>
          <p:cNvSpPr txBox="1"/>
          <p:nvPr>
            <p:ph idx="4294967295" type="subTitle"/>
          </p:nvPr>
        </p:nvSpPr>
        <p:spPr>
          <a:xfrm>
            <a:off x="685800" y="1030308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88" name="Google Shape;288;p36"/>
          <p:cNvSpPr txBox="1"/>
          <p:nvPr>
            <p:ph idx="4294967295" type="ctrTitle"/>
          </p:nvPr>
        </p:nvSpPr>
        <p:spPr>
          <a:xfrm>
            <a:off x="685800" y="3429294"/>
            <a:ext cx="475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</a:t>
            </a:r>
            <a:endParaRPr/>
          </a:p>
        </p:txBody>
      </p:sp>
      <p:sp>
        <p:nvSpPr>
          <p:cNvPr id="289" name="Google Shape;289;p36"/>
          <p:cNvSpPr txBox="1"/>
          <p:nvPr>
            <p:ph idx="4294967295" type="subTitle"/>
          </p:nvPr>
        </p:nvSpPr>
        <p:spPr>
          <a:xfrm>
            <a:off x="685800" y="4116401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90" name="Google Shape;290;p36"/>
          <p:cNvSpPr txBox="1"/>
          <p:nvPr>
            <p:ph idx="4294967295" type="ctrTitle"/>
          </p:nvPr>
        </p:nvSpPr>
        <p:spPr>
          <a:xfrm>
            <a:off x="685800" y="1886247"/>
            <a:ext cx="4754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185,244 users</a:t>
            </a:r>
            <a:endParaRPr/>
          </a:p>
        </p:txBody>
      </p:sp>
      <p:sp>
        <p:nvSpPr>
          <p:cNvPr id="291" name="Google Shape;291;p36"/>
          <p:cNvSpPr txBox="1"/>
          <p:nvPr>
            <p:ph idx="4294967295" type="subTitle"/>
          </p:nvPr>
        </p:nvSpPr>
        <p:spPr>
          <a:xfrm>
            <a:off x="685800" y="2573354"/>
            <a:ext cx="4754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92" name="Google Shape;292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457200" y="1044175"/>
            <a:ext cx="4047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98" name="Google Shape;298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9" name="Google Shape;299;p37"/>
          <p:cNvGrpSpPr/>
          <p:nvPr/>
        </p:nvGrpSpPr>
        <p:grpSpPr>
          <a:xfrm>
            <a:off x="78111" y="2050450"/>
            <a:ext cx="2726286" cy="2547000"/>
            <a:chOff x="1293736" y="1258050"/>
            <a:chExt cx="2726286" cy="2547000"/>
          </a:xfrm>
        </p:grpSpPr>
        <p:sp>
          <p:nvSpPr>
            <p:cNvPr id="300" name="Google Shape;300;p37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52A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b="1" sz="1200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02" name="Google Shape;302;p37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03" name="Google Shape;303;p37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04" name="Google Shape;304;p37"/>
          <p:cNvGrpSpPr/>
          <p:nvPr/>
        </p:nvGrpSpPr>
        <p:grpSpPr>
          <a:xfrm>
            <a:off x="1988333" y="2050450"/>
            <a:ext cx="2726286" cy="2547000"/>
            <a:chOff x="3203958" y="1258050"/>
            <a:chExt cx="2726286" cy="2547000"/>
          </a:xfrm>
        </p:grpSpPr>
        <p:sp>
          <p:nvSpPr>
            <p:cNvPr id="305" name="Google Shape;305;p37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7CBE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b="1" sz="1200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07" name="Google Shape;307;p37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08" name="Google Shape;308;p37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09" name="Google Shape;309;p37"/>
          <p:cNvGrpSpPr/>
          <p:nvPr/>
        </p:nvGrpSpPr>
        <p:grpSpPr>
          <a:xfrm>
            <a:off x="3908352" y="2050450"/>
            <a:ext cx="2726286" cy="2547000"/>
            <a:chOff x="5123977" y="1258050"/>
            <a:chExt cx="2726286" cy="2547000"/>
          </a:xfrm>
        </p:grpSpPr>
        <p:sp>
          <p:nvSpPr>
            <p:cNvPr id="310" name="Google Shape;310;p37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A7D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b="1" sz="1200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12" name="Google Shape;312;p37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13" name="Google Shape;313;p37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9" name="Google Shape;319;p38"/>
          <p:cNvSpPr txBox="1"/>
          <p:nvPr>
            <p:ph idx="1" type="body"/>
          </p:nvPr>
        </p:nvSpPr>
        <p:spPr>
          <a:xfrm>
            <a:off x="457200" y="2082325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0" name="Google Shape;320;p38"/>
          <p:cNvSpPr txBox="1"/>
          <p:nvPr>
            <p:ph idx="2" type="body"/>
          </p:nvPr>
        </p:nvSpPr>
        <p:spPr>
          <a:xfrm>
            <a:off x="3392101" y="2082325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1" name="Google Shape;321;p38"/>
          <p:cNvSpPr txBox="1"/>
          <p:nvPr>
            <p:ph idx="3" type="body"/>
          </p:nvPr>
        </p:nvSpPr>
        <p:spPr>
          <a:xfrm>
            <a:off x="6326999" y="2082325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2" name="Google Shape;322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38"/>
          <p:cNvSpPr txBox="1"/>
          <p:nvPr>
            <p:ph idx="1" type="body"/>
          </p:nvPr>
        </p:nvSpPr>
        <p:spPr>
          <a:xfrm>
            <a:off x="457200" y="3501650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4" name="Google Shape;324;p38"/>
          <p:cNvSpPr txBox="1"/>
          <p:nvPr>
            <p:ph idx="2" type="body"/>
          </p:nvPr>
        </p:nvSpPr>
        <p:spPr>
          <a:xfrm>
            <a:off x="3392101" y="3501650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5" name="Google Shape;325;p38"/>
          <p:cNvSpPr txBox="1"/>
          <p:nvPr>
            <p:ph idx="3" type="body"/>
          </p:nvPr>
        </p:nvSpPr>
        <p:spPr>
          <a:xfrm>
            <a:off x="6326999" y="3501650"/>
            <a:ext cx="2359800" cy="130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5617D"/>
                </a:solidFill>
              </a:rPr>
              <a:t>You can insert graphs from </a:t>
            </a:r>
            <a:r>
              <a:rPr lang="en" u="sng">
                <a:solidFill>
                  <a:srgbClr val="65617D"/>
                </a:solidFill>
                <a:hlinkClick r:id="rId3"/>
              </a:rPr>
              <a:t>Google Sheets</a:t>
            </a:r>
            <a:endParaRPr>
              <a:solidFill>
                <a:srgbClr val="65617D"/>
              </a:solidFill>
            </a:endParaRPr>
          </a:p>
        </p:txBody>
      </p:sp>
      <p:sp>
        <p:nvSpPr>
          <p:cNvPr id="331" name="Google Shape;331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2" name="Google Shape;332;p3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686433" cy="4101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accent6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/>
          <p:nvPr/>
        </p:nvSpPr>
        <p:spPr>
          <a:xfrm>
            <a:off x="32685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A4BC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8" name="Google Shape;338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9" name="Google Shape;339;p40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340" name="Google Shape;340;p40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D8D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4" name="Google Shape;344;p40"/>
          <p:cNvSpPr txBox="1"/>
          <p:nvPr>
            <p:ph idx="4294967295" type="body"/>
          </p:nvPr>
        </p:nvSpPr>
        <p:spPr>
          <a:xfrm>
            <a:off x="457200" y="2687850"/>
            <a:ext cx="2542200" cy="14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45" name="Google Shape;345;p40"/>
          <p:cNvSpPr txBox="1"/>
          <p:nvPr>
            <p:ph type="title"/>
          </p:nvPr>
        </p:nvSpPr>
        <p:spPr>
          <a:xfrm>
            <a:off x="457200" y="1577575"/>
            <a:ext cx="254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accent6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/>
          <p:nvPr/>
        </p:nvSpPr>
        <p:spPr>
          <a:xfrm>
            <a:off x="3575275" y="658023"/>
            <a:ext cx="5108760" cy="397722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D8D5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3789065" y="869237"/>
            <a:ext cx="4681200" cy="29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7A4BC"/>
                </a:solidFill>
                <a:latin typeface="Muli"/>
                <a:ea typeface="Muli"/>
                <a:cs typeface="Muli"/>
                <a:sym typeface="Muli"/>
              </a:rPr>
              <a:t>Place your screenshot here</a:t>
            </a:r>
            <a:endParaRPr sz="10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52" name="Google Shape;352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41"/>
          <p:cNvSpPr txBox="1"/>
          <p:nvPr>
            <p:ph idx="4294967295" type="body"/>
          </p:nvPr>
        </p:nvSpPr>
        <p:spPr>
          <a:xfrm>
            <a:off x="457200" y="2687850"/>
            <a:ext cx="2542200" cy="148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4" name="Google Shape;354;p41"/>
          <p:cNvSpPr txBox="1"/>
          <p:nvPr>
            <p:ph idx="4294967295" type="title"/>
          </p:nvPr>
        </p:nvSpPr>
        <p:spPr>
          <a:xfrm>
            <a:off x="457200" y="1577575"/>
            <a:ext cx="2672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r>
              <a:rPr lang="en"/>
              <a:t> project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/>
          <p:nvPr>
            <p:ph idx="4294967295" type="ctrTitle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60" name="Google Shape;360;p42"/>
          <p:cNvSpPr txBox="1"/>
          <p:nvPr>
            <p:ph idx="4294967295" type="subTitle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361" name="Google Shape;361;p42"/>
          <p:cNvSpPr txBox="1"/>
          <p:nvPr>
            <p:ph idx="4294967295" type="body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@username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user@mail.me</a:t>
            </a:r>
            <a:endParaRPr/>
          </a:p>
        </p:txBody>
      </p:sp>
      <p:sp>
        <p:nvSpPr>
          <p:cNvPr id="362" name="Google Shape;362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ctrTitle"/>
          </p:nvPr>
        </p:nvSpPr>
        <p:spPr>
          <a:xfrm>
            <a:off x="685800" y="440350"/>
            <a:ext cx="7640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Problem &amp; Solution</a:t>
            </a:r>
            <a:endParaRPr sz="6000"/>
          </a:p>
        </p:txBody>
      </p:sp>
      <p:sp>
        <p:nvSpPr>
          <p:cNvPr id="83" name="Google Shape;83;p16"/>
          <p:cNvSpPr txBox="1"/>
          <p:nvPr>
            <p:ph idx="4294967295" type="subTitle"/>
          </p:nvPr>
        </p:nvSpPr>
        <p:spPr>
          <a:xfrm>
            <a:off x="685800" y="1639975"/>
            <a:ext cx="51243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College is seen as a goal for many students, but the college application process is confusing, complicated, and stressful.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We could address this with the creation of a single app that would allow students to ‘map’ out their college application process and connect them with similar background college students to provide mentorship and guidance.</a:t>
            </a:r>
            <a:endParaRPr b="1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8" name="Google Shape;368;p43"/>
          <p:cNvSpPr txBox="1"/>
          <p:nvPr>
            <p:ph idx="1" type="body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template by </a:t>
            </a:r>
            <a:r>
              <a:rPr lang="en" sz="1800" u="sng">
                <a:solidFill>
                  <a:srgbClr val="52A551"/>
                </a:solidFill>
                <a:hlinkClick r:id="rId3"/>
              </a:rPr>
              <a:t>SlidesCarnival</a:t>
            </a:r>
            <a:endParaRPr sz="1800">
              <a:solidFill>
                <a:srgbClr val="52A55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Photographs by </a:t>
            </a:r>
            <a:r>
              <a:rPr lang="en" sz="1800" u="sng">
                <a:solidFill>
                  <a:srgbClr val="52A551"/>
                </a:solidFill>
                <a:hlinkClick r:id="rId4"/>
              </a:rPr>
              <a:t>Unsplash</a:t>
            </a:r>
            <a:endParaRPr sz="1800">
              <a:solidFill>
                <a:srgbClr val="52A55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Illustrations by </a:t>
            </a:r>
            <a:r>
              <a:rPr lang="en" sz="1800" u="sng">
                <a:solidFill>
                  <a:srgbClr val="52A551"/>
                </a:solidFill>
                <a:hlinkClick r:id="rId5"/>
              </a:rPr>
              <a:t>Undraw.co</a:t>
            </a:r>
            <a:endParaRPr sz="1800">
              <a:solidFill>
                <a:srgbClr val="52A551"/>
              </a:solidFill>
            </a:endParaRPr>
          </a:p>
        </p:txBody>
      </p:sp>
      <p:sp>
        <p:nvSpPr>
          <p:cNvPr id="369" name="Google Shape;369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 txBox="1"/>
          <p:nvPr>
            <p:ph type="title"/>
          </p:nvPr>
        </p:nvSpPr>
        <p:spPr>
          <a:xfrm>
            <a:off x="457200" y="4345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5" name="Google Shape;375;p44"/>
          <p:cNvSpPr txBox="1"/>
          <p:nvPr>
            <p:ph idx="1" type="body"/>
          </p:nvPr>
        </p:nvSpPr>
        <p:spPr>
          <a:xfrm>
            <a:off x="457200" y="1428750"/>
            <a:ext cx="50979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Titles: Poppins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Body copy: Muli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2A551"/>
                </a:solidFill>
                <a:hlinkClick r:id="rId3"/>
              </a:rPr>
              <a:t>https://www.fontsquirrel.com/fonts/poppins</a:t>
            </a:r>
            <a:endParaRPr sz="1400">
              <a:solidFill>
                <a:srgbClr val="52A55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52A551"/>
                </a:solidFill>
                <a:hlinkClick r:id="rId4"/>
              </a:rPr>
              <a:t>https://www.fontsquirrel.com/fonts/muli</a:t>
            </a:r>
            <a:endParaRPr sz="1400">
              <a:solidFill>
                <a:srgbClr val="52A55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Dark gray </a:t>
            </a:r>
            <a:r>
              <a:rPr b="1" lang="en" sz="1200">
                <a:solidFill>
                  <a:srgbClr val="65617D"/>
                </a:solidFill>
              </a:rPr>
              <a:t>#65617d</a:t>
            </a:r>
            <a:r>
              <a:rPr b="1" lang="en" sz="1200">
                <a:solidFill>
                  <a:srgbClr val="D8D5EB"/>
                </a:solidFill>
              </a:rPr>
              <a:t> | </a:t>
            </a:r>
            <a:r>
              <a:rPr lang="en" sz="1200"/>
              <a:t>Medium</a:t>
            </a:r>
            <a:r>
              <a:rPr lang="en" sz="1200"/>
              <a:t> gray </a:t>
            </a:r>
            <a:r>
              <a:rPr b="1" lang="en" sz="1200">
                <a:solidFill>
                  <a:srgbClr val="A7A4BC"/>
                </a:solidFill>
              </a:rPr>
              <a:t>#a7a4bc</a:t>
            </a:r>
            <a:r>
              <a:rPr b="1" lang="en" sz="1200">
                <a:solidFill>
                  <a:srgbClr val="D8D5EB"/>
                </a:solidFill>
              </a:rPr>
              <a:t> | </a:t>
            </a:r>
            <a:r>
              <a:rPr lang="en" sz="1200"/>
              <a:t>Light gray </a:t>
            </a:r>
            <a:r>
              <a:rPr b="1" lang="en" sz="1200">
                <a:solidFill>
                  <a:srgbClr val="D8D5EB"/>
                </a:solidFill>
              </a:rPr>
              <a:t>#d8d5eb</a:t>
            </a:r>
            <a:endParaRPr b="1" sz="1200">
              <a:solidFill>
                <a:srgbClr val="D8D5E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Bright green </a:t>
            </a:r>
            <a:r>
              <a:rPr b="1" lang="en" sz="1200">
                <a:solidFill>
                  <a:srgbClr val="A7D86D"/>
                </a:solidFill>
              </a:rPr>
              <a:t>#a7d86d</a:t>
            </a:r>
            <a:r>
              <a:rPr b="1" lang="en" sz="1200">
                <a:solidFill>
                  <a:srgbClr val="D8D5EB"/>
                </a:solidFill>
              </a:rPr>
              <a:t> | </a:t>
            </a:r>
            <a:r>
              <a:rPr lang="en" sz="1200"/>
              <a:t>Grass green </a:t>
            </a:r>
            <a:r>
              <a:rPr b="1" lang="en" sz="1200">
                <a:solidFill>
                  <a:srgbClr val="7CBE5F"/>
                </a:solidFill>
              </a:rPr>
              <a:t>#7cbe5f</a:t>
            </a:r>
            <a:r>
              <a:rPr b="1" lang="en" sz="1200">
                <a:solidFill>
                  <a:srgbClr val="D8D5EB"/>
                </a:solidFill>
              </a:rPr>
              <a:t> | </a:t>
            </a:r>
            <a:r>
              <a:rPr lang="en" sz="1200"/>
              <a:t>Bottle green </a:t>
            </a:r>
            <a:r>
              <a:rPr b="1" lang="en" sz="1200">
                <a:solidFill>
                  <a:srgbClr val="52A551"/>
                </a:solidFill>
              </a:rPr>
              <a:t>#52a551</a:t>
            </a:r>
            <a:endParaRPr b="1" sz="1200">
              <a:solidFill>
                <a:srgbClr val="52A551"/>
              </a:solidFill>
            </a:endParaRPr>
          </a:p>
        </p:txBody>
      </p:sp>
      <p:sp>
        <p:nvSpPr>
          <p:cNvPr id="376" name="Google Shape;376;p44"/>
          <p:cNvSpPr txBox="1"/>
          <p:nvPr/>
        </p:nvSpPr>
        <p:spPr>
          <a:xfrm>
            <a:off x="457200" y="4171650"/>
            <a:ext cx="4827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7A4BC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7A4B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7" name="Google Shape;377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45"/>
          <p:cNvSpPr txBox="1"/>
          <p:nvPr>
            <p:ph idx="4294967295" type="title"/>
          </p:nvPr>
        </p:nvSpPr>
        <p:spPr>
          <a:xfrm>
            <a:off x="333525" y="358375"/>
            <a:ext cx="8323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Illustrations by </a:t>
            </a:r>
            <a:r>
              <a:rPr lang="en" sz="1800" u="sng">
                <a:hlinkClick r:id="rId3"/>
              </a:rPr>
              <a:t>undraw.co</a:t>
            </a:r>
            <a:r>
              <a:rPr lang="en" sz="1800"/>
              <a:t> (completely free and without attribution)</a:t>
            </a:r>
            <a:endParaRPr sz="1800"/>
          </a:p>
        </p:txBody>
      </p:sp>
      <p:pic>
        <p:nvPicPr>
          <p:cNvPr id="384" name="Google Shape;38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614" y="820808"/>
            <a:ext cx="1644563" cy="124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625" y="3715997"/>
            <a:ext cx="1870722" cy="105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3665" y="845480"/>
            <a:ext cx="1760472" cy="119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627" y="845488"/>
            <a:ext cx="1644561" cy="119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2315" y="2207477"/>
            <a:ext cx="1821371" cy="133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8710" y="2207470"/>
            <a:ext cx="1510987" cy="133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5632" y="2224992"/>
            <a:ext cx="1760461" cy="130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73216" y="3746291"/>
            <a:ext cx="1821370" cy="102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86303" y="2206996"/>
            <a:ext cx="1870722" cy="134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35686" y="733020"/>
            <a:ext cx="1760456" cy="130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53250" y="3691325"/>
            <a:ext cx="1579498" cy="124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rgbClr val="FFFFF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400" name="Google Shape;400;p46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01" name="Google Shape;401;p46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6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6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6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6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6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46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08" name="Google Shape;408;p46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6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46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11" name="Google Shape;411;p46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6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46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6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" name="Google Shape;415;p46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16" name="Google Shape;416;p46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6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6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46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20" name="Google Shape;420;p46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6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6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" name="Google Shape;424;p46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46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26" name="Google Shape;426;p46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6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6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6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6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6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6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6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6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6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6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6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6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6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6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6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6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6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6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46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47" name="Google Shape;447;p46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6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46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50" name="Google Shape;450;p46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6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6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46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54" name="Google Shape;454;p46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6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6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46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58" name="Google Shape;458;p46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6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2" name="Google Shape;462;p46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6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6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6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6" name="Google Shape;466;p46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67" name="Google Shape;467;p46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Google Shape;469;p46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70" name="Google Shape;470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46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73" name="Google Shape;473;p46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46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76" name="Google Shape;476;p46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46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79" name="Google Shape;479;p46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46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84" name="Google Shape;484;p4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" name="Google Shape;486;p46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87" name="Google Shape;487;p46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46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1" name="Google Shape;491;p46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92" name="Google Shape;492;p46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46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95" name="Google Shape;495;p46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46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501" name="Google Shape;501;p46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504" name="Google Shape;504;p46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46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510" name="Google Shape;510;p4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6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516" name="Google Shape;516;p46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46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6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6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46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524" name="Google Shape;524;p46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527" name="Google Shape;527;p46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6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530" name="Google Shape;530;p46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46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3" name="Google Shape;533;p46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534" name="Google Shape;534;p4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46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37" name="Google Shape;537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46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43" name="Google Shape;543;p46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6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46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6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46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48" name="Google Shape;548;p46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51" name="Google Shape;551;p46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46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46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55" name="Google Shape;555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46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58" name="Google Shape;558;p46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46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6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46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64" name="Google Shape;564;p46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46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67" name="Google Shape;567;p46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46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72" name="Google Shape;572;p46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46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76" name="Google Shape;576;p46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46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79" name="Google Shape;579;p4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46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83" name="Google Shape;583;p4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46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89" name="Google Shape;589;p46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46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92" name="Google Shape;592;p46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46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46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99" name="Google Shape;599;p46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46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602" name="Google Shape;602;p46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46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" name="Google Shape;607;p46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608" name="Google Shape;608;p46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6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6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46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612" name="Google Shape;612;p46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6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5" name="Google Shape;615;p46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6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6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46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619" name="Google Shape;619;p46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6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" name="Google Shape;622;p46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3" name="Google Shape;623;p46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624" name="Google Shape;624;p46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6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6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46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Google Shape;628;p46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629" name="Google Shape;629;p46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6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6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6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46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635" name="Google Shape;635;p46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46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39" name="Google Shape;639;p46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46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43" name="Google Shape;643;p46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6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6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49" name="Google Shape;649;p46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46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55" name="Google Shape;655;p4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46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58" name="Google Shape;658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Google Shape;664;p46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5" name="Google Shape;665;p46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66" name="Google Shape;666;p46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46"/>
          <p:cNvGrpSpPr/>
          <p:nvPr/>
        </p:nvGrpSpPr>
        <p:grpSpPr>
          <a:xfrm>
            <a:off x="6359618" y="2334799"/>
            <a:ext cx="432570" cy="421334"/>
            <a:chOff x="5926225" y="921350"/>
            <a:chExt cx="517800" cy="504350"/>
          </a:xfrm>
        </p:grpSpPr>
        <p:sp>
          <p:nvSpPr>
            <p:cNvPr id="672" name="Google Shape;672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74" name="Google Shape;674;p46"/>
          <p:cNvSpPr/>
          <p:nvPr/>
        </p:nvSpPr>
        <p:spPr>
          <a:xfrm>
            <a:off x="6553538" y="25708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A7A4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46"/>
          <p:cNvGrpSpPr/>
          <p:nvPr/>
        </p:nvGrpSpPr>
        <p:grpSpPr>
          <a:xfrm>
            <a:off x="7244605" y="2314179"/>
            <a:ext cx="432570" cy="421334"/>
            <a:chOff x="5926225" y="921350"/>
            <a:chExt cx="517800" cy="504350"/>
          </a:xfrm>
        </p:grpSpPr>
        <p:sp>
          <p:nvSpPr>
            <p:cNvPr id="676" name="Google Shape;676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46"/>
          <p:cNvSpPr/>
          <p:nvPr/>
        </p:nvSpPr>
        <p:spPr>
          <a:xfrm>
            <a:off x="7438526" y="25502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A7A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46"/>
          <p:cNvGrpSpPr/>
          <p:nvPr/>
        </p:nvGrpSpPr>
        <p:grpSpPr>
          <a:xfrm>
            <a:off x="6359885" y="3063221"/>
            <a:ext cx="1075937" cy="1047989"/>
            <a:chOff x="5926225" y="921350"/>
            <a:chExt cx="517800" cy="504350"/>
          </a:xfrm>
        </p:grpSpPr>
        <p:sp>
          <p:nvSpPr>
            <p:cNvPr id="680" name="Google Shape;680;p46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46"/>
          <p:cNvSpPr/>
          <p:nvPr/>
        </p:nvSpPr>
        <p:spPr>
          <a:xfrm>
            <a:off x="6842198" y="36503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A7A4B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rgbClr val="FFFFFF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7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7D86D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A7D86D"/>
                </a:solidFill>
                <a:highlight>
                  <a:srgbClr val="65617D"/>
                </a:highlight>
              </a:rPr>
              <a:t> and many more...</a:t>
            </a:r>
            <a:endParaRPr sz="2400">
              <a:solidFill>
                <a:srgbClr val="A7D86D"/>
              </a:solidFill>
              <a:highlight>
                <a:srgbClr val="65617D"/>
              </a:highlight>
            </a:endParaRPr>
          </a:p>
        </p:txBody>
      </p:sp>
      <p:sp>
        <p:nvSpPr>
          <p:cNvPr id="689" name="Google Shape;689;p47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A7A4BC"/>
                </a:solidFill>
              </a:rPr>
              <a:t>😉</a:t>
            </a:r>
            <a:endParaRPr sz="9600">
              <a:solidFill>
                <a:srgbClr val="A7A4BC"/>
              </a:solidFill>
            </a:endParaRPr>
          </a:p>
        </p:txBody>
      </p:sp>
      <p:sp>
        <p:nvSpPr>
          <p:cNvPr id="690" name="Google Shape;690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1" name="Google Shape;691;p47"/>
          <p:cNvSpPr txBox="1"/>
          <p:nvPr>
            <p:ph idx="4294967295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rgbClr val="A7D86D"/>
                </a:solidFill>
                <a:hlinkClick r:id="rId3"/>
              </a:rPr>
              <a:t>https://twitter.com/googledocs/status/730087240156643328</a:t>
            </a:r>
            <a:endParaRPr sz="1400">
              <a:solidFill>
                <a:srgbClr val="A7D86D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4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4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98" name="Google Shape;698;p4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99" name="Google Shape;699;p4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00" name="Google Shape;700;p4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1" name="Google Shape;701;p4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02" name="Google Shape;702;p4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03" name="Google Shape;703;p4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4" name="Google Shape;704;p4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05" name="Google Shape;705;p4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06" name="Google Shape;706;p4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07" name="Google Shape;707;p4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08" name="Google Shape;708;p4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09" name="Google Shape;709;p4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10" name="Google Shape;710;p4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711" name="Google Shape;711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 rot="-5400000">
            <a:off x="2521800" y="2045100"/>
            <a:ext cx="670500" cy="3891900"/>
          </a:xfrm>
          <a:prstGeom prst="roundRect">
            <a:avLst>
              <a:gd fmla="val 50000" name="adj"/>
            </a:avLst>
          </a:prstGeom>
          <a:solidFill>
            <a:srgbClr val="A7A4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 rot="-5400000">
            <a:off x="384000" y="3652800"/>
            <a:ext cx="670500" cy="676500"/>
          </a:xfrm>
          <a:prstGeom prst="roundRect">
            <a:avLst>
              <a:gd fmla="val 50000" name="adj"/>
            </a:avLst>
          </a:prstGeom>
          <a:solidFill>
            <a:srgbClr val="A7D8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449255" y="3729794"/>
            <a:ext cx="522300" cy="522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 rot="-5400000">
            <a:off x="2521800" y="1363825"/>
            <a:ext cx="670500" cy="3891900"/>
          </a:xfrm>
          <a:prstGeom prst="roundRect">
            <a:avLst>
              <a:gd fmla="val 50000" name="adj"/>
            </a:avLst>
          </a:prstGeom>
          <a:solidFill>
            <a:srgbClr val="A7A4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 rot="-5400000">
            <a:off x="377400" y="2978125"/>
            <a:ext cx="670500" cy="663300"/>
          </a:xfrm>
          <a:prstGeom prst="roundRect">
            <a:avLst>
              <a:gd fmla="val 50000" name="adj"/>
            </a:avLst>
          </a:prstGeom>
          <a:solidFill>
            <a:srgbClr val="A7D8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449255" y="3048519"/>
            <a:ext cx="522300" cy="522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 rot="-5400000">
            <a:off x="2528550" y="675800"/>
            <a:ext cx="670500" cy="3905400"/>
          </a:xfrm>
          <a:prstGeom prst="roundRect">
            <a:avLst>
              <a:gd fmla="val 50000" name="adj"/>
            </a:avLst>
          </a:prstGeom>
          <a:solidFill>
            <a:srgbClr val="A7A4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 rot="-5400000">
            <a:off x="380850" y="2293400"/>
            <a:ext cx="670500" cy="670200"/>
          </a:xfrm>
          <a:prstGeom prst="roundRect">
            <a:avLst>
              <a:gd fmla="val 50000" name="adj"/>
            </a:avLst>
          </a:prstGeom>
          <a:solidFill>
            <a:srgbClr val="A7D8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449255" y="2367244"/>
            <a:ext cx="522300" cy="522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1227125" y="2431600"/>
            <a:ext cx="4882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Heuristic </a:t>
            </a:r>
            <a:r>
              <a:rPr lang="en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Evaluation</a:t>
            </a:r>
            <a:r>
              <a:rPr lang="en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 Feedbacks </a:t>
            </a:r>
            <a:endParaRPr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227125" y="3127075"/>
            <a:ext cx="42687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UI Changes + Implementation Status</a:t>
            </a:r>
            <a:endParaRPr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227125" y="3794350"/>
            <a:ext cx="42687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Hi-Fi </a:t>
            </a:r>
            <a:r>
              <a:rPr lang="en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Mobile Demonstration</a:t>
            </a:r>
            <a:endParaRPr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grpSp>
        <p:nvGrpSpPr>
          <p:cNvPr id="101" name="Google Shape;101;p17"/>
          <p:cNvGrpSpPr/>
          <p:nvPr/>
        </p:nvGrpSpPr>
        <p:grpSpPr>
          <a:xfrm>
            <a:off x="576083" y="2449711"/>
            <a:ext cx="268634" cy="357383"/>
            <a:chOff x="584925" y="238125"/>
            <a:chExt cx="415200" cy="525100"/>
          </a:xfrm>
        </p:grpSpPr>
        <p:sp>
          <p:nvSpPr>
            <p:cNvPr id="102" name="Google Shape;102;p1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17"/>
          <p:cNvSpPr/>
          <p:nvPr/>
        </p:nvSpPr>
        <p:spPr>
          <a:xfrm>
            <a:off x="592062" y="377156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17"/>
          <p:cNvGrpSpPr/>
          <p:nvPr/>
        </p:nvGrpSpPr>
        <p:grpSpPr>
          <a:xfrm>
            <a:off x="502206" y="3151529"/>
            <a:ext cx="427781" cy="316489"/>
            <a:chOff x="5255200" y="3006475"/>
            <a:chExt cx="511700" cy="378575"/>
          </a:xfrm>
        </p:grpSpPr>
        <p:sp>
          <p:nvSpPr>
            <p:cNvPr id="110" name="Google Shape;110;p1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1425175"/>
            <a:ext cx="3101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Summary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2419350"/>
            <a:ext cx="31014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/>
              <a:t>Lack of visibility and user control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/>
              <a:t>Explanations for certain screen processes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/>
              <a:t>Ultimately needing a more structured experience</a:t>
            </a:r>
            <a:endParaRPr sz="1500"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350" y="1709025"/>
            <a:ext cx="4688699" cy="22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ctrTitle"/>
          </p:nvPr>
        </p:nvSpPr>
        <p:spPr>
          <a:xfrm>
            <a:off x="685800" y="451225"/>
            <a:ext cx="4973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</a:t>
            </a:r>
            <a:endParaRPr/>
          </a:p>
        </p:txBody>
      </p:sp>
      <p:sp>
        <p:nvSpPr>
          <p:cNvPr id="124" name="Google Shape;124;p19"/>
          <p:cNvSpPr txBox="1"/>
          <p:nvPr>
            <p:ph idx="1" type="subTitle"/>
          </p:nvPr>
        </p:nvSpPr>
        <p:spPr>
          <a:xfrm>
            <a:off x="685800" y="1611025"/>
            <a:ext cx="4192500" cy="30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</a:t>
            </a:r>
            <a:r>
              <a:rPr lang="en" sz="1600">
                <a:solidFill>
                  <a:schemeClr val="dk1"/>
                </a:solidFill>
              </a:rPr>
              <a:t>hanges to Figma prototype to address all severity 3s and 4s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Addition of onboarding screens to help inform users of how identity information will be used or shared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Implemented features that we had overlooked (e.g. deleting tasks, mentor information page)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Clearer icon and color usage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Tutorial to provide a more structured usage of app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282175"/>
            <a:ext cx="805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Visibility/Consistency</a:t>
            </a:r>
            <a:endParaRPr sz="4500"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775" y="2055175"/>
            <a:ext cx="1333149" cy="64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5" y="1550500"/>
            <a:ext cx="1222700" cy="25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275" y="1985650"/>
            <a:ext cx="2412955" cy="25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43175" y="1571050"/>
            <a:ext cx="1189978" cy="254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1600" y="2976775"/>
            <a:ext cx="1583375" cy="168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/>
        </p:nvSpPr>
        <p:spPr>
          <a:xfrm>
            <a:off x="5222100" y="1859025"/>
            <a:ext cx="3921900" cy="324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282175"/>
            <a:ext cx="8731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Tutorial/Onboarding Screens</a:t>
            </a:r>
            <a:endParaRPr sz="4500"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83" y="1298850"/>
            <a:ext cx="4631644" cy="229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800" y="2658487"/>
            <a:ext cx="4460074" cy="224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5222100" y="1859025"/>
            <a:ext cx="3921900" cy="324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282175"/>
            <a:ext cx="86868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User Control/Status Updates</a:t>
            </a:r>
            <a:endParaRPr sz="4500"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950" y="2138550"/>
            <a:ext cx="1273358" cy="268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74" y="1312677"/>
            <a:ext cx="1273349" cy="2713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6037" y="1460395"/>
            <a:ext cx="1273351" cy="275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1113" y="1779043"/>
            <a:ext cx="1273349" cy="274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6175" y="1246963"/>
            <a:ext cx="1372700" cy="284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