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Titillium Web SemiBold"/>
      <p:regular r:id="rId26"/>
      <p:bold r:id="rId27"/>
      <p:italic r:id="rId28"/>
      <p:boldItalic r:id="rId29"/>
    </p:embeddedFont>
    <p:embeddedFont>
      <p:font typeface="Titillium Web"/>
      <p:regular r:id="rId30"/>
      <p:bold r:id="rId31"/>
      <p:italic r:id="rId32"/>
      <p:boldItalic r:id="rId33"/>
    </p:embeddedFont>
    <p:embeddedFont>
      <p:font typeface="Titillium Web Ligh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8AFBE23-8263-4C3C-A136-53C5413DF98E}">
  <a:tblStyle styleId="{D8AFBE23-8263-4C3C-A136-53C5413DF98E}"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itilliumWebSemiBold-regular.fntdata"/><Relationship Id="rId25" Type="http://schemas.openxmlformats.org/officeDocument/2006/relationships/slide" Target="slides/slide20.xml"/><Relationship Id="rId28" Type="http://schemas.openxmlformats.org/officeDocument/2006/relationships/font" Target="fonts/TitilliumWebSemiBold-italic.fntdata"/><Relationship Id="rId27" Type="http://schemas.openxmlformats.org/officeDocument/2006/relationships/font" Target="fonts/TitilliumWeb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itilliumWebSemi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itilliumWeb-bold.fntdata"/><Relationship Id="rId30" Type="http://schemas.openxmlformats.org/officeDocument/2006/relationships/font" Target="fonts/TitilliumWeb-regular.fntdata"/><Relationship Id="rId11" Type="http://schemas.openxmlformats.org/officeDocument/2006/relationships/slide" Target="slides/slide6.xml"/><Relationship Id="rId33" Type="http://schemas.openxmlformats.org/officeDocument/2006/relationships/font" Target="fonts/TitilliumWeb-boldItalic.fntdata"/><Relationship Id="rId10" Type="http://schemas.openxmlformats.org/officeDocument/2006/relationships/slide" Target="slides/slide5.xml"/><Relationship Id="rId32" Type="http://schemas.openxmlformats.org/officeDocument/2006/relationships/font" Target="fonts/TitilliumWeb-italic.fntdata"/><Relationship Id="rId13" Type="http://schemas.openxmlformats.org/officeDocument/2006/relationships/slide" Target="slides/slide8.xml"/><Relationship Id="rId35" Type="http://schemas.openxmlformats.org/officeDocument/2006/relationships/font" Target="fonts/TitilliumWebLight-bold.fntdata"/><Relationship Id="rId12" Type="http://schemas.openxmlformats.org/officeDocument/2006/relationships/slide" Target="slides/slide7.xml"/><Relationship Id="rId34" Type="http://schemas.openxmlformats.org/officeDocument/2006/relationships/font" Target="fonts/TitilliumWebLight-regular.fntdata"/><Relationship Id="rId15" Type="http://schemas.openxmlformats.org/officeDocument/2006/relationships/slide" Target="slides/slide10.xml"/><Relationship Id="rId37" Type="http://schemas.openxmlformats.org/officeDocument/2006/relationships/font" Target="fonts/TitilliumWebLight-boldItalic.fntdata"/><Relationship Id="rId14" Type="http://schemas.openxmlformats.org/officeDocument/2006/relationships/slide" Target="slides/slide9.xml"/><Relationship Id="rId36" Type="http://schemas.openxmlformats.org/officeDocument/2006/relationships/font" Target="fonts/TitilliumWebLight-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659b320cf3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659b320cf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59b320cf3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59b320cf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659b320cf3_0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659b320cf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659b320cf3_0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659b320cf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659b320cf3_0_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59b320cf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659b320cf3_0_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659b320cf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659b320cf3_0_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659b320cf3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659b320cf3_0_1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659b320cf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659b320cf3_0_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659b320cf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659b320cf3_0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659b320cf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659b320cf3_0_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659b320cf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6f7b3b854f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f7b3b854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f7b3b854f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f7b3b854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f7b3b854f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f7b3b854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changes were made to original tasks, however, do note that we added a navigation bar with links to potential future features.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f7b3b854f_0_1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f7b3b854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Rationale</a:t>
            </a:r>
            <a:r>
              <a:rPr lang="en"/>
              <a:t>: As you may recall, one </a:t>
            </a:r>
            <a:r>
              <a:rPr lang="en"/>
              <a:t>challenge</a:t>
            </a:r>
            <a:r>
              <a:rPr lang="en"/>
              <a:t> we saw was that users didn’t know which node to click in our “Click To Edit” box nodes. We solved this by just making it so that there is only one “Click to edit” box on the screen so that could be the only box they can click.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6f7b3b854f_1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6f7b3b854f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Rationale: </a:t>
            </a:r>
            <a:r>
              <a:rPr lang="en"/>
              <a:t>Before, the users would click the edit node instead when we gave them the task of connecting with their mentor. They also had no idea what the mentor button did. Afterwards, we solved this by making the mentor box more clickable by having a circle around it and ensuring it said mentor directly on the box.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659b320cf3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659b320cf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Rationale: Before, the users couldn’t figure out how to request that profile. They didn’t know weather to click the face, the “continue” button, or the bottom right arrow in order to select a mentor. After, the request button is at the bottom of the profile all nice and clear. It is clear that the user can swipe through profiles or click through them by clicking the arrow keys on the bottom left and right.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p:nvPr>
            <p:ph type="ctrTitle"/>
          </p:nvPr>
        </p:nvSpPr>
        <p:spPr>
          <a:xfrm>
            <a:off x="685800" y="743850"/>
            <a:ext cx="5796900" cy="1159800"/>
          </a:xfrm>
          <a:prstGeom prst="rect">
            <a:avLst/>
          </a:prstGeom>
        </p:spPr>
        <p:txBody>
          <a:bodyPr anchorCtr="0" anchor="t" bIns="0" lIns="0" spcFirstLastPara="1" rIns="0" wrap="square" tIns="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p:nvPr>
            <p:ph type="ctrTitle"/>
          </p:nvPr>
        </p:nvSpPr>
        <p:spPr>
          <a:xfrm>
            <a:off x="685800" y="973750"/>
            <a:ext cx="5796900" cy="11598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 name="Google Shape;15;p3"/>
          <p:cNvSpPr txBox="1"/>
          <p:nvPr>
            <p:ph idx="1" type="subTitle"/>
          </p:nvPr>
        </p:nvSpPr>
        <p:spPr>
          <a:xfrm>
            <a:off x="685800" y="2230450"/>
            <a:ext cx="5796900" cy="465300"/>
          </a:xfrm>
          <a:prstGeom prst="rect">
            <a:avLst/>
          </a:prstGeom>
        </p:spPr>
        <p:txBody>
          <a:bodyPr anchorCtr="0" anchor="t" bIns="0" lIns="0" spcFirstLastPara="1" rIns="0" wrap="square" tIns="0">
            <a:noAutofit/>
          </a:bodyPr>
          <a:lstStyle>
            <a:lvl1pPr lvl="0" rtl="0">
              <a:spcBef>
                <a:spcPts val="0"/>
              </a:spcBef>
              <a:spcAft>
                <a:spcPts val="0"/>
              </a:spcAft>
              <a:buSzPts val="2400"/>
              <a:buNone/>
              <a:defRPr sz="24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6"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 name="Google Shape;18;p4"/>
          <p:cNvSpPr txBox="1"/>
          <p:nvPr>
            <p:ph idx="1" type="body"/>
          </p:nvPr>
        </p:nvSpPr>
        <p:spPr>
          <a:xfrm>
            <a:off x="1318775" y="1036050"/>
            <a:ext cx="5163900" cy="3660900"/>
          </a:xfrm>
          <a:prstGeom prst="rect">
            <a:avLst/>
          </a:prstGeom>
        </p:spPr>
        <p:txBody>
          <a:bodyPr anchorCtr="0" anchor="t" bIns="0" lIns="0" spcFirstLastPara="1" rIns="0" wrap="square" tIns="0">
            <a:noAutofit/>
          </a:bodyPr>
          <a:lstStyle>
            <a:lvl1pPr indent="-444500" lvl="0" marL="457200" rtl="0">
              <a:spcBef>
                <a:spcPts val="600"/>
              </a:spcBef>
              <a:spcAft>
                <a:spcPts val="0"/>
              </a:spcAft>
              <a:buSzPts val="3400"/>
              <a:buChar char="▰"/>
              <a:defRPr sz="3400"/>
            </a:lvl1pPr>
            <a:lvl2pPr indent="-444500" lvl="1" marL="914400" rtl="0">
              <a:spcBef>
                <a:spcPts val="0"/>
              </a:spcBef>
              <a:spcAft>
                <a:spcPts val="0"/>
              </a:spcAft>
              <a:buSzPts val="3400"/>
              <a:buChar char="○"/>
              <a:defRPr sz="3400"/>
            </a:lvl2pPr>
            <a:lvl3pPr indent="-444500" lvl="2" marL="1371600" rtl="0">
              <a:spcBef>
                <a:spcPts val="0"/>
              </a:spcBef>
              <a:spcAft>
                <a:spcPts val="0"/>
              </a:spcAft>
              <a:buSzPts val="3400"/>
              <a:buChar char="■"/>
              <a:defRPr sz="3400"/>
            </a:lvl3pPr>
            <a:lvl4pPr indent="-444500" lvl="3" marL="1828800" rtl="0">
              <a:spcBef>
                <a:spcPts val="0"/>
              </a:spcBef>
              <a:spcAft>
                <a:spcPts val="0"/>
              </a:spcAft>
              <a:buSzPts val="3400"/>
              <a:buChar char="●"/>
              <a:defRPr sz="3400"/>
            </a:lvl4pPr>
            <a:lvl5pPr indent="-444500" lvl="4" marL="2286000" rtl="0">
              <a:spcBef>
                <a:spcPts val="0"/>
              </a:spcBef>
              <a:spcAft>
                <a:spcPts val="0"/>
              </a:spcAft>
              <a:buSzPts val="3400"/>
              <a:buChar char="○"/>
              <a:defRPr sz="3400"/>
            </a:lvl5pPr>
            <a:lvl6pPr indent="-444500" lvl="5" marL="2743200" rtl="0">
              <a:spcBef>
                <a:spcPts val="0"/>
              </a:spcBef>
              <a:spcAft>
                <a:spcPts val="0"/>
              </a:spcAft>
              <a:buSzPts val="3400"/>
              <a:buChar char="■"/>
              <a:defRPr sz="3400"/>
            </a:lvl6pPr>
            <a:lvl7pPr indent="-444500" lvl="6" marL="3200400" rtl="0">
              <a:spcBef>
                <a:spcPts val="0"/>
              </a:spcBef>
              <a:spcAft>
                <a:spcPts val="0"/>
              </a:spcAft>
              <a:buSzPts val="3400"/>
              <a:buChar char="●"/>
              <a:defRPr sz="3400"/>
            </a:lvl7pPr>
            <a:lvl8pPr indent="-444500" lvl="7" marL="3657600" rtl="0">
              <a:spcBef>
                <a:spcPts val="0"/>
              </a:spcBef>
              <a:spcAft>
                <a:spcPts val="0"/>
              </a:spcAft>
              <a:buSzPts val="3400"/>
              <a:buChar char="○"/>
              <a:defRPr sz="3400"/>
            </a:lvl8pPr>
            <a:lvl9pPr indent="-444500" lvl="8" marL="4114800">
              <a:spcBef>
                <a:spcPts val="0"/>
              </a:spcBef>
              <a:spcAft>
                <a:spcPts val="0"/>
              </a:spcAft>
              <a:buSzPts val="3400"/>
              <a:buChar char="■"/>
              <a:defRPr sz="3400"/>
            </a:lvl9pPr>
          </a:lstStyle>
          <a:p/>
        </p:txBody>
      </p:sp>
      <p:sp>
        <p:nvSpPr>
          <p:cNvPr id="19" name="Google Shape;19;p4"/>
          <p:cNvSpPr txBox="1"/>
          <p:nvPr/>
        </p:nvSpPr>
        <p:spPr>
          <a:xfrm>
            <a:off x="604350" y="627175"/>
            <a:ext cx="8709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9600">
                <a:solidFill>
                  <a:srgbClr val="7DFFB1"/>
                </a:solidFill>
                <a:latin typeface="Titillium Web"/>
                <a:ea typeface="Titillium Web"/>
                <a:cs typeface="Titillium Web"/>
                <a:sym typeface="Titillium Web"/>
              </a:rPr>
              <a:t>“</a:t>
            </a:r>
            <a:endParaRPr b="1" sz="9600">
              <a:solidFill>
                <a:srgbClr val="7DFFB1"/>
              </a:solidFill>
              <a:latin typeface="Titillium Web"/>
              <a:ea typeface="Titillium Web"/>
              <a:cs typeface="Titillium Web"/>
              <a:sym typeface="Titillium Web"/>
            </a:endParaRPr>
          </a:p>
        </p:txBody>
      </p:sp>
      <p:sp>
        <p:nvSpPr>
          <p:cNvPr id="20" name="Google Shape;20;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p:nvPr>
            <p:ph type="title"/>
          </p:nvPr>
        </p:nvSpPr>
        <p:spPr>
          <a:xfrm>
            <a:off x="457200" y="434575"/>
            <a:ext cx="6025500" cy="857400"/>
          </a:xfrm>
          <a:prstGeom prst="rect">
            <a:avLst/>
          </a:prstGeom>
        </p:spPr>
        <p:txBody>
          <a:bodyPr anchorCtr="0" anchor="b" bIns="0" lIns="0" spcFirstLastPara="1" rIns="0" wrap="square" tIns="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4" name="Google Shape;24;p5"/>
          <p:cNvSpPr txBox="1"/>
          <p:nvPr>
            <p:ph idx="1" type="body"/>
          </p:nvPr>
        </p:nvSpPr>
        <p:spPr>
          <a:xfrm>
            <a:off x="457200" y="1428748"/>
            <a:ext cx="6025500" cy="31488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5" name="Google Shape;25;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6"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p:nvPr>
            <p:ph type="title"/>
          </p:nvPr>
        </p:nvSpPr>
        <p:spPr>
          <a:xfrm>
            <a:off x="457200" y="434575"/>
            <a:ext cx="6025500" cy="857400"/>
          </a:xfrm>
          <a:prstGeom prst="rect">
            <a:avLst/>
          </a:prstGeom>
        </p:spPr>
        <p:txBody>
          <a:bodyPr anchorCtr="0" anchor="b" bIns="0" lIns="0" spcFirstLastPara="1" rIns="0" wrap="square" tIns="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9" name="Google Shape;29;p6"/>
          <p:cNvSpPr txBox="1"/>
          <p:nvPr>
            <p:ph idx="1" type="body"/>
          </p:nvPr>
        </p:nvSpPr>
        <p:spPr>
          <a:xfrm>
            <a:off x="457200" y="1428750"/>
            <a:ext cx="2924700" cy="31536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0" name="Google Shape;30;p6"/>
          <p:cNvSpPr txBox="1"/>
          <p:nvPr>
            <p:ph idx="2" type="body"/>
          </p:nvPr>
        </p:nvSpPr>
        <p:spPr>
          <a:xfrm>
            <a:off x="3558095" y="1428750"/>
            <a:ext cx="2924700" cy="31536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1" name="Google Shape;31;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2" name="Shape 32"/>
        <p:cNvGrpSpPr/>
        <p:nvPr/>
      </p:nvGrpSpPr>
      <p:grpSpPr>
        <a:xfrm>
          <a:off x="0" y="0"/>
          <a:ext cx="0" cy="0"/>
          <a:chOff x="0" y="0"/>
          <a:chExt cx="0" cy="0"/>
        </a:xfrm>
      </p:grpSpPr>
      <p:pic>
        <p:nvPicPr>
          <p:cNvPr id="33" name="Google Shape;33;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4" name="Google Shape;34;p7"/>
          <p:cNvSpPr txBox="1"/>
          <p:nvPr>
            <p:ph type="title"/>
          </p:nvPr>
        </p:nvSpPr>
        <p:spPr>
          <a:xfrm>
            <a:off x="457200" y="434575"/>
            <a:ext cx="6025500" cy="8574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5" name="Google Shape;35;p7"/>
          <p:cNvSpPr txBox="1"/>
          <p:nvPr>
            <p:ph idx="1" type="body"/>
          </p:nvPr>
        </p:nvSpPr>
        <p:spPr>
          <a:xfrm>
            <a:off x="457200" y="1428750"/>
            <a:ext cx="1851600" cy="3321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6" name="Google Shape;36;p7"/>
          <p:cNvSpPr txBox="1"/>
          <p:nvPr>
            <p:ph idx="2" type="body"/>
          </p:nvPr>
        </p:nvSpPr>
        <p:spPr>
          <a:xfrm>
            <a:off x="2544155" y="1428750"/>
            <a:ext cx="1851600" cy="3321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7" name="Google Shape;37;p7"/>
          <p:cNvSpPr txBox="1"/>
          <p:nvPr>
            <p:ph idx="3" type="body"/>
          </p:nvPr>
        </p:nvSpPr>
        <p:spPr>
          <a:xfrm>
            <a:off x="4631111" y="1428750"/>
            <a:ext cx="1851600" cy="3321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 name="Google Shape;38;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 name="Shape 39"/>
        <p:cNvGrpSpPr/>
        <p:nvPr/>
      </p:nvGrpSpPr>
      <p:grpSpPr>
        <a:xfrm>
          <a:off x="0" y="0"/>
          <a:ext cx="0" cy="0"/>
          <a:chOff x="0" y="0"/>
          <a:chExt cx="0" cy="0"/>
        </a:xfrm>
      </p:grpSpPr>
      <p:pic>
        <p:nvPicPr>
          <p:cNvPr id="40" name="Google Shape;40;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1" name="Google Shape;41;p8"/>
          <p:cNvSpPr txBox="1"/>
          <p:nvPr>
            <p:ph type="title"/>
          </p:nvPr>
        </p:nvSpPr>
        <p:spPr>
          <a:xfrm>
            <a:off x="457200" y="434575"/>
            <a:ext cx="6025500" cy="857400"/>
          </a:xfrm>
          <a:prstGeom prst="rect">
            <a:avLst/>
          </a:prstGeom>
        </p:spPr>
        <p:txBody>
          <a:bodyPr anchorCtr="0" anchor="b" bIns="0" lIns="0" spcFirstLastPara="1" rIns="0" wrap="square" tIns="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2" name="Google Shape;42;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pic>
        <p:nvPicPr>
          <p:cNvPr id="44" name="Google Shape;44;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9"/>
          <p:cNvSpPr txBox="1"/>
          <p:nvPr>
            <p:ph idx="1" type="body"/>
          </p:nvPr>
        </p:nvSpPr>
        <p:spPr>
          <a:xfrm>
            <a:off x="457200" y="4406300"/>
            <a:ext cx="6025500" cy="519600"/>
          </a:xfrm>
          <a:prstGeom prst="rect">
            <a:avLst/>
          </a:prstGeom>
        </p:spPr>
        <p:txBody>
          <a:bodyPr anchorCtr="0" anchor="t" bIns="0" lIns="0" spcFirstLastPara="1" rIns="0" wrap="square" tIns="0">
            <a:noAutofit/>
          </a:bodyPr>
          <a:lstStyle>
            <a:lvl1pPr indent="-228600" lvl="0" marL="457200">
              <a:spcBef>
                <a:spcPts val="360"/>
              </a:spcBef>
              <a:spcAft>
                <a:spcPts val="0"/>
              </a:spcAft>
              <a:buSzPts val="1800"/>
              <a:buNone/>
              <a:defRPr sz="1800"/>
            </a:lvl1pPr>
          </a:lstStyle>
          <a:p/>
        </p:txBody>
      </p:sp>
      <p:sp>
        <p:nvSpPr>
          <p:cNvPr id="46" name="Google Shape;46;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 name="Google Shape;49;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gradFill>
          <a:gsLst>
            <a:gs pos="0">
              <a:srgbClr val="7DFFB1"/>
            </a:gs>
            <a:gs pos="12000">
              <a:srgbClr val="00AAC6"/>
            </a:gs>
            <a:gs pos="51000">
              <a:srgbClr val="0037B3"/>
            </a:gs>
            <a:gs pos="100000">
              <a:srgbClr val="00001A"/>
            </a:gs>
          </a:gsLst>
          <a:lin ang="1350003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434575"/>
            <a:ext cx="6025500" cy="857400"/>
          </a:xfrm>
          <a:prstGeom prst="rect">
            <a:avLst/>
          </a:prstGeom>
          <a:noFill/>
          <a:ln>
            <a:noFill/>
          </a:ln>
        </p:spPr>
        <p:txBody>
          <a:bodyPr anchorCtr="0" anchor="b" bIns="0" lIns="0" spcFirstLastPara="1" rIns="0" wrap="square" tIns="0">
            <a:noAutofit/>
          </a:bodyPr>
          <a:lstStyle>
            <a:lvl1pPr lvl="0">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1pPr>
            <a:lvl2pPr lvl="1">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2pPr>
            <a:lvl3pPr lvl="2">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3pPr>
            <a:lvl4pPr lvl="3">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4pPr>
            <a:lvl5pPr lvl="4">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5pPr>
            <a:lvl6pPr lvl="5">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6pPr>
            <a:lvl7pPr lvl="6">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7pPr>
            <a:lvl8pPr lvl="7">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8pPr>
            <a:lvl9pPr lvl="8">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9pPr>
          </a:lstStyle>
          <a:p/>
        </p:txBody>
      </p:sp>
      <p:sp>
        <p:nvSpPr>
          <p:cNvPr id="7" name="Google Shape;7;p1"/>
          <p:cNvSpPr txBox="1"/>
          <p:nvPr>
            <p:ph idx="1" type="body"/>
          </p:nvPr>
        </p:nvSpPr>
        <p:spPr>
          <a:xfrm>
            <a:off x="457200" y="1428748"/>
            <a:ext cx="6025500" cy="3148800"/>
          </a:xfrm>
          <a:prstGeom prst="rect">
            <a:avLst/>
          </a:prstGeom>
          <a:noFill/>
          <a:ln>
            <a:noFill/>
          </a:ln>
        </p:spPr>
        <p:txBody>
          <a:bodyPr anchorCtr="0" anchor="t" bIns="0" lIns="0" spcFirstLastPara="1" rIns="0" wrap="square" tIns="0">
            <a:noAutofit/>
          </a:bodyPr>
          <a:lstStyle>
            <a:lvl1pPr indent="-381000" lvl="0" marL="457200">
              <a:spcBef>
                <a:spcPts val="600"/>
              </a:spcBef>
              <a:spcAft>
                <a:spcPts val="0"/>
              </a:spcAft>
              <a:buClr>
                <a:srgbClr val="7DFFB1"/>
              </a:buClr>
              <a:buSzPts val="2400"/>
              <a:buFont typeface="Titillium Web Light"/>
              <a:buChar char="▰"/>
              <a:defRPr sz="2400">
                <a:solidFill>
                  <a:schemeClr val="lt1"/>
                </a:solidFill>
                <a:latin typeface="Titillium Web Light"/>
                <a:ea typeface="Titillium Web Light"/>
                <a:cs typeface="Titillium Web Light"/>
                <a:sym typeface="Titillium Web Light"/>
              </a:defRPr>
            </a:lvl1pPr>
            <a:lvl2pPr indent="-381000" lvl="1" marL="9144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2pPr>
            <a:lvl3pPr indent="-381000" lvl="2" marL="13716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3pPr>
            <a:lvl4pPr indent="-381000" lvl="3" marL="18288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4pPr>
            <a:lvl5pPr indent="-381000" lvl="4" marL="2286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5pPr>
            <a:lvl6pPr indent="-381000" lvl="5" marL="27432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6pPr>
            <a:lvl7pPr indent="-381000" lvl="6" marL="32004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7pPr>
            <a:lvl8pPr indent="-381000" lvl="7" marL="36576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8pPr>
            <a:lvl9pPr indent="-381000" lvl="8" marL="41148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algn="r">
              <a:buNone/>
              <a:defRPr sz="1300">
                <a:solidFill>
                  <a:srgbClr val="0037B3"/>
                </a:solidFill>
                <a:latin typeface="Titillium Web Light"/>
                <a:ea typeface="Titillium Web Light"/>
                <a:cs typeface="Titillium Web Light"/>
                <a:sym typeface="Titillium Web Light"/>
              </a:defRPr>
            </a:lvl1pPr>
            <a:lvl2pPr lvl="1" algn="r">
              <a:buNone/>
              <a:defRPr sz="1300">
                <a:solidFill>
                  <a:srgbClr val="0037B3"/>
                </a:solidFill>
                <a:latin typeface="Titillium Web Light"/>
                <a:ea typeface="Titillium Web Light"/>
                <a:cs typeface="Titillium Web Light"/>
                <a:sym typeface="Titillium Web Light"/>
              </a:defRPr>
            </a:lvl2pPr>
            <a:lvl3pPr lvl="2" algn="r">
              <a:buNone/>
              <a:defRPr sz="1300">
                <a:solidFill>
                  <a:srgbClr val="0037B3"/>
                </a:solidFill>
                <a:latin typeface="Titillium Web Light"/>
                <a:ea typeface="Titillium Web Light"/>
                <a:cs typeface="Titillium Web Light"/>
                <a:sym typeface="Titillium Web Light"/>
              </a:defRPr>
            </a:lvl3pPr>
            <a:lvl4pPr lvl="3" algn="r">
              <a:buNone/>
              <a:defRPr sz="1300">
                <a:solidFill>
                  <a:srgbClr val="0037B3"/>
                </a:solidFill>
                <a:latin typeface="Titillium Web Light"/>
                <a:ea typeface="Titillium Web Light"/>
                <a:cs typeface="Titillium Web Light"/>
                <a:sym typeface="Titillium Web Light"/>
              </a:defRPr>
            </a:lvl4pPr>
            <a:lvl5pPr lvl="4" algn="r">
              <a:buNone/>
              <a:defRPr sz="1300">
                <a:solidFill>
                  <a:srgbClr val="0037B3"/>
                </a:solidFill>
                <a:latin typeface="Titillium Web Light"/>
                <a:ea typeface="Titillium Web Light"/>
                <a:cs typeface="Titillium Web Light"/>
                <a:sym typeface="Titillium Web Light"/>
              </a:defRPr>
            </a:lvl5pPr>
            <a:lvl6pPr lvl="5" algn="r">
              <a:buNone/>
              <a:defRPr sz="1300">
                <a:solidFill>
                  <a:srgbClr val="0037B3"/>
                </a:solidFill>
                <a:latin typeface="Titillium Web Light"/>
                <a:ea typeface="Titillium Web Light"/>
                <a:cs typeface="Titillium Web Light"/>
                <a:sym typeface="Titillium Web Light"/>
              </a:defRPr>
            </a:lvl6pPr>
            <a:lvl7pPr lvl="6" algn="r">
              <a:buNone/>
              <a:defRPr sz="1300">
                <a:solidFill>
                  <a:srgbClr val="0037B3"/>
                </a:solidFill>
                <a:latin typeface="Titillium Web Light"/>
                <a:ea typeface="Titillium Web Light"/>
                <a:cs typeface="Titillium Web Light"/>
                <a:sym typeface="Titillium Web Light"/>
              </a:defRPr>
            </a:lvl7pPr>
            <a:lvl8pPr lvl="7" algn="r">
              <a:buNone/>
              <a:defRPr sz="1300">
                <a:solidFill>
                  <a:srgbClr val="0037B3"/>
                </a:solidFill>
                <a:latin typeface="Titillium Web Light"/>
                <a:ea typeface="Titillium Web Light"/>
                <a:cs typeface="Titillium Web Light"/>
                <a:sym typeface="Titillium Web Light"/>
              </a:defRPr>
            </a:lvl8pPr>
            <a:lvl9pPr lvl="8" algn="r">
              <a:buNone/>
              <a:defRPr sz="1300">
                <a:solidFill>
                  <a:srgbClr val="0037B3"/>
                </a:solidFill>
                <a:latin typeface="Titillium Web Light"/>
                <a:ea typeface="Titillium Web Light"/>
                <a:cs typeface="Titillium Web Light"/>
                <a:sym typeface="Titillium Web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1"/>
          <p:cNvSpPr/>
          <p:nvPr/>
        </p:nvSpPr>
        <p:spPr>
          <a:xfrm>
            <a:off x="-365525" y="791250"/>
            <a:ext cx="6670800" cy="1305300"/>
          </a:xfrm>
          <a:prstGeom prst="parallelogram">
            <a:avLst>
              <a:gd fmla="val 25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txBox="1"/>
          <p:nvPr>
            <p:ph type="ctrTitle"/>
          </p:nvPr>
        </p:nvSpPr>
        <p:spPr>
          <a:xfrm>
            <a:off x="825400" y="791250"/>
            <a:ext cx="3502200" cy="1159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Pathways</a:t>
            </a:r>
            <a:endParaRPr/>
          </a:p>
          <a:p>
            <a:pPr indent="0" lvl="0" marL="0" rtl="0" algn="l">
              <a:spcBef>
                <a:spcPts val="0"/>
              </a:spcBef>
              <a:spcAft>
                <a:spcPts val="0"/>
              </a:spcAft>
              <a:buNone/>
            </a:pPr>
            <a:r>
              <a:t/>
            </a:r>
            <a:endParaRPr/>
          </a:p>
        </p:txBody>
      </p:sp>
      <p:sp>
        <p:nvSpPr>
          <p:cNvPr id="56" name="Google Shape;56;p11"/>
          <p:cNvSpPr txBox="1"/>
          <p:nvPr/>
        </p:nvSpPr>
        <p:spPr>
          <a:xfrm>
            <a:off x="1573525" y="1551925"/>
            <a:ext cx="3936900" cy="5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Titillium Web Light"/>
                <a:ea typeface="Titillium Web Light"/>
                <a:cs typeface="Titillium Web Light"/>
                <a:sym typeface="Titillium Web Light"/>
              </a:rPr>
              <a:t>Empowering Students Forward</a:t>
            </a:r>
            <a:endParaRPr sz="2000">
              <a:solidFill>
                <a:srgbClr val="FFFFFF"/>
              </a:solidFill>
              <a:latin typeface="Titillium Web Light"/>
              <a:ea typeface="Titillium Web Light"/>
              <a:cs typeface="Titillium Web Light"/>
              <a:sym typeface="Titillium Web Light"/>
            </a:endParaRPr>
          </a:p>
        </p:txBody>
      </p:sp>
      <p:grpSp>
        <p:nvGrpSpPr>
          <p:cNvPr id="57" name="Google Shape;57;p11"/>
          <p:cNvGrpSpPr/>
          <p:nvPr/>
        </p:nvGrpSpPr>
        <p:grpSpPr>
          <a:xfrm>
            <a:off x="4211105" y="1059942"/>
            <a:ext cx="387933" cy="345971"/>
            <a:chOff x="3927500" y="301425"/>
            <a:chExt cx="461550" cy="411625"/>
          </a:xfrm>
        </p:grpSpPr>
        <p:sp>
          <p:nvSpPr>
            <p:cNvPr id="58" name="Google Shape;58;p11"/>
            <p:cNvSpPr/>
            <p:nvPr/>
          </p:nvSpPr>
          <p:spPr>
            <a:xfrm>
              <a:off x="4080925" y="302050"/>
              <a:ext cx="154075" cy="411000"/>
            </a:xfrm>
            <a:custGeom>
              <a:rect b="b" l="l" r="r" t="t"/>
              <a:pathLst>
                <a:path extrusionOk="0" fill="none" h="16440" w="6163">
                  <a:moveTo>
                    <a:pt x="6162" y="3118"/>
                  </a:moveTo>
                  <a:lnTo>
                    <a:pt x="0" y="0"/>
                  </a:lnTo>
                  <a:lnTo>
                    <a:pt x="0" y="13322"/>
                  </a:lnTo>
                  <a:lnTo>
                    <a:pt x="6162" y="16440"/>
                  </a:lnTo>
                  <a:lnTo>
                    <a:pt x="6162" y="3118"/>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p:nvPr/>
          </p:nvSpPr>
          <p:spPr>
            <a:xfrm>
              <a:off x="3927500" y="301425"/>
              <a:ext cx="153450" cy="406150"/>
            </a:xfrm>
            <a:custGeom>
              <a:rect b="b" l="l" r="r" t="t"/>
              <a:pathLst>
                <a:path extrusionOk="0" fill="none" h="16246" w="6138">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p:nvPr/>
          </p:nvSpPr>
          <p:spPr>
            <a:xfrm>
              <a:off x="4234975" y="306925"/>
              <a:ext cx="154075" cy="405525"/>
            </a:xfrm>
            <a:custGeom>
              <a:rect b="b" l="l" r="r" t="t"/>
              <a:pathLst>
                <a:path extrusionOk="0" fill="none" h="16221" w="6163">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1"/>
            <p:cNvSpPr/>
            <p:nvPr/>
          </p:nvSpPr>
          <p:spPr>
            <a:xfrm>
              <a:off x="4295850" y="442075"/>
              <a:ext cx="46300" cy="26225"/>
            </a:xfrm>
            <a:custGeom>
              <a:rect b="b" l="l" r="r" t="t"/>
              <a:pathLst>
                <a:path extrusionOk="0" fill="none" h="1049" w="1852">
                  <a:moveTo>
                    <a:pt x="1" y="1"/>
                  </a:moveTo>
                  <a:lnTo>
                    <a:pt x="1852" y="1048"/>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1"/>
            <p:cNvSpPr/>
            <p:nvPr/>
          </p:nvSpPr>
          <p:spPr>
            <a:xfrm>
              <a:off x="4296475" y="415900"/>
              <a:ext cx="45075" cy="78575"/>
            </a:xfrm>
            <a:custGeom>
              <a:rect b="b" l="l" r="r" t="t"/>
              <a:pathLst>
                <a:path extrusionOk="0" fill="none" h="3143" w="1803">
                  <a:moveTo>
                    <a:pt x="1802" y="1"/>
                  </a:moveTo>
                  <a:lnTo>
                    <a:pt x="0" y="3142"/>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1"/>
            <p:cNvSpPr/>
            <p:nvPr/>
          </p:nvSpPr>
          <p:spPr>
            <a:xfrm>
              <a:off x="3968275" y="590050"/>
              <a:ext cx="25" cy="6100"/>
            </a:xfrm>
            <a:custGeom>
              <a:rect b="b" l="l" r="r" t="t"/>
              <a:pathLst>
                <a:path extrusionOk="0" fill="none" h="244" w="1">
                  <a:moveTo>
                    <a:pt x="1" y="244"/>
                  </a:moveTo>
                  <a:lnTo>
                    <a:pt x="1" y="244"/>
                  </a:lnTo>
                  <a:lnTo>
                    <a:pt x="1"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1"/>
            <p:cNvSpPr/>
            <p:nvPr/>
          </p:nvSpPr>
          <p:spPr>
            <a:xfrm>
              <a:off x="3970725" y="558375"/>
              <a:ext cx="1850" cy="12200"/>
            </a:xfrm>
            <a:custGeom>
              <a:rect b="b" l="l" r="r" t="t"/>
              <a:pathLst>
                <a:path extrusionOk="0" fill="none" h="488" w="74">
                  <a:moveTo>
                    <a:pt x="0" y="488"/>
                  </a:moveTo>
                  <a:lnTo>
                    <a:pt x="73"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1"/>
            <p:cNvSpPr/>
            <p:nvPr/>
          </p:nvSpPr>
          <p:spPr>
            <a:xfrm>
              <a:off x="3976200" y="527325"/>
              <a:ext cx="3675" cy="12200"/>
            </a:xfrm>
            <a:custGeom>
              <a:rect b="b" l="l" r="r" t="t"/>
              <a:pathLst>
                <a:path extrusionOk="0" fill="none" h="488" w="147">
                  <a:moveTo>
                    <a:pt x="0" y="488"/>
                  </a:moveTo>
                  <a:lnTo>
                    <a:pt x="98" y="147"/>
                  </a:lnTo>
                  <a:lnTo>
                    <a:pt x="147"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1"/>
            <p:cNvSpPr/>
            <p:nvPr/>
          </p:nvSpPr>
          <p:spPr>
            <a:xfrm>
              <a:off x="3985950" y="498100"/>
              <a:ext cx="4875" cy="10975"/>
            </a:xfrm>
            <a:custGeom>
              <a:rect b="b" l="l" r="r" t="t"/>
              <a:pathLst>
                <a:path extrusionOk="0" fill="none" h="439" w="195">
                  <a:moveTo>
                    <a:pt x="0" y="439"/>
                  </a:moveTo>
                  <a:lnTo>
                    <a:pt x="195" y="25"/>
                  </a:lnTo>
                  <a:lnTo>
                    <a:pt x="195"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1"/>
            <p:cNvSpPr/>
            <p:nvPr/>
          </p:nvSpPr>
          <p:spPr>
            <a:xfrm>
              <a:off x="4000550" y="471300"/>
              <a:ext cx="7325" cy="9775"/>
            </a:xfrm>
            <a:custGeom>
              <a:rect b="b" l="l" r="r" t="t"/>
              <a:pathLst>
                <a:path extrusionOk="0" fill="none" h="391" w="293">
                  <a:moveTo>
                    <a:pt x="1" y="391"/>
                  </a:moveTo>
                  <a:lnTo>
                    <a:pt x="74" y="269"/>
                  </a:lnTo>
                  <a:lnTo>
                    <a:pt x="293"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1"/>
            <p:cNvSpPr/>
            <p:nvPr/>
          </p:nvSpPr>
          <p:spPr>
            <a:xfrm>
              <a:off x="4021250" y="450600"/>
              <a:ext cx="10375" cy="6725"/>
            </a:xfrm>
            <a:custGeom>
              <a:rect b="b" l="l" r="r" t="t"/>
              <a:pathLst>
                <a:path extrusionOk="0" fill="none" h="269" w="415">
                  <a:moveTo>
                    <a:pt x="1" y="269"/>
                  </a:moveTo>
                  <a:lnTo>
                    <a:pt x="25" y="244"/>
                  </a:lnTo>
                  <a:lnTo>
                    <a:pt x="220" y="123"/>
                  </a:lnTo>
                  <a:lnTo>
                    <a:pt x="415"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1"/>
            <p:cNvSpPr/>
            <p:nvPr/>
          </p:nvSpPr>
          <p:spPr>
            <a:xfrm>
              <a:off x="4049250" y="440250"/>
              <a:ext cx="11600" cy="2475"/>
            </a:xfrm>
            <a:custGeom>
              <a:rect b="b" l="l" r="r" t="t"/>
              <a:pathLst>
                <a:path extrusionOk="0" fill="none" h="99" w="464">
                  <a:moveTo>
                    <a:pt x="1" y="98"/>
                  </a:moveTo>
                  <a:lnTo>
                    <a:pt x="220" y="50"/>
                  </a:lnTo>
                  <a:lnTo>
                    <a:pt x="464" y="1"/>
                  </a:lnTo>
                  <a:lnTo>
                    <a:pt x="464"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a:off x="4080325" y="439650"/>
              <a:ext cx="12200" cy="1850"/>
            </a:xfrm>
            <a:custGeom>
              <a:rect b="b" l="l" r="r" t="t"/>
              <a:pathLst>
                <a:path extrusionOk="0" fill="none" h="74" w="488">
                  <a:moveTo>
                    <a:pt x="0" y="0"/>
                  </a:moveTo>
                  <a:lnTo>
                    <a:pt x="146" y="0"/>
                  </a:lnTo>
                  <a:lnTo>
                    <a:pt x="463" y="74"/>
                  </a:lnTo>
                  <a:lnTo>
                    <a:pt x="487" y="74"/>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p:nvPr/>
          </p:nvSpPr>
          <p:spPr>
            <a:xfrm>
              <a:off x="4110150" y="450000"/>
              <a:ext cx="9150" cy="7950"/>
            </a:xfrm>
            <a:custGeom>
              <a:rect b="b" l="l" r="r" t="t"/>
              <a:pathLst>
                <a:path extrusionOk="0" fill="none" h="318" w="366">
                  <a:moveTo>
                    <a:pt x="0" y="1"/>
                  </a:moveTo>
                  <a:lnTo>
                    <a:pt x="98" y="74"/>
                  </a:lnTo>
                  <a:lnTo>
                    <a:pt x="317" y="268"/>
                  </a:lnTo>
                  <a:lnTo>
                    <a:pt x="366" y="317"/>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a:off x="4130250" y="473750"/>
              <a:ext cx="4900" cy="10975"/>
            </a:xfrm>
            <a:custGeom>
              <a:rect b="b" l="l" r="r" t="t"/>
              <a:pathLst>
                <a:path extrusionOk="0" fill="none" h="439" w="196">
                  <a:moveTo>
                    <a:pt x="0" y="0"/>
                  </a:moveTo>
                  <a:lnTo>
                    <a:pt x="25" y="73"/>
                  </a:lnTo>
                  <a:lnTo>
                    <a:pt x="171" y="366"/>
                  </a:lnTo>
                  <a:lnTo>
                    <a:pt x="195" y="439"/>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a:off x="4141800" y="502975"/>
              <a:ext cx="3700" cy="11600"/>
            </a:xfrm>
            <a:custGeom>
              <a:rect b="b" l="l" r="r" t="t"/>
              <a:pathLst>
                <a:path extrusionOk="0" fill="none" h="464" w="148">
                  <a:moveTo>
                    <a:pt x="1" y="0"/>
                  </a:moveTo>
                  <a:lnTo>
                    <a:pt x="147" y="46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a:off x="4150950" y="533425"/>
              <a:ext cx="3675" cy="11575"/>
            </a:xfrm>
            <a:custGeom>
              <a:rect b="b" l="l" r="r" t="t"/>
              <a:pathLst>
                <a:path extrusionOk="0" fill="none" h="463" w="147">
                  <a:moveTo>
                    <a:pt x="0" y="0"/>
                  </a:moveTo>
                  <a:lnTo>
                    <a:pt x="146" y="46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a:off x="4160675" y="563850"/>
              <a:ext cx="4900" cy="11000"/>
            </a:xfrm>
            <a:custGeom>
              <a:rect b="b" l="l" r="r" t="t"/>
              <a:pathLst>
                <a:path extrusionOk="0" fill="none" h="440" w="196">
                  <a:moveTo>
                    <a:pt x="1" y="1"/>
                  </a:moveTo>
                  <a:lnTo>
                    <a:pt x="50" y="123"/>
                  </a:lnTo>
                  <a:lnTo>
                    <a:pt x="196" y="415"/>
                  </a:lnTo>
                  <a:lnTo>
                    <a:pt x="196" y="439"/>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a:off x="4175300" y="591875"/>
              <a:ext cx="7325" cy="9150"/>
            </a:xfrm>
            <a:custGeom>
              <a:rect b="b" l="l" r="r" t="t"/>
              <a:pathLst>
                <a:path extrusionOk="0" fill="none" h="366" w="293">
                  <a:moveTo>
                    <a:pt x="0" y="0"/>
                  </a:moveTo>
                  <a:lnTo>
                    <a:pt x="98" y="146"/>
                  </a:lnTo>
                  <a:lnTo>
                    <a:pt x="293" y="366"/>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p:nvPr/>
          </p:nvSpPr>
          <p:spPr>
            <a:xfrm>
              <a:off x="4198425" y="613175"/>
              <a:ext cx="11000" cy="4900"/>
            </a:xfrm>
            <a:custGeom>
              <a:rect b="b" l="l" r="r" t="t"/>
              <a:pathLst>
                <a:path extrusionOk="0" fill="none" h="196" w="440">
                  <a:moveTo>
                    <a:pt x="1" y="1"/>
                  </a:moveTo>
                  <a:lnTo>
                    <a:pt x="171" y="98"/>
                  </a:lnTo>
                  <a:lnTo>
                    <a:pt x="439" y="195"/>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p:nvPr/>
          </p:nvSpPr>
          <p:spPr>
            <a:xfrm>
              <a:off x="4228275" y="621100"/>
              <a:ext cx="12200" cy="625"/>
            </a:xfrm>
            <a:custGeom>
              <a:rect b="b" l="l" r="r" t="t"/>
              <a:pathLst>
                <a:path extrusionOk="0" fill="none" h="25" w="488">
                  <a:moveTo>
                    <a:pt x="0" y="0"/>
                  </a:moveTo>
                  <a:lnTo>
                    <a:pt x="49" y="25"/>
                  </a:lnTo>
                  <a:lnTo>
                    <a:pt x="487" y="0"/>
                  </a:lnTo>
                  <a:lnTo>
                    <a:pt x="487"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p:nvPr/>
          </p:nvSpPr>
          <p:spPr>
            <a:xfrm>
              <a:off x="4259925" y="616225"/>
              <a:ext cx="11600" cy="3075"/>
            </a:xfrm>
            <a:custGeom>
              <a:rect b="b" l="l" r="r" t="t"/>
              <a:pathLst>
                <a:path extrusionOk="0" fill="none" h="123" w="464">
                  <a:moveTo>
                    <a:pt x="1" y="122"/>
                  </a:moveTo>
                  <a:lnTo>
                    <a:pt x="196" y="73"/>
                  </a:lnTo>
                  <a:lnTo>
                    <a:pt x="464" y="0"/>
                  </a:lnTo>
                  <a:lnTo>
                    <a:pt x="464"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p:nvPr/>
          </p:nvSpPr>
          <p:spPr>
            <a:xfrm>
              <a:off x="4289775" y="602225"/>
              <a:ext cx="10375" cy="6725"/>
            </a:xfrm>
            <a:custGeom>
              <a:rect b="b" l="l" r="r" t="t"/>
              <a:pathLst>
                <a:path extrusionOk="0" fill="none" h="269" w="415">
                  <a:moveTo>
                    <a:pt x="0" y="268"/>
                  </a:moveTo>
                  <a:lnTo>
                    <a:pt x="195" y="146"/>
                  </a:lnTo>
                  <a:lnTo>
                    <a:pt x="390" y="0"/>
                  </a:lnTo>
                  <a:lnTo>
                    <a:pt x="414"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p:nvPr/>
          </p:nvSpPr>
          <p:spPr>
            <a:xfrm>
              <a:off x="4313525" y="577875"/>
              <a:ext cx="6100" cy="10375"/>
            </a:xfrm>
            <a:custGeom>
              <a:rect b="b" l="l" r="r" t="t"/>
              <a:pathLst>
                <a:path extrusionOk="0" fill="none" h="415" w="244">
                  <a:moveTo>
                    <a:pt x="0" y="414"/>
                  </a:moveTo>
                  <a:lnTo>
                    <a:pt x="24" y="365"/>
                  </a:lnTo>
                  <a:lnTo>
                    <a:pt x="146" y="195"/>
                  </a:lnTo>
                  <a:lnTo>
                    <a:pt x="244"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1"/>
            <p:cNvSpPr/>
            <p:nvPr/>
          </p:nvSpPr>
          <p:spPr>
            <a:xfrm>
              <a:off x="4326300" y="547425"/>
              <a:ext cx="2450" cy="12200"/>
            </a:xfrm>
            <a:custGeom>
              <a:rect b="b" l="l" r="r" t="t"/>
              <a:pathLst>
                <a:path extrusionOk="0" fill="none" h="488" w="98">
                  <a:moveTo>
                    <a:pt x="0" y="487"/>
                  </a:moveTo>
                  <a:lnTo>
                    <a:pt x="49" y="293"/>
                  </a:lnTo>
                  <a:lnTo>
                    <a:pt x="98"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1"/>
            <p:cNvSpPr/>
            <p:nvPr/>
          </p:nvSpPr>
          <p:spPr>
            <a:xfrm>
              <a:off x="4329350" y="515750"/>
              <a:ext cx="625" cy="12200"/>
            </a:xfrm>
            <a:custGeom>
              <a:rect b="b" l="l" r="r" t="t"/>
              <a:pathLst>
                <a:path extrusionOk="0" fill="none" h="488" w="25">
                  <a:moveTo>
                    <a:pt x="25" y="488"/>
                  </a:moveTo>
                  <a:lnTo>
                    <a:pt x="25" y="464"/>
                  </a:lnTo>
                  <a:lnTo>
                    <a:pt x="25" y="123"/>
                  </a:lnTo>
                  <a:lnTo>
                    <a:pt x="0"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p:nvPr/>
          </p:nvSpPr>
          <p:spPr>
            <a:xfrm>
              <a:off x="4325075" y="488975"/>
              <a:ext cx="1250" cy="6100"/>
            </a:xfrm>
            <a:custGeom>
              <a:rect b="b" l="l" r="r" t="t"/>
              <a:pathLst>
                <a:path extrusionOk="0" fill="none" h="244" w="50">
                  <a:moveTo>
                    <a:pt x="49" y="244"/>
                  </a:moveTo>
                  <a:lnTo>
                    <a:pt x="49" y="244"/>
                  </a:lnTo>
                  <a:lnTo>
                    <a:pt x="1"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0"/>
          <p:cNvSpPr txBox="1"/>
          <p:nvPr>
            <p:ph type="title"/>
          </p:nvPr>
        </p:nvSpPr>
        <p:spPr>
          <a:xfrm>
            <a:off x="457200" y="434575"/>
            <a:ext cx="1722900" cy="1632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Med-Fi Task 1 Flow:</a:t>
            </a:r>
            <a:endParaRPr/>
          </a:p>
        </p:txBody>
      </p:sp>
      <p:sp>
        <p:nvSpPr>
          <p:cNvPr id="184" name="Google Shape;184;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85" name="Google Shape;185;p20"/>
          <p:cNvPicPr preferRelativeResize="0"/>
          <p:nvPr/>
        </p:nvPicPr>
        <p:blipFill>
          <a:blip r:embed="rId3">
            <a:alphaModFix/>
          </a:blip>
          <a:stretch>
            <a:fillRect/>
          </a:stretch>
        </p:blipFill>
        <p:spPr>
          <a:xfrm>
            <a:off x="2106775" y="434575"/>
            <a:ext cx="6740576" cy="3636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1"/>
          <p:cNvSpPr txBox="1"/>
          <p:nvPr>
            <p:ph type="title"/>
          </p:nvPr>
        </p:nvSpPr>
        <p:spPr>
          <a:xfrm>
            <a:off x="457200" y="434575"/>
            <a:ext cx="1567800" cy="163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Med-FiTask 2</a:t>
            </a:r>
            <a:endParaRPr/>
          </a:p>
          <a:p>
            <a:pPr indent="0" lvl="0" marL="0" rtl="0" algn="l">
              <a:spcBef>
                <a:spcPts val="0"/>
              </a:spcBef>
              <a:spcAft>
                <a:spcPts val="0"/>
              </a:spcAft>
              <a:buNone/>
            </a:pPr>
            <a:r>
              <a:rPr lang="en"/>
              <a:t>Flow:</a:t>
            </a:r>
            <a:endParaRPr/>
          </a:p>
        </p:txBody>
      </p:sp>
      <p:sp>
        <p:nvSpPr>
          <p:cNvPr id="191" name="Google Shape;191;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92" name="Google Shape;192;p21"/>
          <p:cNvPicPr preferRelativeResize="0"/>
          <p:nvPr/>
        </p:nvPicPr>
        <p:blipFill>
          <a:blip r:embed="rId3">
            <a:alphaModFix/>
          </a:blip>
          <a:stretch>
            <a:fillRect/>
          </a:stretch>
        </p:blipFill>
        <p:spPr>
          <a:xfrm>
            <a:off x="2181400" y="208825"/>
            <a:ext cx="6341161" cy="46256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2"/>
          <p:cNvSpPr txBox="1"/>
          <p:nvPr>
            <p:ph type="title"/>
          </p:nvPr>
        </p:nvSpPr>
        <p:spPr>
          <a:xfrm>
            <a:off x="457200" y="434575"/>
            <a:ext cx="1459200" cy="1703100"/>
          </a:xfrm>
          <a:prstGeom prst="rect">
            <a:avLst/>
          </a:prstGeom>
        </p:spPr>
        <p:txBody>
          <a:bodyPr anchorCtr="0" anchor="b" bIns="0" lIns="0" spcFirstLastPara="1" rIns="0" wrap="square" tIns="0">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Med-FiTask 2</a:t>
            </a:r>
            <a:endParaRPr/>
          </a:p>
          <a:p>
            <a:pPr indent="0" lvl="0" marL="0" rtl="0" algn="l">
              <a:spcBef>
                <a:spcPts val="0"/>
              </a:spcBef>
              <a:spcAft>
                <a:spcPts val="0"/>
              </a:spcAft>
              <a:buNone/>
            </a:pPr>
            <a:r>
              <a:rPr lang="en"/>
              <a:t>Flow:</a:t>
            </a:r>
            <a:endParaRPr/>
          </a:p>
        </p:txBody>
      </p:sp>
      <p:sp>
        <p:nvSpPr>
          <p:cNvPr id="198" name="Google Shape;198;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99" name="Google Shape;199;p22"/>
          <p:cNvPicPr preferRelativeResize="0"/>
          <p:nvPr/>
        </p:nvPicPr>
        <p:blipFill>
          <a:blip r:embed="rId3">
            <a:alphaModFix/>
          </a:blip>
          <a:stretch>
            <a:fillRect/>
          </a:stretch>
        </p:blipFill>
        <p:spPr>
          <a:xfrm>
            <a:off x="1916300" y="294875"/>
            <a:ext cx="6861326" cy="46158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3"/>
          <p:cNvSpPr txBox="1"/>
          <p:nvPr>
            <p:ph type="title"/>
          </p:nvPr>
        </p:nvSpPr>
        <p:spPr>
          <a:xfrm>
            <a:off x="457200" y="380500"/>
            <a:ext cx="60255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We Used Figma</a:t>
            </a:r>
            <a:endParaRPr/>
          </a:p>
        </p:txBody>
      </p:sp>
      <p:sp>
        <p:nvSpPr>
          <p:cNvPr id="205" name="Google Shape;205;p2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06" name="Google Shape;206;p23"/>
          <p:cNvSpPr txBox="1"/>
          <p:nvPr/>
        </p:nvSpPr>
        <p:spPr>
          <a:xfrm>
            <a:off x="457200" y="1421575"/>
            <a:ext cx="8531700" cy="32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Titillium Web"/>
                <a:ea typeface="Titillium Web"/>
                <a:cs typeface="Titillium Web"/>
                <a:sym typeface="Titillium Web"/>
              </a:rPr>
              <a:t>Helpful</a:t>
            </a:r>
            <a:endParaRPr b="1" sz="2400">
              <a:solidFill>
                <a:srgbClr val="FFFFFF"/>
              </a:solidFill>
              <a:latin typeface="Titillium Web"/>
              <a:ea typeface="Titillium Web"/>
              <a:cs typeface="Titillium Web"/>
              <a:sym typeface="Titillium Web"/>
            </a:endParaRPr>
          </a:p>
          <a:p>
            <a:pPr indent="-381000" lvl="0" marL="457200" rtl="0" algn="l">
              <a:spcBef>
                <a:spcPts val="0"/>
              </a:spcBef>
              <a:spcAft>
                <a:spcPts val="0"/>
              </a:spcAft>
              <a:buClr>
                <a:srgbClr val="FFFFFF"/>
              </a:buClr>
              <a:buSzPts val="2400"/>
              <a:buFont typeface="Titillium Web Light"/>
              <a:buAutoNum type="alphaLcPeriod"/>
            </a:pPr>
            <a:r>
              <a:rPr lang="en" sz="2400">
                <a:solidFill>
                  <a:srgbClr val="FFFFFF"/>
                </a:solidFill>
                <a:latin typeface="Titillium Web Light"/>
                <a:ea typeface="Titillium Web Light"/>
                <a:cs typeface="Titillium Web Light"/>
                <a:sym typeface="Titillium Web Light"/>
              </a:rPr>
              <a:t>Easy emulation of iPhone X, </a:t>
            </a:r>
            <a:r>
              <a:rPr lang="en" sz="2400">
                <a:solidFill>
                  <a:srgbClr val="FFFFFF"/>
                </a:solidFill>
                <a:latin typeface="Titillium Web Light"/>
                <a:ea typeface="Titillium Web Light"/>
                <a:cs typeface="Titillium Web Light"/>
                <a:sym typeface="Titillium Web Light"/>
              </a:rPr>
              <a:t>simulating</a:t>
            </a:r>
            <a:r>
              <a:rPr lang="en" sz="2400">
                <a:solidFill>
                  <a:srgbClr val="FFFFFF"/>
                </a:solidFill>
                <a:latin typeface="Titillium Web Light"/>
                <a:ea typeface="Titillium Web Light"/>
                <a:cs typeface="Titillium Web Light"/>
                <a:sym typeface="Titillium Web Light"/>
              </a:rPr>
              <a:t> user finger via clicks</a:t>
            </a:r>
            <a:endParaRPr sz="2400">
              <a:solidFill>
                <a:srgbClr val="FFFFFF"/>
              </a:solidFill>
              <a:latin typeface="Titillium Web Light"/>
              <a:ea typeface="Titillium Web Light"/>
              <a:cs typeface="Titillium Web Light"/>
              <a:sym typeface="Titillium Web Light"/>
            </a:endParaRPr>
          </a:p>
          <a:p>
            <a:pPr indent="-381000" lvl="0" marL="457200" rtl="0" algn="l">
              <a:spcBef>
                <a:spcPts val="0"/>
              </a:spcBef>
              <a:spcAft>
                <a:spcPts val="0"/>
              </a:spcAft>
              <a:buClr>
                <a:srgbClr val="FFFFFF"/>
              </a:buClr>
              <a:buSzPts val="2400"/>
              <a:buFont typeface="Titillium Web Light"/>
              <a:buAutoNum type="alphaLcPeriod"/>
            </a:pPr>
            <a:r>
              <a:rPr lang="en" sz="2400">
                <a:solidFill>
                  <a:srgbClr val="FFFFFF"/>
                </a:solidFill>
                <a:latin typeface="Titillium Web Light"/>
                <a:ea typeface="Titillium Web Light"/>
                <a:cs typeface="Titillium Web Light"/>
                <a:sym typeface="Titillium Web Light"/>
              </a:rPr>
              <a:t>Collaborative</a:t>
            </a:r>
            <a:r>
              <a:rPr lang="en" sz="2400">
                <a:solidFill>
                  <a:srgbClr val="FFFFFF"/>
                </a:solidFill>
                <a:latin typeface="Titillium Web Light"/>
                <a:ea typeface="Titillium Web Light"/>
                <a:cs typeface="Titillium Web Light"/>
                <a:sym typeface="Titillium Web Light"/>
              </a:rPr>
              <a:t> nature allowed team to work together efficiently </a:t>
            </a:r>
            <a:endParaRPr sz="2400">
              <a:solidFill>
                <a:srgbClr val="FFFFFF"/>
              </a:solidFill>
              <a:latin typeface="Titillium Web Light"/>
              <a:ea typeface="Titillium Web Light"/>
              <a:cs typeface="Titillium Web Light"/>
              <a:sym typeface="Titillium Web Light"/>
            </a:endParaRPr>
          </a:p>
          <a:p>
            <a:pPr indent="0" lvl="0" marL="457200" rtl="0" algn="l">
              <a:spcBef>
                <a:spcPts val="0"/>
              </a:spcBef>
              <a:spcAft>
                <a:spcPts val="0"/>
              </a:spcAft>
              <a:buNone/>
            </a:pPr>
            <a:r>
              <a:t/>
            </a:r>
            <a:endParaRPr sz="24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rPr b="1" lang="en" sz="2400">
                <a:solidFill>
                  <a:srgbClr val="FFFFFF"/>
                </a:solidFill>
                <a:latin typeface="Titillium Web"/>
                <a:ea typeface="Titillium Web"/>
                <a:cs typeface="Titillium Web"/>
                <a:sym typeface="Titillium Web"/>
              </a:rPr>
              <a:t>Unhelpful</a:t>
            </a:r>
            <a:endParaRPr b="1" sz="2400">
              <a:solidFill>
                <a:srgbClr val="FFFFFF"/>
              </a:solidFill>
              <a:latin typeface="Titillium Web"/>
              <a:ea typeface="Titillium Web"/>
              <a:cs typeface="Titillium Web"/>
              <a:sym typeface="Titillium Web"/>
            </a:endParaRPr>
          </a:p>
          <a:p>
            <a:pPr indent="-381000" lvl="0" marL="457200" rtl="0" algn="l">
              <a:spcBef>
                <a:spcPts val="0"/>
              </a:spcBef>
              <a:spcAft>
                <a:spcPts val="0"/>
              </a:spcAft>
              <a:buClr>
                <a:srgbClr val="FFFFFF"/>
              </a:buClr>
              <a:buSzPts val="2400"/>
              <a:buFont typeface="Titillium Web Light"/>
              <a:buAutoNum type="alphaLcPeriod"/>
            </a:pPr>
            <a:r>
              <a:rPr lang="en" sz="2400">
                <a:solidFill>
                  <a:srgbClr val="FFFFFF"/>
                </a:solidFill>
                <a:latin typeface="Titillium Web Light"/>
                <a:ea typeface="Titillium Web Light"/>
                <a:cs typeface="Titillium Web Light"/>
                <a:sym typeface="Titillium Web Light"/>
              </a:rPr>
              <a:t>Tedious creating an example chat page for mentor/mentee to simulate conversation</a:t>
            </a:r>
            <a:endParaRPr sz="2400">
              <a:solidFill>
                <a:srgbClr val="FFFFFF"/>
              </a:solidFill>
              <a:latin typeface="Titillium Web Light"/>
              <a:ea typeface="Titillium Web Light"/>
              <a:cs typeface="Titillium Web Light"/>
              <a:sym typeface="Titillium Web Light"/>
            </a:endParaRPr>
          </a:p>
          <a:p>
            <a:pPr indent="-381000" lvl="0" marL="457200" rtl="0" algn="l">
              <a:spcBef>
                <a:spcPts val="0"/>
              </a:spcBef>
              <a:spcAft>
                <a:spcPts val="0"/>
              </a:spcAft>
              <a:buClr>
                <a:srgbClr val="FFFFFF"/>
              </a:buClr>
              <a:buSzPts val="2400"/>
              <a:buFont typeface="Titillium Web Light"/>
              <a:buAutoNum type="alphaLcPeriod"/>
            </a:pPr>
            <a:r>
              <a:rPr lang="en" sz="2400">
                <a:solidFill>
                  <a:srgbClr val="FFFFFF"/>
                </a:solidFill>
                <a:latin typeface="Titillium Web Light"/>
                <a:ea typeface="Titillium Web Light"/>
                <a:cs typeface="Titillium Web Light"/>
                <a:sym typeface="Titillium Web Light"/>
              </a:rPr>
              <a:t>Difficult working when we had “all hands online” at the sametime </a:t>
            </a:r>
            <a:r>
              <a:rPr lang="en" sz="2400">
                <a:solidFill>
                  <a:srgbClr val="FFFFFF"/>
                </a:solidFill>
                <a:latin typeface="Titillium Web Light"/>
                <a:ea typeface="Titillium Web Light"/>
                <a:cs typeface="Titillium Web Light"/>
                <a:sym typeface="Titillium Web Light"/>
              </a:rPr>
              <a:t> </a:t>
            </a:r>
            <a:endParaRPr sz="2400">
              <a:solidFill>
                <a:srgbClr val="FFFFFF"/>
              </a:solidFill>
              <a:latin typeface="Titillium Web Light"/>
              <a:ea typeface="Titillium Web Light"/>
              <a:cs typeface="Titillium Web Light"/>
              <a:sym typeface="Titillium Web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4"/>
          <p:cNvSpPr txBox="1"/>
          <p:nvPr>
            <p:ph type="title"/>
          </p:nvPr>
        </p:nvSpPr>
        <p:spPr>
          <a:xfrm>
            <a:off x="457200" y="434575"/>
            <a:ext cx="60255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Limitations/Tradeoffs</a:t>
            </a:r>
            <a:endParaRPr/>
          </a:p>
        </p:txBody>
      </p:sp>
      <p:sp>
        <p:nvSpPr>
          <p:cNvPr id="212" name="Google Shape;212;p2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13" name="Google Shape;213;p24"/>
          <p:cNvSpPr txBox="1"/>
          <p:nvPr/>
        </p:nvSpPr>
        <p:spPr>
          <a:xfrm>
            <a:off x="457200" y="1481675"/>
            <a:ext cx="8531700" cy="3238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Titillium Web Light"/>
              <a:buAutoNum type="alphaLcPeriod"/>
            </a:pPr>
            <a:r>
              <a:rPr lang="en" sz="2400">
                <a:solidFill>
                  <a:srgbClr val="FFFFFF"/>
                </a:solidFill>
                <a:latin typeface="Titillium Web Light"/>
                <a:ea typeface="Titillium Web Light"/>
                <a:cs typeface="Titillium Web Light"/>
                <a:sym typeface="Titillium Web Light"/>
              </a:rPr>
              <a:t>Inability to </a:t>
            </a:r>
            <a:r>
              <a:rPr lang="en" sz="2400">
                <a:solidFill>
                  <a:srgbClr val="FFFFFF"/>
                </a:solidFill>
                <a:latin typeface="Titillium Web Light"/>
                <a:ea typeface="Titillium Web Light"/>
                <a:cs typeface="Titillium Web Light"/>
                <a:sym typeface="Titillium Web Light"/>
              </a:rPr>
              <a:t>efficiently</a:t>
            </a:r>
            <a:r>
              <a:rPr lang="en" sz="2400">
                <a:solidFill>
                  <a:srgbClr val="FFFFFF"/>
                </a:solidFill>
                <a:latin typeface="Titillium Web Light"/>
                <a:ea typeface="Titillium Web Light"/>
                <a:cs typeface="Titillium Web Light"/>
                <a:sym typeface="Titillium Web Light"/>
              </a:rPr>
              <a:t> simulate scrolling views and fancy UI animations. </a:t>
            </a:r>
            <a:endParaRPr sz="2400">
              <a:solidFill>
                <a:srgbClr val="FFFFFF"/>
              </a:solidFill>
              <a:latin typeface="Titillium Web Light"/>
              <a:ea typeface="Titillium Web Light"/>
              <a:cs typeface="Titillium Web Light"/>
              <a:sym typeface="Titillium Web Light"/>
            </a:endParaRPr>
          </a:p>
          <a:p>
            <a:pPr indent="-381000" lvl="1" marL="914400" rtl="0" algn="l">
              <a:spcBef>
                <a:spcPts val="0"/>
              </a:spcBef>
              <a:spcAft>
                <a:spcPts val="0"/>
              </a:spcAft>
              <a:buClr>
                <a:srgbClr val="FFFFFF"/>
              </a:buClr>
              <a:buSzPts val="2400"/>
              <a:buFont typeface="Titillium Web Light"/>
              <a:buAutoNum type="romanLcPeriod"/>
            </a:pPr>
            <a:r>
              <a:rPr lang="en" sz="2400">
                <a:solidFill>
                  <a:srgbClr val="FFFFFF"/>
                </a:solidFill>
                <a:latin typeface="Titillium Web Light"/>
                <a:ea typeface="Titillium Web Light"/>
                <a:cs typeface="Titillium Web Light"/>
                <a:sym typeface="Titillium Web Light"/>
              </a:rPr>
              <a:t>For example we were hoping our Roadmap would present as scrollable. </a:t>
            </a:r>
            <a:endParaRPr sz="2400">
              <a:solidFill>
                <a:srgbClr val="FFFFFF"/>
              </a:solidFill>
              <a:latin typeface="Titillium Web Light"/>
              <a:ea typeface="Titillium Web Light"/>
              <a:cs typeface="Titillium Web Light"/>
              <a:sym typeface="Titillium Web Light"/>
            </a:endParaRPr>
          </a:p>
          <a:p>
            <a:pPr indent="-381000" lvl="0" marL="457200" rtl="0" algn="l">
              <a:spcBef>
                <a:spcPts val="0"/>
              </a:spcBef>
              <a:spcAft>
                <a:spcPts val="0"/>
              </a:spcAft>
              <a:buClr>
                <a:srgbClr val="FFFFFF"/>
              </a:buClr>
              <a:buSzPts val="2400"/>
              <a:buFont typeface="Titillium Web Light"/>
              <a:buAutoNum type="alphaLcPeriod"/>
            </a:pPr>
            <a:r>
              <a:rPr lang="en" sz="2400">
                <a:solidFill>
                  <a:srgbClr val="FFFFFF"/>
                </a:solidFill>
                <a:latin typeface="Titillium Web Light"/>
                <a:ea typeface="Titillium Web Light"/>
                <a:cs typeface="Titillium Web Light"/>
                <a:sym typeface="Titillium Web Light"/>
              </a:rPr>
              <a:t>We left out “login” and “settings” screens because we felt like that would have a universally familiar UI interface not worth implementing</a:t>
            </a:r>
            <a:endParaRPr sz="2400">
              <a:solidFill>
                <a:srgbClr val="FFFFFF"/>
              </a:solidFill>
              <a:latin typeface="Titillium Web Light"/>
              <a:ea typeface="Titillium Web Light"/>
              <a:cs typeface="Titillium Web Light"/>
              <a:sym typeface="Titillium Web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5"/>
          <p:cNvSpPr txBox="1"/>
          <p:nvPr>
            <p:ph type="title"/>
          </p:nvPr>
        </p:nvSpPr>
        <p:spPr>
          <a:xfrm>
            <a:off x="457200" y="434575"/>
            <a:ext cx="60255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Wizard of Oz</a:t>
            </a:r>
            <a:endParaRPr/>
          </a:p>
        </p:txBody>
      </p:sp>
      <p:sp>
        <p:nvSpPr>
          <p:cNvPr id="219" name="Google Shape;219;p2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20" name="Google Shape;220;p25"/>
          <p:cNvSpPr txBox="1"/>
          <p:nvPr/>
        </p:nvSpPr>
        <p:spPr>
          <a:xfrm>
            <a:off x="457200" y="1439350"/>
            <a:ext cx="7085100" cy="33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Titillium Web Light"/>
                <a:ea typeface="Titillium Web Light"/>
                <a:cs typeface="Titillium Web Light"/>
                <a:sym typeface="Titillium Web Light"/>
              </a:rPr>
              <a:t>Used WOZ technique in order to simulate three mentor related features. </a:t>
            </a:r>
            <a:endParaRPr sz="2400">
              <a:solidFill>
                <a:srgbClr val="FFFFFF"/>
              </a:solidFill>
              <a:latin typeface="Titillium Web Light"/>
              <a:ea typeface="Titillium Web Light"/>
              <a:cs typeface="Titillium Web Light"/>
              <a:sym typeface="Titillium Web Light"/>
            </a:endParaRPr>
          </a:p>
          <a:p>
            <a:pPr indent="-381000" lvl="0" marL="457200" rtl="0" algn="l">
              <a:spcBef>
                <a:spcPts val="0"/>
              </a:spcBef>
              <a:spcAft>
                <a:spcPts val="0"/>
              </a:spcAft>
              <a:buClr>
                <a:srgbClr val="FFFFFF"/>
              </a:buClr>
              <a:buSzPts val="2400"/>
              <a:buFont typeface="Titillium Web Light"/>
              <a:buAutoNum type="arabicPeriod"/>
            </a:pPr>
            <a:r>
              <a:rPr lang="en" sz="2400">
                <a:solidFill>
                  <a:srgbClr val="FFFFFF"/>
                </a:solidFill>
                <a:latin typeface="Titillium Web Light"/>
                <a:ea typeface="Titillium Web Light"/>
                <a:cs typeface="Titillium Web Light"/>
                <a:sym typeface="Titillium Web Light"/>
              </a:rPr>
              <a:t>Approve mentee request for mentorship</a:t>
            </a:r>
            <a:endParaRPr sz="2400">
              <a:solidFill>
                <a:srgbClr val="FFFFFF"/>
              </a:solidFill>
              <a:latin typeface="Titillium Web Light"/>
              <a:ea typeface="Titillium Web Light"/>
              <a:cs typeface="Titillium Web Light"/>
              <a:sym typeface="Titillium Web Light"/>
            </a:endParaRPr>
          </a:p>
          <a:p>
            <a:pPr indent="-381000" lvl="0" marL="457200" rtl="0" algn="l">
              <a:spcBef>
                <a:spcPts val="0"/>
              </a:spcBef>
              <a:spcAft>
                <a:spcPts val="0"/>
              </a:spcAft>
              <a:buClr>
                <a:srgbClr val="FFFFFF"/>
              </a:buClr>
              <a:buSzPts val="2400"/>
              <a:buFont typeface="Titillium Web Light"/>
              <a:buAutoNum type="arabicPeriod"/>
            </a:pPr>
            <a:r>
              <a:rPr lang="en" sz="2400">
                <a:solidFill>
                  <a:srgbClr val="FFFFFF"/>
                </a:solidFill>
                <a:latin typeface="Titillium Web Light"/>
                <a:ea typeface="Titillium Web Light"/>
                <a:cs typeface="Titillium Web Light"/>
                <a:sym typeface="Titillium Web Light"/>
              </a:rPr>
              <a:t>Provide feedback</a:t>
            </a:r>
            <a:endParaRPr sz="2400">
              <a:solidFill>
                <a:srgbClr val="FFFFFF"/>
              </a:solidFill>
              <a:latin typeface="Titillium Web Light"/>
              <a:ea typeface="Titillium Web Light"/>
              <a:cs typeface="Titillium Web Light"/>
              <a:sym typeface="Titillium Web Light"/>
            </a:endParaRPr>
          </a:p>
          <a:p>
            <a:pPr indent="-381000" lvl="0" marL="457200" rtl="0" algn="l">
              <a:spcBef>
                <a:spcPts val="0"/>
              </a:spcBef>
              <a:spcAft>
                <a:spcPts val="0"/>
              </a:spcAft>
              <a:buClr>
                <a:srgbClr val="FFFFFF"/>
              </a:buClr>
              <a:buSzPts val="2400"/>
              <a:buFont typeface="Titillium Web Light"/>
              <a:buAutoNum type="arabicPeriod"/>
            </a:pPr>
            <a:r>
              <a:rPr lang="en" sz="2400">
                <a:solidFill>
                  <a:srgbClr val="FFFFFF"/>
                </a:solidFill>
                <a:latin typeface="Titillium Web Light"/>
                <a:ea typeface="Titillium Web Light"/>
                <a:cs typeface="Titillium Web Light"/>
                <a:sym typeface="Titillium Web Light"/>
              </a:rPr>
              <a:t>Chat with mentee</a:t>
            </a:r>
            <a:endParaRPr sz="24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t/>
            </a:r>
            <a:endParaRPr sz="24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t/>
            </a:r>
            <a:endParaRPr sz="24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Clr>
                <a:schemeClr val="dk1"/>
              </a:buClr>
              <a:buSzPts val="1100"/>
              <a:buFont typeface="Arial"/>
              <a:buNone/>
            </a:pPr>
            <a:r>
              <a:rPr lang="en" sz="2400">
                <a:solidFill>
                  <a:srgbClr val="FFFFFF"/>
                </a:solidFill>
                <a:latin typeface="Titillium Web Light"/>
                <a:ea typeface="Titillium Web Light"/>
                <a:cs typeface="Titillium Web Light"/>
                <a:sym typeface="Titillium Web Light"/>
              </a:rPr>
              <a:t>**we had no external hard-coded features**</a:t>
            </a:r>
            <a:endParaRPr sz="2400">
              <a:solidFill>
                <a:srgbClr val="FFFFFF"/>
              </a:solidFill>
              <a:latin typeface="Titillium Web Light"/>
              <a:ea typeface="Titillium Web Light"/>
              <a:cs typeface="Titillium Web Light"/>
              <a:sym typeface="Titillium Web Light"/>
            </a:endParaRPr>
          </a:p>
        </p:txBody>
      </p:sp>
      <p:pic>
        <p:nvPicPr>
          <p:cNvPr id="221" name="Google Shape;221;p25"/>
          <p:cNvPicPr preferRelativeResize="0"/>
          <p:nvPr/>
        </p:nvPicPr>
        <p:blipFill>
          <a:blip r:embed="rId3">
            <a:alphaModFix/>
          </a:blip>
          <a:stretch>
            <a:fillRect/>
          </a:stretch>
        </p:blipFill>
        <p:spPr>
          <a:xfrm>
            <a:off x="6846950" y="658600"/>
            <a:ext cx="2053793" cy="4020673"/>
          </a:xfrm>
          <a:prstGeom prst="rect">
            <a:avLst/>
          </a:prstGeom>
          <a:noFill/>
          <a:ln>
            <a:noFill/>
          </a:ln>
        </p:spPr>
      </p:pic>
      <p:sp>
        <p:nvSpPr>
          <p:cNvPr id="222" name="Google Shape;222;p25"/>
          <p:cNvSpPr txBox="1"/>
          <p:nvPr/>
        </p:nvSpPr>
        <p:spPr>
          <a:xfrm>
            <a:off x="6846950" y="265000"/>
            <a:ext cx="1884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FFFFFF"/>
                </a:solidFill>
                <a:latin typeface="Titillium Web"/>
                <a:ea typeface="Titillium Web"/>
                <a:cs typeface="Titillium Web"/>
                <a:sym typeface="Titillium Web"/>
              </a:rPr>
              <a:t>Example WOZ mentor chatting with mentee:</a:t>
            </a:r>
            <a:endParaRPr b="1" sz="900">
              <a:solidFill>
                <a:srgbClr val="FFFFFF"/>
              </a:solidFill>
              <a:latin typeface="Titillium Web"/>
              <a:ea typeface="Titillium Web"/>
              <a:cs typeface="Titillium Web"/>
              <a:sym typeface="Titillium Web"/>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6"/>
          <p:cNvSpPr txBox="1"/>
          <p:nvPr>
            <p:ph type="title"/>
          </p:nvPr>
        </p:nvSpPr>
        <p:spPr>
          <a:xfrm>
            <a:off x="457200" y="434575"/>
            <a:ext cx="70359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Additional Prototype Screenshots...</a:t>
            </a:r>
            <a:endParaRPr/>
          </a:p>
        </p:txBody>
      </p:sp>
      <p:sp>
        <p:nvSpPr>
          <p:cNvPr id="228" name="Google Shape;228;p2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27"/>
          <p:cNvSpPr txBox="1"/>
          <p:nvPr>
            <p:ph type="title"/>
          </p:nvPr>
        </p:nvSpPr>
        <p:spPr>
          <a:xfrm>
            <a:off x="457200" y="434575"/>
            <a:ext cx="60255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234" name="Google Shape;234;p2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35" name="Google Shape;235;p27"/>
          <p:cNvPicPr preferRelativeResize="0"/>
          <p:nvPr/>
        </p:nvPicPr>
        <p:blipFill>
          <a:blip r:embed="rId3">
            <a:alphaModFix/>
          </a:blip>
          <a:stretch>
            <a:fillRect/>
          </a:stretch>
        </p:blipFill>
        <p:spPr>
          <a:xfrm>
            <a:off x="152400" y="1291975"/>
            <a:ext cx="8839198" cy="27944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41" name="Google Shape;241;p28"/>
          <p:cNvPicPr preferRelativeResize="0"/>
          <p:nvPr/>
        </p:nvPicPr>
        <p:blipFill>
          <a:blip r:embed="rId3">
            <a:alphaModFix/>
          </a:blip>
          <a:stretch>
            <a:fillRect/>
          </a:stretch>
        </p:blipFill>
        <p:spPr>
          <a:xfrm>
            <a:off x="1113363" y="209675"/>
            <a:ext cx="6917274" cy="4628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47" name="Google Shape;247;p29"/>
          <p:cNvPicPr preferRelativeResize="0"/>
          <p:nvPr/>
        </p:nvPicPr>
        <p:blipFill>
          <a:blip r:embed="rId3">
            <a:alphaModFix/>
          </a:blip>
          <a:stretch>
            <a:fillRect/>
          </a:stretch>
        </p:blipFill>
        <p:spPr>
          <a:xfrm>
            <a:off x="2134725" y="81850"/>
            <a:ext cx="4992525" cy="4955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2"/>
          <p:cNvSpPr txBox="1"/>
          <p:nvPr>
            <p:ph type="title"/>
          </p:nvPr>
        </p:nvSpPr>
        <p:spPr>
          <a:xfrm>
            <a:off x="457200" y="156650"/>
            <a:ext cx="3302400" cy="58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Meet the Team</a:t>
            </a:r>
            <a:endParaRPr/>
          </a:p>
        </p:txBody>
      </p:sp>
      <p:sp>
        <p:nvSpPr>
          <p:cNvPr id="90" name="Google Shape;90;p12"/>
          <p:cNvSpPr/>
          <p:nvPr/>
        </p:nvSpPr>
        <p:spPr>
          <a:xfrm>
            <a:off x="0" y="1057425"/>
            <a:ext cx="8524500" cy="3146100"/>
          </a:xfrm>
          <a:prstGeom prst="snip1Rect">
            <a:avLst>
              <a:gd fmla="val 16667"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12"/>
          <p:cNvPicPr preferRelativeResize="0"/>
          <p:nvPr/>
        </p:nvPicPr>
        <p:blipFill>
          <a:blip r:embed="rId3">
            <a:alphaModFix/>
          </a:blip>
          <a:stretch>
            <a:fillRect/>
          </a:stretch>
        </p:blipFill>
        <p:spPr>
          <a:xfrm>
            <a:off x="6272075" y="1249475"/>
            <a:ext cx="1874400" cy="1874400"/>
          </a:xfrm>
          <a:prstGeom prst="ellipse">
            <a:avLst/>
          </a:prstGeom>
          <a:noFill/>
          <a:ln cap="flat" cmpd="sng" w="38100">
            <a:solidFill>
              <a:srgbClr val="FFFFFF"/>
            </a:solidFill>
            <a:prstDash val="solid"/>
            <a:round/>
            <a:headEnd len="sm" w="sm" type="none"/>
            <a:tailEnd len="sm" w="sm" type="none"/>
          </a:ln>
        </p:spPr>
      </p:pic>
      <p:pic>
        <p:nvPicPr>
          <p:cNvPr id="92" name="Google Shape;92;p12"/>
          <p:cNvPicPr preferRelativeResize="0"/>
          <p:nvPr/>
        </p:nvPicPr>
        <p:blipFill>
          <a:blip r:embed="rId4">
            <a:alphaModFix/>
          </a:blip>
          <a:stretch>
            <a:fillRect/>
          </a:stretch>
        </p:blipFill>
        <p:spPr>
          <a:xfrm>
            <a:off x="3443325" y="1249475"/>
            <a:ext cx="1874400" cy="1874400"/>
          </a:xfrm>
          <a:prstGeom prst="ellipse">
            <a:avLst/>
          </a:prstGeom>
          <a:noFill/>
          <a:ln cap="flat" cmpd="sng" w="38100">
            <a:solidFill>
              <a:srgbClr val="FFFFFF"/>
            </a:solidFill>
            <a:prstDash val="solid"/>
            <a:round/>
            <a:headEnd len="sm" w="sm" type="none"/>
            <a:tailEnd len="sm" w="sm" type="none"/>
          </a:ln>
        </p:spPr>
      </p:pic>
      <p:pic>
        <p:nvPicPr>
          <p:cNvPr id="93" name="Google Shape;93;p12"/>
          <p:cNvPicPr preferRelativeResize="0"/>
          <p:nvPr/>
        </p:nvPicPr>
        <p:blipFill>
          <a:blip r:embed="rId5">
            <a:alphaModFix/>
          </a:blip>
          <a:stretch>
            <a:fillRect/>
          </a:stretch>
        </p:blipFill>
        <p:spPr>
          <a:xfrm>
            <a:off x="609600" y="1249475"/>
            <a:ext cx="1814100" cy="1814100"/>
          </a:xfrm>
          <a:prstGeom prst="ellipse">
            <a:avLst/>
          </a:prstGeom>
          <a:noFill/>
          <a:ln cap="flat" cmpd="sng" w="38100">
            <a:solidFill>
              <a:srgbClr val="FFFFFF"/>
            </a:solidFill>
            <a:prstDash val="solid"/>
            <a:round/>
            <a:headEnd len="sm" w="sm" type="none"/>
            <a:tailEnd len="sm" w="sm" type="none"/>
          </a:ln>
        </p:spPr>
      </p:pic>
      <p:graphicFrame>
        <p:nvGraphicFramePr>
          <p:cNvPr id="94" name="Google Shape;94;p12"/>
          <p:cNvGraphicFramePr/>
          <p:nvPr/>
        </p:nvGraphicFramePr>
        <p:xfrm>
          <a:off x="609600" y="609600"/>
          <a:ext cx="3000000" cy="3000000"/>
        </p:xfrm>
        <a:graphic>
          <a:graphicData uri="http://schemas.openxmlformats.org/drawingml/2006/table">
            <a:tbl>
              <a:tblPr>
                <a:noFill/>
                <a:tableStyleId>{D8AFBE23-8263-4C3C-A136-53C5413DF98E}</a:tableStyleId>
              </a:tblPr>
              <a:tblGrid>
                <a:gridCol w="1981200"/>
                <a:gridCol w="1981200"/>
                <a:gridCol w="1981200"/>
              </a:tblGrid>
              <a:tr h="12700">
                <a:tc>
                  <a:txBody>
                    <a:bodyPr/>
                    <a:lstStyle/>
                    <a:p>
                      <a:pPr indent="0" lvl="0" marL="0" rtl="0" algn="ctr">
                        <a:spcBef>
                          <a:spcPts val="0"/>
                        </a:spcBef>
                        <a:spcAft>
                          <a:spcPts val="0"/>
                        </a:spcAft>
                        <a:buNone/>
                      </a:pPr>
                      <a:r>
                        <a:t/>
                      </a:r>
                      <a:endParaRPr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bl>
          </a:graphicData>
        </a:graphic>
      </p:graphicFrame>
      <p:sp>
        <p:nvSpPr>
          <p:cNvPr id="95" name="Google Shape;95;p12"/>
          <p:cNvSpPr txBox="1"/>
          <p:nvPr/>
        </p:nvSpPr>
        <p:spPr>
          <a:xfrm>
            <a:off x="1004400" y="3276700"/>
            <a:ext cx="1419300" cy="58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Titillium Web Light"/>
                <a:ea typeface="Titillium Web Light"/>
                <a:cs typeface="Titillium Web Light"/>
                <a:sym typeface="Titillium Web Light"/>
              </a:rPr>
              <a:t>Gray W.</a:t>
            </a:r>
            <a:endParaRPr sz="2000">
              <a:solidFill>
                <a:srgbClr val="FFFFFF"/>
              </a:solidFill>
              <a:latin typeface="Titillium Web Light"/>
              <a:ea typeface="Titillium Web Light"/>
              <a:cs typeface="Titillium Web Light"/>
              <a:sym typeface="Titillium Web Light"/>
            </a:endParaRPr>
          </a:p>
        </p:txBody>
      </p:sp>
      <p:sp>
        <p:nvSpPr>
          <p:cNvPr id="96" name="Google Shape;96;p12"/>
          <p:cNvSpPr txBox="1"/>
          <p:nvPr/>
        </p:nvSpPr>
        <p:spPr>
          <a:xfrm>
            <a:off x="3936900" y="3276700"/>
            <a:ext cx="1270200" cy="58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Titillium Web Light"/>
                <a:ea typeface="Titillium Web Light"/>
                <a:cs typeface="Titillium Web Light"/>
                <a:sym typeface="Titillium Web Light"/>
              </a:rPr>
              <a:t>Pao T.</a:t>
            </a:r>
            <a:endParaRPr sz="2000">
              <a:solidFill>
                <a:srgbClr val="FFFFFF"/>
              </a:solidFill>
              <a:latin typeface="Titillium Web Light"/>
              <a:ea typeface="Titillium Web Light"/>
              <a:cs typeface="Titillium Web Light"/>
              <a:sym typeface="Titillium Web Light"/>
            </a:endParaRPr>
          </a:p>
        </p:txBody>
      </p:sp>
      <p:sp>
        <p:nvSpPr>
          <p:cNvPr id="97" name="Google Shape;97;p12"/>
          <p:cNvSpPr txBox="1"/>
          <p:nvPr/>
        </p:nvSpPr>
        <p:spPr>
          <a:xfrm>
            <a:off x="6457650" y="3276700"/>
            <a:ext cx="1754100" cy="58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Titillium Web Light"/>
                <a:ea typeface="Titillium Web Light"/>
                <a:cs typeface="Titillium Web Light"/>
                <a:sym typeface="Titillium Web Light"/>
              </a:rPr>
              <a:t>Mamadou D.</a:t>
            </a:r>
            <a:endParaRPr sz="2000">
              <a:solidFill>
                <a:srgbClr val="FFFFFF"/>
              </a:solidFill>
              <a:latin typeface="Titillium Web Light"/>
              <a:ea typeface="Titillium Web Light"/>
              <a:cs typeface="Titillium Web Light"/>
              <a:sym typeface="Titillium Web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53" name="Google Shape;253;p30"/>
          <p:cNvPicPr preferRelativeResize="0"/>
          <p:nvPr/>
        </p:nvPicPr>
        <p:blipFill>
          <a:blip r:embed="rId3">
            <a:alphaModFix/>
          </a:blip>
          <a:stretch>
            <a:fillRect/>
          </a:stretch>
        </p:blipFill>
        <p:spPr>
          <a:xfrm>
            <a:off x="1504950" y="112750"/>
            <a:ext cx="6134099" cy="4918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3"/>
          <p:cNvSpPr/>
          <p:nvPr/>
        </p:nvSpPr>
        <p:spPr>
          <a:xfrm rot="10800000">
            <a:off x="1370575" y="0"/>
            <a:ext cx="5561400" cy="4738800"/>
          </a:xfrm>
          <a:prstGeom prst="round2SameRect">
            <a:avLst>
              <a:gd fmla="val 16667" name="adj1"/>
              <a:gd fmla="val 0" name="adj2"/>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txBox="1"/>
          <p:nvPr>
            <p:ph idx="1" type="body"/>
          </p:nvPr>
        </p:nvSpPr>
        <p:spPr>
          <a:xfrm>
            <a:off x="1740950" y="500800"/>
            <a:ext cx="4977300" cy="2645400"/>
          </a:xfrm>
          <a:prstGeom prst="rect">
            <a:avLst/>
          </a:prstGeom>
        </p:spPr>
        <p:txBody>
          <a:bodyPr anchorCtr="0" anchor="t" bIns="0" lIns="0" spcFirstLastPara="1" rIns="0" wrap="square" tIns="0">
            <a:noAutofit/>
          </a:bodyPr>
          <a:lstStyle/>
          <a:p>
            <a:pPr indent="0" lvl="0" marL="0" rtl="0" algn="l">
              <a:lnSpc>
                <a:spcPct val="115000"/>
              </a:lnSpc>
              <a:spcBef>
                <a:spcPts val="1800"/>
              </a:spcBef>
              <a:spcAft>
                <a:spcPts val="0"/>
              </a:spcAft>
              <a:buClr>
                <a:schemeClr val="dk1"/>
              </a:buClr>
              <a:buSzPts val="1100"/>
              <a:buFont typeface="Arial"/>
              <a:buNone/>
            </a:pPr>
            <a:r>
              <a:rPr lang="en" sz="2600">
                <a:solidFill>
                  <a:srgbClr val="FFFFFF"/>
                </a:solidFill>
                <a:latin typeface="Titillium Web SemiBold"/>
                <a:ea typeface="Titillium Web SemiBold"/>
                <a:cs typeface="Titillium Web SemiBold"/>
                <a:sym typeface="Titillium Web SemiBold"/>
              </a:rPr>
              <a:t>Mission Statement:</a:t>
            </a:r>
            <a:endParaRPr sz="2600">
              <a:solidFill>
                <a:srgbClr val="FFFFFF"/>
              </a:solidFill>
              <a:latin typeface="Titillium Web SemiBold"/>
              <a:ea typeface="Titillium Web SemiBold"/>
              <a:cs typeface="Titillium Web SemiBold"/>
              <a:sym typeface="Titillium Web SemiBold"/>
            </a:endParaRPr>
          </a:p>
          <a:p>
            <a:pPr indent="0" lvl="0" marL="0" rtl="0" algn="l">
              <a:lnSpc>
                <a:spcPct val="115000"/>
              </a:lnSpc>
              <a:spcBef>
                <a:spcPts val="600"/>
              </a:spcBef>
              <a:spcAft>
                <a:spcPts val="0"/>
              </a:spcAft>
              <a:buClr>
                <a:schemeClr val="dk1"/>
              </a:buClr>
              <a:buSzPts val="1100"/>
              <a:buFont typeface="Arial"/>
              <a:buNone/>
            </a:pPr>
            <a:r>
              <a:rPr lang="en" sz="2600">
                <a:solidFill>
                  <a:srgbClr val="FFFFFF"/>
                </a:solidFill>
                <a:latin typeface="Titillium Web SemiBold"/>
                <a:ea typeface="Titillium Web SemiBold"/>
                <a:cs typeface="Titillium Web SemiBold"/>
                <a:sym typeface="Titillium Web SemiBold"/>
              </a:rPr>
              <a:t>Pathways aims to empower and equip students with the tools needed to take charge of the college application process, and ready to give back to others seeking help during the process.</a:t>
            </a:r>
            <a:endParaRPr sz="2600">
              <a:solidFill>
                <a:srgbClr val="FFFFFF"/>
              </a:solidFill>
              <a:latin typeface="Titillium Web SemiBold"/>
              <a:ea typeface="Titillium Web SemiBold"/>
              <a:cs typeface="Titillium Web SemiBold"/>
              <a:sym typeface="Titillium Web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4"/>
          <p:cNvSpPr/>
          <p:nvPr/>
        </p:nvSpPr>
        <p:spPr>
          <a:xfrm rot="10800000">
            <a:off x="1370575" y="0"/>
            <a:ext cx="5561400" cy="4738800"/>
          </a:xfrm>
          <a:prstGeom prst="round2SameRect">
            <a:avLst>
              <a:gd fmla="val 16667" name="adj1"/>
              <a:gd fmla="val 0" name="adj2"/>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txBox="1"/>
          <p:nvPr>
            <p:ph idx="1" type="body"/>
          </p:nvPr>
        </p:nvSpPr>
        <p:spPr>
          <a:xfrm>
            <a:off x="1767050" y="291950"/>
            <a:ext cx="4977300" cy="2645400"/>
          </a:xfrm>
          <a:prstGeom prst="rect">
            <a:avLst/>
          </a:prstGeom>
        </p:spPr>
        <p:txBody>
          <a:bodyPr anchorCtr="0" anchor="t" bIns="0" lIns="0" spcFirstLastPara="1" rIns="0" wrap="square" tIns="0">
            <a:noAutofit/>
          </a:bodyPr>
          <a:lstStyle/>
          <a:p>
            <a:pPr indent="0" lvl="0" marL="0" rtl="0" algn="l">
              <a:lnSpc>
                <a:spcPct val="115000"/>
              </a:lnSpc>
              <a:spcBef>
                <a:spcPts val="1800"/>
              </a:spcBef>
              <a:spcAft>
                <a:spcPts val="0"/>
              </a:spcAft>
              <a:buNone/>
            </a:pPr>
            <a:r>
              <a:rPr b="1" lang="en" sz="2600">
                <a:solidFill>
                  <a:srgbClr val="FFFFFF"/>
                </a:solidFill>
                <a:latin typeface="Titillium Web"/>
                <a:ea typeface="Titillium Web"/>
                <a:cs typeface="Titillium Web"/>
                <a:sym typeface="Titillium Web"/>
              </a:rPr>
              <a:t>Value Proposition</a:t>
            </a:r>
            <a:endParaRPr b="1" sz="2600">
              <a:solidFill>
                <a:srgbClr val="FFFFFF"/>
              </a:solidFill>
              <a:latin typeface="Titillium Web"/>
              <a:ea typeface="Titillium Web"/>
              <a:cs typeface="Titillium Web"/>
              <a:sym typeface="Titillium Web"/>
            </a:endParaRPr>
          </a:p>
          <a:p>
            <a:pPr indent="0" lvl="0" marL="0" rtl="0" algn="l">
              <a:lnSpc>
                <a:spcPct val="115000"/>
              </a:lnSpc>
              <a:spcBef>
                <a:spcPts val="600"/>
              </a:spcBef>
              <a:spcAft>
                <a:spcPts val="0"/>
              </a:spcAft>
              <a:buNone/>
            </a:pPr>
            <a:r>
              <a:rPr lang="en" sz="2600">
                <a:solidFill>
                  <a:srgbClr val="FFFFFF"/>
                </a:solidFill>
                <a:latin typeface="Titillium Web SemiBold"/>
                <a:ea typeface="Titillium Web SemiBold"/>
                <a:cs typeface="Titillium Web SemiBold"/>
                <a:sym typeface="Titillium Web SemiBold"/>
              </a:rPr>
              <a:t>“Empowering students forward” conveys our mission statement of wanting to propel students forward on their path to college, and aid them in taking charge of their college application process.</a:t>
            </a:r>
            <a:endParaRPr sz="2600">
              <a:solidFill>
                <a:srgbClr val="FFFFFF"/>
              </a:solidFill>
              <a:latin typeface="Titillium Web SemiBold"/>
              <a:ea typeface="Titillium Web SemiBold"/>
              <a:cs typeface="Titillium Web SemiBold"/>
              <a:sym typeface="Titillium Web SemiBold"/>
            </a:endParaRPr>
          </a:p>
          <a:p>
            <a:pPr indent="0" lvl="0" marL="0" rtl="0" algn="l">
              <a:lnSpc>
                <a:spcPct val="115000"/>
              </a:lnSpc>
              <a:spcBef>
                <a:spcPts val="1800"/>
              </a:spcBef>
              <a:spcAft>
                <a:spcPts val="600"/>
              </a:spcAft>
              <a:buNone/>
            </a:pPr>
            <a:r>
              <a:t/>
            </a:r>
            <a:endParaRPr sz="2600">
              <a:solidFill>
                <a:srgbClr val="FFFFFF"/>
              </a:solidFill>
              <a:latin typeface="Titillium Web SemiBold"/>
              <a:ea typeface="Titillium Web SemiBold"/>
              <a:cs typeface="Titillium Web SemiBold"/>
              <a:sym typeface="Titillium Web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5"/>
          <p:cNvSpPr/>
          <p:nvPr/>
        </p:nvSpPr>
        <p:spPr>
          <a:xfrm rot="5400000">
            <a:off x="2891575" y="-2447850"/>
            <a:ext cx="1605600" cy="7389000"/>
          </a:xfrm>
          <a:prstGeom prst="snip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txBox="1"/>
          <p:nvPr/>
        </p:nvSpPr>
        <p:spPr>
          <a:xfrm>
            <a:off x="626625" y="443850"/>
            <a:ext cx="7806600" cy="8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FFFFF"/>
                </a:solidFill>
                <a:latin typeface="Titillium Web Light"/>
                <a:ea typeface="Titillium Web Light"/>
                <a:cs typeface="Titillium Web Light"/>
                <a:sym typeface="Titillium Web Light"/>
              </a:rPr>
              <a:t>Problem:</a:t>
            </a:r>
            <a:endParaRPr sz="4000">
              <a:solidFill>
                <a:srgbClr val="FFFFFF"/>
              </a:solidFill>
              <a:latin typeface="Titillium Web Light"/>
              <a:ea typeface="Titillium Web Light"/>
              <a:cs typeface="Titillium Web Light"/>
              <a:sym typeface="Titillium Web Light"/>
            </a:endParaRPr>
          </a:p>
        </p:txBody>
      </p:sp>
      <p:sp>
        <p:nvSpPr>
          <p:cNvPr id="116" name="Google Shape;116;p15"/>
          <p:cNvSpPr/>
          <p:nvPr/>
        </p:nvSpPr>
        <p:spPr>
          <a:xfrm rot="-5400000">
            <a:off x="4646700" y="41300"/>
            <a:ext cx="1605600" cy="7389000"/>
          </a:xfrm>
          <a:prstGeom prst="snip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txBox="1"/>
          <p:nvPr/>
        </p:nvSpPr>
        <p:spPr>
          <a:xfrm>
            <a:off x="2075675" y="2933000"/>
            <a:ext cx="7584600" cy="8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FFFFF"/>
                </a:solidFill>
                <a:latin typeface="Titillium Web Light"/>
                <a:ea typeface="Titillium Web Light"/>
                <a:cs typeface="Titillium Web Light"/>
                <a:sym typeface="Titillium Web Light"/>
              </a:rPr>
              <a:t>Solution: </a:t>
            </a:r>
            <a:endParaRPr sz="40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t/>
            </a:r>
            <a:endParaRPr sz="4000">
              <a:solidFill>
                <a:srgbClr val="FFFFFF"/>
              </a:solidFill>
              <a:latin typeface="Titillium Web Light"/>
              <a:ea typeface="Titillium Web Light"/>
              <a:cs typeface="Titillium Web Light"/>
              <a:sym typeface="Titillium Web Light"/>
            </a:endParaRPr>
          </a:p>
        </p:txBody>
      </p:sp>
      <p:sp>
        <p:nvSpPr>
          <p:cNvPr id="118" name="Google Shape;118;p15"/>
          <p:cNvSpPr txBox="1"/>
          <p:nvPr/>
        </p:nvSpPr>
        <p:spPr>
          <a:xfrm>
            <a:off x="704825" y="1188000"/>
            <a:ext cx="6148800" cy="7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500">
                <a:solidFill>
                  <a:srgbClr val="FFFFFF"/>
                </a:solidFill>
                <a:latin typeface="Titillium Web"/>
                <a:ea typeface="Titillium Web"/>
                <a:cs typeface="Titillium Web"/>
                <a:sym typeface="Titillium Web"/>
              </a:rPr>
              <a:t>College is seen as a goal for many students, but the college application process is confusing, complicated, and stressful. </a:t>
            </a:r>
            <a:endParaRPr sz="1500">
              <a:solidFill>
                <a:srgbClr val="FFFFFF"/>
              </a:solidFill>
              <a:latin typeface="Titillium Web Light"/>
              <a:ea typeface="Titillium Web Light"/>
              <a:cs typeface="Titillium Web Light"/>
              <a:sym typeface="Titillium Web Light"/>
            </a:endParaRPr>
          </a:p>
        </p:txBody>
      </p:sp>
      <p:sp>
        <p:nvSpPr>
          <p:cNvPr id="119" name="Google Shape;119;p15"/>
          <p:cNvSpPr txBox="1"/>
          <p:nvPr/>
        </p:nvSpPr>
        <p:spPr>
          <a:xfrm>
            <a:off x="2388975" y="3537800"/>
            <a:ext cx="5991900" cy="8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Titillium Web Light"/>
                <a:ea typeface="Titillium Web Light"/>
                <a:cs typeface="Titillium Web Light"/>
                <a:sym typeface="Titillium Web Light"/>
              </a:rPr>
              <a:t>An single app that would allow students to ‘map’ out their college application process and connect them with similar background college students to provide mentorship and guidance.</a:t>
            </a:r>
            <a:endParaRPr sz="1500">
              <a:solidFill>
                <a:srgbClr val="FFFFFF"/>
              </a:solidFill>
              <a:latin typeface="Titillium Web Light"/>
              <a:ea typeface="Titillium Web Light"/>
              <a:cs typeface="Titillium Web Light"/>
              <a:sym typeface="Titillium Web Light"/>
            </a:endParaRPr>
          </a:p>
        </p:txBody>
      </p:sp>
      <p:grpSp>
        <p:nvGrpSpPr>
          <p:cNvPr id="120" name="Google Shape;120;p15"/>
          <p:cNvGrpSpPr/>
          <p:nvPr/>
        </p:nvGrpSpPr>
        <p:grpSpPr>
          <a:xfrm>
            <a:off x="4089729" y="3179549"/>
            <a:ext cx="215966" cy="342399"/>
            <a:chOff x="6718575" y="2318625"/>
            <a:chExt cx="256950" cy="407375"/>
          </a:xfrm>
        </p:grpSpPr>
        <p:sp>
          <p:nvSpPr>
            <p:cNvPr id="121" name="Google Shape;121;p1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5"/>
          <p:cNvSpPr/>
          <p:nvPr/>
        </p:nvSpPr>
        <p:spPr>
          <a:xfrm>
            <a:off x="2692724" y="69321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6"/>
          <p:cNvSpPr txBox="1"/>
          <p:nvPr/>
        </p:nvSpPr>
        <p:spPr>
          <a:xfrm>
            <a:off x="234975" y="443850"/>
            <a:ext cx="4242900" cy="10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135" name="Google Shape;135;p16"/>
          <p:cNvSpPr/>
          <p:nvPr/>
        </p:nvSpPr>
        <p:spPr>
          <a:xfrm>
            <a:off x="117675" y="182750"/>
            <a:ext cx="5065200" cy="4582200"/>
          </a:xfrm>
          <a:prstGeom prst="roundRect">
            <a:avLst>
              <a:gd fmla="val 16667"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txBox="1"/>
          <p:nvPr/>
        </p:nvSpPr>
        <p:spPr>
          <a:xfrm>
            <a:off x="339525" y="314825"/>
            <a:ext cx="4033800" cy="7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Titillium Web"/>
                <a:ea typeface="Titillium Web"/>
                <a:cs typeface="Titillium Web"/>
                <a:sym typeface="Titillium Web"/>
              </a:rPr>
              <a:t>Our Tasks</a:t>
            </a:r>
            <a:endParaRPr b="1" sz="3000">
              <a:solidFill>
                <a:srgbClr val="FFFFFF"/>
              </a:solidFill>
              <a:latin typeface="Titillium Web"/>
              <a:ea typeface="Titillium Web"/>
              <a:cs typeface="Titillium Web"/>
              <a:sym typeface="Titillium Web"/>
            </a:endParaRPr>
          </a:p>
        </p:txBody>
      </p:sp>
      <p:sp>
        <p:nvSpPr>
          <p:cNvPr id="137" name="Google Shape;137;p16"/>
          <p:cNvSpPr txBox="1"/>
          <p:nvPr/>
        </p:nvSpPr>
        <p:spPr>
          <a:xfrm>
            <a:off x="552425" y="900750"/>
            <a:ext cx="4242900" cy="3483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FFFFFF"/>
              </a:buClr>
              <a:buSzPts val="2200"/>
              <a:buFont typeface="Titillium Web Light"/>
              <a:buAutoNum type="arabicPeriod"/>
            </a:pPr>
            <a:r>
              <a:rPr lang="en" sz="2200">
                <a:solidFill>
                  <a:srgbClr val="FFFFFF"/>
                </a:solidFill>
                <a:latin typeface="Titillium Web Light"/>
                <a:ea typeface="Titillium Web Light"/>
                <a:cs typeface="Titillium Web Light"/>
                <a:sym typeface="Titillium Web Light"/>
              </a:rPr>
              <a:t>Create a college roadmap (simple)</a:t>
            </a:r>
            <a:endParaRPr sz="2200">
              <a:solidFill>
                <a:srgbClr val="FFFFFF"/>
              </a:solidFill>
              <a:latin typeface="Titillium Web Light"/>
              <a:ea typeface="Titillium Web Light"/>
              <a:cs typeface="Titillium Web Light"/>
              <a:sym typeface="Titillium Web Light"/>
            </a:endParaRPr>
          </a:p>
          <a:p>
            <a:pPr indent="0" lvl="0" marL="457200" rtl="0" algn="l">
              <a:spcBef>
                <a:spcPts val="0"/>
              </a:spcBef>
              <a:spcAft>
                <a:spcPts val="0"/>
              </a:spcAft>
              <a:buNone/>
            </a:pPr>
            <a:r>
              <a:t/>
            </a:r>
            <a:endParaRPr sz="2200">
              <a:solidFill>
                <a:srgbClr val="FFFFFF"/>
              </a:solidFill>
              <a:latin typeface="Titillium Web Light"/>
              <a:ea typeface="Titillium Web Light"/>
              <a:cs typeface="Titillium Web Light"/>
              <a:sym typeface="Titillium Web Light"/>
            </a:endParaRPr>
          </a:p>
          <a:p>
            <a:pPr indent="-368300" lvl="0" marL="457200" rtl="0" algn="l">
              <a:spcBef>
                <a:spcPts val="0"/>
              </a:spcBef>
              <a:spcAft>
                <a:spcPts val="0"/>
              </a:spcAft>
              <a:buClr>
                <a:srgbClr val="FFFFFF"/>
              </a:buClr>
              <a:buSzPts val="2200"/>
              <a:buFont typeface="Titillium Web Light"/>
              <a:buAutoNum type="arabicPeriod"/>
            </a:pPr>
            <a:r>
              <a:rPr lang="en" sz="2200">
                <a:solidFill>
                  <a:srgbClr val="FFFFFF"/>
                </a:solidFill>
                <a:latin typeface="Titillium Web Light"/>
                <a:ea typeface="Titillium Web Light"/>
                <a:cs typeface="Titillium Web Light"/>
                <a:sym typeface="Titillium Web Light"/>
              </a:rPr>
              <a:t>Match students with a mentor of a similar background (complex</a:t>
            </a:r>
            <a:r>
              <a:rPr lang="en" sz="2200">
                <a:solidFill>
                  <a:srgbClr val="FFFFFF"/>
                </a:solidFill>
                <a:latin typeface="Titillium Web Light"/>
                <a:ea typeface="Titillium Web Light"/>
                <a:cs typeface="Titillium Web Light"/>
                <a:sym typeface="Titillium Web Light"/>
              </a:rPr>
              <a:t>)</a:t>
            </a:r>
            <a:endParaRPr sz="2200">
              <a:solidFill>
                <a:srgbClr val="FFFFFF"/>
              </a:solidFill>
              <a:latin typeface="Titillium Web Light"/>
              <a:ea typeface="Titillium Web Light"/>
              <a:cs typeface="Titillium Web Light"/>
              <a:sym typeface="Titillium Web Light"/>
            </a:endParaRPr>
          </a:p>
          <a:p>
            <a:pPr indent="0" lvl="0" marL="457200" rtl="0" algn="l">
              <a:spcBef>
                <a:spcPts val="0"/>
              </a:spcBef>
              <a:spcAft>
                <a:spcPts val="0"/>
              </a:spcAft>
              <a:buNone/>
            </a:pPr>
            <a:r>
              <a:t/>
            </a:r>
            <a:endParaRPr sz="2200">
              <a:solidFill>
                <a:srgbClr val="FFFFFF"/>
              </a:solidFill>
              <a:latin typeface="Titillium Web Light"/>
              <a:ea typeface="Titillium Web Light"/>
              <a:cs typeface="Titillium Web Light"/>
              <a:sym typeface="Titillium Web Light"/>
            </a:endParaRPr>
          </a:p>
          <a:p>
            <a:pPr indent="-368300" lvl="0" marL="457200" rtl="0" algn="l">
              <a:spcBef>
                <a:spcPts val="0"/>
              </a:spcBef>
              <a:spcAft>
                <a:spcPts val="0"/>
              </a:spcAft>
              <a:buClr>
                <a:srgbClr val="FFFFFF"/>
              </a:buClr>
              <a:buSzPts val="2200"/>
              <a:buFont typeface="Titillium Web Light"/>
              <a:buAutoNum type="arabicPeriod"/>
            </a:pPr>
            <a:r>
              <a:rPr lang="en" sz="2200">
                <a:solidFill>
                  <a:srgbClr val="FFFFFF"/>
                </a:solidFill>
                <a:latin typeface="Titillium Web Light"/>
                <a:ea typeface="Titillium Web Light"/>
                <a:cs typeface="Titillium Web Light"/>
                <a:sym typeface="Titillium Web Light"/>
              </a:rPr>
              <a:t>Students should be able to </a:t>
            </a:r>
            <a:r>
              <a:rPr lang="en" sz="2200">
                <a:solidFill>
                  <a:srgbClr val="FFFFFF"/>
                </a:solidFill>
                <a:latin typeface="Titillium Web Light"/>
                <a:ea typeface="Titillium Web Light"/>
                <a:cs typeface="Titillium Web Light"/>
                <a:sym typeface="Titillium Web Light"/>
              </a:rPr>
              <a:t>receive</a:t>
            </a:r>
            <a:r>
              <a:rPr lang="en" sz="2200">
                <a:solidFill>
                  <a:srgbClr val="FFFFFF"/>
                </a:solidFill>
                <a:latin typeface="Titillium Web Light"/>
                <a:ea typeface="Titillium Web Light"/>
                <a:cs typeface="Titillium Web Light"/>
                <a:sym typeface="Titillium Web Light"/>
              </a:rPr>
              <a:t> feedback and guidance from mentor (medium)</a:t>
            </a:r>
            <a:endParaRPr sz="2200">
              <a:solidFill>
                <a:srgbClr val="FFFFFF"/>
              </a:solidFill>
              <a:latin typeface="Titillium Web Light"/>
              <a:ea typeface="Titillium Web Light"/>
              <a:cs typeface="Titillium Web Light"/>
              <a:sym typeface="Titillium Web Light"/>
            </a:endParaRPr>
          </a:p>
        </p:txBody>
      </p:sp>
      <p:grpSp>
        <p:nvGrpSpPr>
          <p:cNvPr id="138" name="Google Shape;138;p16"/>
          <p:cNvGrpSpPr/>
          <p:nvPr/>
        </p:nvGrpSpPr>
        <p:grpSpPr>
          <a:xfrm>
            <a:off x="2171666" y="482568"/>
            <a:ext cx="369505" cy="369505"/>
            <a:chOff x="2594050" y="1631825"/>
            <a:chExt cx="439625" cy="439625"/>
          </a:xfrm>
        </p:grpSpPr>
        <p:sp>
          <p:nvSpPr>
            <p:cNvPr id="139" name="Google Shape;139;p16"/>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2801675" y="1740825"/>
              <a:ext cx="49950" cy="49950"/>
            </a:xfrm>
            <a:custGeom>
              <a:rect b="b" l="l" r="r" t="t"/>
              <a:pathLst>
                <a:path extrusionOk="0" fill="none" h="1998" w="1998">
                  <a:moveTo>
                    <a:pt x="1" y="1997"/>
                  </a:moveTo>
                  <a:lnTo>
                    <a:pt x="1998"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7"/>
          <p:cNvSpPr/>
          <p:nvPr/>
        </p:nvSpPr>
        <p:spPr>
          <a:xfrm>
            <a:off x="260175" y="1042425"/>
            <a:ext cx="3041100" cy="1434900"/>
          </a:xfrm>
          <a:prstGeom prst="wedgeRectCallout">
            <a:avLst>
              <a:gd fmla="val -20833" name="adj1"/>
              <a:gd fmla="val 625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txBox="1"/>
          <p:nvPr/>
        </p:nvSpPr>
        <p:spPr>
          <a:xfrm>
            <a:off x="235025" y="966050"/>
            <a:ext cx="3158400" cy="14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FFFFFF"/>
                </a:solidFill>
                <a:latin typeface="Titillium Web"/>
                <a:ea typeface="Titillium Web"/>
                <a:cs typeface="Titillium Web"/>
                <a:sym typeface="Titillium Web"/>
              </a:rPr>
              <a:t>Before</a:t>
            </a:r>
            <a:endParaRPr sz="25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rPr lang="en" sz="2200">
                <a:solidFill>
                  <a:srgbClr val="FFFFFF"/>
                </a:solidFill>
                <a:latin typeface="Titillium Web Light"/>
                <a:ea typeface="Titillium Web Light"/>
                <a:cs typeface="Titillium Web Light"/>
                <a:sym typeface="Titillium Web Light"/>
              </a:rPr>
              <a:t>users were c</a:t>
            </a:r>
            <a:r>
              <a:rPr lang="en" sz="2200">
                <a:solidFill>
                  <a:srgbClr val="FFFFFF"/>
                </a:solidFill>
                <a:latin typeface="Titillium Web Light"/>
                <a:ea typeface="Titillium Web Light"/>
                <a:cs typeface="Titillium Web Light"/>
                <a:sym typeface="Titillium Web Light"/>
              </a:rPr>
              <a:t>onfused about the possibilities of “click to edit” nodes.</a:t>
            </a:r>
            <a:endParaRPr sz="2200">
              <a:solidFill>
                <a:srgbClr val="FFFFFF"/>
              </a:solidFill>
              <a:latin typeface="Titillium Web Light"/>
              <a:ea typeface="Titillium Web Light"/>
              <a:cs typeface="Titillium Web Light"/>
              <a:sym typeface="Titillium Web Light"/>
            </a:endParaRPr>
          </a:p>
        </p:txBody>
      </p:sp>
      <p:pic>
        <p:nvPicPr>
          <p:cNvPr id="149" name="Google Shape;149;p17"/>
          <p:cNvPicPr preferRelativeResize="0"/>
          <p:nvPr/>
        </p:nvPicPr>
        <p:blipFill>
          <a:blip r:embed="rId3">
            <a:alphaModFix/>
          </a:blip>
          <a:stretch>
            <a:fillRect/>
          </a:stretch>
        </p:blipFill>
        <p:spPr>
          <a:xfrm>
            <a:off x="3865275" y="195825"/>
            <a:ext cx="2815978" cy="3537073"/>
          </a:xfrm>
          <a:prstGeom prst="rect">
            <a:avLst/>
          </a:prstGeom>
          <a:noFill/>
          <a:ln>
            <a:noFill/>
          </a:ln>
        </p:spPr>
      </p:pic>
      <p:sp>
        <p:nvSpPr>
          <p:cNvPr id="150" name="Google Shape;150;p17"/>
          <p:cNvSpPr/>
          <p:nvPr/>
        </p:nvSpPr>
        <p:spPr>
          <a:xfrm>
            <a:off x="286250" y="2982100"/>
            <a:ext cx="3041100" cy="1434900"/>
          </a:xfrm>
          <a:prstGeom prst="wedgeRectCallout">
            <a:avLst>
              <a:gd fmla="val -20833" name="adj1"/>
              <a:gd fmla="val 625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txBox="1"/>
          <p:nvPr/>
        </p:nvSpPr>
        <p:spPr>
          <a:xfrm>
            <a:off x="252750" y="2947000"/>
            <a:ext cx="3158400" cy="14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FFFFFF"/>
                </a:solidFill>
                <a:latin typeface="Titillium Web"/>
                <a:ea typeface="Titillium Web"/>
                <a:cs typeface="Titillium Web"/>
                <a:sym typeface="Titillium Web"/>
              </a:rPr>
              <a:t>After</a:t>
            </a:r>
            <a:endParaRPr sz="25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rPr lang="en" sz="2200">
                <a:solidFill>
                  <a:srgbClr val="FFFFFF"/>
                </a:solidFill>
                <a:latin typeface="Titillium Web Light"/>
                <a:ea typeface="Titillium Web Light"/>
                <a:cs typeface="Titillium Web Light"/>
                <a:sym typeface="Titillium Web Light"/>
              </a:rPr>
              <a:t>A single node to edit and change of name to “add task” </a:t>
            </a:r>
            <a:endParaRPr sz="2200">
              <a:solidFill>
                <a:srgbClr val="FFFFFF"/>
              </a:solidFill>
              <a:latin typeface="Titillium Web Light"/>
              <a:ea typeface="Titillium Web Light"/>
              <a:cs typeface="Titillium Web Light"/>
              <a:sym typeface="Titillium Web Light"/>
            </a:endParaRPr>
          </a:p>
        </p:txBody>
      </p:sp>
      <p:sp>
        <p:nvSpPr>
          <p:cNvPr id="152" name="Google Shape;152;p17"/>
          <p:cNvSpPr/>
          <p:nvPr/>
        </p:nvSpPr>
        <p:spPr>
          <a:xfrm>
            <a:off x="-300300" y="195825"/>
            <a:ext cx="3890100" cy="626700"/>
          </a:xfrm>
          <a:prstGeom prst="round2DiagRect">
            <a:avLst>
              <a:gd fmla="val 16667" name="adj1"/>
              <a:gd fmla="val 0" name="adj2"/>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txBox="1"/>
          <p:nvPr>
            <p:ph type="title"/>
          </p:nvPr>
        </p:nvSpPr>
        <p:spPr>
          <a:xfrm>
            <a:off x="195575" y="128425"/>
            <a:ext cx="3237300" cy="626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300"/>
              <a:t>Task 1 Challenge</a:t>
            </a:r>
            <a:endParaRPr sz="3300"/>
          </a:p>
        </p:txBody>
      </p:sp>
      <p:pic>
        <p:nvPicPr>
          <p:cNvPr id="154" name="Google Shape;154;p17"/>
          <p:cNvPicPr preferRelativeResize="0"/>
          <p:nvPr/>
        </p:nvPicPr>
        <p:blipFill rotWithShape="1">
          <a:blip r:embed="rId4">
            <a:alphaModFix/>
          </a:blip>
          <a:srcRect b="4442" l="6638" r="14241" t="56622"/>
          <a:stretch/>
        </p:blipFill>
        <p:spPr>
          <a:xfrm>
            <a:off x="5456900" y="2764075"/>
            <a:ext cx="3377648" cy="22242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8"/>
          <p:cNvSpPr/>
          <p:nvPr/>
        </p:nvSpPr>
        <p:spPr>
          <a:xfrm>
            <a:off x="-300300" y="195825"/>
            <a:ext cx="3890100" cy="626700"/>
          </a:xfrm>
          <a:prstGeom prst="round2DiagRect">
            <a:avLst>
              <a:gd fmla="val 16667" name="adj1"/>
              <a:gd fmla="val 0" name="adj2"/>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txBox="1"/>
          <p:nvPr>
            <p:ph type="title"/>
          </p:nvPr>
        </p:nvSpPr>
        <p:spPr>
          <a:xfrm>
            <a:off x="195575" y="128425"/>
            <a:ext cx="3237300" cy="626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300"/>
              <a:t>Task 2 </a:t>
            </a:r>
            <a:r>
              <a:rPr lang="en" sz="3300"/>
              <a:t>Challenge</a:t>
            </a:r>
            <a:r>
              <a:rPr lang="en" sz="3300"/>
              <a:t>:</a:t>
            </a:r>
            <a:endParaRPr sz="3300"/>
          </a:p>
        </p:txBody>
      </p:sp>
      <p:sp>
        <p:nvSpPr>
          <p:cNvPr id="161" name="Google Shape;161;p18"/>
          <p:cNvSpPr/>
          <p:nvPr/>
        </p:nvSpPr>
        <p:spPr>
          <a:xfrm>
            <a:off x="187225" y="1109775"/>
            <a:ext cx="3041100" cy="1496100"/>
          </a:xfrm>
          <a:prstGeom prst="wedgeRectCallout">
            <a:avLst>
              <a:gd fmla="val -20833" name="adj1"/>
              <a:gd fmla="val 625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8"/>
          <p:cNvSpPr txBox="1"/>
          <p:nvPr/>
        </p:nvSpPr>
        <p:spPr>
          <a:xfrm>
            <a:off x="162075" y="1033400"/>
            <a:ext cx="3158400" cy="14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FFFFFF"/>
                </a:solidFill>
                <a:latin typeface="Titillium Web"/>
                <a:ea typeface="Titillium Web"/>
                <a:cs typeface="Titillium Web"/>
                <a:sym typeface="Titillium Web"/>
              </a:rPr>
              <a:t>Before</a:t>
            </a:r>
            <a:endParaRPr b="1" sz="25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rPr lang="en" sz="2200">
                <a:solidFill>
                  <a:srgbClr val="FFFFFF"/>
                </a:solidFill>
                <a:latin typeface="Titillium Web Light"/>
                <a:ea typeface="Titillium Web Light"/>
                <a:cs typeface="Titillium Web Light"/>
                <a:sym typeface="Titillium Web Light"/>
              </a:rPr>
              <a:t>users were confused </a:t>
            </a:r>
            <a:endParaRPr sz="25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rPr lang="en" sz="2200">
                <a:solidFill>
                  <a:srgbClr val="FFFFFF"/>
                </a:solidFill>
                <a:latin typeface="Titillium Web Light"/>
                <a:ea typeface="Titillium Web Light"/>
                <a:cs typeface="Titillium Web Light"/>
                <a:sym typeface="Titillium Web Light"/>
              </a:rPr>
              <a:t>about “mentor” box icon, would click “edit” instead</a:t>
            </a:r>
            <a:endParaRPr sz="2200">
              <a:solidFill>
                <a:srgbClr val="FFFFFF"/>
              </a:solidFill>
              <a:latin typeface="Titillium Web Light"/>
              <a:ea typeface="Titillium Web Light"/>
              <a:cs typeface="Titillium Web Light"/>
              <a:sym typeface="Titillium Web Light"/>
            </a:endParaRPr>
          </a:p>
        </p:txBody>
      </p:sp>
      <p:sp>
        <p:nvSpPr>
          <p:cNvPr id="163" name="Google Shape;163;p18"/>
          <p:cNvSpPr/>
          <p:nvPr/>
        </p:nvSpPr>
        <p:spPr>
          <a:xfrm>
            <a:off x="220725" y="3086875"/>
            <a:ext cx="3041100" cy="1434900"/>
          </a:xfrm>
          <a:prstGeom prst="wedgeRectCallout">
            <a:avLst>
              <a:gd fmla="val -20833" name="adj1"/>
              <a:gd fmla="val 625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8"/>
          <p:cNvSpPr txBox="1"/>
          <p:nvPr/>
        </p:nvSpPr>
        <p:spPr>
          <a:xfrm>
            <a:off x="195575" y="3010500"/>
            <a:ext cx="3158400" cy="14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FFFFFF"/>
                </a:solidFill>
                <a:latin typeface="Titillium Web"/>
                <a:ea typeface="Titillium Web"/>
                <a:cs typeface="Titillium Web"/>
                <a:sym typeface="Titillium Web"/>
              </a:rPr>
              <a:t>After</a:t>
            </a:r>
            <a:endParaRPr sz="25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rPr lang="en" sz="2200">
                <a:solidFill>
                  <a:srgbClr val="FFFFFF"/>
                </a:solidFill>
                <a:latin typeface="Titillium Web Light"/>
                <a:ea typeface="Titillium Web Light"/>
                <a:cs typeface="Titillium Web Light"/>
                <a:sym typeface="Titillium Web Light"/>
              </a:rPr>
              <a:t>mentor box is clearly labeled and looks very clickable</a:t>
            </a:r>
            <a:endParaRPr sz="2200">
              <a:solidFill>
                <a:srgbClr val="FFFFFF"/>
              </a:solidFill>
              <a:latin typeface="Titillium Web Light"/>
              <a:ea typeface="Titillium Web Light"/>
              <a:cs typeface="Titillium Web Light"/>
              <a:sym typeface="Titillium Web Light"/>
            </a:endParaRPr>
          </a:p>
        </p:txBody>
      </p:sp>
      <p:pic>
        <p:nvPicPr>
          <p:cNvPr id="165" name="Google Shape;165;p18"/>
          <p:cNvPicPr preferRelativeResize="0"/>
          <p:nvPr/>
        </p:nvPicPr>
        <p:blipFill rotWithShape="1">
          <a:blip r:embed="rId3">
            <a:alphaModFix/>
          </a:blip>
          <a:srcRect b="58031" l="18472" r="5097" t="7449"/>
          <a:stretch/>
        </p:blipFill>
        <p:spPr>
          <a:xfrm>
            <a:off x="5167125" y="2797013"/>
            <a:ext cx="3776727" cy="2282726"/>
          </a:xfrm>
          <a:prstGeom prst="rect">
            <a:avLst/>
          </a:prstGeom>
          <a:noFill/>
          <a:ln>
            <a:noFill/>
          </a:ln>
        </p:spPr>
      </p:pic>
      <p:pic>
        <p:nvPicPr>
          <p:cNvPr id="166" name="Google Shape;166;p18"/>
          <p:cNvPicPr preferRelativeResize="0"/>
          <p:nvPr/>
        </p:nvPicPr>
        <p:blipFill rotWithShape="1">
          <a:blip r:embed="rId4">
            <a:alphaModFix/>
          </a:blip>
          <a:srcRect b="56663" l="0" r="58992" t="0"/>
          <a:stretch/>
        </p:blipFill>
        <p:spPr>
          <a:xfrm>
            <a:off x="3737975" y="195825"/>
            <a:ext cx="3677085" cy="2410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9"/>
          <p:cNvSpPr/>
          <p:nvPr/>
        </p:nvSpPr>
        <p:spPr>
          <a:xfrm>
            <a:off x="-300300" y="195825"/>
            <a:ext cx="3890100" cy="626700"/>
          </a:xfrm>
          <a:prstGeom prst="round2DiagRect">
            <a:avLst>
              <a:gd fmla="val 16667" name="adj1"/>
              <a:gd fmla="val 0" name="adj2"/>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9"/>
          <p:cNvSpPr txBox="1"/>
          <p:nvPr>
            <p:ph type="title"/>
          </p:nvPr>
        </p:nvSpPr>
        <p:spPr>
          <a:xfrm>
            <a:off x="195575" y="128425"/>
            <a:ext cx="3237300" cy="626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300"/>
              <a:t>Task 2 Challenge:</a:t>
            </a:r>
            <a:endParaRPr sz="3300"/>
          </a:p>
        </p:txBody>
      </p:sp>
      <p:sp>
        <p:nvSpPr>
          <p:cNvPr id="173" name="Google Shape;173;p19"/>
          <p:cNvSpPr/>
          <p:nvPr/>
        </p:nvSpPr>
        <p:spPr>
          <a:xfrm>
            <a:off x="208150" y="1050775"/>
            <a:ext cx="3041100" cy="1766400"/>
          </a:xfrm>
          <a:prstGeom prst="wedgeRectCallout">
            <a:avLst>
              <a:gd fmla="val -20833" name="adj1"/>
              <a:gd fmla="val 625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txBox="1"/>
          <p:nvPr/>
        </p:nvSpPr>
        <p:spPr>
          <a:xfrm>
            <a:off x="183000" y="974400"/>
            <a:ext cx="2922900" cy="18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FFFFFF"/>
                </a:solidFill>
                <a:latin typeface="Titillium Web"/>
                <a:ea typeface="Titillium Web"/>
                <a:cs typeface="Titillium Web"/>
                <a:sym typeface="Titillium Web"/>
              </a:rPr>
              <a:t>Before</a:t>
            </a:r>
            <a:endParaRPr b="1" sz="25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rPr lang="en" sz="2200">
                <a:solidFill>
                  <a:srgbClr val="FFFFFF"/>
                </a:solidFill>
                <a:latin typeface="Titillium Web Light"/>
                <a:ea typeface="Titillium Web Light"/>
                <a:cs typeface="Titillium Web Light"/>
                <a:sym typeface="Titillium Web Light"/>
              </a:rPr>
              <a:t>users couldn’t differentiate between “clickable” and “submit” buttons</a:t>
            </a:r>
            <a:endParaRPr sz="2200">
              <a:solidFill>
                <a:srgbClr val="FFFFFF"/>
              </a:solidFill>
              <a:latin typeface="Titillium Web Light"/>
              <a:ea typeface="Titillium Web Light"/>
              <a:cs typeface="Titillium Web Light"/>
              <a:sym typeface="Titillium Web Light"/>
            </a:endParaRPr>
          </a:p>
        </p:txBody>
      </p:sp>
      <p:sp>
        <p:nvSpPr>
          <p:cNvPr id="175" name="Google Shape;175;p19"/>
          <p:cNvSpPr/>
          <p:nvPr/>
        </p:nvSpPr>
        <p:spPr>
          <a:xfrm>
            <a:off x="195575" y="3181250"/>
            <a:ext cx="3041100" cy="1434900"/>
          </a:xfrm>
          <a:prstGeom prst="wedgeRectCallout">
            <a:avLst>
              <a:gd fmla="val -20833" name="adj1"/>
              <a:gd fmla="val 625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txBox="1"/>
          <p:nvPr/>
        </p:nvSpPr>
        <p:spPr>
          <a:xfrm>
            <a:off x="201525" y="3081275"/>
            <a:ext cx="3158400" cy="14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FFFFFF"/>
                </a:solidFill>
                <a:latin typeface="Titillium Web"/>
                <a:ea typeface="Titillium Web"/>
                <a:cs typeface="Titillium Web"/>
                <a:sym typeface="Titillium Web"/>
              </a:rPr>
              <a:t>After</a:t>
            </a:r>
            <a:endParaRPr sz="25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Clr>
                <a:schemeClr val="dk1"/>
              </a:buClr>
              <a:buSzPts val="1100"/>
              <a:buFont typeface="Arial"/>
              <a:buNone/>
            </a:pPr>
            <a:r>
              <a:rPr lang="en" sz="2200">
                <a:solidFill>
                  <a:schemeClr val="lt1"/>
                </a:solidFill>
                <a:latin typeface="Titillium Web Light"/>
                <a:ea typeface="Titillium Web Light"/>
                <a:cs typeface="Titillium Web Light"/>
                <a:sym typeface="Titillium Web Light"/>
              </a:rPr>
              <a:t>request button is nice, clear and swipe navigation is clean</a:t>
            </a:r>
            <a:endParaRPr sz="2200">
              <a:solidFill>
                <a:srgbClr val="FFFFFF"/>
              </a:solidFill>
              <a:latin typeface="Titillium Web Light"/>
              <a:ea typeface="Titillium Web Light"/>
              <a:cs typeface="Titillium Web Light"/>
              <a:sym typeface="Titillium Web Light"/>
            </a:endParaRPr>
          </a:p>
        </p:txBody>
      </p:sp>
      <p:pic>
        <p:nvPicPr>
          <p:cNvPr id="177" name="Google Shape;177;p19"/>
          <p:cNvPicPr preferRelativeResize="0"/>
          <p:nvPr/>
        </p:nvPicPr>
        <p:blipFill>
          <a:blip r:embed="rId3">
            <a:alphaModFix/>
          </a:blip>
          <a:stretch>
            <a:fillRect/>
          </a:stretch>
        </p:blipFill>
        <p:spPr>
          <a:xfrm>
            <a:off x="3748350" y="195825"/>
            <a:ext cx="2585800" cy="3192683"/>
          </a:xfrm>
          <a:prstGeom prst="rect">
            <a:avLst/>
          </a:prstGeom>
          <a:noFill/>
          <a:ln>
            <a:noFill/>
          </a:ln>
        </p:spPr>
      </p:pic>
      <p:pic>
        <p:nvPicPr>
          <p:cNvPr id="178" name="Google Shape;178;p19"/>
          <p:cNvPicPr preferRelativeResize="0"/>
          <p:nvPr/>
        </p:nvPicPr>
        <p:blipFill rotWithShape="1">
          <a:blip r:embed="rId4">
            <a:alphaModFix/>
          </a:blip>
          <a:srcRect b="0" l="55890" r="0" t="61137"/>
          <a:stretch/>
        </p:blipFill>
        <p:spPr>
          <a:xfrm>
            <a:off x="6406426" y="1467350"/>
            <a:ext cx="2585802" cy="30488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Ninac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