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Titillium Web SemiBold"/>
      <p:regular r:id="rId24"/>
      <p:bold r:id="rId25"/>
      <p:italic r:id="rId26"/>
      <p:boldItalic r:id="rId27"/>
    </p:embeddedFont>
    <p:embeddedFont>
      <p:font typeface="Titillium Web"/>
      <p:regular r:id="rId28"/>
      <p:bold r:id="rId29"/>
      <p:italic r:id="rId30"/>
      <p:boldItalic r:id="rId31"/>
    </p:embeddedFont>
    <p:embeddedFont>
      <p:font typeface="Titillium Web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393739B-E72C-4BDB-9550-86AB2E76D44D}">
  <a:tblStyle styleId="{E393739B-E72C-4BDB-9550-86AB2E76D44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TitilliumWebSemiBold-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SemiBold-italic.fntdata"/><Relationship Id="rId25" Type="http://schemas.openxmlformats.org/officeDocument/2006/relationships/font" Target="fonts/TitilliumWebSemiBold-bold.fntdata"/><Relationship Id="rId28" Type="http://schemas.openxmlformats.org/officeDocument/2006/relationships/font" Target="fonts/TitilliumWeb-regular.fntdata"/><Relationship Id="rId27" Type="http://schemas.openxmlformats.org/officeDocument/2006/relationships/font" Target="fonts/TitilliumWeb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boldItalic.fntdata"/><Relationship Id="rId30" Type="http://schemas.openxmlformats.org/officeDocument/2006/relationships/font" Target="fonts/TitilliumWeb-italic.fntdata"/><Relationship Id="rId11" Type="http://schemas.openxmlformats.org/officeDocument/2006/relationships/slide" Target="slides/slide6.xml"/><Relationship Id="rId33" Type="http://schemas.openxmlformats.org/officeDocument/2006/relationships/font" Target="fonts/TitilliumWebLight-bold.fntdata"/><Relationship Id="rId10" Type="http://schemas.openxmlformats.org/officeDocument/2006/relationships/slide" Target="slides/slide5.xml"/><Relationship Id="rId32" Type="http://schemas.openxmlformats.org/officeDocument/2006/relationships/font" Target="fonts/TitilliumWebLight-regular.fntdata"/><Relationship Id="rId13" Type="http://schemas.openxmlformats.org/officeDocument/2006/relationships/slide" Target="slides/slide8.xml"/><Relationship Id="rId35" Type="http://schemas.openxmlformats.org/officeDocument/2006/relationships/font" Target="fonts/TitilliumWebLight-boldItalic.fntdata"/><Relationship Id="rId12" Type="http://schemas.openxmlformats.org/officeDocument/2006/relationships/slide" Target="slides/slide7.xml"/><Relationship Id="rId34" Type="http://schemas.openxmlformats.org/officeDocument/2006/relationships/font" Target="fonts/TitilliumWebLight-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f7b3b854f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f7b3b854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f7b3b854f_0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f7b3b854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6f7b3b854f_0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6f7b3b854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6f7b3b854f_1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6f7b3b854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6f7b3b854f_1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f7b3b854f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6f7b3b854f_0_1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6f7b3b854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6f7b3b854f_0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6f7b3b854f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f7b3b854f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f7b3b854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f7b3b854f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f7b3b854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f7b3b854f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f7b3b854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f7b3b854f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f7b3b854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6f7b3b854f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6f7b3b854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685800" y="743850"/>
            <a:ext cx="5796900" cy="1159800"/>
          </a:xfrm>
          <a:prstGeom prst="rect">
            <a:avLst/>
          </a:prstGeom>
        </p:spPr>
        <p:txBody>
          <a:bodyPr anchorCtr="0" anchor="t" bIns="0" lIns="0" spcFirstLastPara="1" rIns="0" wrap="square" tIns="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685800" y="973750"/>
            <a:ext cx="57969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2230450"/>
            <a:ext cx="5796900" cy="465300"/>
          </a:xfrm>
          <a:prstGeom prst="rect">
            <a:avLst/>
          </a:prstGeom>
        </p:spPr>
        <p:txBody>
          <a:bodyPr anchorCtr="0" anchor="t" bIns="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p:nvPr>
            <p:ph idx="1" type="body"/>
          </p:nvPr>
        </p:nvSpPr>
        <p:spPr>
          <a:xfrm>
            <a:off x="1318775" y="1036050"/>
            <a:ext cx="5163900" cy="3660900"/>
          </a:xfrm>
          <a:prstGeom prst="rect">
            <a:avLst/>
          </a:prstGeom>
        </p:spPr>
        <p:txBody>
          <a:bodyPr anchorCtr="0" anchor="t" bIns="0" lIns="0" spcFirstLastPara="1" rIns="0" wrap="square" tIns="0">
            <a:noAutofit/>
          </a:bodyPr>
          <a:lstStyle>
            <a:lvl1pPr indent="-444500" lvl="0" marL="457200" rtl="0">
              <a:spcBef>
                <a:spcPts val="600"/>
              </a:spcBef>
              <a:spcAft>
                <a:spcPts val="0"/>
              </a:spcAft>
              <a:buSzPts val="3400"/>
              <a:buChar char="▰"/>
              <a:defRPr sz="3400"/>
            </a:lvl1pPr>
            <a:lvl2pPr indent="-444500" lvl="1" marL="914400" rtl="0">
              <a:spcBef>
                <a:spcPts val="0"/>
              </a:spcBef>
              <a:spcAft>
                <a:spcPts val="0"/>
              </a:spcAft>
              <a:buSzPts val="3400"/>
              <a:buChar char="○"/>
              <a:defRPr sz="3400"/>
            </a:lvl2pPr>
            <a:lvl3pPr indent="-444500" lvl="2" marL="1371600" rtl="0">
              <a:spcBef>
                <a:spcPts val="0"/>
              </a:spcBef>
              <a:spcAft>
                <a:spcPts val="0"/>
              </a:spcAft>
              <a:buSzPts val="3400"/>
              <a:buChar char="■"/>
              <a:defRPr sz="3400"/>
            </a:lvl3pPr>
            <a:lvl4pPr indent="-444500" lvl="3" marL="1828800" rtl="0">
              <a:spcBef>
                <a:spcPts val="0"/>
              </a:spcBef>
              <a:spcAft>
                <a:spcPts val="0"/>
              </a:spcAft>
              <a:buSzPts val="3400"/>
              <a:buChar char="●"/>
              <a:defRPr sz="3400"/>
            </a:lvl4pPr>
            <a:lvl5pPr indent="-444500" lvl="4" marL="2286000" rtl="0">
              <a:spcBef>
                <a:spcPts val="0"/>
              </a:spcBef>
              <a:spcAft>
                <a:spcPts val="0"/>
              </a:spcAft>
              <a:buSzPts val="3400"/>
              <a:buChar char="○"/>
              <a:defRPr sz="3400"/>
            </a:lvl5pPr>
            <a:lvl6pPr indent="-444500" lvl="5" marL="2743200" rtl="0">
              <a:spcBef>
                <a:spcPts val="0"/>
              </a:spcBef>
              <a:spcAft>
                <a:spcPts val="0"/>
              </a:spcAft>
              <a:buSzPts val="3400"/>
              <a:buChar char="■"/>
              <a:defRPr sz="3400"/>
            </a:lvl6pPr>
            <a:lvl7pPr indent="-444500" lvl="6" marL="3200400" rtl="0">
              <a:spcBef>
                <a:spcPts val="0"/>
              </a:spcBef>
              <a:spcAft>
                <a:spcPts val="0"/>
              </a:spcAft>
              <a:buSzPts val="3400"/>
              <a:buChar char="●"/>
              <a:defRPr sz="3400"/>
            </a:lvl7pPr>
            <a:lvl8pPr indent="-444500" lvl="7" marL="3657600" rtl="0">
              <a:spcBef>
                <a:spcPts val="0"/>
              </a:spcBef>
              <a:spcAft>
                <a:spcPts val="0"/>
              </a:spcAft>
              <a:buSzPts val="3400"/>
              <a:buChar char="○"/>
              <a:defRPr sz="3400"/>
            </a:lvl8pPr>
            <a:lvl9pPr indent="-444500" lvl="8" marL="4114800">
              <a:spcBef>
                <a:spcPts val="0"/>
              </a:spcBef>
              <a:spcAft>
                <a:spcPts val="0"/>
              </a:spcAft>
              <a:buSzPts val="3400"/>
              <a:buChar char="■"/>
              <a:defRPr sz="3400"/>
            </a:lvl9pPr>
          </a:lstStyle>
          <a:p/>
        </p:txBody>
      </p:sp>
      <p:sp>
        <p:nvSpPr>
          <p:cNvPr id="19" name="Google Shape;19;p4"/>
          <p:cNvSpPr txBox="1"/>
          <p:nvPr/>
        </p:nvSpPr>
        <p:spPr>
          <a:xfrm>
            <a:off x="604350" y="627175"/>
            <a:ext cx="870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rgbClr val="7DFFB1"/>
                </a:solidFill>
                <a:latin typeface="Titillium Web"/>
                <a:ea typeface="Titillium Web"/>
                <a:cs typeface="Titillium Web"/>
                <a:sym typeface="Titillium Web"/>
              </a:rPr>
              <a:t>“</a:t>
            </a:r>
            <a:endParaRPr b="1" sz="9600">
              <a:solidFill>
                <a:srgbClr val="7DFFB1"/>
              </a:solidFill>
              <a:latin typeface="Titillium Web"/>
              <a:ea typeface="Titillium Web"/>
              <a:cs typeface="Titillium Web"/>
              <a:sym typeface="Titillium Web"/>
            </a:endParaRPr>
          </a:p>
        </p:txBody>
      </p:sp>
      <p:sp>
        <p:nvSpPr>
          <p:cNvPr id="20" name="Google Shape;20;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Google Shape;24;p5"/>
          <p:cNvSpPr txBox="1"/>
          <p:nvPr>
            <p:ph idx="1" type="body"/>
          </p:nvPr>
        </p:nvSpPr>
        <p:spPr>
          <a:xfrm>
            <a:off x="457200" y="1428748"/>
            <a:ext cx="6025500" cy="31488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5" name="Google Shape;25;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6"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9" name="Google Shape;29;p6"/>
          <p:cNvSpPr txBox="1"/>
          <p:nvPr>
            <p:ph idx="1" type="body"/>
          </p:nvPr>
        </p:nvSpPr>
        <p:spPr>
          <a:xfrm>
            <a:off x="457200" y="1428750"/>
            <a:ext cx="2924700" cy="31536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0" name="Google Shape;30;p6"/>
          <p:cNvSpPr txBox="1"/>
          <p:nvPr>
            <p:ph idx="2" type="body"/>
          </p:nvPr>
        </p:nvSpPr>
        <p:spPr>
          <a:xfrm>
            <a:off x="3558095" y="1428750"/>
            <a:ext cx="2924700" cy="31536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2"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 name="Google Shape;34;p7"/>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5" name="Google Shape;35;p7"/>
          <p:cNvSpPr txBox="1"/>
          <p:nvPr>
            <p:ph idx="1" type="body"/>
          </p:nvPr>
        </p:nvSpPr>
        <p:spPr>
          <a:xfrm>
            <a:off x="457200" y="1428750"/>
            <a:ext cx="1851600" cy="3321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2" type="body"/>
          </p:nvPr>
        </p:nvSpPr>
        <p:spPr>
          <a:xfrm>
            <a:off x="2544155" y="1428750"/>
            <a:ext cx="1851600" cy="3321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7"/>
          <p:cNvSpPr txBox="1"/>
          <p:nvPr>
            <p:ph idx="3" type="body"/>
          </p:nvPr>
        </p:nvSpPr>
        <p:spPr>
          <a:xfrm>
            <a:off x="4631111" y="1428750"/>
            <a:ext cx="1851600" cy="3321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pic>
        <p:nvPicPr>
          <p:cNvPr id="40" name="Google Shape;40;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 name="Google Shape;41;p8"/>
          <p:cNvSpPr txBox="1"/>
          <p:nvPr>
            <p:ph type="title"/>
          </p:nvPr>
        </p:nvSpPr>
        <p:spPr>
          <a:xfrm>
            <a:off x="457200" y="434575"/>
            <a:ext cx="60255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2" name="Google Shape;42;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pic>
        <p:nvPicPr>
          <p:cNvPr id="44" name="Google Shape;44;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9"/>
          <p:cNvSpPr txBox="1"/>
          <p:nvPr>
            <p:ph idx="1" type="body"/>
          </p:nvPr>
        </p:nvSpPr>
        <p:spPr>
          <a:xfrm>
            <a:off x="457200" y="4406300"/>
            <a:ext cx="60255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lvl1pPr>
          </a:lstStyle>
          <a:p/>
        </p:txBody>
      </p:sp>
      <p:sp>
        <p:nvSpPr>
          <p:cNvPr id="46" name="Google Shape;46;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 name="Google Shape;49;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rgbClr val="7DFFB1"/>
            </a:gs>
            <a:gs pos="12000">
              <a:srgbClr val="00AAC6"/>
            </a:gs>
            <a:gs pos="51000">
              <a:srgbClr val="0037B3"/>
            </a:gs>
            <a:gs pos="100000">
              <a:srgbClr val="00001A"/>
            </a:gs>
          </a:gsLst>
          <a:lin ang="1350003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434575"/>
            <a:ext cx="6025500" cy="8574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1pPr>
            <a:lvl2pPr lvl="1">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2pPr>
            <a:lvl3pPr lvl="2">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3pPr>
            <a:lvl4pPr lvl="3">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4pPr>
            <a:lvl5pPr lvl="4">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5pPr>
            <a:lvl6pPr lvl="5">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6pPr>
            <a:lvl7pPr lvl="6">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7pPr>
            <a:lvl8pPr lvl="7">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8pPr>
            <a:lvl9pPr lvl="8">
              <a:spcBef>
                <a:spcPts val="0"/>
              </a:spcBef>
              <a:spcAft>
                <a:spcPts val="0"/>
              </a:spcAft>
              <a:buClr>
                <a:schemeClr val="lt1"/>
              </a:buClr>
              <a:buSzPts val="3600"/>
              <a:buFont typeface="Titillium Web"/>
              <a:buNone/>
              <a:defRPr b="1" sz="3600">
                <a:solidFill>
                  <a:schemeClr val="lt1"/>
                </a:solidFill>
                <a:latin typeface="Titillium Web"/>
                <a:ea typeface="Titillium Web"/>
                <a:cs typeface="Titillium Web"/>
                <a:sym typeface="Titillium Web"/>
              </a:defRPr>
            </a:lvl9pPr>
          </a:lstStyle>
          <a:p/>
        </p:txBody>
      </p:sp>
      <p:sp>
        <p:nvSpPr>
          <p:cNvPr id="7" name="Google Shape;7;p1"/>
          <p:cNvSpPr txBox="1"/>
          <p:nvPr>
            <p:ph idx="1" type="body"/>
          </p:nvPr>
        </p:nvSpPr>
        <p:spPr>
          <a:xfrm>
            <a:off x="457200" y="1428748"/>
            <a:ext cx="6025500" cy="31488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rgbClr val="7DFFB1"/>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indent="-381000" lvl="1" marL="9144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indent="-381000" lvl="2" marL="13716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indent="-381000" lvl="3" marL="18288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indent="-381000" lvl="4" marL="2286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indent="-381000" lvl="5" marL="27432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indent="-381000" lvl="6" marL="32004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indent="-381000" lvl="7" marL="36576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indent="-381000" lvl="8" marL="41148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algn="r">
              <a:buNone/>
              <a:defRPr sz="1300">
                <a:solidFill>
                  <a:srgbClr val="0037B3"/>
                </a:solidFill>
                <a:latin typeface="Titillium Web Light"/>
                <a:ea typeface="Titillium Web Light"/>
                <a:cs typeface="Titillium Web Light"/>
                <a:sym typeface="Titillium Web Light"/>
              </a:defRPr>
            </a:lvl1pPr>
            <a:lvl2pPr lvl="1" algn="r">
              <a:buNone/>
              <a:defRPr sz="1300">
                <a:solidFill>
                  <a:srgbClr val="0037B3"/>
                </a:solidFill>
                <a:latin typeface="Titillium Web Light"/>
                <a:ea typeface="Titillium Web Light"/>
                <a:cs typeface="Titillium Web Light"/>
                <a:sym typeface="Titillium Web Light"/>
              </a:defRPr>
            </a:lvl2pPr>
            <a:lvl3pPr lvl="2" algn="r">
              <a:buNone/>
              <a:defRPr sz="1300">
                <a:solidFill>
                  <a:srgbClr val="0037B3"/>
                </a:solidFill>
                <a:latin typeface="Titillium Web Light"/>
                <a:ea typeface="Titillium Web Light"/>
                <a:cs typeface="Titillium Web Light"/>
                <a:sym typeface="Titillium Web Light"/>
              </a:defRPr>
            </a:lvl3pPr>
            <a:lvl4pPr lvl="3" algn="r">
              <a:buNone/>
              <a:defRPr sz="1300">
                <a:solidFill>
                  <a:srgbClr val="0037B3"/>
                </a:solidFill>
                <a:latin typeface="Titillium Web Light"/>
                <a:ea typeface="Titillium Web Light"/>
                <a:cs typeface="Titillium Web Light"/>
                <a:sym typeface="Titillium Web Light"/>
              </a:defRPr>
            </a:lvl4pPr>
            <a:lvl5pPr lvl="4" algn="r">
              <a:buNone/>
              <a:defRPr sz="1300">
                <a:solidFill>
                  <a:srgbClr val="0037B3"/>
                </a:solidFill>
                <a:latin typeface="Titillium Web Light"/>
                <a:ea typeface="Titillium Web Light"/>
                <a:cs typeface="Titillium Web Light"/>
                <a:sym typeface="Titillium Web Light"/>
              </a:defRPr>
            </a:lvl5pPr>
            <a:lvl6pPr lvl="5" algn="r">
              <a:buNone/>
              <a:defRPr sz="1300">
                <a:solidFill>
                  <a:srgbClr val="0037B3"/>
                </a:solidFill>
                <a:latin typeface="Titillium Web Light"/>
                <a:ea typeface="Titillium Web Light"/>
                <a:cs typeface="Titillium Web Light"/>
                <a:sym typeface="Titillium Web Light"/>
              </a:defRPr>
            </a:lvl6pPr>
            <a:lvl7pPr lvl="6" algn="r">
              <a:buNone/>
              <a:defRPr sz="1300">
                <a:solidFill>
                  <a:srgbClr val="0037B3"/>
                </a:solidFill>
                <a:latin typeface="Titillium Web Light"/>
                <a:ea typeface="Titillium Web Light"/>
                <a:cs typeface="Titillium Web Light"/>
                <a:sym typeface="Titillium Web Light"/>
              </a:defRPr>
            </a:lvl7pPr>
            <a:lvl8pPr lvl="7" algn="r">
              <a:buNone/>
              <a:defRPr sz="1300">
                <a:solidFill>
                  <a:srgbClr val="0037B3"/>
                </a:solidFill>
                <a:latin typeface="Titillium Web Light"/>
                <a:ea typeface="Titillium Web Light"/>
                <a:cs typeface="Titillium Web Light"/>
                <a:sym typeface="Titillium Web Light"/>
              </a:defRPr>
            </a:lvl8pPr>
            <a:lvl9pPr lvl="8" algn="r">
              <a:buNone/>
              <a:defRPr sz="1300">
                <a:solidFill>
                  <a:srgbClr val="0037B3"/>
                </a:solidFill>
                <a:latin typeface="Titillium Web Light"/>
                <a:ea typeface="Titillium Web Light"/>
                <a:cs typeface="Titillium Web Light"/>
                <a:sym typeface="Titillium Web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8.jpg"/><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5.jpg"/><Relationship Id="rId5"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1"/>
          <p:cNvSpPr/>
          <p:nvPr/>
        </p:nvSpPr>
        <p:spPr>
          <a:xfrm>
            <a:off x="-365525" y="791250"/>
            <a:ext cx="6670800" cy="1305300"/>
          </a:xfrm>
          <a:prstGeom prst="parallelogram">
            <a:avLst>
              <a:gd fmla="val 25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type="ctrTitle"/>
          </p:nvPr>
        </p:nvSpPr>
        <p:spPr>
          <a:xfrm>
            <a:off x="825400" y="791250"/>
            <a:ext cx="3502200" cy="115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Pathways</a:t>
            </a:r>
            <a:endParaRPr/>
          </a:p>
          <a:p>
            <a:pPr indent="0" lvl="0" marL="0" rtl="0" algn="l">
              <a:spcBef>
                <a:spcPts val="0"/>
              </a:spcBef>
              <a:spcAft>
                <a:spcPts val="0"/>
              </a:spcAft>
              <a:buNone/>
            </a:pPr>
            <a:r>
              <a:t/>
            </a:r>
            <a:endParaRPr/>
          </a:p>
        </p:txBody>
      </p:sp>
      <p:sp>
        <p:nvSpPr>
          <p:cNvPr id="56" name="Google Shape;56;p11"/>
          <p:cNvSpPr txBox="1"/>
          <p:nvPr/>
        </p:nvSpPr>
        <p:spPr>
          <a:xfrm>
            <a:off x="1573525" y="1551925"/>
            <a:ext cx="3936900" cy="5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Empowering Students Forward</a:t>
            </a:r>
            <a:endParaRPr sz="2000">
              <a:solidFill>
                <a:srgbClr val="FFFFFF"/>
              </a:solidFill>
              <a:latin typeface="Titillium Web Light"/>
              <a:ea typeface="Titillium Web Light"/>
              <a:cs typeface="Titillium Web Light"/>
              <a:sym typeface="Titillium Web Light"/>
            </a:endParaRPr>
          </a:p>
        </p:txBody>
      </p:sp>
      <p:grpSp>
        <p:nvGrpSpPr>
          <p:cNvPr id="57" name="Google Shape;57;p11"/>
          <p:cNvGrpSpPr/>
          <p:nvPr/>
        </p:nvGrpSpPr>
        <p:grpSpPr>
          <a:xfrm>
            <a:off x="4211105" y="1059942"/>
            <a:ext cx="387933" cy="345971"/>
            <a:chOff x="3927500" y="301425"/>
            <a:chExt cx="461550" cy="411625"/>
          </a:xfrm>
        </p:grpSpPr>
        <p:sp>
          <p:nvSpPr>
            <p:cNvPr id="58" name="Google Shape;58;p11"/>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1"/>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1"/>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1"/>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1"/>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1"/>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1"/>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1"/>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0"/>
          <p:cNvSpPr txBox="1"/>
          <p:nvPr>
            <p:ph type="title"/>
          </p:nvPr>
        </p:nvSpPr>
        <p:spPr>
          <a:xfrm>
            <a:off x="457200" y="434575"/>
            <a:ext cx="6025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Task 2 flow:</a:t>
            </a:r>
            <a:endParaRPr/>
          </a:p>
        </p:txBody>
      </p:sp>
      <p:pic>
        <p:nvPicPr>
          <p:cNvPr id="206" name="Google Shape;206;p20"/>
          <p:cNvPicPr preferRelativeResize="0"/>
          <p:nvPr/>
        </p:nvPicPr>
        <p:blipFill rotWithShape="1">
          <a:blip r:embed="rId3">
            <a:alphaModFix/>
          </a:blip>
          <a:srcRect b="22646" l="4807" r="4489" t="8121"/>
          <a:stretch/>
        </p:blipFill>
        <p:spPr>
          <a:xfrm>
            <a:off x="1836450" y="1418275"/>
            <a:ext cx="5734050" cy="328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457200" y="434575"/>
            <a:ext cx="6025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Task 3 flow:</a:t>
            </a:r>
            <a:endParaRPr/>
          </a:p>
        </p:txBody>
      </p:sp>
      <p:pic>
        <p:nvPicPr>
          <p:cNvPr id="212" name="Google Shape;212;p21"/>
          <p:cNvPicPr preferRelativeResize="0"/>
          <p:nvPr/>
        </p:nvPicPr>
        <p:blipFill rotWithShape="1">
          <a:blip r:embed="rId3">
            <a:alphaModFix/>
          </a:blip>
          <a:srcRect b="5767" l="8493" r="29648" t="0"/>
          <a:stretch/>
        </p:blipFill>
        <p:spPr>
          <a:xfrm>
            <a:off x="3572725" y="434575"/>
            <a:ext cx="3777025" cy="4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2"/>
          <p:cNvSpPr/>
          <p:nvPr/>
        </p:nvSpPr>
        <p:spPr>
          <a:xfrm>
            <a:off x="0" y="1174925"/>
            <a:ext cx="7976400" cy="3368100"/>
          </a:xfrm>
          <a:prstGeom prst="round2Diag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txBox="1"/>
          <p:nvPr>
            <p:ph type="title"/>
          </p:nvPr>
        </p:nvSpPr>
        <p:spPr>
          <a:xfrm>
            <a:off x="326650" y="1307700"/>
            <a:ext cx="44487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Experimental Method</a:t>
            </a:r>
            <a:endParaRPr/>
          </a:p>
        </p:txBody>
      </p:sp>
      <p:sp>
        <p:nvSpPr>
          <p:cNvPr id="219" name="Google Shape;219;p22"/>
          <p:cNvSpPr txBox="1"/>
          <p:nvPr>
            <p:ph idx="1" type="body"/>
          </p:nvPr>
        </p:nvSpPr>
        <p:spPr>
          <a:xfrm>
            <a:off x="418050" y="2367125"/>
            <a:ext cx="7088400" cy="1836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Test Participants: 2 High Schoolers &amp; 1 College Student</a:t>
            </a:r>
            <a:endParaRPr/>
          </a:p>
          <a:p>
            <a:pPr indent="0" lvl="0" marL="0" rtl="0" algn="l">
              <a:spcBef>
                <a:spcPts val="600"/>
              </a:spcBef>
              <a:spcAft>
                <a:spcPts val="0"/>
              </a:spcAft>
              <a:buNone/>
            </a:pPr>
            <a:r>
              <a:rPr lang="en"/>
              <a:t>Prompt: Given the only the mission statement of Pathways and 3 tasks, observe how the user navigates to accomplish each of the three tasks.</a:t>
            </a:r>
            <a:endParaRPr/>
          </a:p>
        </p:txBody>
      </p:sp>
      <p:grpSp>
        <p:nvGrpSpPr>
          <p:cNvPr id="220" name="Google Shape;220;p22"/>
          <p:cNvGrpSpPr/>
          <p:nvPr/>
        </p:nvGrpSpPr>
        <p:grpSpPr>
          <a:xfrm>
            <a:off x="4701572" y="1710081"/>
            <a:ext cx="342882" cy="350068"/>
            <a:chOff x="3951850" y="2985350"/>
            <a:chExt cx="407950" cy="416500"/>
          </a:xfrm>
        </p:grpSpPr>
        <p:sp>
          <p:nvSpPr>
            <p:cNvPr id="221" name="Google Shape;221;p22"/>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5" name="Google Shape;225;p22"/>
          <p:cNvPicPr preferRelativeResize="0"/>
          <p:nvPr/>
        </p:nvPicPr>
        <p:blipFill rotWithShape="1">
          <a:blip r:embed="rId3">
            <a:alphaModFix/>
          </a:blip>
          <a:srcRect b="0" l="0" r="23716" t="0"/>
          <a:stretch/>
        </p:blipFill>
        <p:spPr>
          <a:xfrm>
            <a:off x="7017075" y="3681375"/>
            <a:ext cx="1805700" cy="1775350"/>
          </a:xfrm>
          <a:prstGeom prst="rect">
            <a:avLst/>
          </a:prstGeom>
          <a:noFill/>
          <a:ln>
            <a:noFill/>
          </a:ln>
        </p:spPr>
      </p:pic>
      <p:pic>
        <p:nvPicPr>
          <p:cNvPr id="226" name="Google Shape;226;p22"/>
          <p:cNvPicPr preferRelativeResize="0"/>
          <p:nvPr/>
        </p:nvPicPr>
        <p:blipFill rotWithShape="1">
          <a:blip r:embed="rId4">
            <a:alphaModFix/>
          </a:blip>
          <a:srcRect b="0" l="31005" r="0" t="0"/>
          <a:stretch/>
        </p:blipFill>
        <p:spPr>
          <a:xfrm>
            <a:off x="7267975" y="356800"/>
            <a:ext cx="1633125" cy="1780300"/>
          </a:xfrm>
          <a:prstGeom prst="rect">
            <a:avLst/>
          </a:prstGeom>
          <a:noFill/>
          <a:ln>
            <a:noFill/>
          </a:ln>
        </p:spPr>
      </p:pic>
      <p:pic>
        <p:nvPicPr>
          <p:cNvPr id="227" name="Google Shape;227;p22"/>
          <p:cNvPicPr preferRelativeResize="0"/>
          <p:nvPr/>
        </p:nvPicPr>
        <p:blipFill rotWithShape="1">
          <a:blip r:embed="rId5">
            <a:alphaModFix/>
          </a:blip>
          <a:srcRect b="0" l="33253" r="0" t="0"/>
          <a:stretch/>
        </p:blipFill>
        <p:spPr>
          <a:xfrm>
            <a:off x="5462276" y="328800"/>
            <a:ext cx="1633125" cy="183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3"/>
          <p:cNvSpPr txBox="1"/>
          <p:nvPr>
            <p:ph type="title"/>
          </p:nvPr>
        </p:nvSpPr>
        <p:spPr>
          <a:xfrm>
            <a:off x="235300" y="247950"/>
            <a:ext cx="5848200" cy="642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Experiment Results Overview</a:t>
            </a:r>
            <a:endParaRPr/>
          </a:p>
        </p:txBody>
      </p:sp>
      <p:sp>
        <p:nvSpPr>
          <p:cNvPr id="233" name="Google Shape;233;p23"/>
          <p:cNvSpPr/>
          <p:nvPr/>
        </p:nvSpPr>
        <p:spPr>
          <a:xfrm>
            <a:off x="2989500" y="1109650"/>
            <a:ext cx="1204800" cy="472500"/>
          </a:xfrm>
          <a:prstGeom prst="rect">
            <a:avLst/>
          </a:prstGeom>
          <a:solidFill>
            <a:srgbClr val="7DFFB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0037B3"/>
                </a:solidFill>
                <a:latin typeface="Titillium Web Light"/>
                <a:ea typeface="Titillium Web Light"/>
                <a:cs typeface="Titillium Web Light"/>
                <a:sym typeface="Titillium Web Light"/>
              </a:rPr>
              <a:t>Aesthetic </a:t>
            </a:r>
            <a:endParaRPr sz="1900">
              <a:solidFill>
                <a:srgbClr val="0037B3"/>
              </a:solidFill>
              <a:latin typeface="Titillium Web Light"/>
              <a:ea typeface="Titillium Web Light"/>
              <a:cs typeface="Titillium Web Light"/>
              <a:sym typeface="Titillium Web Light"/>
            </a:endParaRPr>
          </a:p>
        </p:txBody>
      </p:sp>
      <p:sp>
        <p:nvSpPr>
          <p:cNvPr id="234" name="Google Shape;234;p23"/>
          <p:cNvSpPr/>
          <p:nvPr/>
        </p:nvSpPr>
        <p:spPr>
          <a:xfrm>
            <a:off x="4218850" y="1109650"/>
            <a:ext cx="1618200" cy="472500"/>
          </a:xfrm>
          <a:prstGeom prst="rect">
            <a:avLst/>
          </a:prstGeom>
          <a:solidFill>
            <a:srgbClr val="7DFFB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37B3"/>
                </a:solidFill>
                <a:latin typeface="Titillium Web Light"/>
                <a:ea typeface="Titillium Web Light"/>
                <a:cs typeface="Titillium Web Light"/>
                <a:sym typeface="Titillium Web Light"/>
              </a:rPr>
              <a:t>Functionality</a:t>
            </a:r>
            <a:endParaRPr sz="2000">
              <a:solidFill>
                <a:srgbClr val="0037B3"/>
              </a:solidFill>
              <a:latin typeface="Titillium Web Light"/>
              <a:ea typeface="Titillium Web Light"/>
              <a:cs typeface="Titillium Web Light"/>
              <a:sym typeface="Titillium Web Light"/>
            </a:endParaRPr>
          </a:p>
        </p:txBody>
      </p:sp>
      <p:sp>
        <p:nvSpPr>
          <p:cNvPr id="235" name="Google Shape;235;p23"/>
          <p:cNvSpPr/>
          <p:nvPr/>
        </p:nvSpPr>
        <p:spPr>
          <a:xfrm>
            <a:off x="5861600" y="1109575"/>
            <a:ext cx="3080700" cy="472500"/>
          </a:xfrm>
          <a:prstGeom prst="rect">
            <a:avLst/>
          </a:prstGeom>
          <a:solidFill>
            <a:srgbClr val="7DFFB1"/>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37B3"/>
                </a:solidFill>
                <a:latin typeface="Titillium Web Light"/>
                <a:ea typeface="Titillium Web Light"/>
                <a:cs typeface="Titillium Web Light"/>
                <a:sym typeface="Titillium Web Light"/>
              </a:rPr>
              <a:t>Feedback:</a:t>
            </a:r>
            <a:endParaRPr sz="2000">
              <a:solidFill>
                <a:srgbClr val="0037B3"/>
              </a:solidFill>
              <a:latin typeface="Titillium Web Light"/>
              <a:ea typeface="Titillium Web Light"/>
              <a:cs typeface="Titillium Web Light"/>
              <a:sym typeface="Titillium Web Light"/>
            </a:endParaRPr>
          </a:p>
        </p:txBody>
      </p:sp>
      <p:sp>
        <p:nvSpPr>
          <p:cNvPr id="236" name="Google Shape;236;p23"/>
          <p:cNvSpPr/>
          <p:nvPr/>
        </p:nvSpPr>
        <p:spPr>
          <a:xfrm>
            <a:off x="3059660" y="3755622"/>
            <a:ext cx="1159200" cy="10611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grpSp>
        <p:nvGrpSpPr>
          <p:cNvPr id="237" name="Google Shape;237;p23"/>
          <p:cNvGrpSpPr/>
          <p:nvPr/>
        </p:nvGrpSpPr>
        <p:grpSpPr>
          <a:xfrm>
            <a:off x="301618" y="3755564"/>
            <a:ext cx="8758151" cy="1061180"/>
            <a:chOff x="943723" y="4469050"/>
            <a:chExt cx="7609167" cy="674450"/>
          </a:xfrm>
        </p:grpSpPr>
        <p:sp>
          <p:nvSpPr>
            <p:cNvPr id="238" name="Google Shape;238;p23"/>
            <p:cNvSpPr/>
            <p:nvPr/>
          </p:nvSpPr>
          <p:spPr>
            <a:xfrm>
              <a:off x="5774290" y="4469057"/>
              <a:ext cx="2778600" cy="674400"/>
            </a:xfrm>
            <a:prstGeom prst="rect">
              <a:avLst/>
            </a:prstGeom>
            <a:solidFill>
              <a:srgbClr val="0037B3"/>
            </a:solid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FFFFFF"/>
                </a:buClr>
                <a:buSzPts val="1500"/>
                <a:buFont typeface="Titillium Web Light"/>
                <a:buChar char="▰"/>
              </a:pPr>
              <a:r>
                <a:rPr lang="en" sz="1500">
                  <a:solidFill>
                    <a:srgbClr val="FFFFFF"/>
                  </a:solidFill>
                  <a:latin typeface="Titillium Web Light"/>
                  <a:ea typeface="Titillium Web Light"/>
                  <a:cs typeface="Titillium Web Light"/>
                  <a:sym typeface="Titillium Web Light"/>
                </a:rPr>
                <a:t>Intuitive and clean</a:t>
              </a:r>
              <a:endParaRPr sz="1500">
                <a:solidFill>
                  <a:srgbClr val="FFFFFF"/>
                </a:solidFill>
                <a:latin typeface="Titillium Web Light"/>
                <a:ea typeface="Titillium Web Light"/>
                <a:cs typeface="Titillium Web Light"/>
                <a:sym typeface="Titillium Web Light"/>
              </a:endParaRPr>
            </a:p>
            <a:p>
              <a:pPr indent="-323850" lvl="0" marL="457200" rtl="0" algn="l">
                <a:lnSpc>
                  <a:spcPct val="115000"/>
                </a:lnSpc>
                <a:spcBef>
                  <a:spcPts val="0"/>
                </a:spcBef>
                <a:spcAft>
                  <a:spcPts val="0"/>
                </a:spcAft>
                <a:buClr>
                  <a:srgbClr val="FFFFFF"/>
                </a:buClr>
                <a:buSzPts val="1500"/>
                <a:buFont typeface="Titillium Web Light"/>
                <a:buChar char="▰"/>
              </a:pPr>
              <a:r>
                <a:rPr lang="en" sz="1500">
                  <a:solidFill>
                    <a:srgbClr val="FFFFFF"/>
                  </a:solidFill>
                  <a:latin typeface="Titillium Web Light"/>
                  <a:ea typeface="Titillium Web Light"/>
                  <a:cs typeface="Titillium Web Light"/>
                  <a:sym typeface="Titillium Web Light"/>
                </a:rPr>
                <a:t>Lack of appeal </a:t>
              </a:r>
              <a:endParaRPr sz="1500">
                <a:solidFill>
                  <a:srgbClr val="FFFFFF"/>
                </a:solidFill>
                <a:latin typeface="Titillium Web Light"/>
                <a:ea typeface="Titillium Web Light"/>
                <a:cs typeface="Titillium Web Light"/>
                <a:sym typeface="Titillium Web Light"/>
              </a:endParaRPr>
            </a:p>
          </p:txBody>
        </p:sp>
        <p:sp>
          <p:nvSpPr>
            <p:cNvPr id="239" name="Google Shape;239;p23"/>
            <p:cNvSpPr/>
            <p:nvPr/>
          </p:nvSpPr>
          <p:spPr>
            <a:xfrm>
              <a:off x="943723" y="4469050"/>
              <a:ext cx="2379900" cy="6744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40" name="Google Shape;240;p23"/>
            <p:cNvSpPr/>
            <p:nvPr/>
          </p:nvSpPr>
          <p:spPr>
            <a:xfrm>
              <a:off x="1632122" y="4469063"/>
              <a:ext cx="674400" cy="674400"/>
            </a:xfrm>
            <a:prstGeom prst="rtTriangle">
              <a:avLst/>
            </a:prstGeom>
            <a:solidFill>
              <a:srgbClr val="001230">
                <a:alpha val="1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41" name="Google Shape;241;p23"/>
            <p:cNvSpPr/>
            <p:nvPr/>
          </p:nvSpPr>
          <p:spPr>
            <a:xfrm>
              <a:off x="943723" y="4469063"/>
              <a:ext cx="687600" cy="674400"/>
            </a:xfrm>
            <a:prstGeom prst="rtTriangle">
              <a:avLst/>
            </a:prstGeom>
            <a:solidFill>
              <a:srgbClr val="001230">
                <a:alpha val="1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42" name="Google Shape;242;p23"/>
            <p:cNvSpPr/>
            <p:nvPr/>
          </p:nvSpPr>
          <p:spPr>
            <a:xfrm>
              <a:off x="4363365" y="4469057"/>
              <a:ext cx="1408800" cy="6744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43" name="Google Shape;243;p23"/>
            <p:cNvSpPr/>
            <p:nvPr/>
          </p:nvSpPr>
          <p:spPr>
            <a:xfrm>
              <a:off x="948937" y="4469105"/>
              <a:ext cx="6876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Titillium Web Light"/>
                  <a:ea typeface="Titillium Web Light"/>
                  <a:cs typeface="Titillium Web Light"/>
                  <a:sym typeface="Titillium Web Light"/>
                </a:rPr>
                <a:t>Task </a:t>
              </a:r>
              <a:r>
                <a:rPr lang="en" sz="1600">
                  <a:solidFill>
                    <a:srgbClr val="FFFFFF"/>
                  </a:solidFill>
                  <a:latin typeface="Titillium Web Light"/>
                  <a:ea typeface="Titillium Web Light"/>
                  <a:cs typeface="Titillium Web Light"/>
                  <a:sym typeface="Titillium Web Light"/>
                </a:rPr>
                <a:t>3</a:t>
              </a:r>
              <a:endParaRPr sz="1600">
                <a:solidFill>
                  <a:srgbClr val="FFFFFF"/>
                </a:solidFill>
                <a:latin typeface="Titillium Web Light"/>
                <a:ea typeface="Titillium Web Light"/>
                <a:cs typeface="Titillium Web Light"/>
                <a:sym typeface="Titillium Web Light"/>
              </a:endParaRPr>
            </a:p>
          </p:txBody>
        </p:sp>
        <p:sp>
          <p:nvSpPr>
            <p:cNvPr id="244" name="Google Shape;244;p23"/>
            <p:cNvSpPr/>
            <p:nvPr/>
          </p:nvSpPr>
          <p:spPr>
            <a:xfrm>
              <a:off x="1704725" y="4469100"/>
              <a:ext cx="1488600" cy="6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Titillium Web Light"/>
                  <a:ea typeface="Titillium Web Light"/>
                  <a:cs typeface="Titillium Web Light"/>
                  <a:sym typeface="Titillium Web Light"/>
                </a:rPr>
                <a:t>Students should be able to receive feedback/guidance from mentor</a:t>
              </a:r>
              <a:endParaRPr sz="1500">
                <a:solidFill>
                  <a:srgbClr val="FFFFFF"/>
                </a:solidFill>
                <a:latin typeface="Titillium Web Light"/>
                <a:ea typeface="Titillium Web Light"/>
                <a:cs typeface="Titillium Web Light"/>
                <a:sym typeface="Titillium Web Light"/>
              </a:endParaRPr>
            </a:p>
            <a:p>
              <a:pPr indent="0" lvl="0" marL="0" rtl="0" algn="ctr">
                <a:spcBef>
                  <a:spcPts val="0"/>
                </a:spcBef>
                <a:spcAft>
                  <a:spcPts val="0"/>
                </a:spcAft>
                <a:buNone/>
              </a:pPr>
              <a:r>
                <a:t/>
              </a:r>
              <a:endParaRPr sz="1500">
                <a:solidFill>
                  <a:srgbClr val="FFFFFF"/>
                </a:solidFill>
                <a:latin typeface="Titillium Web Light"/>
                <a:ea typeface="Titillium Web Light"/>
                <a:cs typeface="Titillium Web Light"/>
                <a:sym typeface="Titillium Web Light"/>
              </a:endParaRPr>
            </a:p>
          </p:txBody>
        </p:sp>
        <p:sp>
          <p:nvSpPr>
            <p:cNvPr id="245" name="Google Shape;245;p23"/>
            <p:cNvSpPr/>
            <p:nvPr/>
          </p:nvSpPr>
          <p:spPr>
            <a:xfrm rot="-2700000">
              <a:off x="3690544" y="4670556"/>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grpSp>
      <p:grpSp>
        <p:nvGrpSpPr>
          <p:cNvPr id="246" name="Google Shape;246;p23"/>
          <p:cNvGrpSpPr/>
          <p:nvPr/>
        </p:nvGrpSpPr>
        <p:grpSpPr>
          <a:xfrm>
            <a:off x="301618" y="1599140"/>
            <a:ext cx="8758151" cy="1061261"/>
            <a:chOff x="943723" y="3098500"/>
            <a:chExt cx="7609167" cy="674502"/>
          </a:xfrm>
        </p:grpSpPr>
        <p:sp>
          <p:nvSpPr>
            <p:cNvPr id="247" name="Google Shape;247;p23"/>
            <p:cNvSpPr/>
            <p:nvPr/>
          </p:nvSpPr>
          <p:spPr>
            <a:xfrm>
              <a:off x="5774290" y="3098602"/>
              <a:ext cx="2778600" cy="674400"/>
            </a:xfrm>
            <a:prstGeom prst="rect">
              <a:avLst/>
            </a:prstGeom>
            <a:solidFill>
              <a:srgbClr val="0037B3"/>
            </a:solid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FFFFFF"/>
                </a:buClr>
                <a:buSzPts val="1500"/>
                <a:buFont typeface="Titillium Web Light"/>
                <a:buChar char="▰"/>
              </a:pPr>
              <a:r>
                <a:rPr lang="en" sz="1500">
                  <a:solidFill>
                    <a:srgbClr val="FFFFFF"/>
                  </a:solidFill>
                  <a:latin typeface="Titillium Web Light"/>
                  <a:ea typeface="Titillium Web Light"/>
                  <a:cs typeface="Titillium Web Light"/>
                  <a:sym typeface="Titillium Web Light"/>
                </a:rPr>
                <a:t>Visual Design of the College Road Map was appealing</a:t>
              </a:r>
              <a:endParaRPr sz="1500">
                <a:solidFill>
                  <a:srgbClr val="FFFFFF"/>
                </a:solidFill>
                <a:latin typeface="Titillium Web Light"/>
                <a:ea typeface="Titillium Web Light"/>
                <a:cs typeface="Titillium Web Light"/>
                <a:sym typeface="Titillium Web Light"/>
              </a:endParaRPr>
            </a:p>
            <a:p>
              <a:pPr indent="-323850" lvl="0" marL="457200" rtl="0" algn="l">
                <a:lnSpc>
                  <a:spcPct val="115000"/>
                </a:lnSpc>
                <a:spcBef>
                  <a:spcPts val="0"/>
                </a:spcBef>
                <a:spcAft>
                  <a:spcPts val="0"/>
                </a:spcAft>
                <a:buClr>
                  <a:srgbClr val="FFFFFF"/>
                </a:buClr>
                <a:buSzPts val="1500"/>
                <a:buFont typeface="Titillium Web Light"/>
                <a:buChar char="▰"/>
              </a:pPr>
              <a:r>
                <a:rPr lang="en" sz="1500">
                  <a:solidFill>
                    <a:srgbClr val="FFFFFF"/>
                  </a:solidFill>
                  <a:latin typeface="Titillium Web Light"/>
                  <a:ea typeface="Titillium Web Light"/>
                  <a:cs typeface="Titillium Web Light"/>
                  <a:sym typeface="Titillium Web Light"/>
                </a:rPr>
                <a:t>Confusion about “edit” buttons</a:t>
              </a:r>
              <a:endParaRPr sz="1500">
                <a:solidFill>
                  <a:srgbClr val="FFFFFF"/>
                </a:solidFill>
                <a:latin typeface="Titillium Web Light"/>
                <a:ea typeface="Titillium Web Light"/>
                <a:cs typeface="Titillium Web Light"/>
                <a:sym typeface="Titillium Web Light"/>
              </a:endParaRPr>
            </a:p>
          </p:txBody>
        </p:sp>
        <p:sp>
          <p:nvSpPr>
            <p:cNvPr id="248" name="Google Shape;248;p23"/>
            <p:cNvSpPr/>
            <p:nvPr/>
          </p:nvSpPr>
          <p:spPr>
            <a:xfrm>
              <a:off x="943723" y="3098500"/>
              <a:ext cx="2379900" cy="6744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49" name="Google Shape;249;p23"/>
            <p:cNvSpPr/>
            <p:nvPr/>
          </p:nvSpPr>
          <p:spPr>
            <a:xfrm>
              <a:off x="1632122" y="3098513"/>
              <a:ext cx="674400" cy="674400"/>
            </a:xfrm>
            <a:prstGeom prst="rtTriangle">
              <a:avLst/>
            </a:prstGeom>
            <a:solidFill>
              <a:srgbClr val="001230">
                <a:alpha val="1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50" name="Google Shape;250;p23"/>
            <p:cNvSpPr/>
            <p:nvPr/>
          </p:nvSpPr>
          <p:spPr>
            <a:xfrm>
              <a:off x="943723" y="3098513"/>
              <a:ext cx="687600" cy="674400"/>
            </a:xfrm>
            <a:prstGeom prst="rtTriangle">
              <a:avLst/>
            </a:prstGeom>
            <a:solidFill>
              <a:srgbClr val="001230">
                <a:alpha val="1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51" name="Google Shape;251;p23"/>
            <p:cNvSpPr/>
            <p:nvPr/>
          </p:nvSpPr>
          <p:spPr>
            <a:xfrm>
              <a:off x="3335463" y="3098513"/>
              <a:ext cx="1007100" cy="6744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52" name="Google Shape;252;p23"/>
            <p:cNvSpPr/>
            <p:nvPr/>
          </p:nvSpPr>
          <p:spPr>
            <a:xfrm>
              <a:off x="4354438" y="3098506"/>
              <a:ext cx="1408800" cy="6744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53" name="Google Shape;253;p23"/>
            <p:cNvSpPr/>
            <p:nvPr/>
          </p:nvSpPr>
          <p:spPr>
            <a:xfrm>
              <a:off x="962144" y="3098554"/>
              <a:ext cx="6744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Titillium Web Light"/>
                  <a:ea typeface="Titillium Web Light"/>
                  <a:cs typeface="Titillium Web Light"/>
                  <a:sym typeface="Titillium Web Light"/>
                </a:rPr>
                <a:t>Task 1</a:t>
              </a:r>
              <a:endParaRPr sz="1600">
                <a:solidFill>
                  <a:srgbClr val="FFFFFF"/>
                </a:solidFill>
                <a:latin typeface="Titillium Web Light"/>
                <a:ea typeface="Titillium Web Light"/>
                <a:cs typeface="Titillium Web Light"/>
                <a:sym typeface="Titillium Web Light"/>
              </a:endParaRPr>
            </a:p>
          </p:txBody>
        </p:sp>
        <p:sp>
          <p:nvSpPr>
            <p:cNvPr id="254" name="Google Shape;254;p23"/>
            <p:cNvSpPr/>
            <p:nvPr/>
          </p:nvSpPr>
          <p:spPr>
            <a:xfrm rot="-2700000">
              <a:off x="3686080" y="3377433"/>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55" name="Google Shape;255;p23"/>
            <p:cNvSpPr/>
            <p:nvPr/>
          </p:nvSpPr>
          <p:spPr>
            <a:xfrm>
              <a:off x="1704725" y="3098550"/>
              <a:ext cx="1488600" cy="6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rgbClr val="FFFFFF"/>
                </a:solidFill>
                <a:latin typeface="Titillium Web Light"/>
                <a:ea typeface="Titillium Web Light"/>
                <a:cs typeface="Titillium Web Light"/>
                <a:sym typeface="Titillium Web Light"/>
              </a:endParaRPr>
            </a:p>
            <a:p>
              <a:pPr indent="0" lvl="0" marL="0" rtl="0" algn="ctr">
                <a:spcBef>
                  <a:spcPts val="0"/>
                </a:spcBef>
                <a:spcAft>
                  <a:spcPts val="0"/>
                </a:spcAft>
                <a:buNone/>
              </a:pPr>
              <a:r>
                <a:rPr lang="en" sz="1500">
                  <a:solidFill>
                    <a:srgbClr val="FFFFFF"/>
                  </a:solidFill>
                  <a:latin typeface="Titillium Web Light"/>
                  <a:ea typeface="Titillium Web Light"/>
                  <a:cs typeface="Titillium Web Light"/>
                  <a:sym typeface="Titillium Web Light"/>
                </a:rPr>
                <a:t>Create a college road map</a:t>
              </a:r>
              <a:endParaRPr sz="1500">
                <a:solidFill>
                  <a:srgbClr val="FFFFFF"/>
                </a:solidFill>
                <a:latin typeface="Titillium Web Light"/>
                <a:ea typeface="Titillium Web Light"/>
                <a:cs typeface="Titillium Web Light"/>
                <a:sym typeface="Titillium Web Light"/>
              </a:endParaRPr>
            </a:p>
          </p:txBody>
        </p:sp>
      </p:grpSp>
      <p:sp>
        <p:nvSpPr>
          <p:cNvPr id="256" name="Google Shape;256;p23"/>
          <p:cNvSpPr/>
          <p:nvPr/>
        </p:nvSpPr>
        <p:spPr>
          <a:xfrm>
            <a:off x="3059660" y="2677447"/>
            <a:ext cx="1159200" cy="10611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grpSp>
        <p:nvGrpSpPr>
          <p:cNvPr id="257" name="Google Shape;257;p23"/>
          <p:cNvGrpSpPr/>
          <p:nvPr/>
        </p:nvGrpSpPr>
        <p:grpSpPr>
          <a:xfrm>
            <a:off x="301618" y="2677391"/>
            <a:ext cx="8758151" cy="1061180"/>
            <a:chOff x="943723" y="3783775"/>
            <a:chExt cx="7609167" cy="674450"/>
          </a:xfrm>
        </p:grpSpPr>
        <p:sp>
          <p:nvSpPr>
            <p:cNvPr id="258" name="Google Shape;258;p23"/>
            <p:cNvSpPr/>
            <p:nvPr/>
          </p:nvSpPr>
          <p:spPr>
            <a:xfrm>
              <a:off x="5774290" y="3783781"/>
              <a:ext cx="2778600" cy="674400"/>
            </a:xfrm>
            <a:prstGeom prst="rect">
              <a:avLst/>
            </a:prstGeom>
            <a:solidFill>
              <a:srgbClr val="0037B3"/>
            </a:solid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FFFFFF"/>
                </a:buClr>
                <a:buSzPts val="1500"/>
                <a:buFont typeface="Titillium Web Light"/>
                <a:buChar char="▰"/>
              </a:pPr>
              <a:r>
                <a:rPr lang="en" sz="1500">
                  <a:solidFill>
                    <a:srgbClr val="FFFFFF"/>
                  </a:solidFill>
                  <a:latin typeface="Titillium Web Light"/>
                  <a:ea typeface="Titillium Web Light"/>
                  <a:cs typeface="Titillium Web Light"/>
                  <a:sym typeface="Titillium Web Light"/>
                </a:rPr>
                <a:t>Visually appealing</a:t>
              </a:r>
              <a:endParaRPr sz="1500">
                <a:solidFill>
                  <a:srgbClr val="FFFFFF"/>
                </a:solidFill>
                <a:latin typeface="Titillium Web Light"/>
                <a:ea typeface="Titillium Web Light"/>
                <a:cs typeface="Titillium Web Light"/>
                <a:sym typeface="Titillium Web Light"/>
              </a:endParaRPr>
            </a:p>
            <a:p>
              <a:pPr indent="-323850" lvl="0" marL="457200" rtl="0" algn="l">
                <a:lnSpc>
                  <a:spcPct val="115000"/>
                </a:lnSpc>
                <a:spcBef>
                  <a:spcPts val="0"/>
                </a:spcBef>
                <a:spcAft>
                  <a:spcPts val="0"/>
                </a:spcAft>
                <a:buClr>
                  <a:srgbClr val="FFFFFF"/>
                </a:buClr>
                <a:buSzPts val="1500"/>
                <a:buFont typeface="Titillium Web Light"/>
                <a:buChar char="▰"/>
              </a:pPr>
              <a:r>
                <a:rPr lang="en" sz="1500">
                  <a:solidFill>
                    <a:srgbClr val="FFFFFF"/>
                  </a:solidFill>
                  <a:latin typeface="Titillium Web Light"/>
                  <a:ea typeface="Titillium Web Light"/>
                  <a:cs typeface="Titillium Web Light"/>
                  <a:sym typeface="Titillium Web Light"/>
                </a:rPr>
                <a:t>Confusion about the “Mentor” box and “submit” buttons</a:t>
              </a:r>
              <a:endParaRPr sz="1500">
                <a:solidFill>
                  <a:srgbClr val="FFFFFF"/>
                </a:solidFill>
                <a:latin typeface="Titillium Web Light"/>
                <a:ea typeface="Titillium Web Light"/>
                <a:cs typeface="Titillium Web Light"/>
                <a:sym typeface="Titillium Web Light"/>
              </a:endParaRPr>
            </a:p>
          </p:txBody>
        </p:sp>
        <p:sp>
          <p:nvSpPr>
            <p:cNvPr id="259" name="Google Shape;259;p23"/>
            <p:cNvSpPr/>
            <p:nvPr/>
          </p:nvSpPr>
          <p:spPr>
            <a:xfrm>
              <a:off x="943723" y="3783775"/>
              <a:ext cx="2379900" cy="6744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60" name="Google Shape;260;p23"/>
            <p:cNvSpPr/>
            <p:nvPr/>
          </p:nvSpPr>
          <p:spPr>
            <a:xfrm>
              <a:off x="1632122" y="3783788"/>
              <a:ext cx="674400" cy="674400"/>
            </a:xfrm>
            <a:prstGeom prst="rtTriangle">
              <a:avLst/>
            </a:prstGeom>
            <a:solidFill>
              <a:srgbClr val="001230">
                <a:alpha val="1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61" name="Google Shape;261;p23"/>
            <p:cNvSpPr/>
            <p:nvPr/>
          </p:nvSpPr>
          <p:spPr>
            <a:xfrm>
              <a:off x="943723" y="3783788"/>
              <a:ext cx="687600" cy="674400"/>
            </a:xfrm>
            <a:prstGeom prst="rtTriangle">
              <a:avLst/>
            </a:prstGeom>
            <a:solidFill>
              <a:srgbClr val="001230">
                <a:alpha val="1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62" name="Google Shape;262;p23"/>
            <p:cNvSpPr/>
            <p:nvPr/>
          </p:nvSpPr>
          <p:spPr>
            <a:xfrm>
              <a:off x="4354438" y="3783781"/>
              <a:ext cx="1408800" cy="674400"/>
            </a:xfrm>
            <a:prstGeom prst="rect">
              <a:avLst/>
            </a:prstGeom>
            <a:solidFill>
              <a:srgbClr val="003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63" name="Google Shape;263;p23"/>
            <p:cNvSpPr/>
            <p:nvPr/>
          </p:nvSpPr>
          <p:spPr>
            <a:xfrm>
              <a:off x="999504" y="3783828"/>
              <a:ext cx="636900" cy="409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Titillium Web Light"/>
                  <a:ea typeface="Titillium Web Light"/>
                  <a:cs typeface="Titillium Web Light"/>
                  <a:sym typeface="Titillium Web Light"/>
                </a:rPr>
                <a:t>Task </a:t>
              </a:r>
              <a:r>
                <a:rPr lang="en" sz="1600">
                  <a:solidFill>
                    <a:srgbClr val="FFFFFF"/>
                  </a:solidFill>
                  <a:latin typeface="Titillium Web Light"/>
                  <a:ea typeface="Titillium Web Light"/>
                  <a:cs typeface="Titillium Web Light"/>
                  <a:sym typeface="Titillium Web Light"/>
                </a:rPr>
                <a:t>2</a:t>
              </a:r>
              <a:endParaRPr sz="1600">
                <a:solidFill>
                  <a:srgbClr val="FFFFFF"/>
                </a:solidFill>
                <a:latin typeface="Titillium Web Light"/>
                <a:ea typeface="Titillium Web Light"/>
                <a:cs typeface="Titillium Web Light"/>
                <a:sym typeface="Titillium Web Light"/>
              </a:endParaRPr>
            </a:p>
          </p:txBody>
        </p:sp>
        <p:sp>
          <p:nvSpPr>
            <p:cNvPr id="264" name="Google Shape;264;p23"/>
            <p:cNvSpPr/>
            <p:nvPr/>
          </p:nvSpPr>
          <p:spPr>
            <a:xfrm rot="-2700000">
              <a:off x="3686080" y="4062669"/>
              <a:ext cx="305894" cy="116673"/>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65" name="Google Shape;265;p23"/>
            <p:cNvSpPr/>
            <p:nvPr/>
          </p:nvSpPr>
          <p:spPr>
            <a:xfrm>
              <a:off x="1704725" y="3783825"/>
              <a:ext cx="1488600" cy="67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Titillium Web Light"/>
                  <a:ea typeface="Titillium Web Light"/>
                  <a:cs typeface="Titillium Web Light"/>
                  <a:sym typeface="Titillium Web Light"/>
                </a:rPr>
                <a:t>Match students with a mentor of a similar background</a:t>
              </a:r>
              <a:endParaRPr sz="1500">
                <a:solidFill>
                  <a:srgbClr val="FFFFFF"/>
                </a:solidFill>
                <a:latin typeface="Titillium Web Light"/>
                <a:ea typeface="Titillium Web Light"/>
                <a:cs typeface="Titillium Web Light"/>
                <a:sym typeface="Titillium Web Light"/>
              </a:endParaRPr>
            </a:p>
          </p:txBody>
        </p:sp>
      </p:grpSp>
      <p:sp>
        <p:nvSpPr>
          <p:cNvPr id="266" name="Google Shape;266;p23"/>
          <p:cNvSpPr/>
          <p:nvPr/>
        </p:nvSpPr>
        <p:spPr>
          <a:xfrm>
            <a:off x="3780825" y="2118500"/>
            <a:ext cx="164700" cy="168000"/>
          </a:xfrm>
          <a:prstGeom prst="mathPlus">
            <a:avLst>
              <a:gd fmla="val 2352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67" name="Google Shape;267;p23"/>
          <p:cNvSpPr/>
          <p:nvPr/>
        </p:nvSpPr>
        <p:spPr>
          <a:xfrm rot="-3227926">
            <a:off x="4817146" y="2049291"/>
            <a:ext cx="421589" cy="160991"/>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68" name="Google Shape;268;p23"/>
          <p:cNvSpPr/>
          <p:nvPr/>
        </p:nvSpPr>
        <p:spPr>
          <a:xfrm rot="-3227926">
            <a:off x="4817146" y="3127491"/>
            <a:ext cx="421589" cy="160991"/>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69" name="Google Shape;269;p23"/>
          <p:cNvSpPr/>
          <p:nvPr/>
        </p:nvSpPr>
        <p:spPr>
          <a:xfrm rot="-3227926">
            <a:off x="4817146" y="4138441"/>
            <a:ext cx="421589" cy="160991"/>
          </a:xfrm>
          <a:prstGeom prst="corner">
            <a:avLst>
              <a:gd fmla="val 18804" name="adj1"/>
              <a:gd fmla="val 1814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270" name="Google Shape;270;p23"/>
          <p:cNvSpPr/>
          <p:nvPr/>
        </p:nvSpPr>
        <p:spPr>
          <a:xfrm>
            <a:off x="3780825" y="3275025"/>
            <a:ext cx="164700" cy="168000"/>
          </a:xfrm>
          <a:prstGeom prst="mathPlus">
            <a:avLst>
              <a:gd fmla="val 2352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71" name="Google Shape;271;p23"/>
          <p:cNvSpPr/>
          <p:nvPr/>
        </p:nvSpPr>
        <p:spPr>
          <a:xfrm>
            <a:off x="5200000" y="2118500"/>
            <a:ext cx="234900" cy="168000"/>
          </a:xfrm>
          <a:prstGeom prst="mathMinus">
            <a:avLst>
              <a:gd fmla="val 23520" name="adj1"/>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a:off x="5200000" y="3160338"/>
            <a:ext cx="234900" cy="168000"/>
          </a:xfrm>
          <a:prstGeom prst="mathMinus">
            <a:avLst>
              <a:gd fmla="val 23520" name="adj1"/>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4"/>
          <p:cNvSpPr/>
          <p:nvPr/>
        </p:nvSpPr>
        <p:spPr>
          <a:xfrm>
            <a:off x="-300300" y="195825"/>
            <a:ext cx="3890100" cy="626700"/>
          </a:xfrm>
          <a:prstGeom prst="round2Diag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4"/>
          <p:cNvSpPr txBox="1"/>
          <p:nvPr>
            <p:ph type="title"/>
          </p:nvPr>
        </p:nvSpPr>
        <p:spPr>
          <a:xfrm>
            <a:off x="352475" y="143600"/>
            <a:ext cx="3132900" cy="626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Task 1 Results:</a:t>
            </a:r>
            <a:endParaRPr/>
          </a:p>
        </p:txBody>
      </p:sp>
      <p:sp>
        <p:nvSpPr>
          <p:cNvPr id="279" name="Google Shape;279;p24"/>
          <p:cNvSpPr/>
          <p:nvPr/>
        </p:nvSpPr>
        <p:spPr>
          <a:xfrm>
            <a:off x="261100" y="965750"/>
            <a:ext cx="3041100" cy="36159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0" name="Google Shape;280;p24"/>
          <p:cNvPicPr preferRelativeResize="0"/>
          <p:nvPr/>
        </p:nvPicPr>
        <p:blipFill>
          <a:blip r:embed="rId3">
            <a:alphaModFix/>
          </a:blip>
          <a:stretch>
            <a:fillRect/>
          </a:stretch>
        </p:blipFill>
        <p:spPr>
          <a:xfrm>
            <a:off x="3589800" y="965738"/>
            <a:ext cx="5358733" cy="3546725"/>
          </a:xfrm>
          <a:prstGeom prst="rect">
            <a:avLst/>
          </a:prstGeom>
          <a:noFill/>
          <a:ln>
            <a:noFill/>
          </a:ln>
        </p:spPr>
      </p:pic>
      <p:sp>
        <p:nvSpPr>
          <p:cNvPr id="281" name="Google Shape;281;p24"/>
          <p:cNvSpPr txBox="1"/>
          <p:nvPr/>
        </p:nvSpPr>
        <p:spPr>
          <a:xfrm>
            <a:off x="130625" y="966050"/>
            <a:ext cx="3263700" cy="3615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Users liked the visualization of college road map/tasks</a:t>
            </a:r>
            <a:endParaRPr sz="20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Confused with possibilities of “Edit” nodes</a:t>
            </a:r>
            <a:endParaRPr sz="20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Lack of user input/choice e.g Next Date to Take … </a:t>
            </a:r>
            <a:endParaRPr sz="2000">
              <a:solidFill>
                <a:srgbClr val="FFFFFF"/>
              </a:solidFill>
              <a:latin typeface="Titillium Web Light"/>
              <a:ea typeface="Titillium Web Light"/>
              <a:cs typeface="Titillium Web Light"/>
              <a:sym typeface="Titillium Web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5"/>
          <p:cNvSpPr/>
          <p:nvPr/>
        </p:nvSpPr>
        <p:spPr>
          <a:xfrm>
            <a:off x="-300300" y="195825"/>
            <a:ext cx="3890100" cy="626700"/>
          </a:xfrm>
          <a:prstGeom prst="round2Diag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5"/>
          <p:cNvSpPr txBox="1"/>
          <p:nvPr>
            <p:ph type="title"/>
          </p:nvPr>
        </p:nvSpPr>
        <p:spPr>
          <a:xfrm>
            <a:off x="352475" y="143600"/>
            <a:ext cx="3132900" cy="626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Task 2 Results:</a:t>
            </a:r>
            <a:endParaRPr/>
          </a:p>
        </p:txBody>
      </p:sp>
      <p:sp>
        <p:nvSpPr>
          <p:cNvPr id="288" name="Google Shape;288;p25"/>
          <p:cNvSpPr/>
          <p:nvPr/>
        </p:nvSpPr>
        <p:spPr>
          <a:xfrm>
            <a:off x="208850" y="965750"/>
            <a:ext cx="3237300" cy="36159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txBox="1"/>
          <p:nvPr/>
        </p:nvSpPr>
        <p:spPr>
          <a:xfrm>
            <a:off x="156650" y="965750"/>
            <a:ext cx="3237300" cy="3615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Users liked the visual design/flow</a:t>
            </a:r>
            <a:endParaRPr sz="20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Confusion about </a:t>
            </a:r>
            <a:r>
              <a:rPr lang="en" sz="2000">
                <a:solidFill>
                  <a:srgbClr val="FFFFFF"/>
                </a:solidFill>
                <a:latin typeface="Titillium Web Light"/>
                <a:ea typeface="Titillium Web Light"/>
                <a:cs typeface="Titillium Web Light"/>
                <a:sym typeface="Titillium Web Light"/>
              </a:rPr>
              <a:t>initial</a:t>
            </a:r>
            <a:r>
              <a:rPr lang="en" sz="2000">
                <a:solidFill>
                  <a:srgbClr val="FFFFFF"/>
                </a:solidFill>
                <a:latin typeface="Titillium Web Light"/>
                <a:ea typeface="Titillium Web Light"/>
                <a:cs typeface="Titillium Web Light"/>
                <a:sym typeface="Titillium Web Light"/>
              </a:rPr>
              <a:t> ‘Mentor’ box icon</a:t>
            </a:r>
            <a:endParaRPr sz="2000">
              <a:solidFill>
                <a:srgbClr val="FFFFFF"/>
              </a:solidFill>
              <a:latin typeface="Titillium Web Light"/>
              <a:ea typeface="Titillium Web Light"/>
              <a:cs typeface="Titillium Web Light"/>
              <a:sym typeface="Titillium Web Light"/>
            </a:endParaRPr>
          </a:p>
          <a:p>
            <a:pPr indent="-355600" lvl="1" marL="9144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Clicked “Edit” nodes instead</a:t>
            </a:r>
            <a:endParaRPr sz="20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Confusion about what is ‘clickable’ and ‘submit’ buttons</a:t>
            </a:r>
            <a:endParaRPr sz="2000">
              <a:solidFill>
                <a:srgbClr val="FFFFFF"/>
              </a:solidFill>
              <a:latin typeface="Titillium Web Light"/>
              <a:ea typeface="Titillium Web Light"/>
              <a:cs typeface="Titillium Web Light"/>
              <a:sym typeface="Titillium Web Light"/>
            </a:endParaRPr>
          </a:p>
        </p:txBody>
      </p:sp>
      <p:pic>
        <p:nvPicPr>
          <p:cNvPr id="290" name="Google Shape;290;p25"/>
          <p:cNvPicPr preferRelativeResize="0"/>
          <p:nvPr/>
        </p:nvPicPr>
        <p:blipFill>
          <a:blip r:embed="rId3">
            <a:alphaModFix/>
          </a:blip>
          <a:stretch>
            <a:fillRect/>
          </a:stretch>
        </p:blipFill>
        <p:spPr>
          <a:xfrm>
            <a:off x="3589800" y="1096575"/>
            <a:ext cx="5456925" cy="3384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26"/>
          <p:cNvSpPr/>
          <p:nvPr/>
        </p:nvSpPr>
        <p:spPr>
          <a:xfrm>
            <a:off x="-300300" y="195825"/>
            <a:ext cx="3890100" cy="626700"/>
          </a:xfrm>
          <a:prstGeom prst="round2Diag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txBox="1"/>
          <p:nvPr>
            <p:ph type="title"/>
          </p:nvPr>
        </p:nvSpPr>
        <p:spPr>
          <a:xfrm>
            <a:off x="352475" y="143600"/>
            <a:ext cx="3132900" cy="626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Task 3 Results:</a:t>
            </a:r>
            <a:endParaRPr/>
          </a:p>
        </p:txBody>
      </p:sp>
      <p:sp>
        <p:nvSpPr>
          <p:cNvPr id="297" name="Google Shape;297;p26"/>
          <p:cNvSpPr/>
          <p:nvPr/>
        </p:nvSpPr>
        <p:spPr>
          <a:xfrm>
            <a:off x="208850" y="965750"/>
            <a:ext cx="3237300" cy="3615900"/>
          </a:xfrm>
          <a:prstGeom prst="wedgeRectCallout">
            <a:avLst>
              <a:gd fmla="val -20833" name="adj1"/>
              <a:gd fmla="val 625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txBox="1"/>
          <p:nvPr/>
        </p:nvSpPr>
        <p:spPr>
          <a:xfrm>
            <a:off x="130525" y="1174625"/>
            <a:ext cx="3237300" cy="2950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Users found design to be clear and simple</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Understood “Mentor” icon after task 2</a:t>
            </a:r>
            <a:endParaRPr sz="20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355600" lvl="0" marL="457200" rtl="0" algn="l">
              <a:spcBef>
                <a:spcPts val="0"/>
              </a:spcBef>
              <a:spcAft>
                <a:spcPts val="0"/>
              </a:spcAft>
              <a:buClr>
                <a:srgbClr val="FFFFFF"/>
              </a:buClr>
              <a:buSzPts val="2000"/>
              <a:buFont typeface="Titillium Web Light"/>
              <a:buChar char="-"/>
            </a:pPr>
            <a:r>
              <a:rPr lang="en" sz="2000">
                <a:solidFill>
                  <a:srgbClr val="FFFFFF"/>
                </a:solidFill>
                <a:latin typeface="Titillium Web Light"/>
                <a:ea typeface="Titillium Web Light"/>
                <a:cs typeface="Titillium Web Light"/>
                <a:sym typeface="Titillium Web Light"/>
              </a:rPr>
              <a:t>Lack of visual appeal compared to the first two tasks</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p:txBody>
      </p:sp>
      <p:pic>
        <p:nvPicPr>
          <p:cNvPr id="299" name="Google Shape;299;p26"/>
          <p:cNvPicPr preferRelativeResize="0"/>
          <p:nvPr/>
        </p:nvPicPr>
        <p:blipFill>
          <a:blip r:embed="rId3">
            <a:alphaModFix/>
          </a:blip>
          <a:stretch>
            <a:fillRect/>
          </a:stretch>
        </p:blipFill>
        <p:spPr>
          <a:xfrm rot="10800000">
            <a:off x="5657638" y="-12"/>
            <a:ext cx="1924050" cy="2571750"/>
          </a:xfrm>
          <a:prstGeom prst="rect">
            <a:avLst/>
          </a:prstGeom>
          <a:noFill/>
          <a:ln>
            <a:noFill/>
          </a:ln>
        </p:spPr>
      </p:pic>
      <p:pic>
        <p:nvPicPr>
          <p:cNvPr id="300" name="Google Shape;300;p26"/>
          <p:cNvPicPr preferRelativeResize="0"/>
          <p:nvPr/>
        </p:nvPicPr>
        <p:blipFill>
          <a:blip r:embed="rId4">
            <a:alphaModFix/>
          </a:blip>
          <a:stretch>
            <a:fillRect/>
          </a:stretch>
        </p:blipFill>
        <p:spPr>
          <a:xfrm rot="10800000">
            <a:off x="4488775" y="2473388"/>
            <a:ext cx="1943100" cy="2600325"/>
          </a:xfrm>
          <a:prstGeom prst="rect">
            <a:avLst/>
          </a:prstGeom>
          <a:noFill/>
          <a:ln>
            <a:noFill/>
          </a:ln>
        </p:spPr>
      </p:pic>
      <p:pic>
        <p:nvPicPr>
          <p:cNvPr id="301" name="Google Shape;301;p26"/>
          <p:cNvPicPr preferRelativeResize="0"/>
          <p:nvPr/>
        </p:nvPicPr>
        <p:blipFill>
          <a:blip r:embed="rId5">
            <a:alphaModFix/>
          </a:blip>
          <a:stretch>
            <a:fillRect/>
          </a:stretch>
        </p:blipFill>
        <p:spPr>
          <a:xfrm rot="10800000">
            <a:off x="6797375" y="2449563"/>
            <a:ext cx="1981200" cy="2647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27"/>
          <p:cNvSpPr txBox="1"/>
          <p:nvPr/>
        </p:nvSpPr>
        <p:spPr>
          <a:xfrm>
            <a:off x="234975" y="443850"/>
            <a:ext cx="4242900" cy="10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307" name="Google Shape;307;p27"/>
          <p:cNvSpPr/>
          <p:nvPr/>
        </p:nvSpPr>
        <p:spPr>
          <a:xfrm rot="10800000">
            <a:off x="215400" y="-14000"/>
            <a:ext cx="4040400" cy="5013900"/>
          </a:xfrm>
          <a:prstGeom prst="snip2Same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txBox="1"/>
          <p:nvPr/>
        </p:nvSpPr>
        <p:spPr>
          <a:xfrm>
            <a:off x="234975" y="314825"/>
            <a:ext cx="4033800" cy="7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Titillium Web"/>
                <a:ea typeface="Titillium Web"/>
                <a:cs typeface="Titillium Web"/>
                <a:sym typeface="Titillium Web"/>
              </a:rPr>
              <a:t>Future UI Changes</a:t>
            </a:r>
            <a:endParaRPr b="1" sz="3000">
              <a:solidFill>
                <a:srgbClr val="FFFFFF"/>
              </a:solidFill>
              <a:latin typeface="Titillium Web"/>
              <a:ea typeface="Titillium Web"/>
              <a:cs typeface="Titillium Web"/>
              <a:sym typeface="Titillium Web"/>
            </a:endParaRPr>
          </a:p>
        </p:txBody>
      </p:sp>
      <p:sp>
        <p:nvSpPr>
          <p:cNvPr id="309" name="Google Shape;309;p27"/>
          <p:cNvSpPr txBox="1"/>
          <p:nvPr/>
        </p:nvSpPr>
        <p:spPr>
          <a:xfrm>
            <a:off x="424275" y="887725"/>
            <a:ext cx="3655200" cy="34836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Titillium Web Light"/>
              <a:buAutoNum type="arabicPeriod"/>
            </a:pPr>
            <a:r>
              <a:rPr lang="en" sz="2500">
                <a:solidFill>
                  <a:srgbClr val="FFFFFF"/>
                </a:solidFill>
                <a:latin typeface="Titillium Web Light"/>
                <a:ea typeface="Titillium Web Light"/>
                <a:cs typeface="Titillium Web Light"/>
                <a:sym typeface="Titillium Web Light"/>
              </a:rPr>
              <a:t>Consider adding ‘options’ for Edit boxes in RoadMap page</a:t>
            </a:r>
            <a:endParaRPr sz="25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500">
              <a:solidFill>
                <a:srgbClr val="FFFFFF"/>
              </a:solidFill>
              <a:latin typeface="Titillium Web Light"/>
              <a:ea typeface="Titillium Web Light"/>
              <a:cs typeface="Titillium Web Light"/>
              <a:sym typeface="Titillium Web Light"/>
            </a:endParaRPr>
          </a:p>
          <a:p>
            <a:pPr indent="-387350" lvl="0" marL="457200" rtl="0" algn="l">
              <a:spcBef>
                <a:spcPts val="0"/>
              </a:spcBef>
              <a:spcAft>
                <a:spcPts val="0"/>
              </a:spcAft>
              <a:buClr>
                <a:srgbClr val="FFFFFF"/>
              </a:buClr>
              <a:buSzPts val="2500"/>
              <a:buFont typeface="Titillium Web Light"/>
              <a:buAutoNum type="arabicPeriod"/>
            </a:pPr>
            <a:r>
              <a:rPr lang="en" sz="2500">
                <a:solidFill>
                  <a:srgbClr val="FFFFFF"/>
                </a:solidFill>
                <a:latin typeface="Titillium Web Light"/>
                <a:ea typeface="Titillium Web Light"/>
                <a:cs typeface="Titillium Web Light"/>
                <a:sym typeface="Titillium Web Light"/>
              </a:rPr>
              <a:t>Change ‘Mentor’ box to be more clear of its purpose</a:t>
            </a:r>
            <a:endParaRPr sz="25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500">
              <a:solidFill>
                <a:srgbClr val="FFFFFF"/>
              </a:solidFill>
              <a:latin typeface="Titillium Web Light"/>
              <a:ea typeface="Titillium Web Light"/>
              <a:cs typeface="Titillium Web Light"/>
              <a:sym typeface="Titillium Web Light"/>
            </a:endParaRPr>
          </a:p>
          <a:p>
            <a:pPr indent="-387350" lvl="0" marL="457200" rtl="0" algn="l">
              <a:spcBef>
                <a:spcPts val="0"/>
              </a:spcBef>
              <a:spcAft>
                <a:spcPts val="0"/>
              </a:spcAft>
              <a:buClr>
                <a:srgbClr val="FFFFFF"/>
              </a:buClr>
              <a:buSzPts val="2500"/>
              <a:buFont typeface="Titillium Web Light"/>
              <a:buAutoNum type="arabicPeriod"/>
            </a:pPr>
            <a:r>
              <a:rPr lang="en" sz="2500">
                <a:solidFill>
                  <a:srgbClr val="FFFFFF"/>
                </a:solidFill>
                <a:latin typeface="Titillium Web Light"/>
                <a:ea typeface="Titillium Web Light"/>
                <a:cs typeface="Titillium Web Light"/>
                <a:sym typeface="Titillium Web Light"/>
              </a:rPr>
              <a:t>Unify submit button locations</a:t>
            </a:r>
            <a:endParaRPr sz="2500">
              <a:solidFill>
                <a:srgbClr val="FFFFFF"/>
              </a:solidFill>
              <a:latin typeface="Titillium Web Light"/>
              <a:ea typeface="Titillium Web Light"/>
              <a:cs typeface="Titillium Web Light"/>
              <a:sym typeface="Titillium Web Light"/>
            </a:endParaRPr>
          </a:p>
        </p:txBody>
      </p:sp>
      <p:sp>
        <p:nvSpPr>
          <p:cNvPr id="310" name="Google Shape;310;p27"/>
          <p:cNvSpPr/>
          <p:nvPr/>
        </p:nvSpPr>
        <p:spPr>
          <a:xfrm>
            <a:off x="5977575" y="725288"/>
            <a:ext cx="2007300" cy="35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7DFFB1"/>
                </a:solidFill>
                <a:latin typeface="Titillium Web"/>
                <a:ea typeface="Titillium Web"/>
                <a:cs typeface="Titillium Web"/>
                <a:sym typeface="Titillium Web"/>
              </a:rPr>
              <a:t>Place your screenshot here</a:t>
            </a:r>
            <a:endParaRPr sz="1000">
              <a:solidFill>
                <a:srgbClr val="7DFFB1"/>
              </a:solidFill>
              <a:latin typeface="Titillium Web"/>
              <a:ea typeface="Titillium Web"/>
              <a:cs typeface="Titillium Web"/>
              <a:sym typeface="Titillium Web"/>
            </a:endParaRPr>
          </a:p>
        </p:txBody>
      </p:sp>
      <p:grpSp>
        <p:nvGrpSpPr>
          <p:cNvPr id="311" name="Google Shape;311;p27"/>
          <p:cNvGrpSpPr/>
          <p:nvPr/>
        </p:nvGrpSpPr>
        <p:grpSpPr>
          <a:xfrm>
            <a:off x="5921450" y="314822"/>
            <a:ext cx="2119546" cy="4396359"/>
            <a:chOff x="2547150" y="238125"/>
            <a:chExt cx="2525675" cy="5238750"/>
          </a:xfrm>
        </p:grpSpPr>
        <p:sp>
          <p:nvSpPr>
            <p:cNvPr id="312" name="Google Shape;312;p27"/>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29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7"/>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4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4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7"/>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4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6" name="Google Shape;316;p27"/>
          <p:cNvSpPr/>
          <p:nvPr/>
        </p:nvSpPr>
        <p:spPr>
          <a:xfrm>
            <a:off x="5979000" y="718000"/>
            <a:ext cx="2007300" cy="35754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p:nvPr/>
        </p:nvSpPr>
        <p:spPr>
          <a:xfrm>
            <a:off x="5979000" y="2053625"/>
            <a:ext cx="2007300" cy="582300"/>
          </a:xfrm>
          <a:prstGeom prst="parallelogram">
            <a:avLst>
              <a:gd fmla="val 25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txBox="1"/>
          <p:nvPr>
            <p:ph idx="4294967295" type="ctrTitle"/>
          </p:nvPr>
        </p:nvSpPr>
        <p:spPr>
          <a:xfrm>
            <a:off x="6276371" y="2086175"/>
            <a:ext cx="1409700" cy="517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000"/>
              <a:t>Pathways</a:t>
            </a:r>
            <a:endParaRPr sz="2000"/>
          </a:p>
          <a:p>
            <a:pPr indent="0" lvl="0" marL="0" rtl="0" algn="l">
              <a:spcBef>
                <a:spcPts val="0"/>
              </a:spcBef>
              <a:spcAft>
                <a:spcPts val="0"/>
              </a:spcAft>
              <a:buNone/>
            </a:pPr>
            <a:r>
              <a:t/>
            </a:r>
            <a:endParaRPr sz="2000"/>
          </a:p>
        </p:txBody>
      </p:sp>
      <p:sp>
        <p:nvSpPr>
          <p:cNvPr id="319" name="Google Shape;319;p27"/>
          <p:cNvSpPr txBox="1"/>
          <p:nvPr/>
        </p:nvSpPr>
        <p:spPr>
          <a:xfrm>
            <a:off x="6364199" y="2223275"/>
            <a:ext cx="17682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Titillium Web Light"/>
                <a:ea typeface="Titillium Web Light"/>
                <a:cs typeface="Titillium Web Light"/>
                <a:sym typeface="Titillium Web Light"/>
              </a:rPr>
              <a:t>Empowering Students Forward</a:t>
            </a:r>
            <a:endParaRPr sz="1500">
              <a:solidFill>
                <a:srgbClr val="FFFFFF"/>
              </a:solidFill>
              <a:latin typeface="Titillium Web Light"/>
              <a:ea typeface="Titillium Web Light"/>
              <a:cs typeface="Titillium Web Light"/>
              <a:sym typeface="Titillium Web Light"/>
            </a:endParaRPr>
          </a:p>
        </p:txBody>
      </p:sp>
      <p:grpSp>
        <p:nvGrpSpPr>
          <p:cNvPr id="320" name="Google Shape;320;p27"/>
          <p:cNvGrpSpPr/>
          <p:nvPr/>
        </p:nvGrpSpPr>
        <p:grpSpPr>
          <a:xfrm>
            <a:off x="7461730" y="1877292"/>
            <a:ext cx="387933" cy="345971"/>
            <a:chOff x="3927500" y="301425"/>
            <a:chExt cx="461550" cy="411625"/>
          </a:xfrm>
        </p:grpSpPr>
        <p:sp>
          <p:nvSpPr>
            <p:cNvPr id="321" name="Google Shape;321;p27"/>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7"/>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7"/>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7"/>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7"/>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7"/>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7"/>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7"/>
          <p:cNvGrpSpPr/>
          <p:nvPr/>
        </p:nvGrpSpPr>
        <p:grpSpPr>
          <a:xfrm>
            <a:off x="3532136" y="505609"/>
            <a:ext cx="435022" cy="323445"/>
            <a:chOff x="5247525" y="3007275"/>
            <a:chExt cx="517575" cy="384825"/>
          </a:xfrm>
        </p:grpSpPr>
        <p:sp>
          <p:nvSpPr>
            <p:cNvPr id="349" name="Google Shape;349;p27"/>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28"/>
          <p:cNvSpPr/>
          <p:nvPr/>
        </p:nvSpPr>
        <p:spPr>
          <a:xfrm rot="5400000">
            <a:off x="1917275" y="-954600"/>
            <a:ext cx="3789300" cy="7623900"/>
          </a:xfrm>
          <a:prstGeom prst="round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
          <p:cNvSpPr txBox="1"/>
          <p:nvPr>
            <p:ph type="ctrTitle"/>
          </p:nvPr>
        </p:nvSpPr>
        <p:spPr>
          <a:xfrm>
            <a:off x="411650" y="273900"/>
            <a:ext cx="2956500" cy="627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000"/>
              <a:t>Summary:</a:t>
            </a:r>
            <a:endParaRPr sz="4000"/>
          </a:p>
        </p:txBody>
      </p:sp>
      <p:sp>
        <p:nvSpPr>
          <p:cNvPr id="357" name="Google Shape;357;p28"/>
          <p:cNvSpPr txBox="1"/>
          <p:nvPr/>
        </p:nvSpPr>
        <p:spPr>
          <a:xfrm>
            <a:off x="626600" y="1135725"/>
            <a:ext cx="6814500" cy="35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All </a:t>
            </a:r>
            <a:r>
              <a:rPr b="1" lang="en" sz="2000">
                <a:solidFill>
                  <a:srgbClr val="FFFFFF"/>
                </a:solidFill>
                <a:latin typeface="Titillium Web"/>
                <a:ea typeface="Titillium Web"/>
                <a:cs typeface="Titillium Web"/>
                <a:sym typeface="Titillium Web"/>
              </a:rPr>
              <a:t>3 tasks</a:t>
            </a:r>
            <a:r>
              <a:rPr lang="en" sz="2000">
                <a:solidFill>
                  <a:srgbClr val="FFFFFF"/>
                </a:solidFill>
                <a:latin typeface="Titillium Web Light"/>
                <a:ea typeface="Titillium Web Light"/>
                <a:cs typeface="Titillium Web Light"/>
                <a:sym typeface="Titillium Web Light"/>
              </a:rPr>
              <a:t> were </a:t>
            </a:r>
            <a:r>
              <a:rPr b="1" lang="en" sz="2000">
                <a:solidFill>
                  <a:srgbClr val="FFFFFF"/>
                </a:solidFill>
                <a:latin typeface="Titillium Web"/>
                <a:ea typeface="Titillium Web"/>
                <a:cs typeface="Titillium Web"/>
                <a:sym typeface="Titillium Web"/>
              </a:rPr>
              <a:t>accomplished</a:t>
            </a:r>
            <a:r>
              <a:rPr lang="en" sz="2000">
                <a:solidFill>
                  <a:srgbClr val="FFFFFF"/>
                </a:solidFill>
                <a:latin typeface="Titillium Web Light"/>
                <a:ea typeface="Titillium Web Light"/>
                <a:cs typeface="Titillium Web Light"/>
                <a:sym typeface="Titillium Web Light"/>
              </a:rPr>
              <a:t> with minimal guidance</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People generally liked our </a:t>
            </a:r>
            <a:r>
              <a:rPr b="1" lang="en" sz="2000">
                <a:solidFill>
                  <a:srgbClr val="FFFFFF"/>
                </a:solidFill>
                <a:latin typeface="Titillium Web"/>
                <a:ea typeface="Titillium Web"/>
                <a:cs typeface="Titillium Web"/>
                <a:sym typeface="Titillium Web"/>
              </a:rPr>
              <a:t>visualization</a:t>
            </a:r>
            <a:r>
              <a:rPr lang="en" sz="2000">
                <a:solidFill>
                  <a:srgbClr val="FFFFFF"/>
                </a:solidFill>
                <a:latin typeface="Titillium Web Light"/>
                <a:ea typeface="Titillium Web Light"/>
                <a:cs typeface="Titillium Web Light"/>
                <a:sym typeface="Titillium Web Light"/>
              </a:rPr>
              <a:t> and </a:t>
            </a:r>
            <a:r>
              <a:rPr b="1" lang="en" sz="2000">
                <a:solidFill>
                  <a:srgbClr val="FFFFFF"/>
                </a:solidFill>
                <a:latin typeface="Titillium Web"/>
                <a:ea typeface="Titillium Web"/>
                <a:cs typeface="Titillium Web"/>
                <a:sym typeface="Titillium Web"/>
              </a:rPr>
              <a:t>design</a:t>
            </a:r>
            <a:r>
              <a:rPr lang="en" sz="2000">
                <a:solidFill>
                  <a:srgbClr val="FFFFFF"/>
                </a:solidFill>
                <a:latin typeface="Titillium Web Light"/>
                <a:ea typeface="Titillium Web Light"/>
                <a:cs typeface="Titillium Web Light"/>
                <a:sym typeface="Titillium Web Light"/>
              </a:rPr>
              <a:t> of our interface</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b="1" lang="en" sz="2000">
                <a:solidFill>
                  <a:srgbClr val="FFFFFF"/>
                </a:solidFill>
                <a:latin typeface="Titillium Web"/>
                <a:ea typeface="Titillium Web"/>
                <a:cs typeface="Titillium Web"/>
                <a:sym typeface="Titillium Web"/>
              </a:rPr>
              <a:t>Certain areas of design </a:t>
            </a:r>
            <a:r>
              <a:rPr lang="en" sz="2000">
                <a:solidFill>
                  <a:srgbClr val="FFFFFF"/>
                </a:solidFill>
                <a:latin typeface="Titillium Web Light"/>
                <a:ea typeface="Titillium Web Light"/>
                <a:cs typeface="Titillium Web Light"/>
                <a:sym typeface="Titillium Web Light"/>
              </a:rPr>
              <a:t>that needs to change for more </a:t>
            </a:r>
            <a:r>
              <a:rPr b="1" lang="en" sz="2000">
                <a:solidFill>
                  <a:srgbClr val="FFFFFF"/>
                </a:solidFill>
                <a:latin typeface="Titillium Web"/>
                <a:ea typeface="Titillium Web"/>
                <a:cs typeface="Titillium Web"/>
                <a:sym typeface="Titillium Web"/>
              </a:rPr>
              <a:t>options/clearity</a:t>
            </a:r>
            <a:endParaRPr b="1" sz="20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Our prototype was a </a:t>
            </a:r>
            <a:r>
              <a:rPr b="1" lang="en" sz="2000">
                <a:solidFill>
                  <a:srgbClr val="FFFFFF"/>
                </a:solidFill>
                <a:latin typeface="Titillium Web"/>
                <a:ea typeface="Titillium Web"/>
                <a:cs typeface="Titillium Web"/>
                <a:sym typeface="Titillium Web"/>
              </a:rPr>
              <a:t>success</a:t>
            </a:r>
            <a:r>
              <a:rPr lang="en" sz="2000">
                <a:solidFill>
                  <a:srgbClr val="FFFFFF"/>
                </a:solidFill>
                <a:latin typeface="Titillium Web Light"/>
                <a:ea typeface="Titillium Web Light"/>
                <a:cs typeface="Titillium Web Light"/>
                <a:sym typeface="Titillium Web Light"/>
              </a:rPr>
              <a:t>! </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Clr>
                <a:schemeClr val="dk1"/>
              </a:buClr>
              <a:buSzPts val="1100"/>
              <a:buFont typeface="Arial"/>
              <a:buNone/>
            </a:pPr>
            <a:r>
              <a:rPr b="1" lang="en" sz="2000">
                <a:solidFill>
                  <a:srgbClr val="FFFFFF"/>
                </a:solidFill>
                <a:latin typeface="Titillium Web"/>
                <a:ea typeface="Titillium Web"/>
                <a:cs typeface="Titillium Web"/>
                <a:sym typeface="Titillium Web"/>
              </a:rPr>
              <a:t>Students </a:t>
            </a:r>
            <a:r>
              <a:rPr lang="en" sz="2000">
                <a:solidFill>
                  <a:srgbClr val="FFFFFF"/>
                </a:solidFill>
                <a:latin typeface="Titillium Web Light"/>
                <a:ea typeface="Titillium Web Light"/>
                <a:cs typeface="Titillium Web Light"/>
                <a:sym typeface="Titillium Web Light"/>
              </a:rPr>
              <a:t>stated that they think our </a:t>
            </a:r>
            <a:r>
              <a:rPr b="1" lang="en" sz="2000">
                <a:solidFill>
                  <a:srgbClr val="FFFFFF"/>
                </a:solidFill>
                <a:latin typeface="Titillium Web"/>
                <a:ea typeface="Titillium Web"/>
                <a:cs typeface="Titillium Web"/>
                <a:sym typeface="Titillium Web"/>
              </a:rPr>
              <a:t>app</a:t>
            </a:r>
            <a:r>
              <a:rPr lang="en" sz="2000">
                <a:solidFill>
                  <a:srgbClr val="FFFFFF"/>
                </a:solidFill>
                <a:latin typeface="Titillium Web Light"/>
                <a:ea typeface="Titillium Web Light"/>
                <a:cs typeface="Titillium Web Light"/>
                <a:sym typeface="Titillium Web Light"/>
              </a:rPr>
              <a:t> is a </a:t>
            </a:r>
            <a:r>
              <a:rPr b="1" lang="en" sz="2000">
                <a:solidFill>
                  <a:srgbClr val="FFFFFF"/>
                </a:solidFill>
                <a:latin typeface="Titillium Web"/>
                <a:ea typeface="Titillium Web"/>
                <a:cs typeface="Titillium Web"/>
                <a:sym typeface="Titillium Web"/>
              </a:rPr>
              <a:t>great idea</a:t>
            </a:r>
            <a:r>
              <a:rPr lang="en" sz="2000">
                <a:solidFill>
                  <a:srgbClr val="FFFFFF"/>
                </a:solidFill>
                <a:latin typeface="Titillium Web Light"/>
                <a:ea typeface="Titillium Web Light"/>
                <a:cs typeface="Titillium Web Light"/>
                <a:sym typeface="Titillium Web Light"/>
              </a:rPr>
              <a:t>!</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2000">
              <a:solidFill>
                <a:srgbClr val="FFFFFF"/>
              </a:solidFill>
              <a:latin typeface="Titillium Web Light"/>
              <a:ea typeface="Titillium Web Light"/>
              <a:cs typeface="Titillium Web Light"/>
              <a:sym typeface="Titillium Web Light"/>
            </a:endParaRPr>
          </a:p>
        </p:txBody>
      </p:sp>
      <p:sp>
        <p:nvSpPr>
          <p:cNvPr id="358" name="Google Shape;358;p28"/>
          <p:cNvSpPr/>
          <p:nvPr/>
        </p:nvSpPr>
        <p:spPr>
          <a:xfrm>
            <a:off x="6864080" y="4165210"/>
            <a:ext cx="248746" cy="43092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2"/>
          <p:cNvSpPr txBox="1"/>
          <p:nvPr>
            <p:ph type="title"/>
          </p:nvPr>
        </p:nvSpPr>
        <p:spPr>
          <a:xfrm>
            <a:off x="457200" y="156650"/>
            <a:ext cx="3302400" cy="587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Meet the Team</a:t>
            </a:r>
            <a:endParaRPr/>
          </a:p>
        </p:txBody>
      </p:sp>
      <p:sp>
        <p:nvSpPr>
          <p:cNvPr id="90" name="Google Shape;90;p12"/>
          <p:cNvSpPr/>
          <p:nvPr/>
        </p:nvSpPr>
        <p:spPr>
          <a:xfrm>
            <a:off x="0" y="1057425"/>
            <a:ext cx="8524500" cy="3146100"/>
          </a:xfrm>
          <a:prstGeom prst="snip1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2"/>
          <p:cNvPicPr preferRelativeResize="0"/>
          <p:nvPr/>
        </p:nvPicPr>
        <p:blipFill>
          <a:blip r:embed="rId3">
            <a:alphaModFix/>
          </a:blip>
          <a:stretch>
            <a:fillRect/>
          </a:stretch>
        </p:blipFill>
        <p:spPr>
          <a:xfrm>
            <a:off x="6272075" y="1249475"/>
            <a:ext cx="1874400" cy="1874400"/>
          </a:xfrm>
          <a:prstGeom prst="ellipse">
            <a:avLst/>
          </a:prstGeom>
          <a:noFill/>
          <a:ln cap="flat" cmpd="sng" w="38100">
            <a:solidFill>
              <a:srgbClr val="FFFFFF"/>
            </a:solidFill>
            <a:prstDash val="solid"/>
            <a:round/>
            <a:headEnd len="sm" w="sm" type="none"/>
            <a:tailEnd len="sm" w="sm" type="none"/>
          </a:ln>
        </p:spPr>
      </p:pic>
      <p:pic>
        <p:nvPicPr>
          <p:cNvPr id="92" name="Google Shape;92;p12"/>
          <p:cNvPicPr preferRelativeResize="0"/>
          <p:nvPr/>
        </p:nvPicPr>
        <p:blipFill>
          <a:blip r:embed="rId4">
            <a:alphaModFix/>
          </a:blip>
          <a:stretch>
            <a:fillRect/>
          </a:stretch>
        </p:blipFill>
        <p:spPr>
          <a:xfrm>
            <a:off x="3443325" y="1249475"/>
            <a:ext cx="1874400" cy="1874400"/>
          </a:xfrm>
          <a:prstGeom prst="ellipse">
            <a:avLst/>
          </a:prstGeom>
          <a:noFill/>
          <a:ln cap="flat" cmpd="sng" w="38100">
            <a:solidFill>
              <a:srgbClr val="FFFFFF"/>
            </a:solidFill>
            <a:prstDash val="solid"/>
            <a:round/>
            <a:headEnd len="sm" w="sm" type="none"/>
            <a:tailEnd len="sm" w="sm" type="none"/>
          </a:ln>
        </p:spPr>
      </p:pic>
      <p:pic>
        <p:nvPicPr>
          <p:cNvPr id="93" name="Google Shape;93;p12"/>
          <p:cNvPicPr preferRelativeResize="0"/>
          <p:nvPr/>
        </p:nvPicPr>
        <p:blipFill>
          <a:blip r:embed="rId5">
            <a:alphaModFix/>
          </a:blip>
          <a:stretch>
            <a:fillRect/>
          </a:stretch>
        </p:blipFill>
        <p:spPr>
          <a:xfrm>
            <a:off x="609600" y="1249475"/>
            <a:ext cx="1814100" cy="1814100"/>
          </a:xfrm>
          <a:prstGeom prst="ellipse">
            <a:avLst/>
          </a:prstGeom>
          <a:noFill/>
          <a:ln cap="flat" cmpd="sng" w="38100">
            <a:solidFill>
              <a:srgbClr val="FFFFFF"/>
            </a:solidFill>
            <a:prstDash val="solid"/>
            <a:round/>
            <a:headEnd len="sm" w="sm" type="none"/>
            <a:tailEnd len="sm" w="sm" type="none"/>
          </a:ln>
        </p:spPr>
      </p:pic>
      <p:graphicFrame>
        <p:nvGraphicFramePr>
          <p:cNvPr id="94" name="Google Shape;94;p12"/>
          <p:cNvGraphicFramePr/>
          <p:nvPr/>
        </p:nvGraphicFramePr>
        <p:xfrm>
          <a:off x="609600" y="609600"/>
          <a:ext cx="3000000" cy="3000000"/>
        </p:xfrm>
        <a:graphic>
          <a:graphicData uri="http://schemas.openxmlformats.org/drawingml/2006/table">
            <a:tbl>
              <a:tblPr>
                <a:noFill/>
                <a:tableStyleId>{E393739B-E72C-4BDB-9550-86AB2E76D44D}</a:tableStyleId>
              </a:tblPr>
              <a:tblGrid>
                <a:gridCol w="1981200"/>
                <a:gridCol w="1981200"/>
                <a:gridCol w="1981200"/>
              </a:tblGrid>
              <a:tr h="12700">
                <a:tc>
                  <a:txBody>
                    <a:bodyPr/>
                    <a:lstStyle/>
                    <a:p>
                      <a:pPr indent="0" lvl="0" marL="0" rtl="0" algn="ctr">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
        <p:nvSpPr>
          <p:cNvPr id="95" name="Google Shape;95;p12"/>
          <p:cNvSpPr txBox="1"/>
          <p:nvPr/>
        </p:nvSpPr>
        <p:spPr>
          <a:xfrm>
            <a:off x="1004400" y="3276700"/>
            <a:ext cx="14193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Gray W.</a:t>
            </a:r>
            <a:endParaRPr sz="2000">
              <a:solidFill>
                <a:srgbClr val="FFFFFF"/>
              </a:solidFill>
              <a:latin typeface="Titillium Web Light"/>
              <a:ea typeface="Titillium Web Light"/>
              <a:cs typeface="Titillium Web Light"/>
              <a:sym typeface="Titillium Web Light"/>
            </a:endParaRPr>
          </a:p>
        </p:txBody>
      </p:sp>
      <p:sp>
        <p:nvSpPr>
          <p:cNvPr id="96" name="Google Shape;96;p12"/>
          <p:cNvSpPr txBox="1"/>
          <p:nvPr/>
        </p:nvSpPr>
        <p:spPr>
          <a:xfrm>
            <a:off x="3936900" y="3276700"/>
            <a:ext cx="12702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Pao T.</a:t>
            </a:r>
            <a:endParaRPr sz="2000">
              <a:solidFill>
                <a:srgbClr val="FFFFFF"/>
              </a:solidFill>
              <a:latin typeface="Titillium Web Light"/>
              <a:ea typeface="Titillium Web Light"/>
              <a:cs typeface="Titillium Web Light"/>
              <a:sym typeface="Titillium Web Light"/>
            </a:endParaRPr>
          </a:p>
        </p:txBody>
      </p:sp>
      <p:sp>
        <p:nvSpPr>
          <p:cNvPr id="97" name="Google Shape;97;p12"/>
          <p:cNvSpPr txBox="1"/>
          <p:nvPr/>
        </p:nvSpPr>
        <p:spPr>
          <a:xfrm>
            <a:off x="6457650" y="3276700"/>
            <a:ext cx="1754100" cy="58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Titillium Web Light"/>
                <a:ea typeface="Titillium Web Light"/>
                <a:cs typeface="Titillium Web Light"/>
                <a:sym typeface="Titillium Web Light"/>
              </a:rPr>
              <a:t>Mamadou D.</a:t>
            </a:r>
            <a:endParaRPr sz="2000">
              <a:solidFill>
                <a:srgbClr val="FFFFFF"/>
              </a:solidFill>
              <a:latin typeface="Titillium Web Light"/>
              <a:ea typeface="Titillium Web Light"/>
              <a:cs typeface="Titillium Web Light"/>
              <a:sym typeface="Titillium Web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3"/>
          <p:cNvSpPr/>
          <p:nvPr/>
        </p:nvSpPr>
        <p:spPr>
          <a:xfrm rot="10800000">
            <a:off x="1370575" y="0"/>
            <a:ext cx="5561400" cy="4738800"/>
          </a:xfrm>
          <a:prstGeom prst="round2Same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txBox="1"/>
          <p:nvPr>
            <p:ph idx="1" type="body"/>
          </p:nvPr>
        </p:nvSpPr>
        <p:spPr>
          <a:xfrm>
            <a:off x="1740950" y="500800"/>
            <a:ext cx="4977300" cy="26454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0"/>
              </a:spcAft>
              <a:buClr>
                <a:schemeClr val="dk1"/>
              </a:buClr>
              <a:buSzPts val="1100"/>
              <a:buFont typeface="Arial"/>
              <a:buNone/>
            </a:pPr>
            <a:r>
              <a:rPr lang="en" sz="2600">
                <a:solidFill>
                  <a:srgbClr val="FFFFFF"/>
                </a:solidFill>
                <a:latin typeface="Titillium Web SemiBold"/>
                <a:ea typeface="Titillium Web SemiBold"/>
                <a:cs typeface="Titillium Web SemiBold"/>
                <a:sym typeface="Titillium Web SemiBold"/>
              </a:rPr>
              <a:t>Mission Statement:</a:t>
            </a:r>
            <a:endParaRPr sz="2600">
              <a:solidFill>
                <a:srgbClr val="FFFFFF"/>
              </a:solidFill>
              <a:latin typeface="Titillium Web SemiBold"/>
              <a:ea typeface="Titillium Web SemiBold"/>
              <a:cs typeface="Titillium Web SemiBold"/>
              <a:sym typeface="Titillium Web SemiBold"/>
            </a:endParaRPr>
          </a:p>
          <a:p>
            <a:pPr indent="0" lvl="0" marL="0" rtl="0" algn="l">
              <a:lnSpc>
                <a:spcPct val="115000"/>
              </a:lnSpc>
              <a:spcBef>
                <a:spcPts val="600"/>
              </a:spcBef>
              <a:spcAft>
                <a:spcPts val="0"/>
              </a:spcAft>
              <a:buClr>
                <a:schemeClr val="dk1"/>
              </a:buClr>
              <a:buSzPts val="1100"/>
              <a:buFont typeface="Arial"/>
              <a:buNone/>
            </a:pPr>
            <a:r>
              <a:rPr lang="en" sz="2600">
                <a:solidFill>
                  <a:srgbClr val="FFFFFF"/>
                </a:solidFill>
                <a:latin typeface="Titillium Web SemiBold"/>
                <a:ea typeface="Titillium Web SemiBold"/>
                <a:cs typeface="Titillium Web SemiBold"/>
                <a:sym typeface="Titillium Web SemiBold"/>
              </a:rPr>
              <a:t>Pathways aims to empower and equip students with the tools needed to take charge of the college application process, and be ready to give back to others seeking help during the process.</a:t>
            </a:r>
            <a:endParaRPr sz="2600">
              <a:solidFill>
                <a:srgbClr val="FFFFFF"/>
              </a:solidFill>
              <a:latin typeface="Titillium Web SemiBold"/>
              <a:ea typeface="Titillium Web SemiBold"/>
              <a:cs typeface="Titillium Web SemiBold"/>
              <a:sym typeface="Titillium Web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4"/>
          <p:cNvSpPr/>
          <p:nvPr/>
        </p:nvSpPr>
        <p:spPr>
          <a:xfrm rot="10800000">
            <a:off x="1370575" y="0"/>
            <a:ext cx="5561400" cy="4738800"/>
          </a:xfrm>
          <a:prstGeom prst="round2SameRect">
            <a:avLst>
              <a:gd fmla="val 16667" name="adj1"/>
              <a:gd fmla="val 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txBox="1"/>
          <p:nvPr>
            <p:ph idx="1" type="body"/>
          </p:nvPr>
        </p:nvSpPr>
        <p:spPr>
          <a:xfrm>
            <a:off x="1767050" y="291950"/>
            <a:ext cx="4977300" cy="2645400"/>
          </a:xfrm>
          <a:prstGeom prst="rect">
            <a:avLst/>
          </a:prstGeom>
        </p:spPr>
        <p:txBody>
          <a:bodyPr anchorCtr="0" anchor="t" bIns="0" lIns="0" spcFirstLastPara="1" rIns="0" wrap="square" tIns="0">
            <a:noAutofit/>
          </a:bodyPr>
          <a:lstStyle/>
          <a:p>
            <a:pPr indent="0" lvl="0" marL="0" rtl="0" algn="l">
              <a:lnSpc>
                <a:spcPct val="115000"/>
              </a:lnSpc>
              <a:spcBef>
                <a:spcPts val="1800"/>
              </a:spcBef>
              <a:spcAft>
                <a:spcPts val="0"/>
              </a:spcAft>
              <a:buNone/>
            </a:pPr>
            <a:r>
              <a:rPr b="1" lang="en" sz="2600">
                <a:solidFill>
                  <a:srgbClr val="FFFFFF"/>
                </a:solidFill>
                <a:latin typeface="Titillium Web"/>
                <a:ea typeface="Titillium Web"/>
                <a:cs typeface="Titillium Web"/>
                <a:sym typeface="Titillium Web"/>
              </a:rPr>
              <a:t>Value Proposition</a:t>
            </a:r>
            <a:endParaRPr b="1" sz="2600">
              <a:solidFill>
                <a:srgbClr val="FFFFFF"/>
              </a:solidFill>
              <a:latin typeface="Titillium Web"/>
              <a:ea typeface="Titillium Web"/>
              <a:cs typeface="Titillium Web"/>
              <a:sym typeface="Titillium Web"/>
            </a:endParaRPr>
          </a:p>
          <a:p>
            <a:pPr indent="0" lvl="0" marL="0" rtl="0" algn="l">
              <a:lnSpc>
                <a:spcPct val="115000"/>
              </a:lnSpc>
              <a:spcBef>
                <a:spcPts val="600"/>
              </a:spcBef>
              <a:spcAft>
                <a:spcPts val="0"/>
              </a:spcAft>
              <a:buNone/>
            </a:pPr>
            <a:r>
              <a:rPr lang="en" sz="2600">
                <a:solidFill>
                  <a:srgbClr val="FFFFFF"/>
                </a:solidFill>
                <a:latin typeface="Titillium Web SemiBold"/>
                <a:ea typeface="Titillium Web SemiBold"/>
                <a:cs typeface="Titillium Web SemiBold"/>
                <a:sym typeface="Titillium Web SemiBold"/>
              </a:rPr>
              <a:t>“Empowering students forward” conveys our mission statement of wanting to propel students forward on their path to college, and aid them in taking charge of their college application process.</a:t>
            </a:r>
            <a:endParaRPr sz="2600">
              <a:solidFill>
                <a:srgbClr val="FFFFFF"/>
              </a:solidFill>
              <a:latin typeface="Titillium Web SemiBold"/>
              <a:ea typeface="Titillium Web SemiBold"/>
              <a:cs typeface="Titillium Web SemiBold"/>
              <a:sym typeface="Titillium Web SemiBold"/>
            </a:endParaRPr>
          </a:p>
          <a:p>
            <a:pPr indent="0" lvl="0" marL="0" rtl="0" algn="l">
              <a:lnSpc>
                <a:spcPct val="115000"/>
              </a:lnSpc>
              <a:spcBef>
                <a:spcPts val="1800"/>
              </a:spcBef>
              <a:spcAft>
                <a:spcPts val="600"/>
              </a:spcAft>
              <a:buNone/>
            </a:pPr>
            <a:r>
              <a:t/>
            </a:r>
            <a:endParaRPr sz="2600">
              <a:solidFill>
                <a:srgbClr val="FFFFFF"/>
              </a:solidFill>
              <a:latin typeface="Titillium Web SemiBold"/>
              <a:ea typeface="Titillium Web SemiBold"/>
              <a:cs typeface="Titillium Web SemiBold"/>
              <a:sym typeface="Titillium Web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p:nvPr/>
        </p:nvSpPr>
        <p:spPr>
          <a:xfrm rot="5400000">
            <a:off x="2891575" y="-2447850"/>
            <a:ext cx="1605600" cy="7389000"/>
          </a:xfrm>
          <a:prstGeom prst="snip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txBox="1"/>
          <p:nvPr/>
        </p:nvSpPr>
        <p:spPr>
          <a:xfrm>
            <a:off x="626625" y="443850"/>
            <a:ext cx="78066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FFFFF"/>
                </a:solidFill>
                <a:latin typeface="Titillium Web Light"/>
                <a:ea typeface="Titillium Web Light"/>
                <a:cs typeface="Titillium Web Light"/>
                <a:sym typeface="Titillium Web Light"/>
              </a:rPr>
              <a:t>Problem:</a:t>
            </a:r>
            <a:endParaRPr sz="4000">
              <a:solidFill>
                <a:srgbClr val="FFFFFF"/>
              </a:solidFill>
              <a:latin typeface="Titillium Web Light"/>
              <a:ea typeface="Titillium Web Light"/>
              <a:cs typeface="Titillium Web Light"/>
              <a:sym typeface="Titillium Web Light"/>
            </a:endParaRPr>
          </a:p>
        </p:txBody>
      </p:sp>
      <p:sp>
        <p:nvSpPr>
          <p:cNvPr id="116" name="Google Shape;116;p15"/>
          <p:cNvSpPr/>
          <p:nvPr/>
        </p:nvSpPr>
        <p:spPr>
          <a:xfrm rot="-5400000">
            <a:off x="4646700" y="41300"/>
            <a:ext cx="1605600" cy="7389000"/>
          </a:xfrm>
          <a:prstGeom prst="snip2SameRect">
            <a:avLst>
              <a:gd fmla="val 16667" name="adj1"/>
              <a:gd fmla="val 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txBox="1"/>
          <p:nvPr/>
        </p:nvSpPr>
        <p:spPr>
          <a:xfrm>
            <a:off x="2075675" y="2933000"/>
            <a:ext cx="75846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FFFFF"/>
                </a:solidFill>
                <a:latin typeface="Titillium Web Light"/>
                <a:ea typeface="Titillium Web Light"/>
                <a:cs typeface="Titillium Web Light"/>
                <a:sym typeface="Titillium Web Light"/>
              </a:rPr>
              <a:t>Solution: </a:t>
            </a:r>
            <a:endParaRPr sz="4000">
              <a:solidFill>
                <a:srgbClr val="FFFFFF"/>
              </a:solidFill>
              <a:latin typeface="Titillium Web Light"/>
              <a:ea typeface="Titillium Web Light"/>
              <a:cs typeface="Titillium Web Light"/>
              <a:sym typeface="Titillium Web Light"/>
            </a:endParaRPr>
          </a:p>
          <a:p>
            <a:pPr indent="0" lvl="0" marL="0" rtl="0" algn="l">
              <a:spcBef>
                <a:spcPts val="0"/>
              </a:spcBef>
              <a:spcAft>
                <a:spcPts val="0"/>
              </a:spcAft>
              <a:buNone/>
            </a:pPr>
            <a:r>
              <a:t/>
            </a:r>
            <a:endParaRPr sz="4000">
              <a:solidFill>
                <a:srgbClr val="FFFFFF"/>
              </a:solidFill>
              <a:latin typeface="Titillium Web Light"/>
              <a:ea typeface="Titillium Web Light"/>
              <a:cs typeface="Titillium Web Light"/>
              <a:sym typeface="Titillium Web Light"/>
            </a:endParaRPr>
          </a:p>
        </p:txBody>
      </p:sp>
      <p:sp>
        <p:nvSpPr>
          <p:cNvPr id="118" name="Google Shape;118;p15"/>
          <p:cNvSpPr txBox="1"/>
          <p:nvPr/>
        </p:nvSpPr>
        <p:spPr>
          <a:xfrm>
            <a:off x="704825" y="1188000"/>
            <a:ext cx="6148800" cy="7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500">
                <a:solidFill>
                  <a:srgbClr val="FFFFFF"/>
                </a:solidFill>
                <a:latin typeface="Titillium Web"/>
                <a:ea typeface="Titillium Web"/>
                <a:cs typeface="Titillium Web"/>
                <a:sym typeface="Titillium Web"/>
              </a:rPr>
              <a:t>College is seen as a goal for many students, but the college application process is confusing, complicated, and stressful. </a:t>
            </a:r>
            <a:endParaRPr sz="1500">
              <a:solidFill>
                <a:srgbClr val="FFFFFF"/>
              </a:solidFill>
              <a:latin typeface="Titillium Web Light"/>
              <a:ea typeface="Titillium Web Light"/>
              <a:cs typeface="Titillium Web Light"/>
              <a:sym typeface="Titillium Web Light"/>
            </a:endParaRPr>
          </a:p>
        </p:txBody>
      </p:sp>
      <p:sp>
        <p:nvSpPr>
          <p:cNvPr id="119" name="Google Shape;119;p15"/>
          <p:cNvSpPr txBox="1"/>
          <p:nvPr/>
        </p:nvSpPr>
        <p:spPr>
          <a:xfrm>
            <a:off x="2388975" y="3537800"/>
            <a:ext cx="59919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Titillium Web Light"/>
                <a:ea typeface="Titillium Web Light"/>
                <a:cs typeface="Titillium Web Light"/>
                <a:sym typeface="Titillium Web Light"/>
              </a:rPr>
              <a:t>An single app that would allow students to ‘map’ out their college application process and connect them with similar background college students to provide mentorship and guidance.</a:t>
            </a:r>
            <a:endParaRPr sz="1500">
              <a:solidFill>
                <a:srgbClr val="FFFFFF"/>
              </a:solidFill>
              <a:latin typeface="Titillium Web Light"/>
              <a:ea typeface="Titillium Web Light"/>
              <a:cs typeface="Titillium Web Light"/>
              <a:sym typeface="Titillium Web Light"/>
            </a:endParaRPr>
          </a:p>
        </p:txBody>
      </p:sp>
      <p:grpSp>
        <p:nvGrpSpPr>
          <p:cNvPr id="120" name="Google Shape;120;p15"/>
          <p:cNvGrpSpPr/>
          <p:nvPr/>
        </p:nvGrpSpPr>
        <p:grpSpPr>
          <a:xfrm>
            <a:off x="4089729" y="3179549"/>
            <a:ext cx="215966" cy="342399"/>
            <a:chOff x="6718575" y="2318625"/>
            <a:chExt cx="256950" cy="407375"/>
          </a:xfrm>
        </p:grpSpPr>
        <p:sp>
          <p:nvSpPr>
            <p:cNvPr id="121" name="Google Shape;121;p1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5"/>
          <p:cNvSpPr/>
          <p:nvPr/>
        </p:nvSpPr>
        <p:spPr>
          <a:xfrm>
            <a:off x="2692724" y="69321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6"/>
          <p:cNvSpPr/>
          <p:nvPr/>
        </p:nvSpPr>
        <p:spPr>
          <a:xfrm>
            <a:off x="5977575" y="725288"/>
            <a:ext cx="2007300" cy="357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7DFFB1"/>
                </a:solidFill>
                <a:latin typeface="Titillium Web"/>
                <a:ea typeface="Titillium Web"/>
                <a:cs typeface="Titillium Web"/>
                <a:sym typeface="Titillium Web"/>
              </a:rPr>
              <a:t>Place your screenshot here</a:t>
            </a:r>
            <a:endParaRPr sz="1000">
              <a:solidFill>
                <a:srgbClr val="7DFFB1"/>
              </a:solidFill>
              <a:latin typeface="Titillium Web"/>
              <a:ea typeface="Titillium Web"/>
              <a:cs typeface="Titillium Web"/>
              <a:sym typeface="Titillium Web"/>
            </a:endParaRPr>
          </a:p>
        </p:txBody>
      </p:sp>
      <p:sp>
        <p:nvSpPr>
          <p:cNvPr id="135" name="Google Shape;135;p16"/>
          <p:cNvSpPr/>
          <p:nvPr/>
        </p:nvSpPr>
        <p:spPr>
          <a:xfrm>
            <a:off x="156650" y="182700"/>
            <a:ext cx="4999800" cy="47781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6"/>
          <p:cNvGrpSpPr/>
          <p:nvPr/>
        </p:nvGrpSpPr>
        <p:grpSpPr>
          <a:xfrm>
            <a:off x="5921450" y="314822"/>
            <a:ext cx="2119546" cy="4396359"/>
            <a:chOff x="2547150" y="238125"/>
            <a:chExt cx="2525675" cy="5238750"/>
          </a:xfrm>
        </p:grpSpPr>
        <p:sp>
          <p:nvSpPr>
            <p:cNvPr id="137" name="Google Shape;137;p16"/>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029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4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4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4C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6"/>
          <p:cNvSpPr txBox="1"/>
          <p:nvPr/>
        </p:nvSpPr>
        <p:spPr>
          <a:xfrm>
            <a:off x="391625" y="314825"/>
            <a:ext cx="4412400" cy="40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FFFFFF"/>
                </a:solidFill>
                <a:latin typeface="Titillium Web"/>
                <a:ea typeface="Titillium Web"/>
                <a:cs typeface="Titillium Web"/>
                <a:sym typeface="Titillium Web"/>
              </a:rPr>
              <a:t>Selected Interface:</a:t>
            </a:r>
            <a:endParaRPr b="1" sz="2500">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b="1" sz="1500">
              <a:solidFill>
                <a:srgbClr val="FFFFFF"/>
              </a:solidFill>
              <a:latin typeface="Titillium Web"/>
              <a:ea typeface="Titillium Web"/>
              <a:cs typeface="Titillium Web"/>
              <a:sym typeface="Titillium Web"/>
            </a:endParaRPr>
          </a:p>
          <a:p>
            <a:pPr indent="-355600" lvl="0" marL="457200" rtl="0" algn="l">
              <a:spcBef>
                <a:spcPts val="0"/>
              </a:spcBef>
              <a:spcAft>
                <a:spcPts val="0"/>
              </a:spcAft>
              <a:buClr>
                <a:srgbClr val="FFFFFF"/>
              </a:buClr>
              <a:buSzPts val="2000"/>
              <a:buFont typeface="Titillium Web"/>
              <a:buChar char="●"/>
            </a:pPr>
            <a:r>
              <a:rPr lang="en" sz="2000">
                <a:solidFill>
                  <a:srgbClr val="FFFFFF"/>
                </a:solidFill>
                <a:latin typeface="Titillium Web"/>
                <a:ea typeface="Titillium Web"/>
                <a:cs typeface="Titillium Web"/>
                <a:sym typeface="Titillium Web"/>
              </a:rPr>
              <a:t>1. People are already comfortable with phone UIs, so there won’t be a steep learning curve.</a:t>
            </a:r>
            <a:endParaRPr sz="2000">
              <a:solidFill>
                <a:srgbClr val="FFFFFF"/>
              </a:solidFill>
              <a:latin typeface="Titillium Web"/>
              <a:ea typeface="Titillium Web"/>
              <a:cs typeface="Titillium Web"/>
              <a:sym typeface="Titillium Web"/>
            </a:endParaRPr>
          </a:p>
          <a:p>
            <a:pPr indent="0" lvl="0" marL="457200" rtl="0" algn="l">
              <a:spcBef>
                <a:spcPts val="0"/>
              </a:spcBef>
              <a:spcAft>
                <a:spcPts val="0"/>
              </a:spcAft>
              <a:buNone/>
            </a:pPr>
            <a:r>
              <a:t/>
            </a:r>
            <a:endParaRPr sz="2000">
              <a:solidFill>
                <a:srgbClr val="FFFFFF"/>
              </a:solidFill>
              <a:latin typeface="Titillium Web"/>
              <a:ea typeface="Titillium Web"/>
              <a:cs typeface="Titillium Web"/>
              <a:sym typeface="Titillium Web"/>
            </a:endParaRPr>
          </a:p>
          <a:p>
            <a:pPr indent="-355600" lvl="0" marL="457200" rtl="0" algn="l">
              <a:spcBef>
                <a:spcPts val="0"/>
              </a:spcBef>
              <a:spcAft>
                <a:spcPts val="0"/>
              </a:spcAft>
              <a:buClr>
                <a:srgbClr val="FFFFFF"/>
              </a:buClr>
              <a:buSzPts val="2000"/>
              <a:buFont typeface="Titillium Web"/>
              <a:buChar char="●"/>
            </a:pPr>
            <a:r>
              <a:rPr lang="en" sz="2000">
                <a:solidFill>
                  <a:srgbClr val="FFFFFF"/>
                </a:solidFill>
                <a:latin typeface="Titillium Web"/>
                <a:ea typeface="Titillium Web"/>
                <a:cs typeface="Titillium Web"/>
                <a:sym typeface="Titillium Web"/>
              </a:rPr>
              <a:t>2. Accessibility; most people have a phone, meaning it’s accessible to underrepresented and under-resourced students.</a:t>
            </a:r>
            <a:endParaRPr sz="2000">
              <a:solidFill>
                <a:srgbClr val="FFFFFF"/>
              </a:solidFill>
              <a:latin typeface="Titillium Web"/>
              <a:ea typeface="Titillium Web"/>
              <a:cs typeface="Titillium Web"/>
              <a:sym typeface="Titillium Web"/>
            </a:endParaRPr>
          </a:p>
          <a:p>
            <a:pPr indent="0" lvl="0" marL="457200" rtl="0" algn="l">
              <a:spcBef>
                <a:spcPts val="0"/>
              </a:spcBef>
              <a:spcAft>
                <a:spcPts val="0"/>
              </a:spcAft>
              <a:buNone/>
            </a:pPr>
            <a:r>
              <a:t/>
            </a:r>
            <a:endParaRPr sz="2000">
              <a:solidFill>
                <a:srgbClr val="FFFFFF"/>
              </a:solidFill>
              <a:latin typeface="Titillium Web"/>
              <a:ea typeface="Titillium Web"/>
              <a:cs typeface="Titillium Web"/>
              <a:sym typeface="Titillium Web"/>
            </a:endParaRPr>
          </a:p>
          <a:p>
            <a:pPr indent="-355600" lvl="0" marL="457200" rtl="0" algn="l">
              <a:spcBef>
                <a:spcPts val="0"/>
              </a:spcBef>
              <a:spcAft>
                <a:spcPts val="0"/>
              </a:spcAft>
              <a:buClr>
                <a:srgbClr val="FFFFFF"/>
              </a:buClr>
              <a:buSzPts val="2000"/>
              <a:buFont typeface="Titillium Web"/>
              <a:buChar char="●"/>
            </a:pPr>
            <a:r>
              <a:rPr lang="en" sz="2000">
                <a:solidFill>
                  <a:srgbClr val="FFFFFF"/>
                </a:solidFill>
                <a:latin typeface="Titillium Web"/>
                <a:ea typeface="Titillium Web"/>
                <a:cs typeface="Titillium Web"/>
                <a:sym typeface="Titillium Web"/>
              </a:rPr>
              <a:t>3. Phones that have messaging capabilities make connecting with a mentor more feasible.</a:t>
            </a:r>
            <a:endParaRPr b="1" sz="2000">
              <a:solidFill>
                <a:srgbClr val="FFFFFF"/>
              </a:solidFill>
              <a:latin typeface="Titillium Web"/>
              <a:ea typeface="Titillium Web"/>
              <a:cs typeface="Titillium Web"/>
              <a:sym typeface="Titillium Web"/>
            </a:endParaRPr>
          </a:p>
        </p:txBody>
      </p:sp>
      <p:sp>
        <p:nvSpPr>
          <p:cNvPr id="142" name="Google Shape;142;p16"/>
          <p:cNvSpPr/>
          <p:nvPr/>
        </p:nvSpPr>
        <p:spPr>
          <a:xfrm>
            <a:off x="5979000" y="718000"/>
            <a:ext cx="2007300" cy="35754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a:off x="5979000" y="2053625"/>
            <a:ext cx="2007300" cy="582300"/>
          </a:xfrm>
          <a:prstGeom prst="parallelogram">
            <a:avLst>
              <a:gd fmla="val 25000" name="adj"/>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ph idx="4294967295" type="ctrTitle"/>
          </p:nvPr>
        </p:nvSpPr>
        <p:spPr>
          <a:xfrm>
            <a:off x="6276371" y="2086175"/>
            <a:ext cx="1409700" cy="517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000"/>
              <a:t>Pathways</a:t>
            </a:r>
            <a:endParaRPr sz="2000"/>
          </a:p>
          <a:p>
            <a:pPr indent="0" lvl="0" marL="0" rtl="0" algn="l">
              <a:spcBef>
                <a:spcPts val="0"/>
              </a:spcBef>
              <a:spcAft>
                <a:spcPts val="0"/>
              </a:spcAft>
              <a:buNone/>
            </a:pPr>
            <a:r>
              <a:t/>
            </a:r>
            <a:endParaRPr sz="2000"/>
          </a:p>
        </p:txBody>
      </p:sp>
      <p:sp>
        <p:nvSpPr>
          <p:cNvPr id="145" name="Google Shape;145;p16"/>
          <p:cNvSpPr txBox="1"/>
          <p:nvPr/>
        </p:nvSpPr>
        <p:spPr>
          <a:xfrm>
            <a:off x="6364199" y="2223275"/>
            <a:ext cx="17682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FFFF"/>
                </a:solidFill>
                <a:latin typeface="Titillium Web Light"/>
                <a:ea typeface="Titillium Web Light"/>
                <a:cs typeface="Titillium Web Light"/>
                <a:sym typeface="Titillium Web Light"/>
              </a:rPr>
              <a:t>Empowering Students Forward</a:t>
            </a:r>
            <a:endParaRPr sz="1500">
              <a:solidFill>
                <a:srgbClr val="FFFFFF"/>
              </a:solidFill>
              <a:latin typeface="Titillium Web Light"/>
              <a:ea typeface="Titillium Web Light"/>
              <a:cs typeface="Titillium Web Light"/>
              <a:sym typeface="Titillium Web Light"/>
            </a:endParaRPr>
          </a:p>
        </p:txBody>
      </p:sp>
      <p:grpSp>
        <p:nvGrpSpPr>
          <p:cNvPr id="146" name="Google Shape;146;p16"/>
          <p:cNvGrpSpPr/>
          <p:nvPr/>
        </p:nvGrpSpPr>
        <p:grpSpPr>
          <a:xfrm>
            <a:off x="7461730" y="1877292"/>
            <a:ext cx="387933" cy="345971"/>
            <a:chOff x="3927500" y="301425"/>
            <a:chExt cx="461550" cy="411625"/>
          </a:xfrm>
        </p:grpSpPr>
        <p:sp>
          <p:nvSpPr>
            <p:cNvPr id="147" name="Google Shape;147;p16"/>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7"/>
          <p:cNvSpPr txBox="1"/>
          <p:nvPr/>
        </p:nvSpPr>
        <p:spPr>
          <a:xfrm>
            <a:off x="208875" y="313300"/>
            <a:ext cx="5065200" cy="6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Titillium Web"/>
                <a:ea typeface="Titillium Web"/>
                <a:cs typeface="Titillium Web"/>
                <a:sym typeface="Titillium Web"/>
              </a:rPr>
              <a:t>Low-Fi Prototype:</a:t>
            </a:r>
            <a:endParaRPr b="1" sz="3000">
              <a:solidFill>
                <a:srgbClr val="FFFFFF"/>
              </a:solidFill>
              <a:latin typeface="Titillium Web"/>
              <a:ea typeface="Titillium Web"/>
              <a:cs typeface="Titillium Web"/>
              <a:sym typeface="Titillium Web"/>
            </a:endParaRPr>
          </a:p>
        </p:txBody>
      </p:sp>
      <p:pic>
        <p:nvPicPr>
          <p:cNvPr id="179" name="Google Shape;179;p17"/>
          <p:cNvPicPr preferRelativeResize="0"/>
          <p:nvPr/>
        </p:nvPicPr>
        <p:blipFill>
          <a:blip r:embed="rId3">
            <a:alphaModFix/>
          </a:blip>
          <a:stretch>
            <a:fillRect/>
          </a:stretch>
        </p:blipFill>
        <p:spPr>
          <a:xfrm rot="-5400000">
            <a:off x="5438037" y="796736"/>
            <a:ext cx="3055651" cy="4069075"/>
          </a:xfrm>
          <a:prstGeom prst="rect">
            <a:avLst/>
          </a:prstGeom>
          <a:noFill/>
          <a:ln>
            <a:noFill/>
          </a:ln>
        </p:spPr>
      </p:pic>
      <p:pic>
        <p:nvPicPr>
          <p:cNvPr id="180" name="Google Shape;180;p17"/>
          <p:cNvPicPr preferRelativeResize="0"/>
          <p:nvPr/>
        </p:nvPicPr>
        <p:blipFill>
          <a:blip r:embed="rId4">
            <a:alphaModFix/>
          </a:blip>
          <a:stretch>
            <a:fillRect/>
          </a:stretch>
        </p:blipFill>
        <p:spPr>
          <a:xfrm rot="-5400000">
            <a:off x="644025" y="844199"/>
            <a:ext cx="2999376" cy="3974126"/>
          </a:xfrm>
          <a:prstGeom prst="rect">
            <a:avLst/>
          </a:prstGeom>
          <a:noFill/>
          <a:ln>
            <a:noFill/>
          </a:ln>
        </p:spPr>
      </p:pic>
      <p:sp>
        <p:nvSpPr>
          <p:cNvPr id="181" name="Google Shape;181;p17"/>
          <p:cNvSpPr/>
          <p:nvPr/>
        </p:nvSpPr>
        <p:spPr>
          <a:xfrm>
            <a:off x="4186800" y="2602813"/>
            <a:ext cx="688500" cy="456900"/>
          </a:xfrm>
          <a:prstGeom prst="rightArrow">
            <a:avLst>
              <a:gd fmla="val 50000" name="adj1"/>
              <a:gd fmla="val 5000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18"/>
          <p:cNvSpPr txBox="1"/>
          <p:nvPr/>
        </p:nvSpPr>
        <p:spPr>
          <a:xfrm>
            <a:off x="234975" y="443850"/>
            <a:ext cx="4242900" cy="10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tillium Web Light"/>
              <a:ea typeface="Titillium Web Light"/>
              <a:cs typeface="Titillium Web Light"/>
              <a:sym typeface="Titillium Web Light"/>
            </a:endParaRPr>
          </a:p>
        </p:txBody>
      </p:sp>
      <p:sp>
        <p:nvSpPr>
          <p:cNvPr id="187" name="Google Shape;187;p18"/>
          <p:cNvSpPr/>
          <p:nvPr/>
        </p:nvSpPr>
        <p:spPr>
          <a:xfrm>
            <a:off x="117675" y="182750"/>
            <a:ext cx="5065200" cy="45822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txBox="1"/>
          <p:nvPr/>
        </p:nvSpPr>
        <p:spPr>
          <a:xfrm>
            <a:off x="339525" y="314825"/>
            <a:ext cx="4033800" cy="7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Titillium Web"/>
                <a:ea typeface="Titillium Web"/>
                <a:cs typeface="Titillium Web"/>
                <a:sym typeface="Titillium Web"/>
              </a:rPr>
              <a:t>Our Tasks</a:t>
            </a:r>
            <a:endParaRPr b="1" sz="3000">
              <a:solidFill>
                <a:srgbClr val="FFFFFF"/>
              </a:solidFill>
              <a:latin typeface="Titillium Web"/>
              <a:ea typeface="Titillium Web"/>
              <a:cs typeface="Titillium Web"/>
              <a:sym typeface="Titillium Web"/>
            </a:endParaRPr>
          </a:p>
        </p:txBody>
      </p:sp>
      <p:sp>
        <p:nvSpPr>
          <p:cNvPr id="189" name="Google Shape;189;p18"/>
          <p:cNvSpPr txBox="1"/>
          <p:nvPr/>
        </p:nvSpPr>
        <p:spPr>
          <a:xfrm>
            <a:off x="528825" y="1019825"/>
            <a:ext cx="4242900" cy="34836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Clr>
                <a:srgbClr val="FFFFFF"/>
              </a:buClr>
              <a:buSzPts val="2500"/>
              <a:buFont typeface="Titillium Web Light"/>
              <a:buAutoNum type="arabicPeriod"/>
            </a:pPr>
            <a:r>
              <a:rPr lang="en" sz="2500">
                <a:solidFill>
                  <a:srgbClr val="FFFFFF"/>
                </a:solidFill>
                <a:latin typeface="Titillium Web Light"/>
                <a:ea typeface="Titillium Web Light"/>
                <a:cs typeface="Titillium Web Light"/>
                <a:sym typeface="Titillium Web Light"/>
              </a:rPr>
              <a:t>Create a college roadmap</a:t>
            </a:r>
            <a:endParaRPr sz="25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500">
              <a:solidFill>
                <a:srgbClr val="FFFFFF"/>
              </a:solidFill>
              <a:latin typeface="Titillium Web Light"/>
              <a:ea typeface="Titillium Web Light"/>
              <a:cs typeface="Titillium Web Light"/>
              <a:sym typeface="Titillium Web Light"/>
            </a:endParaRPr>
          </a:p>
          <a:p>
            <a:pPr indent="-387350" lvl="0" marL="457200" rtl="0" algn="l">
              <a:spcBef>
                <a:spcPts val="0"/>
              </a:spcBef>
              <a:spcAft>
                <a:spcPts val="0"/>
              </a:spcAft>
              <a:buClr>
                <a:srgbClr val="FFFFFF"/>
              </a:buClr>
              <a:buSzPts val="2500"/>
              <a:buFont typeface="Titillium Web Light"/>
              <a:buAutoNum type="arabicPeriod"/>
            </a:pPr>
            <a:r>
              <a:rPr lang="en" sz="2500">
                <a:solidFill>
                  <a:srgbClr val="FFFFFF"/>
                </a:solidFill>
                <a:latin typeface="Titillium Web Light"/>
                <a:ea typeface="Titillium Web Light"/>
                <a:cs typeface="Titillium Web Light"/>
                <a:sym typeface="Titillium Web Light"/>
              </a:rPr>
              <a:t>Match students with a mentor of a similar background</a:t>
            </a:r>
            <a:endParaRPr sz="2500">
              <a:solidFill>
                <a:srgbClr val="FFFFFF"/>
              </a:solidFill>
              <a:latin typeface="Titillium Web Light"/>
              <a:ea typeface="Titillium Web Light"/>
              <a:cs typeface="Titillium Web Light"/>
              <a:sym typeface="Titillium Web Light"/>
            </a:endParaRPr>
          </a:p>
          <a:p>
            <a:pPr indent="0" lvl="0" marL="457200" rtl="0" algn="l">
              <a:spcBef>
                <a:spcPts val="0"/>
              </a:spcBef>
              <a:spcAft>
                <a:spcPts val="0"/>
              </a:spcAft>
              <a:buNone/>
            </a:pPr>
            <a:r>
              <a:t/>
            </a:r>
            <a:endParaRPr sz="2500">
              <a:solidFill>
                <a:srgbClr val="FFFFFF"/>
              </a:solidFill>
              <a:latin typeface="Titillium Web Light"/>
              <a:ea typeface="Titillium Web Light"/>
              <a:cs typeface="Titillium Web Light"/>
              <a:sym typeface="Titillium Web Light"/>
            </a:endParaRPr>
          </a:p>
          <a:p>
            <a:pPr indent="-387350" lvl="0" marL="457200" rtl="0" algn="l">
              <a:spcBef>
                <a:spcPts val="0"/>
              </a:spcBef>
              <a:spcAft>
                <a:spcPts val="0"/>
              </a:spcAft>
              <a:buClr>
                <a:srgbClr val="FFFFFF"/>
              </a:buClr>
              <a:buSzPts val="2500"/>
              <a:buFont typeface="Titillium Web Light"/>
              <a:buAutoNum type="arabicPeriod"/>
            </a:pPr>
            <a:r>
              <a:rPr lang="en" sz="2500">
                <a:solidFill>
                  <a:srgbClr val="FFFFFF"/>
                </a:solidFill>
                <a:latin typeface="Titillium Web Light"/>
                <a:ea typeface="Titillium Web Light"/>
                <a:cs typeface="Titillium Web Light"/>
                <a:sym typeface="Titillium Web Light"/>
              </a:rPr>
              <a:t>Students should be able to </a:t>
            </a:r>
            <a:r>
              <a:rPr lang="en" sz="2500">
                <a:solidFill>
                  <a:srgbClr val="FFFFFF"/>
                </a:solidFill>
                <a:latin typeface="Titillium Web Light"/>
                <a:ea typeface="Titillium Web Light"/>
                <a:cs typeface="Titillium Web Light"/>
                <a:sym typeface="Titillium Web Light"/>
              </a:rPr>
              <a:t>receive</a:t>
            </a:r>
            <a:r>
              <a:rPr lang="en" sz="2500">
                <a:solidFill>
                  <a:srgbClr val="FFFFFF"/>
                </a:solidFill>
                <a:latin typeface="Titillium Web Light"/>
                <a:ea typeface="Titillium Web Light"/>
                <a:cs typeface="Titillium Web Light"/>
                <a:sym typeface="Titillium Web Light"/>
              </a:rPr>
              <a:t> feedback and guidance from mentor</a:t>
            </a:r>
            <a:endParaRPr sz="2500">
              <a:solidFill>
                <a:srgbClr val="FFFFFF"/>
              </a:solidFill>
              <a:latin typeface="Titillium Web Light"/>
              <a:ea typeface="Titillium Web Light"/>
              <a:cs typeface="Titillium Web Light"/>
              <a:sym typeface="Titillium Web Light"/>
            </a:endParaRPr>
          </a:p>
        </p:txBody>
      </p:sp>
      <p:grpSp>
        <p:nvGrpSpPr>
          <p:cNvPr id="190" name="Google Shape;190;p18"/>
          <p:cNvGrpSpPr/>
          <p:nvPr/>
        </p:nvGrpSpPr>
        <p:grpSpPr>
          <a:xfrm>
            <a:off x="2171666" y="482568"/>
            <a:ext cx="369505" cy="369505"/>
            <a:chOff x="2594050" y="1631825"/>
            <a:chExt cx="439625" cy="439625"/>
          </a:xfrm>
        </p:grpSpPr>
        <p:sp>
          <p:nvSpPr>
            <p:cNvPr id="191" name="Google Shape;191;p18"/>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9"/>
          <p:cNvSpPr txBox="1"/>
          <p:nvPr>
            <p:ph type="title"/>
          </p:nvPr>
        </p:nvSpPr>
        <p:spPr>
          <a:xfrm>
            <a:off x="457200" y="434575"/>
            <a:ext cx="6025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Task 1 flow:</a:t>
            </a:r>
            <a:endParaRPr/>
          </a:p>
        </p:txBody>
      </p:sp>
      <p:pic>
        <p:nvPicPr>
          <p:cNvPr id="200" name="Google Shape;200;p19"/>
          <p:cNvPicPr preferRelativeResize="0"/>
          <p:nvPr/>
        </p:nvPicPr>
        <p:blipFill rotWithShape="1">
          <a:blip r:embed="rId3">
            <a:alphaModFix/>
          </a:blip>
          <a:srcRect b="24574" l="0" r="4324" t="7049"/>
          <a:stretch/>
        </p:blipFill>
        <p:spPr>
          <a:xfrm>
            <a:off x="1500188" y="1496600"/>
            <a:ext cx="6143625" cy="3295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Ninac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