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embeddedFontLst>
    <p:embeddedFont>
      <p:font typeface="Amatic SC"/>
      <p:regular r:id="rId32"/>
      <p:bold r:id="rId33"/>
    </p:embeddedFont>
    <p:embeddedFont>
      <p:font typeface="Source Code Pro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AmaticSC-bold.fntdata"/><Relationship Id="rId10" Type="http://schemas.openxmlformats.org/officeDocument/2006/relationships/slide" Target="slides/slide5.xml"/><Relationship Id="rId32" Type="http://schemas.openxmlformats.org/officeDocument/2006/relationships/font" Target="fonts/AmaticSC-regular.fntdata"/><Relationship Id="rId13" Type="http://schemas.openxmlformats.org/officeDocument/2006/relationships/slide" Target="slides/slide8.xml"/><Relationship Id="rId35" Type="http://schemas.openxmlformats.org/officeDocument/2006/relationships/font" Target="fonts/SourceCodePro-bold.fntdata"/><Relationship Id="rId12" Type="http://schemas.openxmlformats.org/officeDocument/2006/relationships/slide" Target="slides/slide7.xml"/><Relationship Id="rId34" Type="http://schemas.openxmlformats.org/officeDocument/2006/relationships/font" Target="fonts/SourceCodePro-regular.fntdata"/><Relationship Id="rId15" Type="http://schemas.openxmlformats.org/officeDocument/2006/relationships/slide" Target="slides/slide10.xml"/><Relationship Id="rId37" Type="http://schemas.openxmlformats.org/officeDocument/2006/relationships/font" Target="fonts/SourceCodePro-boldItalic.fntdata"/><Relationship Id="rId14" Type="http://schemas.openxmlformats.org/officeDocument/2006/relationships/slide" Target="slides/slide9.xml"/><Relationship Id="rId36" Type="http://schemas.openxmlformats.org/officeDocument/2006/relationships/font" Target="fonts/SourceCodePro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648c8c0f31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648c8c0f31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49517155d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649517155d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Typical users Thomas and Sarah. Why typical?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649517155d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649517155d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Didn’t know the gravity to which Sarah valued college tours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48c8c0f31_3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48c8c0f31_3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648c8c0f31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648c8c0f31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Contradiction: wants to be recommended schools based on GPA (naviance), but not really when it came from her school counselor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Alan sounds like an app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49517155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649517155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648c8c0f31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648c8c0f31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648c8c0f31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648c8c0f31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Started </a:t>
            </a:r>
            <a:r>
              <a:rPr lang="en"/>
              <a:t>elementary</a:t>
            </a:r>
            <a:r>
              <a:rPr lang="en"/>
              <a:t> but she felt bigger impact was for students to go into college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Everything should be moving a kid towards college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649517155d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649517155d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649517155d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649517155d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From Jacob and Sarah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648c8c0f31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648c8c0f31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49517155d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649517155d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For Sarah, her parent just pointed her to Alan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How can parents get involved in education?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This made us want to interview some parents!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49517155d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649517155d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Again, Alan. But was still stressed about deadlines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Question: Ask mor about stress and managing stress dyring this time.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648c8c0f31_0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648c8c0f31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We learned about how many different systems there were to apply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648c8c0f31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648c8c0f31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649517155d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649517155d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649517155d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649517155d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649517155d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649517155d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648c8c0f31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648c8c0f31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Our group had shared interest of educational equity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648c8c0f31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648c8c0f31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649517155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649517155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Explain what </a:t>
            </a:r>
            <a:r>
              <a:rPr b="1" lang="en"/>
              <a:t>FLI</a:t>
            </a:r>
            <a:r>
              <a:rPr lang="en"/>
              <a:t> means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Lourdes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Director of Diversity in </a:t>
            </a:r>
            <a:r>
              <a:rPr lang="en"/>
              <a:t>Engineering</a:t>
            </a:r>
            <a:r>
              <a:rPr lang="en"/>
              <a:t>, Director of LSP (what is LSP?)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Veteran</a:t>
            </a:r>
            <a:r>
              <a:rPr lang="en"/>
              <a:t> in e</a:t>
            </a:r>
            <a:r>
              <a:rPr lang="en"/>
              <a:t>quality</a:t>
            </a:r>
            <a:r>
              <a:rPr lang="en"/>
              <a:t> of opportunity and </a:t>
            </a:r>
            <a:r>
              <a:rPr lang="en"/>
              <a:t>equality</a:t>
            </a:r>
            <a:r>
              <a:rPr lang="en"/>
              <a:t> of results space. Was </a:t>
            </a:r>
            <a:r>
              <a:rPr lang="en"/>
              <a:t>elementary</a:t>
            </a:r>
            <a:r>
              <a:rPr lang="en"/>
              <a:t> teacher and wanted more impact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Knocked on her RF door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Her Home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Jacob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Friend of FlI community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Extreme User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Reaching out to our FLI network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Dining hall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Sarah &amp; Thomas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High school senior just going through the process who lives in Palo Alto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Wanted to get students who were literally going through the process as per assignment recommendations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Friends of </a:t>
            </a:r>
            <a:r>
              <a:rPr lang="en"/>
              <a:t>friends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M</a:t>
            </a:r>
            <a:r>
              <a:rPr lang="en"/>
              <a:t>et at coffee shop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649517155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649517155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After learning Lourdes (was FLI), she became an extreme user, we also asked about these </a:t>
            </a:r>
            <a:r>
              <a:rPr lang="en"/>
              <a:t>experiences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648c8c0f31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648c8c0f31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648c8c0f31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648c8c0f31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The reason he was an extreme user was because...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48c8c0f31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48c8c0f31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hyperlink" Target="https://engineering.stanford.edu/spotlight/lourdes-andrade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hyperlink" Target="https://www.theatlantic.com/education/archive/2015/10/high-stress-high-school/409735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3.jp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/>
          <p:nvPr/>
        </p:nvSpPr>
        <p:spPr>
          <a:xfrm>
            <a:off x="1503125" y="2208375"/>
            <a:ext cx="6127200" cy="114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 txBox="1"/>
          <p:nvPr>
            <p:ph type="ctrTitle"/>
          </p:nvPr>
        </p:nvSpPr>
        <p:spPr>
          <a:xfrm>
            <a:off x="311700" y="329525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College Education Equity</a:t>
            </a:r>
            <a:endParaRPr/>
          </a:p>
        </p:txBody>
      </p:sp>
      <p:sp>
        <p:nvSpPr>
          <p:cNvPr id="58" name="Google Shape;58;p13"/>
          <p:cNvSpPr txBox="1"/>
          <p:nvPr>
            <p:ph idx="1" type="subTitle"/>
          </p:nvPr>
        </p:nvSpPr>
        <p:spPr>
          <a:xfrm>
            <a:off x="311700" y="4029200"/>
            <a:ext cx="8520600" cy="483900"/>
          </a:xfrm>
          <a:prstGeom prst="rect">
            <a:avLst/>
          </a:prstGeom>
          <a:solidFill>
            <a:srgbClr val="EFEFEF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Presentation by </a:t>
            </a:r>
            <a:r>
              <a:rPr lang="en">
                <a:solidFill>
                  <a:schemeClr val="accent4"/>
                </a:solidFill>
              </a:rPr>
              <a:t>Pao, Gray, Kate and Mamadou</a:t>
            </a: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1" name="Google Shape;141;p22"/>
          <p:cNvCxnSpPr/>
          <p:nvPr/>
        </p:nvCxnSpPr>
        <p:spPr>
          <a:xfrm>
            <a:off x="4572000" y="-13650"/>
            <a:ext cx="0" cy="517080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2" name="Google Shape;142;p22"/>
          <p:cNvCxnSpPr/>
          <p:nvPr/>
        </p:nvCxnSpPr>
        <p:spPr>
          <a:xfrm>
            <a:off x="0" y="2512600"/>
            <a:ext cx="9185400" cy="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3" name="Google Shape;143;p22"/>
          <p:cNvSpPr txBox="1"/>
          <p:nvPr/>
        </p:nvSpPr>
        <p:spPr>
          <a:xfrm>
            <a:off x="91025" y="72825"/>
            <a:ext cx="10560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Say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44" name="Google Shape;144;p22"/>
          <p:cNvSpPr txBox="1"/>
          <p:nvPr/>
        </p:nvSpPr>
        <p:spPr>
          <a:xfrm>
            <a:off x="91025" y="4192175"/>
            <a:ext cx="10560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Do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45" name="Google Shape;145;p22"/>
          <p:cNvSpPr txBox="1"/>
          <p:nvPr/>
        </p:nvSpPr>
        <p:spPr>
          <a:xfrm>
            <a:off x="7705975" y="72825"/>
            <a:ext cx="12519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Think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46" name="Google Shape;146;p22"/>
          <p:cNvSpPr txBox="1"/>
          <p:nvPr/>
        </p:nvSpPr>
        <p:spPr>
          <a:xfrm>
            <a:off x="7951450" y="4192175"/>
            <a:ext cx="10560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Feel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47" name="Google Shape;147;p22"/>
          <p:cNvSpPr txBox="1"/>
          <p:nvPr/>
        </p:nvSpPr>
        <p:spPr>
          <a:xfrm>
            <a:off x="1829800" y="177525"/>
            <a:ext cx="2330400" cy="569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Wants more fairness &amp; clarity on admissions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48" name="Google Shape;148;p22"/>
          <p:cNvSpPr txBox="1"/>
          <p:nvPr/>
        </p:nvSpPr>
        <p:spPr>
          <a:xfrm>
            <a:off x="207000" y="1739963"/>
            <a:ext cx="1968900" cy="618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Wanted to go to a top 5 school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49" name="Google Shape;149;p22"/>
          <p:cNvSpPr txBox="1"/>
          <p:nvPr/>
        </p:nvSpPr>
        <p:spPr>
          <a:xfrm>
            <a:off x="2797900" y="811400"/>
            <a:ext cx="1732200" cy="569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Counselors were useless for him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50" name="Google Shape;150;p22"/>
          <p:cNvSpPr txBox="1"/>
          <p:nvPr/>
        </p:nvSpPr>
        <p:spPr>
          <a:xfrm>
            <a:off x="334575" y="878500"/>
            <a:ext cx="2330400" cy="729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Upperclassmen taught him a lot about the college process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2630925" y="364150"/>
            <a:ext cx="5243700" cy="6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2285725" y="1646200"/>
            <a:ext cx="2244300" cy="828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Students who weren’t doing well didn’t get much support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53" name="Google Shape;153;p22"/>
          <p:cNvSpPr txBox="1"/>
          <p:nvPr/>
        </p:nvSpPr>
        <p:spPr>
          <a:xfrm>
            <a:off x="5014425" y="2636125"/>
            <a:ext cx="1640400" cy="404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Self-motivated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54" name="Google Shape;154;p22"/>
          <p:cNvSpPr txBox="1"/>
          <p:nvPr/>
        </p:nvSpPr>
        <p:spPr>
          <a:xfrm>
            <a:off x="6905600" y="2719575"/>
            <a:ext cx="1132800" cy="4044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Confident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55" name="Google Shape;155;p22"/>
          <p:cNvSpPr txBox="1"/>
          <p:nvPr/>
        </p:nvSpPr>
        <p:spPr>
          <a:xfrm>
            <a:off x="4836775" y="3330938"/>
            <a:ext cx="2145600" cy="569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Deserving of being at Stanford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56" name="Google Shape;156;p22"/>
          <p:cNvSpPr txBox="1"/>
          <p:nvPr/>
        </p:nvSpPr>
        <p:spPr>
          <a:xfrm>
            <a:off x="5071100" y="4190475"/>
            <a:ext cx="2145600" cy="569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Annoyed at the lack of transparency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57" name="Google Shape;157;p22"/>
          <p:cNvSpPr txBox="1"/>
          <p:nvPr/>
        </p:nvSpPr>
        <p:spPr>
          <a:xfrm>
            <a:off x="7121650" y="3292425"/>
            <a:ext cx="1885800" cy="7296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Worried during the application process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58" name="Google Shape;158;p22"/>
          <p:cNvSpPr txBox="1"/>
          <p:nvPr/>
        </p:nvSpPr>
        <p:spPr>
          <a:xfrm>
            <a:off x="140800" y="2628074"/>
            <a:ext cx="1689000" cy="792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Relaxed body language during interview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59" name="Google Shape;159;p22"/>
          <p:cNvSpPr txBox="1"/>
          <p:nvPr/>
        </p:nvSpPr>
        <p:spPr>
          <a:xfrm>
            <a:off x="2285725" y="2938700"/>
            <a:ext cx="1689000" cy="569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Went on college visits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60" name="Google Shape;160;p22"/>
          <p:cNvSpPr txBox="1"/>
          <p:nvPr/>
        </p:nvSpPr>
        <p:spPr>
          <a:xfrm>
            <a:off x="4644275" y="86625"/>
            <a:ext cx="2577600" cy="805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College admissions should be based solely on academics and merit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61" name="Google Shape;161;p22"/>
          <p:cNvSpPr txBox="1"/>
          <p:nvPr/>
        </p:nvSpPr>
        <p:spPr>
          <a:xfrm>
            <a:off x="91025" y="3565200"/>
            <a:ext cx="1689000" cy="729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Applied to Questbridge and Gates Programs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62" name="Google Shape;162;p22"/>
          <p:cNvSpPr txBox="1"/>
          <p:nvPr/>
        </p:nvSpPr>
        <p:spPr>
          <a:xfrm>
            <a:off x="7087725" y="975850"/>
            <a:ext cx="1968900" cy="1219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Thinks he stands a better chance applying to liberal arts colleges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63" name="Google Shape;163;p22"/>
          <p:cNvSpPr txBox="1"/>
          <p:nvPr/>
        </p:nvSpPr>
        <p:spPr>
          <a:xfrm>
            <a:off x="4766825" y="1403075"/>
            <a:ext cx="2084100" cy="8058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College apps favor certain types/ groups of people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64" name="Google Shape;164;p22"/>
          <p:cNvSpPr txBox="1"/>
          <p:nvPr/>
        </p:nvSpPr>
        <p:spPr>
          <a:xfrm>
            <a:off x="2055425" y="3644700"/>
            <a:ext cx="2145600" cy="1008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Helps peers with essays and tutors others/gives college advice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/>
          <p:nvPr/>
        </p:nvSpPr>
        <p:spPr>
          <a:xfrm>
            <a:off x="240075" y="678500"/>
            <a:ext cx="4143600" cy="36012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9FC5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3"/>
          <p:cNvSpPr txBox="1"/>
          <p:nvPr>
            <p:ph idx="1" type="subTitle"/>
          </p:nvPr>
        </p:nvSpPr>
        <p:spPr>
          <a:xfrm>
            <a:off x="296575" y="1273100"/>
            <a:ext cx="3847500" cy="27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“We don’t talk about it much in class...Everyone is at different stages of the college process”</a:t>
            </a:r>
            <a:endParaRPr sz="2500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Amatic SC"/>
                <a:ea typeface="Amatic SC"/>
                <a:cs typeface="Amatic SC"/>
                <a:sym typeface="Amatic SC"/>
              </a:rPr>
              <a:t>“</a:t>
            </a:r>
            <a:r>
              <a:rPr lang="en" sz="2500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Initially at the start of writing, I didn’t know what to do”</a:t>
            </a:r>
            <a:endParaRPr sz="25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71" name="Google Shape;171;p23"/>
          <p:cNvSpPr txBox="1"/>
          <p:nvPr/>
        </p:nvSpPr>
        <p:spPr>
          <a:xfrm>
            <a:off x="5511425" y="3778550"/>
            <a:ext cx="30273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Amatic SC"/>
                <a:ea typeface="Amatic SC"/>
                <a:cs typeface="Amatic SC"/>
                <a:sym typeface="Amatic SC"/>
              </a:rPr>
              <a:t>Typical</a:t>
            </a:r>
            <a:r>
              <a:rPr lang="en" sz="2500">
                <a:latin typeface="Amatic SC"/>
                <a:ea typeface="Amatic SC"/>
                <a:cs typeface="Amatic SC"/>
                <a:sym typeface="Amatic SC"/>
              </a:rPr>
              <a:t> User</a:t>
            </a:r>
            <a:endParaRPr sz="25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Amatic SC"/>
                <a:ea typeface="Amatic SC"/>
                <a:cs typeface="Amatic SC"/>
                <a:sym typeface="Amatic SC"/>
              </a:rPr>
              <a:t>Thomas</a:t>
            </a:r>
            <a:endParaRPr b="1" sz="25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Amatic SC"/>
                <a:ea typeface="Amatic SC"/>
                <a:cs typeface="Amatic SC"/>
                <a:sym typeface="Amatic SC"/>
              </a:rPr>
              <a:t>Current High School Senior</a:t>
            </a:r>
            <a:endParaRPr sz="2500"/>
          </a:p>
        </p:txBody>
      </p:sp>
      <p:pic>
        <p:nvPicPr>
          <p:cNvPr id="172" name="Google Shape;172;p23"/>
          <p:cNvPicPr preferRelativeResize="0"/>
          <p:nvPr/>
        </p:nvPicPr>
        <p:blipFill rotWithShape="1">
          <a:blip r:embed="rId3">
            <a:alphaModFix/>
          </a:blip>
          <a:srcRect b="11285" l="55683" r="11521" t="45933"/>
          <a:stretch/>
        </p:blipFill>
        <p:spPr>
          <a:xfrm>
            <a:off x="5323525" y="357149"/>
            <a:ext cx="3294000" cy="32232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/>
          <p:nvPr/>
        </p:nvSpPr>
        <p:spPr>
          <a:xfrm>
            <a:off x="240075" y="678500"/>
            <a:ext cx="4143600" cy="36012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9FC5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4"/>
          <p:cNvSpPr txBox="1"/>
          <p:nvPr>
            <p:ph idx="1" type="subTitle"/>
          </p:nvPr>
        </p:nvSpPr>
        <p:spPr>
          <a:xfrm>
            <a:off x="338325" y="1116525"/>
            <a:ext cx="3847500" cy="27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“College tours can definitely change your perspective”</a:t>
            </a:r>
            <a:endParaRPr sz="2500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“You’re trying to sell yourself to them, but you can’t just be like, ‘I’m an amazing person, you should admit me’”</a:t>
            </a:r>
            <a:endParaRPr sz="2500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4"/>
          <p:cNvSpPr txBox="1"/>
          <p:nvPr/>
        </p:nvSpPr>
        <p:spPr>
          <a:xfrm>
            <a:off x="5511425" y="3778550"/>
            <a:ext cx="30273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Amatic SC"/>
                <a:ea typeface="Amatic SC"/>
                <a:cs typeface="Amatic SC"/>
                <a:sym typeface="Amatic SC"/>
              </a:rPr>
              <a:t>Typical</a:t>
            </a:r>
            <a:r>
              <a:rPr lang="en" sz="2500">
                <a:latin typeface="Amatic SC"/>
                <a:ea typeface="Amatic SC"/>
                <a:cs typeface="Amatic SC"/>
                <a:sym typeface="Amatic SC"/>
              </a:rPr>
              <a:t> User</a:t>
            </a:r>
            <a:endParaRPr sz="25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Amatic SC"/>
                <a:ea typeface="Amatic SC"/>
                <a:cs typeface="Amatic SC"/>
                <a:sym typeface="Amatic SC"/>
              </a:rPr>
              <a:t>Sarah</a:t>
            </a:r>
            <a:endParaRPr b="1" sz="25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Amatic SC"/>
                <a:ea typeface="Amatic SC"/>
                <a:cs typeface="Amatic SC"/>
                <a:sym typeface="Amatic SC"/>
              </a:rPr>
              <a:t>Current High School Senior </a:t>
            </a:r>
            <a:endParaRPr sz="2500"/>
          </a:p>
        </p:txBody>
      </p:sp>
      <p:pic>
        <p:nvPicPr>
          <p:cNvPr id="180" name="Google Shape;18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51050"/>
            <a:ext cx="4571996" cy="3428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5"/>
          <p:cNvPicPr preferRelativeResize="0"/>
          <p:nvPr/>
        </p:nvPicPr>
        <p:blipFill rotWithShape="1">
          <a:blip r:embed="rId3">
            <a:alphaModFix/>
          </a:blip>
          <a:srcRect b="20380" l="0" r="0" t="10204"/>
          <a:stretch/>
        </p:blipFill>
        <p:spPr>
          <a:xfrm>
            <a:off x="1982151" y="374813"/>
            <a:ext cx="5179674" cy="4393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0" name="Google Shape;190;p26"/>
          <p:cNvCxnSpPr/>
          <p:nvPr/>
        </p:nvCxnSpPr>
        <p:spPr>
          <a:xfrm>
            <a:off x="4572000" y="-13650"/>
            <a:ext cx="0" cy="517080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1" name="Google Shape;191;p26"/>
          <p:cNvCxnSpPr/>
          <p:nvPr/>
        </p:nvCxnSpPr>
        <p:spPr>
          <a:xfrm>
            <a:off x="0" y="2512600"/>
            <a:ext cx="9185400" cy="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2" name="Google Shape;192;p26"/>
          <p:cNvSpPr txBox="1"/>
          <p:nvPr/>
        </p:nvSpPr>
        <p:spPr>
          <a:xfrm>
            <a:off x="91025" y="72825"/>
            <a:ext cx="10560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Say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93" name="Google Shape;193;p26"/>
          <p:cNvSpPr txBox="1"/>
          <p:nvPr/>
        </p:nvSpPr>
        <p:spPr>
          <a:xfrm>
            <a:off x="91025" y="4192175"/>
            <a:ext cx="10560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Do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94" name="Google Shape;194;p26"/>
          <p:cNvSpPr txBox="1"/>
          <p:nvPr/>
        </p:nvSpPr>
        <p:spPr>
          <a:xfrm>
            <a:off x="7705975" y="72825"/>
            <a:ext cx="12519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Think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95" name="Google Shape;195;p26"/>
          <p:cNvSpPr txBox="1"/>
          <p:nvPr/>
        </p:nvSpPr>
        <p:spPr>
          <a:xfrm>
            <a:off x="7951450" y="4192175"/>
            <a:ext cx="10560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Feel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96" name="Google Shape;196;p26"/>
          <p:cNvSpPr txBox="1"/>
          <p:nvPr/>
        </p:nvSpPr>
        <p:spPr>
          <a:xfrm>
            <a:off x="1281075" y="45400"/>
            <a:ext cx="3156900" cy="7443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Didn’t want to apply to colleges based on where she’d get in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97" name="Google Shape;197;p26"/>
          <p:cNvSpPr txBox="1"/>
          <p:nvPr/>
        </p:nvSpPr>
        <p:spPr>
          <a:xfrm>
            <a:off x="2255300" y="1680650"/>
            <a:ext cx="2139300" cy="744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Private college counselors help them stay on track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98" name="Google Shape;198;p26"/>
          <p:cNvSpPr txBox="1"/>
          <p:nvPr/>
        </p:nvSpPr>
        <p:spPr>
          <a:xfrm>
            <a:off x="4868025" y="2774125"/>
            <a:ext cx="2139300" cy="569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Overwhelmed by all of the deadlines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99" name="Google Shape;199;p26"/>
          <p:cNvSpPr txBox="1"/>
          <p:nvPr/>
        </p:nvSpPr>
        <p:spPr>
          <a:xfrm>
            <a:off x="4868025" y="4321775"/>
            <a:ext cx="2754000" cy="569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Relieved after submitting some applications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00" name="Google Shape;200;p26"/>
          <p:cNvSpPr txBox="1"/>
          <p:nvPr/>
        </p:nvSpPr>
        <p:spPr>
          <a:xfrm>
            <a:off x="7303350" y="2641050"/>
            <a:ext cx="1670700" cy="569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Confused about where to start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01" name="Google Shape;201;p26"/>
          <p:cNvSpPr txBox="1"/>
          <p:nvPr/>
        </p:nvSpPr>
        <p:spPr>
          <a:xfrm>
            <a:off x="4971125" y="3547950"/>
            <a:ext cx="1670700" cy="569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Confused by jargon on apps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02" name="Google Shape;202;p26"/>
          <p:cNvSpPr txBox="1"/>
          <p:nvPr/>
        </p:nvSpPr>
        <p:spPr>
          <a:xfrm>
            <a:off x="4752075" y="72825"/>
            <a:ext cx="2985900" cy="569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Parents aren’t informed enough to give good feedback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03" name="Google Shape;203;p26"/>
          <p:cNvSpPr txBox="1"/>
          <p:nvPr/>
        </p:nvSpPr>
        <p:spPr>
          <a:xfrm>
            <a:off x="7040950" y="3393813"/>
            <a:ext cx="1966500" cy="7443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Disappointed</a:t>
            </a: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 by school’s generic suggestions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04" name="Google Shape;204;p26"/>
          <p:cNvSpPr txBox="1"/>
          <p:nvPr/>
        </p:nvSpPr>
        <p:spPr>
          <a:xfrm>
            <a:off x="6349200" y="929750"/>
            <a:ext cx="2794800" cy="569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Wishes her classmates gave each other more support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05" name="Google Shape;205;p26"/>
          <p:cNvSpPr txBox="1"/>
          <p:nvPr/>
        </p:nvSpPr>
        <p:spPr>
          <a:xfrm>
            <a:off x="168200" y="901113"/>
            <a:ext cx="2087100" cy="569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Classmates are very competitive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06" name="Google Shape;206;p26"/>
          <p:cNvSpPr txBox="1"/>
          <p:nvPr/>
        </p:nvSpPr>
        <p:spPr>
          <a:xfrm>
            <a:off x="2341700" y="879588"/>
            <a:ext cx="1966500" cy="7443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Campus visits changed perception of schools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07" name="Google Shape;207;p26"/>
          <p:cNvSpPr txBox="1"/>
          <p:nvPr/>
        </p:nvSpPr>
        <p:spPr>
          <a:xfrm>
            <a:off x="2057400" y="3748300"/>
            <a:ext cx="2393400" cy="368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Went on college visits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08" name="Google Shape;208;p26"/>
          <p:cNvSpPr txBox="1"/>
          <p:nvPr/>
        </p:nvSpPr>
        <p:spPr>
          <a:xfrm>
            <a:off x="2611425" y="2600250"/>
            <a:ext cx="1880100" cy="10692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Sought the help of a private college counselor. Dubbed Alan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09" name="Google Shape;209;p26"/>
          <p:cNvSpPr txBox="1"/>
          <p:nvPr/>
        </p:nvSpPr>
        <p:spPr>
          <a:xfrm>
            <a:off x="91025" y="2634375"/>
            <a:ext cx="2439900" cy="828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Laughed when asked how she felt about college applications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10" name="Google Shape;210;p26"/>
          <p:cNvSpPr txBox="1"/>
          <p:nvPr/>
        </p:nvSpPr>
        <p:spPr>
          <a:xfrm>
            <a:off x="52625" y="3554975"/>
            <a:ext cx="1966500" cy="744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Spoke quickly once they got going with a story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11" name="Google Shape;211;p26"/>
          <p:cNvSpPr txBox="1"/>
          <p:nvPr/>
        </p:nvSpPr>
        <p:spPr>
          <a:xfrm>
            <a:off x="91025" y="1624725"/>
            <a:ext cx="1966500" cy="744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Their school college counselors were not helpful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12" name="Google Shape;212;p26"/>
          <p:cNvSpPr txBox="1"/>
          <p:nvPr/>
        </p:nvSpPr>
        <p:spPr>
          <a:xfrm>
            <a:off x="6283100" y="1604450"/>
            <a:ext cx="2794800" cy="744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Easier to find schools after finding a few that she liked for comparison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13" name="Google Shape;213;p26"/>
          <p:cNvSpPr txBox="1"/>
          <p:nvPr/>
        </p:nvSpPr>
        <p:spPr>
          <a:xfrm>
            <a:off x="4749400" y="685050"/>
            <a:ext cx="1462800" cy="1197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Wants a more centralized college application process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14" name="Google Shape;214;p26"/>
          <p:cNvSpPr txBox="1"/>
          <p:nvPr/>
        </p:nvSpPr>
        <p:spPr>
          <a:xfrm>
            <a:off x="2098863" y="4225850"/>
            <a:ext cx="2393400" cy="744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Use Naviance to get an idea of where they stand with stats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15" name="Google Shape;215;p26"/>
          <p:cNvSpPr txBox="1"/>
          <p:nvPr/>
        </p:nvSpPr>
        <p:spPr>
          <a:xfrm>
            <a:off x="4650550" y="1931675"/>
            <a:ext cx="1554000" cy="531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Virtual tours are confusing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7"/>
          <p:cNvSpPr/>
          <p:nvPr/>
        </p:nvSpPr>
        <p:spPr>
          <a:xfrm>
            <a:off x="240075" y="702075"/>
            <a:ext cx="4143600" cy="36012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9FC5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7"/>
          <p:cNvSpPr txBox="1"/>
          <p:nvPr>
            <p:ph idx="1" type="subTitle"/>
          </p:nvPr>
        </p:nvSpPr>
        <p:spPr>
          <a:xfrm>
            <a:off x="422775" y="1257300"/>
            <a:ext cx="3778200" cy="26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“You can’t be what you can’t see”</a:t>
            </a:r>
            <a:endParaRPr sz="2500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“Someone has to see something in you”</a:t>
            </a:r>
            <a:endParaRPr sz="2500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“Parents don’t know how to be involved in their child’s education”</a:t>
            </a:r>
            <a:endParaRPr sz="2500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22" name="Google Shape;222;p27"/>
          <p:cNvSpPr txBox="1"/>
          <p:nvPr/>
        </p:nvSpPr>
        <p:spPr>
          <a:xfrm>
            <a:off x="5511425" y="3695050"/>
            <a:ext cx="30273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matic SC"/>
                <a:ea typeface="Amatic SC"/>
                <a:cs typeface="Amatic SC"/>
                <a:sym typeface="Amatic SC"/>
              </a:rPr>
              <a:t>Domain Expert</a:t>
            </a:r>
            <a:endParaRPr sz="20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matic SC"/>
                <a:ea typeface="Amatic SC"/>
                <a:cs typeface="Amatic SC"/>
                <a:sym typeface="Amatic SC"/>
              </a:rPr>
              <a:t>Lourdes Andrade:</a:t>
            </a:r>
            <a:endParaRPr b="1" sz="20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matic SC"/>
                <a:ea typeface="Amatic SC"/>
                <a:cs typeface="Amatic SC"/>
                <a:sym typeface="Amatic SC"/>
              </a:rPr>
              <a:t> Director of Equity and Inclusion, School of Engineering Student Affairs</a:t>
            </a:r>
            <a:endParaRPr sz="20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23" name="Google Shape;22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8075" y="308950"/>
            <a:ext cx="3386100" cy="33861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4" name="Google Shape;224;p27"/>
          <p:cNvSpPr txBox="1"/>
          <p:nvPr/>
        </p:nvSpPr>
        <p:spPr>
          <a:xfrm>
            <a:off x="6282150" y="87850"/>
            <a:ext cx="2808600" cy="2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u="sng">
                <a:hlinkClick r:id="rId4"/>
              </a:rPr>
              <a:t>https://engineering.stanford.edu/spotlight/lourdes-andrade</a:t>
            </a:r>
            <a:endParaRPr sz="7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5900" y="451675"/>
            <a:ext cx="5792200" cy="4240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4" name="Google Shape;234;p29"/>
          <p:cNvCxnSpPr/>
          <p:nvPr/>
        </p:nvCxnSpPr>
        <p:spPr>
          <a:xfrm>
            <a:off x="4572000" y="-13650"/>
            <a:ext cx="0" cy="517080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5" name="Google Shape;235;p29"/>
          <p:cNvCxnSpPr/>
          <p:nvPr/>
        </p:nvCxnSpPr>
        <p:spPr>
          <a:xfrm>
            <a:off x="0" y="2512600"/>
            <a:ext cx="9185400" cy="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6" name="Google Shape;236;p29"/>
          <p:cNvSpPr txBox="1"/>
          <p:nvPr/>
        </p:nvSpPr>
        <p:spPr>
          <a:xfrm>
            <a:off x="91025" y="72825"/>
            <a:ext cx="10560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Say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37" name="Google Shape;237;p29"/>
          <p:cNvSpPr txBox="1"/>
          <p:nvPr/>
        </p:nvSpPr>
        <p:spPr>
          <a:xfrm>
            <a:off x="91025" y="4192175"/>
            <a:ext cx="10560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Do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38" name="Google Shape;238;p29"/>
          <p:cNvSpPr txBox="1"/>
          <p:nvPr/>
        </p:nvSpPr>
        <p:spPr>
          <a:xfrm>
            <a:off x="7705975" y="72825"/>
            <a:ext cx="12519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Think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39" name="Google Shape;239;p29"/>
          <p:cNvSpPr txBox="1"/>
          <p:nvPr/>
        </p:nvSpPr>
        <p:spPr>
          <a:xfrm>
            <a:off x="7951450" y="4192175"/>
            <a:ext cx="10560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Feel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40" name="Google Shape;240;p29"/>
          <p:cNvSpPr txBox="1"/>
          <p:nvPr/>
        </p:nvSpPr>
        <p:spPr>
          <a:xfrm>
            <a:off x="91025" y="2650588"/>
            <a:ext cx="2794800" cy="744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Initially became an elementary school teacher in the area she grew up in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41" name="Google Shape;241;p29"/>
          <p:cNvSpPr txBox="1"/>
          <p:nvPr/>
        </p:nvSpPr>
        <p:spPr>
          <a:xfrm>
            <a:off x="1147025" y="4175000"/>
            <a:ext cx="2463900" cy="955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Participated in an Educational Opportunity Program beginning in middle school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42" name="Google Shape;242;p29"/>
          <p:cNvSpPr txBox="1"/>
          <p:nvPr/>
        </p:nvSpPr>
        <p:spPr>
          <a:xfrm>
            <a:off x="91025" y="3532875"/>
            <a:ext cx="2463900" cy="532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Was the director of the Leland Scholars Program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43" name="Google Shape;243;p29"/>
          <p:cNvSpPr txBox="1"/>
          <p:nvPr/>
        </p:nvSpPr>
        <p:spPr>
          <a:xfrm>
            <a:off x="2957950" y="3168200"/>
            <a:ext cx="1609500" cy="955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Current Dean of Diversity in the School of Engineering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44" name="Google Shape;244;p29"/>
          <p:cNvSpPr txBox="1"/>
          <p:nvPr/>
        </p:nvSpPr>
        <p:spPr>
          <a:xfrm>
            <a:off x="91025" y="915300"/>
            <a:ext cx="1127400" cy="414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“I’m FLI”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45" name="Google Shape;245;p29"/>
          <p:cNvSpPr txBox="1"/>
          <p:nvPr/>
        </p:nvSpPr>
        <p:spPr>
          <a:xfrm>
            <a:off x="1099400" y="105900"/>
            <a:ext cx="3392100" cy="744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Teachers often hold expectations of students without knowing their circumstances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46" name="Google Shape;246;p29"/>
          <p:cNvSpPr txBox="1"/>
          <p:nvPr/>
        </p:nvSpPr>
        <p:spPr>
          <a:xfrm>
            <a:off x="1527213" y="973300"/>
            <a:ext cx="2736000" cy="744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Students who often “make it” have individual drive and parent involvement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47" name="Google Shape;247;p29"/>
          <p:cNvSpPr txBox="1"/>
          <p:nvPr/>
        </p:nvSpPr>
        <p:spPr>
          <a:xfrm>
            <a:off x="299975" y="1828100"/>
            <a:ext cx="3310800" cy="5787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Wanted to make a bigger impact at a higher level of education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48" name="Google Shape;248;p29"/>
          <p:cNvSpPr txBox="1"/>
          <p:nvPr/>
        </p:nvSpPr>
        <p:spPr>
          <a:xfrm>
            <a:off x="4681488" y="2574400"/>
            <a:ext cx="2690400" cy="7443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Empathizes with parents and understands the hardships they go through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49" name="Google Shape;249;p29"/>
          <p:cNvSpPr txBox="1"/>
          <p:nvPr/>
        </p:nvSpPr>
        <p:spPr>
          <a:xfrm>
            <a:off x="4627975" y="1862400"/>
            <a:ext cx="3267600" cy="5787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It’s </a:t>
            </a: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ridiculous</a:t>
            </a: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 that resources are capped/limited. Why?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50" name="Google Shape;250;p29"/>
          <p:cNvSpPr txBox="1"/>
          <p:nvPr/>
        </p:nvSpPr>
        <p:spPr>
          <a:xfrm>
            <a:off x="7485925" y="2650600"/>
            <a:ext cx="1692000" cy="1166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Cynical about the lack of help for disadvantaged students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51" name="Google Shape;251;p29"/>
          <p:cNvSpPr txBox="1"/>
          <p:nvPr/>
        </p:nvSpPr>
        <p:spPr>
          <a:xfrm>
            <a:off x="4858938" y="3426100"/>
            <a:ext cx="2335500" cy="744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Students aren’t given the tools necessary to succeed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52" name="Google Shape;252;p29"/>
          <p:cNvSpPr txBox="1"/>
          <p:nvPr/>
        </p:nvSpPr>
        <p:spPr>
          <a:xfrm>
            <a:off x="4638788" y="71800"/>
            <a:ext cx="2919900" cy="955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Self-drive combined with environmental and psychological safety allows for a FLI student’s success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53" name="Google Shape;253;p29"/>
          <p:cNvSpPr txBox="1"/>
          <p:nvPr/>
        </p:nvSpPr>
        <p:spPr>
          <a:xfrm>
            <a:off x="8089550" y="1026975"/>
            <a:ext cx="1000200" cy="1379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college acceptances are rooted in elitism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54" name="Google Shape;254;p29"/>
          <p:cNvSpPr txBox="1"/>
          <p:nvPr/>
        </p:nvSpPr>
        <p:spPr>
          <a:xfrm>
            <a:off x="4683750" y="4280450"/>
            <a:ext cx="3267600" cy="744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Frustrated at some professors’ unwillingness to invest and trust in disadvantaged students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55" name="Google Shape;255;p29"/>
          <p:cNvSpPr txBox="1"/>
          <p:nvPr/>
        </p:nvSpPr>
        <p:spPr>
          <a:xfrm>
            <a:off x="4663975" y="1092050"/>
            <a:ext cx="3392100" cy="705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Be supportive, non-judgemental, straightforward to connect with FLI students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0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Needs, Insights, and </a:t>
            </a:r>
            <a:r>
              <a:rPr lang="en"/>
              <a:t>Analysis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1"/>
          <p:cNvSpPr/>
          <p:nvPr/>
        </p:nvSpPr>
        <p:spPr>
          <a:xfrm>
            <a:off x="2807925" y="5250"/>
            <a:ext cx="6336000" cy="513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1"/>
          <p:cNvSpPr txBox="1"/>
          <p:nvPr/>
        </p:nvSpPr>
        <p:spPr>
          <a:xfrm>
            <a:off x="365375" y="1371375"/>
            <a:ext cx="2160600" cy="26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Amatic SC"/>
                <a:ea typeface="Amatic SC"/>
                <a:cs typeface="Amatic SC"/>
                <a:sym typeface="Amatic SC"/>
              </a:rPr>
              <a:t>“I want more fairness and clearity … I wonder why I was selected”</a:t>
            </a:r>
            <a:endParaRPr sz="25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67" name="Google Shape;267;p31"/>
          <p:cNvSpPr/>
          <p:nvPr/>
        </p:nvSpPr>
        <p:spPr>
          <a:xfrm>
            <a:off x="3225450" y="375775"/>
            <a:ext cx="5626200" cy="1492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1"/>
          <p:cNvSpPr/>
          <p:nvPr/>
        </p:nvSpPr>
        <p:spPr>
          <a:xfrm>
            <a:off x="3434225" y="567500"/>
            <a:ext cx="1190100" cy="480300"/>
          </a:xfrm>
          <a:prstGeom prst="roundRect">
            <a:avLst>
              <a:gd fmla="val 16667" name="adj"/>
            </a:avLst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31"/>
          <p:cNvSpPr txBox="1"/>
          <p:nvPr/>
        </p:nvSpPr>
        <p:spPr>
          <a:xfrm>
            <a:off x="3434225" y="469750"/>
            <a:ext cx="5292300" cy="17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Insight:</a:t>
            </a:r>
            <a:r>
              <a:rPr lang="en" sz="35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en" sz="3200">
                <a:latin typeface="Amatic SC"/>
                <a:ea typeface="Amatic SC"/>
                <a:cs typeface="Amatic SC"/>
                <a:sym typeface="Amatic SC"/>
              </a:rPr>
              <a:t>the college application/selection process is not transparent/clear enough</a:t>
            </a:r>
            <a:endParaRPr sz="32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70" name="Google Shape;270;p31"/>
          <p:cNvSpPr/>
          <p:nvPr/>
        </p:nvSpPr>
        <p:spPr>
          <a:xfrm>
            <a:off x="3141950" y="2515650"/>
            <a:ext cx="5626200" cy="2338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1"/>
          <p:cNvSpPr/>
          <p:nvPr/>
        </p:nvSpPr>
        <p:spPr>
          <a:xfrm>
            <a:off x="3423775" y="2709400"/>
            <a:ext cx="876900" cy="4803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1"/>
          <p:cNvSpPr txBox="1"/>
          <p:nvPr/>
        </p:nvSpPr>
        <p:spPr>
          <a:xfrm>
            <a:off x="3434225" y="2571750"/>
            <a:ext cx="5052300" cy="18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F1C232"/>
                </a:solidFill>
                <a:latin typeface="Amatic SC"/>
                <a:ea typeface="Amatic SC"/>
                <a:cs typeface="Amatic SC"/>
                <a:sym typeface="Amatic SC"/>
              </a:rPr>
              <a:t>Need:</a:t>
            </a:r>
            <a:r>
              <a:rPr lang="en" sz="3500">
                <a:latin typeface="Amatic SC"/>
                <a:ea typeface="Amatic SC"/>
                <a:cs typeface="Amatic SC"/>
                <a:sym typeface="Amatic SC"/>
              </a:rPr>
              <a:t>  </a:t>
            </a:r>
            <a:r>
              <a:rPr lang="en" sz="3200">
                <a:latin typeface="Amatic SC"/>
                <a:ea typeface="Amatic SC"/>
                <a:cs typeface="Amatic SC"/>
                <a:sym typeface="Amatic SC"/>
              </a:rPr>
              <a:t>Clear reasons and standard of measurement of how the college process/selection work + open records of accepted college students</a:t>
            </a:r>
            <a:endParaRPr sz="32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Team</a:t>
            </a:r>
            <a:endParaRPr/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960150" y="3365650"/>
            <a:ext cx="8535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Kate</a:t>
            </a:r>
            <a:endParaRPr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2840775" y="3365638"/>
            <a:ext cx="12291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Mamadou</a:t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5190150" y="3365638"/>
            <a:ext cx="7125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Pao</a:t>
            </a:r>
            <a:endParaRPr/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7289925" y="3365638"/>
            <a:ext cx="8061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Gray</a:t>
            </a:r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750" y="1402150"/>
            <a:ext cx="1752300" cy="18147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9" name="Google Shape;69;p14"/>
          <p:cNvSpPr txBox="1"/>
          <p:nvPr>
            <p:ph type="title"/>
          </p:nvPr>
        </p:nvSpPr>
        <p:spPr>
          <a:xfrm>
            <a:off x="1420950" y="4077575"/>
            <a:ext cx="63021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STudio Theme: Educational Technology</a:t>
            </a:r>
            <a:endParaRPr/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9163" y="1398550"/>
            <a:ext cx="1752300" cy="18219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7588" y="1398550"/>
            <a:ext cx="1797600" cy="18219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61325" y="1398550"/>
            <a:ext cx="1863300" cy="18219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2"/>
          <p:cNvSpPr/>
          <p:nvPr/>
        </p:nvSpPr>
        <p:spPr>
          <a:xfrm>
            <a:off x="2755800" y="5250"/>
            <a:ext cx="6388200" cy="513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32"/>
          <p:cNvSpPr txBox="1"/>
          <p:nvPr/>
        </p:nvSpPr>
        <p:spPr>
          <a:xfrm>
            <a:off x="271425" y="932975"/>
            <a:ext cx="2160600" cy="26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Amatic SC"/>
                <a:ea typeface="Amatic SC"/>
                <a:cs typeface="Amatic SC"/>
                <a:sym typeface="Amatic SC"/>
              </a:rPr>
              <a:t>“Most parents were just following along with whatever the teachers were teaching and how they were teaching their kids”</a:t>
            </a:r>
            <a:endParaRPr sz="25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79" name="Google Shape;279;p32"/>
          <p:cNvSpPr/>
          <p:nvPr/>
        </p:nvSpPr>
        <p:spPr>
          <a:xfrm>
            <a:off x="3246325" y="438400"/>
            <a:ext cx="5563500" cy="1847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2"/>
          <p:cNvSpPr/>
          <p:nvPr/>
        </p:nvSpPr>
        <p:spPr>
          <a:xfrm>
            <a:off x="3434225" y="567500"/>
            <a:ext cx="1190100" cy="480300"/>
          </a:xfrm>
          <a:prstGeom prst="roundRect">
            <a:avLst>
              <a:gd fmla="val 16667" name="adj"/>
            </a:avLst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2"/>
          <p:cNvSpPr txBox="1"/>
          <p:nvPr/>
        </p:nvSpPr>
        <p:spPr>
          <a:xfrm>
            <a:off x="3434225" y="469750"/>
            <a:ext cx="5292300" cy="18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Insight:</a:t>
            </a:r>
            <a:r>
              <a:rPr lang="en" sz="35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en" sz="3200">
                <a:latin typeface="Amatic SC"/>
                <a:ea typeface="Amatic SC"/>
                <a:cs typeface="Amatic SC"/>
                <a:sym typeface="Amatic SC"/>
              </a:rPr>
              <a:t>Parents may not be informed enough to get involved in the process of education</a:t>
            </a:r>
            <a:endParaRPr sz="32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82" name="Google Shape;282;p32"/>
          <p:cNvSpPr/>
          <p:nvPr/>
        </p:nvSpPr>
        <p:spPr>
          <a:xfrm>
            <a:off x="3246325" y="2505200"/>
            <a:ext cx="5386200" cy="1471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2"/>
          <p:cNvSpPr/>
          <p:nvPr/>
        </p:nvSpPr>
        <p:spPr>
          <a:xfrm>
            <a:off x="3423775" y="2709400"/>
            <a:ext cx="876900" cy="4803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2"/>
          <p:cNvSpPr txBox="1"/>
          <p:nvPr/>
        </p:nvSpPr>
        <p:spPr>
          <a:xfrm>
            <a:off x="3434225" y="2571750"/>
            <a:ext cx="5052300" cy="18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F1C232"/>
                </a:solidFill>
                <a:latin typeface="Amatic SC"/>
                <a:ea typeface="Amatic SC"/>
                <a:cs typeface="Amatic SC"/>
                <a:sym typeface="Amatic SC"/>
              </a:rPr>
              <a:t>Need:</a:t>
            </a:r>
            <a:r>
              <a:rPr lang="en" sz="3500"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en" sz="3200"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en" sz="3200">
                <a:latin typeface="Amatic SC"/>
                <a:ea typeface="Amatic SC"/>
                <a:cs typeface="Amatic SC"/>
                <a:sym typeface="Amatic SC"/>
              </a:rPr>
              <a:t>Connecting parents with their child’s education</a:t>
            </a:r>
            <a:endParaRPr sz="32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3"/>
          <p:cNvSpPr/>
          <p:nvPr/>
        </p:nvSpPr>
        <p:spPr>
          <a:xfrm>
            <a:off x="2755800" y="5250"/>
            <a:ext cx="6388200" cy="513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3"/>
          <p:cNvSpPr txBox="1"/>
          <p:nvPr/>
        </p:nvSpPr>
        <p:spPr>
          <a:xfrm>
            <a:off x="313150" y="1235700"/>
            <a:ext cx="2160600" cy="26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Amatic SC"/>
                <a:ea typeface="Amatic SC"/>
                <a:cs typeface="Amatic SC"/>
                <a:sym typeface="Amatic SC"/>
              </a:rPr>
              <a:t>“My (private) counselor helps to keep me on track … I didn’t realize he would be as big of a help as he did”</a:t>
            </a:r>
            <a:endParaRPr sz="25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91" name="Google Shape;291;p33"/>
          <p:cNvSpPr/>
          <p:nvPr/>
        </p:nvSpPr>
        <p:spPr>
          <a:xfrm>
            <a:off x="3235900" y="417525"/>
            <a:ext cx="5490600" cy="2223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3"/>
          <p:cNvSpPr/>
          <p:nvPr/>
        </p:nvSpPr>
        <p:spPr>
          <a:xfrm>
            <a:off x="3434225" y="567500"/>
            <a:ext cx="1190100" cy="480300"/>
          </a:xfrm>
          <a:prstGeom prst="roundRect">
            <a:avLst>
              <a:gd fmla="val 16667" name="adj"/>
            </a:avLst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3"/>
          <p:cNvSpPr txBox="1"/>
          <p:nvPr/>
        </p:nvSpPr>
        <p:spPr>
          <a:xfrm>
            <a:off x="3434225" y="469750"/>
            <a:ext cx="5292300" cy="18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Insight:</a:t>
            </a:r>
            <a:r>
              <a:rPr lang="en" sz="32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en" sz="3200">
                <a:latin typeface="Amatic SC"/>
                <a:ea typeface="Amatic SC"/>
                <a:cs typeface="Amatic SC"/>
                <a:sym typeface="Amatic SC"/>
              </a:rPr>
              <a:t>The college application process can feel overwhelming due to the various multiple deadlines and requirements from different schools</a:t>
            </a:r>
            <a:endParaRPr sz="32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94" name="Google Shape;294;p33"/>
          <p:cNvSpPr/>
          <p:nvPr/>
        </p:nvSpPr>
        <p:spPr>
          <a:xfrm>
            <a:off x="3183700" y="2766175"/>
            <a:ext cx="5459100" cy="1430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3"/>
          <p:cNvSpPr/>
          <p:nvPr/>
        </p:nvSpPr>
        <p:spPr>
          <a:xfrm>
            <a:off x="3434225" y="2918175"/>
            <a:ext cx="876900" cy="4803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3"/>
          <p:cNvSpPr txBox="1"/>
          <p:nvPr/>
        </p:nvSpPr>
        <p:spPr>
          <a:xfrm>
            <a:off x="3423750" y="2822275"/>
            <a:ext cx="5052300" cy="18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F1C232"/>
                </a:solidFill>
                <a:latin typeface="Amatic SC"/>
                <a:ea typeface="Amatic SC"/>
                <a:cs typeface="Amatic SC"/>
                <a:sym typeface="Amatic SC"/>
              </a:rPr>
              <a:t>Need:</a:t>
            </a:r>
            <a:r>
              <a:rPr lang="en" sz="3500">
                <a:latin typeface="Amatic SC"/>
                <a:ea typeface="Amatic SC"/>
                <a:cs typeface="Amatic SC"/>
                <a:sym typeface="Amatic SC"/>
              </a:rPr>
              <a:t>  </a:t>
            </a:r>
            <a:r>
              <a:rPr lang="en" sz="3200">
                <a:latin typeface="Amatic SC"/>
                <a:ea typeface="Amatic SC"/>
                <a:cs typeface="Amatic SC"/>
                <a:sym typeface="Amatic SC"/>
              </a:rPr>
              <a:t>A way to manage multiple deadlines to feel more in control</a:t>
            </a:r>
            <a:endParaRPr sz="32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4"/>
          <p:cNvSpPr/>
          <p:nvPr/>
        </p:nvSpPr>
        <p:spPr>
          <a:xfrm>
            <a:off x="2755800" y="5250"/>
            <a:ext cx="6388200" cy="513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4"/>
          <p:cNvSpPr txBox="1"/>
          <p:nvPr/>
        </p:nvSpPr>
        <p:spPr>
          <a:xfrm>
            <a:off x="302725" y="930900"/>
            <a:ext cx="2160600" cy="26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Amatic SC"/>
                <a:ea typeface="Amatic SC"/>
                <a:cs typeface="Amatic SC"/>
                <a:sym typeface="Amatic SC"/>
              </a:rPr>
              <a:t>“</a:t>
            </a:r>
            <a:r>
              <a:rPr lang="en" sz="2500">
                <a:latin typeface="Amatic SC"/>
                <a:ea typeface="Amatic SC"/>
                <a:cs typeface="Amatic SC"/>
                <a:sym typeface="Amatic SC"/>
              </a:rPr>
              <a:t>Once you get out of the common app, it’s crazy, because everybody has different requirements, and different ways that they do things</a:t>
            </a:r>
            <a:r>
              <a:rPr lang="en" sz="2500">
                <a:latin typeface="Amatic SC"/>
                <a:ea typeface="Amatic SC"/>
                <a:cs typeface="Amatic SC"/>
                <a:sym typeface="Amatic SC"/>
              </a:rPr>
              <a:t>”</a:t>
            </a:r>
            <a:endParaRPr sz="25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03" name="Google Shape;303;p34"/>
          <p:cNvSpPr/>
          <p:nvPr/>
        </p:nvSpPr>
        <p:spPr>
          <a:xfrm>
            <a:off x="3298525" y="407100"/>
            <a:ext cx="5177400" cy="2296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4"/>
          <p:cNvSpPr/>
          <p:nvPr/>
        </p:nvSpPr>
        <p:spPr>
          <a:xfrm>
            <a:off x="3434225" y="567500"/>
            <a:ext cx="1190100" cy="480300"/>
          </a:xfrm>
          <a:prstGeom prst="roundRect">
            <a:avLst>
              <a:gd fmla="val 16667" name="adj"/>
            </a:avLst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4"/>
          <p:cNvSpPr txBox="1"/>
          <p:nvPr/>
        </p:nvSpPr>
        <p:spPr>
          <a:xfrm>
            <a:off x="3434225" y="469750"/>
            <a:ext cx="5292300" cy="22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Insight:</a:t>
            </a:r>
            <a:r>
              <a:rPr lang="en" sz="35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en" sz="3500">
                <a:latin typeface="Amatic SC"/>
                <a:ea typeface="Amatic SC"/>
                <a:cs typeface="Amatic SC"/>
                <a:sym typeface="Amatic SC"/>
              </a:rPr>
              <a:t>It’s difficult for students to get personalized advice for selecting colleges &amp; completing applications outside of the common app</a:t>
            </a:r>
            <a:endParaRPr sz="35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06" name="Google Shape;306;p34"/>
          <p:cNvSpPr/>
          <p:nvPr/>
        </p:nvSpPr>
        <p:spPr>
          <a:xfrm>
            <a:off x="3267200" y="2766175"/>
            <a:ext cx="5292300" cy="2223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4"/>
          <p:cNvSpPr/>
          <p:nvPr/>
        </p:nvSpPr>
        <p:spPr>
          <a:xfrm>
            <a:off x="3434225" y="2928625"/>
            <a:ext cx="876900" cy="4803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4"/>
          <p:cNvSpPr txBox="1"/>
          <p:nvPr/>
        </p:nvSpPr>
        <p:spPr>
          <a:xfrm>
            <a:off x="3423750" y="2811825"/>
            <a:ext cx="5052300" cy="18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F1C232"/>
                </a:solidFill>
                <a:latin typeface="Amatic SC"/>
                <a:ea typeface="Amatic SC"/>
                <a:cs typeface="Amatic SC"/>
                <a:sym typeface="Amatic SC"/>
              </a:rPr>
              <a:t>Need:</a:t>
            </a:r>
            <a:r>
              <a:rPr lang="en" sz="3500">
                <a:latin typeface="Amatic SC"/>
                <a:ea typeface="Amatic SC"/>
                <a:cs typeface="Amatic SC"/>
                <a:sym typeface="Amatic SC"/>
              </a:rPr>
              <a:t>  </a:t>
            </a:r>
            <a:r>
              <a:rPr lang="en" sz="3200">
                <a:latin typeface="Amatic SC"/>
                <a:ea typeface="Amatic SC"/>
                <a:cs typeface="Amatic SC"/>
                <a:sym typeface="Amatic SC"/>
              </a:rPr>
              <a:t>Guidance from a source knowledgeable about the student’s background &amp; each college’s unique application process</a:t>
            </a:r>
            <a:endParaRPr sz="32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5"/>
          <p:cNvSpPr/>
          <p:nvPr/>
        </p:nvSpPr>
        <p:spPr>
          <a:xfrm>
            <a:off x="2755800" y="5250"/>
            <a:ext cx="6388200" cy="513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5"/>
          <p:cNvSpPr txBox="1"/>
          <p:nvPr/>
        </p:nvSpPr>
        <p:spPr>
          <a:xfrm>
            <a:off x="365375" y="1319200"/>
            <a:ext cx="2160600" cy="26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Amatic SC"/>
                <a:ea typeface="Amatic SC"/>
                <a:cs typeface="Amatic SC"/>
                <a:sym typeface="Amatic SC"/>
              </a:rPr>
              <a:t>“I definitely wanted to visit all of them, and if I had time I definitely would have...”</a:t>
            </a:r>
            <a:endParaRPr sz="25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15" name="Google Shape;315;p35"/>
          <p:cNvSpPr/>
          <p:nvPr/>
        </p:nvSpPr>
        <p:spPr>
          <a:xfrm>
            <a:off x="3298525" y="407100"/>
            <a:ext cx="5177400" cy="2296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5"/>
          <p:cNvSpPr/>
          <p:nvPr/>
        </p:nvSpPr>
        <p:spPr>
          <a:xfrm>
            <a:off x="3434225" y="567500"/>
            <a:ext cx="1190100" cy="480300"/>
          </a:xfrm>
          <a:prstGeom prst="roundRect">
            <a:avLst>
              <a:gd fmla="val 16667" name="adj"/>
            </a:avLst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5"/>
          <p:cNvSpPr txBox="1"/>
          <p:nvPr/>
        </p:nvSpPr>
        <p:spPr>
          <a:xfrm>
            <a:off x="3434225" y="469750"/>
            <a:ext cx="5125200" cy="18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Insight:</a:t>
            </a:r>
            <a:r>
              <a:rPr lang="en" sz="35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en" sz="3500">
                <a:latin typeface="Amatic SC"/>
                <a:ea typeface="Amatic SC"/>
                <a:cs typeface="Amatic SC"/>
                <a:sym typeface="Amatic SC"/>
              </a:rPr>
              <a:t>Though college visits can be very helpful, students often can’t visit all of the schools they’re interested in</a:t>
            </a:r>
            <a:endParaRPr sz="35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18" name="Google Shape;318;p35"/>
          <p:cNvSpPr/>
          <p:nvPr/>
        </p:nvSpPr>
        <p:spPr>
          <a:xfrm>
            <a:off x="3267200" y="2766175"/>
            <a:ext cx="5292300" cy="2223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5"/>
          <p:cNvSpPr/>
          <p:nvPr/>
        </p:nvSpPr>
        <p:spPr>
          <a:xfrm>
            <a:off x="3434225" y="2928625"/>
            <a:ext cx="876900" cy="4803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5"/>
          <p:cNvSpPr txBox="1"/>
          <p:nvPr/>
        </p:nvSpPr>
        <p:spPr>
          <a:xfrm>
            <a:off x="3423750" y="2811825"/>
            <a:ext cx="5052300" cy="18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F1C232"/>
                </a:solidFill>
                <a:latin typeface="Amatic SC"/>
                <a:ea typeface="Amatic SC"/>
                <a:cs typeface="Amatic SC"/>
                <a:sym typeface="Amatic SC"/>
              </a:rPr>
              <a:t>Need:</a:t>
            </a:r>
            <a:r>
              <a:rPr lang="en" sz="3500">
                <a:latin typeface="Amatic SC"/>
                <a:ea typeface="Amatic SC"/>
                <a:cs typeface="Amatic SC"/>
                <a:sym typeface="Amatic SC"/>
              </a:rPr>
              <a:t>  </a:t>
            </a:r>
            <a:r>
              <a:rPr lang="en" sz="3500">
                <a:latin typeface="Amatic SC"/>
                <a:ea typeface="Amatic SC"/>
                <a:cs typeface="Amatic SC"/>
                <a:sym typeface="Amatic SC"/>
              </a:rPr>
              <a:t>A way to get a sense of the community &amp; Personality of a school without visiting in person</a:t>
            </a:r>
            <a:endParaRPr sz="32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6"/>
          <p:cNvSpPr/>
          <p:nvPr/>
        </p:nvSpPr>
        <p:spPr>
          <a:xfrm>
            <a:off x="2787050" y="5250"/>
            <a:ext cx="6357000" cy="513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6"/>
          <p:cNvSpPr txBox="1"/>
          <p:nvPr/>
        </p:nvSpPr>
        <p:spPr>
          <a:xfrm>
            <a:off x="428000" y="1047800"/>
            <a:ext cx="2160600" cy="26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Amatic SC"/>
                <a:ea typeface="Amatic SC"/>
                <a:cs typeface="Amatic SC"/>
                <a:sym typeface="Amatic SC"/>
              </a:rPr>
              <a:t>“Someone who was pushing me and checking me every week to make sure I was on track made it helpful”</a:t>
            </a:r>
            <a:endParaRPr sz="25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7" name="Google Shape;327;p36"/>
          <p:cNvSpPr/>
          <p:nvPr/>
        </p:nvSpPr>
        <p:spPr>
          <a:xfrm>
            <a:off x="3288075" y="417450"/>
            <a:ext cx="5501100" cy="2154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6"/>
          <p:cNvSpPr/>
          <p:nvPr/>
        </p:nvSpPr>
        <p:spPr>
          <a:xfrm>
            <a:off x="3434225" y="567500"/>
            <a:ext cx="1190100" cy="480300"/>
          </a:xfrm>
          <a:prstGeom prst="roundRect">
            <a:avLst>
              <a:gd fmla="val 16667" name="adj"/>
            </a:avLst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6"/>
          <p:cNvSpPr txBox="1"/>
          <p:nvPr/>
        </p:nvSpPr>
        <p:spPr>
          <a:xfrm>
            <a:off x="3434225" y="469750"/>
            <a:ext cx="5292300" cy="18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Insight:</a:t>
            </a:r>
            <a:r>
              <a:rPr lang="en" sz="35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en" sz="3200">
                <a:latin typeface="Amatic SC"/>
                <a:ea typeface="Amatic SC"/>
                <a:cs typeface="Amatic SC"/>
                <a:sym typeface="Amatic SC"/>
              </a:rPr>
              <a:t>students felt a  sense of relief and security when provided a roadmap from college access programs but , “Roadmaps” were not available to all.</a:t>
            </a:r>
            <a:endParaRPr sz="32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0" name="Google Shape;330;p36"/>
          <p:cNvSpPr/>
          <p:nvPr/>
        </p:nvSpPr>
        <p:spPr>
          <a:xfrm>
            <a:off x="3251625" y="2756825"/>
            <a:ext cx="5574000" cy="2186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6"/>
          <p:cNvSpPr/>
          <p:nvPr/>
        </p:nvSpPr>
        <p:spPr>
          <a:xfrm>
            <a:off x="3515600" y="2832650"/>
            <a:ext cx="876900" cy="4803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6"/>
          <p:cNvSpPr txBox="1"/>
          <p:nvPr/>
        </p:nvSpPr>
        <p:spPr>
          <a:xfrm>
            <a:off x="3515600" y="2714225"/>
            <a:ext cx="5052300" cy="20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F1C232"/>
                </a:solidFill>
                <a:latin typeface="Amatic SC"/>
                <a:ea typeface="Amatic SC"/>
                <a:cs typeface="Amatic SC"/>
                <a:sym typeface="Amatic SC"/>
              </a:rPr>
              <a:t>Need:</a:t>
            </a:r>
            <a:r>
              <a:rPr lang="en" sz="3500">
                <a:latin typeface="Amatic SC"/>
                <a:ea typeface="Amatic SC"/>
                <a:cs typeface="Amatic SC"/>
                <a:sym typeface="Amatic SC"/>
              </a:rPr>
              <a:t>  </a:t>
            </a:r>
            <a:r>
              <a:rPr lang="en" sz="3200">
                <a:latin typeface="Amatic SC"/>
                <a:ea typeface="Amatic SC"/>
                <a:cs typeface="Amatic SC"/>
                <a:sym typeface="Amatic SC"/>
              </a:rPr>
              <a:t>A way of providing guidance  &amp; accountability to all students entering the college process in order to reduce stress &amp; keep students on track</a:t>
            </a:r>
            <a:endParaRPr sz="32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7"/>
          <p:cNvSpPr txBox="1"/>
          <p:nvPr>
            <p:ph type="title"/>
          </p:nvPr>
        </p:nvSpPr>
        <p:spPr>
          <a:xfrm>
            <a:off x="490250" y="399950"/>
            <a:ext cx="7495200" cy="70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338" name="Google Shape;338;p37"/>
          <p:cNvSpPr txBox="1"/>
          <p:nvPr/>
        </p:nvSpPr>
        <p:spPr>
          <a:xfrm>
            <a:off x="1019600" y="1219875"/>
            <a:ext cx="7200900" cy="3195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Four interviews: 1 domain expert, 1 extreme user, and 2 typical users. Two of those interviewees come from FLI backgrounds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Overall needs: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○"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Connecting parents with their child’s education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○"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The need for an “Alan” to manage deadlines and keep them on-track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○"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A way to assess how well a school fits a student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○"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College-app guidance from someone “they can see in themselves”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8"/>
          <p:cNvSpPr txBox="1"/>
          <p:nvPr>
            <p:ph type="title"/>
          </p:nvPr>
        </p:nvSpPr>
        <p:spPr>
          <a:xfrm>
            <a:off x="2557350" y="935900"/>
            <a:ext cx="4029300" cy="30357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accent4"/>
                </a:solidFill>
              </a:rPr>
              <a:t>Questions?</a:t>
            </a:r>
            <a:endParaRPr sz="72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idx="1" type="subTitle"/>
          </p:nvPr>
        </p:nvSpPr>
        <p:spPr>
          <a:xfrm>
            <a:off x="320125" y="1352801"/>
            <a:ext cx="4045200" cy="201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/>
              <a:t>Connecting students to the information they need for the college application process</a:t>
            </a:r>
            <a:endParaRPr b="1" sz="2600"/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3">
            <a:alphaModFix/>
          </a:blip>
          <a:srcRect b="0" l="22332" r="23539" t="0"/>
          <a:stretch/>
        </p:blipFill>
        <p:spPr>
          <a:xfrm>
            <a:off x="5088900" y="654275"/>
            <a:ext cx="3690149" cy="383495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5211825" y="4529575"/>
            <a:ext cx="34443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900" u="sng">
                <a:solidFill>
                  <a:schemeClr val="accent5"/>
                </a:solidFill>
                <a:hlinkClick r:id="rId4"/>
              </a:rPr>
              <a:t>https://www.theatlantic.com/education/archive/2015/10/high-stress-high-school/409735/</a:t>
            </a:r>
            <a:endParaRPr sz="9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idx="1" type="subTitle"/>
          </p:nvPr>
        </p:nvSpPr>
        <p:spPr>
          <a:xfrm>
            <a:off x="320125" y="1352801"/>
            <a:ext cx="4045200" cy="201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/>
              <a:t>Connecting </a:t>
            </a:r>
            <a:r>
              <a:rPr b="1" lang="en" sz="2600">
                <a:solidFill>
                  <a:schemeClr val="accent4"/>
                </a:solidFill>
              </a:rPr>
              <a:t>students</a:t>
            </a:r>
            <a:r>
              <a:rPr b="1" lang="en" sz="2600"/>
              <a:t> to the </a:t>
            </a:r>
            <a:r>
              <a:rPr b="1" lang="en" sz="2600">
                <a:solidFill>
                  <a:schemeClr val="accent4"/>
                </a:solidFill>
              </a:rPr>
              <a:t>information they need</a:t>
            </a:r>
            <a:r>
              <a:rPr b="1" lang="en" sz="2600"/>
              <a:t> for the college application process</a:t>
            </a:r>
            <a:endParaRPr b="1" sz="2600"/>
          </a:p>
        </p:txBody>
      </p:sp>
      <p:sp>
        <p:nvSpPr>
          <p:cNvPr id="85" name="Google Shape;85;p16"/>
          <p:cNvSpPr txBox="1"/>
          <p:nvPr/>
        </p:nvSpPr>
        <p:spPr>
          <a:xfrm>
            <a:off x="5016050" y="318625"/>
            <a:ext cx="3714300" cy="19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How do the experiences of students from underrepresented communities differ?</a:t>
            </a:r>
            <a:endParaRPr sz="24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86" name="Google Shape;86;p16"/>
          <p:cNvCxnSpPr/>
          <p:nvPr/>
        </p:nvCxnSpPr>
        <p:spPr>
          <a:xfrm flipH="1" rot="10800000">
            <a:off x="4296875" y="1183525"/>
            <a:ext cx="1028700" cy="455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7" name="Google Shape;87;p16"/>
          <p:cNvSpPr txBox="1"/>
          <p:nvPr/>
        </p:nvSpPr>
        <p:spPr>
          <a:xfrm>
            <a:off x="5132025" y="2983600"/>
            <a:ext cx="3714300" cy="14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What resources do students use?</a:t>
            </a:r>
            <a:endParaRPr sz="24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What is missing?</a:t>
            </a:r>
            <a:endParaRPr sz="24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88" name="Google Shape;88;p16"/>
          <p:cNvCxnSpPr/>
          <p:nvPr/>
        </p:nvCxnSpPr>
        <p:spPr>
          <a:xfrm>
            <a:off x="4160325" y="2130225"/>
            <a:ext cx="1147200" cy="1110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3149850" y="1126650"/>
            <a:ext cx="2844300" cy="2890200"/>
          </a:xfrm>
          <a:prstGeom prst="rect">
            <a:avLst/>
          </a:prstGeom>
          <a:ln cap="flat" cmpd="sng" w="381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Interviewees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(4)</a:t>
            </a:r>
            <a:endParaRPr/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425" y="152425"/>
            <a:ext cx="1506000" cy="1506000"/>
          </a:xfrm>
          <a:prstGeom prst="ellipse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5" name="Google Shape;95;p17"/>
          <p:cNvSpPr txBox="1"/>
          <p:nvPr/>
        </p:nvSpPr>
        <p:spPr>
          <a:xfrm>
            <a:off x="349300" y="1593025"/>
            <a:ext cx="20844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Amatic SC"/>
                <a:ea typeface="Amatic SC"/>
                <a:cs typeface="Amatic SC"/>
                <a:sym typeface="Amatic SC"/>
              </a:rPr>
              <a:t>Domain Expert</a:t>
            </a:r>
            <a:endParaRPr sz="13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Amatic SC"/>
                <a:ea typeface="Amatic SC"/>
                <a:cs typeface="Amatic SC"/>
                <a:sym typeface="Amatic SC"/>
              </a:rPr>
              <a:t>Lourdes Andrade:</a:t>
            </a:r>
            <a:endParaRPr b="1" sz="13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Amatic SC"/>
                <a:ea typeface="Amatic SC"/>
                <a:cs typeface="Amatic SC"/>
                <a:sym typeface="Amatic SC"/>
              </a:rPr>
              <a:t> Director of Equity and Inclusion, School of Engineering Student Affairs</a:t>
            </a:r>
            <a:endParaRPr sz="13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96" name="Google Shape;9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24925" y="152425"/>
            <a:ext cx="1538700" cy="1538700"/>
          </a:xfrm>
          <a:prstGeom prst="ellipse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7" name="Google Shape;97;p17"/>
          <p:cNvSpPr txBox="1"/>
          <p:nvPr/>
        </p:nvSpPr>
        <p:spPr>
          <a:xfrm>
            <a:off x="6752075" y="1691125"/>
            <a:ext cx="20844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Amatic SC"/>
                <a:ea typeface="Amatic SC"/>
                <a:cs typeface="Amatic SC"/>
                <a:sym typeface="Amatic SC"/>
              </a:rPr>
              <a:t>Extreme </a:t>
            </a:r>
            <a:r>
              <a:rPr lang="en" sz="1300">
                <a:latin typeface="Amatic SC"/>
                <a:ea typeface="Amatic SC"/>
                <a:cs typeface="Amatic SC"/>
                <a:sym typeface="Amatic SC"/>
              </a:rPr>
              <a:t>User</a:t>
            </a:r>
            <a:endParaRPr sz="13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Amatic SC"/>
                <a:ea typeface="Amatic SC"/>
                <a:cs typeface="Amatic SC"/>
                <a:sym typeface="Amatic SC"/>
              </a:rPr>
              <a:t>Jacob</a:t>
            </a:r>
            <a:endParaRPr b="1" sz="13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Amatic SC"/>
                <a:ea typeface="Amatic SC"/>
                <a:cs typeface="Amatic SC"/>
                <a:sym typeface="Amatic SC"/>
              </a:rPr>
              <a:t>Current Stanford Frosh</a:t>
            </a:r>
            <a:endParaRPr sz="13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98" name="Google Shape;98;p17"/>
          <p:cNvPicPr preferRelativeResize="0"/>
          <p:nvPr/>
        </p:nvPicPr>
        <p:blipFill rotWithShape="1">
          <a:blip r:embed="rId5">
            <a:alphaModFix/>
          </a:blip>
          <a:srcRect b="11285" l="55683" r="11521" t="45933"/>
          <a:stretch/>
        </p:blipFill>
        <p:spPr>
          <a:xfrm>
            <a:off x="7024925" y="2678150"/>
            <a:ext cx="1538700" cy="1505700"/>
          </a:xfrm>
          <a:prstGeom prst="ellipse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9" name="Google Shape;99;p17"/>
          <p:cNvPicPr preferRelativeResize="0"/>
          <p:nvPr/>
        </p:nvPicPr>
        <p:blipFill rotWithShape="1">
          <a:blip r:embed="rId6">
            <a:alphaModFix/>
          </a:blip>
          <a:srcRect b="11795" l="11181" r="56538" t="45169"/>
          <a:stretch/>
        </p:blipFill>
        <p:spPr>
          <a:xfrm>
            <a:off x="613075" y="2678150"/>
            <a:ext cx="1506000" cy="1505700"/>
          </a:xfrm>
          <a:prstGeom prst="ellipse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0" name="Google Shape;100;p17"/>
          <p:cNvSpPr txBox="1"/>
          <p:nvPr/>
        </p:nvSpPr>
        <p:spPr>
          <a:xfrm>
            <a:off x="6752075" y="4183850"/>
            <a:ext cx="20844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Amatic SC"/>
                <a:ea typeface="Amatic SC"/>
                <a:cs typeface="Amatic SC"/>
                <a:sym typeface="Amatic SC"/>
              </a:rPr>
              <a:t>Typical User</a:t>
            </a:r>
            <a:endParaRPr sz="13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Amatic SC"/>
                <a:ea typeface="Amatic SC"/>
                <a:cs typeface="Amatic SC"/>
                <a:sym typeface="Amatic SC"/>
              </a:rPr>
              <a:t>Thomas</a:t>
            </a:r>
            <a:endParaRPr b="1" sz="13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Amatic SC"/>
                <a:ea typeface="Amatic SC"/>
                <a:cs typeface="Amatic SC"/>
                <a:sym typeface="Amatic SC"/>
              </a:rPr>
              <a:t>Current High School Senior</a:t>
            </a:r>
            <a:endParaRPr sz="13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323875" y="4183850"/>
            <a:ext cx="20844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Amatic SC"/>
                <a:ea typeface="Amatic SC"/>
                <a:cs typeface="Amatic SC"/>
                <a:sym typeface="Amatic SC"/>
              </a:rPr>
              <a:t>Typical</a:t>
            </a:r>
            <a:r>
              <a:rPr lang="en" sz="1300">
                <a:latin typeface="Amatic SC"/>
                <a:ea typeface="Amatic SC"/>
                <a:cs typeface="Amatic SC"/>
                <a:sym typeface="Amatic SC"/>
              </a:rPr>
              <a:t> User</a:t>
            </a:r>
            <a:endParaRPr sz="13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Amatic SC"/>
                <a:ea typeface="Amatic SC"/>
                <a:cs typeface="Amatic SC"/>
                <a:sym typeface="Amatic SC"/>
              </a:rPr>
              <a:t>Sarah</a:t>
            </a:r>
            <a:endParaRPr b="1" sz="13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Amatic SC"/>
                <a:ea typeface="Amatic SC"/>
                <a:cs typeface="Amatic SC"/>
                <a:sym typeface="Amatic SC"/>
              </a:rPr>
              <a:t>Current High School Senior</a:t>
            </a:r>
            <a:endParaRPr sz="13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02" name="Google Shape;102;p17"/>
          <p:cNvSpPr txBox="1"/>
          <p:nvPr/>
        </p:nvSpPr>
        <p:spPr>
          <a:xfrm>
            <a:off x="3703050" y="3604650"/>
            <a:ext cx="19089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Who | Why | How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/>
          <p:nvPr/>
        </p:nvSpPr>
        <p:spPr>
          <a:xfrm>
            <a:off x="2682650" y="480175"/>
            <a:ext cx="3841200" cy="803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8"/>
          <p:cNvSpPr txBox="1"/>
          <p:nvPr/>
        </p:nvSpPr>
        <p:spPr>
          <a:xfrm>
            <a:off x="2748000" y="542800"/>
            <a:ext cx="3648000" cy="59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Source Code Pro"/>
                <a:ea typeface="Source Code Pro"/>
                <a:cs typeface="Source Code Pro"/>
                <a:sym typeface="Source Code Pro"/>
              </a:rPr>
              <a:t>Questions we asked</a:t>
            </a:r>
            <a:endParaRPr sz="25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09" name="Google Shape;109;p18"/>
          <p:cNvSpPr txBox="1"/>
          <p:nvPr/>
        </p:nvSpPr>
        <p:spPr>
          <a:xfrm>
            <a:off x="122625" y="1479475"/>
            <a:ext cx="4315800" cy="8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Source Code Pro"/>
                <a:ea typeface="Source Code Pro"/>
                <a:cs typeface="Source Code Pro"/>
                <a:sym typeface="Source Code Pro"/>
              </a:rPr>
              <a:t>What challenges did you face while applying to college?</a:t>
            </a:r>
            <a:endParaRPr sz="19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10" name="Google Shape;110;p18"/>
          <p:cNvSpPr txBox="1"/>
          <p:nvPr/>
        </p:nvSpPr>
        <p:spPr>
          <a:xfrm>
            <a:off x="122625" y="2478775"/>
            <a:ext cx="4315800" cy="106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Source Code Pro"/>
                <a:ea typeface="Source Code Pro"/>
                <a:cs typeface="Source Code Pro"/>
                <a:sym typeface="Source Code Pro"/>
              </a:rPr>
              <a:t>What resources or people did you use to help you navigate the admissions process?</a:t>
            </a:r>
            <a:endParaRPr sz="19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122625" y="3741775"/>
            <a:ext cx="4315800" cy="106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Source Code Pro"/>
                <a:ea typeface="Source Code Pro"/>
                <a:cs typeface="Source Code Pro"/>
                <a:sym typeface="Source Code Pro"/>
              </a:rPr>
              <a:t>Were you able to visit any colleges? How did you feel on those visits?</a:t>
            </a:r>
            <a:endParaRPr sz="19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4696775" y="1479475"/>
            <a:ext cx="4315800" cy="8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Source Code Pro"/>
                <a:ea typeface="Source Code Pro"/>
                <a:cs typeface="Source Code Pro"/>
                <a:sym typeface="Source Code Pro"/>
              </a:rPr>
              <a:t>Why did you decide to go to college?</a:t>
            </a:r>
            <a:endParaRPr sz="19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4696775" y="2478775"/>
            <a:ext cx="4315800" cy="106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Source Code Pro"/>
                <a:ea typeface="Source Code Pro"/>
                <a:cs typeface="Source Code Pro"/>
                <a:sym typeface="Source Code Pro"/>
              </a:rPr>
              <a:t>How helpful were the resources offered by your school?</a:t>
            </a:r>
            <a:endParaRPr sz="19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14" name="Google Shape;114;p18"/>
          <p:cNvSpPr txBox="1"/>
          <p:nvPr/>
        </p:nvSpPr>
        <p:spPr>
          <a:xfrm>
            <a:off x="4696775" y="3741775"/>
            <a:ext cx="4315800" cy="126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Source Code Pro"/>
                <a:ea typeface="Source Code Pro"/>
                <a:cs typeface="Source Code Pro"/>
                <a:sym typeface="Source Code Pro"/>
              </a:rPr>
              <a:t>DE: What do you think allows for students from disadvantaged backgrounds to succeed?</a:t>
            </a:r>
            <a:endParaRPr sz="19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/>
          <p:nvPr>
            <p:ph type="title"/>
          </p:nvPr>
        </p:nvSpPr>
        <p:spPr>
          <a:xfrm>
            <a:off x="2802750" y="156475"/>
            <a:ext cx="3538500" cy="8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Interview Results</a:t>
            </a:r>
            <a:endParaRPr/>
          </a:p>
        </p:txBody>
      </p:sp>
      <p:pic>
        <p:nvPicPr>
          <p:cNvPr id="120" name="Google Shape;12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00" y="1130850"/>
            <a:ext cx="8830729" cy="367087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/>
          <p:nvPr/>
        </p:nvSpPr>
        <p:spPr>
          <a:xfrm>
            <a:off x="438400" y="3642975"/>
            <a:ext cx="542700" cy="22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9"/>
          <p:cNvSpPr/>
          <p:nvPr/>
        </p:nvSpPr>
        <p:spPr>
          <a:xfrm>
            <a:off x="3235900" y="3747375"/>
            <a:ext cx="657600" cy="45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/>
          <p:nvPr/>
        </p:nvSpPr>
        <p:spPr>
          <a:xfrm>
            <a:off x="240075" y="678500"/>
            <a:ext cx="4143600" cy="36012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9FC5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0"/>
          <p:cNvSpPr txBox="1"/>
          <p:nvPr>
            <p:ph idx="1" type="subTitle"/>
          </p:nvPr>
        </p:nvSpPr>
        <p:spPr>
          <a:xfrm>
            <a:off x="338325" y="1116527"/>
            <a:ext cx="4045200" cy="27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“I wanted to go to a top five college”</a:t>
            </a:r>
            <a:endParaRPr sz="2500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“The counselors was useless for me”</a:t>
            </a:r>
            <a:endParaRPr sz="2500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“Most of the things that I did was on my own”</a:t>
            </a:r>
            <a:endParaRPr sz="2500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0"/>
          <p:cNvSpPr txBox="1"/>
          <p:nvPr/>
        </p:nvSpPr>
        <p:spPr>
          <a:xfrm>
            <a:off x="5511425" y="3778550"/>
            <a:ext cx="30273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500">
                <a:latin typeface="Amatic SC"/>
                <a:ea typeface="Amatic SC"/>
                <a:cs typeface="Amatic SC"/>
                <a:sym typeface="Amatic SC"/>
              </a:rPr>
              <a:t>Extreme</a:t>
            </a:r>
            <a:r>
              <a:rPr lang="en" sz="2500"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i="1" lang="en" sz="2500">
                <a:latin typeface="Amatic SC"/>
                <a:ea typeface="Amatic SC"/>
                <a:cs typeface="Amatic SC"/>
                <a:sym typeface="Amatic SC"/>
              </a:rPr>
              <a:t>User</a:t>
            </a:r>
            <a:endParaRPr i="1" sz="25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Amatic SC"/>
                <a:ea typeface="Amatic SC"/>
                <a:cs typeface="Amatic SC"/>
                <a:sym typeface="Amatic SC"/>
              </a:rPr>
              <a:t>Jacob:</a:t>
            </a:r>
            <a:endParaRPr b="1" sz="25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Amatic SC"/>
                <a:ea typeface="Amatic SC"/>
                <a:cs typeface="Amatic SC"/>
                <a:sym typeface="Amatic SC"/>
              </a:rPr>
              <a:t>Current Stanford Frosh</a:t>
            </a:r>
            <a:endParaRPr sz="2500"/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1200" y="438424"/>
            <a:ext cx="4185498" cy="313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1"/>
          <p:cNvPicPr preferRelativeResize="0"/>
          <p:nvPr/>
        </p:nvPicPr>
        <p:blipFill rotWithShape="1">
          <a:blip r:embed="rId3">
            <a:alphaModFix/>
          </a:blip>
          <a:srcRect b="14509" l="0" r="0" t="12540"/>
          <a:stretch/>
        </p:blipFill>
        <p:spPr>
          <a:xfrm>
            <a:off x="2153838" y="248900"/>
            <a:ext cx="4836329" cy="470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/>
          <p:nvPr/>
        </p:nvSpPr>
        <p:spPr>
          <a:xfrm>
            <a:off x="2247800" y="4379550"/>
            <a:ext cx="1238700" cy="49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