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Lora"/>
      <p:regular r:id="rId36"/>
      <p:bold r:id="rId37"/>
      <p:italic r:id="rId38"/>
      <p:boldItalic r:id="rId39"/>
    </p:embeddedFont>
    <p:embeddedFont>
      <p:font typeface="Quattrocento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QuattrocentoSans-regular.fntdata"/><Relationship Id="rId20" Type="http://schemas.openxmlformats.org/officeDocument/2006/relationships/slide" Target="slides/slide14.xml"/><Relationship Id="rId42" Type="http://schemas.openxmlformats.org/officeDocument/2006/relationships/font" Target="fonts/QuattrocentoSans-italic.fntdata"/><Relationship Id="rId41" Type="http://schemas.openxmlformats.org/officeDocument/2006/relationships/font" Target="fonts/QuattrocentoSans-bold.fntdata"/><Relationship Id="rId22" Type="http://schemas.openxmlformats.org/officeDocument/2006/relationships/slide" Target="slides/slide16.xml"/><Relationship Id="rId21" Type="http://schemas.openxmlformats.org/officeDocument/2006/relationships/slide" Target="slides/slide15.xml"/><Relationship Id="rId43" Type="http://schemas.openxmlformats.org/officeDocument/2006/relationships/font" Target="fonts/QuattrocentoSans-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Lora-bold.fntdata"/><Relationship Id="rId14" Type="http://schemas.openxmlformats.org/officeDocument/2006/relationships/slide" Target="slides/slide8.xml"/><Relationship Id="rId36" Type="http://schemas.openxmlformats.org/officeDocument/2006/relationships/font" Target="fonts/Lora-regular.fntdata"/><Relationship Id="rId17" Type="http://schemas.openxmlformats.org/officeDocument/2006/relationships/slide" Target="slides/slide11.xml"/><Relationship Id="rId39" Type="http://schemas.openxmlformats.org/officeDocument/2006/relationships/font" Target="fonts/Lora-boldItalic.fntdata"/><Relationship Id="rId16" Type="http://schemas.openxmlformats.org/officeDocument/2006/relationships/slide" Target="slides/slide10.xml"/><Relationship Id="rId38" Type="http://schemas.openxmlformats.org/officeDocument/2006/relationships/font" Target="fonts/Lora-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658c94ac61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658c94ac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658c94ac61_0_10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658c94ac61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only severity 4 violation had to do with the menu option bringing the user back to the wrong page, another severity 3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 all 10 issues addressed, following slides are summary of the heuristics which were violated most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7925cee651_1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7925cee651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Instead of “Do you have any videos, songs or documents essential to this lesson?” which is a yes or no question app should say “Upload media content.”</a:t>
            </a:r>
            <a:endParaRPr/>
          </a:p>
          <a:p>
            <a:pPr indent="-298450" lvl="0" marL="457200" rtl="0" algn="l">
              <a:spcBef>
                <a:spcPts val="0"/>
              </a:spcBef>
              <a:spcAft>
                <a:spcPts val="0"/>
              </a:spcAft>
              <a:buSzPts val="1100"/>
              <a:buAutoNum type="arabicPeriod"/>
            </a:pPr>
            <a:r>
              <a:rPr lang="en"/>
              <a:t>Calendar icon takes user to their lessons</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7925cee651_1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7925cee651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had two severity 3 regarding inconsistency and they both had to do with the way buttons change when actions are made. The first was in the differences between the make public and share buttons, the second was that the functionality of the next button is unclear after a lesson is completed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7925cee651_1_1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7925cee651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7925cee651_1_1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7925cee651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only severity 4 violation had to do with the menu option bringing the user back to the wrong page, another severity 3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 all 10 issues addressed, following slides are summary of the heuristics which were violated most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7925cee651_0_2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7925cee651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7925cee651_1_2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7925cee651_1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7925cee651_1_2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7925cee651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7925cee651_1_18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7925cee651_1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7925cee651_1_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7925cee651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6fc6c02f15_0_1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6fc6c02f15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7925cee651_1_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7925cee651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7925cee651_1_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7925cee651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7925cee651_0_1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7925cee651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Be able to save lesson plans to database</a:t>
            </a:r>
            <a:endParaRPr/>
          </a:p>
          <a:p>
            <a:pPr indent="-298450" lvl="0" marL="457200" rtl="0" algn="l">
              <a:spcBef>
                <a:spcPts val="0"/>
              </a:spcBef>
              <a:spcAft>
                <a:spcPts val="0"/>
              </a:spcAft>
              <a:buSzPts val="1100"/>
              <a:buChar char="-"/>
            </a:pPr>
            <a:r>
              <a:rPr lang="en"/>
              <a:t>Keep tweaking and improving design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g7925cee651_1_10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7925cee651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 </a:t>
            </a:r>
            <a:r>
              <a:rPr lang="en"/>
              <a:t>possibility</a:t>
            </a:r>
            <a:r>
              <a:rPr lang="en"/>
              <a:t> of simulating real time lesson feedback to encourage user to build “creative” game oriented lesson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Possibility of simulating in-lesson cues about timing, possible ice-breakers/questions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7925cee651_1_1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7925cee651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658c94ac61_0_29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658c94ac61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Google Shape;541;g7925cee651_0_1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7925cee651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7925cee651_0_2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7925cee651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7925cee651_0_19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7925cee651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g7925cee651_0_2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7925cee651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6fc6c02f15_0_1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6fc6c02f15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658c94ac61_0_2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658c94ac61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658c94ac61_0_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658c94ac6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1400">
                <a:solidFill>
                  <a:schemeClr val="dk1"/>
                </a:solidFill>
                <a:latin typeface="Lora"/>
                <a:ea typeface="Lora"/>
                <a:cs typeface="Lora"/>
                <a:sym typeface="Lora"/>
              </a:rPr>
              <a:t>Successful lesson planning can be an arduous and time consuming task which requires resources educators don’t always possess. Furthermore, many educators exert immense effort designing creative and effective lesson plans with no way easy way to share them. Lessonly tackles these issues by creating an online community for teachers who want to share, discover, and manage lesson plans. By assisting instructors, and providing them with tools for success, Lessonly aims to have large scale impact on the education sector through positive trickle down effect on their students.</a:t>
            </a:r>
            <a:endParaRPr sz="1400">
              <a:solidFill>
                <a:schemeClr val="dk1"/>
              </a:solidFill>
              <a:latin typeface="Lora"/>
              <a:ea typeface="Lora"/>
              <a:cs typeface="Lora"/>
              <a:sym typeface="Lora"/>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925cee651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925cee6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400">
                <a:solidFill>
                  <a:schemeClr val="dk1"/>
                </a:solidFill>
                <a:latin typeface="Lora"/>
                <a:ea typeface="Lora"/>
                <a:cs typeface="Lora"/>
                <a:sym typeface="Lora"/>
              </a:rPr>
              <a:t>Successful lesson planning can be an arduous and time consuming task which requires resources educators don’t always possess. Furthermore, many educators exert immense effort designing creative and effective lesson plans with no way easy way to share them. Lessonly tackles these issues by creating an online community for teachers who want to share, discover, and manage lesson plans. By assisting instructors, and providing them with tools for success, Lessonly aims to have large scale impact on the education sector through positive trickle down effect on their students.</a:t>
            </a:r>
            <a:endParaRPr sz="1400">
              <a:solidFill>
                <a:schemeClr val="dk1"/>
              </a:solidFill>
              <a:latin typeface="Lora"/>
              <a:ea typeface="Lora"/>
              <a:cs typeface="Lora"/>
              <a:sym typeface="Lora"/>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7925cee651_0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7925cee65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7925cee651_0_10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7925cee651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658c94ac61_0_8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658c94ac61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996630" y="2003888"/>
            <a:ext cx="45237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cxnSp>
        <p:nvCxnSpPr>
          <p:cNvPr id="56" name="Google Shape;56;p14"/>
          <p:cNvCxnSpPr/>
          <p:nvPr/>
        </p:nvCxnSpPr>
        <p:spPr>
          <a:xfrm>
            <a:off x="-6025" y="3676512"/>
            <a:ext cx="9162000" cy="0"/>
          </a:xfrm>
          <a:prstGeom prst="straightConnector1">
            <a:avLst/>
          </a:prstGeom>
          <a:noFill/>
          <a:ln cap="flat" cmpd="sng" w="9525">
            <a:solidFill>
              <a:srgbClr val="000000"/>
            </a:solidFill>
            <a:prstDash val="solid"/>
            <a:round/>
            <a:headEnd len="med" w="med" type="none"/>
            <a:tailEnd len="med" w="med" type="none"/>
          </a:ln>
        </p:spPr>
      </p:cxnSp>
      <p:sp>
        <p:nvSpPr>
          <p:cNvPr id="57" name="Google Shape;57;p14"/>
          <p:cNvSpPr/>
          <p:nvPr/>
        </p:nvSpPr>
        <p:spPr>
          <a:xfrm>
            <a:off x="1117950" y="3393000"/>
            <a:ext cx="567000" cy="5670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58" name="Shape 58"/>
        <p:cNvGrpSpPr/>
        <p:nvPr/>
      </p:nvGrpSpPr>
      <p:grpSpPr>
        <a:xfrm>
          <a:off x="0" y="0"/>
          <a:ext cx="0" cy="0"/>
          <a:chOff x="0" y="0"/>
          <a:chExt cx="0" cy="0"/>
        </a:xfrm>
      </p:grpSpPr>
      <p:sp>
        <p:nvSpPr>
          <p:cNvPr id="59" name="Google Shape;59;p15"/>
          <p:cNvSpPr txBox="1"/>
          <p:nvPr>
            <p:ph idx="1" type="subTitle"/>
          </p:nvPr>
        </p:nvSpPr>
        <p:spPr>
          <a:xfrm>
            <a:off x="2022300" y="2815923"/>
            <a:ext cx="5591400" cy="784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1400"/>
              <a:buNone/>
              <a:defRPr sz="1400">
                <a:highlight>
                  <a:srgbClr val="FFCD00"/>
                </a:highlight>
              </a:defRPr>
            </a:lvl1pPr>
            <a:lvl2pPr lvl="1" rtl="0">
              <a:spcBef>
                <a:spcPts val="0"/>
              </a:spcBef>
              <a:spcAft>
                <a:spcPts val="0"/>
              </a:spcAft>
              <a:buClr>
                <a:schemeClr val="dk2"/>
              </a:buClr>
              <a:buSzPts val="1400"/>
              <a:buNone/>
              <a:defRPr sz="1400">
                <a:solidFill>
                  <a:schemeClr val="dk2"/>
                </a:solidFill>
                <a:highlight>
                  <a:srgbClr val="FFCD00"/>
                </a:highlight>
              </a:defRPr>
            </a:lvl2pPr>
            <a:lvl3pPr lvl="2" rtl="0">
              <a:spcBef>
                <a:spcPts val="0"/>
              </a:spcBef>
              <a:spcAft>
                <a:spcPts val="0"/>
              </a:spcAft>
              <a:buClr>
                <a:schemeClr val="dk2"/>
              </a:buClr>
              <a:buSzPts val="1400"/>
              <a:buNone/>
              <a:defRPr sz="1400">
                <a:solidFill>
                  <a:schemeClr val="dk2"/>
                </a:solidFill>
                <a:highlight>
                  <a:srgbClr val="FFCD00"/>
                </a:highlight>
              </a:defRPr>
            </a:lvl3pPr>
            <a:lvl4pPr lvl="3" rtl="0">
              <a:spcBef>
                <a:spcPts val="0"/>
              </a:spcBef>
              <a:spcAft>
                <a:spcPts val="0"/>
              </a:spcAft>
              <a:buClr>
                <a:schemeClr val="dk2"/>
              </a:buClr>
              <a:buSzPts val="1400"/>
              <a:buNone/>
              <a:defRPr sz="1400">
                <a:solidFill>
                  <a:schemeClr val="dk2"/>
                </a:solidFill>
                <a:highlight>
                  <a:srgbClr val="FFCD00"/>
                </a:highlight>
              </a:defRPr>
            </a:lvl4pPr>
            <a:lvl5pPr lvl="4" rtl="0">
              <a:spcBef>
                <a:spcPts val="0"/>
              </a:spcBef>
              <a:spcAft>
                <a:spcPts val="0"/>
              </a:spcAft>
              <a:buClr>
                <a:schemeClr val="dk2"/>
              </a:buClr>
              <a:buSzPts val="1400"/>
              <a:buNone/>
              <a:defRPr sz="1400">
                <a:solidFill>
                  <a:schemeClr val="dk2"/>
                </a:solidFill>
                <a:highlight>
                  <a:srgbClr val="FFCD00"/>
                </a:highlight>
              </a:defRPr>
            </a:lvl5pPr>
            <a:lvl6pPr lvl="5" rtl="0">
              <a:spcBef>
                <a:spcPts val="0"/>
              </a:spcBef>
              <a:spcAft>
                <a:spcPts val="0"/>
              </a:spcAft>
              <a:buClr>
                <a:schemeClr val="dk2"/>
              </a:buClr>
              <a:buSzPts val="1400"/>
              <a:buNone/>
              <a:defRPr sz="1400">
                <a:solidFill>
                  <a:schemeClr val="dk2"/>
                </a:solidFill>
                <a:highlight>
                  <a:srgbClr val="FFCD00"/>
                </a:highlight>
              </a:defRPr>
            </a:lvl6pPr>
            <a:lvl7pPr lvl="6" rtl="0">
              <a:spcBef>
                <a:spcPts val="0"/>
              </a:spcBef>
              <a:spcAft>
                <a:spcPts val="0"/>
              </a:spcAft>
              <a:buClr>
                <a:schemeClr val="dk2"/>
              </a:buClr>
              <a:buSzPts val="1400"/>
              <a:buNone/>
              <a:defRPr sz="1400">
                <a:solidFill>
                  <a:schemeClr val="dk2"/>
                </a:solidFill>
                <a:highlight>
                  <a:srgbClr val="FFCD00"/>
                </a:highlight>
              </a:defRPr>
            </a:lvl7pPr>
            <a:lvl8pPr lvl="7" rtl="0">
              <a:spcBef>
                <a:spcPts val="0"/>
              </a:spcBef>
              <a:spcAft>
                <a:spcPts val="0"/>
              </a:spcAft>
              <a:buClr>
                <a:schemeClr val="dk2"/>
              </a:buClr>
              <a:buSzPts val="1400"/>
              <a:buNone/>
              <a:defRPr sz="1400">
                <a:solidFill>
                  <a:schemeClr val="dk2"/>
                </a:solidFill>
                <a:highlight>
                  <a:srgbClr val="FFCD00"/>
                </a:highlight>
              </a:defRPr>
            </a:lvl8pPr>
            <a:lvl9pPr lvl="8" rtl="0">
              <a:spcBef>
                <a:spcPts val="0"/>
              </a:spcBef>
              <a:spcAft>
                <a:spcPts val="0"/>
              </a:spcAft>
              <a:buClr>
                <a:schemeClr val="dk2"/>
              </a:buClr>
              <a:buSzPts val="1400"/>
              <a:buNone/>
              <a:defRPr sz="1400">
                <a:solidFill>
                  <a:schemeClr val="dk2"/>
                </a:solidFill>
                <a:highlight>
                  <a:srgbClr val="FFCD00"/>
                </a:highlight>
              </a:defRPr>
            </a:lvl9pPr>
          </a:lstStyle>
          <a:p/>
        </p:txBody>
      </p:sp>
      <p:cxnSp>
        <p:nvCxnSpPr>
          <p:cNvPr id="60" name="Google Shape;60;p15"/>
          <p:cNvCxnSpPr/>
          <p:nvPr/>
        </p:nvCxnSpPr>
        <p:spPr>
          <a:xfrm>
            <a:off x="-6025" y="2571762"/>
            <a:ext cx="1984500" cy="0"/>
          </a:xfrm>
          <a:prstGeom prst="straightConnector1">
            <a:avLst/>
          </a:prstGeom>
          <a:noFill/>
          <a:ln cap="flat" cmpd="sng" w="9525">
            <a:solidFill>
              <a:srgbClr val="CCCCCC"/>
            </a:solidFill>
            <a:prstDash val="solid"/>
            <a:round/>
            <a:headEnd len="med" w="med" type="none"/>
            <a:tailEnd len="med" w="med" type="none"/>
          </a:ln>
        </p:spPr>
      </p:cxnSp>
      <p:sp>
        <p:nvSpPr>
          <p:cNvPr id="61" name="Google Shape;61;p15"/>
          <p:cNvSpPr/>
          <p:nvPr/>
        </p:nvSpPr>
        <p:spPr>
          <a:xfrm>
            <a:off x="1117950" y="2288250"/>
            <a:ext cx="567000" cy="5670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5"/>
          <p:cNvSpPr txBox="1"/>
          <p:nvPr>
            <p:ph type="ctrTitle"/>
          </p:nvPr>
        </p:nvSpPr>
        <p:spPr>
          <a:xfrm>
            <a:off x="2022225" y="1693523"/>
            <a:ext cx="37878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cxnSp>
        <p:nvCxnSpPr>
          <p:cNvPr id="63" name="Google Shape;63;p15"/>
          <p:cNvCxnSpPr/>
          <p:nvPr/>
        </p:nvCxnSpPr>
        <p:spPr>
          <a:xfrm>
            <a:off x="5898975" y="2571750"/>
            <a:ext cx="3251100" cy="0"/>
          </a:xfrm>
          <a:prstGeom prst="straightConnector1">
            <a:avLst/>
          </a:prstGeom>
          <a:noFill/>
          <a:ln cap="flat" cmpd="sng" w="9525">
            <a:solidFill>
              <a:srgbClr val="CCCCCC"/>
            </a:solidFill>
            <a:prstDash val="solid"/>
            <a:round/>
            <a:headEnd len="med" w="med" type="none"/>
            <a:tailEnd len="med" w="med" type="none"/>
          </a:ln>
        </p:spPr>
      </p:cxnSp>
      <p:sp>
        <p:nvSpPr>
          <p:cNvPr id="64" name="Google Shape;64;p15"/>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65" name="Shape 65"/>
        <p:cNvGrpSpPr/>
        <p:nvPr/>
      </p:nvGrpSpPr>
      <p:grpSpPr>
        <a:xfrm>
          <a:off x="0" y="0"/>
          <a:ext cx="0" cy="0"/>
          <a:chOff x="0" y="0"/>
          <a:chExt cx="0" cy="0"/>
        </a:xfrm>
      </p:grpSpPr>
      <p:sp>
        <p:nvSpPr>
          <p:cNvPr id="66" name="Google Shape;66;p16"/>
          <p:cNvSpPr txBox="1"/>
          <p:nvPr>
            <p:ph idx="1" type="body"/>
          </p:nvPr>
        </p:nvSpPr>
        <p:spPr>
          <a:xfrm>
            <a:off x="2105050" y="2238000"/>
            <a:ext cx="4933800" cy="819900"/>
          </a:xfrm>
          <a:prstGeom prst="rect">
            <a:avLst/>
          </a:prstGeom>
        </p:spPr>
        <p:txBody>
          <a:bodyPr anchorCtr="0" anchor="b" bIns="91425" lIns="91425" spcFirstLastPara="1" rIns="91425" wrap="square" tIns="91425">
            <a:noAutofit/>
          </a:bodyPr>
          <a:lstStyle>
            <a:lvl1pPr indent="-381000" lvl="0" marL="457200" rtl="0" algn="ctr">
              <a:spcBef>
                <a:spcPts val="600"/>
              </a:spcBef>
              <a:spcAft>
                <a:spcPts val="0"/>
              </a:spcAft>
              <a:buSzPts val="2400"/>
              <a:buFont typeface="Lora"/>
              <a:buChar char="◉"/>
              <a:defRPr i="1" sz="2400">
                <a:latin typeface="Lora"/>
                <a:ea typeface="Lora"/>
                <a:cs typeface="Lora"/>
                <a:sym typeface="Lora"/>
              </a:defRPr>
            </a:lvl1pPr>
            <a:lvl2pPr indent="-355600" lvl="1" marL="914400" rtl="0" algn="ctr">
              <a:spcBef>
                <a:spcPts val="0"/>
              </a:spcBef>
              <a:spcAft>
                <a:spcPts val="0"/>
              </a:spcAft>
              <a:buSzPts val="2000"/>
              <a:buFont typeface="Lora"/>
              <a:buChar char="○"/>
              <a:defRPr i="1">
                <a:latin typeface="Lora"/>
                <a:ea typeface="Lora"/>
                <a:cs typeface="Lora"/>
                <a:sym typeface="Lora"/>
              </a:defRPr>
            </a:lvl2pPr>
            <a:lvl3pPr indent="-355600" lvl="2" marL="1371600" rtl="0" algn="ctr">
              <a:spcBef>
                <a:spcPts val="0"/>
              </a:spcBef>
              <a:spcAft>
                <a:spcPts val="0"/>
              </a:spcAft>
              <a:buSzPts val="2000"/>
              <a:buFont typeface="Lora"/>
              <a:buChar char="■"/>
              <a:defRPr i="1">
                <a:latin typeface="Lora"/>
                <a:ea typeface="Lora"/>
                <a:cs typeface="Lora"/>
                <a:sym typeface="Lora"/>
              </a:defRPr>
            </a:lvl3pPr>
            <a:lvl4pPr indent="-381000" lvl="3" marL="1828800" rtl="0" algn="ctr">
              <a:spcBef>
                <a:spcPts val="0"/>
              </a:spcBef>
              <a:spcAft>
                <a:spcPts val="0"/>
              </a:spcAft>
              <a:buSzPts val="2400"/>
              <a:buFont typeface="Lora"/>
              <a:buChar char="●"/>
              <a:defRPr i="1" sz="2400">
                <a:latin typeface="Lora"/>
                <a:ea typeface="Lora"/>
                <a:cs typeface="Lora"/>
                <a:sym typeface="Lora"/>
              </a:defRPr>
            </a:lvl4pPr>
            <a:lvl5pPr indent="-381000" lvl="4" marL="2286000" rtl="0" algn="ctr">
              <a:spcBef>
                <a:spcPts val="0"/>
              </a:spcBef>
              <a:spcAft>
                <a:spcPts val="0"/>
              </a:spcAft>
              <a:buSzPts val="2400"/>
              <a:buFont typeface="Lora"/>
              <a:buChar char="○"/>
              <a:defRPr i="1" sz="2400">
                <a:latin typeface="Lora"/>
                <a:ea typeface="Lora"/>
                <a:cs typeface="Lora"/>
                <a:sym typeface="Lora"/>
              </a:defRPr>
            </a:lvl5pPr>
            <a:lvl6pPr indent="-381000" lvl="5" marL="2743200" rtl="0" algn="ctr">
              <a:spcBef>
                <a:spcPts val="0"/>
              </a:spcBef>
              <a:spcAft>
                <a:spcPts val="0"/>
              </a:spcAft>
              <a:buSzPts val="2400"/>
              <a:buFont typeface="Lora"/>
              <a:buChar char="■"/>
              <a:defRPr i="1" sz="2400">
                <a:latin typeface="Lora"/>
                <a:ea typeface="Lora"/>
                <a:cs typeface="Lora"/>
                <a:sym typeface="Lora"/>
              </a:defRPr>
            </a:lvl6pPr>
            <a:lvl7pPr indent="-381000" lvl="6" marL="3200400" rtl="0" algn="ctr">
              <a:spcBef>
                <a:spcPts val="0"/>
              </a:spcBef>
              <a:spcAft>
                <a:spcPts val="0"/>
              </a:spcAft>
              <a:buSzPts val="2400"/>
              <a:buFont typeface="Lora"/>
              <a:buChar char="●"/>
              <a:defRPr i="1" sz="2400">
                <a:latin typeface="Lora"/>
                <a:ea typeface="Lora"/>
                <a:cs typeface="Lora"/>
                <a:sym typeface="Lora"/>
              </a:defRPr>
            </a:lvl7pPr>
            <a:lvl8pPr indent="-381000" lvl="7" marL="3657600" rtl="0" algn="ctr">
              <a:spcBef>
                <a:spcPts val="0"/>
              </a:spcBef>
              <a:spcAft>
                <a:spcPts val="0"/>
              </a:spcAft>
              <a:buSzPts val="2400"/>
              <a:buFont typeface="Lora"/>
              <a:buChar char="○"/>
              <a:defRPr i="1" sz="2400">
                <a:latin typeface="Lora"/>
                <a:ea typeface="Lora"/>
                <a:cs typeface="Lora"/>
                <a:sym typeface="Lora"/>
              </a:defRPr>
            </a:lvl8pPr>
            <a:lvl9pPr indent="-381000" lvl="8" marL="4114800" rtl="0" algn="ctr">
              <a:spcBef>
                <a:spcPts val="0"/>
              </a:spcBef>
              <a:spcAft>
                <a:spcPts val="0"/>
              </a:spcAft>
              <a:buSzPts val="2400"/>
              <a:buFont typeface="Lora"/>
              <a:buChar char="■"/>
              <a:defRPr i="1" sz="2400">
                <a:latin typeface="Lora"/>
                <a:ea typeface="Lora"/>
                <a:cs typeface="Lora"/>
                <a:sym typeface="Lora"/>
              </a:defRPr>
            </a:lvl9pPr>
          </a:lstStyle>
          <a:p/>
        </p:txBody>
      </p:sp>
      <p:cxnSp>
        <p:nvCxnSpPr>
          <p:cNvPr id="67" name="Google Shape;67;p16"/>
          <p:cNvCxnSpPr/>
          <p:nvPr/>
        </p:nvCxnSpPr>
        <p:spPr>
          <a:xfrm>
            <a:off x="4584075" y="3676500"/>
            <a:ext cx="0" cy="1480500"/>
          </a:xfrm>
          <a:prstGeom prst="straightConnector1">
            <a:avLst/>
          </a:prstGeom>
          <a:noFill/>
          <a:ln cap="flat" cmpd="sng" w="9525">
            <a:solidFill>
              <a:srgbClr val="CCCCCC"/>
            </a:solidFill>
            <a:prstDash val="solid"/>
            <a:round/>
            <a:headEnd len="med" w="med" type="none"/>
            <a:tailEnd len="med" w="med" type="none"/>
          </a:ln>
        </p:spPr>
      </p:cxnSp>
      <p:sp>
        <p:nvSpPr>
          <p:cNvPr id="68" name="Google Shape;68;p16"/>
          <p:cNvSpPr/>
          <p:nvPr/>
        </p:nvSpPr>
        <p:spPr>
          <a:xfrm>
            <a:off x="4288500" y="3393000"/>
            <a:ext cx="567000" cy="5670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6"/>
          <p:cNvSpPr txBox="1"/>
          <p:nvPr/>
        </p:nvSpPr>
        <p:spPr>
          <a:xfrm>
            <a:off x="3593400" y="3412652"/>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Lora"/>
                <a:ea typeface="Lora"/>
                <a:cs typeface="Lora"/>
                <a:sym typeface="Lora"/>
              </a:rPr>
              <a:t>“</a:t>
            </a:r>
            <a:endParaRPr b="1" sz="3600">
              <a:latin typeface="Lora"/>
              <a:ea typeface="Lora"/>
              <a:cs typeface="Lora"/>
              <a:sym typeface="Lora"/>
            </a:endParaRPr>
          </a:p>
        </p:txBody>
      </p:sp>
      <p:sp>
        <p:nvSpPr>
          <p:cNvPr id="70" name="Google Shape;70;p16"/>
          <p:cNvSpPr txBox="1"/>
          <p:nvPr>
            <p:ph idx="12" type="sldNum"/>
          </p:nvPr>
        </p:nvSpPr>
        <p:spPr>
          <a:xfrm>
            <a:off x="4297650" y="1"/>
            <a:ext cx="548700" cy="393600"/>
          </a:xfrm>
          <a:prstGeom prst="rect">
            <a:avLst/>
          </a:prstGeom>
        </p:spPr>
        <p:txBody>
          <a:bodyPr anchorCtr="0" anchor="t" bIns="91425" lIns="91425" spcFirstLastPara="1" rIns="91425" wrap="square" tIns="91425">
            <a:noAutofit/>
          </a:bodyPr>
          <a:lstStyle>
            <a:lvl1pPr lvl="0" rtl="0" algn="ctr">
              <a:buNone/>
              <a:defRPr>
                <a:latin typeface="Lora"/>
                <a:ea typeface="Lora"/>
                <a:cs typeface="Lora"/>
                <a:sym typeface="Lora"/>
              </a:defRPr>
            </a:lvl1pPr>
            <a:lvl2pPr lvl="1" rtl="0" algn="ctr">
              <a:buNone/>
              <a:defRPr>
                <a:latin typeface="Lora"/>
                <a:ea typeface="Lora"/>
                <a:cs typeface="Lora"/>
                <a:sym typeface="Lora"/>
              </a:defRPr>
            </a:lvl2pPr>
            <a:lvl3pPr lvl="2" rtl="0" algn="ctr">
              <a:buNone/>
              <a:defRPr>
                <a:latin typeface="Lora"/>
                <a:ea typeface="Lora"/>
                <a:cs typeface="Lora"/>
                <a:sym typeface="Lora"/>
              </a:defRPr>
            </a:lvl3pPr>
            <a:lvl4pPr lvl="3" rtl="0" algn="ctr">
              <a:buNone/>
              <a:defRPr>
                <a:latin typeface="Lora"/>
                <a:ea typeface="Lora"/>
                <a:cs typeface="Lora"/>
                <a:sym typeface="Lora"/>
              </a:defRPr>
            </a:lvl4pPr>
            <a:lvl5pPr lvl="4" rtl="0" algn="ctr">
              <a:buNone/>
              <a:defRPr>
                <a:latin typeface="Lora"/>
                <a:ea typeface="Lora"/>
                <a:cs typeface="Lora"/>
                <a:sym typeface="Lora"/>
              </a:defRPr>
            </a:lvl5pPr>
            <a:lvl6pPr lvl="5" rtl="0" algn="ctr">
              <a:buNone/>
              <a:defRPr>
                <a:latin typeface="Lora"/>
                <a:ea typeface="Lora"/>
                <a:cs typeface="Lora"/>
                <a:sym typeface="Lora"/>
              </a:defRPr>
            </a:lvl6pPr>
            <a:lvl7pPr lvl="6" rtl="0" algn="ctr">
              <a:buNone/>
              <a:defRPr>
                <a:latin typeface="Lora"/>
                <a:ea typeface="Lora"/>
                <a:cs typeface="Lora"/>
                <a:sym typeface="Lora"/>
              </a:defRPr>
            </a:lvl7pPr>
            <a:lvl8pPr lvl="7" rtl="0" algn="ctr">
              <a:buNone/>
              <a:defRPr>
                <a:latin typeface="Lora"/>
                <a:ea typeface="Lora"/>
                <a:cs typeface="Lora"/>
                <a:sym typeface="Lora"/>
              </a:defRPr>
            </a:lvl8pPr>
            <a:lvl9pPr lvl="8" rtl="0" algn="ctr">
              <a:buNone/>
              <a:defRPr>
                <a:latin typeface="Lora"/>
                <a:ea typeface="Lora"/>
                <a:cs typeface="Lora"/>
                <a:sym typeface="Lor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71" name="Shape 71"/>
        <p:cNvGrpSpPr/>
        <p:nvPr/>
      </p:nvGrpSpPr>
      <p:grpSpPr>
        <a:xfrm>
          <a:off x="0" y="0"/>
          <a:ext cx="0" cy="0"/>
          <a:chOff x="0" y="0"/>
          <a:chExt cx="0" cy="0"/>
        </a:xfrm>
      </p:grpSpPr>
      <p:cxnSp>
        <p:nvCxnSpPr>
          <p:cNvPr id="72" name="Google Shape;72;p17"/>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73" name="Google Shape;73;p17"/>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7"/>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Lora"/>
              <a:buNone/>
              <a:defRPr b="1" sz="2000">
                <a:latin typeface="Lora"/>
                <a:ea typeface="Lora"/>
                <a:cs typeface="Lora"/>
                <a:sym typeface="Lora"/>
              </a:defRPr>
            </a:lvl1pPr>
            <a:lvl2pPr lvl="1" rtl="0">
              <a:spcBef>
                <a:spcPts val="0"/>
              </a:spcBef>
              <a:spcAft>
                <a:spcPts val="0"/>
              </a:spcAft>
              <a:buSzPts val="2000"/>
              <a:buFont typeface="Lora"/>
              <a:buNone/>
              <a:defRPr b="1" sz="2000">
                <a:highlight>
                  <a:srgbClr val="FFFFFF"/>
                </a:highlight>
                <a:latin typeface="Lora"/>
                <a:ea typeface="Lora"/>
                <a:cs typeface="Lora"/>
                <a:sym typeface="Lora"/>
              </a:defRPr>
            </a:lvl2pPr>
            <a:lvl3pPr lvl="2" rtl="0">
              <a:spcBef>
                <a:spcPts val="0"/>
              </a:spcBef>
              <a:spcAft>
                <a:spcPts val="0"/>
              </a:spcAft>
              <a:buSzPts val="2000"/>
              <a:buFont typeface="Lora"/>
              <a:buNone/>
              <a:defRPr b="1" sz="2000">
                <a:highlight>
                  <a:srgbClr val="FFFFFF"/>
                </a:highlight>
                <a:latin typeface="Lora"/>
                <a:ea typeface="Lora"/>
                <a:cs typeface="Lora"/>
                <a:sym typeface="Lora"/>
              </a:defRPr>
            </a:lvl3pPr>
            <a:lvl4pPr lvl="3" rtl="0">
              <a:spcBef>
                <a:spcPts val="0"/>
              </a:spcBef>
              <a:spcAft>
                <a:spcPts val="0"/>
              </a:spcAft>
              <a:buSzPts val="2000"/>
              <a:buFont typeface="Lora"/>
              <a:buNone/>
              <a:defRPr b="1" sz="2000">
                <a:highlight>
                  <a:srgbClr val="FFFFFF"/>
                </a:highlight>
                <a:latin typeface="Lora"/>
                <a:ea typeface="Lora"/>
                <a:cs typeface="Lora"/>
                <a:sym typeface="Lora"/>
              </a:defRPr>
            </a:lvl4pPr>
            <a:lvl5pPr lvl="4" rtl="0">
              <a:spcBef>
                <a:spcPts val="0"/>
              </a:spcBef>
              <a:spcAft>
                <a:spcPts val="0"/>
              </a:spcAft>
              <a:buSzPts val="2000"/>
              <a:buFont typeface="Lora"/>
              <a:buNone/>
              <a:defRPr b="1" sz="2000">
                <a:highlight>
                  <a:srgbClr val="FFFFFF"/>
                </a:highlight>
                <a:latin typeface="Lora"/>
                <a:ea typeface="Lora"/>
                <a:cs typeface="Lora"/>
                <a:sym typeface="Lora"/>
              </a:defRPr>
            </a:lvl5pPr>
            <a:lvl6pPr lvl="5" rtl="0">
              <a:spcBef>
                <a:spcPts val="0"/>
              </a:spcBef>
              <a:spcAft>
                <a:spcPts val="0"/>
              </a:spcAft>
              <a:buSzPts val="2000"/>
              <a:buFont typeface="Lora"/>
              <a:buNone/>
              <a:defRPr b="1" sz="2000">
                <a:highlight>
                  <a:srgbClr val="FFFFFF"/>
                </a:highlight>
                <a:latin typeface="Lora"/>
                <a:ea typeface="Lora"/>
                <a:cs typeface="Lora"/>
                <a:sym typeface="Lora"/>
              </a:defRPr>
            </a:lvl6pPr>
            <a:lvl7pPr lvl="6" rtl="0">
              <a:spcBef>
                <a:spcPts val="0"/>
              </a:spcBef>
              <a:spcAft>
                <a:spcPts val="0"/>
              </a:spcAft>
              <a:buSzPts val="2000"/>
              <a:buFont typeface="Lora"/>
              <a:buNone/>
              <a:defRPr b="1" sz="2000">
                <a:highlight>
                  <a:srgbClr val="FFFFFF"/>
                </a:highlight>
                <a:latin typeface="Lora"/>
                <a:ea typeface="Lora"/>
                <a:cs typeface="Lora"/>
                <a:sym typeface="Lora"/>
              </a:defRPr>
            </a:lvl7pPr>
            <a:lvl8pPr lvl="7" rtl="0">
              <a:spcBef>
                <a:spcPts val="0"/>
              </a:spcBef>
              <a:spcAft>
                <a:spcPts val="0"/>
              </a:spcAft>
              <a:buSzPts val="2000"/>
              <a:buFont typeface="Lora"/>
              <a:buNone/>
              <a:defRPr b="1" sz="2000">
                <a:highlight>
                  <a:srgbClr val="FFFFFF"/>
                </a:highlight>
                <a:latin typeface="Lora"/>
                <a:ea typeface="Lora"/>
                <a:cs typeface="Lora"/>
                <a:sym typeface="Lora"/>
              </a:defRPr>
            </a:lvl8pPr>
            <a:lvl9pPr lvl="8" rtl="0">
              <a:spcBef>
                <a:spcPts val="0"/>
              </a:spcBef>
              <a:spcAft>
                <a:spcPts val="0"/>
              </a:spcAft>
              <a:buSzPts val="2000"/>
              <a:buFont typeface="Lora"/>
              <a:buNone/>
              <a:defRPr b="1" sz="2000">
                <a:highlight>
                  <a:srgbClr val="FFFFFF"/>
                </a:highlight>
                <a:latin typeface="Lora"/>
                <a:ea typeface="Lora"/>
                <a:cs typeface="Lora"/>
                <a:sym typeface="Lora"/>
              </a:defRPr>
            </a:lvl9pPr>
          </a:lstStyle>
          <a:p/>
        </p:txBody>
      </p:sp>
      <p:sp>
        <p:nvSpPr>
          <p:cNvPr id="75" name="Google Shape;75;p17"/>
          <p:cNvSpPr txBox="1"/>
          <p:nvPr>
            <p:ph idx="1" type="body"/>
          </p:nvPr>
        </p:nvSpPr>
        <p:spPr>
          <a:xfrm>
            <a:off x="1381250" y="1616470"/>
            <a:ext cx="6809700" cy="3112200"/>
          </a:xfrm>
          <a:prstGeom prst="rect">
            <a:avLst/>
          </a:prstGeom>
        </p:spPr>
        <p:txBody>
          <a:bodyPr anchorCtr="0" anchor="t" bIns="91425" lIns="91425" spcFirstLastPara="1" rIns="91425" wrap="square" tIns="91425">
            <a:noAutofit/>
          </a:bodyPr>
          <a:lstStyle>
            <a:lvl1pPr indent="-381000" lvl="0" marL="4572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indent="-355600" lvl="1" marL="9144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indent="-355600" lvl="2" marL="1371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indent="-342900" lvl="3" marL="18288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indent="-342900" lvl="4" marL="22860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indent="-342900" lvl="5" marL="27432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indent="-342900" lvl="6" marL="32004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indent="-342900" lvl="7" marL="36576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indent="-342900" lvl="8" marL="41148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p:txBody>
      </p:sp>
      <p:cxnSp>
        <p:nvCxnSpPr>
          <p:cNvPr id="76" name="Google Shape;76;p17"/>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
        <p:nvSpPr>
          <p:cNvPr id="77" name="Google Shape;77;p17"/>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78" name="Shape 78"/>
        <p:cNvGrpSpPr/>
        <p:nvPr/>
      </p:nvGrpSpPr>
      <p:grpSpPr>
        <a:xfrm>
          <a:off x="0" y="0"/>
          <a:ext cx="0" cy="0"/>
          <a:chOff x="0" y="0"/>
          <a:chExt cx="0" cy="0"/>
        </a:xfrm>
      </p:grpSpPr>
      <p:sp>
        <p:nvSpPr>
          <p:cNvPr id="79" name="Google Shape;79;p18"/>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80" name="Google Shape;80;p18"/>
          <p:cNvSpPr txBox="1"/>
          <p:nvPr>
            <p:ph idx="1" type="body"/>
          </p:nvPr>
        </p:nvSpPr>
        <p:spPr>
          <a:xfrm>
            <a:off x="1381250" y="1618700"/>
            <a:ext cx="3425400" cy="32310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81" name="Google Shape;81;p18"/>
          <p:cNvSpPr txBox="1"/>
          <p:nvPr>
            <p:ph idx="2" type="body"/>
          </p:nvPr>
        </p:nvSpPr>
        <p:spPr>
          <a:xfrm>
            <a:off x="5012916" y="1618700"/>
            <a:ext cx="3425400" cy="32310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cxnSp>
        <p:nvCxnSpPr>
          <p:cNvPr id="82" name="Google Shape;82;p18"/>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83" name="Google Shape;83;p18"/>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4" name="Google Shape;84;p18"/>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
        <p:nvSpPr>
          <p:cNvPr id="85" name="Google Shape;85;p18"/>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86" name="Shape 86"/>
        <p:cNvGrpSpPr/>
        <p:nvPr/>
      </p:nvGrpSpPr>
      <p:grpSpPr>
        <a:xfrm>
          <a:off x="0" y="0"/>
          <a:ext cx="0" cy="0"/>
          <a:chOff x="0" y="0"/>
          <a:chExt cx="0" cy="0"/>
        </a:xfrm>
      </p:grpSpPr>
      <p:sp>
        <p:nvSpPr>
          <p:cNvPr id="87" name="Google Shape;87;p19"/>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88" name="Google Shape;88;p19"/>
          <p:cNvSpPr txBox="1"/>
          <p:nvPr>
            <p:ph idx="1" type="body"/>
          </p:nvPr>
        </p:nvSpPr>
        <p:spPr>
          <a:xfrm>
            <a:off x="1381250" y="1651075"/>
            <a:ext cx="2334000" cy="3122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89" name="Google Shape;89;p19"/>
          <p:cNvSpPr txBox="1"/>
          <p:nvPr>
            <p:ph idx="2" type="body"/>
          </p:nvPr>
        </p:nvSpPr>
        <p:spPr>
          <a:xfrm>
            <a:off x="3834912" y="1651075"/>
            <a:ext cx="2334000" cy="3122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0" name="Google Shape;90;p19"/>
          <p:cNvSpPr txBox="1"/>
          <p:nvPr>
            <p:ph idx="3" type="body"/>
          </p:nvPr>
        </p:nvSpPr>
        <p:spPr>
          <a:xfrm>
            <a:off x="6288573" y="1651075"/>
            <a:ext cx="2334000" cy="3122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cxnSp>
        <p:nvCxnSpPr>
          <p:cNvPr id="91" name="Google Shape;91;p19"/>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92" name="Google Shape;92;p19"/>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 name="Google Shape;93;p19"/>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
        <p:nvSpPr>
          <p:cNvPr id="94" name="Google Shape;94;p19"/>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5" name="Shape 95"/>
        <p:cNvGrpSpPr/>
        <p:nvPr/>
      </p:nvGrpSpPr>
      <p:grpSpPr>
        <a:xfrm>
          <a:off x="0" y="0"/>
          <a:ext cx="0" cy="0"/>
          <a:chOff x="0" y="0"/>
          <a:chExt cx="0" cy="0"/>
        </a:xfrm>
      </p:grpSpPr>
      <p:sp>
        <p:nvSpPr>
          <p:cNvPr id="96" name="Google Shape;96;p20"/>
          <p:cNvSpPr txBox="1"/>
          <p:nvPr>
            <p:ph type="title"/>
          </p:nvPr>
        </p:nvSpPr>
        <p:spPr>
          <a:xfrm>
            <a:off x="1381250" y="937125"/>
            <a:ext cx="38784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cxnSp>
        <p:nvCxnSpPr>
          <p:cNvPr id="97" name="Google Shape;97;p20"/>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98" name="Google Shape;98;p20"/>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9" name="Google Shape;99;p20"/>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
        <p:nvSpPr>
          <p:cNvPr id="100" name="Google Shape;100;p20"/>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1" name="Shape 101"/>
        <p:cNvGrpSpPr/>
        <p:nvPr/>
      </p:nvGrpSpPr>
      <p:grpSpPr>
        <a:xfrm>
          <a:off x="0" y="0"/>
          <a:ext cx="0" cy="0"/>
          <a:chOff x="0" y="0"/>
          <a:chExt cx="0" cy="0"/>
        </a:xfrm>
      </p:grpSpPr>
      <p:sp>
        <p:nvSpPr>
          <p:cNvPr id="102" name="Google Shape;102;p21"/>
          <p:cNvSpPr txBox="1"/>
          <p:nvPr>
            <p:ph idx="1" type="body"/>
          </p:nvPr>
        </p:nvSpPr>
        <p:spPr>
          <a:xfrm>
            <a:off x="1990450" y="4037375"/>
            <a:ext cx="5163000" cy="519600"/>
          </a:xfrm>
          <a:prstGeom prst="rect">
            <a:avLst/>
          </a:prstGeom>
        </p:spPr>
        <p:txBody>
          <a:bodyPr anchorCtr="0" anchor="b" bIns="91425" lIns="91425" spcFirstLastPara="1" rIns="91425" wrap="square" tIns="91425">
            <a:noAutofit/>
          </a:bodyPr>
          <a:lstStyle>
            <a:lvl1pPr indent="-228600" lvl="0" marL="457200" rtl="0" algn="ctr">
              <a:spcBef>
                <a:spcPts val="360"/>
              </a:spcBef>
              <a:spcAft>
                <a:spcPts val="0"/>
              </a:spcAft>
              <a:buSzPts val="1400"/>
              <a:buFont typeface="Lora"/>
              <a:buNone/>
              <a:defRPr i="1" sz="1400">
                <a:latin typeface="Lora"/>
                <a:ea typeface="Lora"/>
                <a:cs typeface="Lora"/>
                <a:sym typeface="Lora"/>
              </a:defRPr>
            </a:lvl1pPr>
          </a:lstStyle>
          <a:p/>
        </p:txBody>
      </p:sp>
      <p:cxnSp>
        <p:nvCxnSpPr>
          <p:cNvPr id="103" name="Google Shape;103;p21"/>
          <p:cNvCxnSpPr/>
          <p:nvPr/>
        </p:nvCxnSpPr>
        <p:spPr>
          <a:xfrm>
            <a:off x="-6025" y="4666129"/>
            <a:ext cx="9162000" cy="0"/>
          </a:xfrm>
          <a:prstGeom prst="straightConnector1">
            <a:avLst/>
          </a:prstGeom>
          <a:noFill/>
          <a:ln cap="flat" cmpd="sng" w="9525">
            <a:solidFill>
              <a:srgbClr val="CCCCCC"/>
            </a:solidFill>
            <a:prstDash val="solid"/>
            <a:round/>
            <a:headEnd len="med" w="med" type="none"/>
            <a:tailEnd len="med" w="med" type="none"/>
          </a:ln>
        </p:spPr>
      </p:cxnSp>
      <p:sp>
        <p:nvSpPr>
          <p:cNvPr id="104" name="Google Shape;104;p21"/>
          <p:cNvSpPr/>
          <p:nvPr/>
        </p:nvSpPr>
        <p:spPr>
          <a:xfrm>
            <a:off x="4457400" y="4551496"/>
            <a:ext cx="229200" cy="2292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1"/>
          <p:cNvSpPr txBox="1"/>
          <p:nvPr>
            <p:ph idx="12" type="sldNum"/>
          </p:nvPr>
        </p:nvSpPr>
        <p:spPr>
          <a:xfrm>
            <a:off x="4297650" y="4780700"/>
            <a:ext cx="548700" cy="362700"/>
          </a:xfrm>
          <a:prstGeom prst="rect">
            <a:avLst/>
          </a:prstGeom>
        </p:spPr>
        <p:txBody>
          <a:bodyPr anchorCtr="0" anchor="ctr" bIns="91425" lIns="91425" spcFirstLastPara="1" rIns="91425" wrap="square" tIns="91425">
            <a:noAutofit/>
          </a:bodyPr>
          <a:lstStyle>
            <a:lvl1pPr lvl="0" rtl="0" algn="ctr">
              <a:buNone/>
              <a:defRPr>
                <a:latin typeface="Lora"/>
                <a:ea typeface="Lora"/>
                <a:cs typeface="Lora"/>
                <a:sym typeface="Lora"/>
              </a:defRPr>
            </a:lvl1pPr>
            <a:lvl2pPr lvl="1" rtl="0" algn="ctr">
              <a:buNone/>
              <a:defRPr>
                <a:latin typeface="Lora"/>
                <a:ea typeface="Lora"/>
                <a:cs typeface="Lora"/>
                <a:sym typeface="Lora"/>
              </a:defRPr>
            </a:lvl2pPr>
            <a:lvl3pPr lvl="2" rtl="0" algn="ctr">
              <a:buNone/>
              <a:defRPr>
                <a:latin typeface="Lora"/>
                <a:ea typeface="Lora"/>
                <a:cs typeface="Lora"/>
                <a:sym typeface="Lora"/>
              </a:defRPr>
            </a:lvl3pPr>
            <a:lvl4pPr lvl="3" rtl="0" algn="ctr">
              <a:buNone/>
              <a:defRPr>
                <a:latin typeface="Lora"/>
                <a:ea typeface="Lora"/>
                <a:cs typeface="Lora"/>
                <a:sym typeface="Lora"/>
              </a:defRPr>
            </a:lvl4pPr>
            <a:lvl5pPr lvl="4" rtl="0" algn="ctr">
              <a:buNone/>
              <a:defRPr>
                <a:latin typeface="Lora"/>
                <a:ea typeface="Lora"/>
                <a:cs typeface="Lora"/>
                <a:sym typeface="Lora"/>
              </a:defRPr>
            </a:lvl5pPr>
            <a:lvl6pPr lvl="5" rtl="0" algn="ctr">
              <a:buNone/>
              <a:defRPr>
                <a:latin typeface="Lora"/>
                <a:ea typeface="Lora"/>
                <a:cs typeface="Lora"/>
                <a:sym typeface="Lora"/>
              </a:defRPr>
            </a:lvl6pPr>
            <a:lvl7pPr lvl="6" rtl="0" algn="ctr">
              <a:buNone/>
              <a:defRPr>
                <a:latin typeface="Lora"/>
                <a:ea typeface="Lora"/>
                <a:cs typeface="Lora"/>
                <a:sym typeface="Lora"/>
              </a:defRPr>
            </a:lvl7pPr>
            <a:lvl8pPr lvl="7" rtl="0" algn="ctr">
              <a:buNone/>
              <a:defRPr>
                <a:latin typeface="Lora"/>
                <a:ea typeface="Lora"/>
                <a:cs typeface="Lora"/>
                <a:sym typeface="Lora"/>
              </a:defRPr>
            </a:lvl8pPr>
            <a:lvl9pPr lvl="8" rtl="0" algn="ctr">
              <a:buNone/>
              <a:defRPr>
                <a:latin typeface="Lora"/>
                <a:ea typeface="Lora"/>
                <a:cs typeface="Lora"/>
                <a:sym typeface="Lor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6" name="Shape 106"/>
        <p:cNvGrpSpPr/>
        <p:nvPr/>
      </p:nvGrpSpPr>
      <p:grpSpPr>
        <a:xfrm>
          <a:off x="0" y="0"/>
          <a:ext cx="0" cy="0"/>
          <a:chOff x="0" y="0"/>
          <a:chExt cx="0" cy="0"/>
        </a:xfrm>
      </p:grpSpPr>
      <p:cxnSp>
        <p:nvCxnSpPr>
          <p:cNvPr id="107" name="Google Shape;107;p22"/>
          <p:cNvCxnSpPr/>
          <p:nvPr/>
        </p:nvCxnSpPr>
        <p:spPr>
          <a:xfrm>
            <a:off x="-6025" y="4513729"/>
            <a:ext cx="9162000" cy="0"/>
          </a:xfrm>
          <a:prstGeom prst="straightConnector1">
            <a:avLst/>
          </a:prstGeom>
          <a:noFill/>
          <a:ln cap="flat" cmpd="sng" w="9525">
            <a:solidFill>
              <a:srgbClr val="CCCCCC"/>
            </a:solidFill>
            <a:prstDash val="solid"/>
            <a:round/>
            <a:headEnd len="med" w="med" type="none"/>
            <a:tailEnd len="med" w="med" type="none"/>
          </a:ln>
        </p:spPr>
      </p:cxnSp>
      <p:sp>
        <p:nvSpPr>
          <p:cNvPr id="108" name="Google Shape;108;p22"/>
          <p:cNvSpPr/>
          <p:nvPr/>
        </p:nvSpPr>
        <p:spPr>
          <a:xfrm>
            <a:off x="4293700" y="4235405"/>
            <a:ext cx="556500" cy="5565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2"/>
          <p:cNvSpPr txBox="1"/>
          <p:nvPr>
            <p:ph idx="12" type="sldNum"/>
          </p:nvPr>
        </p:nvSpPr>
        <p:spPr>
          <a:xfrm>
            <a:off x="4297650" y="4791900"/>
            <a:ext cx="548700" cy="351600"/>
          </a:xfrm>
          <a:prstGeom prst="rect">
            <a:avLst/>
          </a:prstGeom>
        </p:spPr>
        <p:txBody>
          <a:bodyPr anchorCtr="0" anchor="ctr" bIns="91425" lIns="91425" spcFirstLastPara="1" rIns="91425" wrap="square" tIns="91425">
            <a:noAutofit/>
          </a:bodyPr>
          <a:lstStyle>
            <a:lvl1pPr lvl="0" rtl="0" algn="ctr">
              <a:buNone/>
              <a:defRPr>
                <a:latin typeface="Lora"/>
                <a:ea typeface="Lora"/>
                <a:cs typeface="Lora"/>
                <a:sym typeface="Lora"/>
              </a:defRPr>
            </a:lvl1pPr>
            <a:lvl2pPr lvl="1" rtl="0" algn="ctr">
              <a:buNone/>
              <a:defRPr>
                <a:latin typeface="Lora"/>
                <a:ea typeface="Lora"/>
                <a:cs typeface="Lora"/>
                <a:sym typeface="Lora"/>
              </a:defRPr>
            </a:lvl2pPr>
            <a:lvl3pPr lvl="2" rtl="0" algn="ctr">
              <a:buNone/>
              <a:defRPr>
                <a:latin typeface="Lora"/>
                <a:ea typeface="Lora"/>
                <a:cs typeface="Lora"/>
                <a:sym typeface="Lora"/>
              </a:defRPr>
            </a:lvl3pPr>
            <a:lvl4pPr lvl="3" rtl="0" algn="ctr">
              <a:buNone/>
              <a:defRPr>
                <a:latin typeface="Lora"/>
                <a:ea typeface="Lora"/>
                <a:cs typeface="Lora"/>
                <a:sym typeface="Lora"/>
              </a:defRPr>
            </a:lvl4pPr>
            <a:lvl5pPr lvl="4" rtl="0" algn="ctr">
              <a:buNone/>
              <a:defRPr>
                <a:latin typeface="Lora"/>
                <a:ea typeface="Lora"/>
                <a:cs typeface="Lora"/>
                <a:sym typeface="Lora"/>
              </a:defRPr>
            </a:lvl5pPr>
            <a:lvl6pPr lvl="5" rtl="0" algn="ctr">
              <a:buNone/>
              <a:defRPr>
                <a:latin typeface="Lora"/>
                <a:ea typeface="Lora"/>
                <a:cs typeface="Lora"/>
                <a:sym typeface="Lora"/>
              </a:defRPr>
            </a:lvl6pPr>
            <a:lvl7pPr lvl="6" rtl="0" algn="ctr">
              <a:buNone/>
              <a:defRPr>
                <a:latin typeface="Lora"/>
                <a:ea typeface="Lora"/>
                <a:cs typeface="Lora"/>
                <a:sym typeface="Lora"/>
              </a:defRPr>
            </a:lvl7pPr>
            <a:lvl8pPr lvl="7" rtl="0" algn="ctr">
              <a:buNone/>
              <a:defRPr>
                <a:latin typeface="Lora"/>
                <a:ea typeface="Lora"/>
                <a:cs typeface="Lora"/>
                <a:sym typeface="Lora"/>
              </a:defRPr>
            </a:lvl8pPr>
            <a:lvl9pPr lvl="8" rtl="0" algn="ctr">
              <a:buNone/>
              <a:defRPr>
                <a:latin typeface="Lora"/>
                <a:ea typeface="Lora"/>
                <a:cs typeface="Lora"/>
                <a:sym typeface="Lor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letely blank">
  <p:cSld name="BLANK_1">
    <p:spTree>
      <p:nvGrpSpPr>
        <p:cNvPr id="110" name="Shape 110"/>
        <p:cNvGrpSpPr/>
        <p:nvPr/>
      </p:nvGrpSpPr>
      <p:grpSpPr>
        <a:xfrm>
          <a:off x="0" y="0"/>
          <a:ext cx="0" cy="0"/>
          <a:chOff x="0" y="0"/>
          <a:chExt cx="0" cy="0"/>
        </a:xfrm>
      </p:grpSpPr>
      <p:sp>
        <p:nvSpPr>
          <p:cNvPr id="111" name="Google Shape;111;p23"/>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p:cSld name="TITLE_2">
    <p:spTree>
      <p:nvGrpSpPr>
        <p:cNvPr id="112" name="Shape 112"/>
        <p:cNvGrpSpPr/>
        <p:nvPr/>
      </p:nvGrpSpPr>
      <p:grpSpPr>
        <a:xfrm>
          <a:off x="0" y="0"/>
          <a:ext cx="0" cy="0"/>
          <a:chOff x="0" y="0"/>
          <a:chExt cx="0" cy="0"/>
        </a:xfrm>
      </p:grpSpPr>
      <p:sp>
        <p:nvSpPr>
          <p:cNvPr id="113" name="Google Shape;113;p2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4" name="Google Shape;114;p2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5" name="Google Shape;115;p2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AND_BODY_1">
  <p:cSld name="TITLE_AND_BODY_1">
    <p:spTree>
      <p:nvGrpSpPr>
        <p:cNvPr id="116" name="Shape 116"/>
        <p:cNvGrpSpPr/>
        <p:nvPr/>
      </p:nvGrpSpPr>
      <p:grpSpPr>
        <a:xfrm>
          <a:off x="0" y="0"/>
          <a:ext cx="0" cy="0"/>
          <a:chOff x="0" y="0"/>
          <a:chExt cx="0" cy="0"/>
        </a:xfrm>
      </p:grpSpPr>
      <p:grpSp>
        <p:nvGrpSpPr>
          <p:cNvPr id="117" name="Google Shape;117;p25"/>
          <p:cNvGrpSpPr/>
          <p:nvPr/>
        </p:nvGrpSpPr>
        <p:grpSpPr>
          <a:xfrm>
            <a:off x="0" y="3903669"/>
            <a:ext cx="9144000" cy="1239925"/>
            <a:chOff x="0" y="3903669"/>
            <a:chExt cx="9144000" cy="1239925"/>
          </a:xfrm>
        </p:grpSpPr>
        <p:sp>
          <p:nvSpPr>
            <p:cNvPr id="118" name="Google Shape;118;p25"/>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5"/>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5"/>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5"/>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5"/>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 name="Google Shape;123;p25"/>
          <p:cNvSpPr txBox="1"/>
          <p:nvPr>
            <p:ph type="title"/>
          </p:nvPr>
        </p:nvSpPr>
        <p:spPr>
          <a:xfrm>
            <a:off x="311700" y="410000"/>
            <a:ext cx="8520600" cy="6078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24" name="Google Shape;124;p25"/>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lvl1pPr indent="-381000" lvl="0" marL="457200" rtl="0">
              <a:spcBef>
                <a:spcPts val="600"/>
              </a:spcBef>
              <a:spcAft>
                <a:spcPts val="0"/>
              </a:spcAft>
              <a:buSzPts val="2400"/>
              <a:buChar char="◉"/>
              <a:defRPr/>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25" name="Google Shape;125;p25"/>
          <p:cNvSpPr txBox="1"/>
          <p:nvPr>
            <p:ph idx="12" type="sldNum"/>
          </p:nvPr>
        </p:nvSpPr>
        <p:spPr>
          <a:xfrm>
            <a:off x="8460431" y="4651190"/>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idx="1" type="body"/>
          </p:nvPr>
        </p:nvSpPr>
        <p:spPr>
          <a:xfrm>
            <a:off x="1381250" y="1616470"/>
            <a:ext cx="6809700" cy="3112200"/>
          </a:xfrm>
          <a:prstGeom prst="rect">
            <a:avLst/>
          </a:prstGeom>
          <a:noFill/>
          <a:ln>
            <a:noFill/>
          </a:ln>
        </p:spPr>
        <p:txBody>
          <a:bodyPr anchorCtr="0" anchor="t" bIns="91425" lIns="91425" spcFirstLastPara="1" rIns="91425" wrap="square" tIns="91425">
            <a:noAutofit/>
          </a:bodyPr>
          <a:lstStyle>
            <a:lvl1pPr indent="-381000" lvl="0" marL="4572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indent="-355600" lvl="1" marL="9144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indent="-355600" lvl="2" marL="1371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indent="-342900" lvl="3" marL="18288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indent="-342900" lvl="4" marL="22860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indent="-342900" lvl="5" marL="27432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indent="-342900" lvl="6" marL="32004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indent="-342900" lvl="7" marL="36576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indent="-342900" lvl="8" marL="41148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p:txBody>
      </p:sp>
      <p:sp>
        <p:nvSpPr>
          <p:cNvPr id="52" name="Google Shape;52;p13"/>
          <p:cNvSpPr txBox="1"/>
          <p:nvPr>
            <p:ph type="title"/>
          </p:nvPr>
        </p:nvSpPr>
        <p:spPr>
          <a:xfrm>
            <a:off x="1381250" y="937117"/>
            <a:ext cx="6809700" cy="435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000"/>
              <a:buFont typeface="Lora"/>
              <a:buNone/>
              <a:defRPr b="1" sz="2000">
                <a:latin typeface="Lora"/>
                <a:ea typeface="Lora"/>
                <a:cs typeface="Lora"/>
                <a:sym typeface="Lora"/>
              </a:defRPr>
            </a:lvl1pPr>
            <a:lvl2pPr lvl="1" rtl="0">
              <a:spcBef>
                <a:spcPts val="0"/>
              </a:spcBef>
              <a:spcAft>
                <a:spcPts val="0"/>
              </a:spcAft>
              <a:buSzPts val="2000"/>
              <a:buFont typeface="Lora"/>
              <a:buNone/>
              <a:defRPr b="1" sz="2000">
                <a:latin typeface="Lora"/>
                <a:ea typeface="Lora"/>
                <a:cs typeface="Lora"/>
                <a:sym typeface="Lora"/>
              </a:defRPr>
            </a:lvl2pPr>
            <a:lvl3pPr lvl="2" rtl="0">
              <a:spcBef>
                <a:spcPts val="0"/>
              </a:spcBef>
              <a:spcAft>
                <a:spcPts val="0"/>
              </a:spcAft>
              <a:buSzPts val="2000"/>
              <a:buFont typeface="Lora"/>
              <a:buNone/>
              <a:defRPr b="1" sz="2000">
                <a:latin typeface="Lora"/>
                <a:ea typeface="Lora"/>
                <a:cs typeface="Lora"/>
                <a:sym typeface="Lora"/>
              </a:defRPr>
            </a:lvl3pPr>
            <a:lvl4pPr lvl="3" rtl="0">
              <a:spcBef>
                <a:spcPts val="0"/>
              </a:spcBef>
              <a:spcAft>
                <a:spcPts val="0"/>
              </a:spcAft>
              <a:buSzPts val="2000"/>
              <a:buFont typeface="Lora"/>
              <a:buNone/>
              <a:defRPr b="1" sz="2000">
                <a:latin typeface="Lora"/>
                <a:ea typeface="Lora"/>
                <a:cs typeface="Lora"/>
                <a:sym typeface="Lora"/>
              </a:defRPr>
            </a:lvl4pPr>
            <a:lvl5pPr lvl="4" rtl="0">
              <a:spcBef>
                <a:spcPts val="0"/>
              </a:spcBef>
              <a:spcAft>
                <a:spcPts val="0"/>
              </a:spcAft>
              <a:buSzPts val="2000"/>
              <a:buFont typeface="Lora"/>
              <a:buNone/>
              <a:defRPr b="1" sz="2000">
                <a:latin typeface="Lora"/>
                <a:ea typeface="Lora"/>
                <a:cs typeface="Lora"/>
                <a:sym typeface="Lora"/>
              </a:defRPr>
            </a:lvl5pPr>
            <a:lvl6pPr lvl="5" rtl="0">
              <a:spcBef>
                <a:spcPts val="0"/>
              </a:spcBef>
              <a:spcAft>
                <a:spcPts val="0"/>
              </a:spcAft>
              <a:buSzPts val="2000"/>
              <a:buFont typeface="Lora"/>
              <a:buNone/>
              <a:defRPr b="1" sz="2000">
                <a:latin typeface="Lora"/>
                <a:ea typeface="Lora"/>
                <a:cs typeface="Lora"/>
                <a:sym typeface="Lora"/>
              </a:defRPr>
            </a:lvl6pPr>
            <a:lvl7pPr lvl="6" rtl="0">
              <a:spcBef>
                <a:spcPts val="0"/>
              </a:spcBef>
              <a:spcAft>
                <a:spcPts val="0"/>
              </a:spcAft>
              <a:buSzPts val="2000"/>
              <a:buFont typeface="Lora"/>
              <a:buNone/>
              <a:defRPr b="1" sz="2000">
                <a:latin typeface="Lora"/>
                <a:ea typeface="Lora"/>
                <a:cs typeface="Lora"/>
                <a:sym typeface="Lora"/>
              </a:defRPr>
            </a:lvl7pPr>
            <a:lvl8pPr lvl="7" rtl="0">
              <a:spcBef>
                <a:spcPts val="0"/>
              </a:spcBef>
              <a:spcAft>
                <a:spcPts val="0"/>
              </a:spcAft>
              <a:buSzPts val="2000"/>
              <a:buFont typeface="Lora"/>
              <a:buNone/>
              <a:defRPr b="1" sz="2000">
                <a:latin typeface="Lora"/>
                <a:ea typeface="Lora"/>
                <a:cs typeface="Lora"/>
                <a:sym typeface="Lora"/>
              </a:defRPr>
            </a:lvl8pPr>
            <a:lvl9pPr lvl="8" rtl="0">
              <a:spcBef>
                <a:spcPts val="0"/>
              </a:spcBef>
              <a:spcAft>
                <a:spcPts val="0"/>
              </a:spcAft>
              <a:buSzPts val="2000"/>
              <a:buFont typeface="Lora"/>
              <a:buNone/>
              <a:defRPr b="1" sz="2000">
                <a:latin typeface="Lora"/>
                <a:ea typeface="Lora"/>
                <a:cs typeface="Lora"/>
                <a:sym typeface="Lora"/>
              </a:defRPr>
            </a:lvl9pPr>
          </a:lstStyle>
          <a:p/>
        </p:txBody>
      </p:sp>
      <p:sp>
        <p:nvSpPr>
          <p:cNvPr id="53" name="Google Shape;53;p13"/>
          <p:cNvSpPr txBox="1"/>
          <p:nvPr>
            <p:ph idx="12" type="sldNum"/>
          </p:nvPr>
        </p:nvSpPr>
        <p:spPr>
          <a:xfrm>
            <a:off x="8543227" y="4749851"/>
            <a:ext cx="548700" cy="393600"/>
          </a:xfrm>
          <a:prstGeom prst="rect">
            <a:avLst/>
          </a:prstGeom>
          <a:noFill/>
          <a:ln>
            <a:noFill/>
          </a:ln>
        </p:spPr>
        <p:txBody>
          <a:bodyPr anchorCtr="0" anchor="t" bIns="91425" lIns="91425" spcFirstLastPara="1" rIns="91425" wrap="square" tIns="91425">
            <a:noAutofit/>
          </a:bodyPr>
          <a:lstStyle>
            <a:lvl1pPr lvl="0" rtl="0" algn="r">
              <a:buNone/>
              <a:defRPr sz="1000">
                <a:solidFill>
                  <a:srgbClr val="1D1D1B"/>
                </a:solidFill>
                <a:latin typeface="Lora"/>
                <a:ea typeface="Lora"/>
                <a:cs typeface="Lora"/>
                <a:sym typeface="Lora"/>
              </a:defRPr>
            </a:lvl1pPr>
            <a:lvl2pPr lvl="1" rtl="0" algn="r">
              <a:buNone/>
              <a:defRPr sz="1000">
                <a:solidFill>
                  <a:srgbClr val="1D1D1B"/>
                </a:solidFill>
                <a:latin typeface="Lora"/>
                <a:ea typeface="Lora"/>
                <a:cs typeface="Lora"/>
                <a:sym typeface="Lora"/>
              </a:defRPr>
            </a:lvl2pPr>
            <a:lvl3pPr lvl="2" rtl="0" algn="r">
              <a:buNone/>
              <a:defRPr sz="1000">
                <a:solidFill>
                  <a:srgbClr val="1D1D1B"/>
                </a:solidFill>
                <a:latin typeface="Lora"/>
                <a:ea typeface="Lora"/>
                <a:cs typeface="Lora"/>
                <a:sym typeface="Lora"/>
              </a:defRPr>
            </a:lvl3pPr>
            <a:lvl4pPr lvl="3" rtl="0" algn="r">
              <a:buNone/>
              <a:defRPr sz="1000">
                <a:solidFill>
                  <a:srgbClr val="1D1D1B"/>
                </a:solidFill>
                <a:latin typeface="Lora"/>
                <a:ea typeface="Lora"/>
                <a:cs typeface="Lora"/>
                <a:sym typeface="Lora"/>
              </a:defRPr>
            </a:lvl4pPr>
            <a:lvl5pPr lvl="4" rtl="0" algn="r">
              <a:buNone/>
              <a:defRPr sz="1000">
                <a:solidFill>
                  <a:srgbClr val="1D1D1B"/>
                </a:solidFill>
                <a:latin typeface="Lora"/>
                <a:ea typeface="Lora"/>
                <a:cs typeface="Lora"/>
                <a:sym typeface="Lora"/>
              </a:defRPr>
            </a:lvl5pPr>
            <a:lvl6pPr lvl="5" rtl="0" algn="r">
              <a:buNone/>
              <a:defRPr sz="1000">
                <a:solidFill>
                  <a:srgbClr val="1D1D1B"/>
                </a:solidFill>
                <a:latin typeface="Lora"/>
                <a:ea typeface="Lora"/>
                <a:cs typeface="Lora"/>
                <a:sym typeface="Lora"/>
              </a:defRPr>
            </a:lvl6pPr>
            <a:lvl7pPr lvl="6" rtl="0" algn="r">
              <a:buNone/>
              <a:defRPr sz="1000">
                <a:solidFill>
                  <a:srgbClr val="1D1D1B"/>
                </a:solidFill>
                <a:latin typeface="Lora"/>
                <a:ea typeface="Lora"/>
                <a:cs typeface="Lora"/>
                <a:sym typeface="Lora"/>
              </a:defRPr>
            </a:lvl7pPr>
            <a:lvl8pPr lvl="7" rtl="0" algn="r">
              <a:buNone/>
              <a:defRPr sz="1000">
                <a:solidFill>
                  <a:srgbClr val="1D1D1B"/>
                </a:solidFill>
                <a:latin typeface="Lora"/>
                <a:ea typeface="Lora"/>
                <a:cs typeface="Lora"/>
                <a:sym typeface="Lora"/>
              </a:defRPr>
            </a:lvl8pPr>
            <a:lvl9pPr lvl="8" rtl="0" algn="r">
              <a:buNone/>
              <a:defRPr sz="1000">
                <a:solidFill>
                  <a:srgbClr val="1D1D1B"/>
                </a:solidFill>
                <a:latin typeface="Lora"/>
                <a:ea typeface="Lora"/>
                <a:cs typeface="Lora"/>
                <a:sym typeface="Lor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14.jp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21.jp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8.png"/><Relationship Id="rId8"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6"/>
          <p:cNvSpPr txBox="1"/>
          <p:nvPr>
            <p:ph type="ctrTitle"/>
          </p:nvPr>
        </p:nvSpPr>
        <p:spPr>
          <a:xfrm>
            <a:off x="996625" y="2003900"/>
            <a:ext cx="8248800" cy="1159800"/>
          </a:xfrm>
          <a:prstGeom prst="rect">
            <a:avLst/>
          </a:prstGeom>
        </p:spPr>
        <p:txBody>
          <a:bodyPr anchorCtr="0" anchor="b" bIns="91425" lIns="91425" spcFirstLastPara="1" rIns="91425" wrap="square" tIns="91425">
            <a:noAutofit/>
          </a:bodyPr>
          <a:lstStyle/>
          <a:p>
            <a:pPr indent="0" lvl="0" marL="0" rtl="0" algn="l">
              <a:lnSpc>
                <a:spcPct val="115000"/>
              </a:lnSpc>
              <a:spcBef>
                <a:spcPts val="1400"/>
              </a:spcBef>
              <a:spcAft>
                <a:spcPts val="1400"/>
              </a:spcAft>
              <a:buNone/>
            </a:pPr>
            <a:r>
              <a:rPr lang="en" sz="4800">
                <a:solidFill>
                  <a:schemeClr val="dk1"/>
                </a:solidFill>
                <a:highlight>
                  <a:srgbClr val="FFFFFF"/>
                </a:highlight>
              </a:rPr>
              <a:t>Interactive High-Fi Prototype</a:t>
            </a:r>
            <a:endParaRPr sz="4800"/>
          </a:p>
        </p:txBody>
      </p:sp>
      <p:sp>
        <p:nvSpPr>
          <p:cNvPr id="131" name="Google Shape;131;p26"/>
          <p:cNvSpPr/>
          <p:nvPr/>
        </p:nvSpPr>
        <p:spPr>
          <a:xfrm>
            <a:off x="1119175" y="3386875"/>
            <a:ext cx="579300" cy="579600"/>
          </a:xfrm>
          <a:prstGeom prst="ellipse">
            <a:avLst/>
          </a:prstGeom>
          <a:solidFill>
            <a:srgbClr val="98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A4C2F4"/>
              </a:highlight>
            </a:endParaRPr>
          </a:p>
        </p:txBody>
      </p:sp>
      <p:pic>
        <p:nvPicPr>
          <p:cNvPr id="132" name="Google Shape;132;p26"/>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grpSp>
        <p:nvGrpSpPr>
          <p:cNvPr id="133" name="Google Shape;133;p26"/>
          <p:cNvGrpSpPr/>
          <p:nvPr/>
        </p:nvGrpSpPr>
        <p:grpSpPr>
          <a:xfrm>
            <a:off x="1300840" y="3505474"/>
            <a:ext cx="215966" cy="342399"/>
            <a:chOff x="6718575" y="2318625"/>
            <a:chExt cx="256950" cy="407375"/>
          </a:xfrm>
        </p:grpSpPr>
        <p:sp>
          <p:nvSpPr>
            <p:cNvPr id="134" name="Google Shape;134;p26"/>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6"/>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6"/>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6"/>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6"/>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6"/>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6"/>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6"/>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cxnSp>
        <p:nvCxnSpPr>
          <p:cNvPr id="243" name="Google Shape;243;p35"/>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244" name="Google Shape;244;p35"/>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5" name="Google Shape;245;p35"/>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5"/>
          <p:cNvSpPr txBox="1"/>
          <p:nvPr>
            <p:ph idx="4294967295" type="ctrTitle"/>
          </p:nvPr>
        </p:nvSpPr>
        <p:spPr>
          <a:xfrm>
            <a:off x="1486125" y="321950"/>
            <a:ext cx="4678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User Control and Freedom</a:t>
            </a:r>
            <a:endParaRPr sz="2400"/>
          </a:p>
        </p:txBody>
      </p:sp>
      <p:grpSp>
        <p:nvGrpSpPr>
          <p:cNvPr id="247" name="Google Shape;247;p35"/>
          <p:cNvGrpSpPr/>
          <p:nvPr/>
        </p:nvGrpSpPr>
        <p:grpSpPr>
          <a:xfrm>
            <a:off x="912516" y="960524"/>
            <a:ext cx="215966" cy="342399"/>
            <a:chOff x="6718575" y="2318625"/>
            <a:chExt cx="256950" cy="407375"/>
          </a:xfrm>
        </p:grpSpPr>
        <p:sp>
          <p:nvSpPr>
            <p:cNvPr id="248" name="Google Shape;248;p35"/>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5"/>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5"/>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5"/>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5"/>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5"/>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5"/>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5"/>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6" name="Google Shape;256;p35"/>
          <p:cNvSpPr txBox="1"/>
          <p:nvPr/>
        </p:nvSpPr>
        <p:spPr>
          <a:xfrm>
            <a:off x="2308050" y="1463700"/>
            <a:ext cx="6511800" cy="2216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ora"/>
              <a:buAutoNum type="arabicPeriod"/>
            </a:pPr>
            <a:r>
              <a:rPr lang="en" sz="2000">
                <a:latin typeface="Lora"/>
                <a:ea typeface="Lora"/>
                <a:cs typeface="Lora"/>
                <a:sym typeface="Lora"/>
              </a:rPr>
              <a:t>Recurring issue across tasks</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Inconsistency between hamburger, logo, and back buttons</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Serious user </a:t>
            </a:r>
            <a:r>
              <a:rPr lang="en" sz="2000">
                <a:latin typeface="Lora"/>
                <a:ea typeface="Lora"/>
                <a:cs typeface="Lora"/>
                <a:sym typeface="Lora"/>
              </a:rPr>
              <a:t>frustration</a:t>
            </a:r>
            <a:r>
              <a:rPr lang="en" sz="2000">
                <a:latin typeface="Lora"/>
                <a:ea typeface="Lora"/>
                <a:cs typeface="Lora"/>
                <a:sym typeface="Lora"/>
              </a:rPr>
              <a:t> and confusion - requires significant time </a:t>
            </a:r>
            <a:endParaRPr sz="2000">
              <a:latin typeface="Lora"/>
              <a:ea typeface="Lora"/>
              <a:cs typeface="Lora"/>
              <a:sym typeface="Lora"/>
            </a:endParaRPr>
          </a:p>
        </p:txBody>
      </p:sp>
      <p:pic>
        <p:nvPicPr>
          <p:cNvPr id="257" name="Google Shape;257;p35"/>
          <p:cNvPicPr preferRelativeResize="0"/>
          <p:nvPr/>
        </p:nvPicPr>
        <p:blipFill>
          <a:blip r:embed="rId3">
            <a:alphaModFix/>
          </a:blip>
          <a:stretch>
            <a:fillRect/>
          </a:stretch>
        </p:blipFill>
        <p:spPr>
          <a:xfrm>
            <a:off x="359596" y="1900197"/>
            <a:ext cx="1562725" cy="2849653"/>
          </a:xfrm>
          <a:prstGeom prst="rect">
            <a:avLst/>
          </a:prstGeom>
          <a:noFill/>
          <a:ln>
            <a:noFill/>
          </a:ln>
        </p:spPr>
      </p:pic>
      <p:pic>
        <p:nvPicPr>
          <p:cNvPr id="258" name="Google Shape;258;p35"/>
          <p:cNvPicPr preferRelativeResize="0"/>
          <p:nvPr/>
        </p:nvPicPr>
        <p:blipFill>
          <a:blip r:embed="rId4">
            <a:alphaModFix/>
          </a:blip>
          <a:stretch>
            <a:fillRect/>
          </a:stretch>
        </p:blipFill>
        <p:spPr>
          <a:xfrm>
            <a:off x="2793896" y="3857900"/>
            <a:ext cx="3105150" cy="1038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cxnSp>
        <p:nvCxnSpPr>
          <p:cNvPr id="263" name="Google Shape;263;p36"/>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264" name="Google Shape;264;p36"/>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5" name="Google Shape;265;p36"/>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6"/>
          <p:cNvSpPr txBox="1"/>
          <p:nvPr>
            <p:ph idx="4294967295" type="ctrTitle"/>
          </p:nvPr>
        </p:nvSpPr>
        <p:spPr>
          <a:xfrm>
            <a:off x="1486125" y="321950"/>
            <a:ext cx="70572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Match Between System &amp; Real World</a:t>
            </a:r>
            <a:endParaRPr sz="2400"/>
          </a:p>
        </p:txBody>
      </p:sp>
      <p:grpSp>
        <p:nvGrpSpPr>
          <p:cNvPr id="267" name="Google Shape;267;p36"/>
          <p:cNvGrpSpPr/>
          <p:nvPr/>
        </p:nvGrpSpPr>
        <p:grpSpPr>
          <a:xfrm>
            <a:off x="912516" y="960524"/>
            <a:ext cx="215966" cy="342399"/>
            <a:chOff x="6718575" y="2318625"/>
            <a:chExt cx="256950" cy="407375"/>
          </a:xfrm>
        </p:grpSpPr>
        <p:sp>
          <p:nvSpPr>
            <p:cNvPr id="268" name="Google Shape;268;p36"/>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6"/>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6"/>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6"/>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6"/>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6"/>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6"/>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6"/>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6" name="Google Shape;276;p36"/>
          <p:cNvSpPr txBox="1"/>
          <p:nvPr/>
        </p:nvSpPr>
        <p:spPr>
          <a:xfrm>
            <a:off x="1486125" y="1440175"/>
            <a:ext cx="6511800" cy="2216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ora"/>
              <a:buAutoNum type="arabicPeriod"/>
            </a:pPr>
            <a:r>
              <a:rPr lang="en" sz="2000">
                <a:latin typeface="Lora"/>
                <a:ea typeface="Lora"/>
                <a:cs typeface="Lora"/>
                <a:sym typeface="Lora"/>
              </a:rPr>
              <a:t>Misleading language</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Confusing icon usage</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p:txBody>
      </p:sp>
      <p:pic>
        <p:nvPicPr>
          <p:cNvPr id="277" name="Google Shape;277;p36"/>
          <p:cNvPicPr preferRelativeResize="0"/>
          <p:nvPr/>
        </p:nvPicPr>
        <p:blipFill>
          <a:blip r:embed="rId3">
            <a:alphaModFix/>
          </a:blip>
          <a:stretch>
            <a:fillRect/>
          </a:stretch>
        </p:blipFill>
        <p:spPr>
          <a:xfrm>
            <a:off x="5380613" y="1131713"/>
            <a:ext cx="3057525" cy="3571875"/>
          </a:xfrm>
          <a:prstGeom prst="rect">
            <a:avLst/>
          </a:prstGeom>
          <a:noFill/>
          <a:ln>
            <a:noFill/>
          </a:ln>
        </p:spPr>
      </p:pic>
      <p:pic>
        <p:nvPicPr>
          <p:cNvPr id="278" name="Google Shape;278;p36"/>
          <p:cNvPicPr preferRelativeResize="0"/>
          <p:nvPr/>
        </p:nvPicPr>
        <p:blipFill rotWithShape="1">
          <a:blip r:embed="rId4">
            <a:alphaModFix/>
          </a:blip>
          <a:srcRect b="0" l="0" r="6358" t="0"/>
          <a:stretch/>
        </p:blipFill>
        <p:spPr>
          <a:xfrm>
            <a:off x="2152650" y="2606725"/>
            <a:ext cx="2265575" cy="2143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cxnSp>
        <p:nvCxnSpPr>
          <p:cNvPr id="283" name="Google Shape;283;p37"/>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284" name="Google Shape;284;p37"/>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5" name="Google Shape;285;p37"/>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7"/>
          <p:cNvSpPr txBox="1"/>
          <p:nvPr>
            <p:ph idx="4294967295" type="ctrTitle"/>
          </p:nvPr>
        </p:nvSpPr>
        <p:spPr>
          <a:xfrm>
            <a:off x="1486125" y="321950"/>
            <a:ext cx="70572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Consistency &amp; Standards</a:t>
            </a:r>
            <a:endParaRPr sz="2400"/>
          </a:p>
        </p:txBody>
      </p:sp>
      <p:grpSp>
        <p:nvGrpSpPr>
          <p:cNvPr id="287" name="Google Shape;287;p37"/>
          <p:cNvGrpSpPr/>
          <p:nvPr/>
        </p:nvGrpSpPr>
        <p:grpSpPr>
          <a:xfrm>
            <a:off x="912516" y="960524"/>
            <a:ext cx="215966" cy="342399"/>
            <a:chOff x="6718575" y="2318625"/>
            <a:chExt cx="256950" cy="407375"/>
          </a:xfrm>
        </p:grpSpPr>
        <p:sp>
          <p:nvSpPr>
            <p:cNvPr id="288" name="Google Shape;288;p37"/>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7"/>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7"/>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7"/>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7"/>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7"/>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7"/>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7"/>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 name="Google Shape;296;p37"/>
          <p:cNvSpPr txBox="1"/>
          <p:nvPr/>
        </p:nvSpPr>
        <p:spPr>
          <a:xfrm>
            <a:off x="133475" y="1670375"/>
            <a:ext cx="5851500" cy="2206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ora"/>
              <a:buAutoNum type="arabicPeriod"/>
            </a:pPr>
            <a:r>
              <a:rPr lang="en" sz="2000">
                <a:latin typeface="Lora"/>
                <a:ea typeface="Lora"/>
                <a:cs typeface="Lora"/>
                <a:sym typeface="Lora"/>
              </a:rPr>
              <a:t>Biggest issue: buttons</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Need to be consistent about what aesthetic change to button means for the system</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Must be conscientious about verbiage: specificity and direction are key (“next”)</a:t>
            </a:r>
            <a:endParaRPr sz="2000">
              <a:latin typeface="Lora"/>
              <a:ea typeface="Lora"/>
              <a:cs typeface="Lora"/>
              <a:sym typeface="Lora"/>
            </a:endParaRPr>
          </a:p>
        </p:txBody>
      </p:sp>
      <p:pic>
        <p:nvPicPr>
          <p:cNvPr id="297" name="Google Shape;297;p37"/>
          <p:cNvPicPr preferRelativeResize="0"/>
          <p:nvPr/>
        </p:nvPicPr>
        <p:blipFill>
          <a:blip r:embed="rId3">
            <a:alphaModFix/>
          </a:blip>
          <a:stretch>
            <a:fillRect/>
          </a:stretch>
        </p:blipFill>
        <p:spPr>
          <a:xfrm>
            <a:off x="5942575" y="1740787"/>
            <a:ext cx="3149350" cy="2400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38"/>
          <p:cNvSpPr txBox="1"/>
          <p:nvPr>
            <p:ph idx="4294967295" type="subTitle"/>
          </p:nvPr>
        </p:nvSpPr>
        <p:spPr>
          <a:xfrm>
            <a:off x="2371625" y="1786950"/>
            <a:ext cx="60429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latin typeface="Lora"/>
                <a:ea typeface="Lora"/>
                <a:cs typeface="Lora"/>
                <a:sym typeface="Lora"/>
              </a:rPr>
              <a:t>Heuristic Evaluation Results</a:t>
            </a:r>
            <a:endParaRPr>
              <a:latin typeface="Lora"/>
              <a:ea typeface="Lora"/>
              <a:cs typeface="Lora"/>
              <a:sym typeface="Lora"/>
            </a:endParaRPr>
          </a:p>
          <a:p>
            <a:pPr indent="0" lvl="0" marL="0" rtl="0" algn="l">
              <a:spcBef>
                <a:spcPts val="600"/>
              </a:spcBef>
              <a:spcAft>
                <a:spcPts val="0"/>
              </a:spcAft>
              <a:buNone/>
            </a:pPr>
            <a:r>
              <a:rPr b="1" lang="en">
                <a:latin typeface="Lora"/>
                <a:ea typeface="Lora"/>
                <a:cs typeface="Lora"/>
                <a:sym typeface="Lora"/>
              </a:rPr>
              <a:t>Overview of Revised Design</a:t>
            </a:r>
            <a:endParaRPr b="1">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Prototype Implementation Status</a:t>
            </a:r>
            <a:endParaRPr>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Demonstration of Prototype</a:t>
            </a:r>
            <a:endParaRPr>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Summary</a:t>
            </a:r>
            <a:endParaRPr>
              <a:latin typeface="Lora"/>
              <a:ea typeface="Lora"/>
              <a:cs typeface="Lora"/>
              <a:sym typeface="Lora"/>
            </a:endParaRPr>
          </a:p>
        </p:txBody>
      </p:sp>
      <p:cxnSp>
        <p:nvCxnSpPr>
          <p:cNvPr id="303" name="Google Shape;303;p38"/>
          <p:cNvCxnSpPr/>
          <p:nvPr/>
        </p:nvCxnSpPr>
        <p:spPr>
          <a:xfrm>
            <a:off x="6450" y="1428750"/>
            <a:ext cx="2397300" cy="0"/>
          </a:xfrm>
          <a:prstGeom prst="straightConnector1">
            <a:avLst/>
          </a:prstGeom>
          <a:noFill/>
          <a:ln cap="flat" cmpd="sng" w="9525">
            <a:solidFill>
              <a:srgbClr val="CCCCCC"/>
            </a:solidFill>
            <a:prstDash val="solid"/>
            <a:round/>
            <a:headEnd len="med" w="med" type="none"/>
            <a:tailEnd len="med" w="med" type="none"/>
          </a:ln>
        </p:spPr>
      </p:cxnSp>
      <p:sp>
        <p:nvSpPr>
          <p:cNvPr id="304" name="Google Shape;304;p38"/>
          <p:cNvSpPr txBox="1"/>
          <p:nvPr>
            <p:ph idx="4294967295" type="ctrTitle"/>
          </p:nvPr>
        </p:nvSpPr>
        <p:spPr>
          <a:xfrm>
            <a:off x="2371625" y="816550"/>
            <a:ext cx="49080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Roadmap</a:t>
            </a:r>
            <a:endParaRPr sz="3600"/>
          </a:p>
        </p:txBody>
      </p:sp>
      <p:cxnSp>
        <p:nvCxnSpPr>
          <p:cNvPr id="305" name="Google Shape;305;p38"/>
          <p:cNvCxnSpPr/>
          <p:nvPr/>
        </p:nvCxnSpPr>
        <p:spPr>
          <a:xfrm>
            <a:off x="4738400" y="1428750"/>
            <a:ext cx="4405500" cy="0"/>
          </a:xfrm>
          <a:prstGeom prst="straightConnector1">
            <a:avLst/>
          </a:prstGeom>
          <a:noFill/>
          <a:ln cap="flat" cmpd="sng" w="9525">
            <a:solidFill>
              <a:srgbClr val="CCCCCC"/>
            </a:solidFill>
            <a:prstDash val="solid"/>
            <a:round/>
            <a:headEnd len="med" w="med" type="none"/>
            <a:tailEnd len="med" w="med" type="none"/>
          </a:ln>
        </p:spPr>
      </p:cxnSp>
      <p:sp>
        <p:nvSpPr>
          <p:cNvPr id="306" name="Google Shape;306;p38"/>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7" name="Google Shape;307;p38"/>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cxnSp>
        <p:nvCxnSpPr>
          <p:cNvPr id="312" name="Google Shape;312;p39"/>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313" name="Google Shape;313;p39"/>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4" name="Google Shape;314;p39"/>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9"/>
          <p:cNvSpPr txBox="1"/>
          <p:nvPr>
            <p:ph idx="4294967295" type="ctrTitle"/>
          </p:nvPr>
        </p:nvSpPr>
        <p:spPr>
          <a:xfrm>
            <a:off x="1486125" y="321950"/>
            <a:ext cx="4678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User Control Fixes</a:t>
            </a:r>
            <a:endParaRPr sz="2400"/>
          </a:p>
        </p:txBody>
      </p:sp>
      <p:grpSp>
        <p:nvGrpSpPr>
          <p:cNvPr id="316" name="Google Shape;316;p39"/>
          <p:cNvGrpSpPr/>
          <p:nvPr/>
        </p:nvGrpSpPr>
        <p:grpSpPr>
          <a:xfrm>
            <a:off x="912516" y="960524"/>
            <a:ext cx="215966" cy="342399"/>
            <a:chOff x="6718575" y="2318625"/>
            <a:chExt cx="256950" cy="407375"/>
          </a:xfrm>
        </p:grpSpPr>
        <p:sp>
          <p:nvSpPr>
            <p:cNvPr id="317" name="Google Shape;317;p39"/>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9"/>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9"/>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9"/>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9"/>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9"/>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9"/>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9"/>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 name="Google Shape;325;p39"/>
          <p:cNvSpPr txBox="1"/>
          <p:nvPr/>
        </p:nvSpPr>
        <p:spPr>
          <a:xfrm>
            <a:off x="1486125" y="1440175"/>
            <a:ext cx="4787100" cy="2216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ora"/>
              <a:buAutoNum type="arabicPeriod"/>
            </a:pPr>
            <a:r>
              <a:rPr lang="en" sz="2000">
                <a:latin typeface="Lora"/>
                <a:ea typeface="Lora"/>
                <a:cs typeface="Lora"/>
                <a:sym typeface="Lora"/>
              </a:rPr>
              <a:t>Light bulb on each page takes you to home page</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Added back button to share page, naming pop-up, review</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Swipe left or right functionality to open menu</a:t>
            </a:r>
            <a:endParaRPr sz="2000">
              <a:latin typeface="Lora"/>
              <a:ea typeface="Lora"/>
              <a:cs typeface="Lora"/>
              <a:sym typeface="Lora"/>
            </a:endParaRPr>
          </a:p>
        </p:txBody>
      </p:sp>
      <p:pic>
        <p:nvPicPr>
          <p:cNvPr id="326" name="Google Shape;326;p39"/>
          <p:cNvPicPr preferRelativeResize="0"/>
          <p:nvPr/>
        </p:nvPicPr>
        <p:blipFill>
          <a:blip r:embed="rId3">
            <a:alphaModFix/>
          </a:blip>
          <a:stretch>
            <a:fillRect/>
          </a:stretch>
        </p:blipFill>
        <p:spPr>
          <a:xfrm>
            <a:off x="6522575" y="1168300"/>
            <a:ext cx="1981049" cy="38839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cxnSp>
        <p:nvCxnSpPr>
          <p:cNvPr id="331" name="Google Shape;331;p40"/>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332" name="Google Shape;332;p40"/>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3" name="Google Shape;333;p40"/>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0"/>
          <p:cNvSpPr txBox="1"/>
          <p:nvPr>
            <p:ph idx="4294967295" type="ctrTitle"/>
          </p:nvPr>
        </p:nvSpPr>
        <p:spPr>
          <a:xfrm>
            <a:off x="1486125" y="321950"/>
            <a:ext cx="4678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User Control Fixes</a:t>
            </a:r>
            <a:endParaRPr sz="2400"/>
          </a:p>
        </p:txBody>
      </p:sp>
      <p:grpSp>
        <p:nvGrpSpPr>
          <p:cNvPr id="335" name="Google Shape;335;p40"/>
          <p:cNvGrpSpPr/>
          <p:nvPr/>
        </p:nvGrpSpPr>
        <p:grpSpPr>
          <a:xfrm>
            <a:off x="912516" y="960524"/>
            <a:ext cx="215966" cy="342399"/>
            <a:chOff x="6718575" y="2318625"/>
            <a:chExt cx="256950" cy="407375"/>
          </a:xfrm>
        </p:grpSpPr>
        <p:sp>
          <p:nvSpPr>
            <p:cNvPr id="336" name="Google Shape;336;p40"/>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0"/>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0"/>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0"/>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0"/>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0"/>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0"/>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0"/>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4" name="Google Shape;344;p40"/>
          <p:cNvSpPr txBox="1"/>
          <p:nvPr/>
        </p:nvSpPr>
        <p:spPr>
          <a:xfrm>
            <a:off x="1486125" y="1440175"/>
            <a:ext cx="4787100" cy="2216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ora"/>
              <a:buAutoNum type="arabicPeriod"/>
            </a:pPr>
            <a:r>
              <a:rPr lang="en" sz="2000">
                <a:latin typeface="Lora"/>
                <a:ea typeface="Lora"/>
                <a:cs typeface="Lora"/>
                <a:sym typeface="Lora"/>
              </a:rPr>
              <a:t>Light bulb on each page takes you to home page</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Added back button to share page, naming pop-up, review</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Swipe left or right functionality to open menu</a:t>
            </a:r>
            <a:endParaRPr sz="2000">
              <a:latin typeface="Lora"/>
              <a:ea typeface="Lora"/>
              <a:cs typeface="Lora"/>
              <a:sym typeface="Lora"/>
            </a:endParaRPr>
          </a:p>
        </p:txBody>
      </p:sp>
      <p:pic>
        <p:nvPicPr>
          <p:cNvPr id="345" name="Google Shape;345;p40"/>
          <p:cNvPicPr preferRelativeResize="0"/>
          <p:nvPr/>
        </p:nvPicPr>
        <p:blipFill>
          <a:blip r:embed="rId3">
            <a:alphaModFix/>
          </a:blip>
          <a:stretch>
            <a:fillRect/>
          </a:stretch>
        </p:blipFill>
        <p:spPr>
          <a:xfrm>
            <a:off x="6522575" y="1168300"/>
            <a:ext cx="1981049" cy="3883926"/>
          </a:xfrm>
          <a:prstGeom prst="rect">
            <a:avLst/>
          </a:prstGeom>
          <a:noFill/>
          <a:ln>
            <a:noFill/>
          </a:ln>
        </p:spPr>
      </p:pic>
      <p:pic>
        <p:nvPicPr>
          <p:cNvPr id="346" name="Google Shape;346;p40"/>
          <p:cNvPicPr preferRelativeResize="0"/>
          <p:nvPr/>
        </p:nvPicPr>
        <p:blipFill>
          <a:blip r:embed="rId4">
            <a:alphaModFix/>
          </a:blip>
          <a:stretch>
            <a:fillRect/>
          </a:stretch>
        </p:blipFill>
        <p:spPr>
          <a:xfrm>
            <a:off x="7128375" y="1526825"/>
            <a:ext cx="442325" cy="6905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cxnSp>
        <p:nvCxnSpPr>
          <p:cNvPr id="351" name="Google Shape;351;p41"/>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352" name="Google Shape;352;p41"/>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3" name="Google Shape;353;p41"/>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1"/>
          <p:cNvSpPr txBox="1"/>
          <p:nvPr>
            <p:ph idx="4294967295" type="ctrTitle"/>
          </p:nvPr>
        </p:nvSpPr>
        <p:spPr>
          <a:xfrm>
            <a:off x="1486125" y="321950"/>
            <a:ext cx="4678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Consistency Fixes</a:t>
            </a:r>
            <a:endParaRPr sz="2400"/>
          </a:p>
        </p:txBody>
      </p:sp>
      <p:grpSp>
        <p:nvGrpSpPr>
          <p:cNvPr id="355" name="Google Shape;355;p41"/>
          <p:cNvGrpSpPr/>
          <p:nvPr/>
        </p:nvGrpSpPr>
        <p:grpSpPr>
          <a:xfrm>
            <a:off x="912516" y="960524"/>
            <a:ext cx="215966" cy="342399"/>
            <a:chOff x="6718575" y="2318625"/>
            <a:chExt cx="256950" cy="407375"/>
          </a:xfrm>
        </p:grpSpPr>
        <p:sp>
          <p:nvSpPr>
            <p:cNvPr id="356" name="Google Shape;356;p41"/>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1"/>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1"/>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1"/>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1"/>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1"/>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1"/>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1"/>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4" name="Google Shape;364;p41"/>
          <p:cNvSpPr txBox="1"/>
          <p:nvPr/>
        </p:nvSpPr>
        <p:spPr>
          <a:xfrm>
            <a:off x="1486125" y="1440175"/>
            <a:ext cx="4307100" cy="2216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ora"/>
              <a:buAutoNum type="arabicPeriod"/>
            </a:pPr>
            <a:r>
              <a:rPr lang="en" sz="2000">
                <a:latin typeface="Lora"/>
                <a:ea typeface="Lora"/>
                <a:cs typeface="Lora"/>
                <a:sym typeface="Lora"/>
              </a:rPr>
              <a:t>Groups in lesson share screen are outlined</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Create button on review screen is outlined</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Added login/sign-up + integrated with Firebase</a:t>
            </a:r>
            <a:endParaRPr sz="2000">
              <a:latin typeface="Lora"/>
              <a:ea typeface="Lora"/>
              <a:cs typeface="Lora"/>
              <a:sym typeface="Lora"/>
            </a:endParaRPr>
          </a:p>
        </p:txBody>
      </p:sp>
      <p:pic>
        <p:nvPicPr>
          <p:cNvPr id="365" name="Google Shape;365;p41"/>
          <p:cNvPicPr preferRelativeResize="0"/>
          <p:nvPr/>
        </p:nvPicPr>
        <p:blipFill>
          <a:blip r:embed="rId3">
            <a:alphaModFix/>
          </a:blip>
          <a:stretch>
            <a:fillRect/>
          </a:stretch>
        </p:blipFill>
        <p:spPr>
          <a:xfrm>
            <a:off x="6368475" y="1131737"/>
            <a:ext cx="1971176" cy="392291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cxnSp>
        <p:nvCxnSpPr>
          <p:cNvPr id="370" name="Google Shape;370;p42"/>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371" name="Google Shape;371;p42"/>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2" name="Google Shape;372;p42"/>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2"/>
          <p:cNvSpPr txBox="1"/>
          <p:nvPr>
            <p:ph idx="4294967295" type="ctrTitle"/>
          </p:nvPr>
        </p:nvSpPr>
        <p:spPr>
          <a:xfrm>
            <a:off x="1486125" y="321950"/>
            <a:ext cx="4678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Consistency Fixes</a:t>
            </a:r>
            <a:endParaRPr sz="2400"/>
          </a:p>
        </p:txBody>
      </p:sp>
      <p:grpSp>
        <p:nvGrpSpPr>
          <p:cNvPr id="374" name="Google Shape;374;p42"/>
          <p:cNvGrpSpPr/>
          <p:nvPr/>
        </p:nvGrpSpPr>
        <p:grpSpPr>
          <a:xfrm>
            <a:off x="912516" y="960524"/>
            <a:ext cx="215966" cy="342399"/>
            <a:chOff x="6718575" y="2318625"/>
            <a:chExt cx="256950" cy="407375"/>
          </a:xfrm>
        </p:grpSpPr>
        <p:sp>
          <p:nvSpPr>
            <p:cNvPr id="375" name="Google Shape;375;p42"/>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2"/>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2"/>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2"/>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2"/>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2"/>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2"/>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2"/>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3" name="Google Shape;383;p42"/>
          <p:cNvSpPr txBox="1"/>
          <p:nvPr/>
        </p:nvSpPr>
        <p:spPr>
          <a:xfrm>
            <a:off x="1486125" y="1440175"/>
            <a:ext cx="4307100" cy="2216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ora"/>
              <a:buAutoNum type="arabicPeriod"/>
            </a:pPr>
            <a:r>
              <a:rPr lang="en" sz="2000">
                <a:latin typeface="Lora"/>
                <a:ea typeface="Lora"/>
                <a:cs typeface="Lora"/>
                <a:sym typeface="Lora"/>
              </a:rPr>
              <a:t>Groups in lesson share screen are outlined</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Create button on review screen is outlined</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Added login/sign-up + integrated with Firebase</a:t>
            </a:r>
            <a:endParaRPr sz="2000">
              <a:latin typeface="Lora"/>
              <a:ea typeface="Lora"/>
              <a:cs typeface="Lora"/>
              <a:sym typeface="Lora"/>
            </a:endParaRPr>
          </a:p>
        </p:txBody>
      </p:sp>
      <p:pic>
        <p:nvPicPr>
          <p:cNvPr id="384" name="Google Shape;384;p42"/>
          <p:cNvPicPr preferRelativeResize="0"/>
          <p:nvPr/>
        </p:nvPicPr>
        <p:blipFill>
          <a:blip r:embed="rId3">
            <a:alphaModFix/>
          </a:blip>
          <a:stretch>
            <a:fillRect/>
          </a:stretch>
        </p:blipFill>
        <p:spPr>
          <a:xfrm>
            <a:off x="6368475" y="1131737"/>
            <a:ext cx="1971176" cy="3922914"/>
          </a:xfrm>
          <a:prstGeom prst="rect">
            <a:avLst/>
          </a:prstGeom>
          <a:noFill/>
          <a:ln>
            <a:noFill/>
          </a:ln>
        </p:spPr>
      </p:pic>
      <p:pic>
        <p:nvPicPr>
          <p:cNvPr id="385" name="Google Shape;385;p42"/>
          <p:cNvPicPr preferRelativeResize="0"/>
          <p:nvPr/>
        </p:nvPicPr>
        <p:blipFill>
          <a:blip r:embed="rId4">
            <a:alphaModFix/>
          </a:blip>
          <a:stretch>
            <a:fillRect/>
          </a:stretch>
        </p:blipFill>
        <p:spPr>
          <a:xfrm>
            <a:off x="6923825" y="3196700"/>
            <a:ext cx="548700" cy="8565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cxnSp>
        <p:nvCxnSpPr>
          <p:cNvPr id="390" name="Google Shape;390;p43"/>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391" name="Google Shape;391;p43"/>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2" name="Google Shape;392;p43"/>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3"/>
          <p:cNvSpPr txBox="1"/>
          <p:nvPr>
            <p:ph idx="4294967295" type="ctrTitle"/>
          </p:nvPr>
        </p:nvSpPr>
        <p:spPr>
          <a:xfrm>
            <a:off x="1486125" y="321950"/>
            <a:ext cx="4678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Aesthetic Fixes</a:t>
            </a:r>
            <a:endParaRPr sz="2400"/>
          </a:p>
        </p:txBody>
      </p:sp>
      <p:grpSp>
        <p:nvGrpSpPr>
          <p:cNvPr id="394" name="Google Shape;394;p43"/>
          <p:cNvGrpSpPr/>
          <p:nvPr/>
        </p:nvGrpSpPr>
        <p:grpSpPr>
          <a:xfrm>
            <a:off x="912516" y="960524"/>
            <a:ext cx="215966" cy="342399"/>
            <a:chOff x="6718575" y="2318625"/>
            <a:chExt cx="256950" cy="407375"/>
          </a:xfrm>
        </p:grpSpPr>
        <p:sp>
          <p:nvSpPr>
            <p:cNvPr id="395" name="Google Shape;395;p43"/>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3"/>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3"/>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3"/>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3"/>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3"/>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3"/>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3"/>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3" name="Google Shape;403;p43"/>
          <p:cNvSpPr txBox="1"/>
          <p:nvPr/>
        </p:nvSpPr>
        <p:spPr>
          <a:xfrm>
            <a:off x="1486125" y="1440175"/>
            <a:ext cx="4896300" cy="2216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ora"/>
              <a:buAutoNum type="arabicPeriod"/>
            </a:pPr>
            <a:r>
              <a:rPr lang="en" sz="2000">
                <a:latin typeface="Lora"/>
                <a:ea typeface="Lora"/>
                <a:cs typeface="Lora"/>
                <a:sym typeface="Lora"/>
              </a:rPr>
              <a:t>Hamburger menu adjusted to be smaller</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Added Lessonly title to home page</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White space balance across platform</a:t>
            </a:r>
            <a:endParaRPr sz="2000">
              <a:latin typeface="Lora"/>
              <a:ea typeface="Lora"/>
              <a:cs typeface="Lora"/>
              <a:sym typeface="Lora"/>
            </a:endParaRPr>
          </a:p>
        </p:txBody>
      </p:sp>
      <p:pic>
        <p:nvPicPr>
          <p:cNvPr id="404" name="Google Shape;404;p43"/>
          <p:cNvPicPr preferRelativeResize="0"/>
          <p:nvPr/>
        </p:nvPicPr>
        <p:blipFill>
          <a:blip r:embed="rId3">
            <a:alphaModFix/>
          </a:blip>
          <a:stretch>
            <a:fillRect/>
          </a:stretch>
        </p:blipFill>
        <p:spPr>
          <a:xfrm>
            <a:off x="6522986" y="1131726"/>
            <a:ext cx="1879675" cy="372850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44"/>
          <p:cNvSpPr txBox="1"/>
          <p:nvPr>
            <p:ph idx="4294967295" type="subTitle"/>
          </p:nvPr>
        </p:nvSpPr>
        <p:spPr>
          <a:xfrm>
            <a:off x="2371625" y="1786950"/>
            <a:ext cx="60429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latin typeface="Lora"/>
                <a:ea typeface="Lora"/>
                <a:cs typeface="Lora"/>
                <a:sym typeface="Lora"/>
              </a:rPr>
              <a:t>Heuristic Evaluation Results</a:t>
            </a:r>
            <a:endParaRPr>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Overview of Revised Design</a:t>
            </a:r>
            <a:endParaRPr>
              <a:latin typeface="Lora"/>
              <a:ea typeface="Lora"/>
              <a:cs typeface="Lora"/>
              <a:sym typeface="Lora"/>
            </a:endParaRPr>
          </a:p>
          <a:p>
            <a:pPr indent="0" lvl="0" marL="0" rtl="0" algn="l">
              <a:spcBef>
                <a:spcPts val="600"/>
              </a:spcBef>
              <a:spcAft>
                <a:spcPts val="0"/>
              </a:spcAft>
              <a:buNone/>
            </a:pPr>
            <a:r>
              <a:rPr b="1" lang="en">
                <a:latin typeface="Lora"/>
                <a:ea typeface="Lora"/>
                <a:cs typeface="Lora"/>
                <a:sym typeface="Lora"/>
              </a:rPr>
              <a:t>Prototype Implementation Status</a:t>
            </a:r>
            <a:endParaRPr b="1">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Demonstration of Prototype</a:t>
            </a:r>
            <a:endParaRPr>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Summary</a:t>
            </a:r>
            <a:endParaRPr>
              <a:latin typeface="Lora"/>
              <a:ea typeface="Lora"/>
              <a:cs typeface="Lora"/>
              <a:sym typeface="Lora"/>
            </a:endParaRPr>
          </a:p>
        </p:txBody>
      </p:sp>
      <p:cxnSp>
        <p:nvCxnSpPr>
          <p:cNvPr id="410" name="Google Shape;410;p44"/>
          <p:cNvCxnSpPr/>
          <p:nvPr/>
        </p:nvCxnSpPr>
        <p:spPr>
          <a:xfrm>
            <a:off x="6450" y="1428750"/>
            <a:ext cx="2397300" cy="0"/>
          </a:xfrm>
          <a:prstGeom prst="straightConnector1">
            <a:avLst/>
          </a:prstGeom>
          <a:noFill/>
          <a:ln cap="flat" cmpd="sng" w="9525">
            <a:solidFill>
              <a:srgbClr val="CCCCCC"/>
            </a:solidFill>
            <a:prstDash val="solid"/>
            <a:round/>
            <a:headEnd len="med" w="med" type="none"/>
            <a:tailEnd len="med" w="med" type="none"/>
          </a:ln>
        </p:spPr>
      </p:cxnSp>
      <p:sp>
        <p:nvSpPr>
          <p:cNvPr id="411" name="Google Shape;411;p44"/>
          <p:cNvSpPr txBox="1"/>
          <p:nvPr>
            <p:ph idx="4294967295" type="ctrTitle"/>
          </p:nvPr>
        </p:nvSpPr>
        <p:spPr>
          <a:xfrm>
            <a:off x="2371625" y="816550"/>
            <a:ext cx="49080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Roadmap</a:t>
            </a:r>
            <a:endParaRPr sz="3600"/>
          </a:p>
        </p:txBody>
      </p:sp>
      <p:cxnSp>
        <p:nvCxnSpPr>
          <p:cNvPr id="412" name="Google Shape;412;p44"/>
          <p:cNvCxnSpPr/>
          <p:nvPr/>
        </p:nvCxnSpPr>
        <p:spPr>
          <a:xfrm>
            <a:off x="4738400" y="1428750"/>
            <a:ext cx="4405500" cy="0"/>
          </a:xfrm>
          <a:prstGeom prst="straightConnector1">
            <a:avLst/>
          </a:prstGeom>
          <a:noFill/>
          <a:ln cap="flat" cmpd="sng" w="9525">
            <a:solidFill>
              <a:srgbClr val="CCCCCC"/>
            </a:solidFill>
            <a:prstDash val="solid"/>
            <a:round/>
            <a:headEnd len="med" w="med" type="none"/>
            <a:tailEnd len="med" w="med" type="none"/>
          </a:ln>
        </p:spPr>
      </p:cxnSp>
      <p:sp>
        <p:nvSpPr>
          <p:cNvPr id="413" name="Google Shape;413;p44"/>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14" name="Google Shape;414;p44"/>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7"/>
          <p:cNvSpPr txBox="1"/>
          <p:nvPr>
            <p:ph idx="4294967295" type="subTitle"/>
          </p:nvPr>
        </p:nvSpPr>
        <p:spPr>
          <a:xfrm>
            <a:off x="2371625" y="2026275"/>
            <a:ext cx="60429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i="1" lang="en" sz="5000">
                <a:latin typeface="Lora"/>
                <a:ea typeface="Lora"/>
                <a:cs typeface="Lora"/>
                <a:sym typeface="Lora"/>
              </a:rPr>
              <a:t>We are </a:t>
            </a:r>
            <a:r>
              <a:rPr b="1" i="1" lang="en" sz="5000">
                <a:highlight>
                  <a:srgbClr val="A4C2F4"/>
                </a:highlight>
                <a:latin typeface="Lora"/>
                <a:ea typeface="Lora"/>
                <a:cs typeface="Lora"/>
                <a:sym typeface="Lora"/>
              </a:rPr>
              <a:t>HELM</a:t>
            </a:r>
            <a:endParaRPr b="1" i="1" sz="5000">
              <a:highlight>
                <a:srgbClr val="A4C2F4"/>
              </a:highlight>
              <a:latin typeface="Lora"/>
              <a:ea typeface="Lora"/>
              <a:cs typeface="Lora"/>
              <a:sym typeface="Lora"/>
            </a:endParaRPr>
          </a:p>
          <a:p>
            <a:pPr indent="0" lvl="0" marL="0" rtl="0" algn="l">
              <a:spcBef>
                <a:spcPts val="600"/>
              </a:spcBef>
              <a:spcAft>
                <a:spcPts val="0"/>
              </a:spcAft>
              <a:buClr>
                <a:schemeClr val="dk1"/>
              </a:buClr>
              <a:buSzPts val="1100"/>
              <a:buFont typeface="Arial"/>
              <a:buNone/>
            </a:pPr>
            <a:r>
              <a:t/>
            </a:r>
            <a:endParaRPr sz="1800">
              <a:solidFill>
                <a:schemeClr val="dk1"/>
              </a:solidFill>
              <a:highlight>
                <a:srgbClr val="FFCD00"/>
              </a:highlight>
            </a:endParaRPr>
          </a:p>
          <a:p>
            <a:pPr indent="0" lvl="0" marL="0" rtl="0" algn="l">
              <a:spcBef>
                <a:spcPts val="600"/>
              </a:spcBef>
              <a:spcAft>
                <a:spcPts val="0"/>
              </a:spcAft>
              <a:buNone/>
            </a:pPr>
            <a:r>
              <a:t/>
            </a:r>
            <a:endParaRPr b="1"/>
          </a:p>
        </p:txBody>
      </p:sp>
      <p:cxnSp>
        <p:nvCxnSpPr>
          <p:cNvPr id="147" name="Google Shape;147;p27"/>
          <p:cNvCxnSpPr/>
          <p:nvPr/>
        </p:nvCxnSpPr>
        <p:spPr>
          <a:xfrm>
            <a:off x="6450" y="1428750"/>
            <a:ext cx="2397300" cy="0"/>
          </a:xfrm>
          <a:prstGeom prst="straightConnector1">
            <a:avLst/>
          </a:prstGeom>
          <a:noFill/>
          <a:ln cap="flat" cmpd="sng" w="9525">
            <a:solidFill>
              <a:srgbClr val="CCCCCC"/>
            </a:solidFill>
            <a:prstDash val="solid"/>
            <a:round/>
            <a:headEnd len="med" w="med" type="none"/>
            <a:tailEnd len="med" w="med" type="none"/>
          </a:ln>
        </p:spPr>
      </p:cxnSp>
      <p:sp>
        <p:nvSpPr>
          <p:cNvPr id="148" name="Google Shape;148;p27"/>
          <p:cNvSpPr txBox="1"/>
          <p:nvPr>
            <p:ph idx="4294967295" type="ctrTitle"/>
          </p:nvPr>
        </p:nvSpPr>
        <p:spPr>
          <a:xfrm>
            <a:off x="2371625" y="816550"/>
            <a:ext cx="49080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6000"/>
              <a:t>Hello!</a:t>
            </a:r>
            <a:endParaRPr sz="6000"/>
          </a:p>
        </p:txBody>
      </p:sp>
      <p:cxnSp>
        <p:nvCxnSpPr>
          <p:cNvPr id="149" name="Google Shape;149;p27"/>
          <p:cNvCxnSpPr/>
          <p:nvPr/>
        </p:nvCxnSpPr>
        <p:spPr>
          <a:xfrm>
            <a:off x="4738400" y="1428750"/>
            <a:ext cx="4405500" cy="0"/>
          </a:xfrm>
          <a:prstGeom prst="straightConnector1">
            <a:avLst/>
          </a:prstGeom>
          <a:noFill/>
          <a:ln cap="flat" cmpd="sng" w="9525">
            <a:solidFill>
              <a:srgbClr val="CCCCCC"/>
            </a:solidFill>
            <a:prstDash val="solid"/>
            <a:round/>
            <a:headEnd len="med" w="med" type="none"/>
            <a:tailEnd len="med" w="med" type="none"/>
          </a:ln>
        </p:spPr>
      </p:cxnSp>
      <p:sp>
        <p:nvSpPr>
          <p:cNvPr id="150" name="Google Shape;150;p27"/>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1" name="Google Shape;151;p27"/>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cxnSp>
        <p:nvCxnSpPr>
          <p:cNvPr id="419" name="Google Shape;419;p45"/>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420" name="Google Shape;420;p45"/>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1" name="Google Shape;421;p45"/>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5"/>
          <p:cNvSpPr txBox="1"/>
          <p:nvPr>
            <p:ph idx="4294967295" type="ctrTitle"/>
          </p:nvPr>
        </p:nvSpPr>
        <p:spPr>
          <a:xfrm>
            <a:off x="1486125" y="321950"/>
            <a:ext cx="4678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Tech Stack</a:t>
            </a:r>
            <a:endParaRPr sz="2400"/>
          </a:p>
        </p:txBody>
      </p:sp>
      <p:grpSp>
        <p:nvGrpSpPr>
          <p:cNvPr id="423" name="Google Shape;423;p45"/>
          <p:cNvGrpSpPr/>
          <p:nvPr/>
        </p:nvGrpSpPr>
        <p:grpSpPr>
          <a:xfrm>
            <a:off x="912516" y="960524"/>
            <a:ext cx="215966" cy="342399"/>
            <a:chOff x="6718575" y="2318625"/>
            <a:chExt cx="256950" cy="407375"/>
          </a:xfrm>
        </p:grpSpPr>
        <p:sp>
          <p:nvSpPr>
            <p:cNvPr id="424" name="Google Shape;424;p45"/>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5"/>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5"/>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5"/>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5"/>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5"/>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5"/>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5"/>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2" name="Google Shape;432;p45"/>
          <p:cNvSpPr txBox="1"/>
          <p:nvPr/>
        </p:nvSpPr>
        <p:spPr>
          <a:xfrm>
            <a:off x="741250" y="1526825"/>
            <a:ext cx="3189000" cy="35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ora"/>
                <a:ea typeface="Lora"/>
                <a:cs typeface="Lora"/>
                <a:sym typeface="Lora"/>
              </a:rPr>
              <a:t>React Native</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0" lvl="0" marL="0" rtl="0" algn="l">
              <a:spcBef>
                <a:spcPts val="0"/>
              </a:spcBef>
              <a:spcAft>
                <a:spcPts val="0"/>
              </a:spcAft>
              <a:buNone/>
            </a:pPr>
            <a:r>
              <a:rPr lang="en" sz="2000">
                <a:latin typeface="Lora"/>
                <a:ea typeface="Lora"/>
                <a:cs typeface="Lora"/>
                <a:sym typeface="Lora"/>
              </a:rPr>
              <a:t>Expo</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0" lvl="0" marL="0" rtl="0" algn="l">
              <a:spcBef>
                <a:spcPts val="0"/>
              </a:spcBef>
              <a:spcAft>
                <a:spcPts val="0"/>
              </a:spcAft>
              <a:buNone/>
            </a:pPr>
            <a:r>
              <a:rPr lang="en" sz="2000">
                <a:latin typeface="Lora"/>
                <a:ea typeface="Lora"/>
                <a:cs typeface="Lora"/>
                <a:sym typeface="Lora"/>
              </a:rPr>
              <a:t>Npm &amp; node</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0" lvl="0" marL="0" rtl="0" algn="l">
              <a:spcBef>
                <a:spcPts val="0"/>
              </a:spcBef>
              <a:spcAft>
                <a:spcPts val="0"/>
              </a:spcAft>
              <a:buNone/>
            </a:pPr>
            <a:r>
              <a:rPr lang="en" sz="2000">
                <a:latin typeface="Lora"/>
                <a:ea typeface="Lora"/>
                <a:cs typeface="Lora"/>
                <a:sym typeface="Lora"/>
              </a:rPr>
              <a:t>Firebase</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0" lvl="0" marL="0" rtl="0" algn="l">
              <a:spcBef>
                <a:spcPts val="0"/>
              </a:spcBef>
              <a:spcAft>
                <a:spcPts val="0"/>
              </a:spcAft>
              <a:buNone/>
            </a:pPr>
            <a:r>
              <a:rPr lang="en" sz="2000">
                <a:latin typeface="Lora"/>
                <a:ea typeface="Lora"/>
                <a:cs typeface="Lora"/>
                <a:sym typeface="Lora"/>
              </a:rPr>
              <a:t>Github &amp; Git</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0" lvl="0" marL="0" rtl="0" algn="l">
              <a:spcBef>
                <a:spcPts val="0"/>
              </a:spcBef>
              <a:spcAft>
                <a:spcPts val="0"/>
              </a:spcAft>
              <a:buNone/>
            </a:pPr>
            <a:r>
              <a:rPr lang="en" sz="2000">
                <a:latin typeface="Lora"/>
                <a:ea typeface="Lora"/>
                <a:cs typeface="Lora"/>
                <a:sym typeface="Lora"/>
              </a:rPr>
              <a:t>Sublime</a:t>
            </a:r>
            <a:endParaRPr sz="2000">
              <a:latin typeface="Lora"/>
              <a:ea typeface="Lora"/>
              <a:cs typeface="Lora"/>
              <a:sym typeface="Lora"/>
            </a:endParaRPr>
          </a:p>
        </p:txBody>
      </p:sp>
      <p:cxnSp>
        <p:nvCxnSpPr>
          <p:cNvPr id="433" name="Google Shape;433;p45"/>
          <p:cNvCxnSpPr/>
          <p:nvPr/>
        </p:nvCxnSpPr>
        <p:spPr>
          <a:xfrm>
            <a:off x="3930250" y="1628975"/>
            <a:ext cx="0" cy="3313500"/>
          </a:xfrm>
          <a:prstGeom prst="straightConnector1">
            <a:avLst/>
          </a:prstGeom>
          <a:noFill/>
          <a:ln cap="flat" cmpd="sng" w="9525">
            <a:solidFill>
              <a:schemeClr val="dk2"/>
            </a:solidFill>
            <a:prstDash val="solid"/>
            <a:round/>
            <a:headEnd len="med" w="med" type="none"/>
            <a:tailEnd len="med" w="med" type="none"/>
          </a:ln>
        </p:spPr>
      </p:cxnSp>
      <p:sp>
        <p:nvSpPr>
          <p:cNvPr id="434" name="Google Shape;434;p45"/>
          <p:cNvSpPr txBox="1"/>
          <p:nvPr/>
        </p:nvSpPr>
        <p:spPr>
          <a:xfrm>
            <a:off x="4744950" y="1526825"/>
            <a:ext cx="4399200" cy="35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ora"/>
                <a:ea typeface="Lora"/>
                <a:cs typeface="Lora"/>
                <a:sym typeface="Lora"/>
              </a:rPr>
              <a:t>Front-end UI/UX</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0" lvl="0" marL="0" rtl="0" algn="l">
              <a:spcBef>
                <a:spcPts val="0"/>
              </a:spcBef>
              <a:spcAft>
                <a:spcPts val="0"/>
              </a:spcAft>
              <a:buNone/>
            </a:pPr>
            <a:r>
              <a:rPr lang="en" sz="2000">
                <a:latin typeface="Lora"/>
                <a:ea typeface="Lora"/>
                <a:cs typeface="Lora"/>
                <a:sym typeface="Lora"/>
              </a:rPr>
              <a:t>Test, run locally, publish on server</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0" lvl="0" marL="0" rtl="0" algn="l">
              <a:spcBef>
                <a:spcPts val="0"/>
              </a:spcBef>
              <a:spcAft>
                <a:spcPts val="0"/>
              </a:spcAft>
              <a:buNone/>
            </a:pPr>
            <a:r>
              <a:rPr lang="en" sz="2000">
                <a:latin typeface="Lora"/>
                <a:ea typeface="Lora"/>
                <a:cs typeface="Lora"/>
                <a:sym typeface="Lora"/>
              </a:rPr>
              <a:t>Package manager</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0" lvl="0" marL="0" rtl="0" algn="l">
              <a:spcBef>
                <a:spcPts val="0"/>
              </a:spcBef>
              <a:spcAft>
                <a:spcPts val="0"/>
              </a:spcAft>
              <a:buNone/>
            </a:pPr>
            <a:r>
              <a:rPr lang="en" sz="2000">
                <a:latin typeface="Lora"/>
                <a:ea typeface="Lora"/>
                <a:cs typeface="Lora"/>
                <a:sym typeface="Lora"/>
              </a:rPr>
              <a:t>a</a:t>
            </a:r>
            <a:r>
              <a:rPr lang="en" sz="2000">
                <a:latin typeface="Lora"/>
                <a:ea typeface="Lora"/>
                <a:cs typeface="Lora"/>
                <a:sym typeface="Lora"/>
              </a:rPr>
              <a:t>uthentication, data storage</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0" lvl="0" marL="0" rtl="0" algn="l">
              <a:spcBef>
                <a:spcPts val="0"/>
              </a:spcBef>
              <a:spcAft>
                <a:spcPts val="0"/>
              </a:spcAft>
              <a:buNone/>
            </a:pPr>
            <a:r>
              <a:rPr lang="en" sz="2000">
                <a:latin typeface="Lora"/>
                <a:ea typeface="Lora"/>
                <a:cs typeface="Lora"/>
                <a:sym typeface="Lora"/>
              </a:rPr>
              <a:t>Storing and managing codebase</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0" lvl="0" marL="0" rtl="0" algn="l">
              <a:spcBef>
                <a:spcPts val="0"/>
              </a:spcBef>
              <a:spcAft>
                <a:spcPts val="0"/>
              </a:spcAft>
              <a:buNone/>
            </a:pPr>
            <a:r>
              <a:rPr lang="en" sz="2000">
                <a:latin typeface="Lora"/>
                <a:ea typeface="Lora"/>
                <a:cs typeface="Lora"/>
                <a:sym typeface="Lora"/>
              </a:rPr>
              <a:t>Text editor</a:t>
            </a:r>
            <a:endParaRPr sz="2000">
              <a:latin typeface="Lora"/>
              <a:ea typeface="Lora"/>
              <a:cs typeface="Lora"/>
              <a:sym typeface="Lora"/>
            </a:endParaRPr>
          </a:p>
        </p:txBody>
      </p:sp>
      <p:pic>
        <p:nvPicPr>
          <p:cNvPr descr="Image result for react native logo" id="435" name="Google Shape;435;p45"/>
          <p:cNvPicPr preferRelativeResize="0"/>
          <p:nvPr/>
        </p:nvPicPr>
        <p:blipFill>
          <a:blip r:embed="rId3">
            <a:alphaModFix/>
          </a:blip>
          <a:stretch>
            <a:fillRect/>
          </a:stretch>
        </p:blipFill>
        <p:spPr>
          <a:xfrm>
            <a:off x="2879925" y="1481750"/>
            <a:ext cx="790200" cy="790200"/>
          </a:xfrm>
          <a:prstGeom prst="rect">
            <a:avLst/>
          </a:prstGeom>
          <a:noFill/>
          <a:ln>
            <a:noFill/>
          </a:ln>
        </p:spPr>
      </p:pic>
      <p:pic>
        <p:nvPicPr>
          <p:cNvPr descr="Image result for expo app logo" id="436" name="Google Shape;436;p45"/>
          <p:cNvPicPr preferRelativeResize="0"/>
          <p:nvPr/>
        </p:nvPicPr>
        <p:blipFill>
          <a:blip r:embed="rId4">
            <a:alphaModFix/>
          </a:blip>
          <a:stretch>
            <a:fillRect/>
          </a:stretch>
        </p:blipFill>
        <p:spPr>
          <a:xfrm>
            <a:off x="1829600" y="2008650"/>
            <a:ext cx="790200" cy="790200"/>
          </a:xfrm>
          <a:prstGeom prst="rect">
            <a:avLst/>
          </a:prstGeom>
          <a:noFill/>
          <a:ln>
            <a:noFill/>
          </a:ln>
        </p:spPr>
      </p:pic>
      <p:pic>
        <p:nvPicPr>
          <p:cNvPr descr="Image result for npm and node logo" id="437" name="Google Shape;437;p45"/>
          <p:cNvPicPr preferRelativeResize="0"/>
          <p:nvPr/>
        </p:nvPicPr>
        <p:blipFill>
          <a:blip r:embed="rId5">
            <a:alphaModFix/>
          </a:blip>
          <a:stretch>
            <a:fillRect/>
          </a:stretch>
        </p:blipFill>
        <p:spPr>
          <a:xfrm>
            <a:off x="2491801" y="2798850"/>
            <a:ext cx="1306750" cy="508575"/>
          </a:xfrm>
          <a:prstGeom prst="rect">
            <a:avLst/>
          </a:prstGeom>
          <a:noFill/>
          <a:ln>
            <a:noFill/>
          </a:ln>
        </p:spPr>
      </p:pic>
      <p:pic>
        <p:nvPicPr>
          <p:cNvPr descr="Image result for firebase logo" id="438" name="Google Shape;438;p45"/>
          <p:cNvPicPr preferRelativeResize="0"/>
          <p:nvPr/>
        </p:nvPicPr>
        <p:blipFill>
          <a:blip r:embed="rId6">
            <a:alphaModFix/>
          </a:blip>
          <a:stretch>
            <a:fillRect/>
          </a:stretch>
        </p:blipFill>
        <p:spPr>
          <a:xfrm>
            <a:off x="1950350" y="3325750"/>
            <a:ext cx="548700" cy="893850"/>
          </a:xfrm>
          <a:prstGeom prst="rect">
            <a:avLst/>
          </a:prstGeom>
          <a:noFill/>
          <a:ln>
            <a:noFill/>
          </a:ln>
        </p:spPr>
      </p:pic>
      <p:pic>
        <p:nvPicPr>
          <p:cNvPr descr="Image result for github logo" id="439" name="Google Shape;439;p45"/>
          <p:cNvPicPr preferRelativeResize="0"/>
          <p:nvPr/>
        </p:nvPicPr>
        <p:blipFill>
          <a:blip r:embed="rId7">
            <a:alphaModFix/>
          </a:blip>
          <a:stretch>
            <a:fillRect/>
          </a:stretch>
        </p:blipFill>
        <p:spPr>
          <a:xfrm>
            <a:off x="2619800" y="3834325"/>
            <a:ext cx="790200" cy="790200"/>
          </a:xfrm>
          <a:prstGeom prst="rect">
            <a:avLst/>
          </a:prstGeom>
          <a:noFill/>
          <a:ln>
            <a:noFill/>
          </a:ln>
        </p:spPr>
      </p:pic>
      <p:pic>
        <p:nvPicPr>
          <p:cNvPr descr="Image result for sublime text logo" id="440" name="Google Shape;440;p45"/>
          <p:cNvPicPr preferRelativeResize="0"/>
          <p:nvPr/>
        </p:nvPicPr>
        <p:blipFill>
          <a:blip r:embed="rId8">
            <a:alphaModFix/>
          </a:blip>
          <a:stretch>
            <a:fillRect/>
          </a:stretch>
        </p:blipFill>
        <p:spPr>
          <a:xfrm>
            <a:off x="1940650" y="4451091"/>
            <a:ext cx="790200" cy="5935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cxnSp>
        <p:nvCxnSpPr>
          <p:cNvPr id="445" name="Google Shape;445;p46"/>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446" name="Google Shape;446;p46"/>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7" name="Google Shape;447;p46"/>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6"/>
          <p:cNvSpPr txBox="1"/>
          <p:nvPr>
            <p:ph idx="4294967295" type="ctrTitle"/>
          </p:nvPr>
        </p:nvSpPr>
        <p:spPr>
          <a:xfrm>
            <a:off x="1486125" y="321950"/>
            <a:ext cx="4678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Implementation Features</a:t>
            </a:r>
            <a:endParaRPr sz="2400"/>
          </a:p>
        </p:txBody>
      </p:sp>
      <p:grpSp>
        <p:nvGrpSpPr>
          <p:cNvPr id="449" name="Google Shape;449;p46"/>
          <p:cNvGrpSpPr/>
          <p:nvPr/>
        </p:nvGrpSpPr>
        <p:grpSpPr>
          <a:xfrm>
            <a:off x="912516" y="960524"/>
            <a:ext cx="215966" cy="342399"/>
            <a:chOff x="6718575" y="2318625"/>
            <a:chExt cx="256950" cy="407375"/>
          </a:xfrm>
        </p:grpSpPr>
        <p:sp>
          <p:nvSpPr>
            <p:cNvPr id="450" name="Google Shape;450;p46"/>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6"/>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6"/>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6"/>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6"/>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6"/>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6"/>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6"/>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8" name="Google Shape;458;p46"/>
          <p:cNvSpPr txBox="1"/>
          <p:nvPr/>
        </p:nvSpPr>
        <p:spPr>
          <a:xfrm>
            <a:off x="1486125" y="1440175"/>
            <a:ext cx="6511800" cy="22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latin typeface="Lora"/>
              <a:ea typeface="Lora"/>
              <a:cs typeface="Lora"/>
              <a:sym typeface="Lora"/>
            </a:endParaRPr>
          </a:p>
        </p:txBody>
      </p:sp>
      <p:sp>
        <p:nvSpPr>
          <p:cNvPr id="459" name="Google Shape;459;p46"/>
          <p:cNvSpPr txBox="1"/>
          <p:nvPr/>
        </p:nvSpPr>
        <p:spPr>
          <a:xfrm>
            <a:off x="1486125" y="1440175"/>
            <a:ext cx="6511800" cy="2216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ora"/>
              <a:buChar char="●"/>
            </a:pPr>
            <a:r>
              <a:rPr lang="en" sz="2000">
                <a:latin typeface="Lora"/>
                <a:ea typeface="Lora"/>
                <a:cs typeface="Lora"/>
                <a:sym typeface="Lora"/>
              </a:rPr>
              <a:t>Homepage</a:t>
            </a:r>
            <a:endParaRPr sz="2000">
              <a:latin typeface="Lora"/>
              <a:ea typeface="Lora"/>
              <a:cs typeface="Lora"/>
              <a:sym typeface="Lora"/>
            </a:endParaRPr>
          </a:p>
          <a:p>
            <a:pPr indent="0" lvl="0" marL="45720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Char char="●"/>
            </a:pPr>
            <a:r>
              <a:rPr lang="en" sz="2000">
                <a:latin typeface="Lora"/>
                <a:ea typeface="Lora"/>
                <a:cs typeface="Lora"/>
                <a:sym typeface="Lora"/>
              </a:rPr>
              <a:t>Hamburger Menu</a:t>
            </a:r>
            <a:endParaRPr sz="2000">
              <a:latin typeface="Lora"/>
              <a:ea typeface="Lora"/>
              <a:cs typeface="Lora"/>
              <a:sym typeface="Lora"/>
            </a:endParaRPr>
          </a:p>
          <a:p>
            <a:pPr indent="0" lvl="0" marL="45720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Char char="●"/>
            </a:pPr>
            <a:r>
              <a:rPr lang="en" sz="2000">
                <a:latin typeface="Lora"/>
                <a:ea typeface="Lora"/>
                <a:cs typeface="Lora"/>
                <a:sym typeface="Lora"/>
              </a:rPr>
              <a:t>User Network</a:t>
            </a:r>
            <a:endParaRPr sz="2000">
              <a:latin typeface="Lora"/>
              <a:ea typeface="Lora"/>
              <a:cs typeface="Lora"/>
              <a:sym typeface="Lora"/>
            </a:endParaRPr>
          </a:p>
          <a:p>
            <a:pPr indent="0" lvl="0" marL="45720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Char char="●"/>
            </a:pPr>
            <a:r>
              <a:rPr lang="en" sz="2000">
                <a:latin typeface="Lora"/>
                <a:ea typeface="Lora"/>
                <a:cs typeface="Lora"/>
                <a:sym typeface="Lora"/>
              </a:rPr>
              <a:t>Task 1: Create and Share Lesson</a:t>
            </a:r>
            <a:endParaRPr sz="2000">
              <a:latin typeface="Lora"/>
              <a:ea typeface="Lora"/>
              <a:cs typeface="Lora"/>
              <a:sym typeface="Lora"/>
            </a:endParaRPr>
          </a:p>
        </p:txBody>
      </p:sp>
      <p:pic>
        <p:nvPicPr>
          <p:cNvPr id="460" name="Google Shape;460;p46"/>
          <p:cNvPicPr preferRelativeResize="0"/>
          <p:nvPr/>
        </p:nvPicPr>
        <p:blipFill>
          <a:blip r:embed="rId3">
            <a:alphaModFix/>
          </a:blip>
          <a:stretch>
            <a:fillRect/>
          </a:stretch>
        </p:blipFill>
        <p:spPr>
          <a:xfrm>
            <a:off x="6522572" y="1201300"/>
            <a:ext cx="1695276" cy="33570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cxnSp>
        <p:nvCxnSpPr>
          <p:cNvPr id="465" name="Google Shape;465;p47"/>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466" name="Google Shape;466;p47"/>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7" name="Google Shape;467;p47"/>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7"/>
          <p:cNvSpPr txBox="1"/>
          <p:nvPr>
            <p:ph idx="4294967295" type="ctrTitle"/>
          </p:nvPr>
        </p:nvSpPr>
        <p:spPr>
          <a:xfrm>
            <a:off x="1486125" y="321950"/>
            <a:ext cx="53280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dk1"/>
                </a:solidFill>
              </a:rPr>
              <a:t>Unimplemented Features &amp; Plan</a:t>
            </a:r>
            <a:endParaRPr sz="2400"/>
          </a:p>
        </p:txBody>
      </p:sp>
      <p:grpSp>
        <p:nvGrpSpPr>
          <p:cNvPr id="469" name="Google Shape;469;p47"/>
          <p:cNvGrpSpPr/>
          <p:nvPr/>
        </p:nvGrpSpPr>
        <p:grpSpPr>
          <a:xfrm>
            <a:off x="912516" y="960524"/>
            <a:ext cx="215966" cy="342399"/>
            <a:chOff x="6718575" y="2318625"/>
            <a:chExt cx="256950" cy="407375"/>
          </a:xfrm>
        </p:grpSpPr>
        <p:sp>
          <p:nvSpPr>
            <p:cNvPr id="470" name="Google Shape;470;p47"/>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7"/>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7"/>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7"/>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7"/>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7"/>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7"/>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7"/>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8" name="Google Shape;478;p47"/>
          <p:cNvSpPr txBox="1"/>
          <p:nvPr/>
        </p:nvSpPr>
        <p:spPr>
          <a:xfrm>
            <a:off x="1486125" y="1440175"/>
            <a:ext cx="6511800" cy="22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latin typeface="Lora"/>
              <a:ea typeface="Lora"/>
              <a:cs typeface="Lora"/>
              <a:sym typeface="Lora"/>
            </a:endParaRPr>
          </a:p>
        </p:txBody>
      </p:sp>
      <p:sp>
        <p:nvSpPr>
          <p:cNvPr id="479" name="Google Shape;479;p47"/>
          <p:cNvSpPr txBox="1"/>
          <p:nvPr/>
        </p:nvSpPr>
        <p:spPr>
          <a:xfrm>
            <a:off x="1486125" y="1440175"/>
            <a:ext cx="6511800" cy="2216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ora"/>
              <a:buChar char="●"/>
            </a:pPr>
            <a:r>
              <a:rPr lang="en" sz="2000">
                <a:latin typeface="Lora"/>
                <a:ea typeface="Lora"/>
                <a:cs typeface="Lora"/>
                <a:sym typeface="Lora"/>
              </a:rPr>
              <a:t>Complex database functionality </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Char char="●"/>
            </a:pPr>
            <a:r>
              <a:rPr lang="en" sz="2000">
                <a:latin typeface="Lora"/>
                <a:ea typeface="Lora"/>
                <a:cs typeface="Lora"/>
                <a:sym typeface="Lora"/>
              </a:rPr>
              <a:t>Continued aesthetic detail</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Char char="●"/>
            </a:pPr>
            <a:r>
              <a:rPr lang="en" sz="2000">
                <a:latin typeface="Lora"/>
                <a:ea typeface="Lora"/>
                <a:cs typeface="Lora"/>
                <a:sym typeface="Lora"/>
              </a:rPr>
              <a:t>Task 2: Share a Lesson</a:t>
            </a:r>
            <a:endParaRPr sz="2000">
              <a:latin typeface="Lora"/>
              <a:ea typeface="Lora"/>
              <a:cs typeface="Lora"/>
              <a:sym typeface="Lora"/>
            </a:endParaRPr>
          </a:p>
          <a:p>
            <a:pPr indent="0" lvl="0" marL="45720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Char char="●"/>
            </a:pPr>
            <a:r>
              <a:rPr lang="en" sz="2000">
                <a:latin typeface="Lora"/>
                <a:ea typeface="Lora"/>
                <a:cs typeface="Lora"/>
                <a:sym typeface="Lora"/>
              </a:rPr>
              <a:t>Task 3: Provide Feedback</a:t>
            </a:r>
            <a:endParaRPr sz="2000">
              <a:latin typeface="Lora"/>
              <a:ea typeface="Lora"/>
              <a:cs typeface="Lora"/>
              <a:sym typeface="Lora"/>
            </a:endParaRPr>
          </a:p>
        </p:txBody>
      </p:sp>
      <p:pic>
        <p:nvPicPr>
          <p:cNvPr id="480" name="Google Shape;480;p47"/>
          <p:cNvPicPr preferRelativeResize="0"/>
          <p:nvPr/>
        </p:nvPicPr>
        <p:blipFill>
          <a:blip r:embed="rId3">
            <a:alphaModFix/>
          </a:blip>
          <a:stretch>
            <a:fillRect/>
          </a:stretch>
        </p:blipFill>
        <p:spPr>
          <a:xfrm>
            <a:off x="6207700" y="1302922"/>
            <a:ext cx="1745850" cy="349747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cxnSp>
        <p:nvCxnSpPr>
          <p:cNvPr id="485" name="Google Shape;485;p48"/>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486" name="Google Shape;486;p48"/>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7" name="Google Shape;487;p48"/>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8"/>
          <p:cNvSpPr txBox="1"/>
          <p:nvPr>
            <p:ph idx="4294967295" type="ctrTitle"/>
          </p:nvPr>
        </p:nvSpPr>
        <p:spPr>
          <a:xfrm>
            <a:off x="1486125" y="321950"/>
            <a:ext cx="4678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Wizard of Oz Techniques</a:t>
            </a:r>
            <a:endParaRPr sz="2400"/>
          </a:p>
        </p:txBody>
      </p:sp>
      <p:grpSp>
        <p:nvGrpSpPr>
          <p:cNvPr id="489" name="Google Shape;489;p48"/>
          <p:cNvGrpSpPr/>
          <p:nvPr/>
        </p:nvGrpSpPr>
        <p:grpSpPr>
          <a:xfrm>
            <a:off x="912516" y="960524"/>
            <a:ext cx="215966" cy="342399"/>
            <a:chOff x="6718575" y="2318625"/>
            <a:chExt cx="256950" cy="407375"/>
          </a:xfrm>
        </p:grpSpPr>
        <p:sp>
          <p:nvSpPr>
            <p:cNvPr id="490" name="Google Shape;490;p48"/>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8"/>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8"/>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8"/>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8"/>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8"/>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8"/>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8"/>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8" name="Google Shape;498;p48"/>
          <p:cNvSpPr txBox="1"/>
          <p:nvPr/>
        </p:nvSpPr>
        <p:spPr>
          <a:xfrm>
            <a:off x="1486125" y="1440175"/>
            <a:ext cx="3672000" cy="2216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ora"/>
              <a:buAutoNum type="arabicPeriod"/>
            </a:pPr>
            <a:r>
              <a:rPr lang="en" sz="2000">
                <a:latin typeface="Lora"/>
                <a:ea typeface="Lora"/>
                <a:cs typeface="Lora"/>
                <a:sym typeface="Lora"/>
              </a:rPr>
              <a:t>Working with the user to ensure lesson plan quality/creativity</a:t>
            </a:r>
            <a:endParaRPr sz="2000">
              <a:latin typeface="Lora"/>
              <a:ea typeface="Lora"/>
              <a:cs typeface="Lora"/>
              <a:sym typeface="Lora"/>
            </a:endParaRPr>
          </a:p>
          <a:p>
            <a:pPr indent="0" lvl="0" marL="45720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AutoNum type="arabicPeriod"/>
            </a:pPr>
            <a:r>
              <a:rPr lang="en" sz="2000">
                <a:latin typeface="Lora"/>
                <a:ea typeface="Lora"/>
                <a:cs typeface="Lora"/>
                <a:sym typeface="Lora"/>
              </a:rPr>
              <a:t>Real-time, in-lesson cues</a:t>
            </a:r>
            <a:endParaRPr sz="2000">
              <a:latin typeface="Lora"/>
              <a:ea typeface="Lora"/>
              <a:cs typeface="Lora"/>
              <a:sym typeface="Lora"/>
            </a:endParaRPr>
          </a:p>
        </p:txBody>
      </p:sp>
      <p:pic>
        <p:nvPicPr>
          <p:cNvPr id="499" name="Google Shape;499;p48"/>
          <p:cNvPicPr preferRelativeResize="0"/>
          <p:nvPr/>
        </p:nvPicPr>
        <p:blipFill>
          <a:blip r:embed="rId3">
            <a:alphaModFix/>
          </a:blip>
          <a:stretch>
            <a:fillRect/>
          </a:stretch>
        </p:blipFill>
        <p:spPr>
          <a:xfrm>
            <a:off x="5714525" y="1672925"/>
            <a:ext cx="2975025" cy="1983350"/>
          </a:xfrm>
          <a:prstGeom prst="rect">
            <a:avLst/>
          </a:prstGeom>
          <a:noFill/>
          <a:ln>
            <a:noFill/>
          </a:ln>
        </p:spPr>
      </p:pic>
      <p:pic>
        <p:nvPicPr>
          <p:cNvPr descr="Image result for message icon" id="500" name="Google Shape;500;p48"/>
          <p:cNvPicPr preferRelativeResize="0"/>
          <p:nvPr/>
        </p:nvPicPr>
        <p:blipFill>
          <a:blip r:embed="rId4">
            <a:alphaModFix/>
          </a:blip>
          <a:stretch>
            <a:fillRect/>
          </a:stretch>
        </p:blipFill>
        <p:spPr>
          <a:xfrm>
            <a:off x="2340061" y="3267100"/>
            <a:ext cx="1964125" cy="18763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cxnSp>
        <p:nvCxnSpPr>
          <p:cNvPr id="505" name="Google Shape;505;p49"/>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506" name="Google Shape;506;p49"/>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07" name="Google Shape;507;p49"/>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9"/>
          <p:cNvSpPr txBox="1"/>
          <p:nvPr>
            <p:ph idx="4294967295" type="ctrTitle"/>
          </p:nvPr>
        </p:nvSpPr>
        <p:spPr>
          <a:xfrm>
            <a:off x="1486125" y="321950"/>
            <a:ext cx="4678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Hard Coded Data</a:t>
            </a:r>
            <a:endParaRPr sz="2400"/>
          </a:p>
        </p:txBody>
      </p:sp>
      <p:sp>
        <p:nvSpPr>
          <p:cNvPr id="509" name="Google Shape;509;p49"/>
          <p:cNvSpPr txBox="1"/>
          <p:nvPr/>
        </p:nvSpPr>
        <p:spPr>
          <a:xfrm>
            <a:off x="1864875" y="1401475"/>
            <a:ext cx="2789400" cy="5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ora"/>
                <a:ea typeface="Lora"/>
                <a:cs typeface="Lora"/>
                <a:sym typeface="Lora"/>
              </a:rPr>
              <a:t>User Profile &amp; Rating</a:t>
            </a:r>
            <a:endParaRPr sz="2000">
              <a:latin typeface="Lora"/>
              <a:ea typeface="Lora"/>
              <a:cs typeface="Lora"/>
              <a:sym typeface="Lora"/>
            </a:endParaRPr>
          </a:p>
        </p:txBody>
      </p:sp>
      <p:pic>
        <p:nvPicPr>
          <p:cNvPr id="510" name="Google Shape;510;p49"/>
          <p:cNvPicPr preferRelativeResize="0"/>
          <p:nvPr/>
        </p:nvPicPr>
        <p:blipFill>
          <a:blip r:embed="rId3">
            <a:alphaModFix/>
          </a:blip>
          <a:stretch>
            <a:fillRect/>
          </a:stretch>
        </p:blipFill>
        <p:spPr>
          <a:xfrm>
            <a:off x="2388825" y="2028675"/>
            <a:ext cx="1482275" cy="2920649"/>
          </a:xfrm>
          <a:prstGeom prst="rect">
            <a:avLst/>
          </a:prstGeom>
          <a:noFill/>
          <a:ln>
            <a:noFill/>
          </a:ln>
        </p:spPr>
      </p:pic>
      <p:pic>
        <p:nvPicPr>
          <p:cNvPr id="511" name="Google Shape;511;p49"/>
          <p:cNvPicPr preferRelativeResize="0"/>
          <p:nvPr/>
        </p:nvPicPr>
        <p:blipFill>
          <a:blip r:embed="rId4">
            <a:alphaModFix/>
          </a:blip>
          <a:stretch>
            <a:fillRect/>
          </a:stretch>
        </p:blipFill>
        <p:spPr>
          <a:xfrm>
            <a:off x="5136275" y="2028600"/>
            <a:ext cx="1482276" cy="2920797"/>
          </a:xfrm>
          <a:prstGeom prst="rect">
            <a:avLst/>
          </a:prstGeom>
          <a:noFill/>
          <a:ln>
            <a:noFill/>
          </a:ln>
        </p:spPr>
      </p:pic>
      <p:sp>
        <p:nvSpPr>
          <p:cNvPr id="512" name="Google Shape;512;p49"/>
          <p:cNvSpPr txBox="1"/>
          <p:nvPr/>
        </p:nvSpPr>
        <p:spPr>
          <a:xfrm>
            <a:off x="5344625" y="1401475"/>
            <a:ext cx="1205400" cy="5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Lora"/>
                <a:ea typeface="Lora"/>
                <a:cs typeface="Lora"/>
                <a:sym typeface="Lora"/>
              </a:rPr>
              <a:t>Groups</a:t>
            </a:r>
            <a:endParaRPr sz="2000">
              <a:latin typeface="Lora"/>
              <a:ea typeface="Lora"/>
              <a:cs typeface="Lora"/>
              <a:sym typeface="Lora"/>
            </a:endParaRPr>
          </a:p>
        </p:txBody>
      </p:sp>
      <p:grpSp>
        <p:nvGrpSpPr>
          <p:cNvPr id="513" name="Google Shape;513;p49"/>
          <p:cNvGrpSpPr/>
          <p:nvPr/>
        </p:nvGrpSpPr>
        <p:grpSpPr>
          <a:xfrm>
            <a:off x="912516" y="960524"/>
            <a:ext cx="215966" cy="342399"/>
            <a:chOff x="6718575" y="2318625"/>
            <a:chExt cx="256950" cy="407375"/>
          </a:xfrm>
        </p:grpSpPr>
        <p:sp>
          <p:nvSpPr>
            <p:cNvPr id="514" name="Google Shape;514;p49"/>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9"/>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9"/>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9"/>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9"/>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9"/>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9"/>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9"/>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cxnSp>
        <p:nvCxnSpPr>
          <p:cNvPr id="526" name="Google Shape;526;p50"/>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527" name="Google Shape;527;p50"/>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28" name="Google Shape;528;p50"/>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50"/>
          <p:cNvSpPr txBox="1"/>
          <p:nvPr>
            <p:ph idx="4294967295" type="ctrTitle"/>
          </p:nvPr>
        </p:nvSpPr>
        <p:spPr>
          <a:xfrm>
            <a:off x="1486125" y="404023"/>
            <a:ext cx="3787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Issues/Questions</a:t>
            </a:r>
            <a:endParaRPr sz="2400"/>
          </a:p>
        </p:txBody>
      </p:sp>
      <p:grpSp>
        <p:nvGrpSpPr>
          <p:cNvPr id="530" name="Google Shape;530;p50"/>
          <p:cNvGrpSpPr/>
          <p:nvPr/>
        </p:nvGrpSpPr>
        <p:grpSpPr>
          <a:xfrm>
            <a:off x="912516" y="960524"/>
            <a:ext cx="215966" cy="342399"/>
            <a:chOff x="6718575" y="2318625"/>
            <a:chExt cx="256950" cy="407375"/>
          </a:xfrm>
        </p:grpSpPr>
        <p:sp>
          <p:nvSpPr>
            <p:cNvPr id="531" name="Google Shape;531;p50"/>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50"/>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0"/>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50"/>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0"/>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0"/>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0"/>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0"/>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9" name="Google Shape;539;p50"/>
          <p:cNvSpPr txBox="1"/>
          <p:nvPr/>
        </p:nvSpPr>
        <p:spPr>
          <a:xfrm>
            <a:off x="1486125" y="1440175"/>
            <a:ext cx="6656400" cy="2216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ora"/>
              <a:buChar char="●"/>
            </a:pPr>
            <a:r>
              <a:rPr lang="en" sz="2000">
                <a:latin typeface="Lora"/>
                <a:ea typeface="Lora"/>
                <a:cs typeface="Lora"/>
                <a:sym typeface="Lora"/>
              </a:rPr>
              <a:t>Navigation - designing how to structure the files in code to pass information effectively</a:t>
            </a:r>
            <a:endParaRPr sz="2000">
              <a:latin typeface="Lora"/>
              <a:ea typeface="Lora"/>
              <a:cs typeface="Lora"/>
              <a:sym typeface="Lora"/>
            </a:endParaRPr>
          </a:p>
          <a:p>
            <a:pPr indent="0" lvl="0" marL="45720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Char char="●"/>
            </a:pPr>
            <a:r>
              <a:rPr lang="en" sz="2000">
                <a:latin typeface="Lora"/>
                <a:ea typeface="Lora"/>
                <a:cs typeface="Lora"/>
                <a:sym typeface="Lora"/>
              </a:rPr>
              <a:t>Uploading images to firebase</a:t>
            </a:r>
            <a:endParaRPr sz="2000">
              <a:latin typeface="Lora"/>
              <a:ea typeface="Lora"/>
              <a:cs typeface="Lora"/>
              <a:sym typeface="Lora"/>
            </a:endParaRPr>
          </a:p>
          <a:p>
            <a:pPr indent="0" lvl="0" marL="457200" rtl="0" algn="l">
              <a:spcBef>
                <a:spcPts val="0"/>
              </a:spcBef>
              <a:spcAft>
                <a:spcPts val="0"/>
              </a:spcAft>
              <a:buNone/>
            </a:pPr>
            <a:r>
              <a:t/>
            </a:r>
            <a:endParaRPr sz="2000">
              <a:latin typeface="Lora"/>
              <a:ea typeface="Lora"/>
              <a:cs typeface="Lora"/>
              <a:sym typeface="Lora"/>
            </a:endParaRPr>
          </a:p>
          <a:p>
            <a:pPr indent="-355600" lvl="0" marL="457200" rtl="0" algn="l">
              <a:spcBef>
                <a:spcPts val="0"/>
              </a:spcBef>
              <a:spcAft>
                <a:spcPts val="0"/>
              </a:spcAft>
              <a:buSzPts val="2000"/>
              <a:buFont typeface="Lora"/>
              <a:buChar char="●"/>
            </a:pPr>
            <a:r>
              <a:rPr lang="en" sz="2000">
                <a:latin typeface="Lora"/>
                <a:ea typeface="Lora"/>
                <a:cs typeface="Lora"/>
                <a:sym typeface="Lora"/>
              </a:rPr>
              <a:t>Background gradient &amp; color scheme</a:t>
            </a:r>
            <a:endParaRPr sz="2000">
              <a:latin typeface="Lora"/>
              <a:ea typeface="Lora"/>
              <a:cs typeface="Lora"/>
              <a:sym typeface="Lor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cxnSp>
        <p:nvCxnSpPr>
          <p:cNvPr id="544" name="Google Shape;544;p51"/>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545" name="Google Shape;545;p51"/>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6" name="Google Shape;546;p51"/>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51"/>
          <p:cNvSpPr txBox="1"/>
          <p:nvPr>
            <p:ph idx="4294967295" type="ctrTitle"/>
          </p:nvPr>
        </p:nvSpPr>
        <p:spPr>
          <a:xfrm>
            <a:off x="2678100" y="2058948"/>
            <a:ext cx="3787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p>
          <a:p>
            <a:pPr indent="0" lvl="0" marL="0" rtl="0" algn="ctr">
              <a:spcBef>
                <a:spcPts val="0"/>
              </a:spcBef>
              <a:spcAft>
                <a:spcPts val="0"/>
              </a:spcAft>
              <a:buNone/>
            </a:pPr>
            <a:r>
              <a:rPr lang="en" sz="7200"/>
              <a:t>DEMO</a:t>
            </a:r>
            <a:endParaRPr sz="7200"/>
          </a:p>
        </p:txBody>
      </p:sp>
      <p:grpSp>
        <p:nvGrpSpPr>
          <p:cNvPr id="548" name="Google Shape;548;p51"/>
          <p:cNvGrpSpPr/>
          <p:nvPr/>
        </p:nvGrpSpPr>
        <p:grpSpPr>
          <a:xfrm>
            <a:off x="912516" y="960524"/>
            <a:ext cx="215966" cy="342399"/>
            <a:chOff x="6718575" y="2318625"/>
            <a:chExt cx="256950" cy="407375"/>
          </a:xfrm>
        </p:grpSpPr>
        <p:sp>
          <p:nvSpPr>
            <p:cNvPr id="549" name="Google Shape;549;p51"/>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51"/>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51"/>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51"/>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51"/>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51"/>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51"/>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51"/>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52"/>
          <p:cNvSpPr txBox="1"/>
          <p:nvPr>
            <p:ph idx="4294967295" type="subTitle"/>
          </p:nvPr>
        </p:nvSpPr>
        <p:spPr>
          <a:xfrm>
            <a:off x="2371625" y="1786950"/>
            <a:ext cx="60429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latin typeface="Lora"/>
                <a:ea typeface="Lora"/>
                <a:cs typeface="Lora"/>
                <a:sym typeface="Lora"/>
              </a:rPr>
              <a:t>Heuristic Evaluation Results</a:t>
            </a:r>
            <a:endParaRPr>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Overview of Revised Design</a:t>
            </a:r>
            <a:endParaRPr>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Prototype Implementation Status</a:t>
            </a:r>
            <a:endParaRPr>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Demonstration of Prototype</a:t>
            </a:r>
            <a:endParaRPr>
              <a:latin typeface="Lora"/>
              <a:ea typeface="Lora"/>
              <a:cs typeface="Lora"/>
              <a:sym typeface="Lora"/>
            </a:endParaRPr>
          </a:p>
          <a:p>
            <a:pPr indent="0" lvl="0" marL="0" rtl="0" algn="l">
              <a:spcBef>
                <a:spcPts val="600"/>
              </a:spcBef>
              <a:spcAft>
                <a:spcPts val="0"/>
              </a:spcAft>
              <a:buNone/>
            </a:pPr>
            <a:r>
              <a:rPr b="1" lang="en">
                <a:latin typeface="Lora"/>
                <a:ea typeface="Lora"/>
                <a:cs typeface="Lora"/>
                <a:sym typeface="Lora"/>
              </a:rPr>
              <a:t>Summary</a:t>
            </a:r>
            <a:endParaRPr b="1">
              <a:latin typeface="Lora"/>
              <a:ea typeface="Lora"/>
              <a:cs typeface="Lora"/>
              <a:sym typeface="Lora"/>
            </a:endParaRPr>
          </a:p>
        </p:txBody>
      </p:sp>
      <p:cxnSp>
        <p:nvCxnSpPr>
          <p:cNvPr id="562" name="Google Shape;562;p52"/>
          <p:cNvCxnSpPr/>
          <p:nvPr/>
        </p:nvCxnSpPr>
        <p:spPr>
          <a:xfrm>
            <a:off x="6450" y="1428750"/>
            <a:ext cx="2397300" cy="0"/>
          </a:xfrm>
          <a:prstGeom prst="straightConnector1">
            <a:avLst/>
          </a:prstGeom>
          <a:noFill/>
          <a:ln cap="flat" cmpd="sng" w="9525">
            <a:solidFill>
              <a:srgbClr val="CCCCCC"/>
            </a:solidFill>
            <a:prstDash val="solid"/>
            <a:round/>
            <a:headEnd len="med" w="med" type="none"/>
            <a:tailEnd len="med" w="med" type="none"/>
          </a:ln>
        </p:spPr>
      </p:cxnSp>
      <p:sp>
        <p:nvSpPr>
          <p:cNvPr id="563" name="Google Shape;563;p52"/>
          <p:cNvSpPr txBox="1"/>
          <p:nvPr>
            <p:ph idx="4294967295" type="ctrTitle"/>
          </p:nvPr>
        </p:nvSpPr>
        <p:spPr>
          <a:xfrm>
            <a:off x="2371625" y="816550"/>
            <a:ext cx="49080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Roadmap</a:t>
            </a:r>
            <a:endParaRPr sz="3600"/>
          </a:p>
        </p:txBody>
      </p:sp>
      <p:cxnSp>
        <p:nvCxnSpPr>
          <p:cNvPr id="564" name="Google Shape;564;p52"/>
          <p:cNvCxnSpPr/>
          <p:nvPr/>
        </p:nvCxnSpPr>
        <p:spPr>
          <a:xfrm>
            <a:off x="4738400" y="1428750"/>
            <a:ext cx="4405500" cy="0"/>
          </a:xfrm>
          <a:prstGeom prst="straightConnector1">
            <a:avLst/>
          </a:prstGeom>
          <a:noFill/>
          <a:ln cap="flat" cmpd="sng" w="9525">
            <a:solidFill>
              <a:srgbClr val="CCCCCC"/>
            </a:solidFill>
            <a:prstDash val="solid"/>
            <a:round/>
            <a:headEnd len="med" w="med" type="none"/>
            <a:tailEnd len="med" w="med" type="none"/>
          </a:ln>
        </p:spPr>
      </p:cxnSp>
      <p:sp>
        <p:nvSpPr>
          <p:cNvPr id="565" name="Google Shape;565;p52"/>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66" name="Google Shape;566;p52"/>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cxnSp>
        <p:nvCxnSpPr>
          <p:cNvPr id="571" name="Google Shape;571;p53"/>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572" name="Google Shape;572;p53"/>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73" name="Google Shape;573;p53"/>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53"/>
          <p:cNvSpPr txBox="1"/>
          <p:nvPr>
            <p:ph idx="4294967295" type="ctrTitle"/>
          </p:nvPr>
        </p:nvSpPr>
        <p:spPr>
          <a:xfrm>
            <a:off x="1486125" y="321950"/>
            <a:ext cx="4678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Summary</a:t>
            </a:r>
            <a:endParaRPr sz="2400"/>
          </a:p>
        </p:txBody>
      </p:sp>
      <p:grpSp>
        <p:nvGrpSpPr>
          <p:cNvPr id="575" name="Google Shape;575;p53"/>
          <p:cNvGrpSpPr/>
          <p:nvPr/>
        </p:nvGrpSpPr>
        <p:grpSpPr>
          <a:xfrm>
            <a:off x="912516" y="960524"/>
            <a:ext cx="215966" cy="342399"/>
            <a:chOff x="6718575" y="2318625"/>
            <a:chExt cx="256950" cy="407375"/>
          </a:xfrm>
        </p:grpSpPr>
        <p:sp>
          <p:nvSpPr>
            <p:cNvPr id="576" name="Google Shape;576;p53"/>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53"/>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53"/>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53"/>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53"/>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53"/>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53"/>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53"/>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4" name="Google Shape;584;p53"/>
          <p:cNvSpPr txBox="1"/>
          <p:nvPr/>
        </p:nvSpPr>
        <p:spPr>
          <a:xfrm>
            <a:off x="1486125" y="1440175"/>
            <a:ext cx="6511800" cy="30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Lora"/>
                <a:ea typeface="Lora"/>
                <a:cs typeface="Lora"/>
                <a:sym typeface="Lora"/>
              </a:rPr>
              <a:t>Corrected</a:t>
            </a:r>
            <a:r>
              <a:rPr lang="en" sz="2000">
                <a:latin typeface="Lora"/>
                <a:ea typeface="Lora"/>
                <a:cs typeface="Lora"/>
                <a:sym typeface="Lora"/>
              </a:rPr>
              <a:t> user confusion due to </a:t>
            </a:r>
            <a:r>
              <a:rPr b="1" lang="en" sz="2000">
                <a:latin typeface="Lora"/>
                <a:ea typeface="Lora"/>
                <a:cs typeface="Lora"/>
                <a:sym typeface="Lora"/>
              </a:rPr>
              <a:t>user control</a:t>
            </a:r>
            <a:r>
              <a:rPr lang="en" sz="2000">
                <a:latin typeface="Lora"/>
                <a:ea typeface="Lora"/>
                <a:cs typeface="Lora"/>
                <a:sym typeface="Lora"/>
              </a:rPr>
              <a:t>, </a:t>
            </a:r>
            <a:r>
              <a:rPr b="1" lang="en" sz="2000">
                <a:latin typeface="Lora"/>
                <a:ea typeface="Lora"/>
                <a:cs typeface="Lora"/>
                <a:sym typeface="Lora"/>
              </a:rPr>
              <a:t>inconsistencies,</a:t>
            </a:r>
            <a:r>
              <a:rPr lang="en" sz="2000">
                <a:latin typeface="Lora"/>
                <a:ea typeface="Lora"/>
                <a:cs typeface="Lora"/>
                <a:sym typeface="Lora"/>
              </a:rPr>
              <a:t> and </a:t>
            </a:r>
            <a:r>
              <a:rPr b="1" lang="en" sz="2000">
                <a:latin typeface="Lora"/>
                <a:ea typeface="Lora"/>
                <a:cs typeface="Lora"/>
                <a:sym typeface="Lora"/>
              </a:rPr>
              <a:t>mismatches with real world</a:t>
            </a:r>
            <a:endParaRPr b="1"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0" lvl="0" marL="0" rtl="0" algn="l">
              <a:spcBef>
                <a:spcPts val="0"/>
              </a:spcBef>
              <a:spcAft>
                <a:spcPts val="0"/>
              </a:spcAft>
              <a:buNone/>
            </a:pPr>
            <a:r>
              <a:rPr lang="en" sz="2000">
                <a:latin typeface="Lora"/>
                <a:ea typeface="Lora"/>
                <a:cs typeface="Lora"/>
                <a:sym typeface="Lora"/>
              </a:rPr>
              <a:t>Building app with </a:t>
            </a:r>
            <a:r>
              <a:rPr b="1" lang="en" sz="2000">
                <a:latin typeface="Lora"/>
                <a:ea typeface="Lora"/>
                <a:cs typeface="Lora"/>
                <a:sym typeface="Lora"/>
              </a:rPr>
              <a:t>React Native </a:t>
            </a:r>
            <a:r>
              <a:rPr lang="en" sz="2000">
                <a:latin typeface="Lora"/>
                <a:ea typeface="Lora"/>
                <a:cs typeface="Lora"/>
                <a:sym typeface="Lora"/>
              </a:rPr>
              <a:t>and </a:t>
            </a:r>
            <a:r>
              <a:rPr b="1" lang="en" sz="2000">
                <a:latin typeface="Lora"/>
                <a:ea typeface="Lora"/>
                <a:cs typeface="Lora"/>
                <a:sym typeface="Lora"/>
              </a:rPr>
              <a:t>Firebase</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0" lvl="0" marL="0" rtl="0" algn="l">
              <a:spcBef>
                <a:spcPts val="0"/>
              </a:spcBef>
              <a:spcAft>
                <a:spcPts val="0"/>
              </a:spcAft>
              <a:buNone/>
            </a:pPr>
            <a:r>
              <a:rPr lang="en" sz="2000">
                <a:latin typeface="Lora"/>
                <a:ea typeface="Lora"/>
                <a:cs typeface="Lora"/>
                <a:sym typeface="Lora"/>
              </a:rPr>
              <a:t>Complete: </a:t>
            </a:r>
            <a:r>
              <a:rPr b="1" lang="en" sz="2000">
                <a:latin typeface="Lora"/>
                <a:ea typeface="Lora"/>
                <a:cs typeface="Lora"/>
                <a:sym typeface="Lora"/>
              </a:rPr>
              <a:t>Task 1</a:t>
            </a:r>
            <a:r>
              <a:rPr lang="en" sz="2000">
                <a:latin typeface="Lora"/>
                <a:ea typeface="Lora"/>
                <a:cs typeface="Lora"/>
                <a:sym typeface="Lora"/>
              </a:rPr>
              <a:t>, User Database, Basic Layout</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0" lvl="0" marL="0" rtl="0" algn="l">
              <a:spcBef>
                <a:spcPts val="0"/>
              </a:spcBef>
              <a:spcAft>
                <a:spcPts val="0"/>
              </a:spcAft>
              <a:buNone/>
            </a:pPr>
            <a:r>
              <a:rPr lang="en" sz="2000">
                <a:latin typeface="Lora"/>
                <a:ea typeface="Lora"/>
                <a:cs typeface="Lora"/>
                <a:sym typeface="Lora"/>
              </a:rPr>
              <a:t>To Complete: </a:t>
            </a:r>
            <a:r>
              <a:rPr b="1" lang="en" sz="2000">
                <a:latin typeface="Lora"/>
                <a:ea typeface="Lora"/>
                <a:cs typeface="Lora"/>
                <a:sym typeface="Lora"/>
              </a:rPr>
              <a:t>Task 2</a:t>
            </a:r>
            <a:r>
              <a:rPr lang="en" sz="2000">
                <a:latin typeface="Lora"/>
                <a:ea typeface="Lora"/>
                <a:cs typeface="Lora"/>
                <a:sym typeface="Lora"/>
              </a:rPr>
              <a:t>, </a:t>
            </a:r>
            <a:r>
              <a:rPr b="1" lang="en" sz="2000">
                <a:latin typeface="Lora"/>
                <a:ea typeface="Lora"/>
                <a:cs typeface="Lora"/>
                <a:sym typeface="Lora"/>
              </a:rPr>
              <a:t>Task 3</a:t>
            </a:r>
            <a:r>
              <a:rPr lang="en" sz="2000">
                <a:latin typeface="Lora"/>
                <a:ea typeface="Lora"/>
                <a:cs typeface="Lora"/>
                <a:sym typeface="Lora"/>
              </a:rPr>
              <a:t>, Complex Functionality</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a:p>
            <a:pPr indent="0" lvl="0" marL="0" rtl="0" algn="l">
              <a:spcBef>
                <a:spcPts val="0"/>
              </a:spcBef>
              <a:spcAft>
                <a:spcPts val="0"/>
              </a:spcAft>
              <a:buNone/>
            </a:pPr>
            <a:r>
              <a:t/>
            </a:r>
            <a:endParaRPr sz="2000">
              <a:latin typeface="Lora"/>
              <a:ea typeface="Lora"/>
              <a:cs typeface="Lora"/>
              <a:sym typeface="Lor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cxnSp>
        <p:nvCxnSpPr>
          <p:cNvPr id="589" name="Google Shape;589;p54"/>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590" name="Google Shape;590;p54"/>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91" name="Google Shape;591;p54"/>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54"/>
          <p:cNvSpPr txBox="1"/>
          <p:nvPr>
            <p:ph idx="4294967295" type="ctrTitle"/>
          </p:nvPr>
        </p:nvSpPr>
        <p:spPr>
          <a:xfrm>
            <a:off x="1927025" y="2058950"/>
            <a:ext cx="52677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p>
          <a:p>
            <a:pPr indent="0" lvl="0" marL="0" rtl="0" algn="ctr">
              <a:spcBef>
                <a:spcPts val="0"/>
              </a:spcBef>
              <a:spcAft>
                <a:spcPts val="0"/>
              </a:spcAft>
              <a:buNone/>
            </a:pPr>
            <a:r>
              <a:rPr lang="en" sz="7200"/>
              <a:t>Questions?</a:t>
            </a:r>
            <a:endParaRPr sz="7200"/>
          </a:p>
        </p:txBody>
      </p:sp>
      <p:grpSp>
        <p:nvGrpSpPr>
          <p:cNvPr id="593" name="Google Shape;593;p54"/>
          <p:cNvGrpSpPr/>
          <p:nvPr/>
        </p:nvGrpSpPr>
        <p:grpSpPr>
          <a:xfrm>
            <a:off x="912516" y="960524"/>
            <a:ext cx="215966" cy="342399"/>
            <a:chOff x="6718575" y="2318625"/>
            <a:chExt cx="256950" cy="407375"/>
          </a:xfrm>
        </p:grpSpPr>
        <p:sp>
          <p:nvSpPr>
            <p:cNvPr id="594" name="Google Shape;594;p54"/>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54"/>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54"/>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54"/>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54"/>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54"/>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54"/>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54"/>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cxnSp>
        <p:nvCxnSpPr>
          <p:cNvPr id="156" name="Google Shape;156;p28"/>
          <p:cNvCxnSpPr/>
          <p:nvPr/>
        </p:nvCxnSpPr>
        <p:spPr>
          <a:xfrm>
            <a:off x="-6025" y="1668728"/>
            <a:ext cx="9162000" cy="0"/>
          </a:xfrm>
          <a:prstGeom prst="straightConnector1">
            <a:avLst/>
          </a:prstGeom>
          <a:noFill/>
          <a:ln cap="flat" cmpd="sng" w="9525">
            <a:solidFill>
              <a:srgbClr val="CCCCCC"/>
            </a:solidFill>
            <a:prstDash val="solid"/>
            <a:round/>
            <a:headEnd len="med" w="med" type="none"/>
            <a:tailEnd len="med" w="med" type="none"/>
          </a:ln>
        </p:spPr>
      </p:cxnSp>
      <p:sp>
        <p:nvSpPr>
          <p:cNvPr id="157" name="Google Shape;157;p28"/>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8" name="Google Shape;158;p28"/>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sp>
        <p:nvSpPr>
          <p:cNvPr id="159" name="Google Shape;159;p28"/>
          <p:cNvSpPr/>
          <p:nvPr/>
        </p:nvSpPr>
        <p:spPr>
          <a:xfrm>
            <a:off x="409900" y="1378925"/>
            <a:ext cx="579300" cy="579600"/>
          </a:xfrm>
          <a:prstGeom prst="ellipse">
            <a:avLst/>
          </a:prstGeom>
          <a:solidFill>
            <a:srgbClr val="98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A4C2F4"/>
              </a:highlight>
            </a:endParaRPr>
          </a:p>
        </p:txBody>
      </p:sp>
      <p:sp>
        <p:nvSpPr>
          <p:cNvPr id="160" name="Google Shape;160;p28"/>
          <p:cNvSpPr/>
          <p:nvPr/>
        </p:nvSpPr>
        <p:spPr>
          <a:xfrm>
            <a:off x="539361" y="1499779"/>
            <a:ext cx="320378" cy="337776"/>
          </a:xfrm>
          <a:custGeom>
            <a:rect b="b" l="l" r="r" t="t"/>
            <a:pathLst>
              <a:path extrusionOk="0" fill="none" h="16075" w="15247">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8"/>
          <p:cNvSpPr/>
          <p:nvPr/>
        </p:nvSpPr>
        <p:spPr>
          <a:xfrm>
            <a:off x="2452979" y="643738"/>
            <a:ext cx="1809900" cy="1942500"/>
          </a:xfrm>
          <a:prstGeom prst="rect">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28"/>
          <p:cNvPicPr preferRelativeResize="0"/>
          <p:nvPr/>
        </p:nvPicPr>
        <p:blipFill rotWithShape="1">
          <a:blip r:embed="rId4">
            <a:alphaModFix/>
          </a:blip>
          <a:srcRect b="0" l="6893" r="7475" t="21795"/>
          <a:stretch/>
        </p:blipFill>
        <p:spPr>
          <a:xfrm>
            <a:off x="2670150" y="749813"/>
            <a:ext cx="1403375" cy="1730475"/>
          </a:xfrm>
          <a:prstGeom prst="rect">
            <a:avLst/>
          </a:prstGeom>
          <a:noFill/>
          <a:ln>
            <a:noFill/>
          </a:ln>
        </p:spPr>
      </p:pic>
      <p:sp>
        <p:nvSpPr>
          <p:cNvPr id="163" name="Google Shape;163;p28"/>
          <p:cNvSpPr/>
          <p:nvPr/>
        </p:nvSpPr>
        <p:spPr>
          <a:xfrm>
            <a:off x="4881129" y="2807338"/>
            <a:ext cx="1809900" cy="1942500"/>
          </a:xfrm>
          <a:prstGeom prst="rect">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28"/>
          <p:cNvPicPr preferRelativeResize="0"/>
          <p:nvPr/>
        </p:nvPicPr>
        <p:blipFill rotWithShape="1">
          <a:blip r:embed="rId5">
            <a:alphaModFix/>
          </a:blip>
          <a:srcRect b="4810" l="0" r="4571" t="5767"/>
          <a:stretch/>
        </p:blipFill>
        <p:spPr>
          <a:xfrm>
            <a:off x="5084387" y="2918638"/>
            <a:ext cx="1403375" cy="1719925"/>
          </a:xfrm>
          <a:prstGeom prst="rect">
            <a:avLst/>
          </a:prstGeom>
          <a:noFill/>
          <a:ln>
            <a:noFill/>
          </a:ln>
        </p:spPr>
      </p:pic>
      <p:sp>
        <p:nvSpPr>
          <p:cNvPr id="165" name="Google Shape;165;p28"/>
          <p:cNvSpPr/>
          <p:nvPr/>
        </p:nvSpPr>
        <p:spPr>
          <a:xfrm>
            <a:off x="4881129" y="643750"/>
            <a:ext cx="1809900" cy="1942500"/>
          </a:xfrm>
          <a:prstGeom prst="rect">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 name="Google Shape;166;p28"/>
          <p:cNvPicPr preferRelativeResize="0"/>
          <p:nvPr/>
        </p:nvPicPr>
        <p:blipFill rotWithShape="1">
          <a:blip r:embed="rId6">
            <a:alphaModFix/>
          </a:blip>
          <a:srcRect b="0" l="5065" r="7590" t="16715"/>
          <a:stretch/>
        </p:blipFill>
        <p:spPr>
          <a:xfrm>
            <a:off x="5098300" y="749838"/>
            <a:ext cx="1403375" cy="1746181"/>
          </a:xfrm>
          <a:prstGeom prst="rect">
            <a:avLst/>
          </a:prstGeom>
          <a:noFill/>
          <a:ln>
            <a:noFill/>
          </a:ln>
        </p:spPr>
      </p:pic>
      <p:sp>
        <p:nvSpPr>
          <p:cNvPr id="167" name="Google Shape;167;p28"/>
          <p:cNvSpPr/>
          <p:nvPr/>
        </p:nvSpPr>
        <p:spPr>
          <a:xfrm>
            <a:off x="2452979" y="2801988"/>
            <a:ext cx="1809900" cy="1942500"/>
          </a:xfrm>
          <a:prstGeom prst="rect">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28"/>
          <p:cNvPicPr preferRelativeResize="0"/>
          <p:nvPr/>
        </p:nvPicPr>
        <p:blipFill rotWithShape="1">
          <a:blip r:embed="rId7">
            <a:alphaModFix/>
          </a:blip>
          <a:srcRect b="0" l="6371" r="7644" t="20382"/>
          <a:stretch/>
        </p:blipFill>
        <p:spPr>
          <a:xfrm>
            <a:off x="2670151" y="2908075"/>
            <a:ext cx="1403375" cy="17410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9"/>
          <p:cNvSpPr txBox="1"/>
          <p:nvPr>
            <p:ph idx="4294967295" type="subTitle"/>
          </p:nvPr>
        </p:nvSpPr>
        <p:spPr>
          <a:xfrm>
            <a:off x="2371625" y="2026275"/>
            <a:ext cx="6042900" cy="78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chemeClr val="lt1"/>
                </a:highlight>
                <a:latin typeface="Lora"/>
                <a:ea typeface="Lora"/>
                <a:cs typeface="Lora"/>
                <a:sym typeface="Lora"/>
              </a:rPr>
              <a:t>Crowdsourced Lesson Planning and Organization</a:t>
            </a:r>
            <a:endParaRPr>
              <a:latin typeface="Lora"/>
              <a:ea typeface="Lora"/>
              <a:cs typeface="Lora"/>
              <a:sym typeface="Lora"/>
            </a:endParaRPr>
          </a:p>
        </p:txBody>
      </p:sp>
      <p:cxnSp>
        <p:nvCxnSpPr>
          <p:cNvPr id="174" name="Google Shape;174;p29"/>
          <p:cNvCxnSpPr/>
          <p:nvPr/>
        </p:nvCxnSpPr>
        <p:spPr>
          <a:xfrm>
            <a:off x="6450" y="1428750"/>
            <a:ext cx="2397300" cy="0"/>
          </a:xfrm>
          <a:prstGeom prst="straightConnector1">
            <a:avLst/>
          </a:prstGeom>
          <a:noFill/>
          <a:ln cap="flat" cmpd="sng" w="9525">
            <a:solidFill>
              <a:srgbClr val="CCCCCC"/>
            </a:solidFill>
            <a:prstDash val="solid"/>
            <a:round/>
            <a:headEnd len="med" w="med" type="none"/>
            <a:tailEnd len="med" w="med" type="none"/>
          </a:ln>
        </p:spPr>
      </p:cxnSp>
      <p:sp>
        <p:nvSpPr>
          <p:cNvPr id="175" name="Google Shape;175;p29"/>
          <p:cNvSpPr txBox="1"/>
          <p:nvPr>
            <p:ph idx="4294967295" type="ctrTitle"/>
          </p:nvPr>
        </p:nvSpPr>
        <p:spPr>
          <a:xfrm>
            <a:off x="2371625" y="816550"/>
            <a:ext cx="38772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Value Proposition</a:t>
            </a:r>
            <a:endParaRPr sz="3600"/>
          </a:p>
        </p:txBody>
      </p:sp>
      <p:cxnSp>
        <p:nvCxnSpPr>
          <p:cNvPr id="176" name="Google Shape;176;p29"/>
          <p:cNvCxnSpPr/>
          <p:nvPr/>
        </p:nvCxnSpPr>
        <p:spPr>
          <a:xfrm>
            <a:off x="4738400" y="1428750"/>
            <a:ext cx="4405500" cy="0"/>
          </a:xfrm>
          <a:prstGeom prst="straightConnector1">
            <a:avLst/>
          </a:prstGeom>
          <a:noFill/>
          <a:ln cap="flat" cmpd="sng" w="9525">
            <a:solidFill>
              <a:srgbClr val="CCCCCC"/>
            </a:solidFill>
            <a:prstDash val="solid"/>
            <a:round/>
            <a:headEnd len="med" w="med" type="none"/>
            <a:tailEnd len="med" w="med" type="none"/>
          </a:ln>
        </p:spPr>
      </p:cxnSp>
      <p:sp>
        <p:nvSpPr>
          <p:cNvPr id="177" name="Google Shape;177;p29"/>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78" name="Google Shape;178;p29"/>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30"/>
          <p:cNvSpPr txBox="1"/>
          <p:nvPr>
            <p:ph idx="4294967295" type="subTitle"/>
          </p:nvPr>
        </p:nvSpPr>
        <p:spPr>
          <a:xfrm>
            <a:off x="2403750" y="2035400"/>
            <a:ext cx="6042900" cy="12936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000">
                <a:latin typeface="Lora"/>
                <a:ea typeface="Lora"/>
                <a:cs typeface="Lora"/>
                <a:sym typeface="Lora"/>
              </a:rPr>
              <a:t>Successful lesson planning can be an </a:t>
            </a:r>
            <a:r>
              <a:rPr b="1" lang="en" sz="2000">
                <a:latin typeface="Lora"/>
                <a:ea typeface="Lora"/>
                <a:cs typeface="Lora"/>
                <a:sym typeface="Lora"/>
              </a:rPr>
              <a:t>arduous</a:t>
            </a:r>
            <a:r>
              <a:rPr lang="en" sz="2000">
                <a:latin typeface="Lora"/>
                <a:ea typeface="Lora"/>
                <a:cs typeface="Lora"/>
                <a:sym typeface="Lora"/>
              </a:rPr>
              <a:t> and </a:t>
            </a:r>
            <a:r>
              <a:rPr b="1" lang="en" sz="2000">
                <a:latin typeface="Lora"/>
                <a:ea typeface="Lora"/>
                <a:cs typeface="Lora"/>
                <a:sym typeface="Lora"/>
              </a:rPr>
              <a:t>time consuming</a:t>
            </a:r>
            <a:r>
              <a:rPr lang="en" sz="2000">
                <a:latin typeface="Lora"/>
                <a:ea typeface="Lora"/>
                <a:cs typeface="Lora"/>
                <a:sym typeface="Lora"/>
              </a:rPr>
              <a:t> task.</a:t>
            </a:r>
            <a:endParaRPr sz="2000">
              <a:latin typeface="Lora"/>
              <a:ea typeface="Lora"/>
              <a:cs typeface="Lora"/>
              <a:sym typeface="Lora"/>
            </a:endParaRPr>
          </a:p>
        </p:txBody>
      </p:sp>
      <p:cxnSp>
        <p:nvCxnSpPr>
          <p:cNvPr id="184" name="Google Shape;184;p30"/>
          <p:cNvCxnSpPr/>
          <p:nvPr/>
        </p:nvCxnSpPr>
        <p:spPr>
          <a:xfrm>
            <a:off x="6450" y="1428750"/>
            <a:ext cx="2397300" cy="0"/>
          </a:xfrm>
          <a:prstGeom prst="straightConnector1">
            <a:avLst/>
          </a:prstGeom>
          <a:noFill/>
          <a:ln cap="flat" cmpd="sng" w="9525">
            <a:solidFill>
              <a:srgbClr val="CCCCCC"/>
            </a:solidFill>
            <a:prstDash val="solid"/>
            <a:round/>
            <a:headEnd len="med" w="med" type="none"/>
            <a:tailEnd len="med" w="med" type="none"/>
          </a:ln>
        </p:spPr>
      </p:cxnSp>
      <p:sp>
        <p:nvSpPr>
          <p:cNvPr id="185" name="Google Shape;185;p30"/>
          <p:cNvSpPr txBox="1"/>
          <p:nvPr>
            <p:ph idx="4294967295" type="ctrTitle"/>
          </p:nvPr>
        </p:nvSpPr>
        <p:spPr>
          <a:xfrm>
            <a:off x="2371625" y="816550"/>
            <a:ext cx="49080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Problem </a:t>
            </a:r>
            <a:endParaRPr sz="3600"/>
          </a:p>
        </p:txBody>
      </p:sp>
      <p:cxnSp>
        <p:nvCxnSpPr>
          <p:cNvPr id="186" name="Google Shape;186;p30"/>
          <p:cNvCxnSpPr/>
          <p:nvPr/>
        </p:nvCxnSpPr>
        <p:spPr>
          <a:xfrm flipH="1" rot="10800000">
            <a:off x="4405525" y="1428775"/>
            <a:ext cx="4738500" cy="6000"/>
          </a:xfrm>
          <a:prstGeom prst="straightConnector1">
            <a:avLst/>
          </a:prstGeom>
          <a:noFill/>
          <a:ln cap="flat" cmpd="sng" w="9525">
            <a:solidFill>
              <a:srgbClr val="CCCCCC"/>
            </a:solidFill>
            <a:prstDash val="solid"/>
            <a:round/>
            <a:headEnd len="med" w="med" type="none"/>
            <a:tailEnd len="med" w="med" type="none"/>
          </a:ln>
        </p:spPr>
      </p:cxnSp>
      <p:sp>
        <p:nvSpPr>
          <p:cNvPr id="187" name="Google Shape;187;p30"/>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8" name="Google Shape;188;p30"/>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1"/>
          <p:cNvSpPr txBox="1"/>
          <p:nvPr>
            <p:ph idx="4294967295" type="subTitle"/>
          </p:nvPr>
        </p:nvSpPr>
        <p:spPr>
          <a:xfrm>
            <a:off x="2371625" y="2026275"/>
            <a:ext cx="6042900" cy="2265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2000">
                <a:solidFill>
                  <a:schemeClr val="dk1"/>
                </a:solidFill>
                <a:latin typeface="Lora"/>
                <a:ea typeface="Lora"/>
                <a:cs typeface="Lora"/>
                <a:sym typeface="Lora"/>
              </a:rPr>
              <a:t>Create</a:t>
            </a:r>
            <a:r>
              <a:rPr lang="en" sz="2000">
                <a:solidFill>
                  <a:schemeClr val="dk1"/>
                </a:solidFill>
                <a:latin typeface="Lora"/>
                <a:ea typeface="Lora"/>
                <a:cs typeface="Lora"/>
                <a:sym typeface="Lora"/>
              </a:rPr>
              <a:t> an online community for teachers who want to </a:t>
            </a:r>
            <a:r>
              <a:rPr b="1" lang="en" sz="2000">
                <a:solidFill>
                  <a:schemeClr val="dk1"/>
                </a:solidFill>
                <a:latin typeface="Lora"/>
                <a:ea typeface="Lora"/>
                <a:cs typeface="Lora"/>
                <a:sym typeface="Lora"/>
              </a:rPr>
              <a:t>share</a:t>
            </a:r>
            <a:r>
              <a:rPr lang="en" sz="2000">
                <a:solidFill>
                  <a:schemeClr val="dk1"/>
                </a:solidFill>
                <a:latin typeface="Lora"/>
                <a:ea typeface="Lora"/>
                <a:cs typeface="Lora"/>
                <a:sym typeface="Lora"/>
              </a:rPr>
              <a:t>, </a:t>
            </a:r>
            <a:r>
              <a:rPr b="1" lang="en" sz="2000">
                <a:solidFill>
                  <a:schemeClr val="dk1"/>
                </a:solidFill>
                <a:latin typeface="Lora"/>
                <a:ea typeface="Lora"/>
                <a:cs typeface="Lora"/>
                <a:sym typeface="Lora"/>
              </a:rPr>
              <a:t>discover</a:t>
            </a:r>
            <a:r>
              <a:rPr lang="en" sz="2000">
                <a:solidFill>
                  <a:schemeClr val="dk1"/>
                </a:solidFill>
                <a:latin typeface="Lora"/>
                <a:ea typeface="Lora"/>
                <a:cs typeface="Lora"/>
                <a:sym typeface="Lora"/>
              </a:rPr>
              <a:t>, and </a:t>
            </a:r>
            <a:r>
              <a:rPr b="1" lang="en" sz="2000">
                <a:solidFill>
                  <a:schemeClr val="dk1"/>
                </a:solidFill>
                <a:latin typeface="Lora"/>
                <a:ea typeface="Lora"/>
                <a:cs typeface="Lora"/>
                <a:sym typeface="Lora"/>
              </a:rPr>
              <a:t>manage</a:t>
            </a:r>
            <a:r>
              <a:rPr lang="en" sz="2000">
                <a:solidFill>
                  <a:schemeClr val="dk1"/>
                </a:solidFill>
                <a:latin typeface="Lora"/>
                <a:ea typeface="Lora"/>
                <a:cs typeface="Lora"/>
                <a:sym typeface="Lora"/>
              </a:rPr>
              <a:t> lesson plans.</a:t>
            </a:r>
            <a:endParaRPr sz="2000">
              <a:solidFill>
                <a:schemeClr val="dk1"/>
              </a:solidFill>
              <a:latin typeface="Lora"/>
              <a:ea typeface="Lora"/>
              <a:cs typeface="Lora"/>
              <a:sym typeface="Lora"/>
            </a:endParaRPr>
          </a:p>
          <a:p>
            <a:pPr indent="0" lvl="0" marL="0" rtl="0" algn="l">
              <a:spcBef>
                <a:spcPts val="600"/>
              </a:spcBef>
              <a:spcAft>
                <a:spcPts val="0"/>
              </a:spcAft>
              <a:buNone/>
            </a:pPr>
            <a:r>
              <a:t/>
            </a:r>
            <a:endParaRPr>
              <a:latin typeface="Lora"/>
              <a:ea typeface="Lora"/>
              <a:cs typeface="Lora"/>
              <a:sym typeface="Lora"/>
            </a:endParaRPr>
          </a:p>
        </p:txBody>
      </p:sp>
      <p:cxnSp>
        <p:nvCxnSpPr>
          <p:cNvPr id="194" name="Google Shape;194;p31"/>
          <p:cNvCxnSpPr/>
          <p:nvPr/>
        </p:nvCxnSpPr>
        <p:spPr>
          <a:xfrm>
            <a:off x="6450" y="1428750"/>
            <a:ext cx="2397300" cy="0"/>
          </a:xfrm>
          <a:prstGeom prst="straightConnector1">
            <a:avLst/>
          </a:prstGeom>
          <a:noFill/>
          <a:ln cap="flat" cmpd="sng" w="9525">
            <a:solidFill>
              <a:srgbClr val="CCCCCC"/>
            </a:solidFill>
            <a:prstDash val="solid"/>
            <a:round/>
            <a:headEnd len="med" w="med" type="none"/>
            <a:tailEnd len="med" w="med" type="none"/>
          </a:ln>
        </p:spPr>
      </p:cxnSp>
      <p:sp>
        <p:nvSpPr>
          <p:cNvPr id="195" name="Google Shape;195;p31"/>
          <p:cNvSpPr txBox="1"/>
          <p:nvPr>
            <p:ph idx="4294967295" type="ctrTitle"/>
          </p:nvPr>
        </p:nvSpPr>
        <p:spPr>
          <a:xfrm>
            <a:off x="2371625" y="816550"/>
            <a:ext cx="49080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Solution</a:t>
            </a:r>
            <a:endParaRPr sz="3600"/>
          </a:p>
        </p:txBody>
      </p:sp>
      <p:cxnSp>
        <p:nvCxnSpPr>
          <p:cNvPr id="196" name="Google Shape;196;p31"/>
          <p:cNvCxnSpPr/>
          <p:nvPr/>
        </p:nvCxnSpPr>
        <p:spPr>
          <a:xfrm>
            <a:off x="4381100" y="1424725"/>
            <a:ext cx="4762800" cy="3900"/>
          </a:xfrm>
          <a:prstGeom prst="straightConnector1">
            <a:avLst/>
          </a:prstGeom>
          <a:noFill/>
          <a:ln cap="flat" cmpd="sng" w="9525">
            <a:solidFill>
              <a:srgbClr val="CCCCCC"/>
            </a:solidFill>
            <a:prstDash val="solid"/>
            <a:round/>
            <a:headEnd len="med" w="med" type="none"/>
            <a:tailEnd len="med" w="med" type="none"/>
          </a:ln>
        </p:spPr>
      </p:cxnSp>
      <p:sp>
        <p:nvSpPr>
          <p:cNvPr id="197" name="Google Shape;197;p31"/>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8" name="Google Shape;198;p31"/>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32"/>
          <p:cNvSpPr txBox="1"/>
          <p:nvPr>
            <p:ph idx="4294967295" type="subTitle"/>
          </p:nvPr>
        </p:nvSpPr>
        <p:spPr>
          <a:xfrm>
            <a:off x="2371625" y="1786950"/>
            <a:ext cx="60429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latin typeface="Lora"/>
                <a:ea typeface="Lora"/>
                <a:cs typeface="Lora"/>
                <a:sym typeface="Lora"/>
              </a:rPr>
              <a:t>Heuristic Evaluation Results</a:t>
            </a:r>
            <a:endParaRPr>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Overview of Revised Design</a:t>
            </a:r>
            <a:endParaRPr>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Prototype Implementation Status</a:t>
            </a:r>
            <a:endParaRPr>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Demonstration of Prototype</a:t>
            </a:r>
            <a:endParaRPr>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Summary</a:t>
            </a:r>
            <a:endParaRPr>
              <a:latin typeface="Lora"/>
              <a:ea typeface="Lora"/>
              <a:cs typeface="Lora"/>
              <a:sym typeface="Lora"/>
            </a:endParaRPr>
          </a:p>
        </p:txBody>
      </p:sp>
      <p:cxnSp>
        <p:nvCxnSpPr>
          <p:cNvPr id="204" name="Google Shape;204;p32"/>
          <p:cNvCxnSpPr/>
          <p:nvPr/>
        </p:nvCxnSpPr>
        <p:spPr>
          <a:xfrm>
            <a:off x="6450" y="1428750"/>
            <a:ext cx="2397300" cy="0"/>
          </a:xfrm>
          <a:prstGeom prst="straightConnector1">
            <a:avLst/>
          </a:prstGeom>
          <a:noFill/>
          <a:ln cap="flat" cmpd="sng" w="9525">
            <a:solidFill>
              <a:srgbClr val="CCCCCC"/>
            </a:solidFill>
            <a:prstDash val="solid"/>
            <a:round/>
            <a:headEnd len="med" w="med" type="none"/>
            <a:tailEnd len="med" w="med" type="none"/>
          </a:ln>
        </p:spPr>
      </p:cxnSp>
      <p:sp>
        <p:nvSpPr>
          <p:cNvPr id="205" name="Google Shape;205;p32"/>
          <p:cNvSpPr txBox="1"/>
          <p:nvPr>
            <p:ph idx="4294967295" type="ctrTitle"/>
          </p:nvPr>
        </p:nvSpPr>
        <p:spPr>
          <a:xfrm>
            <a:off x="2371625" y="816550"/>
            <a:ext cx="49080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Roadmap</a:t>
            </a:r>
            <a:endParaRPr sz="3600"/>
          </a:p>
        </p:txBody>
      </p:sp>
      <p:cxnSp>
        <p:nvCxnSpPr>
          <p:cNvPr id="206" name="Google Shape;206;p32"/>
          <p:cNvCxnSpPr/>
          <p:nvPr/>
        </p:nvCxnSpPr>
        <p:spPr>
          <a:xfrm>
            <a:off x="4738400" y="1428750"/>
            <a:ext cx="4405500" cy="0"/>
          </a:xfrm>
          <a:prstGeom prst="straightConnector1">
            <a:avLst/>
          </a:prstGeom>
          <a:noFill/>
          <a:ln cap="flat" cmpd="sng" w="9525">
            <a:solidFill>
              <a:srgbClr val="CCCCCC"/>
            </a:solidFill>
            <a:prstDash val="solid"/>
            <a:round/>
            <a:headEnd len="med" w="med" type="none"/>
            <a:tailEnd len="med" w="med" type="none"/>
          </a:ln>
        </p:spPr>
      </p:cxnSp>
      <p:sp>
        <p:nvSpPr>
          <p:cNvPr id="207" name="Google Shape;207;p32"/>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8" name="Google Shape;208;p32"/>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3"/>
          <p:cNvSpPr txBox="1"/>
          <p:nvPr>
            <p:ph idx="4294967295" type="subTitle"/>
          </p:nvPr>
        </p:nvSpPr>
        <p:spPr>
          <a:xfrm>
            <a:off x="2371625" y="1786950"/>
            <a:ext cx="60429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latin typeface="Lora"/>
                <a:ea typeface="Lora"/>
                <a:cs typeface="Lora"/>
                <a:sym typeface="Lora"/>
              </a:rPr>
              <a:t>Heuristic Evaluation Results</a:t>
            </a:r>
            <a:endParaRPr b="1">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Overview of Revised Design</a:t>
            </a:r>
            <a:endParaRPr>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Prototype Implementation Status</a:t>
            </a:r>
            <a:endParaRPr>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Demonstration of Prototype</a:t>
            </a:r>
            <a:endParaRPr>
              <a:latin typeface="Lora"/>
              <a:ea typeface="Lora"/>
              <a:cs typeface="Lora"/>
              <a:sym typeface="Lora"/>
            </a:endParaRPr>
          </a:p>
          <a:p>
            <a:pPr indent="0" lvl="0" marL="0" rtl="0" algn="l">
              <a:spcBef>
                <a:spcPts val="600"/>
              </a:spcBef>
              <a:spcAft>
                <a:spcPts val="0"/>
              </a:spcAft>
              <a:buNone/>
            </a:pPr>
            <a:r>
              <a:rPr lang="en">
                <a:latin typeface="Lora"/>
                <a:ea typeface="Lora"/>
                <a:cs typeface="Lora"/>
                <a:sym typeface="Lora"/>
              </a:rPr>
              <a:t>Summary</a:t>
            </a:r>
            <a:endParaRPr>
              <a:latin typeface="Lora"/>
              <a:ea typeface="Lora"/>
              <a:cs typeface="Lora"/>
              <a:sym typeface="Lora"/>
            </a:endParaRPr>
          </a:p>
        </p:txBody>
      </p:sp>
      <p:cxnSp>
        <p:nvCxnSpPr>
          <p:cNvPr id="214" name="Google Shape;214;p33"/>
          <p:cNvCxnSpPr/>
          <p:nvPr/>
        </p:nvCxnSpPr>
        <p:spPr>
          <a:xfrm>
            <a:off x="6450" y="1428750"/>
            <a:ext cx="2397300" cy="0"/>
          </a:xfrm>
          <a:prstGeom prst="straightConnector1">
            <a:avLst/>
          </a:prstGeom>
          <a:noFill/>
          <a:ln cap="flat" cmpd="sng" w="9525">
            <a:solidFill>
              <a:srgbClr val="CCCCCC"/>
            </a:solidFill>
            <a:prstDash val="solid"/>
            <a:round/>
            <a:headEnd len="med" w="med" type="none"/>
            <a:tailEnd len="med" w="med" type="none"/>
          </a:ln>
        </p:spPr>
      </p:cxnSp>
      <p:sp>
        <p:nvSpPr>
          <p:cNvPr id="215" name="Google Shape;215;p33"/>
          <p:cNvSpPr txBox="1"/>
          <p:nvPr>
            <p:ph idx="4294967295" type="ctrTitle"/>
          </p:nvPr>
        </p:nvSpPr>
        <p:spPr>
          <a:xfrm>
            <a:off x="2371625" y="816550"/>
            <a:ext cx="49080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Roadmap</a:t>
            </a:r>
            <a:endParaRPr sz="3600"/>
          </a:p>
        </p:txBody>
      </p:sp>
      <p:cxnSp>
        <p:nvCxnSpPr>
          <p:cNvPr id="216" name="Google Shape;216;p33"/>
          <p:cNvCxnSpPr/>
          <p:nvPr/>
        </p:nvCxnSpPr>
        <p:spPr>
          <a:xfrm>
            <a:off x="4738400" y="1428750"/>
            <a:ext cx="4405500" cy="0"/>
          </a:xfrm>
          <a:prstGeom prst="straightConnector1">
            <a:avLst/>
          </a:prstGeom>
          <a:noFill/>
          <a:ln cap="flat" cmpd="sng" w="9525">
            <a:solidFill>
              <a:srgbClr val="CCCCCC"/>
            </a:solidFill>
            <a:prstDash val="solid"/>
            <a:round/>
            <a:headEnd len="med" w="med" type="none"/>
            <a:tailEnd len="med" w="med" type="none"/>
          </a:ln>
        </p:spPr>
      </p:cxnSp>
      <p:sp>
        <p:nvSpPr>
          <p:cNvPr id="217" name="Google Shape;217;p33"/>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18" name="Google Shape;218;p33"/>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cxnSp>
        <p:nvCxnSpPr>
          <p:cNvPr id="223" name="Google Shape;223;p34"/>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224" name="Google Shape;224;p34"/>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5" name="Google Shape;225;p34"/>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4"/>
          <p:cNvSpPr txBox="1"/>
          <p:nvPr>
            <p:ph idx="4294967295" type="ctrTitle"/>
          </p:nvPr>
        </p:nvSpPr>
        <p:spPr>
          <a:xfrm>
            <a:off x="1504375" y="303700"/>
            <a:ext cx="49893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Major Violations</a:t>
            </a:r>
            <a:endParaRPr sz="2400"/>
          </a:p>
        </p:txBody>
      </p:sp>
      <p:grpSp>
        <p:nvGrpSpPr>
          <p:cNvPr id="227" name="Google Shape;227;p34"/>
          <p:cNvGrpSpPr/>
          <p:nvPr/>
        </p:nvGrpSpPr>
        <p:grpSpPr>
          <a:xfrm>
            <a:off x="912516" y="960524"/>
            <a:ext cx="215966" cy="342399"/>
            <a:chOff x="6718575" y="2318625"/>
            <a:chExt cx="256950" cy="407375"/>
          </a:xfrm>
        </p:grpSpPr>
        <p:sp>
          <p:nvSpPr>
            <p:cNvPr id="228" name="Google Shape;228;p34"/>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4"/>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4"/>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4"/>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4"/>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4"/>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4"/>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4"/>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6" name="Google Shape;236;p34"/>
          <p:cNvSpPr txBox="1"/>
          <p:nvPr/>
        </p:nvSpPr>
        <p:spPr>
          <a:xfrm>
            <a:off x="708050" y="1632400"/>
            <a:ext cx="3208500" cy="30000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rPr b="1" lang="en" sz="7200">
                <a:solidFill>
                  <a:schemeClr val="dk1"/>
                </a:solidFill>
                <a:latin typeface="Lora"/>
                <a:ea typeface="Lora"/>
                <a:cs typeface="Lora"/>
                <a:sym typeface="Lora"/>
              </a:rPr>
              <a:t>9</a:t>
            </a:r>
            <a:r>
              <a:rPr lang="en" sz="7200">
                <a:solidFill>
                  <a:schemeClr val="dk1"/>
                </a:solidFill>
                <a:latin typeface="Lora"/>
                <a:ea typeface="Lora"/>
                <a:cs typeface="Lora"/>
                <a:sym typeface="Lora"/>
              </a:rPr>
              <a:t> </a:t>
            </a:r>
            <a:r>
              <a:rPr lang="en" sz="4800">
                <a:solidFill>
                  <a:schemeClr val="dk1"/>
                </a:solidFill>
                <a:latin typeface="Lora"/>
                <a:ea typeface="Lora"/>
                <a:cs typeface="Lora"/>
                <a:sym typeface="Lora"/>
              </a:rPr>
              <a:t>Severity 3</a:t>
            </a:r>
            <a:endParaRPr sz="4800">
              <a:solidFill>
                <a:schemeClr val="dk1"/>
              </a:solidFill>
              <a:latin typeface="Lora"/>
              <a:ea typeface="Lora"/>
              <a:cs typeface="Lora"/>
              <a:sym typeface="Lora"/>
            </a:endParaRPr>
          </a:p>
          <a:p>
            <a:pPr indent="0" lvl="0" marL="0" rtl="0" algn="ctr">
              <a:spcBef>
                <a:spcPts val="600"/>
              </a:spcBef>
              <a:spcAft>
                <a:spcPts val="0"/>
              </a:spcAft>
              <a:buNone/>
            </a:pPr>
            <a:r>
              <a:rPr lang="en" sz="4800">
                <a:solidFill>
                  <a:schemeClr val="dk1"/>
                </a:solidFill>
                <a:latin typeface="Lora"/>
                <a:ea typeface="Lora"/>
                <a:cs typeface="Lora"/>
                <a:sym typeface="Lora"/>
              </a:rPr>
              <a:t>Violations</a:t>
            </a:r>
            <a:endParaRPr sz="4800">
              <a:solidFill>
                <a:schemeClr val="dk1"/>
              </a:solidFill>
              <a:latin typeface="Lora"/>
              <a:ea typeface="Lora"/>
              <a:cs typeface="Lora"/>
              <a:sym typeface="Lora"/>
            </a:endParaRPr>
          </a:p>
        </p:txBody>
      </p:sp>
      <p:sp>
        <p:nvSpPr>
          <p:cNvPr id="237" name="Google Shape;237;p34"/>
          <p:cNvSpPr txBox="1"/>
          <p:nvPr/>
        </p:nvSpPr>
        <p:spPr>
          <a:xfrm>
            <a:off x="5227475" y="1632400"/>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rPr b="1" lang="en" sz="7200">
                <a:solidFill>
                  <a:schemeClr val="dk1"/>
                </a:solidFill>
                <a:latin typeface="Lora"/>
                <a:ea typeface="Lora"/>
                <a:cs typeface="Lora"/>
                <a:sym typeface="Lora"/>
              </a:rPr>
              <a:t>1</a:t>
            </a:r>
            <a:endParaRPr b="1" sz="7200">
              <a:solidFill>
                <a:schemeClr val="dk1"/>
              </a:solidFill>
              <a:latin typeface="Lora"/>
              <a:ea typeface="Lora"/>
              <a:cs typeface="Lora"/>
              <a:sym typeface="Lora"/>
            </a:endParaRPr>
          </a:p>
          <a:p>
            <a:pPr indent="0" lvl="0" marL="0" rtl="0" algn="ctr">
              <a:spcBef>
                <a:spcPts val="600"/>
              </a:spcBef>
              <a:spcAft>
                <a:spcPts val="0"/>
              </a:spcAft>
              <a:buNone/>
            </a:pPr>
            <a:r>
              <a:rPr lang="en" sz="4800">
                <a:solidFill>
                  <a:schemeClr val="dk1"/>
                </a:solidFill>
                <a:latin typeface="Lora"/>
                <a:ea typeface="Lora"/>
                <a:cs typeface="Lora"/>
                <a:sym typeface="Lora"/>
              </a:rPr>
              <a:t>Severity 4</a:t>
            </a:r>
            <a:br>
              <a:rPr lang="en" sz="4800">
                <a:solidFill>
                  <a:schemeClr val="dk1"/>
                </a:solidFill>
                <a:latin typeface="Lora"/>
                <a:ea typeface="Lora"/>
                <a:cs typeface="Lora"/>
                <a:sym typeface="Lora"/>
              </a:rPr>
            </a:br>
            <a:r>
              <a:rPr lang="en" sz="4800">
                <a:solidFill>
                  <a:schemeClr val="dk1"/>
                </a:solidFill>
                <a:latin typeface="Lora"/>
                <a:ea typeface="Lora"/>
                <a:cs typeface="Lora"/>
                <a:sym typeface="Lora"/>
              </a:rPr>
              <a:t>Violation</a:t>
            </a:r>
            <a:endParaRPr sz="4800">
              <a:solidFill>
                <a:schemeClr val="dk1"/>
              </a:solidFill>
              <a:latin typeface="Lora"/>
              <a:ea typeface="Lora"/>
              <a:cs typeface="Lora"/>
              <a:sym typeface="Lora"/>
            </a:endParaRPr>
          </a:p>
        </p:txBody>
      </p:sp>
      <p:cxnSp>
        <p:nvCxnSpPr>
          <p:cNvPr id="238" name="Google Shape;238;p34"/>
          <p:cNvCxnSpPr/>
          <p:nvPr/>
        </p:nvCxnSpPr>
        <p:spPr>
          <a:xfrm>
            <a:off x="4567500" y="1563825"/>
            <a:ext cx="9000" cy="31827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