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Lora"/>
      <p:regular r:id="rId40"/>
      <p:bold r:id="rId41"/>
      <p:italic r:id="rId42"/>
      <p:boldItalic r:id="rId43"/>
    </p:embeddedFont>
    <p:embeddedFont>
      <p:font typeface="Quattrocento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regular.fntdata"/><Relationship Id="rId20" Type="http://schemas.openxmlformats.org/officeDocument/2006/relationships/slide" Target="slides/slide14.xml"/><Relationship Id="rId42" Type="http://schemas.openxmlformats.org/officeDocument/2006/relationships/font" Target="fonts/Lora-italic.fntdata"/><Relationship Id="rId41" Type="http://schemas.openxmlformats.org/officeDocument/2006/relationships/font" Target="fonts/Lora-bold.fntdata"/><Relationship Id="rId22" Type="http://schemas.openxmlformats.org/officeDocument/2006/relationships/slide" Target="slides/slide16.xml"/><Relationship Id="rId44" Type="http://schemas.openxmlformats.org/officeDocument/2006/relationships/font" Target="fonts/QuattrocentoSans-regular.fntdata"/><Relationship Id="rId21" Type="http://schemas.openxmlformats.org/officeDocument/2006/relationships/slide" Target="slides/slide15.xml"/><Relationship Id="rId43" Type="http://schemas.openxmlformats.org/officeDocument/2006/relationships/font" Target="fonts/Lora-boldItalic.fntdata"/><Relationship Id="rId24" Type="http://schemas.openxmlformats.org/officeDocument/2006/relationships/slide" Target="slides/slide18.xml"/><Relationship Id="rId46" Type="http://schemas.openxmlformats.org/officeDocument/2006/relationships/font" Target="fonts/QuattrocentoSans-italic.fntdata"/><Relationship Id="rId23" Type="http://schemas.openxmlformats.org/officeDocument/2006/relationships/slide" Target="slides/slide17.xml"/><Relationship Id="rId45" Type="http://schemas.openxmlformats.org/officeDocument/2006/relationships/font" Target="fonts/Quattrocento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QuattrocentoSans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f6a18c5e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f6a18c5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f6b666c23_0_1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f6b666c2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f6b666c23_0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f6b666c23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0700cb736_0_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0700cb736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f6b666c23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f6b666c2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0700cb736_0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70700cb736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f6b666c23_0_1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f6b666c2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f6b666c23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6f6b666c2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0700cb736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0700cb73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f6b666c23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6f6b666c2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Paper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70700cb736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70700cb73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f6a18c5e5_0_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f6a18c5e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0700cb736_0_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0700cb73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70700cb736_0_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70700cb73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70700cb736_0_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70700cb73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70700cb736_0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70700cb73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70700cb736_0_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70700cb736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0700cb736_0_4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0700cb736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70700cb736_0_6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70700cb736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0700cb736_0_4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70700cb736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70700cb736_0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70700cb73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70700cb736_0_3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70700cb736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f6a18c5e5_0_1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f6a18c5e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70700cb736_0_3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70700cb736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70700cb736_0_7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70700cb736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Progressive meaning icons that direct you to the next page -- also should just have more direction in general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70700cb736_0_9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70700cb736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0700cb736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0700cb736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0700cb736_0_5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0700cb736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f6a18c5e5_0_5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f6a18c5e5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f6b666c23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f6b666c2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f6b666c23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f6b666c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Mission: improve quality of education by empowering teachers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f6b666c23_0_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f6b666c2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f6b666c23_0_1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f6b666c23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56" name="Google Shape;56;p14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" name="Google Shape;57;p14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idx="1" type="subTitle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/>
        </p:txBody>
      </p:sp>
      <p:cxnSp>
        <p:nvCxnSpPr>
          <p:cNvPr id="60" name="Google Shape;60;p15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" name="Google Shape;61;p15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cxnSp>
        <p:nvCxnSpPr>
          <p:cNvPr id="63" name="Google Shape;63;p15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Font typeface="Lora"/>
              <a:buChar char="◉"/>
              <a:defRPr i="1" sz="2400">
                <a:latin typeface="Lora"/>
                <a:ea typeface="Lora"/>
                <a:cs typeface="Lora"/>
                <a:sym typeface="Lora"/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○"/>
              <a:defRPr i="1">
                <a:latin typeface="Lora"/>
                <a:ea typeface="Lora"/>
                <a:cs typeface="Lora"/>
                <a:sym typeface="Lora"/>
              </a:defRPr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■"/>
              <a:defRPr i="1">
                <a:latin typeface="Lora"/>
                <a:ea typeface="Lora"/>
                <a:cs typeface="Lora"/>
                <a:sym typeface="Lora"/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i="1" sz="2400">
                <a:latin typeface="Lora"/>
                <a:ea typeface="Lora"/>
                <a:cs typeface="Lora"/>
                <a:sym typeface="Lora"/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i="1" sz="2400">
                <a:latin typeface="Lora"/>
                <a:ea typeface="Lora"/>
                <a:cs typeface="Lora"/>
                <a:sym typeface="Lora"/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i="1" sz="2400">
                <a:latin typeface="Lora"/>
                <a:ea typeface="Lora"/>
                <a:cs typeface="Lora"/>
                <a:sym typeface="Lora"/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i="1" sz="2400">
                <a:latin typeface="Lora"/>
                <a:ea typeface="Lora"/>
                <a:cs typeface="Lora"/>
                <a:sym typeface="Lora"/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i="1" sz="2400">
                <a:latin typeface="Lora"/>
                <a:ea typeface="Lora"/>
                <a:cs typeface="Lora"/>
                <a:sym typeface="Lora"/>
              </a:defRPr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i="1" sz="2400"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cxnSp>
        <p:nvCxnSpPr>
          <p:cNvPr id="67" name="Google Shape;67;p16"/>
          <p:cNvCxnSpPr/>
          <p:nvPr/>
        </p:nvCxnSpPr>
        <p:spPr>
          <a:xfrm>
            <a:off x="4584075" y="3676500"/>
            <a:ext cx="0" cy="1480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" name="Google Shape;68;p16"/>
          <p:cNvSpPr/>
          <p:nvPr/>
        </p:nvSpPr>
        <p:spPr>
          <a:xfrm>
            <a:off x="428850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6"/>
          <p:cNvSpPr txBox="1"/>
          <p:nvPr/>
        </p:nvSpPr>
        <p:spPr>
          <a:xfrm>
            <a:off x="3593400" y="341265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ora"/>
                <a:ea typeface="Lora"/>
                <a:cs typeface="Lora"/>
                <a:sym typeface="Lora"/>
              </a:rPr>
              <a:t>“</a:t>
            </a:r>
            <a:endParaRPr b="1" sz="3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Google Shape;72;p17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7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7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76" name="Google Shape;76;p17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cxnSp>
        <p:nvCxnSpPr>
          <p:cNvPr id="82" name="Google Shape;82;p18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" name="Google Shape;83;p18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" name="Google Shape;84;p18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1381250" y="1651075"/>
            <a:ext cx="23340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2" type="body"/>
          </p:nvPr>
        </p:nvSpPr>
        <p:spPr>
          <a:xfrm>
            <a:off x="3834912" y="1651075"/>
            <a:ext cx="23340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3" type="body"/>
          </p:nvPr>
        </p:nvSpPr>
        <p:spPr>
          <a:xfrm>
            <a:off x="6288573" y="1651075"/>
            <a:ext cx="23340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cxnSp>
        <p:nvCxnSpPr>
          <p:cNvPr id="91" name="Google Shape;91;p19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" name="Google Shape;92;p19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3" name="Google Shape;93;p19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cxnSp>
        <p:nvCxnSpPr>
          <p:cNvPr id="97" name="Google Shape;97;p20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" name="Google Shape;98;p20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" name="Google Shape;99;p20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idx="1" type="body"/>
          </p:nvPr>
        </p:nvSpPr>
        <p:spPr>
          <a:xfrm>
            <a:off x="1990450" y="4037375"/>
            <a:ext cx="51630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Font typeface="Lora"/>
              <a:buNone/>
              <a:defRPr i="1" sz="1400">
                <a:latin typeface="Lora"/>
                <a:ea typeface="Lora"/>
                <a:cs typeface="Lora"/>
                <a:sym typeface="Lora"/>
              </a:defRPr>
            </a:lvl1pPr>
          </a:lstStyle>
          <a:p/>
        </p:txBody>
      </p:sp>
      <p:cxnSp>
        <p:nvCxnSpPr>
          <p:cNvPr id="103" name="Google Shape;103;p21"/>
          <p:cNvCxnSpPr/>
          <p:nvPr/>
        </p:nvCxnSpPr>
        <p:spPr>
          <a:xfrm>
            <a:off x="-6025" y="4666129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" name="Google Shape;104;p21"/>
          <p:cNvSpPr/>
          <p:nvPr/>
        </p:nvSpPr>
        <p:spPr>
          <a:xfrm>
            <a:off x="4457400" y="4551496"/>
            <a:ext cx="229200" cy="229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4297650" y="4780700"/>
            <a:ext cx="548700" cy="3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22"/>
          <p:cNvCxnSpPr/>
          <p:nvPr/>
        </p:nvCxnSpPr>
        <p:spPr>
          <a:xfrm>
            <a:off x="-6025" y="4513729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" name="Google Shape;108;p22"/>
          <p:cNvSpPr/>
          <p:nvPr/>
        </p:nvSpPr>
        <p:spPr>
          <a:xfrm>
            <a:off x="4293700" y="4235405"/>
            <a:ext cx="556500" cy="5565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2"/>
          <p:cNvSpPr txBox="1"/>
          <p:nvPr>
            <p:ph idx="12" type="sldNum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letely blank">
  <p:cSld name="BLANK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4" name="Google Shape;114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5" name="Google Shape;11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BODY_1">
  <p:cSld name="TITLE_AND_BODY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5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118" name="Google Shape;118;p25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5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5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5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" name="Google Shape;123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◉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ctrTitle"/>
          </p:nvPr>
        </p:nvSpPr>
        <p:spPr>
          <a:xfrm>
            <a:off x="996625" y="2003900"/>
            <a:ext cx="824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Low-fi Prototyping &amp; Pilot Usability Testing</a:t>
            </a:r>
            <a:endParaRPr sz="4800"/>
          </a:p>
        </p:txBody>
      </p:sp>
      <p:sp>
        <p:nvSpPr>
          <p:cNvPr id="131" name="Google Shape;131;p26"/>
          <p:cNvSpPr/>
          <p:nvPr/>
        </p:nvSpPr>
        <p:spPr>
          <a:xfrm>
            <a:off x="1119175" y="33868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pic>
        <p:nvPicPr>
          <p:cNvPr id="132" name="Google Shape;132;p26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26"/>
          <p:cNvGrpSpPr/>
          <p:nvPr/>
        </p:nvGrpSpPr>
        <p:grpSpPr>
          <a:xfrm>
            <a:off x="1300840" y="3505474"/>
            <a:ext cx="215966" cy="342399"/>
            <a:chOff x="6718575" y="2318625"/>
            <a:chExt cx="256950" cy="407375"/>
          </a:xfrm>
        </p:grpSpPr>
        <p:sp>
          <p:nvSpPr>
            <p:cNvPr id="134" name="Google Shape;134;p26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6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6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6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6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6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5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5" name="Google Shape;245;p3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5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5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Initial Sketches</a:t>
            </a:r>
            <a:endParaRPr sz="2400"/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29104">
            <a:off x="292250" y="1654050"/>
            <a:ext cx="2248575" cy="1725075"/>
          </a:xfrm>
          <a:prstGeom prst="rect">
            <a:avLst/>
          </a:prstGeom>
          <a:noFill/>
          <a:ln cap="flat" cmpd="sng" w="114300">
            <a:solidFill>
              <a:srgbClr val="98B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2937">
            <a:off x="3297424" y="1623200"/>
            <a:ext cx="2341650" cy="1786784"/>
          </a:xfrm>
          <a:prstGeom prst="rect">
            <a:avLst/>
          </a:prstGeom>
          <a:noFill/>
          <a:ln cap="flat" cmpd="sng" w="114300">
            <a:solidFill>
              <a:srgbClr val="98B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53906">
            <a:off x="6001753" y="1319401"/>
            <a:ext cx="2661720" cy="183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6990">
            <a:off x="1565275" y="3238450"/>
            <a:ext cx="2109925" cy="16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2655">
            <a:off x="4527676" y="2891025"/>
            <a:ext cx="2734849" cy="2118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35"/>
          <p:cNvGrpSpPr/>
          <p:nvPr/>
        </p:nvGrpSpPr>
        <p:grpSpPr>
          <a:xfrm>
            <a:off x="912516" y="960524"/>
            <a:ext cx="215966" cy="342399"/>
            <a:chOff x="6718575" y="2318625"/>
            <a:chExt cx="256950" cy="407375"/>
          </a:xfrm>
        </p:grpSpPr>
        <p:sp>
          <p:nvSpPr>
            <p:cNvPr id="254" name="Google Shape;254;p35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36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3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36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6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Top Two</a:t>
            </a:r>
            <a:endParaRPr sz="2400"/>
          </a:p>
        </p:txBody>
      </p:sp>
      <p:pic>
        <p:nvPicPr>
          <p:cNvPr id="270" name="Google Shape;2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125" y="1164575"/>
            <a:ext cx="6381999" cy="385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36"/>
          <p:cNvGrpSpPr/>
          <p:nvPr/>
        </p:nvGrpSpPr>
        <p:grpSpPr>
          <a:xfrm>
            <a:off x="849059" y="956693"/>
            <a:ext cx="342882" cy="350068"/>
            <a:chOff x="3951850" y="2985350"/>
            <a:chExt cx="407950" cy="416500"/>
          </a:xfrm>
        </p:grpSpPr>
        <p:sp>
          <p:nvSpPr>
            <p:cNvPr id="272" name="Google Shape;272;p36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/>
          <p:nvPr/>
        </p:nvSpPr>
        <p:spPr>
          <a:xfrm>
            <a:off x="4282338" y="42169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587375" y="1071750"/>
            <a:ext cx="3553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[Pros]</a:t>
            </a:r>
            <a:endParaRPr b="1"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Many features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Simple interface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User friendly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Seamless lifestyle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     integration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Offline potential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4572000" y="1071750"/>
            <a:ext cx="4403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[Cons]</a:t>
            </a:r>
            <a:endParaRPr b="1"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Functions like a feature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Less versatile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Small screen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Assistant, not planner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283" name="Google Shape;283;p37"/>
          <p:cNvGrpSpPr/>
          <p:nvPr/>
        </p:nvGrpSpPr>
        <p:grpSpPr>
          <a:xfrm>
            <a:off x="4411817" y="4346578"/>
            <a:ext cx="320378" cy="320378"/>
            <a:chOff x="2623275" y="2333250"/>
            <a:chExt cx="381175" cy="381175"/>
          </a:xfrm>
        </p:grpSpPr>
        <p:sp>
          <p:nvSpPr>
            <p:cNvPr id="284" name="Google Shape;284;p37"/>
            <p:cNvSpPr/>
            <p:nvPr/>
          </p:nvSpPr>
          <p:spPr>
            <a:xfrm>
              <a:off x="2623275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28698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27140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2810200" y="2595675"/>
              <a:ext cx="99875" cy="31075"/>
            </a:xfrm>
            <a:custGeom>
              <a:rect b="b" l="l" r="r" t="t"/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2" name="Google Shape;292;p38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3" name="Google Shape;293;p3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4" name="Google Shape;294;p38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8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Top Two </a:t>
            </a:r>
            <a:endParaRPr sz="2400"/>
          </a:p>
        </p:txBody>
      </p:sp>
      <p:pic>
        <p:nvPicPr>
          <p:cNvPr id="296" name="Google Shape;2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825" y="1207925"/>
            <a:ext cx="5022350" cy="377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38"/>
          <p:cNvGrpSpPr/>
          <p:nvPr/>
        </p:nvGrpSpPr>
        <p:grpSpPr>
          <a:xfrm>
            <a:off x="849059" y="956693"/>
            <a:ext cx="342882" cy="350068"/>
            <a:chOff x="3951850" y="2985350"/>
            <a:chExt cx="407950" cy="416500"/>
          </a:xfrm>
        </p:grpSpPr>
        <p:sp>
          <p:nvSpPr>
            <p:cNvPr id="298" name="Google Shape;298;p38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4282338" y="42169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307" name="Google Shape;307;p39"/>
          <p:cNvSpPr txBox="1"/>
          <p:nvPr/>
        </p:nvSpPr>
        <p:spPr>
          <a:xfrm>
            <a:off x="587375" y="1071750"/>
            <a:ext cx="3553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[Pros</a:t>
            </a: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]</a:t>
            </a:r>
            <a:endParaRPr b="1"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Many features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Integrations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Social/community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Storing + organizing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8" name="Google Shape;308;p39"/>
          <p:cNvSpPr txBox="1"/>
          <p:nvPr/>
        </p:nvSpPr>
        <p:spPr>
          <a:xfrm>
            <a:off x="4572000" y="1071750"/>
            <a:ext cx="4403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[Cons]</a:t>
            </a:r>
            <a:endParaRPr b="1"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Teachers + apps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Features = overwhelming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Roaming/data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●"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Lesson scanning can be 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     frustrating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09" name="Google Shape;309;p39"/>
          <p:cNvGrpSpPr/>
          <p:nvPr/>
        </p:nvGrpSpPr>
        <p:grpSpPr>
          <a:xfrm>
            <a:off x="4411817" y="4346578"/>
            <a:ext cx="320378" cy="320378"/>
            <a:chOff x="2623275" y="2333250"/>
            <a:chExt cx="381175" cy="381175"/>
          </a:xfrm>
        </p:grpSpPr>
        <p:sp>
          <p:nvSpPr>
            <p:cNvPr id="310" name="Google Shape;310;p39"/>
            <p:cNvSpPr/>
            <p:nvPr/>
          </p:nvSpPr>
          <p:spPr>
            <a:xfrm>
              <a:off x="2623275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28698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9"/>
            <p:cNvSpPr/>
            <p:nvPr/>
          </p:nvSpPr>
          <p:spPr>
            <a:xfrm>
              <a:off x="27140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9"/>
            <p:cNvSpPr/>
            <p:nvPr/>
          </p:nvSpPr>
          <p:spPr>
            <a:xfrm>
              <a:off x="2810200" y="2595675"/>
              <a:ext cx="99875" cy="31075"/>
            </a:xfrm>
            <a:custGeom>
              <a:rect b="b" l="l" r="r" t="t"/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40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40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40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0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Selected Interface</a:t>
            </a:r>
            <a:endParaRPr sz="2400"/>
          </a:p>
        </p:txBody>
      </p:sp>
      <p:pic>
        <p:nvPicPr>
          <p:cNvPr id="322" name="Google Shape;3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825" y="1207925"/>
            <a:ext cx="5022350" cy="377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40"/>
          <p:cNvGrpSpPr/>
          <p:nvPr/>
        </p:nvGrpSpPr>
        <p:grpSpPr>
          <a:xfrm>
            <a:off x="849059" y="956693"/>
            <a:ext cx="342882" cy="350068"/>
            <a:chOff x="3951850" y="2985350"/>
            <a:chExt cx="407950" cy="416500"/>
          </a:xfrm>
        </p:grpSpPr>
        <p:sp>
          <p:nvSpPr>
            <p:cNvPr id="324" name="Google Shape;324;p40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1"/>
          <p:cNvSpPr txBox="1"/>
          <p:nvPr>
            <p:ph type="ctrTitle"/>
          </p:nvPr>
        </p:nvSpPr>
        <p:spPr>
          <a:xfrm>
            <a:off x="2022225" y="1693525"/>
            <a:ext cx="2095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333" name="Google Shape;333;p41"/>
          <p:cNvSpPr txBox="1"/>
          <p:nvPr>
            <p:ph idx="1" type="subTitle"/>
          </p:nvPr>
        </p:nvSpPr>
        <p:spPr>
          <a:xfrm>
            <a:off x="2022300" y="2815925"/>
            <a:ext cx="6593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>
                <a:highlight>
                  <a:srgbClr val="C9DAF8"/>
                </a:highlight>
              </a:rPr>
              <a:t>High Functionality</a:t>
            </a:r>
            <a:endParaRPr sz="3000">
              <a:highlight>
                <a:srgbClr val="C9DAF8"/>
              </a:highlight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>
                <a:highlight>
                  <a:srgbClr val="C9DAF8"/>
                </a:highlight>
              </a:rPr>
              <a:t>User Friendly</a:t>
            </a:r>
            <a:endParaRPr sz="3000">
              <a:highlight>
                <a:srgbClr val="C9DAF8"/>
              </a:highlight>
            </a:endParaRPr>
          </a:p>
        </p:txBody>
      </p:sp>
      <p:sp>
        <p:nvSpPr>
          <p:cNvPr id="334" name="Google Shape;334;p41"/>
          <p:cNvSpPr/>
          <p:nvPr/>
        </p:nvSpPr>
        <p:spPr>
          <a:xfrm>
            <a:off x="1092525" y="22819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6" name="Google Shape;336;p41"/>
          <p:cNvSpPr txBox="1"/>
          <p:nvPr/>
        </p:nvSpPr>
        <p:spPr>
          <a:xfrm>
            <a:off x="1129125" y="22906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41"/>
          <p:cNvGrpSpPr/>
          <p:nvPr/>
        </p:nvGrpSpPr>
        <p:grpSpPr>
          <a:xfrm>
            <a:off x="1183574" y="2410034"/>
            <a:ext cx="435022" cy="323445"/>
            <a:chOff x="5247525" y="3007275"/>
            <a:chExt cx="517575" cy="384825"/>
          </a:xfrm>
        </p:grpSpPr>
        <p:sp>
          <p:nvSpPr>
            <p:cNvPr id="339" name="Google Shape;339;p41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Value Proposition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Selected Interface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Low-fi Prototype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Tasks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Experimental Method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 Results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46" name="Google Shape;346;p42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7" name="Google Shape;347;p42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Roadmap</a:t>
            </a:r>
            <a:endParaRPr sz="3600"/>
          </a:p>
        </p:txBody>
      </p:sp>
      <p:cxnSp>
        <p:nvCxnSpPr>
          <p:cNvPr id="348" name="Google Shape;348;p42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9" name="Google Shape;349;p42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0" name="Google Shape;350;p42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43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4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43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3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Low-fi Prototyping</a:t>
            </a:r>
            <a:endParaRPr sz="2400"/>
          </a:p>
        </p:txBody>
      </p:sp>
      <p:pic>
        <p:nvPicPr>
          <p:cNvPr id="359" name="Google Shape;359;p43"/>
          <p:cNvPicPr preferRelativeResize="0"/>
          <p:nvPr/>
        </p:nvPicPr>
        <p:blipFill rotWithShape="1">
          <a:blip r:embed="rId3">
            <a:alphaModFix/>
          </a:blip>
          <a:srcRect b="0" l="0" r="2133" t="0"/>
          <a:stretch/>
        </p:blipFill>
        <p:spPr>
          <a:xfrm>
            <a:off x="1684013" y="1203400"/>
            <a:ext cx="5775975" cy="3797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43"/>
          <p:cNvGrpSpPr/>
          <p:nvPr/>
        </p:nvGrpSpPr>
        <p:grpSpPr>
          <a:xfrm>
            <a:off x="837265" y="948502"/>
            <a:ext cx="366458" cy="366437"/>
            <a:chOff x="1923675" y="1633650"/>
            <a:chExt cx="436000" cy="435975"/>
          </a:xfrm>
        </p:grpSpPr>
        <p:sp>
          <p:nvSpPr>
            <p:cNvPr id="361" name="Google Shape;361;p43"/>
            <p:cNvSpPr/>
            <p:nvPr/>
          </p:nvSpPr>
          <p:spPr>
            <a:xfrm>
              <a:off x="2209250" y="1633650"/>
              <a:ext cx="150425" cy="150425"/>
            </a:xfrm>
            <a:custGeom>
              <a:rect b="b" l="l" r="r" t="t"/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43"/>
            <p:cNvSpPr/>
            <p:nvPr/>
          </p:nvSpPr>
          <p:spPr>
            <a:xfrm>
              <a:off x="2019900" y="1757250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43"/>
            <p:cNvSpPr/>
            <p:nvPr/>
          </p:nvSpPr>
          <p:spPr>
            <a:xfrm>
              <a:off x="1923675" y="1681150"/>
              <a:ext cx="388500" cy="388475"/>
            </a:xfrm>
            <a:custGeom>
              <a:rect b="b" l="l" r="r" t="t"/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1974225" y="1711575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43"/>
            <p:cNvSpPr/>
            <p:nvPr/>
          </p:nvSpPr>
          <p:spPr>
            <a:xfrm>
              <a:off x="1934650" y="2014200"/>
              <a:ext cx="44475" cy="44475"/>
            </a:xfrm>
            <a:custGeom>
              <a:rect b="b" l="l" r="r" t="t"/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43"/>
            <p:cNvSpPr/>
            <p:nvPr/>
          </p:nvSpPr>
          <p:spPr>
            <a:xfrm>
              <a:off x="1944375" y="1947225"/>
              <a:ext cx="101725" cy="101700"/>
            </a:xfrm>
            <a:custGeom>
              <a:rect b="b" l="l" r="r" t="t"/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Value Proposition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Selected Interface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Low-fi Prototype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Tasks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Experimental Method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 Results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72" name="Google Shape;372;p44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44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Roadmap</a:t>
            </a:r>
            <a:endParaRPr sz="3600"/>
          </a:p>
        </p:txBody>
      </p:sp>
      <p:cxnSp>
        <p:nvCxnSpPr>
          <p:cNvPr id="374" name="Google Shape;374;p44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5" name="Google Shape;375;p44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6" name="Google Shape;376;p44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5000">
                <a:latin typeface="Lora"/>
                <a:ea typeface="Lora"/>
                <a:cs typeface="Lora"/>
                <a:sym typeface="Lora"/>
              </a:rPr>
              <a:t>We are </a:t>
            </a:r>
            <a:r>
              <a:rPr b="1" i="1" lang="en" sz="5000">
                <a:highlight>
                  <a:srgbClr val="A4C2F4"/>
                </a:highlight>
                <a:latin typeface="Lora"/>
                <a:ea typeface="Lora"/>
                <a:cs typeface="Lora"/>
                <a:sym typeface="Lora"/>
              </a:rPr>
              <a:t>HELM</a:t>
            </a:r>
            <a:endParaRPr b="1" i="1" sz="5000">
              <a:highlight>
                <a:srgbClr val="A4C2F4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CD00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47" name="Google Shape;147;p27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" name="Google Shape;148;p27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Hello!</a:t>
            </a:r>
            <a:endParaRPr sz="6000"/>
          </a:p>
        </p:txBody>
      </p:sp>
      <p:cxnSp>
        <p:nvCxnSpPr>
          <p:cNvPr id="149" name="Google Shape;149;p27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" name="Google Shape;150;p2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1" name="Google Shape;381;p45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2" name="Google Shape;382;p4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45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5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Our Tasks</a:t>
            </a:r>
            <a:endParaRPr sz="2400"/>
          </a:p>
        </p:txBody>
      </p:sp>
      <p:sp>
        <p:nvSpPr>
          <p:cNvPr id="385" name="Google Shape;385;p45"/>
          <p:cNvSpPr txBox="1"/>
          <p:nvPr/>
        </p:nvSpPr>
        <p:spPr>
          <a:xfrm>
            <a:off x="1119200" y="1749850"/>
            <a:ext cx="7485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AutoNum type="arabicParenR"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Keep a</a:t>
            </a: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record </a:t>
            </a: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of an effective lesson plan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AutoNum type="arabicParenR"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Give feedback</a:t>
            </a: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to others on a lesson plans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AutoNum type="arabicParenR"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Find an excellent lesson plan</a:t>
            </a: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on short notice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86" name="Google Shape;386;p45"/>
          <p:cNvGrpSpPr/>
          <p:nvPr/>
        </p:nvGrpSpPr>
        <p:grpSpPr>
          <a:xfrm>
            <a:off x="826530" y="958730"/>
            <a:ext cx="387933" cy="345971"/>
            <a:chOff x="3927500" y="301425"/>
            <a:chExt cx="461550" cy="411625"/>
          </a:xfrm>
        </p:grpSpPr>
        <p:sp>
          <p:nvSpPr>
            <p:cNvPr id="387" name="Google Shape;387;p45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45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45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45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45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45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45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45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45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5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5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5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5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5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45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5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5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5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45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5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45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45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45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45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45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5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5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8" name="Google Shape;418;p46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9" name="Google Shape;419;p4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0" name="Google Shape;420;p46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6"/>
          <p:cNvSpPr txBox="1"/>
          <p:nvPr>
            <p:ph idx="4294967295" type="ctrTitle"/>
          </p:nvPr>
        </p:nvSpPr>
        <p:spPr>
          <a:xfrm>
            <a:off x="1486125" y="404025"/>
            <a:ext cx="511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Simple - Create a lesson</a:t>
            </a:r>
            <a:endParaRPr sz="2400"/>
          </a:p>
        </p:txBody>
      </p:sp>
      <p:pic>
        <p:nvPicPr>
          <p:cNvPr id="422" name="Google Shape;4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325" y="1210399"/>
            <a:ext cx="4729097" cy="3790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" name="Google Shape;423;p46"/>
          <p:cNvGrpSpPr/>
          <p:nvPr/>
        </p:nvGrpSpPr>
        <p:grpSpPr>
          <a:xfrm>
            <a:off x="826530" y="958730"/>
            <a:ext cx="387933" cy="345971"/>
            <a:chOff x="3927500" y="301425"/>
            <a:chExt cx="461550" cy="411625"/>
          </a:xfrm>
        </p:grpSpPr>
        <p:sp>
          <p:nvSpPr>
            <p:cNvPr id="424" name="Google Shape;424;p46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6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6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6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6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6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6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6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6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6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6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6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6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6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6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6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6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6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6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6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6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6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6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6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6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6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6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5" name="Google Shape;455;p47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6" name="Google Shape;456;p4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7" name="Google Shape;457;p47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7"/>
          <p:cNvSpPr txBox="1"/>
          <p:nvPr>
            <p:ph idx="4294967295" type="ctrTitle"/>
          </p:nvPr>
        </p:nvSpPr>
        <p:spPr>
          <a:xfrm>
            <a:off x="1486125" y="404025"/>
            <a:ext cx="5197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Moderate - Give feedback</a:t>
            </a:r>
            <a:endParaRPr sz="2400"/>
          </a:p>
        </p:txBody>
      </p:sp>
      <p:pic>
        <p:nvPicPr>
          <p:cNvPr id="459" name="Google Shape;4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774" y="1131725"/>
            <a:ext cx="5046074" cy="384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47"/>
          <p:cNvGrpSpPr/>
          <p:nvPr/>
        </p:nvGrpSpPr>
        <p:grpSpPr>
          <a:xfrm>
            <a:off x="826530" y="958730"/>
            <a:ext cx="387933" cy="345971"/>
            <a:chOff x="3927500" y="301425"/>
            <a:chExt cx="461550" cy="411625"/>
          </a:xfrm>
        </p:grpSpPr>
        <p:sp>
          <p:nvSpPr>
            <p:cNvPr id="461" name="Google Shape;461;p47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47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47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47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47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47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47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47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7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47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47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7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47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47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47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7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47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47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47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47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47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47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47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47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7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7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7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2" name="Google Shape;492;p48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3" name="Google Shape;493;p4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48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8"/>
          <p:cNvSpPr txBox="1"/>
          <p:nvPr>
            <p:ph idx="4294967295" type="ctrTitle"/>
          </p:nvPr>
        </p:nvSpPr>
        <p:spPr>
          <a:xfrm>
            <a:off x="1486125" y="404025"/>
            <a:ext cx="4808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Complex - Find a lesson</a:t>
            </a:r>
            <a:endParaRPr sz="2400"/>
          </a:p>
        </p:txBody>
      </p:sp>
      <p:pic>
        <p:nvPicPr>
          <p:cNvPr id="496" name="Google Shape;4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499" y="1188975"/>
            <a:ext cx="5598701" cy="3954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7" name="Google Shape;497;p48"/>
          <p:cNvGrpSpPr/>
          <p:nvPr/>
        </p:nvGrpSpPr>
        <p:grpSpPr>
          <a:xfrm>
            <a:off x="826530" y="958730"/>
            <a:ext cx="387933" cy="345971"/>
            <a:chOff x="3927500" y="301425"/>
            <a:chExt cx="461550" cy="411625"/>
          </a:xfrm>
        </p:grpSpPr>
        <p:sp>
          <p:nvSpPr>
            <p:cNvPr id="498" name="Google Shape;498;p48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8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8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8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8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8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8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8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8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8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8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8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8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8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8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8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8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8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8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8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8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8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8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8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8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8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8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9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Value Proposition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Selected Interface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Low-fi Prototype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Tasks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Experimental Method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 Results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530" name="Google Shape;530;p49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1" name="Google Shape;531;p49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Roadmap</a:t>
            </a:r>
            <a:endParaRPr sz="3600"/>
          </a:p>
        </p:txBody>
      </p:sp>
      <p:cxnSp>
        <p:nvCxnSpPr>
          <p:cNvPr id="532" name="Google Shape;532;p49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3" name="Google Shape;533;p49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4" name="Google Shape;534;p49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9" name="Google Shape;539;p50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0" name="Google Shape;540;p50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1" name="Google Shape;541;p50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0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Experimental Method</a:t>
            </a:r>
            <a:endParaRPr sz="2400"/>
          </a:p>
        </p:txBody>
      </p:sp>
      <p:grpSp>
        <p:nvGrpSpPr>
          <p:cNvPr id="543" name="Google Shape;543;p50"/>
          <p:cNvGrpSpPr/>
          <p:nvPr/>
        </p:nvGrpSpPr>
        <p:grpSpPr>
          <a:xfrm>
            <a:off x="349284" y="1659853"/>
            <a:ext cx="170937" cy="426827"/>
            <a:chOff x="3384375" y="2267500"/>
            <a:chExt cx="203375" cy="507825"/>
          </a:xfrm>
        </p:grpSpPr>
        <p:sp>
          <p:nvSpPr>
            <p:cNvPr id="544" name="Google Shape;544;p50"/>
            <p:cNvSpPr/>
            <p:nvPr/>
          </p:nvSpPr>
          <p:spPr>
            <a:xfrm>
              <a:off x="3384375" y="2373425"/>
              <a:ext cx="203375" cy="401900"/>
            </a:xfrm>
            <a:custGeom>
              <a:rect b="b" l="l" r="r" t="t"/>
              <a:pathLst>
                <a:path extrusionOk="0" fill="none" h="16076" w="8135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cap="rnd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50"/>
            <p:cNvSpPr/>
            <p:nvPr/>
          </p:nvSpPr>
          <p:spPr>
            <a:xfrm>
              <a:off x="3443425" y="2267500"/>
              <a:ext cx="85275" cy="93775"/>
            </a:xfrm>
            <a:custGeom>
              <a:rect b="b" l="l" r="r" t="t"/>
              <a:pathLst>
                <a:path extrusionOk="0" fill="none" h="3751" w="3411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cap="rnd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6" name="Google Shape;546;p50"/>
          <p:cNvGrpSpPr/>
          <p:nvPr/>
        </p:nvGrpSpPr>
        <p:grpSpPr>
          <a:xfrm>
            <a:off x="849061" y="922653"/>
            <a:ext cx="342882" cy="418128"/>
            <a:chOff x="596350" y="929175"/>
            <a:chExt cx="407950" cy="497475"/>
          </a:xfrm>
        </p:grpSpPr>
        <p:sp>
          <p:nvSpPr>
            <p:cNvPr id="547" name="Google Shape;547;p50"/>
            <p:cNvSpPr/>
            <p:nvPr/>
          </p:nvSpPr>
          <p:spPr>
            <a:xfrm>
              <a:off x="5963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50"/>
            <p:cNvSpPr/>
            <p:nvPr/>
          </p:nvSpPr>
          <p:spPr>
            <a:xfrm>
              <a:off x="6267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50"/>
            <p:cNvSpPr/>
            <p:nvPr/>
          </p:nvSpPr>
          <p:spPr>
            <a:xfrm>
              <a:off x="688900" y="12561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50"/>
            <p:cNvSpPr/>
            <p:nvPr/>
          </p:nvSpPr>
          <p:spPr>
            <a:xfrm>
              <a:off x="688900" y="12013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50"/>
            <p:cNvSpPr/>
            <p:nvPr/>
          </p:nvSpPr>
          <p:spPr>
            <a:xfrm>
              <a:off x="688900" y="11459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50"/>
            <p:cNvSpPr/>
            <p:nvPr/>
          </p:nvSpPr>
          <p:spPr>
            <a:xfrm>
              <a:off x="688900" y="10905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50"/>
            <p:cNvSpPr/>
            <p:nvPr/>
          </p:nvSpPr>
          <p:spPr>
            <a:xfrm>
              <a:off x="9202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4" name="Google Shape;554;p50"/>
          <p:cNvGrpSpPr/>
          <p:nvPr/>
        </p:nvGrpSpPr>
        <p:grpSpPr>
          <a:xfrm>
            <a:off x="3172705" y="1740692"/>
            <a:ext cx="387933" cy="345971"/>
            <a:chOff x="3927500" y="301425"/>
            <a:chExt cx="461550" cy="411625"/>
          </a:xfrm>
        </p:grpSpPr>
        <p:sp>
          <p:nvSpPr>
            <p:cNvPr id="555" name="Google Shape;555;p50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50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50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50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50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50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50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50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50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50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0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50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0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0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0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0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0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0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0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0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0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0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0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0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0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0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0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2" name="Google Shape;582;p50"/>
          <p:cNvGrpSpPr/>
          <p:nvPr/>
        </p:nvGrpSpPr>
        <p:grpSpPr>
          <a:xfrm>
            <a:off x="6213118" y="1714081"/>
            <a:ext cx="109538" cy="399195"/>
            <a:chOff x="732125" y="2958550"/>
            <a:chExt cx="130325" cy="474950"/>
          </a:xfrm>
        </p:grpSpPr>
        <p:sp>
          <p:nvSpPr>
            <p:cNvPr id="583" name="Google Shape;583;p50"/>
            <p:cNvSpPr/>
            <p:nvPr/>
          </p:nvSpPr>
          <p:spPr>
            <a:xfrm>
              <a:off x="732125" y="2958550"/>
              <a:ext cx="130325" cy="474950"/>
            </a:xfrm>
            <a:custGeom>
              <a:rect b="b" l="l" r="r" t="t"/>
              <a:pathLst>
                <a:path extrusionOk="0" fill="none" h="18998" w="5213">
                  <a:moveTo>
                    <a:pt x="4336" y="14443"/>
                  </a:moveTo>
                  <a:lnTo>
                    <a:pt x="4336" y="1754"/>
                  </a:lnTo>
                  <a:lnTo>
                    <a:pt x="4336" y="1754"/>
                  </a:lnTo>
                  <a:lnTo>
                    <a:pt x="4336" y="1584"/>
                  </a:lnTo>
                  <a:lnTo>
                    <a:pt x="4311" y="1389"/>
                  </a:lnTo>
                  <a:lnTo>
                    <a:pt x="4262" y="1243"/>
                  </a:lnTo>
                  <a:lnTo>
                    <a:pt x="4214" y="1073"/>
                  </a:lnTo>
                  <a:lnTo>
                    <a:pt x="4141" y="926"/>
                  </a:lnTo>
                  <a:lnTo>
                    <a:pt x="4043" y="780"/>
                  </a:lnTo>
                  <a:lnTo>
                    <a:pt x="3946" y="634"/>
                  </a:lnTo>
                  <a:lnTo>
                    <a:pt x="3824" y="512"/>
                  </a:lnTo>
                  <a:lnTo>
                    <a:pt x="3702" y="415"/>
                  </a:lnTo>
                  <a:lnTo>
                    <a:pt x="3580" y="318"/>
                  </a:lnTo>
                  <a:lnTo>
                    <a:pt x="3434" y="220"/>
                  </a:lnTo>
                  <a:lnTo>
                    <a:pt x="3288" y="147"/>
                  </a:lnTo>
                  <a:lnTo>
                    <a:pt x="3118" y="98"/>
                  </a:lnTo>
                  <a:lnTo>
                    <a:pt x="2947" y="50"/>
                  </a:lnTo>
                  <a:lnTo>
                    <a:pt x="2777" y="25"/>
                  </a:lnTo>
                  <a:lnTo>
                    <a:pt x="2606" y="1"/>
                  </a:lnTo>
                  <a:lnTo>
                    <a:pt x="2606" y="1"/>
                  </a:lnTo>
                  <a:lnTo>
                    <a:pt x="2436" y="25"/>
                  </a:lnTo>
                  <a:lnTo>
                    <a:pt x="2265" y="50"/>
                  </a:lnTo>
                  <a:lnTo>
                    <a:pt x="2095" y="98"/>
                  </a:lnTo>
                  <a:lnTo>
                    <a:pt x="1924" y="147"/>
                  </a:lnTo>
                  <a:lnTo>
                    <a:pt x="1778" y="220"/>
                  </a:lnTo>
                  <a:lnTo>
                    <a:pt x="1632" y="318"/>
                  </a:lnTo>
                  <a:lnTo>
                    <a:pt x="1510" y="415"/>
                  </a:lnTo>
                  <a:lnTo>
                    <a:pt x="1389" y="512"/>
                  </a:lnTo>
                  <a:lnTo>
                    <a:pt x="1267" y="634"/>
                  </a:lnTo>
                  <a:lnTo>
                    <a:pt x="1169" y="780"/>
                  </a:lnTo>
                  <a:lnTo>
                    <a:pt x="1072" y="926"/>
                  </a:lnTo>
                  <a:lnTo>
                    <a:pt x="999" y="1073"/>
                  </a:lnTo>
                  <a:lnTo>
                    <a:pt x="950" y="1243"/>
                  </a:lnTo>
                  <a:lnTo>
                    <a:pt x="901" y="1389"/>
                  </a:lnTo>
                  <a:lnTo>
                    <a:pt x="877" y="1584"/>
                  </a:lnTo>
                  <a:lnTo>
                    <a:pt x="877" y="1754"/>
                  </a:lnTo>
                  <a:lnTo>
                    <a:pt x="877" y="14443"/>
                  </a:lnTo>
                  <a:lnTo>
                    <a:pt x="877" y="14443"/>
                  </a:lnTo>
                  <a:lnTo>
                    <a:pt x="682" y="14638"/>
                  </a:lnTo>
                  <a:lnTo>
                    <a:pt x="512" y="14833"/>
                  </a:lnTo>
                  <a:lnTo>
                    <a:pt x="366" y="15052"/>
                  </a:lnTo>
                  <a:lnTo>
                    <a:pt x="244" y="15296"/>
                  </a:lnTo>
                  <a:lnTo>
                    <a:pt x="146" y="15564"/>
                  </a:lnTo>
                  <a:lnTo>
                    <a:pt x="73" y="15832"/>
                  </a:lnTo>
                  <a:lnTo>
                    <a:pt x="25" y="16100"/>
                  </a:lnTo>
                  <a:lnTo>
                    <a:pt x="0" y="16392"/>
                  </a:lnTo>
                  <a:lnTo>
                    <a:pt x="0" y="16392"/>
                  </a:lnTo>
                  <a:lnTo>
                    <a:pt x="25" y="16635"/>
                  </a:lnTo>
                  <a:lnTo>
                    <a:pt x="49" y="16903"/>
                  </a:lnTo>
                  <a:lnTo>
                    <a:pt x="122" y="17147"/>
                  </a:lnTo>
                  <a:lnTo>
                    <a:pt x="195" y="17390"/>
                  </a:lnTo>
                  <a:lnTo>
                    <a:pt x="317" y="17634"/>
                  </a:lnTo>
                  <a:lnTo>
                    <a:pt x="439" y="17829"/>
                  </a:lnTo>
                  <a:lnTo>
                    <a:pt x="609" y="18048"/>
                  </a:lnTo>
                  <a:lnTo>
                    <a:pt x="755" y="18218"/>
                  </a:lnTo>
                  <a:lnTo>
                    <a:pt x="950" y="18389"/>
                  </a:lnTo>
                  <a:lnTo>
                    <a:pt x="1145" y="18535"/>
                  </a:lnTo>
                  <a:lnTo>
                    <a:pt x="1364" y="18681"/>
                  </a:lnTo>
                  <a:lnTo>
                    <a:pt x="1583" y="18779"/>
                  </a:lnTo>
                  <a:lnTo>
                    <a:pt x="1827" y="18876"/>
                  </a:lnTo>
                  <a:lnTo>
                    <a:pt x="2070" y="18925"/>
                  </a:lnTo>
                  <a:lnTo>
                    <a:pt x="2338" y="18973"/>
                  </a:lnTo>
                  <a:lnTo>
                    <a:pt x="2606" y="18998"/>
                  </a:lnTo>
                  <a:lnTo>
                    <a:pt x="2606" y="18998"/>
                  </a:lnTo>
                  <a:lnTo>
                    <a:pt x="2874" y="18973"/>
                  </a:lnTo>
                  <a:lnTo>
                    <a:pt x="3142" y="18925"/>
                  </a:lnTo>
                  <a:lnTo>
                    <a:pt x="3386" y="18876"/>
                  </a:lnTo>
                  <a:lnTo>
                    <a:pt x="3629" y="18779"/>
                  </a:lnTo>
                  <a:lnTo>
                    <a:pt x="3848" y="18681"/>
                  </a:lnTo>
                  <a:lnTo>
                    <a:pt x="4068" y="18535"/>
                  </a:lnTo>
                  <a:lnTo>
                    <a:pt x="4262" y="18389"/>
                  </a:lnTo>
                  <a:lnTo>
                    <a:pt x="4457" y="18218"/>
                  </a:lnTo>
                  <a:lnTo>
                    <a:pt x="4603" y="18048"/>
                  </a:lnTo>
                  <a:lnTo>
                    <a:pt x="4774" y="17829"/>
                  </a:lnTo>
                  <a:lnTo>
                    <a:pt x="4896" y="17634"/>
                  </a:lnTo>
                  <a:lnTo>
                    <a:pt x="5017" y="17390"/>
                  </a:lnTo>
                  <a:lnTo>
                    <a:pt x="5091" y="17147"/>
                  </a:lnTo>
                  <a:lnTo>
                    <a:pt x="5164" y="16903"/>
                  </a:lnTo>
                  <a:lnTo>
                    <a:pt x="5188" y="16635"/>
                  </a:lnTo>
                  <a:lnTo>
                    <a:pt x="5212" y="16392"/>
                  </a:lnTo>
                  <a:lnTo>
                    <a:pt x="5212" y="16392"/>
                  </a:lnTo>
                  <a:lnTo>
                    <a:pt x="5188" y="16100"/>
                  </a:lnTo>
                  <a:lnTo>
                    <a:pt x="5139" y="15832"/>
                  </a:lnTo>
                  <a:lnTo>
                    <a:pt x="5066" y="15564"/>
                  </a:lnTo>
                  <a:lnTo>
                    <a:pt x="4969" y="15296"/>
                  </a:lnTo>
                  <a:lnTo>
                    <a:pt x="4847" y="15052"/>
                  </a:lnTo>
                  <a:lnTo>
                    <a:pt x="4701" y="14833"/>
                  </a:lnTo>
                  <a:lnTo>
                    <a:pt x="4530" y="14638"/>
                  </a:lnTo>
                  <a:lnTo>
                    <a:pt x="4336" y="14443"/>
                  </a:lnTo>
                  <a:lnTo>
                    <a:pt x="4336" y="14443"/>
                  </a:lnTo>
                  <a:close/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0"/>
            <p:cNvSpPr/>
            <p:nvPr/>
          </p:nvSpPr>
          <p:spPr>
            <a:xfrm>
              <a:off x="756475" y="3090675"/>
              <a:ext cx="81625" cy="318475"/>
            </a:xfrm>
            <a:custGeom>
              <a:rect b="b" l="l" r="r" t="t"/>
              <a:pathLst>
                <a:path extrusionOk="0" fill="none" h="12739" w="3265">
                  <a:moveTo>
                    <a:pt x="2387" y="1"/>
                  </a:moveTo>
                  <a:lnTo>
                    <a:pt x="877" y="1"/>
                  </a:lnTo>
                  <a:lnTo>
                    <a:pt x="877" y="9158"/>
                  </a:lnTo>
                  <a:lnTo>
                    <a:pt x="877" y="9158"/>
                  </a:lnTo>
                  <a:lnTo>
                    <a:pt x="853" y="9353"/>
                  </a:lnTo>
                  <a:lnTo>
                    <a:pt x="780" y="9548"/>
                  </a:lnTo>
                  <a:lnTo>
                    <a:pt x="682" y="9719"/>
                  </a:lnTo>
                  <a:lnTo>
                    <a:pt x="536" y="9889"/>
                  </a:lnTo>
                  <a:lnTo>
                    <a:pt x="536" y="9889"/>
                  </a:lnTo>
                  <a:lnTo>
                    <a:pt x="415" y="10011"/>
                  </a:lnTo>
                  <a:lnTo>
                    <a:pt x="317" y="10133"/>
                  </a:lnTo>
                  <a:lnTo>
                    <a:pt x="220" y="10279"/>
                  </a:lnTo>
                  <a:lnTo>
                    <a:pt x="147" y="10425"/>
                  </a:lnTo>
                  <a:lnTo>
                    <a:pt x="74" y="10595"/>
                  </a:lnTo>
                  <a:lnTo>
                    <a:pt x="49" y="10766"/>
                  </a:lnTo>
                  <a:lnTo>
                    <a:pt x="1" y="10936"/>
                  </a:lnTo>
                  <a:lnTo>
                    <a:pt x="1" y="11107"/>
                  </a:lnTo>
                  <a:lnTo>
                    <a:pt x="1" y="11107"/>
                  </a:lnTo>
                  <a:lnTo>
                    <a:pt x="1" y="11253"/>
                  </a:lnTo>
                  <a:lnTo>
                    <a:pt x="25" y="11423"/>
                  </a:lnTo>
                  <a:lnTo>
                    <a:pt x="74" y="11570"/>
                  </a:lnTo>
                  <a:lnTo>
                    <a:pt x="122" y="11740"/>
                  </a:lnTo>
                  <a:lnTo>
                    <a:pt x="195" y="11862"/>
                  </a:lnTo>
                  <a:lnTo>
                    <a:pt x="293" y="12008"/>
                  </a:lnTo>
                  <a:lnTo>
                    <a:pt x="366" y="12130"/>
                  </a:lnTo>
                  <a:lnTo>
                    <a:pt x="488" y="12251"/>
                  </a:lnTo>
                  <a:lnTo>
                    <a:pt x="585" y="12349"/>
                  </a:lnTo>
                  <a:lnTo>
                    <a:pt x="731" y="12446"/>
                  </a:lnTo>
                  <a:lnTo>
                    <a:pt x="853" y="12519"/>
                  </a:lnTo>
                  <a:lnTo>
                    <a:pt x="999" y="12592"/>
                  </a:lnTo>
                  <a:lnTo>
                    <a:pt x="1145" y="12666"/>
                  </a:lnTo>
                  <a:lnTo>
                    <a:pt x="1316" y="12690"/>
                  </a:lnTo>
                  <a:lnTo>
                    <a:pt x="1462" y="12714"/>
                  </a:lnTo>
                  <a:lnTo>
                    <a:pt x="1632" y="12739"/>
                  </a:lnTo>
                  <a:lnTo>
                    <a:pt x="1632" y="12739"/>
                  </a:lnTo>
                  <a:lnTo>
                    <a:pt x="1803" y="12714"/>
                  </a:lnTo>
                  <a:lnTo>
                    <a:pt x="1949" y="12690"/>
                  </a:lnTo>
                  <a:lnTo>
                    <a:pt x="2119" y="12666"/>
                  </a:lnTo>
                  <a:lnTo>
                    <a:pt x="2266" y="12592"/>
                  </a:lnTo>
                  <a:lnTo>
                    <a:pt x="2412" y="12519"/>
                  </a:lnTo>
                  <a:lnTo>
                    <a:pt x="2533" y="12446"/>
                  </a:lnTo>
                  <a:lnTo>
                    <a:pt x="2680" y="12349"/>
                  </a:lnTo>
                  <a:lnTo>
                    <a:pt x="2777" y="12251"/>
                  </a:lnTo>
                  <a:lnTo>
                    <a:pt x="2899" y="12130"/>
                  </a:lnTo>
                  <a:lnTo>
                    <a:pt x="2972" y="12008"/>
                  </a:lnTo>
                  <a:lnTo>
                    <a:pt x="3069" y="11862"/>
                  </a:lnTo>
                  <a:lnTo>
                    <a:pt x="3142" y="11740"/>
                  </a:lnTo>
                  <a:lnTo>
                    <a:pt x="3191" y="11570"/>
                  </a:lnTo>
                  <a:lnTo>
                    <a:pt x="3240" y="11423"/>
                  </a:lnTo>
                  <a:lnTo>
                    <a:pt x="3264" y="11253"/>
                  </a:lnTo>
                  <a:lnTo>
                    <a:pt x="3264" y="11107"/>
                  </a:lnTo>
                  <a:lnTo>
                    <a:pt x="3264" y="11107"/>
                  </a:lnTo>
                  <a:lnTo>
                    <a:pt x="3264" y="10936"/>
                  </a:lnTo>
                  <a:lnTo>
                    <a:pt x="3215" y="10766"/>
                  </a:lnTo>
                  <a:lnTo>
                    <a:pt x="3191" y="10595"/>
                  </a:lnTo>
                  <a:lnTo>
                    <a:pt x="3118" y="10425"/>
                  </a:lnTo>
                  <a:lnTo>
                    <a:pt x="3045" y="10279"/>
                  </a:lnTo>
                  <a:lnTo>
                    <a:pt x="2947" y="10133"/>
                  </a:lnTo>
                  <a:lnTo>
                    <a:pt x="2850" y="10011"/>
                  </a:lnTo>
                  <a:lnTo>
                    <a:pt x="2728" y="9889"/>
                  </a:lnTo>
                  <a:lnTo>
                    <a:pt x="2728" y="9889"/>
                  </a:lnTo>
                  <a:lnTo>
                    <a:pt x="2582" y="9719"/>
                  </a:lnTo>
                  <a:lnTo>
                    <a:pt x="2485" y="9548"/>
                  </a:lnTo>
                  <a:lnTo>
                    <a:pt x="2412" y="9353"/>
                  </a:lnTo>
                  <a:lnTo>
                    <a:pt x="2387" y="9158"/>
                  </a:lnTo>
                  <a:lnTo>
                    <a:pt x="2387" y="1"/>
                  </a:lnTo>
                  <a:close/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0"/>
            <p:cNvSpPr/>
            <p:nvPr/>
          </p:nvSpPr>
          <p:spPr>
            <a:xfrm>
              <a:off x="802750" y="312905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0"/>
            <p:cNvSpPr/>
            <p:nvPr/>
          </p:nvSpPr>
          <p:spPr>
            <a:xfrm>
              <a:off x="802750" y="316252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0"/>
            <p:cNvSpPr/>
            <p:nvPr/>
          </p:nvSpPr>
          <p:spPr>
            <a:xfrm>
              <a:off x="802750" y="319602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0"/>
            <p:cNvSpPr/>
            <p:nvPr/>
          </p:nvSpPr>
          <p:spPr>
            <a:xfrm>
              <a:off x="802750" y="322950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0"/>
            <p:cNvSpPr/>
            <p:nvPr/>
          </p:nvSpPr>
          <p:spPr>
            <a:xfrm>
              <a:off x="802750" y="326300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50"/>
            <p:cNvSpPr/>
            <p:nvPr/>
          </p:nvSpPr>
          <p:spPr>
            <a:xfrm>
              <a:off x="802750" y="329647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1" name="Google Shape;591;p50"/>
          <p:cNvSpPr txBox="1"/>
          <p:nvPr/>
        </p:nvSpPr>
        <p:spPr>
          <a:xfrm>
            <a:off x="645675" y="1563825"/>
            <a:ext cx="10449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Roles</a:t>
            </a:r>
            <a:endParaRPr b="1"/>
          </a:p>
        </p:txBody>
      </p:sp>
      <p:sp>
        <p:nvSpPr>
          <p:cNvPr id="592" name="Google Shape;592;p50"/>
          <p:cNvSpPr txBox="1"/>
          <p:nvPr/>
        </p:nvSpPr>
        <p:spPr>
          <a:xfrm>
            <a:off x="3647650" y="1563825"/>
            <a:ext cx="19008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Procedure</a:t>
            </a:r>
            <a:endParaRPr b="1"/>
          </a:p>
        </p:txBody>
      </p:sp>
      <p:sp>
        <p:nvSpPr>
          <p:cNvPr id="593" name="Google Shape;593;p50"/>
          <p:cNvSpPr txBox="1"/>
          <p:nvPr/>
        </p:nvSpPr>
        <p:spPr>
          <a:xfrm>
            <a:off x="6435300" y="1563825"/>
            <a:ext cx="26565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Measurements</a:t>
            </a:r>
            <a:endParaRPr b="1"/>
          </a:p>
        </p:txBody>
      </p:sp>
      <p:sp>
        <p:nvSpPr>
          <p:cNvPr id="594" name="Google Shape;594;p50"/>
          <p:cNvSpPr txBox="1"/>
          <p:nvPr/>
        </p:nvSpPr>
        <p:spPr>
          <a:xfrm>
            <a:off x="131350" y="2219725"/>
            <a:ext cx="30414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 greeters/facilitators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 computer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 observer/notetaker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5" name="Google Shape;595;p50"/>
          <p:cNvSpPr txBox="1"/>
          <p:nvPr/>
        </p:nvSpPr>
        <p:spPr>
          <a:xfrm>
            <a:off x="3051300" y="2219725"/>
            <a:ext cx="2841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Introductions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Task performance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Feedback → Q&amp;A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596" name="Google Shape;596;p50"/>
          <p:cNvCxnSpPr/>
          <p:nvPr/>
        </p:nvCxnSpPr>
        <p:spPr>
          <a:xfrm>
            <a:off x="2944825" y="1714075"/>
            <a:ext cx="0" cy="328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7" name="Google Shape;597;p50"/>
          <p:cNvCxnSpPr/>
          <p:nvPr/>
        </p:nvCxnSpPr>
        <p:spPr>
          <a:xfrm>
            <a:off x="5978525" y="1714075"/>
            <a:ext cx="6300" cy="326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8" name="Google Shape;598;p50"/>
          <p:cNvSpPr txBox="1"/>
          <p:nvPr/>
        </p:nvSpPr>
        <p:spPr>
          <a:xfrm>
            <a:off x="6064150" y="2219713"/>
            <a:ext cx="2841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Time spent on tasks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Mistakes made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Confidence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4 point severity scale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599" name="Google Shape;599;p50"/>
          <p:cNvCxnSpPr/>
          <p:nvPr/>
        </p:nvCxnSpPr>
        <p:spPr>
          <a:xfrm flipH="1" rot="10800000">
            <a:off x="131350" y="2182425"/>
            <a:ext cx="8782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" name="Google Shape;604;p51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5" name="Google Shape;605;p5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6" name="Google Shape;606;p51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1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Participants - 3 T’s</a:t>
            </a:r>
            <a:endParaRPr sz="2400"/>
          </a:p>
        </p:txBody>
      </p:sp>
      <p:sp>
        <p:nvSpPr>
          <p:cNvPr id="608" name="Google Shape;608;p51"/>
          <p:cNvSpPr txBox="1"/>
          <p:nvPr/>
        </p:nvSpPr>
        <p:spPr>
          <a:xfrm>
            <a:off x="761675" y="1582325"/>
            <a:ext cx="19008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Teacher</a:t>
            </a:r>
            <a:endParaRPr b="1"/>
          </a:p>
        </p:txBody>
      </p:sp>
      <p:sp>
        <p:nvSpPr>
          <p:cNvPr id="609" name="Google Shape;609;p51"/>
          <p:cNvSpPr txBox="1"/>
          <p:nvPr/>
        </p:nvSpPr>
        <p:spPr>
          <a:xfrm>
            <a:off x="3647650" y="1563825"/>
            <a:ext cx="19008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Tutor</a:t>
            </a:r>
            <a:endParaRPr b="1"/>
          </a:p>
        </p:txBody>
      </p:sp>
      <p:sp>
        <p:nvSpPr>
          <p:cNvPr id="610" name="Google Shape;610;p51"/>
          <p:cNvSpPr txBox="1"/>
          <p:nvPr/>
        </p:nvSpPr>
        <p:spPr>
          <a:xfrm>
            <a:off x="6533625" y="1563825"/>
            <a:ext cx="26565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TA</a:t>
            </a:r>
            <a:endParaRPr b="1"/>
          </a:p>
        </p:txBody>
      </p:sp>
      <p:sp>
        <p:nvSpPr>
          <p:cNvPr id="611" name="Google Shape;611;p51"/>
          <p:cNvSpPr txBox="1"/>
          <p:nvPr/>
        </p:nvSpPr>
        <p:spPr>
          <a:xfrm>
            <a:off x="131350" y="2219725"/>
            <a:ext cx="30414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High school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Large Classes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Subject specialty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2" name="Google Shape;612;p51"/>
          <p:cNvSpPr txBox="1"/>
          <p:nvPr/>
        </p:nvSpPr>
        <p:spPr>
          <a:xfrm>
            <a:off x="3051300" y="2219725"/>
            <a:ext cx="2841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Grammar school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One-on-One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General HW help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613" name="Google Shape;613;p51"/>
          <p:cNvCxnSpPr/>
          <p:nvPr/>
        </p:nvCxnSpPr>
        <p:spPr>
          <a:xfrm>
            <a:off x="2944825" y="1714075"/>
            <a:ext cx="0" cy="328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4" name="Google Shape;614;p51"/>
          <p:cNvCxnSpPr/>
          <p:nvPr/>
        </p:nvCxnSpPr>
        <p:spPr>
          <a:xfrm>
            <a:off x="5978525" y="1714075"/>
            <a:ext cx="6300" cy="326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5" name="Google Shape;615;p51"/>
          <p:cNvSpPr txBox="1"/>
          <p:nvPr/>
        </p:nvSpPr>
        <p:spPr>
          <a:xfrm>
            <a:off x="6064150" y="2219713"/>
            <a:ext cx="2841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Stanford University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Small groups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CS lessons + help</a:t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616" name="Google Shape;616;p51"/>
          <p:cNvCxnSpPr/>
          <p:nvPr/>
        </p:nvCxnSpPr>
        <p:spPr>
          <a:xfrm flipH="1" rot="10800000">
            <a:off x="131350" y="2182425"/>
            <a:ext cx="8782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17" name="Google Shape;617;p51"/>
          <p:cNvGrpSpPr/>
          <p:nvPr/>
        </p:nvGrpSpPr>
        <p:grpSpPr>
          <a:xfrm>
            <a:off x="3216496" y="1678353"/>
            <a:ext cx="170937" cy="426827"/>
            <a:chOff x="3384375" y="2267500"/>
            <a:chExt cx="203375" cy="507825"/>
          </a:xfrm>
        </p:grpSpPr>
        <p:sp>
          <p:nvSpPr>
            <p:cNvPr id="618" name="Google Shape;618;p51"/>
            <p:cNvSpPr/>
            <p:nvPr/>
          </p:nvSpPr>
          <p:spPr>
            <a:xfrm>
              <a:off x="3384375" y="2373425"/>
              <a:ext cx="203375" cy="401900"/>
            </a:xfrm>
            <a:custGeom>
              <a:rect b="b" l="l" r="r" t="t"/>
              <a:pathLst>
                <a:path extrusionOk="0" fill="none" h="16076" w="8135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3443425" y="2267500"/>
              <a:ext cx="85275" cy="93775"/>
            </a:xfrm>
            <a:custGeom>
              <a:rect b="b" l="l" r="r" t="t"/>
              <a:pathLst>
                <a:path extrusionOk="0" fill="none" h="3751" w="3411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0" name="Google Shape;620;p51"/>
          <p:cNvGrpSpPr/>
          <p:nvPr/>
        </p:nvGrpSpPr>
        <p:grpSpPr>
          <a:xfrm>
            <a:off x="333990" y="1722691"/>
            <a:ext cx="145343" cy="422729"/>
            <a:chOff x="4071800" y="2269925"/>
            <a:chExt cx="172925" cy="502950"/>
          </a:xfrm>
        </p:grpSpPr>
        <p:sp>
          <p:nvSpPr>
            <p:cNvPr id="621" name="Google Shape;621;p51"/>
            <p:cNvSpPr/>
            <p:nvPr/>
          </p:nvSpPr>
          <p:spPr>
            <a:xfrm>
              <a:off x="4118075" y="2269925"/>
              <a:ext cx="80375" cy="91350"/>
            </a:xfrm>
            <a:custGeom>
              <a:rect b="b" l="l" r="r" t="t"/>
              <a:pathLst>
                <a:path extrusionOk="0" fill="none" h="3654" w="3215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51"/>
            <p:cNvSpPr/>
            <p:nvPr/>
          </p:nvSpPr>
          <p:spPr>
            <a:xfrm>
              <a:off x="4071800" y="2372825"/>
              <a:ext cx="172925" cy="400050"/>
            </a:xfrm>
            <a:custGeom>
              <a:rect b="b" l="l" r="r" t="t"/>
              <a:pathLst>
                <a:path extrusionOk="0" fill="none" h="16002" w="6917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3" name="Google Shape;623;p51"/>
          <p:cNvGrpSpPr/>
          <p:nvPr/>
        </p:nvGrpSpPr>
        <p:grpSpPr>
          <a:xfrm>
            <a:off x="6124596" y="1718603"/>
            <a:ext cx="170937" cy="426827"/>
            <a:chOff x="3384375" y="2267500"/>
            <a:chExt cx="203375" cy="507825"/>
          </a:xfrm>
        </p:grpSpPr>
        <p:sp>
          <p:nvSpPr>
            <p:cNvPr id="624" name="Google Shape;624;p51"/>
            <p:cNvSpPr/>
            <p:nvPr/>
          </p:nvSpPr>
          <p:spPr>
            <a:xfrm>
              <a:off x="3384375" y="2373425"/>
              <a:ext cx="203375" cy="401900"/>
            </a:xfrm>
            <a:custGeom>
              <a:rect b="b" l="l" r="r" t="t"/>
              <a:pathLst>
                <a:path extrusionOk="0" fill="none" h="16076" w="8135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3443425" y="2267500"/>
              <a:ext cx="85275" cy="93775"/>
            </a:xfrm>
            <a:custGeom>
              <a:rect b="b" l="l" r="r" t="t"/>
              <a:pathLst>
                <a:path extrusionOk="0" fill="none" h="3751" w="3411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6" name="Google Shape;626;p51"/>
          <p:cNvSpPr/>
          <p:nvPr/>
        </p:nvSpPr>
        <p:spPr>
          <a:xfrm>
            <a:off x="860311" y="962829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2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Value Proposition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Selected Interface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Low-fi Prototype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Tasks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Experimental Method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Experiment Results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632" name="Google Shape;632;p52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3" name="Google Shape;633;p52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Roadmap</a:t>
            </a:r>
            <a:endParaRPr sz="3600"/>
          </a:p>
        </p:txBody>
      </p:sp>
      <p:cxnSp>
        <p:nvCxnSpPr>
          <p:cNvPr id="634" name="Google Shape;634;p52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5" name="Google Shape;635;p52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6" name="Google Shape;636;p52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3"/>
          <p:cNvSpPr txBox="1"/>
          <p:nvPr>
            <p:ph idx="1" type="body"/>
          </p:nvPr>
        </p:nvSpPr>
        <p:spPr>
          <a:xfrm>
            <a:off x="1135363" y="1610538"/>
            <a:ext cx="3425400" cy="30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“Add” menu is intuitive and useful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Appreciative of ability to control privacy/share selectively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Prominent share button = great</a:t>
            </a:r>
            <a:endParaRPr/>
          </a:p>
        </p:txBody>
      </p:sp>
      <p:sp>
        <p:nvSpPr>
          <p:cNvPr id="642" name="Google Shape;642;p53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#1 - Create</a:t>
            </a:r>
            <a:endParaRPr/>
          </a:p>
        </p:txBody>
      </p:sp>
      <p:sp>
        <p:nvSpPr>
          <p:cNvPr id="643" name="Google Shape;643;p53"/>
          <p:cNvSpPr txBox="1"/>
          <p:nvPr>
            <p:ph idx="2" type="body"/>
          </p:nvPr>
        </p:nvSpPr>
        <p:spPr>
          <a:xfrm>
            <a:off x="5277763" y="1562688"/>
            <a:ext cx="3425400" cy="28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Confused on which icon to pick on landing page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“Objective” section unclear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Public setting caused initial confusion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5" name="Google Shape;645;p53"/>
          <p:cNvSpPr/>
          <p:nvPr/>
        </p:nvSpPr>
        <p:spPr>
          <a:xfrm>
            <a:off x="708750" y="8506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646" name="Google Shape;646;p53"/>
          <p:cNvGrpSpPr/>
          <p:nvPr/>
        </p:nvGrpSpPr>
        <p:grpSpPr>
          <a:xfrm>
            <a:off x="821838" y="983606"/>
            <a:ext cx="353136" cy="313738"/>
            <a:chOff x="5292575" y="3681900"/>
            <a:chExt cx="420150" cy="373275"/>
          </a:xfrm>
        </p:grpSpPr>
        <p:sp>
          <p:nvSpPr>
            <p:cNvPr id="647" name="Google Shape;647;p53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53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53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3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53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53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3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4" name="Google Shape;654;p53"/>
          <p:cNvSpPr/>
          <p:nvPr/>
        </p:nvSpPr>
        <p:spPr>
          <a:xfrm>
            <a:off x="440830" y="1785431"/>
            <a:ext cx="579292" cy="579612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3"/>
          <p:cNvSpPr/>
          <p:nvPr/>
        </p:nvSpPr>
        <p:spPr>
          <a:xfrm>
            <a:off x="4644913" y="1785424"/>
            <a:ext cx="548704" cy="579632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6" name="Google Shape;65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025" y="2152650"/>
            <a:ext cx="422613" cy="5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3"/>
          <p:cNvPicPr preferRelativeResize="0"/>
          <p:nvPr/>
        </p:nvPicPr>
        <p:blipFill rotWithShape="1">
          <a:blip r:embed="rId4">
            <a:alphaModFix/>
          </a:blip>
          <a:srcRect b="5051" l="9008" r="18753" t="0"/>
          <a:stretch/>
        </p:blipFill>
        <p:spPr>
          <a:xfrm>
            <a:off x="3762375" y="3375025"/>
            <a:ext cx="1431250" cy="8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2900" y="2036275"/>
            <a:ext cx="873125" cy="7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1250" y="3071850"/>
            <a:ext cx="661375" cy="6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4"/>
          <p:cNvSpPr txBox="1"/>
          <p:nvPr>
            <p:ph idx="1" type="body"/>
          </p:nvPr>
        </p:nvSpPr>
        <p:spPr>
          <a:xfrm>
            <a:off x="1062450" y="1743025"/>
            <a:ext cx="3425400" cy="27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Like seeing full summative report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Easy to submit with arrow icons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Overall, icons were a hit and </a:t>
            </a:r>
            <a:r>
              <a:rPr lang="en"/>
              <a:t>intuitive</a:t>
            </a:r>
            <a:endParaRPr/>
          </a:p>
        </p:txBody>
      </p:sp>
      <p:sp>
        <p:nvSpPr>
          <p:cNvPr id="665" name="Google Shape;665;p54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#2 - Feedback</a:t>
            </a:r>
            <a:endParaRPr/>
          </a:p>
        </p:txBody>
      </p:sp>
      <p:sp>
        <p:nvSpPr>
          <p:cNvPr id="666" name="Google Shape;666;p54"/>
          <p:cNvSpPr txBox="1"/>
          <p:nvPr>
            <p:ph idx="2" type="body"/>
          </p:nvPr>
        </p:nvSpPr>
        <p:spPr>
          <a:xfrm>
            <a:off x="5204850" y="1695175"/>
            <a:ext cx="3425400" cy="28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Check icon was persistent source of confusion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about not wanting to rate lesson?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“I wonder” box = </a:t>
            </a:r>
            <a:r>
              <a:rPr lang="en"/>
              <a:t>unintuitive</a:t>
            </a:r>
            <a:endParaRPr/>
          </a:p>
        </p:txBody>
      </p:sp>
      <p:sp>
        <p:nvSpPr>
          <p:cNvPr id="667" name="Google Shape;667;p54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8" name="Google Shape;668;p54"/>
          <p:cNvSpPr/>
          <p:nvPr/>
        </p:nvSpPr>
        <p:spPr>
          <a:xfrm>
            <a:off x="708750" y="8506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669" name="Google Shape;669;p54"/>
          <p:cNvGrpSpPr/>
          <p:nvPr/>
        </p:nvGrpSpPr>
        <p:grpSpPr>
          <a:xfrm>
            <a:off x="821838" y="983606"/>
            <a:ext cx="353136" cy="313738"/>
            <a:chOff x="5292575" y="3681900"/>
            <a:chExt cx="420150" cy="373275"/>
          </a:xfrm>
        </p:grpSpPr>
        <p:sp>
          <p:nvSpPr>
            <p:cNvPr id="670" name="Google Shape;670;p54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4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4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54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4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54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4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7" name="Google Shape;677;p54"/>
          <p:cNvSpPr/>
          <p:nvPr/>
        </p:nvSpPr>
        <p:spPr>
          <a:xfrm>
            <a:off x="367918" y="1917918"/>
            <a:ext cx="579292" cy="579612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54"/>
          <p:cNvSpPr/>
          <p:nvPr/>
        </p:nvSpPr>
        <p:spPr>
          <a:xfrm>
            <a:off x="4572000" y="1917911"/>
            <a:ext cx="548704" cy="579632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9" name="Google Shape;679;p54"/>
          <p:cNvPicPr preferRelativeResize="0"/>
          <p:nvPr/>
        </p:nvPicPr>
        <p:blipFill rotWithShape="1">
          <a:blip r:embed="rId3">
            <a:alphaModFix/>
          </a:blip>
          <a:srcRect b="3790" l="0" r="7774" t="0"/>
          <a:stretch/>
        </p:blipFill>
        <p:spPr>
          <a:xfrm>
            <a:off x="3677050" y="2214375"/>
            <a:ext cx="506025" cy="8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7050" y="3382950"/>
            <a:ext cx="4381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150" y="2298813"/>
            <a:ext cx="456387" cy="5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4275" y="3298525"/>
            <a:ext cx="984500" cy="6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7325" y="4407000"/>
            <a:ext cx="15716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Google Shape;156;p28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7" name="Google Shape;157;p2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/>
          <p:nvPr/>
        </p:nvSpPr>
        <p:spPr>
          <a:xfrm>
            <a:off x="409900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60" name="Google Shape;160;p28"/>
          <p:cNvSpPr/>
          <p:nvPr/>
        </p:nvSpPr>
        <p:spPr>
          <a:xfrm>
            <a:off x="539361" y="1499779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8"/>
          <p:cNvSpPr/>
          <p:nvPr/>
        </p:nvSpPr>
        <p:spPr>
          <a:xfrm>
            <a:off x="2452979" y="643738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4">
            <a:alphaModFix/>
          </a:blip>
          <a:srcRect b="0" l="6893" r="7475" t="21795"/>
          <a:stretch/>
        </p:blipFill>
        <p:spPr>
          <a:xfrm>
            <a:off x="2670150" y="749813"/>
            <a:ext cx="1403375" cy="17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/>
          <p:nvPr/>
        </p:nvSpPr>
        <p:spPr>
          <a:xfrm>
            <a:off x="4881129" y="2807338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5">
            <a:alphaModFix/>
          </a:blip>
          <a:srcRect b="4810" l="0" r="4571" t="5767"/>
          <a:stretch/>
        </p:blipFill>
        <p:spPr>
          <a:xfrm>
            <a:off x="5084387" y="2918638"/>
            <a:ext cx="1403375" cy="17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/>
          <p:nvPr/>
        </p:nvSpPr>
        <p:spPr>
          <a:xfrm>
            <a:off x="4881129" y="643750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 rotWithShape="1">
          <a:blip r:embed="rId6">
            <a:alphaModFix/>
          </a:blip>
          <a:srcRect b="0" l="5065" r="7590" t="16715"/>
          <a:stretch/>
        </p:blipFill>
        <p:spPr>
          <a:xfrm>
            <a:off x="5098300" y="749838"/>
            <a:ext cx="1403375" cy="174618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/>
          <p:nvPr/>
        </p:nvSpPr>
        <p:spPr>
          <a:xfrm>
            <a:off x="2452979" y="2801988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7">
            <a:alphaModFix/>
          </a:blip>
          <a:srcRect b="0" l="6371" r="7644" t="20382"/>
          <a:stretch/>
        </p:blipFill>
        <p:spPr>
          <a:xfrm>
            <a:off x="2670151" y="2908075"/>
            <a:ext cx="1403375" cy="1741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5"/>
          <p:cNvSpPr txBox="1"/>
          <p:nvPr>
            <p:ph idx="1" type="body"/>
          </p:nvPr>
        </p:nvSpPr>
        <p:spPr>
          <a:xfrm>
            <a:off x="1046900" y="1570500"/>
            <a:ext cx="3425400" cy="27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Star rating system was popular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Once understood, calendar option was a hit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Groups feel safe/effective</a:t>
            </a:r>
            <a:endParaRPr/>
          </a:p>
        </p:txBody>
      </p:sp>
      <p:sp>
        <p:nvSpPr>
          <p:cNvPr id="689" name="Google Shape;689;p55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#3 - Find</a:t>
            </a:r>
            <a:endParaRPr/>
          </a:p>
        </p:txBody>
      </p:sp>
      <p:sp>
        <p:nvSpPr>
          <p:cNvPr id="690" name="Google Shape;690;p55"/>
          <p:cNvSpPr txBox="1"/>
          <p:nvPr>
            <p:ph idx="2" type="body"/>
          </p:nvPr>
        </p:nvSpPr>
        <p:spPr>
          <a:xfrm>
            <a:off x="5204850" y="1522650"/>
            <a:ext cx="3939000" cy="28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Uncertainty with no visible keyboard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Unsure how to submit search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Teachers use first names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Add to calendar initially unintuitive</a:t>
            </a:r>
            <a:endParaRPr/>
          </a:p>
        </p:txBody>
      </p:sp>
      <p:sp>
        <p:nvSpPr>
          <p:cNvPr id="691" name="Google Shape;691;p5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2" name="Google Shape;692;p55"/>
          <p:cNvSpPr/>
          <p:nvPr/>
        </p:nvSpPr>
        <p:spPr>
          <a:xfrm>
            <a:off x="708750" y="8506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693" name="Google Shape;693;p55"/>
          <p:cNvGrpSpPr/>
          <p:nvPr/>
        </p:nvGrpSpPr>
        <p:grpSpPr>
          <a:xfrm>
            <a:off x="821838" y="983606"/>
            <a:ext cx="353136" cy="313738"/>
            <a:chOff x="5292575" y="3681900"/>
            <a:chExt cx="420150" cy="373275"/>
          </a:xfrm>
        </p:grpSpPr>
        <p:sp>
          <p:nvSpPr>
            <p:cNvPr id="694" name="Google Shape;694;p55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5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5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5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5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5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5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1" name="Google Shape;701;p55"/>
          <p:cNvSpPr/>
          <p:nvPr/>
        </p:nvSpPr>
        <p:spPr>
          <a:xfrm>
            <a:off x="375693" y="1788543"/>
            <a:ext cx="579292" cy="579612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55"/>
          <p:cNvSpPr/>
          <p:nvPr/>
        </p:nvSpPr>
        <p:spPr>
          <a:xfrm>
            <a:off x="4564225" y="1788536"/>
            <a:ext cx="548704" cy="579632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3" name="Google Shape;70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525" y="2232025"/>
            <a:ext cx="21145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750" y="3077250"/>
            <a:ext cx="952500" cy="111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5016" y="1840900"/>
            <a:ext cx="650875" cy="8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5776" y="3793051"/>
            <a:ext cx="650875" cy="84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6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Suggested UI Changes</a:t>
            </a:r>
            <a:endParaRPr/>
          </a:p>
        </p:txBody>
      </p:sp>
      <p:sp>
        <p:nvSpPr>
          <p:cNvPr id="712" name="Google Shape;712;p5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3" name="Google Shape;713;p56"/>
          <p:cNvSpPr/>
          <p:nvPr/>
        </p:nvSpPr>
        <p:spPr>
          <a:xfrm>
            <a:off x="708750" y="8506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714" name="Google Shape;714;p56"/>
          <p:cNvGrpSpPr/>
          <p:nvPr/>
        </p:nvGrpSpPr>
        <p:grpSpPr>
          <a:xfrm>
            <a:off x="843819" y="973966"/>
            <a:ext cx="309168" cy="332998"/>
            <a:chOff x="1923675" y="1633650"/>
            <a:chExt cx="436000" cy="435975"/>
          </a:xfrm>
        </p:grpSpPr>
        <p:sp>
          <p:nvSpPr>
            <p:cNvPr id="715" name="Google Shape;715;p56"/>
            <p:cNvSpPr/>
            <p:nvPr/>
          </p:nvSpPr>
          <p:spPr>
            <a:xfrm>
              <a:off x="2209250" y="1633650"/>
              <a:ext cx="150425" cy="150425"/>
            </a:xfrm>
            <a:custGeom>
              <a:rect b="b" l="l" r="r" t="t"/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6"/>
            <p:cNvSpPr/>
            <p:nvPr/>
          </p:nvSpPr>
          <p:spPr>
            <a:xfrm>
              <a:off x="2019900" y="1757250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6"/>
            <p:cNvSpPr/>
            <p:nvPr/>
          </p:nvSpPr>
          <p:spPr>
            <a:xfrm>
              <a:off x="1923675" y="1681150"/>
              <a:ext cx="388500" cy="388475"/>
            </a:xfrm>
            <a:custGeom>
              <a:rect b="b" l="l" r="r" t="t"/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6"/>
            <p:cNvSpPr/>
            <p:nvPr/>
          </p:nvSpPr>
          <p:spPr>
            <a:xfrm>
              <a:off x="1974225" y="1711575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6"/>
            <p:cNvSpPr/>
            <p:nvPr/>
          </p:nvSpPr>
          <p:spPr>
            <a:xfrm>
              <a:off x="1934650" y="2014200"/>
              <a:ext cx="44475" cy="44475"/>
            </a:xfrm>
            <a:custGeom>
              <a:rect b="b" l="l" r="r" t="t"/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6"/>
            <p:cNvSpPr/>
            <p:nvPr/>
          </p:nvSpPr>
          <p:spPr>
            <a:xfrm>
              <a:off x="1944375" y="1947225"/>
              <a:ext cx="101725" cy="101700"/>
            </a:xfrm>
            <a:custGeom>
              <a:rect b="b" l="l" r="r" t="t"/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56"/>
          <p:cNvSpPr txBox="1"/>
          <p:nvPr/>
        </p:nvSpPr>
        <p:spPr>
          <a:xfrm>
            <a:off x="1119200" y="1749850"/>
            <a:ext cx="7485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AutoNum type="arabicParenR"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Landing page </a:t>
            </a: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needs additional direction to lead user to search bar/menu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AutoNum type="arabicParenR"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Prioritize groups</a:t>
            </a: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don’t default to public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AutoNum type="arabicParenR"/>
            </a:pPr>
            <a:r>
              <a:rPr b="1"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Add descriptions </a:t>
            </a: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for a few of the progressive icons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7"/>
          <p:cNvSpPr txBox="1"/>
          <p:nvPr>
            <p:ph idx="4294967295" type="subTitle"/>
          </p:nvPr>
        </p:nvSpPr>
        <p:spPr>
          <a:xfrm>
            <a:off x="1494750" y="1890075"/>
            <a:ext cx="7080900" cy="30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[Extensive sketching →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app 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interface]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[Systematically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test 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3 participants]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→ Overall, participants enjoyed and understood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→ UI needs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direction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,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transparency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,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intuitive iconography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727" name="Google Shape;727;p57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8" name="Google Shape;728;p57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Summary</a:t>
            </a:r>
            <a:endParaRPr sz="3600"/>
          </a:p>
        </p:txBody>
      </p:sp>
      <p:cxnSp>
        <p:nvCxnSpPr>
          <p:cNvPr id="729" name="Google Shape;729;p57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0" name="Google Shape;730;p5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1" name="Google Shape;731;p57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57"/>
          <p:cNvSpPr/>
          <p:nvPr/>
        </p:nvSpPr>
        <p:spPr>
          <a:xfrm>
            <a:off x="915450" y="113895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733" name="Google Shape;733;p57"/>
          <p:cNvGrpSpPr/>
          <p:nvPr/>
        </p:nvGrpSpPr>
        <p:grpSpPr>
          <a:xfrm>
            <a:off x="1050192" y="1263346"/>
            <a:ext cx="309831" cy="330825"/>
            <a:chOff x="5233525" y="4954450"/>
            <a:chExt cx="538275" cy="516350"/>
          </a:xfrm>
        </p:grpSpPr>
        <p:sp>
          <p:nvSpPr>
            <p:cNvPr id="734" name="Google Shape;734;p57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7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57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57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57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57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7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7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57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57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7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8"/>
          <p:cNvSpPr/>
          <p:nvPr/>
        </p:nvSpPr>
        <p:spPr>
          <a:xfrm>
            <a:off x="4282338" y="42169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pic>
        <p:nvPicPr>
          <p:cNvPr id="750" name="Google Shape;75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313" y="783062"/>
            <a:ext cx="7437375" cy="357737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58"/>
          <p:cNvSpPr/>
          <p:nvPr/>
        </p:nvSpPr>
        <p:spPr>
          <a:xfrm>
            <a:off x="4403611" y="4338390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idx="12" type="sldNum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9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4403611" y="433371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725" y="160350"/>
            <a:ext cx="5542555" cy="390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Value Proposition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Selected Interface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Low-fi Prototype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Tasks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Experimental Method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 Results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83" name="Google Shape;183;p30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p30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Roadmap</a:t>
            </a:r>
            <a:endParaRPr sz="3600"/>
          </a:p>
        </p:txBody>
      </p:sp>
      <p:cxnSp>
        <p:nvCxnSpPr>
          <p:cNvPr id="185" name="Google Shape;185;p30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30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Value Proposition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Selected Interface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Low-fi Prototype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Tasks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Experimental Method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 Results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93" name="Google Shape;193;p31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31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Roadmap</a:t>
            </a:r>
            <a:endParaRPr sz="3600"/>
          </a:p>
        </p:txBody>
      </p:sp>
      <p:cxnSp>
        <p:nvCxnSpPr>
          <p:cNvPr id="195" name="Google Shape;195;p31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</a:t>
            </a:r>
            <a:r>
              <a:rPr lang="en"/>
              <a:t> Proposition </a:t>
            </a:r>
            <a:endParaRPr/>
          </a:p>
        </p:txBody>
      </p:sp>
      <p:sp>
        <p:nvSpPr>
          <p:cNvPr id="203" name="Google Shape;203;p32"/>
          <p:cNvSpPr txBox="1"/>
          <p:nvPr>
            <p:ph idx="1" type="subTitle"/>
          </p:nvPr>
        </p:nvSpPr>
        <p:spPr>
          <a:xfrm>
            <a:off x="2022300" y="2815925"/>
            <a:ext cx="642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</a:rPr>
              <a:t>Crowdsourced Lesson Planning and Organization</a:t>
            </a:r>
            <a:endParaRPr sz="2400">
              <a:highlight>
                <a:srgbClr val="C9DAF8"/>
              </a:highlight>
            </a:endParaRPr>
          </a:p>
        </p:txBody>
      </p:sp>
      <p:sp>
        <p:nvSpPr>
          <p:cNvPr id="204" name="Google Shape;204;p32"/>
          <p:cNvSpPr/>
          <p:nvPr/>
        </p:nvSpPr>
        <p:spPr>
          <a:xfrm>
            <a:off x="1092525" y="22819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205" name="Google Shape;205;p32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32"/>
          <p:cNvSpPr txBox="1"/>
          <p:nvPr/>
        </p:nvSpPr>
        <p:spPr>
          <a:xfrm>
            <a:off x="1129125" y="230430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Value Proposition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Selected Interface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Low-fi Prototype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Tasks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Experimental Method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Experiment Results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213" name="Google Shape;213;p33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4" name="Google Shape;214;p33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Roadmap</a:t>
            </a:r>
            <a:endParaRPr sz="3600"/>
          </a:p>
        </p:txBody>
      </p:sp>
      <p:cxnSp>
        <p:nvCxnSpPr>
          <p:cNvPr id="215" name="Google Shape;215;p33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6" name="Google Shape;216;p3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7" name="Google Shape;217;p33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Google Shape;222;p34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34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34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4"/>
          <p:cNvSpPr txBox="1"/>
          <p:nvPr>
            <p:ph idx="4294967295" type="ctrTitle"/>
          </p:nvPr>
        </p:nvSpPr>
        <p:spPr>
          <a:xfrm>
            <a:off x="1486125" y="404023"/>
            <a:ext cx="3787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Initial Sketches</a:t>
            </a:r>
            <a:endParaRPr sz="2400"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29104">
            <a:off x="292250" y="1654050"/>
            <a:ext cx="2248575" cy="17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2937">
            <a:off x="3297424" y="1623200"/>
            <a:ext cx="2341650" cy="178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53906">
            <a:off x="6001753" y="1319401"/>
            <a:ext cx="2661720" cy="183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6990">
            <a:off x="1565275" y="3238450"/>
            <a:ext cx="2109925" cy="16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2655">
            <a:off x="4527676" y="2891025"/>
            <a:ext cx="2734849" cy="2118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34"/>
          <p:cNvGrpSpPr/>
          <p:nvPr/>
        </p:nvGrpSpPr>
        <p:grpSpPr>
          <a:xfrm>
            <a:off x="912516" y="960524"/>
            <a:ext cx="215966" cy="342399"/>
            <a:chOff x="6718575" y="2318625"/>
            <a:chExt cx="256950" cy="407375"/>
          </a:xfrm>
        </p:grpSpPr>
        <p:sp>
          <p:nvSpPr>
            <p:cNvPr id="232" name="Google Shape;232;p3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