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Lora"/>
      <p:regular r:id="rId37"/>
      <p:bold r:id="rId38"/>
      <p:italic r:id="rId39"/>
      <p:boldItalic r:id="rId40"/>
    </p:embeddedFont>
    <p:embeddedFont>
      <p:font typeface="Quattrocento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Italic.fntdata"/><Relationship Id="rId20" Type="http://schemas.openxmlformats.org/officeDocument/2006/relationships/slide" Target="slides/slide15.xml"/><Relationship Id="rId42" Type="http://schemas.openxmlformats.org/officeDocument/2006/relationships/font" Target="fonts/QuattrocentoSans-bold.fntdata"/><Relationship Id="rId41" Type="http://schemas.openxmlformats.org/officeDocument/2006/relationships/font" Target="fonts/QuattrocentoSans-regular.fntdata"/><Relationship Id="rId22" Type="http://schemas.openxmlformats.org/officeDocument/2006/relationships/slide" Target="slides/slide17.xml"/><Relationship Id="rId44" Type="http://schemas.openxmlformats.org/officeDocument/2006/relationships/font" Target="fonts/Quattrocento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Quattrocento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Lora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Lora-italic.fntdata"/><Relationship Id="rId16" Type="http://schemas.openxmlformats.org/officeDocument/2006/relationships/slide" Target="slides/slide11.xml"/><Relationship Id="rId38" Type="http://schemas.openxmlformats.org/officeDocument/2006/relationships/font" Target="fonts/Lora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4d11dd2ee_0_3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4d11dd2ee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4d11dd2ee_0_6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4d11dd2ee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4d11dd2ee_0_7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4d11dd2ee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4d11dd2ee_0_8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4d11dd2ee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Cafe Borrone’s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4d11dd2ee_0_9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4d11dd2ee_0_9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Taught Koko the gorilla sign language!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on campus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4d11dd2ee_0_9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4d11dd2ee_0_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Interviewed at the Soul Cycle in the Stanford Mall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4d11dd2ee_0_7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4d11dd2ee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326e2f6f2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326e2f6f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4d11dd2ee_0_7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64d11dd2ee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4d11dd2ee_0_7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4d11dd2ee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326e2f6f2_0_1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326e2f6f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4d11dd2ee_0_1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4d11dd2e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326e2f6f2_0_2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326e2f6f2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326e2f6f2_0_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6326e2f6f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d11dd2ee_0_7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4d11dd2ee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64d11dd2ee_0_8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64d11dd2ee_0_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6326e2f6f2_0_1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6326e2f6f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326e2f6f2_0_3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326e2f6f2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326e2f6f2_0_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326e2f6f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Paraphrased by eli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4d11dd2ee_0_7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64d11dd2ee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64d11dd2ee_0_8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64d11dd2ee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6326e2f6f2_0_1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6326e2f6f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4d11dd2ee_0_2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4d11dd2ee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326e2f6f2_0_3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6326e2f6f2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6326e2f6f2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6326e2f6f2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4d11dd2ee_0_4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4d11dd2ee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4d11dd2ee_0_4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4d11dd2ee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4d11dd2ee_0_4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4d11dd2ee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4d11dd2ee_0_5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4d11dd2ee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4ca7995de_1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4ca7995de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326e2f6f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326e2f6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letely blank">
  <p:cSld name="BLANK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Google Shape;69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_1">
  <p:cSld name="TITLE_AND_BODY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3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73" name="Google Shape;73;p13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1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◉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/>
        </p:txBody>
      </p:sp>
      <p:cxnSp>
        <p:nvCxnSpPr>
          <p:cNvPr id="15" name="Google Shape;15;p3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3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cxnSp>
        <p:nvCxnSpPr>
          <p:cNvPr id="18" name="Google Shape;18;p3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" type="body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Font typeface="Lora"/>
              <a:buChar char="◉"/>
              <a:defRPr i="1" sz="2400">
                <a:latin typeface="Lora"/>
                <a:ea typeface="Lora"/>
                <a:cs typeface="Lora"/>
                <a:sym typeface="Lora"/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○"/>
              <a:defRPr i="1">
                <a:latin typeface="Lora"/>
                <a:ea typeface="Lora"/>
                <a:cs typeface="Lora"/>
                <a:sym typeface="Lora"/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■"/>
              <a:defRPr i="1">
                <a:latin typeface="Lora"/>
                <a:ea typeface="Lora"/>
                <a:cs typeface="Lora"/>
                <a:sym typeface="Lora"/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i="1" sz="2400">
                <a:latin typeface="Lora"/>
                <a:ea typeface="Lora"/>
                <a:cs typeface="Lora"/>
                <a:sym typeface="Lora"/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i="1" sz="2400">
                <a:latin typeface="Lora"/>
                <a:ea typeface="Lora"/>
                <a:cs typeface="Lora"/>
                <a:sym typeface="Lora"/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i="1" sz="2400">
                <a:latin typeface="Lora"/>
                <a:ea typeface="Lora"/>
                <a:cs typeface="Lora"/>
                <a:sym typeface="Lora"/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i="1" sz="2400">
                <a:latin typeface="Lora"/>
                <a:ea typeface="Lora"/>
                <a:cs typeface="Lora"/>
                <a:sym typeface="Lora"/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i="1" sz="2400">
                <a:latin typeface="Lora"/>
                <a:ea typeface="Lora"/>
                <a:cs typeface="Lora"/>
                <a:sym typeface="Lora"/>
              </a:defRPr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i="1" sz="24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cxnSp>
        <p:nvCxnSpPr>
          <p:cNvPr id="22" name="Google Shape;22;p4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" name="Google Shape;23;p4"/>
          <p:cNvSpPr/>
          <p:nvPr/>
        </p:nvSpPr>
        <p:spPr>
          <a:xfrm>
            <a:off x="428850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341265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ora"/>
                <a:ea typeface="Lora"/>
                <a:cs typeface="Lora"/>
                <a:sym typeface="Lora"/>
              </a:rPr>
              <a:t>“</a:t>
            </a:r>
            <a:endParaRPr b="1" sz="3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cxnSp>
        <p:nvCxnSpPr>
          <p:cNvPr id="37" name="Google Shape;3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" name="Google Shape;3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1381250" y="1651075"/>
            <a:ext cx="23340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3834912" y="1651075"/>
            <a:ext cx="23340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3" type="body"/>
          </p:nvPr>
        </p:nvSpPr>
        <p:spPr>
          <a:xfrm>
            <a:off x="6288573" y="1651075"/>
            <a:ext cx="2334000" cy="31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cxnSp>
        <p:nvCxnSpPr>
          <p:cNvPr id="46" name="Google Shape;46;p7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" name="Google Shape;47;p7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7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cxnSp>
        <p:nvCxnSpPr>
          <p:cNvPr id="52" name="Google Shape;52;p8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" name="Google Shape;53;p8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" name="Google Shape;54;p8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body"/>
          </p:nvPr>
        </p:nvSpPr>
        <p:spPr>
          <a:xfrm>
            <a:off x="1990450" y="4037375"/>
            <a:ext cx="51630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400"/>
              <a:buFont typeface="Lora"/>
              <a:buNone/>
              <a:defRPr i="1" sz="1400">
                <a:latin typeface="Lora"/>
                <a:ea typeface="Lora"/>
                <a:cs typeface="Lora"/>
                <a:sym typeface="Lora"/>
              </a:defRPr>
            </a:lvl1pPr>
          </a:lstStyle>
          <a:p/>
        </p:txBody>
      </p:sp>
      <p:cxnSp>
        <p:nvCxnSpPr>
          <p:cNvPr id="58" name="Google Shape;58;p9"/>
          <p:cNvCxnSpPr/>
          <p:nvPr/>
        </p:nvCxnSpPr>
        <p:spPr>
          <a:xfrm>
            <a:off x="-6025" y="4666129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9"/>
          <p:cNvSpPr/>
          <p:nvPr/>
        </p:nvSpPr>
        <p:spPr>
          <a:xfrm>
            <a:off x="4457400" y="4551496"/>
            <a:ext cx="229200" cy="229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4297650" y="4780700"/>
            <a:ext cx="548700" cy="3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0"/>
          <p:cNvCxnSpPr/>
          <p:nvPr/>
        </p:nvCxnSpPr>
        <p:spPr>
          <a:xfrm>
            <a:off x="-6025" y="4513729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10"/>
          <p:cNvSpPr/>
          <p:nvPr/>
        </p:nvSpPr>
        <p:spPr>
          <a:xfrm>
            <a:off x="4293700" y="4235405"/>
            <a:ext cx="556500" cy="5565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 algn="ctr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16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>
            <p:ph type="ctrTitle"/>
          </p:nvPr>
        </p:nvSpPr>
        <p:spPr>
          <a:xfrm>
            <a:off x="996625" y="2003900"/>
            <a:ext cx="824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POVs &amp;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Experience Prototypes</a:t>
            </a:r>
            <a:endParaRPr sz="4800"/>
          </a:p>
        </p:txBody>
      </p:sp>
      <p:sp>
        <p:nvSpPr>
          <p:cNvPr id="86" name="Google Shape;86;p14"/>
          <p:cNvSpPr/>
          <p:nvPr/>
        </p:nvSpPr>
        <p:spPr>
          <a:xfrm>
            <a:off x="1119175" y="33868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4"/>
          <p:cNvGrpSpPr/>
          <p:nvPr/>
        </p:nvGrpSpPr>
        <p:grpSpPr>
          <a:xfrm>
            <a:off x="1300840" y="3505474"/>
            <a:ext cx="215966" cy="342399"/>
            <a:chOff x="6718575" y="2318625"/>
            <a:chExt cx="256950" cy="407375"/>
          </a:xfrm>
        </p:grpSpPr>
        <p:sp>
          <p:nvSpPr>
            <p:cNvPr id="89" name="Google Shape;89;p1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idx="4294967295" type="ctrTitle"/>
          </p:nvPr>
        </p:nvSpPr>
        <p:spPr>
          <a:xfrm>
            <a:off x="685800" y="343200"/>
            <a:ext cx="7772400" cy="15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met </a:t>
            </a:r>
            <a:r>
              <a:rPr lang="en" sz="2400">
                <a:solidFill>
                  <a:srgbClr val="4A86E8"/>
                </a:solidFill>
              </a:rPr>
              <a:t>Keegan</a:t>
            </a:r>
            <a:r>
              <a:rPr lang="en" sz="2400"/>
              <a:t>, </a:t>
            </a:r>
            <a:r>
              <a:rPr b="0" lang="en" sz="2400"/>
              <a:t>a substitute teacher in the Sequoia Union School District</a:t>
            </a:r>
            <a:endParaRPr b="0" sz="2400"/>
          </a:p>
        </p:txBody>
      </p:sp>
      <p:sp>
        <p:nvSpPr>
          <p:cNvPr id="194" name="Google Shape;194;p23"/>
          <p:cNvSpPr txBox="1"/>
          <p:nvPr>
            <p:ph idx="4294967295" type="ctrTitle"/>
          </p:nvPr>
        </p:nvSpPr>
        <p:spPr>
          <a:xfrm>
            <a:off x="685775" y="2873250"/>
            <a:ext cx="7772400" cy="8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It would be game changing to </a:t>
            </a:r>
            <a:r>
              <a:rPr b="0" lang="en" sz="2400"/>
              <a:t>build </a:t>
            </a:r>
            <a:r>
              <a:rPr lang="en" sz="2400">
                <a:solidFill>
                  <a:srgbClr val="4A86E8"/>
                </a:solidFill>
              </a:rPr>
              <a:t>specialized technology</a:t>
            </a:r>
            <a:r>
              <a:rPr b="0" lang="en" sz="2400"/>
              <a:t> based on classroom conditions </a:t>
            </a:r>
            <a:endParaRPr b="0" sz="2400"/>
          </a:p>
        </p:txBody>
      </p:sp>
      <p:sp>
        <p:nvSpPr>
          <p:cNvPr id="195" name="Google Shape;195;p23"/>
          <p:cNvSpPr txBox="1"/>
          <p:nvPr>
            <p:ph idx="4294967295" type="ctrTitle"/>
          </p:nvPr>
        </p:nvSpPr>
        <p:spPr>
          <a:xfrm>
            <a:off x="685800" y="1411600"/>
            <a:ext cx="7772400" cy="12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were amazed to realize </a:t>
            </a:r>
            <a:r>
              <a:rPr b="0" lang="en" sz="2400">
                <a:solidFill>
                  <a:schemeClr val="dk1"/>
                </a:solidFill>
              </a:rPr>
              <a:t>that he thinks </a:t>
            </a:r>
            <a:r>
              <a:rPr lang="en" sz="2400">
                <a:solidFill>
                  <a:srgbClr val="4A86E8"/>
                </a:solidFill>
              </a:rPr>
              <a:t>technology still isn’t made for the classroom</a:t>
            </a:r>
            <a:r>
              <a:rPr b="0" lang="en" sz="2400">
                <a:solidFill>
                  <a:schemeClr val="dk1"/>
                </a:solidFill>
              </a:rPr>
              <a:t> and that there is a contrast between intention and effect</a:t>
            </a:r>
            <a:endParaRPr b="0" sz="2400"/>
          </a:p>
        </p:txBody>
      </p:sp>
      <p:sp>
        <p:nvSpPr>
          <p:cNvPr id="196" name="Google Shape;196;p23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3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198" name="Google Shape;198;p23"/>
          <p:cNvGrpSpPr/>
          <p:nvPr/>
        </p:nvGrpSpPr>
        <p:grpSpPr>
          <a:xfrm>
            <a:off x="4390318" y="4391544"/>
            <a:ext cx="363369" cy="221115"/>
            <a:chOff x="3269900" y="3064500"/>
            <a:chExt cx="432325" cy="263075"/>
          </a:xfrm>
        </p:grpSpPr>
        <p:sp>
          <p:nvSpPr>
            <p:cNvPr id="199" name="Google Shape;199;p23"/>
            <p:cNvSpPr/>
            <p:nvPr/>
          </p:nvSpPr>
          <p:spPr>
            <a:xfrm>
              <a:off x="3269900" y="3064500"/>
              <a:ext cx="432325" cy="263075"/>
            </a:xfrm>
            <a:custGeom>
              <a:rect b="b" l="l" r="r" t="t"/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3445875" y="3155825"/>
              <a:ext cx="80400" cy="80400"/>
            </a:xfrm>
            <a:custGeom>
              <a:rect b="b" l="l" r="r" t="t"/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3381925" y="3091900"/>
              <a:ext cx="208275" cy="208275"/>
            </a:xfrm>
            <a:custGeom>
              <a:rect b="b" l="l" r="r" t="t"/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Needfinding</a:t>
            </a:r>
            <a:endParaRPr/>
          </a:p>
        </p:txBody>
      </p:sp>
      <p:sp>
        <p:nvSpPr>
          <p:cNvPr id="207" name="Google Shape;207;p24"/>
          <p:cNvSpPr txBox="1"/>
          <p:nvPr>
            <p:ph idx="1" type="subTitle"/>
          </p:nvPr>
        </p:nvSpPr>
        <p:spPr>
          <a:xfrm>
            <a:off x="2022300" y="2815925"/>
            <a:ext cx="6593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C9DAF8"/>
                </a:highlight>
              </a:rPr>
              <a:t>This week we set out to hear from more people about their educational experiences</a:t>
            </a:r>
            <a:endParaRPr sz="2400">
              <a:highlight>
                <a:srgbClr val="C9DAF8"/>
              </a:highlight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1092525" y="22819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09" name="Google Shape;209;p24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24"/>
          <p:cNvSpPr txBox="1"/>
          <p:nvPr/>
        </p:nvSpPr>
        <p:spPr>
          <a:xfrm>
            <a:off x="1129125" y="22906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11" name="Google Shape;211;p24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/>
          <p:nvPr>
            <p:ph idx="4294967295" type="body"/>
          </p:nvPr>
        </p:nvSpPr>
        <p:spPr>
          <a:xfrm>
            <a:off x="3562025" y="878850"/>
            <a:ext cx="5208900" cy="36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  <a:highlight>
                  <a:srgbClr val="A4C2F4"/>
                </a:highlight>
              </a:rPr>
              <a:t>Mrs. Otsuka</a:t>
            </a:r>
            <a:r>
              <a:rPr b="1" lang="en">
                <a:solidFill>
                  <a:schemeClr val="dk1"/>
                </a:solidFill>
              </a:rPr>
              <a:t>, an AP Lit teacher</a:t>
            </a:r>
            <a:endParaRPr b="1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◉"/>
            </a:pPr>
            <a:r>
              <a:rPr lang="en"/>
              <a:t>Creative lesson plans reinforce human connection and inspiration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◉"/>
            </a:pPr>
            <a:r>
              <a:rPr lang="en"/>
              <a:t>Her best lesson plans are unique and interactive</a:t>
            </a:r>
            <a:endParaRPr/>
          </a:p>
        </p:txBody>
      </p:sp>
      <p:cxnSp>
        <p:nvCxnSpPr>
          <p:cNvPr id="217" name="Google Shape;217;p25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2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900" y="1225550"/>
            <a:ext cx="2357925" cy="26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5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25"/>
          <p:cNvGrpSpPr/>
          <p:nvPr/>
        </p:nvGrpSpPr>
        <p:grpSpPr>
          <a:xfrm>
            <a:off x="849059" y="956693"/>
            <a:ext cx="342882" cy="350068"/>
            <a:chOff x="3951850" y="2985350"/>
            <a:chExt cx="407950" cy="416500"/>
          </a:xfrm>
        </p:grpSpPr>
        <p:sp>
          <p:nvSpPr>
            <p:cNvPr id="222" name="Google Shape;222;p25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/>
          <p:nvPr>
            <p:ph idx="4294967295" type="body"/>
          </p:nvPr>
        </p:nvSpPr>
        <p:spPr>
          <a:xfrm>
            <a:off x="4101075" y="744600"/>
            <a:ext cx="5003100" cy="36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highlight>
                  <a:srgbClr val="A4C2F4"/>
                </a:highlight>
              </a:rPr>
              <a:t>Cathy Haas</a:t>
            </a:r>
            <a:r>
              <a:rPr b="1" lang="en">
                <a:solidFill>
                  <a:schemeClr val="dk1"/>
                </a:solidFill>
              </a:rPr>
              <a:t>, a deaf ASL professor </a:t>
            </a:r>
            <a:endParaRPr b="1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◉"/>
            </a:pPr>
            <a:r>
              <a:rPr lang="en"/>
              <a:t>Games can provide a personalized learning experience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◉"/>
            </a:pPr>
            <a:r>
              <a:rPr lang="en"/>
              <a:t>Technology has amazing potential</a:t>
            </a:r>
            <a:endParaRPr/>
          </a:p>
        </p:txBody>
      </p:sp>
      <p:cxnSp>
        <p:nvCxnSpPr>
          <p:cNvPr id="231" name="Google Shape;231;p26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2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4" name="Google Shape;234;p26"/>
          <p:cNvGrpSpPr/>
          <p:nvPr/>
        </p:nvGrpSpPr>
        <p:grpSpPr>
          <a:xfrm>
            <a:off x="849059" y="956693"/>
            <a:ext cx="342882" cy="350068"/>
            <a:chOff x="3951850" y="2985350"/>
            <a:chExt cx="407950" cy="416500"/>
          </a:xfrm>
        </p:grpSpPr>
        <p:sp>
          <p:nvSpPr>
            <p:cNvPr id="235" name="Google Shape;235;p2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25" y="1526825"/>
            <a:ext cx="3647050" cy="1656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 txBox="1"/>
          <p:nvPr>
            <p:ph idx="4294967295" type="body"/>
          </p:nvPr>
        </p:nvSpPr>
        <p:spPr>
          <a:xfrm>
            <a:off x="4420250" y="744600"/>
            <a:ext cx="4611600" cy="36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highlight>
                  <a:srgbClr val="98BFFF"/>
                </a:highlight>
              </a:rPr>
              <a:t>Brenda</a:t>
            </a:r>
            <a:r>
              <a:rPr b="1" lang="en">
                <a:solidFill>
                  <a:schemeClr val="dk1"/>
                </a:solidFill>
              </a:rPr>
              <a:t>, a business student</a:t>
            </a:r>
            <a:endParaRPr b="1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◉"/>
            </a:pPr>
            <a:r>
              <a:rPr lang="en"/>
              <a:t>Professors lack knowledge of technology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◉"/>
            </a:pPr>
            <a:r>
              <a:rPr lang="en"/>
              <a:t>Technology can be helpful if used correctly</a:t>
            </a:r>
            <a:endParaRPr/>
          </a:p>
        </p:txBody>
      </p:sp>
      <p:cxnSp>
        <p:nvCxnSpPr>
          <p:cNvPr id="245" name="Google Shape;245;p27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2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25" y="1422225"/>
            <a:ext cx="261937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/>
          <p:nvPr/>
        </p:nvSpPr>
        <p:spPr>
          <a:xfrm>
            <a:off x="625400" y="736625"/>
            <a:ext cx="790200" cy="7902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" name="Google Shape;249;p27"/>
          <p:cNvGrpSpPr/>
          <p:nvPr/>
        </p:nvGrpSpPr>
        <p:grpSpPr>
          <a:xfrm>
            <a:off x="849059" y="956693"/>
            <a:ext cx="342882" cy="350068"/>
            <a:chOff x="3951850" y="2985350"/>
            <a:chExt cx="407950" cy="416500"/>
          </a:xfrm>
        </p:grpSpPr>
        <p:sp>
          <p:nvSpPr>
            <p:cNvPr id="250" name="Google Shape;250;p27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4" name="Google Shape;254;p27"/>
          <p:cNvPicPr preferRelativeResize="0"/>
          <p:nvPr/>
        </p:nvPicPr>
        <p:blipFill rotWithShape="1">
          <a:blip r:embed="rId4">
            <a:alphaModFix/>
          </a:blip>
          <a:srcRect b="15176" l="0" r="0" t="8254"/>
          <a:stretch/>
        </p:blipFill>
        <p:spPr>
          <a:xfrm>
            <a:off x="1537825" y="2987650"/>
            <a:ext cx="2657475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 txBox="1"/>
          <p:nvPr>
            <p:ph type="ctrTitle"/>
          </p:nvPr>
        </p:nvSpPr>
        <p:spPr>
          <a:xfrm>
            <a:off x="2022300" y="2155374"/>
            <a:ext cx="37878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Revised POVs</a:t>
            </a:r>
            <a:endParaRPr/>
          </a:p>
        </p:txBody>
      </p:sp>
      <p:sp>
        <p:nvSpPr>
          <p:cNvPr id="260" name="Google Shape;260;p28"/>
          <p:cNvSpPr txBox="1"/>
          <p:nvPr>
            <p:ph idx="1" type="subTitle"/>
          </p:nvPr>
        </p:nvSpPr>
        <p:spPr>
          <a:xfrm>
            <a:off x="2022300" y="2815925"/>
            <a:ext cx="5931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C9DAF8"/>
                </a:highlight>
              </a:rPr>
              <a:t>Next, we dove into our needfinding results to develop 3 key POVs</a:t>
            </a:r>
            <a:endParaRPr sz="2400">
              <a:highlight>
                <a:srgbClr val="C9DAF8"/>
              </a:highlight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1092525" y="22819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62" name="Google Shape;262;p2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28"/>
          <p:cNvSpPr txBox="1"/>
          <p:nvPr/>
        </p:nvSpPr>
        <p:spPr>
          <a:xfrm>
            <a:off x="1129125" y="230430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>
            <p:ph idx="1" type="body"/>
          </p:nvPr>
        </p:nvSpPr>
        <p:spPr>
          <a:xfrm>
            <a:off x="2105050" y="2500025"/>
            <a:ext cx="4933800" cy="81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 typically listen to news in Arabic to keep up with my language skills</a:t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70" name="Google Shape;270;p29"/>
          <p:cNvSpPr txBox="1"/>
          <p:nvPr>
            <p:ph idx="12" type="sldNum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4263450" y="33596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4300050" y="3684100"/>
            <a:ext cx="5439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sz="4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3667004" y="5178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 rotWithShape="1">
          <a:blip r:embed="rId3">
            <a:alphaModFix/>
          </a:blip>
          <a:srcRect b="3144" l="18109" r="28297" t="4901"/>
          <a:stretch/>
        </p:blipFill>
        <p:spPr>
          <a:xfrm>
            <a:off x="3783210" y="727837"/>
            <a:ext cx="1577575" cy="15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>
            <p:ph idx="4294967295" type="ctrTitle"/>
          </p:nvPr>
        </p:nvSpPr>
        <p:spPr>
          <a:xfrm>
            <a:off x="685800" y="343200"/>
            <a:ext cx="7772400" cy="9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met </a:t>
            </a:r>
            <a:r>
              <a:rPr lang="en" sz="2400">
                <a:solidFill>
                  <a:srgbClr val="4A86E8"/>
                </a:solidFill>
              </a:rPr>
              <a:t>Joel</a:t>
            </a:r>
            <a:r>
              <a:rPr lang="en" sz="2400"/>
              <a:t>, </a:t>
            </a:r>
            <a:r>
              <a:rPr b="0" lang="en" sz="2400"/>
              <a:t>a former marine intelligence officer and current Stanford student</a:t>
            </a:r>
            <a:endParaRPr b="0" sz="2400"/>
          </a:p>
        </p:txBody>
      </p:sp>
      <p:sp>
        <p:nvSpPr>
          <p:cNvPr id="280" name="Google Shape;280;p30"/>
          <p:cNvSpPr txBox="1"/>
          <p:nvPr>
            <p:ph idx="4294967295" type="ctrTitle"/>
          </p:nvPr>
        </p:nvSpPr>
        <p:spPr>
          <a:xfrm>
            <a:off x="685775" y="2873250"/>
            <a:ext cx="7772400" cy="8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It would be game changing to </a:t>
            </a:r>
            <a:r>
              <a:rPr b="0" lang="en" sz="2400"/>
              <a:t>redesign the language learning process to make it more positive and dynamic</a:t>
            </a:r>
            <a:endParaRPr b="0" sz="2400"/>
          </a:p>
        </p:txBody>
      </p:sp>
      <p:sp>
        <p:nvSpPr>
          <p:cNvPr id="281" name="Google Shape;281;p30"/>
          <p:cNvSpPr txBox="1"/>
          <p:nvPr>
            <p:ph idx="4294967295" type="ctrTitle"/>
          </p:nvPr>
        </p:nvSpPr>
        <p:spPr>
          <a:xfrm>
            <a:off x="685800" y="1411600"/>
            <a:ext cx="7772400" cy="12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were amazed to realize </a:t>
            </a:r>
            <a:r>
              <a:rPr b="0" lang="en" sz="2400">
                <a:solidFill>
                  <a:schemeClr val="dk1"/>
                </a:solidFill>
              </a:rPr>
              <a:t>that </a:t>
            </a:r>
            <a:r>
              <a:rPr lang="en" sz="2400">
                <a:solidFill>
                  <a:srgbClr val="4A86E8"/>
                </a:solidFill>
              </a:rPr>
              <a:t>he associates positively with the language</a:t>
            </a:r>
            <a:r>
              <a:rPr b="0" lang="en" sz="2400">
                <a:solidFill>
                  <a:schemeClr val="dk1"/>
                </a:solidFill>
              </a:rPr>
              <a:t> despite learning it in extremely tiring and rigorous conditions</a:t>
            </a:r>
            <a:endParaRPr b="0" sz="2400"/>
          </a:p>
        </p:txBody>
      </p:sp>
      <p:sp>
        <p:nvSpPr>
          <p:cNvPr id="282" name="Google Shape;282;p30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30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284" name="Google Shape;284;p30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285" name="Google Shape;285;p30"/>
          <p:cNvGrpSpPr/>
          <p:nvPr/>
        </p:nvGrpSpPr>
        <p:grpSpPr>
          <a:xfrm>
            <a:off x="4390318" y="4391544"/>
            <a:ext cx="363369" cy="221115"/>
            <a:chOff x="3269900" y="3064500"/>
            <a:chExt cx="432325" cy="263075"/>
          </a:xfrm>
        </p:grpSpPr>
        <p:sp>
          <p:nvSpPr>
            <p:cNvPr id="286" name="Google Shape;286;p30"/>
            <p:cNvSpPr/>
            <p:nvPr/>
          </p:nvSpPr>
          <p:spPr>
            <a:xfrm>
              <a:off x="3269900" y="3064500"/>
              <a:ext cx="432325" cy="263075"/>
            </a:xfrm>
            <a:custGeom>
              <a:rect b="b" l="l" r="r" t="t"/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3445875" y="3155825"/>
              <a:ext cx="80400" cy="80400"/>
            </a:xfrm>
            <a:custGeom>
              <a:rect b="b" l="l" r="r" t="t"/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3381925" y="3091900"/>
              <a:ext cx="208275" cy="208275"/>
            </a:xfrm>
            <a:custGeom>
              <a:rect b="b" l="l" r="r" t="t"/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/>
          <p:nvPr>
            <p:ph idx="4294967295" type="ctrTitle"/>
          </p:nvPr>
        </p:nvSpPr>
        <p:spPr>
          <a:xfrm>
            <a:off x="197375" y="203825"/>
            <a:ext cx="5241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How might we...</a:t>
            </a:r>
            <a:endParaRPr sz="4800"/>
          </a:p>
        </p:txBody>
      </p:sp>
      <p:sp>
        <p:nvSpPr>
          <p:cNvPr id="294" name="Google Shape;294;p31"/>
          <p:cNvSpPr txBox="1"/>
          <p:nvPr>
            <p:ph idx="4294967295" type="subTitle"/>
          </p:nvPr>
        </p:nvSpPr>
        <p:spPr>
          <a:xfrm>
            <a:off x="1169925" y="2371725"/>
            <a:ext cx="6592800" cy="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Lora"/>
                <a:ea typeface="Lora"/>
                <a:cs typeface="Lora"/>
                <a:sym typeface="Lora"/>
              </a:rPr>
              <a:t>Integrate the learning of languages with other subjects?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295" name="Google Shape;295;p31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6" name="Google Shape;296;p3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31"/>
          <p:cNvSpPr/>
          <p:nvPr/>
        </p:nvSpPr>
        <p:spPr>
          <a:xfrm>
            <a:off x="4191038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298" name="Google Shape;298;p31"/>
          <p:cNvGrpSpPr/>
          <p:nvPr/>
        </p:nvGrpSpPr>
        <p:grpSpPr>
          <a:xfrm>
            <a:off x="4263199" y="1507009"/>
            <a:ext cx="435022" cy="323445"/>
            <a:chOff x="5247525" y="3007275"/>
            <a:chExt cx="517575" cy="384825"/>
          </a:xfrm>
        </p:grpSpPr>
        <p:sp>
          <p:nvSpPr>
            <p:cNvPr id="299" name="Google Shape;299;p31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/>
          <p:nvPr>
            <p:ph idx="12" type="sldNum"/>
          </p:nvPr>
        </p:nvSpPr>
        <p:spPr>
          <a:xfrm>
            <a:off x="4297650" y="4780700"/>
            <a:ext cx="548700" cy="3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32"/>
          <p:cNvSpPr/>
          <p:nvPr/>
        </p:nvSpPr>
        <p:spPr>
          <a:xfrm>
            <a:off x="4451850" y="4545200"/>
            <a:ext cx="240300" cy="2355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07" name="Google Shape;307;p32"/>
          <p:cNvSpPr txBox="1"/>
          <p:nvPr>
            <p:ph idx="4294967295" type="ctrTitle"/>
          </p:nvPr>
        </p:nvSpPr>
        <p:spPr>
          <a:xfrm>
            <a:off x="509850" y="293900"/>
            <a:ext cx="7685700" cy="6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#1 - Language at the Museum</a:t>
            </a:r>
            <a:endParaRPr/>
          </a:p>
        </p:txBody>
      </p:sp>
      <p:pic>
        <p:nvPicPr>
          <p:cNvPr id="308" name="Google Shape;308;p32"/>
          <p:cNvPicPr preferRelativeResize="0"/>
          <p:nvPr/>
        </p:nvPicPr>
        <p:blipFill rotWithShape="1">
          <a:blip r:embed="rId3">
            <a:alphaModFix/>
          </a:blip>
          <a:srcRect b="43687" l="37999" r="32794" t="21437"/>
          <a:stretch/>
        </p:blipFill>
        <p:spPr>
          <a:xfrm>
            <a:off x="4575335" y="1848688"/>
            <a:ext cx="846304" cy="142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848" y="1163800"/>
            <a:ext cx="1235244" cy="173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9964" y="2045883"/>
            <a:ext cx="1113165" cy="156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6510" y="1163787"/>
            <a:ext cx="1082940" cy="152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2435" y="2112285"/>
            <a:ext cx="1235244" cy="17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 rotWithShape="1">
          <a:blip r:embed="rId8">
            <a:alphaModFix/>
          </a:blip>
          <a:srcRect b="10311" l="12222" r="7047" t="9444"/>
          <a:stretch/>
        </p:blipFill>
        <p:spPr>
          <a:xfrm rot="-5400000">
            <a:off x="392823" y="1463548"/>
            <a:ext cx="1526205" cy="191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 rotWithShape="1">
          <a:blip r:embed="rId9">
            <a:alphaModFix/>
          </a:blip>
          <a:srcRect b="7735" l="7215" r="6888" t="7996"/>
          <a:stretch/>
        </p:blipFill>
        <p:spPr>
          <a:xfrm rot="-5400000">
            <a:off x="2626925" y="1516302"/>
            <a:ext cx="1461159" cy="181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10">
            <a:alphaModFix/>
          </a:blip>
          <a:srcRect b="13381" l="11756" r="9341" t="9086"/>
          <a:stretch/>
        </p:blipFill>
        <p:spPr>
          <a:xfrm rot="-5400000">
            <a:off x="1646780" y="2426706"/>
            <a:ext cx="1471970" cy="182994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2"/>
          <p:cNvSpPr/>
          <p:nvPr/>
        </p:nvSpPr>
        <p:spPr>
          <a:xfrm rot="2700845">
            <a:off x="883937" y="2374786"/>
            <a:ext cx="862741" cy="967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/>
          <p:nvPr/>
        </p:nvSpPr>
        <p:spPr>
          <a:xfrm rot="-2078761">
            <a:off x="2645706" y="2523432"/>
            <a:ext cx="862790" cy="966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idx="4294967295" type="subTitle"/>
          </p:nvPr>
        </p:nvSpPr>
        <p:spPr>
          <a:xfrm>
            <a:off x="2371625" y="2026275"/>
            <a:ext cx="604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5000">
                <a:latin typeface="Lora"/>
                <a:ea typeface="Lora"/>
                <a:cs typeface="Lora"/>
                <a:sym typeface="Lora"/>
              </a:rPr>
              <a:t>We are</a:t>
            </a:r>
            <a:r>
              <a:rPr b="1" i="1" lang="en" sz="5000"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i="1" lang="en" sz="5000">
                <a:highlight>
                  <a:srgbClr val="A4C2F4"/>
                </a:highlight>
                <a:latin typeface="Lora"/>
                <a:ea typeface="Lora"/>
                <a:cs typeface="Lora"/>
                <a:sym typeface="Lora"/>
              </a:rPr>
              <a:t>HELM</a:t>
            </a:r>
            <a:endParaRPr b="1" i="1" sz="5000">
              <a:highlight>
                <a:srgbClr val="A4C2F4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CD00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102" name="Google Shape;102;p15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Google Shape;103;p15"/>
          <p:cNvSpPr txBox="1"/>
          <p:nvPr>
            <p:ph idx="4294967295" type="ctrTitle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Hello!</a:t>
            </a:r>
            <a:endParaRPr sz="6000"/>
          </a:p>
        </p:txBody>
      </p:sp>
      <p:cxnSp>
        <p:nvCxnSpPr>
          <p:cNvPr id="104" name="Google Shape;104;p15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1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 txBox="1"/>
          <p:nvPr>
            <p:ph idx="1" type="body"/>
          </p:nvPr>
        </p:nvSpPr>
        <p:spPr>
          <a:xfrm>
            <a:off x="1062450" y="1743025"/>
            <a:ext cx="3571800" cy="27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Culture is a motivator to learning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Assumption about interest and language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Inviting to “learn more” = level agnostic, unintimidating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3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Results</a:t>
            </a:r>
            <a:endParaRPr/>
          </a:p>
        </p:txBody>
      </p:sp>
      <p:sp>
        <p:nvSpPr>
          <p:cNvPr id="324" name="Google Shape;324;p33"/>
          <p:cNvSpPr txBox="1"/>
          <p:nvPr>
            <p:ph idx="2" type="body"/>
          </p:nvPr>
        </p:nvSpPr>
        <p:spPr>
          <a:xfrm>
            <a:off x="5172225" y="1688575"/>
            <a:ext cx="38784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Should provide an option for those who are unfamiliar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Vocabulary isn’t enough, context is important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“How should I pronounce this?”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5" name="Google Shape;325;p3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33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327" name="Google Shape;327;p33"/>
          <p:cNvGrpSpPr/>
          <p:nvPr/>
        </p:nvGrpSpPr>
        <p:grpSpPr>
          <a:xfrm>
            <a:off x="821838" y="983606"/>
            <a:ext cx="353136" cy="313738"/>
            <a:chOff x="5292575" y="3681900"/>
            <a:chExt cx="420150" cy="373275"/>
          </a:xfrm>
        </p:grpSpPr>
        <p:sp>
          <p:nvSpPr>
            <p:cNvPr id="328" name="Google Shape;328;p33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5" name="Google Shape;335;p33"/>
          <p:cNvSpPr/>
          <p:nvPr/>
        </p:nvSpPr>
        <p:spPr>
          <a:xfrm>
            <a:off x="367918" y="1917918"/>
            <a:ext cx="579292" cy="579612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3"/>
          <p:cNvSpPr/>
          <p:nvPr/>
        </p:nvSpPr>
        <p:spPr>
          <a:xfrm>
            <a:off x="4572000" y="1917911"/>
            <a:ext cx="548704" cy="579632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>
            <p:ph idx="1" type="body"/>
          </p:nvPr>
        </p:nvSpPr>
        <p:spPr>
          <a:xfrm>
            <a:off x="860350" y="2500038"/>
            <a:ext cx="7423200" cy="81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Our shared humanity is what inspires us. We remember connections and authenticity.</a:t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42" name="Google Shape;342;p34"/>
          <p:cNvSpPr txBox="1"/>
          <p:nvPr>
            <p:ph idx="12" type="sldNum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3" name="Google Shape;343;p34"/>
          <p:cNvSpPr/>
          <p:nvPr/>
        </p:nvSpPr>
        <p:spPr>
          <a:xfrm>
            <a:off x="4263450" y="33596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4300050" y="3684100"/>
            <a:ext cx="5439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sz="4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3667004" y="5178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b="0" l="28605" r="4651" t="0"/>
          <a:stretch/>
        </p:blipFill>
        <p:spPr>
          <a:xfrm>
            <a:off x="3825188" y="649837"/>
            <a:ext cx="1493624" cy="167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>
            <p:ph idx="4294967295" type="ctrTitle"/>
          </p:nvPr>
        </p:nvSpPr>
        <p:spPr>
          <a:xfrm>
            <a:off x="685800" y="343200"/>
            <a:ext cx="7772400" cy="9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met </a:t>
            </a:r>
            <a:r>
              <a:rPr lang="en" sz="2400">
                <a:solidFill>
                  <a:srgbClr val="4A86E8"/>
                </a:solidFill>
              </a:rPr>
              <a:t>Mrs. Otsuka</a:t>
            </a:r>
            <a:r>
              <a:rPr lang="en" sz="2400"/>
              <a:t>, </a:t>
            </a:r>
            <a:r>
              <a:rPr b="0" lang="en" sz="2400"/>
              <a:t>an AP Lit and Psych teacher at M-A high school</a:t>
            </a:r>
            <a:endParaRPr b="0" sz="2400"/>
          </a:p>
        </p:txBody>
      </p:sp>
      <p:sp>
        <p:nvSpPr>
          <p:cNvPr id="352" name="Google Shape;352;p35"/>
          <p:cNvSpPr txBox="1"/>
          <p:nvPr>
            <p:ph idx="4294967295" type="ctrTitle"/>
          </p:nvPr>
        </p:nvSpPr>
        <p:spPr>
          <a:xfrm>
            <a:off x="685775" y="2873250"/>
            <a:ext cx="7772400" cy="8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It would be game changing to </a:t>
            </a:r>
            <a:r>
              <a:rPr lang="en" sz="2400">
                <a:solidFill>
                  <a:srgbClr val="4A86E8"/>
                </a:solidFill>
              </a:rPr>
              <a:t>validate her style</a:t>
            </a:r>
            <a:r>
              <a:rPr b="0" lang="en" sz="2400">
                <a:solidFill>
                  <a:srgbClr val="4A86E8"/>
                </a:solidFill>
              </a:rPr>
              <a:t> </a:t>
            </a:r>
            <a:r>
              <a:rPr b="0" lang="en" sz="2400">
                <a:solidFill>
                  <a:schemeClr val="dk1"/>
                </a:solidFill>
              </a:rPr>
              <a:t>of teaching and </a:t>
            </a:r>
            <a:r>
              <a:rPr lang="en" sz="2400">
                <a:solidFill>
                  <a:srgbClr val="4A86E8"/>
                </a:solidFill>
              </a:rPr>
              <a:t>reinforce creative lesson planning</a:t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353" name="Google Shape;353;p35"/>
          <p:cNvSpPr txBox="1"/>
          <p:nvPr>
            <p:ph idx="4294967295" type="ctrTitle"/>
          </p:nvPr>
        </p:nvSpPr>
        <p:spPr>
          <a:xfrm>
            <a:off x="685800" y="1411600"/>
            <a:ext cx="7772400" cy="12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were amazed to realize </a:t>
            </a:r>
            <a:r>
              <a:rPr lang="en" sz="2400">
                <a:solidFill>
                  <a:srgbClr val="4A86E8"/>
                </a:solidFill>
              </a:rPr>
              <a:t>she feels judged by other teachers for using less technology</a:t>
            </a:r>
            <a:r>
              <a:rPr b="0" lang="en" sz="2400">
                <a:solidFill>
                  <a:schemeClr val="dk1"/>
                </a:solidFill>
              </a:rPr>
              <a:t> in her lessons (as though she is somehow less advanced).</a:t>
            </a:r>
            <a:endParaRPr b="0" sz="2400"/>
          </a:p>
        </p:txBody>
      </p:sp>
      <p:sp>
        <p:nvSpPr>
          <p:cNvPr id="354" name="Google Shape;354;p35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35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56" name="Google Shape;356;p35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357" name="Google Shape;357;p35"/>
          <p:cNvGrpSpPr/>
          <p:nvPr/>
        </p:nvGrpSpPr>
        <p:grpSpPr>
          <a:xfrm>
            <a:off x="4390318" y="4391544"/>
            <a:ext cx="363369" cy="221115"/>
            <a:chOff x="3269900" y="3064500"/>
            <a:chExt cx="432325" cy="263075"/>
          </a:xfrm>
        </p:grpSpPr>
        <p:sp>
          <p:nvSpPr>
            <p:cNvPr id="358" name="Google Shape;358;p35"/>
            <p:cNvSpPr/>
            <p:nvPr/>
          </p:nvSpPr>
          <p:spPr>
            <a:xfrm>
              <a:off x="3269900" y="3064500"/>
              <a:ext cx="432325" cy="263075"/>
            </a:xfrm>
            <a:custGeom>
              <a:rect b="b" l="l" r="r" t="t"/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445875" y="3155825"/>
              <a:ext cx="80400" cy="80400"/>
            </a:xfrm>
            <a:custGeom>
              <a:rect b="b" l="l" r="r" t="t"/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3381925" y="3091900"/>
              <a:ext cx="208275" cy="208275"/>
            </a:xfrm>
            <a:custGeom>
              <a:rect b="b" l="l" r="r" t="t"/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/>
          <p:nvPr>
            <p:ph idx="4294967295" type="ctrTitle"/>
          </p:nvPr>
        </p:nvSpPr>
        <p:spPr>
          <a:xfrm>
            <a:off x="197375" y="203825"/>
            <a:ext cx="5241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How might we...</a:t>
            </a:r>
            <a:endParaRPr sz="4800"/>
          </a:p>
        </p:txBody>
      </p:sp>
      <p:sp>
        <p:nvSpPr>
          <p:cNvPr id="366" name="Google Shape;366;p36"/>
          <p:cNvSpPr txBox="1"/>
          <p:nvPr>
            <p:ph idx="4294967295" type="subTitle"/>
          </p:nvPr>
        </p:nvSpPr>
        <p:spPr>
          <a:xfrm>
            <a:off x="1293825" y="2371725"/>
            <a:ext cx="6468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Lora"/>
                <a:ea typeface="Lora"/>
                <a:cs typeface="Lora"/>
                <a:sym typeface="Lora"/>
              </a:rPr>
              <a:t>Empower Mrs. Otsuka, and other teachers like her, to share creative lesson plans</a:t>
            </a:r>
            <a:r>
              <a:rPr lang="en" sz="3000">
                <a:latin typeface="Lora"/>
                <a:ea typeface="Lora"/>
                <a:cs typeface="Lora"/>
                <a:sym typeface="Lora"/>
              </a:rPr>
              <a:t>?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67" name="Google Shape;367;p36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8" name="Google Shape;368;p3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36"/>
          <p:cNvSpPr/>
          <p:nvPr/>
        </p:nvSpPr>
        <p:spPr>
          <a:xfrm>
            <a:off x="4191038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370" name="Google Shape;370;p36"/>
          <p:cNvGrpSpPr/>
          <p:nvPr/>
        </p:nvGrpSpPr>
        <p:grpSpPr>
          <a:xfrm>
            <a:off x="4263199" y="1507009"/>
            <a:ext cx="435022" cy="323445"/>
            <a:chOff x="5247525" y="3007275"/>
            <a:chExt cx="517575" cy="384825"/>
          </a:xfrm>
        </p:grpSpPr>
        <p:sp>
          <p:nvSpPr>
            <p:cNvPr id="371" name="Google Shape;371;p36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/>
          <p:nvPr>
            <p:ph idx="12" type="sldNum"/>
          </p:nvPr>
        </p:nvSpPr>
        <p:spPr>
          <a:xfrm>
            <a:off x="4297650" y="4780700"/>
            <a:ext cx="548700" cy="3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37"/>
          <p:cNvSpPr/>
          <p:nvPr/>
        </p:nvSpPr>
        <p:spPr>
          <a:xfrm>
            <a:off x="4451850" y="4545200"/>
            <a:ext cx="240300" cy="2355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379" name="Google Shape;379;p37"/>
          <p:cNvSpPr txBox="1"/>
          <p:nvPr>
            <p:ph idx="4294967295" type="ctrTitle"/>
          </p:nvPr>
        </p:nvSpPr>
        <p:spPr>
          <a:xfrm>
            <a:off x="509850" y="293900"/>
            <a:ext cx="7646700" cy="6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#2 - Karel For All</a:t>
            </a:r>
            <a:endParaRPr/>
          </a:p>
        </p:txBody>
      </p:sp>
      <p:pic>
        <p:nvPicPr>
          <p:cNvPr id="380" name="Google Shape;380;p37"/>
          <p:cNvPicPr preferRelativeResize="0"/>
          <p:nvPr/>
        </p:nvPicPr>
        <p:blipFill rotWithShape="1">
          <a:blip r:embed="rId3">
            <a:alphaModFix/>
          </a:blip>
          <a:srcRect b="34457" l="8571" r="6560" t="9331"/>
          <a:stretch/>
        </p:blipFill>
        <p:spPr>
          <a:xfrm>
            <a:off x="1043525" y="1710633"/>
            <a:ext cx="2863244" cy="152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7"/>
          <p:cNvPicPr preferRelativeResize="0"/>
          <p:nvPr/>
        </p:nvPicPr>
        <p:blipFill rotWithShape="1">
          <a:blip r:embed="rId4">
            <a:alphaModFix/>
          </a:blip>
          <a:srcRect b="18349" l="0" r="8231" t="5604"/>
          <a:stretch/>
        </p:blipFill>
        <p:spPr>
          <a:xfrm rot="10800000">
            <a:off x="4078612" y="2260767"/>
            <a:ext cx="1457243" cy="173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/>
          <p:cNvPicPr preferRelativeResize="0"/>
          <p:nvPr/>
        </p:nvPicPr>
        <p:blipFill rotWithShape="1">
          <a:blip r:embed="rId5">
            <a:alphaModFix/>
          </a:blip>
          <a:srcRect b="19586" l="5320" r="0" t="21277"/>
          <a:stretch/>
        </p:blipFill>
        <p:spPr>
          <a:xfrm rot="10800000">
            <a:off x="5707690" y="1151827"/>
            <a:ext cx="2392785" cy="214212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7"/>
          <p:cNvSpPr/>
          <p:nvPr/>
        </p:nvSpPr>
        <p:spPr>
          <a:xfrm rot="2824927">
            <a:off x="3401038" y="2658878"/>
            <a:ext cx="969235" cy="1086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7"/>
          <p:cNvSpPr/>
          <p:nvPr/>
        </p:nvSpPr>
        <p:spPr>
          <a:xfrm rot="-2360690">
            <a:off x="5222175" y="2844545"/>
            <a:ext cx="960116" cy="1095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 txBox="1"/>
          <p:nvPr>
            <p:ph idx="1" type="body"/>
          </p:nvPr>
        </p:nvSpPr>
        <p:spPr>
          <a:xfrm>
            <a:off x="1062450" y="1743025"/>
            <a:ext cx="3425400" cy="27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Sense of pride evoked when describing original lesson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Ultimately, willing to share based on </a:t>
            </a:r>
            <a:r>
              <a:rPr lang="en"/>
              <a:t>reciprocity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90" name="Google Shape;390;p38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Results</a:t>
            </a:r>
            <a:endParaRPr/>
          </a:p>
        </p:txBody>
      </p:sp>
      <p:sp>
        <p:nvSpPr>
          <p:cNvPr id="391" name="Google Shape;391;p38"/>
          <p:cNvSpPr txBox="1"/>
          <p:nvPr>
            <p:ph idx="2" type="body"/>
          </p:nvPr>
        </p:nvSpPr>
        <p:spPr>
          <a:xfrm>
            <a:off x="5204851" y="1688575"/>
            <a:ext cx="36996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Initially hesitant to share cherished lesson plan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Could be annoying to take time to “upload” plan</a:t>
            </a:r>
            <a:endParaRPr/>
          </a:p>
        </p:txBody>
      </p:sp>
      <p:sp>
        <p:nvSpPr>
          <p:cNvPr id="392" name="Google Shape;392;p3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3" name="Google Shape;393;p38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394" name="Google Shape;394;p38"/>
          <p:cNvGrpSpPr/>
          <p:nvPr/>
        </p:nvGrpSpPr>
        <p:grpSpPr>
          <a:xfrm>
            <a:off x="821838" y="983606"/>
            <a:ext cx="353136" cy="313738"/>
            <a:chOff x="5292575" y="3681900"/>
            <a:chExt cx="420150" cy="373275"/>
          </a:xfrm>
        </p:grpSpPr>
        <p:sp>
          <p:nvSpPr>
            <p:cNvPr id="395" name="Google Shape;395;p38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2" name="Google Shape;402;p38"/>
          <p:cNvSpPr/>
          <p:nvPr/>
        </p:nvSpPr>
        <p:spPr>
          <a:xfrm>
            <a:off x="367918" y="1917918"/>
            <a:ext cx="579292" cy="579612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8"/>
          <p:cNvSpPr/>
          <p:nvPr/>
        </p:nvSpPr>
        <p:spPr>
          <a:xfrm>
            <a:off x="4572000" y="1917911"/>
            <a:ext cx="548704" cy="579632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/>
          <p:nvPr>
            <p:ph idx="1" type="body"/>
          </p:nvPr>
        </p:nvSpPr>
        <p:spPr>
          <a:xfrm>
            <a:off x="944975" y="2500038"/>
            <a:ext cx="7097100" cy="81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 believe children should have the ability to choose their path in education</a:t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409" name="Google Shape;409;p39"/>
          <p:cNvSpPr txBox="1"/>
          <p:nvPr>
            <p:ph idx="12" type="sldNum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39"/>
          <p:cNvSpPr/>
          <p:nvPr/>
        </p:nvSpPr>
        <p:spPr>
          <a:xfrm>
            <a:off x="4263450" y="33596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4300050" y="3684100"/>
            <a:ext cx="5439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sz="4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2" name="Google Shape;412;p39"/>
          <p:cNvSpPr/>
          <p:nvPr/>
        </p:nvSpPr>
        <p:spPr>
          <a:xfrm>
            <a:off x="3667004" y="5178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39"/>
          <p:cNvPicPr preferRelativeResize="0"/>
          <p:nvPr/>
        </p:nvPicPr>
        <p:blipFill rotWithShape="1">
          <a:blip r:embed="rId3">
            <a:alphaModFix/>
          </a:blip>
          <a:srcRect b="0" l="0" r="47154" t="0"/>
          <a:stretch/>
        </p:blipFill>
        <p:spPr>
          <a:xfrm>
            <a:off x="3873963" y="607525"/>
            <a:ext cx="1396075" cy="17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9"/>
          <p:cNvSpPr txBox="1"/>
          <p:nvPr/>
        </p:nvSpPr>
        <p:spPr>
          <a:xfrm>
            <a:off x="3500400" y="267025"/>
            <a:ext cx="21432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attrocento Sans"/>
                <a:ea typeface="Quattrocento Sans"/>
                <a:cs typeface="Quattrocento Sans"/>
                <a:sym typeface="Quattrocento Sans"/>
              </a:rPr>
              <a:t>*Subject did not want picture taken</a:t>
            </a:r>
            <a:endParaRPr sz="10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 txBox="1"/>
          <p:nvPr>
            <p:ph idx="4294967295" type="ctrTitle"/>
          </p:nvPr>
        </p:nvSpPr>
        <p:spPr>
          <a:xfrm>
            <a:off x="685800" y="343200"/>
            <a:ext cx="7772400" cy="9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met </a:t>
            </a:r>
            <a:r>
              <a:rPr lang="en" sz="2400">
                <a:solidFill>
                  <a:srgbClr val="4A86E8"/>
                </a:solidFill>
              </a:rPr>
              <a:t>Cathy</a:t>
            </a:r>
            <a:r>
              <a:rPr lang="en" sz="2400"/>
              <a:t>, </a:t>
            </a:r>
            <a:r>
              <a:rPr b="0" lang="en" sz="2400"/>
              <a:t>an American Sign Language professor at Stanford</a:t>
            </a:r>
            <a:endParaRPr b="0" sz="2400"/>
          </a:p>
        </p:txBody>
      </p:sp>
      <p:sp>
        <p:nvSpPr>
          <p:cNvPr id="420" name="Google Shape;420;p40"/>
          <p:cNvSpPr txBox="1"/>
          <p:nvPr>
            <p:ph idx="4294967295" type="ctrTitle"/>
          </p:nvPr>
        </p:nvSpPr>
        <p:spPr>
          <a:xfrm>
            <a:off x="741350" y="2952275"/>
            <a:ext cx="7772400" cy="8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It would be game changing to</a:t>
            </a:r>
            <a:r>
              <a:rPr b="0" lang="en" sz="2400">
                <a:solidFill>
                  <a:schemeClr val="dk1"/>
                </a:solidFill>
              </a:rPr>
              <a:t> provide a guideline to </a:t>
            </a:r>
            <a:r>
              <a:rPr lang="en" sz="2400">
                <a:solidFill>
                  <a:srgbClr val="4A86E8"/>
                </a:solidFill>
              </a:rPr>
              <a:t>empower children and young adults to choose</a:t>
            </a:r>
            <a:r>
              <a:rPr b="0" lang="en" sz="2400">
                <a:solidFill>
                  <a:schemeClr val="dk1"/>
                </a:solidFill>
              </a:rPr>
              <a:t> how they want to learn</a:t>
            </a:r>
            <a:endParaRPr b="0" sz="2400"/>
          </a:p>
        </p:txBody>
      </p:sp>
      <p:sp>
        <p:nvSpPr>
          <p:cNvPr id="421" name="Google Shape;421;p40"/>
          <p:cNvSpPr txBox="1"/>
          <p:nvPr>
            <p:ph idx="4294967295" type="ctrTitle"/>
          </p:nvPr>
        </p:nvSpPr>
        <p:spPr>
          <a:xfrm>
            <a:off x="685800" y="1411600"/>
            <a:ext cx="7772400" cy="12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were amazed to realize </a:t>
            </a:r>
            <a:r>
              <a:rPr b="0" lang="en" sz="2400">
                <a:solidFill>
                  <a:schemeClr val="dk1"/>
                </a:solidFill>
              </a:rPr>
              <a:t>that she thinks </a:t>
            </a:r>
            <a:r>
              <a:rPr lang="en" sz="2400">
                <a:solidFill>
                  <a:srgbClr val="4A86E8"/>
                </a:solidFill>
              </a:rPr>
              <a:t>children</a:t>
            </a:r>
            <a:r>
              <a:rPr b="0" lang="en" sz="2400">
                <a:solidFill>
                  <a:schemeClr val="dk1"/>
                </a:solidFill>
              </a:rPr>
              <a:t> should be given more freedom in their ability </a:t>
            </a:r>
            <a:r>
              <a:rPr lang="en" sz="2400">
                <a:solidFill>
                  <a:srgbClr val="4A86E8"/>
                </a:solidFill>
              </a:rPr>
              <a:t>to choose how they learn</a:t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422" name="Google Shape;422;p40"/>
          <p:cNvSpPr txBox="1"/>
          <p:nvPr>
            <p:ph idx="12" type="sldNum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3" name="Google Shape;423;p40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424" name="Google Shape;424;p40"/>
          <p:cNvSpPr/>
          <p:nvPr/>
        </p:nvSpPr>
        <p:spPr>
          <a:xfrm>
            <a:off x="4282325" y="4212300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425" name="Google Shape;425;p40"/>
          <p:cNvGrpSpPr/>
          <p:nvPr/>
        </p:nvGrpSpPr>
        <p:grpSpPr>
          <a:xfrm>
            <a:off x="4390318" y="4391544"/>
            <a:ext cx="363369" cy="221115"/>
            <a:chOff x="3269900" y="3064500"/>
            <a:chExt cx="432325" cy="263075"/>
          </a:xfrm>
        </p:grpSpPr>
        <p:sp>
          <p:nvSpPr>
            <p:cNvPr id="426" name="Google Shape;426;p40"/>
            <p:cNvSpPr/>
            <p:nvPr/>
          </p:nvSpPr>
          <p:spPr>
            <a:xfrm>
              <a:off x="3269900" y="3064500"/>
              <a:ext cx="432325" cy="263075"/>
            </a:xfrm>
            <a:custGeom>
              <a:rect b="b" l="l" r="r" t="t"/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3445875" y="3155825"/>
              <a:ext cx="80400" cy="80400"/>
            </a:xfrm>
            <a:custGeom>
              <a:rect b="b" l="l" r="r" t="t"/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3381925" y="3091900"/>
              <a:ext cx="208275" cy="208275"/>
            </a:xfrm>
            <a:custGeom>
              <a:rect b="b" l="l" r="r" t="t"/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1"/>
          <p:cNvSpPr txBox="1"/>
          <p:nvPr>
            <p:ph idx="4294967295" type="ctrTitle"/>
          </p:nvPr>
        </p:nvSpPr>
        <p:spPr>
          <a:xfrm>
            <a:off x="197375" y="203825"/>
            <a:ext cx="5241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How might we...</a:t>
            </a:r>
            <a:endParaRPr sz="4800"/>
          </a:p>
        </p:txBody>
      </p:sp>
      <p:sp>
        <p:nvSpPr>
          <p:cNvPr id="434" name="Google Shape;434;p41"/>
          <p:cNvSpPr txBox="1"/>
          <p:nvPr>
            <p:ph idx="4294967295" type="subTitle"/>
          </p:nvPr>
        </p:nvSpPr>
        <p:spPr>
          <a:xfrm>
            <a:off x="931263" y="2394200"/>
            <a:ext cx="7098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Lora"/>
                <a:ea typeface="Lora"/>
                <a:cs typeface="Lora"/>
                <a:sym typeface="Lora"/>
              </a:rPr>
              <a:t>Help students and teachers determine which learning style they’re most receptive to</a:t>
            </a:r>
            <a:r>
              <a:rPr lang="en" sz="3000">
                <a:latin typeface="Lora"/>
                <a:ea typeface="Lora"/>
                <a:cs typeface="Lora"/>
                <a:sym typeface="Lora"/>
              </a:rPr>
              <a:t>?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435" name="Google Shape;435;p41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4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41"/>
          <p:cNvSpPr/>
          <p:nvPr/>
        </p:nvSpPr>
        <p:spPr>
          <a:xfrm>
            <a:off x="4191038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438" name="Google Shape;438;p41"/>
          <p:cNvGrpSpPr/>
          <p:nvPr/>
        </p:nvGrpSpPr>
        <p:grpSpPr>
          <a:xfrm>
            <a:off x="4263199" y="1507009"/>
            <a:ext cx="435022" cy="323445"/>
            <a:chOff x="5247525" y="3007275"/>
            <a:chExt cx="517575" cy="384825"/>
          </a:xfrm>
        </p:grpSpPr>
        <p:sp>
          <p:nvSpPr>
            <p:cNvPr id="439" name="Google Shape;439;p41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2"/>
          <p:cNvSpPr txBox="1"/>
          <p:nvPr>
            <p:ph idx="12" type="sldNum"/>
          </p:nvPr>
        </p:nvSpPr>
        <p:spPr>
          <a:xfrm>
            <a:off x="4297650" y="4780700"/>
            <a:ext cx="548700" cy="3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42"/>
          <p:cNvSpPr/>
          <p:nvPr/>
        </p:nvSpPr>
        <p:spPr>
          <a:xfrm>
            <a:off x="4451850" y="4545200"/>
            <a:ext cx="240300" cy="2355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447" name="Google Shape;447;p42"/>
          <p:cNvSpPr txBox="1"/>
          <p:nvPr>
            <p:ph idx="4294967295" type="ctrTitle"/>
          </p:nvPr>
        </p:nvSpPr>
        <p:spPr>
          <a:xfrm>
            <a:off x="509850" y="293900"/>
            <a:ext cx="7436700" cy="6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#3 - Bike Stand Challenge</a:t>
            </a:r>
            <a:endParaRPr/>
          </a:p>
        </p:txBody>
      </p:sp>
      <p:pic>
        <p:nvPicPr>
          <p:cNvPr id="448" name="Google Shape;4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962" y="1291350"/>
            <a:ext cx="1401526" cy="18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6313" y="2121200"/>
            <a:ext cx="1298223" cy="17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2"/>
          <p:cNvPicPr preferRelativeResize="0"/>
          <p:nvPr/>
        </p:nvPicPr>
        <p:blipFill rotWithShape="1">
          <a:blip r:embed="rId5">
            <a:alphaModFix/>
          </a:blip>
          <a:srcRect b="5827" l="38140" r="23134" t="51790"/>
          <a:stretch/>
        </p:blipFill>
        <p:spPr>
          <a:xfrm rot="-5400000">
            <a:off x="2950411" y="1015662"/>
            <a:ext cx="1655602" cy="24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2"/>
          <p:cNvPicPr preferRelativeResize="0"/>
          <p:nvPr/>
        </p:nvPicPr>
        <p:blipFill rotWithShape="1">
          <a:blip r:embed="rId5">
            <a:alphaModFix/>
          </a:blip>
          <a:srcRect b="50825" l="38140" r="23134" t="6536"/>
          <a:stretch/>
        </p:blipFill>
        <p:spPr>
          <a:xfrm rot="-5400000">
            <a:off x="594210" y="1581013"/>
            <a:ext cx="1645404" cy="241557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2"/>
          <p:cNvSpPr/>
          <p:nvPr/>
        </p:nvSpPr>
        <p:spPr>
          <a:xfrm rot="2700000">
            <a:off x="6187963" y="2928350"/>
            <a:ext cx="1002960" cy="1166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idx="4294967295" type="ctrTitle"/>
          </p:nvPr>
        </p:nvSpPr>
        <p:spPr>
          <a:xfrm>
            <a:off x="1721375" y="2878750"/>
            <a:ext cx="5707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highlight>
                  <a:srgbClr val="A4C2F4"/>
                </a:highlight>
              </a:rPr>
              <a:t>Hannes Boehning</a:t>
            </a:r>
            <a:endParaRPr sz="4800">
              <a:highlight>
                <a:srgbClr val="A4C2F4"/>
              </a:highlight>
            </a:endParaRPr>
          </a:p>
        </p:txBody>
      </p:sp>
      <p:sp>
        <p:nvSpPr>
          <p:cNvPr id="112" name="Google Shape;112;p16"/>
          <p:cNvSpPr txBox="1"/>
          <p:nvPr>
            <p:ph idx="4294967295" type="subTitle"/>
          </p:nvPr>
        </p:nvSpPr>
        <p:spPr>
          <a:xfrm>
            <a:off x="1605900" y="3792550"/>
            <a:ext cx="5910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Interested in creating a more holistic and humanistic education tech experience</a:t>
            </a:r>
            <a:endParaRPr sz="2000"/>
          </a:p>
        </p:txBody>
      </p:sp>
      <p:cxnSp>
        <p:nvCxnSpPr>
          <p:cNvPr id="113" name="Google Shape;113;p16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/>
          <p:nvPr/>
        </p:nvSpPr>
        <p:spPr>
          <a:xfrm>
            <a:off x="409900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539361" y="1499779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3656104" y="6974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4">
            <a:alphaModFix/>
          </a:blip>
          <a:srcRect b="0" l="6893" r="7475" t="21795"/>
          <a:stretch/>
        </p:blipFill>
        <p:spPr>
          <a:xfrm>
            <a:off x="3873275" y="803487"/>
            <a:ext cx="1403375" cy="17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/>
          <p:nvPr>
            <p:ph idx="1" type="body"/>
          </p:nvPr>
        </p:nvSpPr>
        <p:spPr>
          <a:xfrm>
            <a:off x="1062450" y="1743025"/>
            <a:ext cx="3425400" cy="27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Intuitive to share problem solving results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“This might be useful for my teachers”</a:t>
            </a:r>
            <a:endParaRPr/>
          </a:p>
        </p:txBody>
      </p:sp>
      <p:sp>
        <p:nvSpPr>
          <p:cNvPr id="458" name="Google Shape;458;p43"/>
          <p:cNvSpPr txBox="1"/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Results</a:t>
            </a:r>
            <a:endParaRPr/>
          </a:p>
        </p:txBody>
      </p:sp>
      <p:sp>
        <p:nvSpPr>
          <p:cNvPr id="459" name="Google Shape;459;p43"/>
          <p:cNvSpPr txBox="1"/>
          <p:nvPr>
            <p:ph idx="2" type="body"/>
          </p:nvPr>
        </p:nvSpPr>
        <p:spPr>
          <a:xfrm>
            <a:off x="5204850" y="1695175"/>
            <a:ext cx="3425400" cy="28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Can be confusing to be labeled a “type”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Concerns about actionable insights</a:t>
            </a:r>
            <a:endParaRPr/>
          </a:p>
        </p:txBody>
      </p:sp>
      <p:sp>
        <p:nvSpPr>
          <p:cNvPr id="460" name="Google Shape;460;p4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708750" y="8506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grpSp>
        <p:nvGrpSpPr>
          <p:cNvPr id="462" name="Google Shape;462;p43"/>
          <p:cNvGrpSpPr/>
          <p:nvPr/>
        </p:nvGrpSpPr>
        <p:grpSpPr>
          <a:xfrm>
            <a:off x="821838" y="983606"/>
            <a:ext cx="353136" cy="313738"/>
            <a:chOff x="5292575" y="3681900"/>
            <a:chExt cx="420150" cy="373275"/>
          </a:xfrm>
        </p:grpSpPr>
        <p:sp>
          <p:nvSpPr>
            <p:cNvPr id="463" name="Google Shape;463;p43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43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43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43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43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43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3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0" name="Google Shape;470;p43"/>
          <p:cNvSpPr/>
          <p:nvPr/>
        </p:nvSpPr>
        <p:spPr>
          <a:xfrm>
            <a:off x="367918" y="1917918"/>
            <a:ext cx="579292" cy="579612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3"/>
          <p:cNvSpPr/>
          <p:nvPr/>
        </p:nvSpPr>
        <p:spPr>
          <a:xfrm>
            <a:off x="4572000" y="1917911"/>
            <a:ext cx="548704" cy="579632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"/>
          <p:cNvSpPr/>
          <p:nvPr/>
        </p:nvSpPr>
        <p:spPr>
          <a:xfrm>
            <a:off x="4282338" y="421697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pic>
        <p:nvPicPr>
          <p:cNvPr id="477" name="Google Shape;4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313" y="783062"/>
            <a:ext cx="7437375" cy="357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4"/>
          <p:cNvSpPr/>
          <p:nvPr/>
        </p:nvSpPr>
        <p:spPr>
          <a:xfrm>
            <a:off x="4403611" y="4338390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>
            <p:ph idx="4294967295" type="ctrTitle"/>
          </p:nvPr>
        </p:nvSpPr>
        <p:spPr>
          <a:xfrm>
            <a:off x="1721375" y="2878750"/>
            <a:ext cx="5707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highlight>
                  <a:srgbClr val="A4C2F4"/>
                </a:highlight>
              </a:rPr>
              <a:t>Eli Wopat</a:t>
            </a:r>
            <a:endParaRPr sz="4800">
              <a:highlight>
                <a:srgbClr val="A4C2F4"/>
              </a:highlight>
            </a:endParaRPr>
          </a:p>
        </p:txBody>
      </p:sp>
      <p:sp>
        <p:nvSpPr>
          <p:cNvPr id="125" name="Google Shape;125;p17"/>
          <p:cNvSpPr txBox="1"/>
          <p:nvPr>
            <p:ph idx="4294967295" type="subTitle"/>
          </p:nvPr>
        </p:nvSpPr>
        <p:spPr>
          <a:xfrm>
            <a:off x="1951500" y="3770080"/>
            <a:ext cx="5241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Both parents are math teachers, interested in specialized education</a:t>
            </a:r>
            <a:endParaRPr sz="2000"/>
          </a:p>
        </p:txBody>
      </p:sp>
      <p:cxnSp>
        <p:nvCxnSpPr>
          <p:cNvPr id="126" name="Google Shape;126;p17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/>
        </p:nvSpPr>
        <p:spPr>
          <a:xfrm>
            <a:off x="409900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539361" y="1499779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3656104" y="6974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 b="0" l="5065" r="7590" t="16715"/>
          <a:stretch/>
        </p:blipFill>
        <p:spPr>
          <a:xfrm>
            <a:off x="3873275" y="803500"/>
            <a:ext cx="1403375" cy="1746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idx="4294967295" type="ctrTitle"/>
          </p:nvPr>
        </p:nvSpPr>
        <p:spPr>
          <a:xfrm>
            <a:off x="1721375" y="2878750"/>
            <a:ext cx="5707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highlight>
                  <a:srgbClr val="A4C2F4"/>
                </a:highlight>
              </a:rPr>
              <a:t>Lee Alpert</a:t>
            </a:r>
            <a:endParaRPr sz="4800">
              <a:highlight>
                <a:srgbClr val="A4C2F4"/>
              </a:highlight>
            </a:endParaRPr>
          </a:p>
        </p:txBody>
      </p:sp>
      <p:sp>
        <p:nvSpPr>
          <p:cNvPr id="138" name="Google Shape;138;p18"/>
          <p:cNvSpPr txBox="1"/>
          <p:nvPr>
            <p:ph idx="4294967295" type="subTitle"/>
          </p:nvPr>
        </p:nvSpPr>
        <p:spPr>
          <a:xfrm>
            <a:off x="1762950" y="3792550"/>
            <a:ext cx="5618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Interested in making education more accessible</a:t>
            </a:r>
            <a:endParaRPr sz="2000"/>
          </a:p>
        </p:txBody>
      </p:sp>
      <p:cxnSp>
        <p:nvCxnSpPr>
          <p:cNvPr id="139" name="Google Shape;139;p18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" name="Google Shape;140;p1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/>
          <p:nvPr/>
        </p:nvSpPr>
        <p:spPr>
          <a:xfrm>
            <a:off x="409900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539361" y="1499779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3656104" y="6974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4">
            <a:alphaModFix/>
          </a:blip>
          <a:srcRect b="4810" l="0" r="4571" t="5767"/>
          <a:stretch/>
        </p:blipFill>
        <p:spPr>
          <a:xfrm>
            <a:off x="3873275" y="803500"/>
            <a:ext cx="1403375" cy="17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idx="4294967295" type="ctrTitle"/>
          </p:nvPr>
        </p:nvSpPr>
        <p:spPr>
          <a:xfrm>
            <a:off x="1721375" y="2878750"/>
            <a:ext cx="5707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highlight>
                  <a:srgbClr val="A4C2F4"/>
                </a:highlight>
              </a:rPr>
              <a:t>Mia Paulsen</a:t>
            </a:r>
            <a:endParaRPr sz="4800">
              <a:highlight>
                <a:srgbClr val="A4C2F4"/>
              </a:highlight>
            </a:endParaRPr>
          </a:p>
        </p:txBody>
      </p:sp>
      <p:sp>
        <p:nvSpPr>
          <p:cNvPr id="151" name="Google Shape;151;p19"/>
          <p:cNvSpPr txBox="1"/>
          <p:nvPr>
            <p:ph idx="4294967295" type="subTitle"/>
          </p:nvPr>
        </p:nvSpPr>
        <p:spPr>
          <a:xfrm>
            <a:off x="1940550" y="3803780"/>
            <a:ext cx="5241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Interested in creating tech for learners everywhere, regardless of age or status</a:t>
            </a:r>
            <a:endParaRPr sz="2000"/>
          </a:p>
        </p:txBody>
      </p:sp>
      <p:cxnSp>
        <p:nvCxnSpPr>
          <p:cNvPr id="152" name="Google Shape;152;p19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409900" y="1378925"/>
            <a:ext cx="579300" cy="5796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539361" y="1499779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3656104" y="6974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4">
            <a:alphaModFix/>
          </a:blip>
          <a:srcRect b="0" l="6371" r="7644" t="20382"/>
          <a:stretch/>
        </p:blipFill>
        <p:spPr>
          <a:xfrm>
            <a:off x="3873276" y="803500"/>
            <a:ext cx="1403375" cy="174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Domain</a:t>
            </a:r>
            <a:endParaRPr/>
          </a:p>
        </p:txBody>
      </p:sp>
      <p:sp>
        <p:nvSpPr>
          <p:cNvPr id="164" name="Google Shape;164;p20"/>
          <p:cNvSpPr txBox="1"/>
          <p:nvPr>
            <p:ph idx="1" type="subTitle"/>
          </p:nvPr>
        </p:nvSpPr>
        <p:spPr>
          <a:xfrm>
            <a:off x="1962675" y="2853325"/>
            <a:ext cx="7743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C9DAF8"/>
                </a:highlight>
              </a:rPr>
              <a:t>Bridging the divide between different aspects of education</a:t>
            </a:r>
            <a:endParaRPr sz="2400">
              <a:highlight>
                <a:srgbClr val="C9DAF8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C9DAF8"/>
              </a:highlight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1092525" y="22819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66" name="Google Shape;166;p2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1129125" y="230430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POV</a:t>
            </a:r>
            <a:endParaRPr/>
          </a:p>
        </p:txBody>
      </p:sp>
      <p:sp>
        <p:nvSpPr>
          <p:cNvPr id="174" name="Google Shape;174;p21"/>
          <p:cNvSpPr txBox="1"/>
          <p:nvPr>
            <p:ph idx="1" type="subTitle"/>
          </p:nvPr>
        </p:nvSpPr>
        <p:spPr>
          <a:xfrm>
            <a:off x="2022300" y="2815925"/>
            <a:ext cx="642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C9DAF8"/>
                </a:highlight>
              </a:rPr>
              <a:t>Let’s start with the POV we had going into this round of testing</a:t>
            </a:r>
            <a:endParaRPr sz="2400">
              <a:highlight>
                <a:srgbClr val="C9DAF8"/>
              </a:highlight>
            </a:endParaRPr>
          </a:p>
        </p:txBody>
      </p:sp>
      <p:sp>
        <p:nvSpPr>
          <p:cNvPr id="175" name="Google Shape;175;p21"/>
          <p:cNvSpPr/>
          <p:nvPr/>
        </p:nvSpPr>
        <p:spPr>
          <a:xfrm>
            <a:off x="1092525" y="22819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76" name="Google Shape;176;p2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1129125" y="230430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3">
            <a:alphaModFix/>
          </a:blip>
          <a:srcRect b="11382" l="7985" r="59724" t="11919"/>
          <a:stretch/>
        </p:blipFill>
        <p:spPr>
          <a:xfrm>
            <a:off x="190505" y="4260175"/>
            <a:ext cx="738445" cy="8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1366813" y="2500038"/>
            <a:ext cx="6410400" cy="81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There should be </a:t>
            </a:r>
            <a:r>
              <a:rPr b="1" lang="en"/>
              <a:t>less</a:t>
            </a:r>
            <a:r>
              <a:rPr lang="en"/>
              <a:t> technology in the classroom</a:t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84" name="Google Shape;184;p22"/>
          <p:cNvSpPr txBox="1"/>
          <p:nvPr>
            <p:ph idx="12" type="sldNum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2"/>
          <p:cNvSpPr/>
          <p:nvPr/>
        </p:nvSpPr>
        <p:spPr>
          <a:xfrm>
            <a:off x="4263450" y="3359650"/>
            <a:ext cx="617100" cy="606900"/>
          </a:xfrm>
          <a:prstGeom prst="ellipse">
            <a:avLst/>
          </a:prstGeom>
          <a:solidFill>
            <a:srgbClr val="98B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4300050" y="3684100"/>
            <a:ext cx="5439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sz="4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3667004" y="517813"/>
            <a:ext cx="1809900" cy="1942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2"/>
          <p:cNvPicPr preferRelativeResize="0"/>
          <p:nvPr/>
        </p:nvPicPr>
        <p:blipFill rotWithShape="1">
          <a:blip r:embed="rId3">
            <a:alphaModFix/>
          </a:blip>
          <a:srcRect b="8500" l="27987" r="28973" t="0"/>
          <a:stretch/>
        </p:blipFill>
        <p:spPr>
          <a:xfrm>
            <a:off x="3884950" y="667400"/>
            <a:ext cx="1374124" cy="169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