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Roboto"/>
      <p:regular r:id="rId46"/>
      <p:bold r:id="rId47"/>
      <p:italic r:id="rId48"/>
      <p:boldItalic r:id="rId49"/>
    </p:embeddedFont>
    <p:embeddedFont>
      <p:font typeface="Nunito"/>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122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7AF7811-489D-427D-8163-4395EA212C79}">
  <a:tblStyle styleId="{77AF7811-489D-427D-8163-4395EA212C7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 pos="122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regular.fntdata"/><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Nunito-bold.fntdata"/><Relationship Id="rId50" Type="http://schemas.openxmlformats.org/officeDocument/2006/relationships/font" Target="fonts/Nunito-regular.fntdata"/><Relationship Id="rId53" Type="http://schemas.openxmlformats.org/officeDocument/2006/relationships/font" Target="fonts/Nunito-boldItalic.fntdata"/><Relationship Id="rId52" Type="http://schemas.openxmlformats.org/officeDocument/2006/relationships/font" Target="fonts/Nunito-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62d85eb955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62d85eb955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blurry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648942a50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648942a50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000">
                <a:latin typeface="Calibri"/>
                <a:ea typeface="Calibri"/>
                <a:cs typeface="Calibri"/>
                <a:sym typeface="Calibri"/>
              </a:rPr>
              <a:t>He sees more of the school district and classes than most people involved, but has little power to do anything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648942a509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648942a509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201F1E"/>
                </a:solidFill>
                <a:highlight>
                  <a:srgbClr val="FFFFFF"/>
                </a:highlight>
                <a:latin typeface="Roboto"/>
                <a:ea typeface="Roboto"/>
                <a:cs typeface="Roboto"/>
                <a:sym typeface="Roboto"/>
              </a:rPr>
              <a:t>Students would be better served in the classroom using more specific technology to replace traditional methods of teaching, rather than general purpose high-tech gear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648942a509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48942a509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Teaching empathy</a:t>
            </a:r>
            <a:endParaRPr/>
          </a:p>
          <a:p>
            <a:pPr indent="-298450" lvl="0" marL="457200" rtl="0" algn="l">
              <a:spcBef>
                <a:spcPts val="0"/>
              </a:spcBef>
              <a:spcAft>
                <a:spcPts val="0"/>
              </a:spcAft>
              <a:buSzPts val="1100"/>
              <a:buChar char="-"/>
            </a:pPr>
            <a:r>
              <a:rPr lang="en"/>
              <a:t>Interviewed at local office</a:t>
            </a:r>
            <a:endParaRPr/>
          </a:p>
          <a:p>
            <a:pPr indent="-298450" lvl="0" marL="457200" rtl="0" algn="l">
              <a:spcBef>
                <a:spcPts val="0"/>
              </a:spcBef>
              <a:spcAft>
                <a:spcPts val="0"/>
              </a:spcAft>
              <a:buSzPts val="1100"/>
              <a:buChar char="-"/>
            </a:pPr>
            <a:r>
              <a:rPr lang="en"/>
              <a:t>Lee had previous connection to the organization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648942a509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648942a509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62d85eb95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62d85eb95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50">
              <a:solidFill>
                <a:srgbClr val="201F1E"/>
              </a:solidFill>
              <a:highlight>
                <a:srgbClr val="FFFFFF"/>
              </a:highlight>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648942a509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648942a509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Dominica, Guatemala, Mexico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62d85eb95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62d85eb95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2"/>
                </a:solidFill>
                <a:latin typeface="Calibri"/>
                <a:ea typeface="Calibri"/>
                <a:cs typeface="Calibri"/>
                <a:sym typeface="Calibri"/>
              </a:rPr>
              <a:t>She thinks there needs to be a mix of paper and technology in schools, and relying too heavily on technology makes the organization too easy for students. </a:t>
            </a:r>
            <a:endParaRPr sz="1300">
              <a:solidFill>
                <a:schemeClr val="dk2"/>
              </a:solidFill>
              <a:latin typeface="Calibri"/>
              <a:ea typeface="Calibri"/>
              <a:cs typeface="Calibri"/>
              <a:sym typeface="Calibri"/>
            </a:endParaRPr>
          </a:p>
          <a:p>
            <a:pPr indent="0" lvl="0" marL="0" rtl="0" algn="l">
              <a:lnSpc>
                <a:spcPct val="115000"/>
              </a:lnSpc>
              <a:spcBef>
                <a:spcPts val="1600"/>
              </a:spcBef>
              <a:spcAft>
                <a:spcPts val="1600"/>
              </a:spcAft>
              <a:buNone/>
            </a:pPr>
            <a:r>
              <a:rPr lang="en" sz="1300">
                <a:solidFill>
                  <a:schemeClr val="dk2"/>
                </a:solidFill>
                <a:latin typeface="Calibri"/>
                <a:ea typeface="Calibri"/>
                <a:cs typeface="Calibri"/>
                <a:sym typeface="Calibri"/>
              </a:rPr>
              <a:t>Also, she still prefers paper readings, annotations, and flash cards compared to online things like Quizlet and PDF documents.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62d85eb95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62d85eb95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2d85eb95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2d85eb95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a:t>
            </a:r>
            <a:r>
              <a:rPr lang="en"/>
              <a:t>discussing</a:t>
            </a:r>
            <a:r>
              <a:rPr lang="en"/>
              <a:t> Joel’s educational background he brought up his experience at the Defense Language </a:t>
            </a:r>
            <a:r>
              <a:rPr lang="en"/>
              <a:t>Institute</a:t>
            </a:r>
            <a:r>
              <a:rPr lang="en"/>
              <a:t> in Monterey, CA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describing his time there he remarked on the intensity of the program (quote above)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His experience immediately stood out as extreme and we dug deeper into his likes and dislikes in the program and his language skills today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648942a509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48942a509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Jordanian flag: Joel provided the example to support this statement of interacting with a Jordanian Uber driver and speaking to him in his native language as a motivating factor in building his moral connection to the language and making him want to stick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Grammar chart: He expressed his disdain for grammar charts especially compared with actually speaking to and connecting with native speakers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648942a509_5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648942a509_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62d85eb95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62d85eb95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648942a509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648942a509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61a5142264_1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61a5142264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2"/>
                </a:solidFill>
                <a:latin typeface="Calibri"/>
                <a:ea typeface="Calibri"/>
                <a:cs typeface="Calibri"/>
                <a:sym typeface="Calibri"/>
              </a:rPr>
              <a:t>Our initial reaction was that people think too much technology does not allow for effective interactive learning, but can be useful if used correctly.</a:t>
            </a:r>
            <a:endParaRPr sz="20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2000">
                <a:solidFill>
                  <a:schemeClr val="dk2"/>
                </a:solidFill>
                <a:latin typeface="Calibri"/>
                <a:ea typeface="Calibri"/>
                <a:cs typeface="Calibri"/>
                <a:sym typeface="Calibri"/>
              </a:rPr>
              <a:t>We were surprised how both teachers and students believed that technology can be detrimental to education.</a:t>
            </a:r>
            <a:endParaRPr sz="2000">
              <a:solidFill>
                <a:schemeClr val="dk2"/>
              </a:solidFill>
              <a:latin typeface="Calibri"/>
              <a:ea typeface="Calibri"/>
              <a:cs typeface="Calibri"/>
              <a:sym typeface="Calibri"/>
            </a:endParaRPr>
          </a:p>
          <a:p>
            <a:pPr indent="0" lvl="0" marL="0" rtl="0" algn="l">
              <a:lnSpc>
                <a:spcPct val="115000"/>
              </a:lnSpc>
              <a:spcBef>
                <a:spcPts val="1600"/>
              </a:spcBef>
              <a:spcAft>
                <a:spcPts val="1600"/>
              </a:spcAft>
              <a:buNone/>
            </a:pPr>
            <a:r>
              <a:rPr lang="en" sz="2000">
                <a:solidFill>
                  <a:schemeClr val="dk2"/>
                </a:solidFill>
                <a:latin typeface="Calibri"/>
                <a:ea typeface="Calibri"/>
                <a:cs typeface="Calibri"/>
                <a:sym typeface="Calibri"/>
              </a:rPr>
              <a:t>Overall, we think that technology still has a potential for positive impact in the educational system, but only through a simple and universal system.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62d85eb955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62d85eb955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blurry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62d85eb955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62d85eb955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2d85eb95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2d85eb95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62d85eb95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62d85eb95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2d85eb955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62d85eb95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62d85eb955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62d85eb955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1a5142264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1a5142264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62d85eb95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62d85eb95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61a5142264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61a5142264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61a5142264_1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61a5142264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Everything was on Edmodo, but her iPad broke</a:t>
            </a:r>
            <a:endParaRPr/>
          </a:p>
          <a:p>
            <a:pPr indent="-298450" lvl="0" marL="457200" rtl="0" algn="l">
              <a:spcBef>
                <a:spcPts val="0"/>
              </a:spcBef>
              <a:spcAft>
                <a:spcPts val="0"/>
              </a:spcAft>
              <a:buSzPts val="1100"/>
              <a:buChar char="-"/>
            </a:pPr>
            <a:r>
              <a:rPr lang="en"/>
              <a:t>Her grades “tanked” when her iPad broke</a:t>
            </a:r>
            <a:endParaRPr/>
          </a:p>
          <a:p>
            <a:pPr indent="-298450" lvl="0" marL="457200" rtl="0" algn="l">
              <a:spcBef>
                <a:spcPts val="0"/>
              </a:spcBef>
              <a:spcAft>
                <a:spcPts val="0"/>
              </a:spcAft>
              <a:buSzPts val="1100"/>
              <a:buChar char="-"/>
            </a:pPr>
            <a:r>
              <a:rPr lang="en"/>
              <a:t>She couldn’t do anything without it because she had to use an internet browser and worksheets </a:t>
            </a:r>
            <a:endParaRPr/>
          </a:p>
          <a:p>
            <a:pPr indent="-298450" lvl="0" marL="457200" rtl="0" algn="l">
              <a:spcBef>
                <a:spcPts val="0"/>
              </a:spcBef>
              <a:spcAft>
                <a:spcPts val="0"/>
              </a:spcAft>
              <a:buSzPts val="1100"/>
              <a:buChar char="-"/>
            </a:pPr>
            <a:r>
              <a:rPr lang="en"/>
              <a:t>Seemed ironic to make a bunch of 10-12 year olds be responsible for expensive technology yet have such unfortunate consequences if they didn’t have access to their tech</a:t>
            </a:r>
            <a:endParaRPr/>
          </a:p>
          <a:p>
            <a:pPr indent="-298450" lvl="0" marL="457200" rtl="0" algn="l">
              <a:spcBef>
                <a:spcPts val="0"/>
              </a:spcBef>
              <a:spcAft>
                <a:spcPts val="0"/>
              </a:spcAft>
              <a:buSzPts val="1100"/>
              <a:buChar char="-"/>
            </a:pPr>
            <a:r>
              <a:rPr lang="en"/>
              <a:t>Notability made note taking fun and she was excited to do homework</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648942a509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648942a509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She struggled with math in elementary and middle school but once her teachers started using smartbaords in 7th grade her grades improved so much over a trimester</a:t>
            </a:r>
            <a:endParaRPr/>
          </a:p>
          <a:p>
            <a:pPr indent="-298450" lvl="0" marL="457200" rtl="0" algn="l">
              <a:spcBef>
                <a:spcPts val="0"/>
              </a:spcBef>
              <a:spcAft>
                <a:spcPts val="0"/>
              </a:spcAft>
              <a:buSzPts val="1100"/>
              <a:buChar char="-"/>
            </a:pPr>
            <a:r>
              <a:rPr lang="en"/>
              <a:t>The way that it was taught on a smart board with “noteshells” and fill in the blank type of math problems worked so much better</a:t>
            </a:r>
            <a:endParaRPr/>
          </a:p>
          <a:p>
            <a:pPr indent="-298450" lvl="0" marL="457200" rtl="0" algn="l">
              <a:spcBef>
                <a:spcPts val="0"/>
              </a:spcBef>
              <a:spcAft>
                <a:spcPts val="0"/>
              </a:spcAft>
              <a:buSzPts val="1100"/>
              <a:buChar char="-"/>
            </a:pPr>
            <a:r>
              <a:rPr lang="en"/>
              <a:t>Now math is one of her favorite subjects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648942a509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648942a509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Mr. McBlair uses technology to do more of a “flipped classroom” technique </a:t>
            </a:r>
            <a:endParaRPr/>
          </a:p>
          <a:p>
            <a:pPr indent="-298450" lvl="0" marL="457200" rtl="0" algn="l">
              <a:spcBef>
                <a:spcPts val="0"/>
              </a:spcBef>
              <a:spcAft>
                <a:spcPts val="0"/>
              </a:spcAft>
              <a:buSzPts val="1100"/>
              <a:buChar char="-"/>
            </a:pPr>
            <a:r>
              <a:rPr lang="en"/>
              <a:t>Teaches debate and AP Lang</a:t>
            </a:r>
            <a:endParaRPr/>
          </a:p>
          <a:p>
            <a:pPr indent="-298450" lvl="0" marL="457200" rtl="0" algn="l">
              <a:spcBef>
                <a:spcPts val="0"/>
              </a:spcBef>
              <a:spcAft>
                <a:spcPts val="0"/>
              </a:spcAft>
              <a:buSzPts val="1100"/>
              <a:buChar char="-"/>
            </a:pPr>
            <a:r>
              <a:rPr lang="en"/>
              <a:t>“Explainer” in the beginning of class</a:t>
            </a:r>
            <a:endParaRPr/>
          </a:p>
          <a:p>
            <a:pPr indent="-298450" lvl="0" marL="457200" rtl="0" algn="l">
              <a:spcBef>
                <a:spcPts val="0"/>
              </a:spcBef>
              <a:spcAft>
                <a:spcPts val="0"/>
              </a:spcAft>
              <a:buSzPts val="1100"/>
              <a:buChar char="-"/>
            </a:pPr>
            <a:r>
              <a:rPr lang="en"/>
              <a:t>Tons of youtube videos, Ted Talks, and Khan Academy tutorials to watch at home and in the beginning of class</a:t>
            </a:r>
            <a:endParaRPr/>
          </a:p>
          <a:p>
            <a:pPr indent="-298450" lvl="0" marL="457200" rtl="0" algn="l">
              <a:spcBef>
                <a:spcPts val="0"/>
              </a:spcBef>
              <a:spcAft>
                <a:spcPts val="0"/>
              </a:spcAft>
              <a:buSzPts val="1100"/>
              <a:buChar char="-"/>
            </a:pPr>
            <a:r>
              <a:rPr lang="en"/>
              <a:t>He even makes his own videos for the class to watch</a:t>
            </a:r>
            <a:endParaRPr/>
          </a:p>
          <a:p>
            <a:pPr indent="-298450" lvl="0" marL="457200" rtl="0" algn="l">
              <a:spcBef>
                <a:spcPts val="0"/>
              </a:spcBef>
              <a:spcAft>
                <a:spcPts val="0"/>
              </a:spcAft>
              <a:buSzPts val="1100"/>
              <a:buChar char="-"/>
            </a:pPr>
            <a:r>
              <a:rPr lang="en"/>
              <a:t>Get the “nitty gritty” out of the way so you can focus more on developing the concepts in class</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61a5142264_1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61a5142264_1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648942a509_3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648942a509_3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2"/>
                </a:solidFill>
                <a:latin typeface="Calibri"/>
                <a:ea typeface="Calibri"/>
                <a:cs typeface="Calibri"/>
                <a:sym typeface="Calibri"/>
              </a:rPr>
              <a:t>She thinks there needs to be a mix of paper and technology in schools, and relying too heavily on technology makes the organization too easy for students. </a:t>
            </a:r>
            <a:endParaRPr sz="1300">
              <a:solidFill>
                <a:schemeClr val="dk2"/>
              </a:solidFill>
              <a:latin typeface="Calibri"/>
              <a:ea typeface="Calibri"/>
              <a:cs typeface="Calibri"/>
              <a:sym typeface="Calibri"/>
            </a:endParaRPr>
          </a:p>
          <a:p>
            <a:pPr indent="0" lvl="0" marL="0" rtl="0" algn="l">
              <a:lnSpc>
                <a:spcPct val="115000"/>
              </a:lnSpc>
              <a:spcBef>
                <a:spcPts val="1600"/>
              </a:spcBef>
              <a:spcAft>
                <a:spcPts val="1600"/>
              </a:spcAft>
              <a:buNone/>
            </a:pPr>
            <a:r>
              <a:rPr lang="en" sz="1300">
                <a:solidFill>
                  <a:schemeClr val="dk2"/>
                </a:solidFill>
                <a:latin typeface="Calibri"/>
                <a:ea typeface="Calibri"/>
                <a:cs typeface="Calibri"/>
                <a:sym typeface="Calibri"/>
              </a:rPr>
              <a:t>Also, she still prefers paper readings, annotations, and flash cards compared to online things like Quizlet and PDF documents.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62d85eb95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62d85eb95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62d85eb95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62d85eb95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62d85eb955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62d85eb955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46f73ef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46f73ef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61a514226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61a514226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648942a50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648942a50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648942a50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648942a50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dk2"/>
                </a:solidFill>
                <a:latin typeface="Calibri"/>
                <a:ea typeface="Calibri"/>
                <a:cs typeface="Calibri"/>
                <a:sym typeface="Calibri"/>
              </a:rPr>
              <a:t>- Seems to think that there is a disconnect between technology’s intentions and what actually happens in the classroom</a:t>
            </a:r>
            <a:endParaRPr sz="13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300">
                <a:solidFill>
                  <a:schemeClr val="dk2"/>
                </a:solidFill>
                <a:latin typeface="Calibri"/>
                <a:ea typeface="Calibri"/>
                <a:cs typeface="Calibri"/>
                <a:sym typeface="Calibri"/>
              </a:rPr>
              <a:t>- Technology gives children as many advantages as it does disadvantages</a:t>
            </a:r>
            <a:endParaRPr sz="13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300">
                <a:solidFill>
                  <a:schemeClr val="dk2"/>
                </a:solidFill>
                <a:latin typeface="Calibri"/>
                <a:ea typeface="Calibri"/>
                <a:cs typeface="Calibri"/>
                <a:sym typeface="Calibri"/>
              </a:rPr>
              <a:t> - Administration tries to implement district-wide technology, and the students end up teaching the teachers how to use technology</a:t>
            </a:r>
            <a:endParaRPr sz="13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rPr lang="en" sz="1300">
                <a:solidFill>
                  <a:schemeClr val="dk2"/>
                </a:solidFill>
                <a:latin typeface="Calibri"/>
                <a:ea typeface="Calibri"/>
                <a:cs typeface="Calibri"/>
                <a:sym typeface="Calibri"/>
              </a:rPr>
              <a:t>- There is no universally implemented educational technology system, and he sees different teachers and subjects rely heavily on completely different systems (ex: Canvas, Google Classroom, Edmodo, etc)</a:t>
            </a:r>
            <a:endParaRPr sz="13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t/>
            </a:r>
            <a:endParaRPr sz="1300">
              <a:solidFill>
                <a:schemeClr val="dk2"/>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300">
              <a:solidFill>
                <a:schemeClr val="dk2"/>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648942a509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648942a509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300">
                <a:solidFill>
                  <a:schemeClr val="dk2"/>
                </a:solidFill>
                <a:latin typeface="Calibri"/>
                <a:ea typeface="Calibri"/>
                <a:cs typeface="Calibri"/>
                <a:sym typeface="Calibri"/>
              </a:rPr>
              <a:t>- Wireless headphones anecdote: He has to call people’s names like 5 times because they will have an airpod in their ear but cover it with their hair or hood. You never know if they are listening to you or completely tuned out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648942a509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648942a509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201F1E"/>
                </a:solidFill>
                <a:highlight>
                  <a:srgbClr val="FFFFFF"/>
                </a:highlight>
                <a:latin typeface="Roboto"/>
                <a:ea typeface="Roboto"/>
                <a:cs typeface="Roboto"/>
                <a:sym typeface="Roboto"/>
              </a:rPr>
              <a:t>The Kindle paper-white would replace textbooks with a higher degree of functionality without the added distraction of internet browsing. Additionally, teachers would spend less time monitoring tech usage in class and focus more on the curriculum. The entire library could be available for the students to do research and all text is searchable, highlightable, and translatable.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8600"/>
              <a:buNone/>
              <a:defRPr sz="8600">
                <a:solidFill>
                  <a:schemeClr val="dk2"/>
                </a:solidFill>
              </a:defRPr>
            </a:lvl1pPr>
            <a:lvl2pPr lvl="1" rtl="0" algn="ctr">
              <a:spcBef>
                <a:spcPts val="0"/>
              </a:spcBef>
              <a:spcAft>
                <a:spcPts val="0"/>
              </a:spcAft>
              <a:buClr>
                <a:schemeClr val="dk2"/>
              </a:buClr>
              <a:buSzPts val="8600"/>
              <a:buNone/>
              <a:defRPr sz="8600">
                <a:solidFill>
                  <a:schemeClr val="dk2"/>
                </a:solidFill>
              </a:defRPr>
            </a:lvl2pPr>
            <a:lvl3pPr lvl="2" rtl="0" algn="ctr">
              <a:spcBef>
                <a:spcPts val="0"/>
              </a:spcBef>
              <a:spcAft>
                <a:spcPts val="0"/>
              </a:spcAft>
              <a:buClr>
                <a:schemeClr val="dk2"/>
              </a:buClr>
              <a:buSzPts val="8600"/>
              <a:buNone/>
              <a:defRPr sz="8600">
                <a:solidFill>
                  <a:schemeClr val="dk2"/>
                </a:solidFill>
              </a:defRPr>
            </a:lvl3pPr>
            <a:lvl4pPr lvl="3" rtl="0" algn="ctr">
              <a:spcBef>
                <a:spcPts val="0"/>
              </a:spcBef>
              <a:spcAft>
                <a:spcPts val="0"/>
              </a:spcAft>
              <a:buClr>
                <a:schemeClr val="dk2"/>
              </a:buClr>
              <a:buSzPts val="8600"/>
              <a:buNone/>
              <a:defRPr sz="8600">
                <a:solidFill>
                  <a:schemeClr val="dk2"/>
                </a:solidFill>
              </a:defRPr>
            </a:lvl4pPr>
            <a:lvl5pPr lvl="4" rtl="0" algn="ctr">
              <a:spcBef>
                <a:spcPts val="0"/>
              </a:spcBef>
              <a:spcAft>
                <a:spcPts val="0"/>
              </a:spcAft>
              <a:buClr>
                <a:schemeClr val="dk2"/>
              </a:buClr>
              <a:buSzPts val="8600"/>
              <a:buNone/>
              <a:defRPr sz="8600">
                <a:solidFill>
                  <a:schemeClr val="dk2"/>
                </a:solidFill>
              </a:defRPr>
            </a:lvl5pPr>
            <a:lvl6pPr lvl="5" rtl="0" algn="ctr">
              <a:spcBef>
                <a:spcPts val="0"/>
              </a:spcBef>
              <a:spcAft>
                <a:spcPts val="0"/>
              </a:spcAft>
              <a:buClr>
                <a:schemeClr val="dk2"/>
              </a:buClr>
              <a:buSzPts val="8600"/>
              <a:buNone/>
              <a:defRPr sz="8600">
                <a:solidFill>
                  <a:schemeClr val="dk2"/>
                </a:solidFill>
              </a:defRPr>
            </a:lvl6pPr>
            <a:lvl7pPr lvl="6" rtl="0" algn="ctr">
              <a:spcBef>
                <a:spcPts val="0"/>
              </a:spcBef>
              <a:spcAft>
                <a:spcPts val="0"/>
              </a:spcAft>
              <a:buClr>
                <a:schemeClr val="dk2"/>
              </a:buClr>
              <a:buSzPts val="8600"/>
              <a:buNone/>
              <a:defRPr sz="8600">
                <a:solidFill>
                  <a:schemeClr val="dk2"/>
                </a:solidFill>
              </a:defRPr>
            </a:lvl7pPr>
            <a:lvl8pPr lvl="7" rtl="0" algn="ctr">
              <a:spcBef>
                <a:spcPts val="0"/>
              </a:spcBef>
              <a:spcAft>
                <a:spcPts val="0"/>
              </a:spcAft>
              <a:buClr>
                <a:schemeClr val="dk2"/>
              </a:buClr>
              <a:buSzPts val="8600"/>
              <a:buNone/>
              <a:defRPr sz="8600">
                <a:solidFill>
                  <a:schemeClr val="dk2"/>
                </a:solidFill>
              </a:defRPr>
            </a:lvl8pPr>
            <a:lvl9pPr lvl="8" rtl="0"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rtl="0" algn="ctr">
              <a:spcBef>
                <a:spcPts val="0"/>
              </a:spcBef>
              <a:spcAft>
                <a:spcPts val="0"/>
              </a:spcAft>
              <a:buSzPts val="1300"/>
              <a:buChar char="●"/>
              <a:defRPr/>
            </a:lvl1pPr>
            <a:lvl2pPr indent="-298450" lvl="1" marL="914400" rtl="0" algn="ctr">
              <a:spcBef>
                <a:spcPts val="1600"/>
              </a:spcBef>
              <a:spcAft>
                <a:spcPts val="0"/>
              </a:spcAft>
              <a:buSzPts val="1100"/>
              <a:buChar char="○"/>
              <a:defRPr/>
            </a:lvl2pPr>
            <a:lvl3pPr indent="-298450" lvl="2" marL="1371600" rtl="0" algn="ctr">
              <a:spcBef>
                <a:spcPts val="1600"/>
              </a:spcBef>
              <a:spcAft>
                <a:spcPts val="0"/>
              </a:spcAft>
              <a:buSzPts val="1100"/>
              <a:buChar char="■"/>
              <a:defRPr/>
            </a:lvl3pPr>
            <a:lvl4pPr indent="-298450" lvl="3" marL="1828800" rtl="0" algn="ctr">
              <a:spcBef>
                <a:spcPts val="1600"/>
              </a:spcBef>
              <a:spcAft>
                <a:spcPts val="0"/>
              </a:spcAft>
              <a:buSzPts val="1100"/>
              <a:buChar char="●"/>
              <a:defRPr/>
            </a:lvl4pPr>
            <a:lvl5pPr indent="-298450" lvl="4" marL="2286000" rtl="0" algn="ctr">
              <a:spcBef>
                <a:spcPts val="1600"/>
              </a:spcBef>
              <a:spcAft>
                <a:spcPts val="0"/>
              </a:spcAft>
              <a:buSzPts val="1100"/>
              <a:buChar char="○"/>
              <a:defRPr/>
            </a:lvl5pPr>
            <a:lvl6pPr indent="-298450" lvl="5" marL="2743200" rtl="0" algn="ctr">
              <a:spcBef>
                <a:spcPts val="1600"/>
              </a:spcBef>
              <a:spcAft>
                <a:spcPts val="0"/>
              </a:spcAft>
              <a:buSzPts val="1100"/>
              <a:buChar char="■"/>
              <a:defRPr/>
            </a:lvl6pPr>
            <a:lvl7pPr indent="-298450" lvl="6" marL="3200400" rtl="0" algn="ctr">
              <a:spcBef>
                <a:spcPts val="1600"/>
              </a:spcBef>
              <a:spcAft>
                <a:spcPts val="0"/>
              </a:spcAft>
              <a:buSzPts val="1100"/>
              <a:buChar char="●"/>
              <a:defRPr/>
            </a:lvl7pPr>
            <a:lvl8pPr indent="-298450" lvl="7" marL="3657600" rtl="0" algn="ctr">
              <a:spcBef>
                <a:spcPts val="1600"/>
              </a:spcBef>
              <a:spcAft>
                <a:spcPts val="0"/>
              </a:spcAft>
              <a:buSzPts val="1100"/>
              <a:buChar char="○"/>
              <a:defRPr/>
            </a:lvl8pPr>
            <a:lvl9pPr indent="-298450" lvl="8" marL="4114800" rtl="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3200"/>
              <a:buNone/>
              <a:defRPr sz="3200">
                <a:solidFill>
                  <a:schemeClr val="dk2"/>
                </a:solidFill>
              </a:defRPr>
            </a:lvl1pPr>
            <a:lvl2pPr lvl="1" rtl="0" algn="ctr">
              <a:spcBef>
                <a:spcPts val="0"/>
              </a:spcBef>
              <a:spcAft>
                <a:spcPts val="0"/>
              </a:spcAft>
              <a:buClr>
                <a:schemeClr val="dk2"/>
              </a:buClr>
              <a:buSzPts val="3200"/>
              <a:buNone/>
              <a:defRPr sz="3200">
                <a:solidFill>
                  <a:schemeClr val="dk2"/>
                </a:solidFill>
              </a:defRPr>
            </a:lvl2pPr>
            <a:lvl3pPr lvl="2" rtl="0" algn="ctr">
              <a:spcBef>
                <a:spcPts val="0"/>
              </a:spcBef>
              <a:spcAft>
                <a:spcPts val="0"/>
              </a:spcAft>
              <a:buClr>
                <a:schemeClr val="dk2"/>
              </a:buClr>
              <a:buSzPts val="3200"/>
              <a:buNone/>
              <a:defRPr sz="3200">
                <a:solidFill>
                  <a:schemeClr val="dk2"/>
                </a:solidFill>
              </a:defRPr>
            </a:lvl3pPr>
            <a:lvl4pPr lvl="3" rtl="0" algn="ctr">
              <a:spcBef>
                <a:spcPts val="0"/>
              </a:spcBef>
              <a:spcAft>
                <a:spcPts val="0"/>
              </a:spcAft>
              <a:buClr>
                <a:schemeClr val="dk2"/>
              </a:buClr>
              <a:buSzPts val="3200"/>
              <a:buNone/>
              <a:defRPr sz="3200">
                <a:solidFill>
                  <a:schemeClr val="dk2"/>
                </a:solidFill>
              </a:defRPr>
            </a:lvl4pPr>
            <a:lvl5pPr lvl="4" rtl="0" algn="ctr">
              <a:spcBef>
                <a:spcPts val="0"/>
              </a:spcBef>
              <a:spcAft>
                <a:spcPts val="0"/>
              </a:spcAft>
              <a:buClr>
                <a:schemeClr val="dk2"/>
              </a:buClr>
              <a:buSzPts val="3200"/>
              <a:buNone/>
              <a:defRPr sz="3200">
                <a:solidFill>
                  <a:schemeClr val="dk2"/>
                </a:solidFill>
              </a:defRPr>
            </a:lvl5pPr>
            <a:lvl6pPr lvl="5" rtl="0" algn="ctr">
              <a:spcBef>
                <a:spcPts val="0"/>
              </a:spcBef>
              <a:spcAft>
                <a:spcPts val="0"/>
              </a:spcAft>
              <a:buClr>
                <a:schemeClr val="dk2"/>
              </a:buClr>
              <a:buSzPts val="3200"/>
              <a:buNone/>
              <a:defRPr sz="3200">
                <a:solidFill>
                  <a:schemeClr val="dk2"/>
                </a:solidFill>
              </a:defRPr>
            </a:lvl6pPr>
            <a:lvl7pPr lvl="6" rtl="0" algn="ctr">
              <a:spcBef>
                <a:spcPts val="0"/>
              </a:spcBef>
              <a:spcAft>
                <a:spcPts val="0"/>
              </a:spcAft>
              <a:buClr>
                <a:schemeClr val="dk2"/>
              </a:buClr>
              <a:buSzPts val="3200"/>
              <a:buNone/>
              <a:defRPr sz="3200">
                <a:solidFill>
                  <a:schemeClr val="dk2"/>
                </a:solidFill>
              </a:defRPr>
            </a:lvl7pPr>
            <a:lvl8pPr lvl="7" rtl="0" algn="ctr">
              <a:spcBef>
                <a:spcPts val="0"/>
              </a:spcBef>
              <a:spcAft>
                <a:spcPts val="0"/>
              </a:spcAft>
              <a:buClr>
                <a:schemeClr val="dk2"/>
              </a:buClr>
              <a:buSzPts val="3200"/>
              <a:buNone/>
              <a:defRPr sz="3200">
                <a:solidFill>
                  <a:schemeClr val="dk2"/>
                </a:solidFill>
              </a:defRPr>
            </a:lvl8pPr>
            <a:lvl9pPr lvl="8" rtl="0"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3200"/>
            </a:lvl1pPr>
            <a:lvl2pPr lvl="1" rtl="0" algn="ctr">
              <a:spcBef>
                <a:spcPts val="0"/>
              </a:spcBef>
              <a:spcAft>
                <a:spcPts val="0"/>
              </a:spcAft>
              <a:buSzPts val="3200"/>
              <a:buNone/>
              <a:defRPr sz="3200"/>
            </a:lvl2pPr>
            <a:lvl3pPr lvl="2" rtl="0" algn="ctr">
              <a:spcBef>
                <a:spcPts val="0"/>
              </a:spcBef>
              <a:spcAft>
                <a:spcPts val="0"/>
              </a:spcAft>
              <a:buSzPts val="3200"/>
              <a:buNone/>
              <a:defRPr sz="3200"/>
            </a:lvl3pPr>
            <a:lvl4pPr lvl="3" rtl="0" algn="ctr">
              <a:spcBef>
                <a:spcPts val="0"/>
              </a:spcBef>
              <a:spcAft>
                <a:spcPts val="0"/>
              </a:spcAft>
              <a:buSzPts val="3200"/>
              <a:buNone/>
              <a:defRPr sz="3200"/>
            </a:lvl4pPr>
            <a:lvl5pPr lvl="4" rtl="0" algn="ctr">
              <a:spcBef>
                <a:spcPts val="0"/>
              </a:spcBef>
              <a:spcAft>
                <a:spcPts val="0"/>
              </a:spcAft>
              <a:buSzPts val="3200"/>
              <a:buNone/>
              <a:defRPr sz="3200"/>
            </a:lvl5pPr>
            <a:lvl6pPr lvl="5" rtl="0" algn="ctr">
              <a:spcBef>
                <a:spcPts val="0"/>
              </a:spcBef>
              <a:spcAft>
                <a:spcPts val="0"/>
              </a:spcAft>
              <a:buSzPts val="3200"/>
              <a:buNone/>
              <a:defRPr sz="3200"/>
            </a:lvl6pPr>
            <a:lvl7pPr lvl="6" rtl="0" algn="ctr">
              <a:spcBef>
                <a:spcPts val="0"/>
              </a:spcBef>
              <a:spcAft>
                <a:spcPts val="0"/>
              </a:spcAft>
              <a:buSzPts val="3200"/>
              <a:buNone/>
              <a:defRPr sz="3200"/>
            </a:lvl7pPr>
            <a:lvl8pPr lvl="7" rtl="0" algn="ctr">
              <a:spcBef>
                <a:spcPts val="0"/>
              </a:spcBef>
              <a:spcAft>
                <a:spcPts val="0"/>
              </a:spcAft>
              <a:buSzPts val="3200"/>
              <a:buNone/>
              <a:defRPr sz="3200"/>
            </a:lvl8pPr>
            <a:lvl9pPr lvl="8" rtl="0"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rtl="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Nunito"/>
                <a:ea typeface="Nunito"/>
                <a:cs typeface="Nunito"/>
                <a:sym typeface="Nunito"/>
              </a:defRPr>
            </a:lvl1pPr>
            <a:lvl2pPr lvl="1" rtl="0" algn="r">
              <a:buNone/>
              <a:defRPr sz="1000">
                <a:solidFill>
                  <a:schemeClr val="dk2"/>
                </a:solidFill>
                <a:latin typeface="Nunito"/>
                <a:ea typeface="Nunito"/>
                <a:cs typeface="Nunito"/>
                <a:sym typeface="Nunito"/>
              </a:defRPr>
            </a:lvl2pPr>
            <a:lvl3pPr lvl="2" rtl="0" algn="r">
              <a:buNone/>
              <a:defRPr sz="1000">
                <a:solidFill>
                  <a:schemeClr val="dk2"/>
                </a:solidFill>
                <a:latin typeface="Nunito"/>
                <a:ea typeface="Nunito"/>
                <a:cs typeface="Nunito"/>
                <a:sym typeface="Nunito"/>
              </a:defRPr>
            </a:lvl3pPr>
            <a:lvl4pPr lvl="3" rtl="0" algn="r">
              <a:buNone/>
              <a:defRPr sz="1000">
                <a:solidFill>
                  <a:schemeClr val="dk2"/>
                </a:solidFill>
                <a:latin typeface="Nunito"/>
                <a:ea typeface="Nunito"/>
                <a:cs typeface="Nunito"/>
                <a:sym typeface="Nunito"/>
              </a:defRPr>
            </a:lvl4pPr>
            <a:lvl5pPr lvl="4" rtl="0" algn="r">
              <a:buNone/>
              <a:defRPr sz="1000">
                <a:solidFill>
                  <a:schemeClr val="dk2"/>
                </a:solidFill>
                <a:latin typeface="Nunito"/>
                <a:ea typeface="Nunito"/>
                <a:cs typeface="Nunito"/>
                <a:sym typeface="Nunito"/>
              </a:defRPr>
            </a:lvl5pPr>
            <a:lvl6pPr lvl="5" rtl="0" algn="r">
              <a:buNone/>
              <a:defRPr sz="1000">
                <a:solidFill>
                  <a:schemeClr val="dk2"/>
                </a:solidFill>
                <a:latin typeface="Nunito"/>
                <a:ea typeface="Nunito"/>
                <a:cs typeface="Nunito"/>
                <a:sym typeface="Nunito"/>
              </a:defRPr>
            </a:lvl6pPr>
            <a:lvl7pPr lvl="6" rtl="0" algn="r">
              <a:buNone/>
              <a:defRPr sz="1000">
                <a:solidFill>
                  <a:schemeClr val="dk2"/>
                </a:solidFill>
                <a:latin typeface="Nunito"/>
                <a:ea typeface="Nunito"/>
                <a:cs typeface="Nunito"/>
                <a:sym typeface="Nunito"/>
              </a:defRPr>
            </a:lvl7pPr>
            <a:lvl8pPr lvl="7" rtl="0" algn="r">
              <a:buNone/>
              <a:defRPr sz="1000">
                <a:solidFill>
                  <a:schemeClr val="dk2"/>
                </a:solidFill>
                <a:latin typeface="Nunito"/>
                <a:ea typeface="Nunito"/>
                <a:cs typeface="Nunito"/>
                <a:sym typeface="Nunito"/>
              </a:defRPr>
            </a:lvl8pPr>
            <a:lvl9pPr lvl="8" rtl="0"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853313" y="783062"/>
            <a:ext cx="7437375" cy="3577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graphicFrame>
        <p:nvGraphicFramePr>
          <p:cNvPr id="186" name="Google Shape;186;p22"/>
          <p:cNvGraphicFramePr/>
          <p:nvPr/>
        </p:nvGraphicFramePr>
        <p:xfrm>
          <a:off x="531725" y="993375"/>
          <a:ext cx="3000000" cy="3000000"/>
        </p:xfrm>
        <a:graphic>
          <a:graphicData uri="http://schemas.openxmlformats.org/drawingml/2006/table">
            <a:tbl>
              <a:tblPr>
                <a:noFill/>
                <a:tableStyleId>{77AF7811-489D-427D-8163-4395EA212C79}</a:tableStyleId>
              </a:tblPr>
              <a:tblGrid>
                <a:gridCol w="4040275"/>
                <a:gridCol w="4040275"/>
              </a:tblGrid>
              <a:tr h="902700">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SAY</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“Specific technology”</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“Distractions”</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“Misunderstandings”</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DO</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Would frequently sigh, pause, or laugh while explaining his frustrations</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02700">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THINK</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He could be disappointed in the school system, and struggle with seeing such widespread problems in the education system</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FEEL</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He might feel powerless as a substitute teacher, like he can’t affect positive change because he is only in each class for a small amount of time</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87" name="Google Shape;187;p22"/>
          <p:cNvSpPr txBox="1"/>
          <p:nvPr>
            <p:ph type="title"/>
          </p:nvPr>
        </p:nvSpPr>
        <p:spPr>
          <a:xfrm>
            <a:off x="531725" y="3681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a:t>
            </a:r>
            <a:r>
              <a:rPr lang="en"/>
              <a:t> Analysis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3"/>
          <p:cNvSpPr txBox="1"/>
          <p:nvPr>
            <p:ph type="title"/>
          </p:nvPr>
        </p:nvSpPr>
        <p:spPr>
          <a:xfrm>
            <a:off x="819150" y="723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 &amp; Questions</a:t>
            </a:r>
            <a:endParaRPr/>
          </a:p>
        </p:txBody>
      </p:sp>
      <p:sp>
        <p:nvSpPr>
          <p:cNvPr id="193" name="Google Shape;193;p23"/>
          <p:cNvSpPr txBox="1"/>
          <p:nvPr>
            <p:ph idx="1" type="body"/>
          </p:nvPr>
        </p:nvSpPr>
        <p:spPr>
          <a:xfrm>
            <a:off x="684050" y="1737325"/>
            <a:ext cx="75057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t>Make tech specific for education from the start, rather than trying to make it work with education after the fact. </a:t>
            </a:r>
            <a:endParaRPr sz="2400"/>
          </a:p>
          <a:p>
            <a:pPr indent="0" lvl="0" marL="0" rtl="0" algn="l">
              <a:spcBef>
                <a:spcPts val="0"/>
              </a:spcBef>
              <a:spcAft>
                <a:spcPts val="1600"/>
              </a:spcAft>
              <a:buNone/>
            </a:pPr>
            <a:r>
              <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4"/>
          <p:cNvSpPr txBox="1"/>
          <p:nvPr>
            <p:ph type="title"/>
          </p:nvPr>
        </p:nvSpPr>
        <p:spPr>
          <a:xfrm>
            <a:off x="551825" y="3594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Interviewee #2, Sarith</a:t>
            </a:r>
            <a:endParaRPr/>
          </a:p>
        </p:txBody>
      </p:sp>
      <p:sp>
        <p:nvSpPr>
          <p:cNvPr id="199" name="Google Shape;199;p24"/>
          <p:cNvSpPr txBox="1"/>
          <p:nvPr>
            <p:ph idx="1" type="body"/>
          </p:nvPr>
        </p:nvSpPr>
        <p:spPr>
          <a:xfrm>
            <a:off x="4375675" y="1497775"/>
            <a:ext cx="4260300" cy="31509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Char char="●"/>
            </a:pPr>
            <a:r>
              <a:rPr lang="en" sz="2000"/>
              <a:t>Senior Director of Operations IsraAID USA</a:t>
            </a:r>
            <a:endParaRPr sz="2000"/>
          </a:p>
          <a:p>
            <a:pPr indent="0" lvl="0" marL="457200" rtl="0" algn="l">
              <a:lnSpc>
                <a:spcPct val="100000"/>
              </a:lnSpc>
              <a:spcBef>
                <a:spcPts val="1600"/>
              </a:spcBef>
              <a:spcAft>
                <a:spcPts val="0"/>
              </a:spcAft>
              <a:buNone/>
            </a:pPr>
            <a:r>
              <a:t/>
            </a:r>
            <a:endParaRPr sz="2000"/>
          </a:p>
          <a:p>
            <a:pPr indent="-355600" lvl="0" marL="457200" rtl="0" algn="l">
              <a:lnSpc>
                <a:spcPct val="100000"/>
              </a:lnSpc>
              <a:spcBef>
                <a:spcPts val="1600"/>
              </a:spcBef>
              <a:spcAft>
                <a:spcPts val="0"/>
              </a:spcAft>
              <a:buSzPts val="2000"/>
              <a:buChar char="●"/>
            </a:pPr>
            <a:r>
              <a:rPr lang="en" sz="2000"/>
              <a:t>IsraAID is an NGO focused on global disaster risk reduction and response.</a:t>
            </a:r>
            <a:endParaRPr sz="2000"/>
          </a:p>
          <a:p>
            <a:pPr indent="0" lvl="0" marL="457200" rtl="0" algn="l">
              <a:lnSpc>
                <a:spcPct val="100000"/>
              </a:lnSpc>
              <a:spcBef>
                <a:spcPts val="1600"/>
              </a:spcBef>
              <a:spcAft>
                <a:spcPts val="0"/>
              </a:spcAft>
              <a:buNone/>
            </a:pPr>
            <a:r>
              <a:t/>
            </a:r>
            <a:endParaRPr sz="2000"/>
          </a:p>
          <a:p>
            <a:pPr indent="0" lvl="0" marL="457200" rtl="0" algn="l">
              <a:lnSpc>
                <a:spcPct val="100000"/>
              </a:lnSpc>
              <a:spcBef>
                <a:spcPts val="1600"/>
              </a:spcBef>
              <a:spcAft>
                <a:spcPts val="0"/>
              </a:spcAft>
              <a:buNone/>
            </a:pPr>
            <a:r>
              <a:t/>
            </a:r>
            <a:endParaRPr sz="2000"/>
          </a:p>
          <a:p>
            <a:pPr indent="0" lvl="0" marL="0" rtl="0" algn="l">
              <a:spcBef>
                <a:spcPts val="1600"/>
              </a:spcBef>
              <a:spcAft>
                <a:spcPts val="0"/>
              </a:spcAft>
              <a:buNone/>
            </a:pPr>
            <a:r>
              <a:t/>
            </a:r>
            <a:endParaRPr sz="2000"/>
          </a:p>
          <a:p>
            <a:pPr indent="0" lvl="0" marL="0" rtl="0" algn="l">
              <a:spcBef>
                <a:spcPts val="1600"/>
              </a:spcBef>
              <a:spcAft>
                <a:spcPts val="1600"/>
              </a:spcAft>
              <a:buNone/>
            </a:pPr>
            <a:r>
              <a:t/>
            </a:r>
            <a:endParaRPr/>
          </a:p>
        </p:txBody>
      </p:sp>
      <p:pic>
        <p:nvPicPr>
          <p:cNvPr id="200" name="Google Shape;200;p24"/>
          <p:cNvPicPr preferRelativeResize="0"/>
          <p:nvPr/>
        </p:nvPicPr>
        <p:blipFill rotWithShape="1">
          <a:blip r:embed="rId3">
            <a:alphaModFix/>
          </a:blip>
          <a:srcRect b="0" l="19458" r="0" t="0"/>
          <a:stretch/>
        </p:blipFill>
        <p:spPr>
          <a:xfrm>
            <a:off x="551825" y="1497775"/>
            <a:ext cx="3823850" cy="30414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5"/>
          <p:cNvSpPr txBox="1"/>
          <p:nvPr>
            <p:ph type="title"/>
          </p:nvPr>
        </p:nvSpPr>
        <p:spPr>
          <a:xfrm>
            <a:off x="355350" y="3416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Results</a:t>
            </a:r>
            <a:endParaRPr/>
          </a:p>
        </p:txBody>
      </p:sp>
      <p:sp>
        <p:nvSpPr>
          <p:cNvPr id="206" name="Google Shape;206;p25"/>
          <p:cNvSpPr txBox="1"/>
          <p:nvPr>
            <p:ph idx="1" type="body"/>
          </p:nvPr>
        </p:nvSpPr>
        <p:spPr>
          <a:xfrm>
            <a:off x="355350" y="1043825"/>
            <a:ext cx="8433300" cy="64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Two main involvements with education: </a:t>
            </a:r>
            <a:endParaRPr sz="2600"/>
          </a:p>
          <a:p>
            <a:pPr indent="0" lvl="0" marL="457200" rtl="0" algn="l">
              <a:spcBef>
                <a:spcPts val="1600"/>
              </a:spcBef>
              <a:spcAft>
                <a:spcPts val="1600"/>
              </a:spcAft>
              <a:buNone/>
            </a:pPr>
            <a:r>
              <a:t/>
            </a:r>
            <a:endParaRPr sz="2600"/>
          </a:p>
        </p:txBody>
      </p:sp>
      <p:sp>
        <p:nvSpPr>
          <p:cNvPr id="207" name="Google Shape;207;p25"/>
          <p:cNvSpPr txBox="1"/>
          <p:nvPr/>
        </p:nvSpPr>
        <p:spPr>
          <a:xfrm>
            <a:off x="355350" y="1749350"/>
            <a:ext cx="4014600" cy="26085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Clr>
                <a:schemeClr val="dk2"/>
              </a:buClr>
              <a:buSzPts val="2600"/>
              <a:buFont typeface="Calibri"/>
              <a:buAutoNum type="arabicPeriod"/>
            </a:pPr>
            <a:r>
              <a:rPr lang="en" sz="2600">
                <a:solidFill>
                  <a:schemeClr val="dk2"/>
                </a:solidFill>
                <a:latin typeface="Calibri"/>
                <a:ea typeface="Calibri"/>
                <a:cs typeface="Calibri"/>
                <a:sym typeface="Calibri"/>
              </a:rPr>
              <a:t>Disaster </a:t>
            </a:r>
            <a:r>
              <a:rPr lang="en" sz="2600">
                <a:solidFill>
                  <a:schemeClr val="dk2"/>
                </a:solidFill>
                <a:latin typeface="Calibri"/>
                <a:ea typeface="Calibri"/>
                <a:cs typeface="Calibri"/>
                <a:sym typeface="Calibri"/>
              </a:rPr>
              <a:t>Risk</a:t>
            </a:r>
            <a:r>
              <a:rPr lang="en" sz="2600">
                <a:solidFill>
                  <a:schemeClr val="dk2"/>
                </a:solidFill>
                <a:latin typeface="Calibri"/>
                <a:ea typeface="Calibri"/>
                <a:cs typeface="Calibri"/>
                <a:sym typeface="Calibri"/>
              </a:rPr>
              <a:t> Reduction</a:t>
            </a:r>
            <a:endParaRPr>
              <a:latin typeface="Calibri"/>
              <a:ea typeface="Calibri"/>
              <a:cs typeface="Calibri"/>
              <a:sym typeface="Calibri"/>
            </a:endParaRPr>
          </a:p>
        </p:txBody>
      </p:sp>
      <p:pic>
        <p:nvPicPr>
          <p:cNvPr id="208" name="Google Shape;208;p25"/>
          <p:cNvPicPr preferRelativeResize="0"/>
          <p:nvPr/>
        </p:nvPicPr>
        <p:blipFill>
          <a:blip r:embed="rId3">
            <a:alphaModFix/>
          </a:blip>
          <a:stretch>
            <a:fillRect/>
          </a:stretch>
        </p:blipFill>
        <p:spPr>
          <a:xfrm>
            <a:off x="855963" y="2478275"/>
            <a:ext cx="3013375" cy="2260026"/>
          </a:xfrm>
          <a:prstGeom prst="rect">
            <a:avLst/>
          </a:prstGeom>
          <a:noFill/>
          <a:ln>
            <a:noFill/>
          </a:ln>
        </p:spPr>
      </p:pic>
      <p:sp>
        <p:nvSpPr>
          <p:cNvPr id="209" name="Google Shape;209;p25"/>
          <p:cNvSpPr txBox="1"/>
          <p:nvPr/>
        </p:nvSpPr>
        <p:spPr>
          <a:xfrm>
            <a:off x="4721600" y="1749350"/>
            <a:ext cx="3880200" cy="260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600">
                <a:solidFill>
                  <a:schemeClr val="dk2"/>
                </a:solidFill>
                <a:latin typeface="Calibri"/>
                <a:ea typeface="Calibri"/>
                <a:cs typeface="Calibri"/>
                <a:sym typeface="Calibri"/>
              </a:rPr>
              <a:t>2. Awareness</a:t>
            </a:r>
            <a:endParaRPr>
              <a:latin typeface="Calibri"/>
              <a:ea typeface="Calibri"/>
              <a:cs typeface="Calibri"/>
              <a:sym typeface="Calibri"/>
            </a:endParaRPr>
          </a:p>
        </p:txBody>
      </p:sp>
      <p:pic>
        <p:nvPicPr>
          <p:cNvPr id="210" name="Google Shape;210;p25"/>
          <p:cNvPicPr preferRelativeResize="0"/>
          <p:nvPr/>
        </p:nvPicPr>
        <p:blipFill rotWithShape="1">
          <a:blip r:embed="rId4">
            <a:alphaModFix/>
          </a:blip>
          <a:srcRect b="16366" l="0" r="10080" t="16197"/>
          <a:stretch/>
        </p:blipFill>
        <p:spPr>
          <a:xfrm>
            <a:off x="5155000" y="2478275"/>
            <a:ext cx="3013376" cy="2260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6"/>
          <p:cNvSpPr txBox="1"/>
          <p:nvPr/>
        </p:nvSpPr>
        <p:spPr>
          <a:xfrm>
            <a:off x="574800" y="1645375"/>
            <a:ext cx="7994400" cy="150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chemeClr val="dk2"/>
                </a:solidFill>
                <a:latin typeface="Calibri"/>
                <a:ea typeface="Calibri"/>
                <a:cs typeface="Calibri"/>
                <a:sym typeface="Calibri"/>
              </a:rPr>
              <a:t>“We’ve worked hard to create really great board games about fostering empathy.</a:t>
            </a:r>
            <a:r>
              <a:rPr lang="en" sz="2400">
                <a:solidFill>
                  <a:schemeClr val="dk2"/>
                </a:solidFill>
                <a:latin typeface="Calibri"/>
                <a:ea typeface="Calibri"/>
                <a:cs typeface="Calibri"/>
                <a:sym typeface="Calibri"/>
              </a:rPr>
              <a:t> There are no right or wrong answers, the results are inspiring.</a:t>
            </a:r>
            <a:r>
              <a:rPr lang="en" sz="2400">
                <a:solidFill>
                  <a:schemeClr val="dk2"/>
                </a:solidFill>
                <a:latin typeface="Calibri"/>
                <a:ea typeface="Calibri"/>
                <a:cs typeface="Calibri"/>
                <a:sym typeface="Calibri"/>
              </a:rPr>
              <a:t>”</a:t>
            </a:r>
            <a:endParaRPr sz="2400">
              <a:solidFill>
                <a:schemeClr val="dk2"/>
              </a:solidFill>
              <a:latin typeface="Calibri"/>
              <a:ea typeface="Calibri"/>
              <a:cs typeface="Calibri"/>
              <a:sym typeface="Calibri"/>
            </a:endParaRPr>
          </a:p>
          <a:p>
            <a:pPr indent="0" lvl="0" marL="0" rtl="0" algn="l">
              <a:spcBef>
                <a:spcPts val="1600"/>
              </a:spcBef>
              <a:spcAft>
                <a:spcPts val="0"/>
              </a:spcAft>
              <a:buNone/>
            </a:pPr>
            <a:r>
              <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graphicFrame>
        <p:nvGraphicFramePr>
          <p:cNvPr id="220" name="Google Shape;220;p27"/>
          <p:cNvGraphicFramePr/>
          <p:nvPr/>
        </p:nvGraphicFramePr>
        <p:xfrm>
          <a:off x="531725" y="1098700"/>
          <a:ext cx="3000000" cy="3000000"/>
        </p:xfrm>
        <a:graphic>
          <a:graphicData uri="http://schemas.openxmlformats.org/drawingml/2006/table">
            <a:tbl>
              <a:tblPr>
                <a:noFill/>
                <a:tableStyleId>{77AF7811-489D-427D-8163-4395EA212C79}</a:tableStyleId>
              </a:tblPr>
              <a:tblGrid>
                <a:gridCol w="4040275"/>
                <a:gridCol w="4040275"/>
              </a:tblGrid>
              <a:tr h="902700">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SAY</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“We’ve reached about 3,000 students but it isn’t enough.”</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“We are trying to implement a curriculum in multiple locations.”</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DO</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Would constantly check the time and keep an eye on her phone to check incoming messages</a:t>
                      </a:r>
                      <a:endParaRPr sz="2000" u="sng">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02700">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THINK</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She could be thinking about how much work remains to be done.</a:t>
                      </a:r>
                      <a:endParaRPr sz="2000" u="sng">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FEEL</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She could feel that she doesn’t have enough resources to reach her goals. </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21" name="Google Shape;221;p27"/>
          <p:cNvSpPr txBox="1"/>
          <p:nvPr>
            <p:ph type="title"/>
          </p:nvPr>
        </p:nvSpPr>
        <p:spPr>
          <a:xfrm>
            <a:off x="531725" y="4248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Analysis</a:t>
            </a:r>
            <a:endParaRPr/>
          </a:p>
        </p:txBody>
      </p:sp>
      <p:pic>
        <p:nvPicPr>
          <p:cNvPr id="222" name="Google Shape;222;p27"/>
          <p:cNvPicPr preferRelativeResize="0"/>
          <p:nvPr/>
        </p:nvPicPr>
        <p:blipFill rotWithShape="1">
          <a:blip r:embed="rId3">
            <a:alphaModFix/>
          </a:blip>
          <a:srcRect b="10080" l="0" r="0" t="10667"/>
          <a:stretch/>
        </p:blipFill>
        <p:spPr>
          <a:xfrm rot="1719022">
            <a:off x="7712876" y="2322460"/>
            <a:ext cx="719899" cy="6386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8"/>
          <p:cNvSpPr txBox="1"/>
          <p:nvPr>
            <p:ph type="title"/>
          </p:nvPr>
        </p:nvSpPr>
        <p:spPr>
          <a:xfrm>
            <a:off x="702225" y="3931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 &amp; Questions</a:t>
            </a:r>
            <a:endParaRPr/>
          </a:p>
        </p:txBody>
      </p:sp>
      <p:sp>
        <p:nvSpPr>
          <p:cNvPr id="228" name="Google Shape;228;p28"/>
          <p:cNvSpPr txBox="1"/>
          <p:nvPr>
            <p:ph idx="1" type="body"/>
          </p:nvPr>
        </p:nvSpPr>
        <p:spPr>
          <a:xfrm>
            <a:off x="702225" y="1029850"/>
            <a:ext cx="7505700" cy="244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When a great educational tool is created, how can it reach more people with limited resources in a way which is culturally sensitive?</a:t>
            </a:r>
            <a:endParaRPr sz="2400"/>
          </a:p>
          <a:p>
            <a:pPr indent="0" lvl="0" marL="0" rtl="0" algn="l">
              <a:spcBef>
                <a:spcPts val="1600"/>
              </a:spcBef>
              <a:spcAft>
                <a:spcPts val="0"/>
              </a:spcAft>
              <a:buNone/>
            </a:pPr>
            <a:r>
              <a:t/>
            </a:r>
            <a:endParaRPr sz="2400"/>
          </a:p>
          <a:p>
            <a:pPr indent="0" lvl="0" marL="0" rtl="0" algn="l">
              <a:spcBef>
                <a:spcPts val="1600"/>
              </a:spcBef>
              <a:spcAft>
                <a:spcPts val="1600"/>
              </a:spcAft>
              <a:buNone/>
            </a:pPr>
            <a:r>
              <a:t/>
            </a:r>
            <a:endParaRPr sz="2400"/>
          </a:p>
        </p:txBody>
      </p:sp>
      <p:pic>
        <p:nvPicPr>
          <p:cNvPr id="229" name="Google Shape;229;p28"/>
          <p:cNvPicPr preferRelativeResize="0"/>
          <p:nvPr/>
        </p:nvPicPr>
        <p:blipFill>
          <a:blip r:embed="rId3">
            <a:alphaModFix/>
          </a:blip>
          <a:stretch>
            <a:fillRect/>
          </a:stretch>
        </p:blipFill>
        <p:spPr>
          <a:xfrm>
            <a:off x="2052063" y="2362700"/>
            <a:ext cx="5039876" cy="2356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9"/>
          <p:cNvSpPr txBox="1"/>
          <p:nvPr>
            <p:ph type="title"/>
          </p:nvPr>
        </p:nvSpPr>
        <p:spPr>
          <a:xfrm>
            <a:off x="538600" y="7106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Interviewee #3, Joel</a:t>
            </a:r>
            <a:endParaRPr/>
          </a:p>
        </p:txBody>
      </p:sp>
      <p:sp>
        <p:nvSpPr>
          <p:cNvPr id="235" name="Google Shape;235;p29"/>
          <p:cNvSpPr txBox="1"/>
          <p:nvPr>
            <p:ph idx="1" type="body"/>
          </p:nvPr>
        </p:nvSpPr>
        <p:spPr>
          <a:xfrm>
            <a:off x="4144100" y="1297050"/>
            <a:ext cx="4623300" cy="2549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Junior transfer student, served in US Marines before Stanford </a:t>
            </a:r>
            <a:endParaRPr sz="2000"/>
          </a:p>
          <a:p>
            <a:pPr indent="-355600" lvl="0" marL="457200" rtl="0" algn="l">
              <a:spcBef>
                <a:spcPts val="0"/>
              </a:spcBef>
              <a:spcAft>
                <a:spcPts val="0"/>
              </a:spcAft>
              <a:buSzPts val="2000"/>
              <a:buChar char="●"/>
            </a:pPr>
            <a:r>
              <a:rPr lang="en" sz="2000"/>
              <a:t>As a Marine, chosen to learn intensive Arabic in Monterey, CA schoolhouse</a:t>
            </a:r>
            <a:endParaRPr sz="2000"/>
          </a:p>
          <a:p>
            <a:pPr indent="-355600" lvl="0" marL="457200" rtl="0" algn="l">
              <a:spcBef>
                <a:spcPts val="0"/>
              </a:spcBef>
              <a:spcAft>
                <a:spcPts val="0"/>
              </a:spcAft>
              <a:buSzPts val="2000"/>
              <a:buChar char="●"/>
            </a:pPr>
            <a:r>
              <a:rPr lang="en" sz="2000"/>
              <a:t>Hannes met through a friend of a friend and approached about interview</a:t>
            </a:r>
            <a:endParaRPr sz="2000"/>
          </a:p>
          <a:p>
            <a:pPr indent="-355600" lvl="0" marL="457200" rtl="0" algn="l">
              <a:spcBef>
                <a:spcPts val="0"/>
              </a:spcBef>
              <a:spcAft>
                <a:spcPts val="0"/>
              </a:spcAft>
              <a:buSzPts val="2000"/>
              <a:buChar char="●"/>
            </a:pPr>
            <a:r>
              <a:rPr lang="en" sz="2000"/>
              <a:t>Interviewed at Coho</a:t>
            </a:r>
            <a:endParaRPr sz="2000"/>
          </a:p>
        </p:txBody>
      </p:sp>
      <p:pic>
        <p:nvPicPr>
          <p:cNvPr id="236" name="Google Shape;236;p29"/>
          <p:cNvPicPr preferRelativeResize="0"/>
          <p:nvPr/>
        </p:nvPicPr>
        <p:blipFill>
          <a:blip r:embed="rId3">
            <a:alphaModFix/>
          </a:blip>
          <a:stretch>
            <a:fillRect/>
          </a:stretch>
        </p:blipFill>
        <p:spPr>
          <a:xfrm>
            <a:off x="8324847" y="327747"/>
            <a:ext cx="486150" cy="730600"/>
          </a:xfrm>
          <a:prstGeom prst="rect">
            <a:avLst/>
          </a:prstGeom>
          <a:noFill/>
          <a:ln>
            <a:noFill/>
          </a:ln>
        </p:spPr>
      </p:pic>
      <p:pic>
        <p:nvPicPr>
          <p:cNvPr id="237" name="Google Shape;237;p29"/>
          <p:cNvPicPr preferRelativeResize="0"/>
          <p:nvPr/>
        </p:nvPicPr>
        <p:blipFill rotWithShape="1">
          <a:blip r:embed="rId4">
            <a:alphaModFix/>
          </a:blip>
          <a:srcRect b="3144" l="3064" r="1770" t="4901"/>
          <a:stretch/>
        </p:blipFill>
        <p:spPr>
          <a:xfrm>
            <a:off x="374250" y="1665275"/>
            <a:ext cx="3624374" cy="1969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Results</a:t>
            </a:r>
            <a:endParaRPr/>
          </a:p>
        </p:txBody>
      </p:sp>
      <p:sp>
        <p:nvSpPr>
          <p:cNvPr id="243" name="Google Shape;243;p30"/>
          <p:cNvSpPr txBox="1"/>
          <p:nvPr>
            <p:ph idx="1" type="body"/>
          </p:nvPr>
        </p:nvSpPr>
        <p:spPr>
          <a:xfrm>
            <a:off x="819150" y="1441600"/>
            <a:ext cx="77295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“64 weeks, 7 hours of class per day, 4 hours of homework per night and typically </a:t>
            </a:r>
            <a:r>
              <a:rPr lang="en" sz="2000"/>
              <a:t>around</a:t>
            </a:r>
            <a:r>
              <a:rPr lang="en" sz="2000"/>
              <a:t> 40% of the class will fail on their first try”</a:t>
            </a:r>
            <a:endParaRPr sz="20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44" name="Google Shape;244;p30"/>
          <p:cNvPicPr preferRelativeResize="0"/>
          <p:nvPr/>
        </p:nvPicPr>
        <p:blipFill rotWithShape="1">
          <a:blip r:embed="rId3">
            <a:alphaModFix/>
          </a:blip>
          <a:srcRect b="10643" l="0" r="0" t="26153"/>
          <a:stretch/>
        </p:blipFill>
        <p:spPr>
          <a:xfrm>
            <a:off x="5107625" y="2454462"/>
            <a:ext cx="2298074" cy="1936620"/>
          </a:xfrm>
          <a:prstGeom prst="rect">
            <a:avLst/>
          </a:prstGeom>
          <a:noFill/>
          <a:ln>
            <a:noFill/>
          </a:ln>
        </p:spPr>
      </p:pic>
      <p:pic>
        <p:nvPicPr>
          <p:cNvPr id="245" name="Google Shape;245;p30"/>
          <p:cNvPicPr preferRelativeResize="0"/>
          <p:nvPr/>
        </p:nvPicPr>
        <p:blipFill>
          <a:blip r:embed="rId4">
            <a:alphaModFix/>
          </a:blip>
          <a:stretch>
            <a:fillRect/>
          </a:stretch>
        </p:blipFill>
        <p:spPr>
          <a:xfrm>
            <a:off x="1991603" y="2396202"/>
            <a:ext cx="1485022" cy="19366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1"/>
          <p:cNvSpPr txBox="1"/>
          <p:nvPr>
            <p:ph idx="1" type="body"/>
          </p:nvPr>
        </p:nvSpPr>
        <p:spPr>
          <a:xfrm>
            <a:off x="819150" y="736600"/>
            <a:ext cx="7505700" cy="1120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“The biggest thing that clicked was finding that </a:t>
            </a:r>
            <a:r>
              <a:rPr b="1" lang="en" sz="2000"/>
              <a:t>moral connection</a:t>
            </a:r>
            <a:r>
              <a:rPr lang="en" sz="2000"/>
              <a:t> with what I was </a:t>
            </a:r>
            <a:r>
              <a:rPr b="1" lang="en" sz="2000"/>
              <a:t>learning</a:t>
            </a:r>
            <a:r>
              <a:rPr lang="en" sz="2000"/>
              <a:t>”</a:t>
            </a:r>
            <a:endParaRPr sz="2000"/>
          </a:p>
        </p:txBody>
      </p:sp>
      <p:pic>
        <p:nvPicPr>
          <p:cNvPr id="251" name="Google Shape;251;p31"/>
          <p:cNvPicPr preferRelativeResize="0"/>
          <p:nvPr/>
        </p:nvPicPr>
        <p:blipFill>
          <a:blip r:embed="rId3">
            <a:alphaModFix/>
          </a:blip>
          <a:stretch>
            <a:fillRect/>
          </a:stretch>
        </p:blipFill>
        <p:spPr>
          <a:xfrm>
            <a:off x="1236650" y="2063775"/>
            <a:ext cx="3240100" cy="1620050"/>
          </a:xfrm>
          <a:prstGeom prst="rect">
            <a:avLst/>
          </a:prstGeom>
          <a:noFill/>
          <a:ln>
            <a:noFill/>
          </a:ln>
        </p:spPr>
      </p:pic>
      <p:pic>
        <p:nvPicPr>
          <p:cNvPr id="252" name="Google Shape;252;p31"/>
          <p:cNvPicPr preferRelativeResize="0"/>
          <p:nvPr/>
        </p:nvPicPr>
        <p:blipFill>
          <a:blip r:embed="rId4">
            <a:alphaModFix/>
          </a:blip>
          <a:stretch>
            <a:fillRect/>
          </a:stretch>
        </p:blipFill>
        <p:spPr>
          <a:xfrm>
            <a:off x="5613450" y="1857400"/>
            <a:ext cx="2443350" cy="22447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4"/>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Needfinding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2"/>
          <p:cNvSpPr txBox="1"/>
          <p:nvPr>
            <p:ph idx="1" type="body"/>
          </p:nvPr>
        </p:nvSpPr>
        <p:spPr>
          <a:xfrm>
            <a:off x="819150" y="903275"/>
            <a:ext cx="7505700" cy="206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 typically </a:t>
            </a:r>
            <a:r>
              <a:rPr b="1" lang="en" sz="2000"/>
              <a:t>listen to news</a:t>
            </a:r>
            <a:r>
              <a:rPr lang="en" sz="2000"/>
              <a:t> in Arabic to keep up with my language skills… it’s also fun to hear a </a:t>
            </a:r>
            <a:r>
              <a:rPr b="1" lang="en" sz="2000"/>
              <a:t>different perspective</a:t>
            </a:r>
            <a:r>
              <a:rPr lang="en" sz="2000"/>
              <a:t>”</a:t>
            </a:r>
            <a:endParaRPr sz="2000"/>
          </a:p>
          <a:p>
            <a:pPr indent="0" lvl="0" marL="0" rtl="0" algn="l">
              <a:spcBef>
                <a:spcPts val="1600"/>
              </a:spcBef>
              <a:spcAft>
                <a:spcPts val="0"/>
              </a:spcAft>
              <a:buNone/>
            </a:pPr>
            <a:r>
              <a:t/>
            </a:r>
            <a:endParaRPr sz="2000"/>
          </a:p>
          <a:p>
            <a:pPr indent="0" lvl="0" marL="0" rtl="0" algn="l">
              <a:spcBef>
                <a:spcPts val="1600"/>
              </a:spcBef>
              <a:spcAft>
                <a:spcPts val="1600"/>
              </a:spcAft>
              <a:buNone/>
            </a:pPr>
            <a:r>
              <a:rPr lang="en" sz="2000"/>
              <a:t>“But, I feel bad that I’m not as good as I used to be”</a:t>
            </a:r>
            <a:endParaRPr sz="2000"/>
          </a:p>
        </p:txBody>
      </p:sp>
      <p:cxnSp>
        <p:nvCxnSpPr>
          <p:cNvPr id="258" name="Google Shape;258;p32"/>
          <p:cNvCxnSpPr/>
          <p:nvPr/>
        </p:nvCxnSpPr>
        <p:spPr>
          <a:xfrm>
            <a:off x="4579950" y="1682250"/>
            <a:ext cx="0" cy="722400"/>
          </a:xfrm>
          <a:prstGeom prst="straightConnector1">
            <a:avLst/>
          </a:prstGeom>
          <a:noFill/>
          <a:ln cap="flat" cmpd="sng" w="9525">
            <a:solidFill>
              <a:schemeClr val="dk2"/>
            </a:solidFill>
            <a:prstDash val="solid"/>
            <a:round/>
            <a:headEnd len="med" w="med" type="none"/>
            <a:tailEnd len="med" w="med" type="triangle"/>
          </a:ln>
        </p:spPr>
      </p:cxnSp>
      <p:pic>
        <p:nvPicPr>
          <p:cNvPr id="259" name="Google Shape;259;p32"/>
          <p:cNvPicPr preferRelativeResize="0"/>
          <p:nvPr/>
        </p:nvPicPr>
        <p:blipFill>
          <a:blip r:embed="rId3">
            <a:alphaModFix/>
          </a:blip>
          <a:stretch>
            <a:fillRect/>
          </a:stretch>
        </p:blipFill>
        <p:spPr>
          <a:xfrm>
            <a:off x="6661150" y="1747375"/>
            <a:ext cx="1870524" cy="1870524"/>
          </a:xfrm>
          <a:prstGeom prst="rect">
            <a:avLst/>
          </a:prstGeom>
          <a:noFill/>
          <a:ln>
            <a:noFill/>
          </a:ln>
        </p:spPr>
      </p:pic>
      <p:pic>
        <p:nvPicPr>
          <p:cNvPr id="260" name="Google Shape;260;p32"/>
          <p:cNvPicPr preferRelativeResize="0"/>
          <p:nvPr/>
        </p:nvPicPr>
        <p:blipFill>
          <a:blip r:embed="rId4">
            <a:alphaModFix/>
          </a:blip>
          <a:stretch>
            <a:fillRect/>
          </a:stretch>
        </p:blipFill>
        <p:spPr>
          <a:xfrm>
            <a:off x="3197450" y="2968175"/>
            <a:ext cx="2765001" cy="1721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graphicFrame>
        <p:nvGraphicFramePr>
          <p:cNvPr id="265" name="Google Shape;265;p33"/>
          <p:cNvGraphicFramePr/>
          <p:nvPr/>
        </p:nvGraphicFramePr>
        <p:xfrm>
          <a:off x="442425" y="949300"/>
          <a:ext cx="3000000" cy="3000000"/>
        </p:xfrm>
        <a:graphic>
          <a:graphicData uri="http://schemas.openxmlformats.org/drawingml/2006/table">
            <a:tbl>
              <a:tblPr>
                <a:noFill/>
                <a:tableStyleId>{77AF7811-489D-427D-8163-4395EA212C79}</a:tableStyleId>
              </a:tblPr>
              <a:tblGrid>
                <a:gridCol w="4129575"/>
                <a:gridCol w="4129575"/>
              </a:tblGrid>
              <a:tr h="1642150">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SAY</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“On a first date when you have nothing in common, it makes connecting much harder. Language is the same”</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DO</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Face lit up talking about w/ Jordanian Uber driver</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Shook his head talking about grammar tables, intensive study</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35400">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THINK</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Interacting with local narratives helps learning idioms, nuances, etc.</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Needs a way to brush up</a:t>
                      </a:r>
                      <a:endParaRPr sz="2000">
                        <a:solidFill>
                          <a:schemeClr val="dk2"/>
                        </a:solidFill>
                        <a:latin typeface="Calibri"/>
                        <a:ea typeface="Calibri"/>
                        <a:cs typeface="Calibri"/>
                        <a:sym typeface="Calibri"/>
                      </a:endParaRPr>
                    </a:p>
                    <a:p>
                      <a:pPr indent="0" lvl="0" marL="457200" rtl="0" algn="l">
                        <a:spcBef>
                          <a:spcPts val="0"/>
                        </a:spcBef>
                        <a:spcAft>
                          <a:spcPts val="0"/>
                        </a:spcAft>
                        <a:buNone/>
                      </a:pPr>
                      <a:r>
                        <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FEEL</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Nostalgia, gratitude, and a sense of accomplishment, BUT ALSO frustration at difficulty of learning</a:t>
                      </a:r>
                      <a:endParaRPr sz="2000">
                        <a:solidFill>
                          <a:schemeClr val="dk2"/>
                        </a:solidFill>
                        <a:latin typeface="Calibri"/>
                        <a:ea typeface="Calibri"/>
                        <a:cs typeface="Calibri"/>
                        <a:sym typeface="Calibri"/>
                      </a:endParaRPr>
                    </a:p>
                    <a:p>
                      <a:pPr indent="0" lvl="0" marL="0" rtl="0" algn="l">
                        <a:spcBef>
                          <a:spcPts val="0"/>
                        </a:spcBef>
                        <a:spcAft>
                          <a:spcPts val="0"/>
                        </a:spcAft>
                        <a:buNone/>
                      </a:pPr>
                      <a:r>
                        <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66" name="Google Shape;266;p33"/>
          <p:cNvSpPr txBox="1"/>
          <p:nvPr>
            <p:ph type="title"/>
          </p:nvPr>
        </p:nvSpPr>
        <p:spPr>
          <a:xfrm>
            <a:off x="819150" y="3309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Analysis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a:t>
            </a:r>
            <a:r>
              <a:rPr lang="en"/>
              <a:t> &amp; Questions</a:t>
            </a:r>
            <a:endParaRPr/>
          </a:p>
        </p:txBody>
      </p:sp>
      <p:sp>
        <p:nvSpPr>
          <p:cNvPr id="272" name="Google Shape;272;p34"/>
          <p:cNvSpPr txBox="1"/>
          <p:nvPr>
            <p:ph idx="1" type="body"/>
          </p:nvPr>
        </p:nvSpPr>
        <p:spPr>
          <a:xfrm>
            <a:off x="819150" y="1689100"/>
            <a:ext cx="7505700" cy="2448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Language is not a one dimensional study: cultural and </a:t>
            </a:r>
            <a:r>
              <a:rPr lang="en" sz="2400"/>
              <a:t>dialectical</a:t>
            </a:r>
            <a:r>
              <a:rPr lang="en" sz="2400"/>
              <a:t> nuances are often disregarded</a:t>
            </a:r>
            <a:endParaRPr sz="2400"/>
          </a:p>
          <a:p>
            <a:pPr indent="-381000" lvl="0" marL="457200" rtl="0" algn="l">
              <a:spcBef>
                <a:spcPts val="0"/>
              </a:spcBef>
              <a:spcAft>
                <a:spcPts val="0"/>
              </a:spcAft>
              <a:buSzPts val="2400"/>
              <a:buChar char="●"/>
            </a:pPr>
            <a:r>
              <a:rPr lang="en" sz="2400"/>
              <a:t>A moral or emotional relationship with language is key to commitment and consistency</a:t>
            </a:r>
            <a:endParaRPr sz="2400"/>
          </a:p>
          <a:p>
            <a:pPr indent="0" lvl="0" marL="0" rtl="0" algn="l">
              <a:spcBef>
                <a:spcPts val="1600"/>
              </a:spcBef>
              <a:spcAft>
                <a:spcPts val="0"/>
              </a:spcAft>
              <a:buNone/>
            </a:pPr>
            <a:r>
              <a:t/>
            </a:r>
            <a:endParaRPr sz="2400"/>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5"/>
          <p:cNvSpPr txBox="1"/>
          <p:nvPr>
            <p:ph type="title"/>
          </p:nvPr>
        </p:nvSpPr>
        <p:spPr>
          <a:xfrm>
            <a:off x="819150" y="3553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Overall Needs and Insights (Summary)</a:t>
            </a:r>
            <a:endParaRPr/>
          </a:p>
        </p:txBody>
      </p:sp>
      <p:sp>
        <p:nvSpPr>
          <p:cNvPr id="278" name="Google Shape;278;p35"/>
          <p:cNvSpPr txBox="1"/>
          <p:nvPr>
            <p:ph idx="1" type="body"/>
          </p:nvPr>
        </p:nvSpPr>
        <p:spPr>
          <a:xfrm>
            <a:off x="374175" y="1417800"/>
            <a:ext cx="8458200" cy="3150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Technology has potential</a:t>
            </a:r>
            <a:endParaRPr sz="2000"/>
          </a:p>
          <a:p>
            <a:pPr indent="0" lvl="0" marL="457200" rtl="0" algn="l">
              <a:spcBef>
                <a:spcPts val="1600"/>
              </a:spcBef>
              <a:spcAft>
                <a:spcPts val="0"/>
              </a:spcAft>
              <a:buNone/>
            </a:pPr>
            <a:r>
              <a:t/>
            </a:r>
            <a:endParaRPr sz="2000"/>
          </a:p>
          <a:p>
            <a:pPr indent="-355600" lvl="0" marL="457200" rtl="0" algn="l">
              <a:spcBef>
                <a:spcPts val="1600"/>
              </a:spcBef>
              <a:spcAft>
                <a:spcPts val="0"/>
              </a:spcAft>
              <a:buSzPts val="2000"/>
              <a:buChar char="●"/>
            </a:pPr>
            <a:r>
              <a:rPr lang="en" sz="2000"/>
              <a:t>Technology can be detrimental for interactive learning when used incorrectly</a:t>
            </a:r>
            <a:endParaRPr sz="2000"/>
          </a:p>
          <a:p>
            <a:pPr indent="0" lvl="0" marL="457200" rtl="0" algn="l">
              <a:spcBef>
                <a:spcPts val="1600"/>
              </a:spcBef>
              <a:spcAft>
                <a:spcPts val="0"/>
              </a:spcAft>
              <a:buNone/>
            </a:pPr>
            <a:r>
              <a:t/>
            </a:r>
            <a:endParaRPr sz="2000"/>
          </a:p>
          <a:p>
            <a:pPr indent="-355600" lvl="0" marL="457200" rtl="0" algn="l">
              <a:spcBef>
                <a:spcPts val="1600"/>
              </a:spcBef>
              <a:spcAft>
                <a:spcPts val="0"/>
              </a:spcAft>
              <a:buSzPts val="2000"/>
              <a:buChar char="●"/>
            </a:pPr>
            <a:r>
              <a:rPr lang="en" sz="2000"/>
              <a:t>Resources still matter</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id="283" name="Google Shape;283;p36"/>
          <p:cNvPicPr preferRelativeResize="0"/>
          <p:nvPr/>
        </p:nvPicPr>
        <p:blipFill>
          <a:blip r:embed="rId3">
            <a:alphaModFix/>
          </a:blip>
          <a:stretch>
            <a:fillRect/>
          </a:stretch>
        </p:blipFill>
        <p:spPr>
          <a:xfrm>
            <a:off x="853313" y="783062"/>
            <a:ext cx="7437375" cy="3577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7"/>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Additional Interviews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3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Interviewee #4, Sam</a:t>
            </a:r>
            <a:endParaRPr/>
          </a:p>
        </p:txBody>
      </p:sp>
      <p:sp>
        <p:nvSpPr>
          <p:cNvPr id="294" name="Google Shape;294;p38"/>
          <p:cNvSpPr txBox="1"/>
          <p:nvPr>
            <p:ph idx="1" type="body"/>
          </p:nvPr>
        </p:nvSpPr>
        <p:spPr>
          <a:xfrm>
            <a:off x="4413075" y="1712800"/>
            <a:ext cx="4260300" cy="31509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chemeClr val="dk2"/>
              </a:buClr>
              <a:buSzPts val="2000"/>
              <a:buFont typeface="Calibri"/>
              <a:buChar char="●"/>
            </a:pPr>
            <a:r>
              <a:rPr lang="en" sz="2000"/>
              <a:t>Current Stanford Undergrad </a:t>
            </a:r>
            <a:endParaRPr sz="2000"/>
          </a:p>
          <a:p>
            <a:pPr indent="0" lvl="0" marL="45720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Clr>
                <a:srgbClr val="000000"/>
              </a:buClr>
              <a:buSzPts val="2000"/>
              <a:buFont typeface="Arial"/>
              <a:buChar char="●"/>
            </a:pPr>
            <a:r>
              <a:rPr lang="en" sz="2000"/>
              <a:t>Met in textbook section of Stanford Bookstore</a:t>
            </a:r>
            <a:endParaRPr sz="2000"/>
          </a:p>
        </p:txBody>
      </p:sp>
      <p:pic>
        <p:nvPicPr>
          <p:cNvPr id="295" name="Google Shape;295;p38"/>
          <p:cNvPicPr preferRelativeResize="0"/>
          <p:nvPr/>
        </p:nvPicPr>
        <p:blipFill>
          <a:blip r:embed="rId3">
            <a:alphaModFix/>
          </a:blip>
          <a:stretch>
            <a:fillRect/>
          </a:stretch>
        </p:blipFill>
        <p:spPr>
          <a:xfrm>
            <a:off x="8324847" y="327747"/>
            <a:ext cx="486150" cy="730600"/>
          </a:xfrm>
          <a:prstGeom prst="rect">
            <a:avLst/>
          </a:prstGeom>
          <a:noFill/>
          <a:ln>
            <a:noFill/>
          </a:ln>
        </p:spPr>
      </p:pic>
      <p:pic>
        <p:nvPicPr>
          <p:cNvPr id="296" name="Google Shape;296;p38"/>
          <p:cNvPicPr preferRelativeResize="0"/>
          <p:nvPr/>
        </p:nvPicPr>
        <p:blipFill>
          <a:blip r:embed="rId4">
            <a:alphaModFix/>
          </a:blip>
          <a:stretch>
            <a:fillRect/>
          </a:stretch>
        </p:blipFill>
        <p:spPr>
          <a:xfrm>
            <a:off x="622650" y="1800199"/>
            <a:ext cx="3710874" cy="24769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9"/>
          <p:cNvSpPr txBox="1"/>
          <p:nvPr>
            <p:ph type="title"/>
          </p:nvPr>
        </p:nvSpPr>
        <p:spPr>
          <a:xfrm>
            <a:off x="355475" y="2952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Results</a:t>
            </a:r>
            <a:endParaRPr/>
          </a:p>
        </p:txBody>
      </p:sp>
      <p:sp>
        <p:nvSpPr>
          <p:cNvPr id="302" name="Google Shape;302;p39"/>
          <p:cNvSpPr txBox="1"/>
          <p:nvPr>
            <p:ph idx="1" type="body"/>
          </p:nvPr>
        </p:nvSpPr>
        <p:spPr>
          <a:xfrm>
            <a:off x="355475" y="1417800"/>
            <a:ext cx="8476800" cy="525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000"/>
              <a:t>“Amazing academic advisors I’ve </a:t>
            </a:r>
            <a:r>
              <a:rPr b="1" lang="en" sz="2000"/>
              <a:t>never </a:t>
            </a:r>
            <a:r>
              <a:rPr lang="en" sz="2000"/>
              <a:t>been to”</a:t>
            </a:r>
            <a:endParaRPr sz="2000"/>
          </a:p>
        </p:txBody>
      </p:sp>
      <p:pic>
        <p:nvPicPr>
          <p:cNvPr id="303" name="Google Shape;303;p39"/>
          <p:cNvPicPr preferRelativeResize="0"/>
          <p:nvPr/>
        </p:nvPicPr>
        <p:blipFill>
          <a:blip r:embed="rId3">
            <a:alphaModFix/>
          </a:blip>
          <a:stretch>
            <a:fillRect/>
          </a:stretch>
        </p:blipFill>
        <p:spPr>
          <a:xfrm>
            <a:off x="2578775" y="1872225"/>
            <a:ext cx="3986450" cy="3045200"/>
          </a:xfrm>
          <a:prstGeom prst="rect">
            <a:avLst/>
          </a:prstGeom>
          <a:noFill/>
          <a:ln>
            <a:noFill/>
          </a:ln>
        </p:spPr>
      </p:pic>
      <p:sp>
        <p:nvSpPr>
          <p:cNvPr id="304" name="Google Shape;304;p39"/>
          <p:cNvSpPr txBox="1"/>
          <p:nvPr>
            <p:ph idx="1" type="body"/>
          </p:nvPr>
        </p:nvSpPr>
        <p:spPr>
          <a:xfrm rot="-1793453">
            <a:off x="-113518" y="1330532"/>
            <a:ext cx="3344037" cy="437038"/>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000"/>
              <a:t>*sarcastically*</a:t>
            </a: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0"/>
          <p:cNvSpPr txBox="1"/>
          <p:nvPr>
            <p:ph idx="1" type="body"/>
          </p:nvPr>
        </p:nvSpPr>
        <p:spPr>
          <a:xfrm>
            <a:off x="4413075" y="1221750"/>
            <a:ext cx="4413300" cy="4172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t>More privileged students have advantages finding internships</a:t>
            </a:r>
            <a:endParaRPr sz="2400"/>
          </a:p>
          <a:p>
            <a:pPr indent="0" lvl="0" marL="457200" rtl="0" algn="l">
              <a:spcBef>
                <a:spcPts val="1600"/>
              </a:spcBef>
              <a:spcAft>
                <a:spcPts val="0"/>
              </a:spcAft>
              <a:buNone/>
            </a:pPr>
            <a:r>
              <a:t/>
            </a:r>
            <a:endParaRPr sz="2400"/>
          </a:p>
          <a:p>
            <a:pPr indent="-381000" lvl="0" marL="457200" rtl="0" algn="l">
              <a:spcBef>
                <a:spcPts val="1600"/>
              </a:spcBef>
              <a:spcAft>
                <a:spcPts val="0"/>
              </a:spcAft>
              <a:buClr>
                <a:srgbClr val="000000"/>
              </a:buClr>
              <a:buSzPts val="2400"/>
              <a:buFont typeface="Arial"/>
              <a:buChar char="●"/>
            </a:pPr>
            <a:r>
              <a:rPr lang="en" sz="2400"/>
              <a:t>Extra class expenses are ridiculous</a:t>
            </a:r>
            <a:endParaRPr sz="2400"/>
          </a:p>
        </p:txBody>
      </p:sp>
      <p:pic>
        <p:nvPicPr>
          <p:cNvPr id="310" name="Google Shape;310;p40"/>
          <p:cNvPicPr preferRelativeResize="0"/>
          <p:nvPr/>
        </p:nvPicPr>
        <p:blipFill rotWithShape="1">
          <a:blip r:embed="rId3">
            <a:alphaModFix/>
          </a:blip>
          <a:srcRect b="7655" l="0" r="0" t="0"/>
          <a:stretch/>
        </p:blipFill>
        <p:spPr>
          <a:xfrm>
            <a:off x="304800" y="442600"/>
            <a:ext cx="4108275" cy="41014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41"/>
          <p:cNvSpPr txBox="1"/>
          <p:nvPr>
            <p:ph idx="1" type="body"/>
          </p:nvPr>
        </p:nvSpPr>
        <p:spPr>
          <a:xfrm>
            <a:off x="1281150" y="1171750"/>
            <a:ext cx="7365000" cy="262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“Canvas </a:t>
            </a:r>
            <a:r>
              <a:rPr b="1" lang="en" sz="2400"/>
              <a:t>can be</a:t>
            </a:r>
            <a:r>
              <a:rPr lang="en" sz="2400"/>
              <a:t> good but teachers have to actually use it.”</a:t>
            </a:r>
            <a:endParaRPr sz="2400"/>
          </a:p>
          <a:p>
            <a:pPr indent="0" lvl="0" marL="0" rtl="0" algn="ctr">
              <a:spcBef>
                <a:spcPts val="1600"/>
              </a:spcBef>
              <a:spcAft>
                <a:spcPts val="0"/>
              </a:spcAft>
              <a:buNone/>
            </a:pPr>
            <a:r>
              <a:t/>
            </a:r>
            <a:endParaRPr sz="2400"/>
          </a:p>
          <a:p>
            <a:pPr indent="0" lvl="0" marL="0" rtl="0" algn="ctr">
              <a:spcBef>
                <a:spcPts val="1600"/>
              </a:spcBef>
              <a:spcAft>
                <a:spcPts val="1600"/>
              </a:spcAft>
              <a:buNone/>
            </a:pPr>
            <a:r>
              <a:rPr lang="en" sz="2400"/>
              <a:t>“There’s a lot of variety between different classes and how easily their resources can be accessed, especially the humanities and STEM.”</a:t>
            </a:r>
            <a:endParaRPr sz="2400"/>
          </a:p>
        </p:txBody>
      </p:sp>
      <p:pic>
        <p:nvPicPr>
          <p:cNvPr id="316" name="Google Shape;316;p41"/>
          <p:cNvPicPr preferRelativeResize="0"/>
          <p:nvPr/>
        </p:nvPicPr>
        <p:blipFill>
          <a:blip r:embed="rId3">
            <a:alphaModFix/>
          </a:blip>
          <a:stretch>
            <a:fillRect/>
          </a:stretch>
        </p:blipFill>
        <p:spPr>
          <a:xfrm>
            <a:off x="265075" y="252475"/>
            <a:ext cx="8613852" cy="806850"/>
          </a:xfrm>
          <a:prstGeom prst="rect">
            <a:avLst/>
          </a:prstGeom>
          <a:noFill/>
          <a:ln>
            <a:noFill/>
          </a:ln>
        </p:spPr>
      </p:pic>
      <p:pic>
        <p:nvPicPr>
          <p:cNvPr id="317" name="Google Shape;317;p41"/>
          <p:cNvPicPr preferRelativeResize="0"/>
          <p:nvPr/>
        </p:nvPicPr>
        <p:blipFill rotWithShape="1">
          <a:blip r:embed="rId4">
            <a:alphaModFix/>
          </a:blip>
          <a:srcRect b="21984" l="0" r="0" t="0"/>
          <a:stretch/>
        </p:blipFill>
        <p:spPr>
          <a:xfrm>
            <a:off x="265075" y="252475"/>
            <a:ext cx="815925" cy="4462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1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139" name="Google Shape;139;p1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u="sng"/>
              <a:t>Team Members</a:t>
            </a:r>
            <a:r>
              <a:rPr lang="en" sz="2000"/>
              <a:t>: </a:t>
            </a:r>
            <a:r>
              <a:rPr b="1" lang="en" sz="2400"/>
              <a:t>H</a:t>
            </a:r>
            <a:r>
              <a:rPr lang="en" sz="2000"/>
              <a:t>annes Boehning, </a:t>
            </a:r>
            <a:r>
              <a:rPr b="1" lang="en" sz="2400"/>
              <a:t>E</a:t>
            </a:r>
            <a:r>
              <a:rPr lang="en" sz="2000"/>
              <a:t>li Wopat, </a:t>
            </a:r>
            <a:r>
              <a:rPr b="1" lang="en" sz="2400"/>
              <a:t>L</a:t>
            </a:r>
            <a:r>
              <a:rPr lang="en" sz="2000"/>
              <a:t>ee Alpert, </a:t>
            </a:r>
            <a:r>
              <a:rPr b="1" lang="en" sz="2400"/>
              <a:t>M</a:t>
            </a:r>
            <a:r>
              <a:rPr lang="en" sz="2000"/>
              <a:t>ia Paulsen</a:t>
            </a:r>
            <a:endParaRPr sz="2000"/>
          </a:p>
          <a:p>
            <a:pPr indent="0" lvl="0" marL="0" rtl="0" algn="l">
              <a:spcBef>
                <a:spcPts val="1600"/>
              </a:spcBef>
              <a:spcAft>
                <a:spcPts val="0"/>
              </a:spcAft>
              <a:buNone/>
            </a:pPr>
            <a:r>
              <a:rPr lang="en" sz="2000" u="sng"/>
              <a:t>Potentiation</a:t>
            </a:r>
            <a:r>
              <a:rPr lang="en" sz="2000" u="sng"/>
              <a:t> Problem Domain</a:t>
            </a:r>
            <a:r>
              <a:rPr lang="en" sz="2000"/>
              <a:t>:</a:t>
            </a:r>
            <a:endParaRPr sz="2000"/>
          </a:p>
          <a:p>
            <a:pPr indent="-355600" lvl="0" marL="457200" rtl="0" algn="l">
              <a:lnSpc>
                <a:spcPct val="100000"/>
              </a:lnSpc>
              <a:spcBef>
                <a:spcPts val="1600"/>
              </a:spcBef>
              <a:spcAft>
                <a:spcPts val="0"/>
              </a:spcAft>
              <a:buSzPts val="2000"/>
              <a:buChar char="●"/>
            </a:pPr>
            <a:r>
              <a:rPr lang="en" sz="2000"/>
              <a:t>Communication</a:t>
            </a:r>
            <a:endParaRPr sz="2000"/>
          </a:p>
          <a:p>
            <a:pPr indent="-355600" lvl="0" marL="457200" rtl="0" algn="l">
              <a:lnSpc>
                <a:spcPct val="100000"/>
              </a:lnSpc>
              <a:spcBef>
                <a:spcPts val="0"/>
              </a:spcBef>
              <a:spcAft>
                <a:spcPts val="0"/>
              </a:spcAft>
              <a:buSzPts val="2000"/>
              <a:buChar char="●"/>
            </a:pPr>
            <a:r>
              <a:rPr lang="en" sz="2000"/>
              <a:t>Resources</a:t>
            </a:r>
            <a:endParaRPr sz="2000"/>
          </a:p>
          <a:p>
            <a:pPr indent="-355600" lvl="0" marL="457200" rtl="0" algn="l">
              <a:lnSpc>
                <a:spcPct val="100000"/>
              </a:lnSpc>
              <a:spcBef>
                <a:spcPts val="0"/>
              </a:spcBef>
              <a:spcAft>
                <a:spcPts val="0"/>
              </a:spcAft>
              <a:buSzPts val="2000"/>
              <a:buChar char="●"/>
            </a:pPr>
            <a:r>
              <a:rPr lang="en" sz="2000"/>
              <a:t>Language </a:t>
            </a:r>
            <a:r>
              <a:rPr lang="en" sz="2000"/>
              <a:t>Acquisition</a:t>
            </a:r>
            <a:r>
              <a:rPr lang="en" sz="2000"/>
              <a:t> </a:t>
            </a:r>
            <a:endParaRPr sz="2000"/>
          </a:p>
          <a:p>
            <a:pPr indent="0" lvl="0" marL="0" rtl="0" algn="l">
              <a:spcBef>
                <a:spcPts val="1600"/>
              </a:spcBef>
              <a:spcAft>
                <a:spcPts val="1600"/>
              </a:spcAft>
              <a:buNone/>
            </a:pPr>
            <a:r>
              <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graphicFrame>
        <p:nvGraphicFramePr>
          <p:cNvPr id="322" name="Google Shape;322;p42"/>
          <p:cNvGraphicFramePr/>
          <p:nvPr/>
        </p:nvGraphicFramePr>
        <p:xfrm>
          <a:off x="531725" y="946250"/>
          <a:ext cx="3000000" cy="3000000"/>
        </p:xfrm>
        <a:graphic>
          <a:graphicData uri="http://schemas.openxmlformats.org/drawingml/2006/table">
            <a:tbl>
              <a:tblPr>
                <a:noFill/>
                <a:tableStyleId>{77AF7811-489D-427D-8163-4395EA212C79}</a:tableStyleId>
              </a:tblPr>
              <a:tblGrid>
                <a:gridCol w="4040275"/>
                <a:gridCol w="4040275"/>
              </a:tblGrid>
              <a:tr h="1830725">
                <a:tc>
                  <a:txBody>
                    <a:bodyPr/>
                    <a:lstStyle/>
                    <a:p>
                      <a:pPr indent="0" lvl="0" marL="0" rtl="0" algn="l">
                        <a:spcBef>
                          <a:spcPts val="0"/>
                        </a:spcBef>
                        <a:spcAft>
                          <a:spcPts val="0"/>
                        </a:spcAft>
                        <a:buNone/>
                      </a:pPr>
                      <a:r>
                        <a:rPr lang="en" sz="2000" u="sng"/>
                        <a:t>SAY</a:t>
                      </a:r>
                      <a:endParaRPr sz="2000" u="sng"/>
                    </a:p>
                    <a:p>
                      <a:pPr indent="-381000" lvl="0" marL="457200" rtl="0" algn="l">
                        <a:lnSpc>
                          <a:spcPct val="115000"/>
                        </a:lnSpc>
                        <a:spcBef>
                          <a:spcPts val="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“There should be a maximum on how much I have to spend for a class.”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t>DO</a:t>
                      </a:r>
                      <a:endParaRPr sz="2000" u="sng"/>
                    </a:p>
                    <a:p>
                      <a:pPr indent="-381000" lvl="0" marL="457200" rtl="0" algn="l">
                        <a:lnSpc>
                          <a:spcPct val="115000"/>
                        </a:lnSpc>
                        <a:spcBef>
                          <a:spcPts val="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Browsing for textbooks</a:t>
                      </a:r>
                      <a:endParaRPr u="sng"/>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30725">
                <a:tc>
                  <a:txBody>
                    <a:bodyPr/>
                    <a:lstStyle/>
                    <a:p>
                      <a:pPr indent="0" lvl="0" marL="0" rtl="0" algn="l">
                        <a:spcBef>
                          <a:spcPts val="0"/>
                        </a:spcBef>
                        <a:spcAft>
                          <a:spcPts val="0"/>
                        </a:spcAft>
                        <a:buNone/>
                      </a:pPr>
                      <a:r>
                        <a:rPr lang="en" sz="2000" u="sng"/>
                        <a:t>THINK</a:t>
                      </a:r>
                      <a:endParaRPr sz="2000" u="sng"/>
                    </a:p>
                    <a:p>
                      <a:pPr indent="-381000" lvl="0" marL="457200" rtl="0" algn="l">
                        <a:lnSpc>
                          <a:spcPct val="115000"/>
                        </a:lnSpc>
                        <a:spcBef>
                          <a:spcPts val="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She may think buying textbooks is an unfair financial burden</a:t>
                      </a:r>
                      <a:endParaRPr u="sng"/>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t>FEEL</a:t>
                      </a:r>
                      <a:endParaRPr sz="2000" u="sng"/>
                    </a:p>
                    <a:p>
                      <a:pPr indent="-381000" lvl="0" marL="457200" rtl="0" algn="l">
                        <a:lnSpc>
                          <a:spcPct val="115000"/>
                        </a:lnSpc>
                        <a:spcBef>
                          <a:spcPts val="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She may feel let down by Stanford</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23" name="Google Shape;323;p42"/>
          <p:cNvSpPr txBox="1"/>
          <p:nvPr>
            <p:ph type="title"/>
          </p:nvPr>
        </p:nvSpPr>
        <p:spPr>
          <a:xfrm>
            <a:off x="418875" y="272925"/>
            <a:ext cx="7505700" cy="6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Analysis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3"/>
          <p:cNvSpPr txBox="1"/>
          <p:nvPr>
            <p:ph type="title"/>
          </p:nvPr>
        </p:nvSpPr>
        <p:spPr>
          <a:xfrm>
            <a:off x="819150" y="5431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Interviewee #5, Ainsley</a:t>
            </a:r>
            <a:endParaRPr/>
          </a:p>
        </p:txBody>
      </p:sp>
      <p:sp>
        <p:nvSpPr>
          <p:cNvPr id="329" name="Google Shape;329;p43"/>
          <p:cNvSpPr txBox="1"/>
          <p:nvPr>
            <p:ph idx="1" type="body"/>
          </p:nvPr>
        </p:nvSpPr>
        <p:spPr>
          <a:xfrm>
            <a:off x="4156075" y="1227500"/>
            <a:ext cx="4260300" cy="3150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Junior at Menlo-Atherton High School</a:t>
            </a:r>
            <a:endParaRPr sz="2000"/>
          </a:p>
          <a:p>
            <a:pPr indent="-355600" lvl="0" marL="457200" rtl="0" algn="l">
              <a:spcBef>
                <a:spcPts val="0"/>
              </a:spcBef>
              <a:spcAft>
                <a:spcPts val="0"/>
              </a:spcAft>
              <a:buSzPts val="2000"/>
              <a:buChar char="●"/>
            </a:pPr>
            <a:r>
              <a:rPr lang="en" sz="2000"/>
              <a:t>Has been a part of the local public school district since elementary school</a:t>
            </a:r>
            <a:endParaRPr sz="2000"/>
          </a:p>
          <a:p>
            <a:pPr indent="-355600" lvl="0" marL="457200" rtl="0" algn="l">
              <a:spcBef>
                <a:spcPts val="0"/>
              </a:spcBef>
              <a:spcAft>
                <a:spcPts val="0"/>
              </a:spcAft>
              <a:buSzPts val="2000"/>
              <a:buChar char="●"/>
            </a:pPr>
            <a:r>
              <a:rPr lang="en" sz="2000"/>
              <a:t>Mia’s sister gave us the contact of some friends who would be willing to help out</a:t>
            </a:r>
            <a:endParaRPr sz="2000"/>
          </a:p>
        </p:txBody>
      </p:sp>
      <p:pic>
        <p:nvPicPr>
          <p:cNvPr id="330" name="Google Shape;330;p43"/>
          <p:cNvPicPr preferRelativeResize="0"/>
          <p:nvPr/>
        </p:nvPicPr>
        <p:blipFill>
          <a:blip r:embed="rId3">
            <a:alphaModFix/>
          </a:blip>
          <a:stretch>
            <a:fillRect/>
          </a:stretch>
        </p:blipFill>
        <p:spPr>
          <a:xfrm>
            <a:off x="1131875" y="1227500"/>
            <a:ext cx="2560872" cy="34175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4"/>
          <p:cNvSpPr txBox="1"/>
          <p:nvPr>
            <p:ph type="title"/>
          </p:nvPr>
        </p:nvSpPr>
        <p:spPr>
          <a:xfrm>
            <a:off x="785350" y="533100"/>
            <a:ext cx="7505700" cy="70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Results</a:t>
            </a:r>
            <a:endParaRPr/>
          </a:p>
        </p:txBody>
      </p:sp>
      <p:sp>
        <p:nvSpPr>
          <p:cNvPr id="336" name="Google Shape;336;p44"/>
          <p:cNvSpPr txBox="1"/>
          <p:nvPr>
            <p:ph idx="1" type="body"/>
          </p:nvPr>
        </p:nvSpPr>
        <p:spPr>
          <a:xfrm>
            <a:off x="839975" y="1132550"/>
            <a:ext cx="5199900" cy="361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a:p>
            <a:pPr indent="0" lvl="0" marL="0" rtl="0" algn="l">
              <a:spcBef>
                <a:spcPts val="1600"/>
              </a:spcBef>
              <a:spcAft>
                <a:spcPts val="1600"/>
              </a:spcAft>
              <a:buNone/>
            </a:pPr>
            <a:r>
              <a:rPr lang="en" sz="2400"/>
              <a:t>“Transitioning from middle school and only using iPads to high school and having to use paper was a really hard adjustment”</a:t>
            </a:r>
            <a:endParaRPr sz="2400"/>
          </a:p>
        </p:txBody>
      </p:sp>
      <p:pic>
        <p:nvPicPr>
          <p:cNvPr id="337" name="Google Shape;337;p44"/>
          <p:cNvPicPr preferRelativeResize="0"/>
          <p:nvPr/>
        </p:nvPicPr>
        <p:blipFill>
          <a:blip r:embed="rId3">
            <a:alphaModFix/>
          </a:blip>
          <a:stretch>
            <a:fillRect/>
          </a:stretch>
        </p:blipFill>
        <p:spPr>
          <a:xfrm>
            <a:off x="6170475" y="1511463"/>
            <a:ext cx="2120575" cy="2120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45"/>
          <p:cNvSpPr txBox="1"/>
          <p:nvPr>
            <p:ph idx="1" type="body"/>
          </p:nvPr>
        </p:nvSpPr>
        <p:spPr>
          <a:xfrm>
            <a:off x="676250" y="1152925"/>
            <a:ext cx="7505700" cy="244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Math grade improvement over a trimester due to Smartboard:</a:t>
            </a:r>
            <a:endParaRPr sz="3000"/>
          </a:p>
          <a:p>
            <a:pPr indent="0" lvl="0" marL="0" rtl="0" algn="ctr">
              <a:spcBef>
                <a:spcPts val="1600"/>
              </a:spcBef>
              <a:spcAft>
                <a:spcPts val="1600"/>
              </a:spcAft>
              <a:buNone/>
            </a:pPr>
            <a:r>
              <a:rPr b="1" lang="en" sz="4800"/>
              <a:t>82% → 92% → 95%</a:t>
            </a:r>
            <a:endParaRPr b="1" sz="4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6"/>
          <p:cNvSpPr txBox="1"/>
          <p:nvPr>
            <p:ph idx="1" type="body"/>
          </p:nvPr>
        </p:nvSpPr>
        <p:spPr>
          <a:xfrm>
            <a:off x="571800" y="574975"/>
            <a:ext cx="8442000" cy="10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Online videos have been tremendously helpful for explaining concepts in a “flipped classroom”.</a:t>
            </a:r>
            <a:endParaRPr sz="3000"/>
          </a:p>
          <a:p>
            <a:pPr indent="0" lvl="0" marL="0" rtl="0" algn="l">
              <a:spcBef>
                <a:spcPts val="1600"/>
              </a:spcBef>
              <a:spcAft>
                <a:spcPts val="1600"/>
              </a:spcAft>
              <a:buNone/>
            </a:pPr>
            <a:r>
              <a:t/>
            </a:r>
            <a:endParaRPr sz="3000"/>
          </a:p>
        </p:txBody>
      </p:sp>
      <p:pic>
        <p:nvPicPr>
          <p:cNvPr id="348" name="Google Shape;348;p46"/>
          <p:cNvPicPr preferRelativeResize="0"/>
          <p:nvPr/>
        </p:nvPicPr>
        <p:blipFill>
          <a:blip r:embed="rId3">
            <a:alphaModFix/>
          </a:blip>
          <a:stretch>
            <a:fillRect/>
          </a:stretch>
        </p:blipFill>
        <p:spPr>
          <a:xfrm>
            <a:off x="1369475" y="2955050"/>
            <a:ext cx="2007750" cy="1121000"/>
          </a:xfrm>
          <a:prstGeom prst="rect">
            <a:avLst/>
          </a:prstGeom>
          <a:noFill/>
          <a:ln>
            <a:noFill/>
          </a:ln>
        </p:spPr>
      </p:pic>
      <p:pic>
        <p:nvPicPr>
          <p:cNvPr id="349" name="Google Shape;349;p46"/>
          <p:cNvPicPr preferRelativeResize="0"/>
          <p:nvPr/>
        </p:nvPicPr>
        <p:blipFill>
          <a:blip r:embed="rId4">
            <a:alphaModFix/>
          </a:blip>
          <a:stretch>
            <a:fillRect/>
          </a:stretch>
        </p:blipFill>
        <p:spPr>
          <a:xfrm>
            <a:off x="5150900" y="3364663"/>
            <a:ext cx="2242001" cy="1121000"/>
          </a:xfrm>
          <a:prstGeom prst="rect">
            <a:avLst/>
          </a:prstGeom>
          <a:noFill/>
          <a:ln>
            <a:noFill/>
          </a:ln>
        </p:spPr>
      </p:pic>
      <p:pic>
        <p:nvPicPr>
          <p:cNvPr id="350" name="Google Shape;350;p46"/>
          <p:cNvPicPr preferRelativeResize="0"/>
          <p:nvPr/>
        </p:nvPicPr>
        <p:blipFill>
          <a:blip r:embed="rId5">
            <a:alphaModFix/>
          </a:blip>
          <a:stretch>
            <a:fillRect/>
          </a:stretch>
        </p:blipFill>
        <p:spPr>
          <a:xfrm>
            <a:off x="3156426" y="1775074"/>
            <a:ext cx="4137600" cy="1179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graphicFrame>
        <p:nvGraphicFramePr>
          <p:cNvPr id="355" name="Google Shape;355;p47"/>
          <p:cNvGraphicFramePr/>
          <p:nvPr/>
        </p:nvGraphicFramePr>
        <p:xfrm>
          <a:off x="531725" y="866325"/>
          <a:ext cx="3000000" cy="3000000"/>
        </p:xfrm>
        <a:graphic>
          <a:graphicData uri="http://schemas.openxmlformats.org/drawingml/2006/table">
            <a:tbl>
              <a:tblPr>
                <a:noFill/>
                <a:tableStyleId>{77AF7811-489D-427D-8163-4395EA212C79}</a:tableStyleId>
              </a:tblPr>
              <a:tblGrid>
                <a:gridCol w="4040275"/>
                <a:gridCol w="4040275"/>
              </a:tblGrid>
              <a:tr h="1790500">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SAY</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“Explainer videos”</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“Hard to transition”</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“Reliant on technology”</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DO</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Enthusiastic about  using iPads in middle school and her favorite teacher’s style of using a “flipped classroom”</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68850">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THINK</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Reflecting on the ways in which she is grateful for tech in the classroom, but also wants to be okay without it </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2000" u="sng">
                          <a:solidFill>
                            <a:schemeClr val="dk2"/>
                          </a:solidFill>
                          <a:latin typeface="Calibri"/>
                          <a:ea typeface="Calibri"/>
                          <a:cs typeface="Calibri"/>
                          <a:sym typeface="Calibri"/>
                        </a:rPr>
                        <a:t>FEEL</a:t>
                      </a:r>
                      <a:endParaRPr sz="2000" u="sng">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Excited about the ways technology has improved her education</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uncomfortable with her reliance on devices for schoolwork</a:t>
                      </a:r>
                      <a:endParaRPr sz="2000">
                        <a:solidFill>
                          <a:schemeClr val="dk2"/>
                        </a:solidFill>
                        <a:latin typeface="Calibri"/>
                        <a:ea typeface="Calibri"/>
                        <a:cs typeface="Calibri"/>
                        <a:sym typeface="Calibri"/>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56" name="Google Shape;356;p47"/>
          <p:cNvSpPr txBox="1"/>
          <p:nvPr>
            <p:ph type="title"/>
          </p:nvPr>
        </p:nvSpPr>
        <p:spPr>
          <a:xfrm>
            <a:off x="598325" y="2754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Analysis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8"/>
          <p:cNvSpPr txBox="1"/>
          <p:nvPr>
            <p:ph type="title"/>
          </p:nvPr>
        </p:nvSpPr>
        <p:spPr>
          <a:xfrm>
            <a:off x="702225" y="5858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 &amp; Questions</a:t>
            </a:r>
            <a:endParaRPr/>
          </a:p>
        </p:txBody>
      </p:sp>
      <p:sp>
        <p:nvSpPr>
          <p:cNvPr id="362" name="Google Shape;362;p48"/>
          <p:cNvSpPr txBox="1"/>
          <p:nvPr>
            <p:ph idx="1" type="body"/>
          </p:nvPr>
        </p:nvSpPr>
        <p:spPr>
          <a:xfrm>
            <a:off x="702225" y="1347750"/>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There still needs to be a mix of paper and tech in the classroom. </a:t>
            </a:r>
            <a:endParaRPr sz="2600"/>
          </a:p>
          <a:p>
            <a:pPr indent="0" lvl="0" marL="0" rtl="0" algn="l">
              <a:spcBef>
                <a:spcPts val="1600"/>
              </a:spcBef>
              <a:spcAft>
                <a:spcPts val="1600"/>
              </a:spcAft>
              <a:buNone/>
            </a:pPr>
            <a:r>
              <a:rPr lang="en" sz="2600"/>
              <a:t>They can be the most beneficial if they are combined, but detrimental if they slide too far either way. </a:t>
            </a:r>
            <a:endParaRPr sz="2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4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Interviewee #6, Kate</a:t>
            </a:r>
            <a:endParaRPr/>
          </a:p>
        </p:txBody>
      </p:sp>
      <p:sp>
        <p:nvSpPr>
          <p:cNvPr id="368" name="Google Shape;368;p49"/>
          <p:cNvSpPr txBox="1"/>
          <p:nvPr>
            <p:ph idx="1" type="body"/>
          </p:nvPr>
        </p:nvSpPr>
        <p:spPr>
          <a:xfrm>
            <a:off x="4375675" y="1497775"/>
            <a:ext cx="4260300" cy="31509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chemeClr val="dk2"/>
              </a:buClr>
              <a:buSzPts val="2000"/>
              <a:buFont typeface="Calibri"/>
              <a:buChar char="●"/>
            </a:pPr>
            <a:r>
              <a:rPr lang="en" sz="2000"/>
              <a:t>Current Stanford undergraduate </a:t>
            </a:r>
            <a:endParaRPr sz="2000"/>
          </a:p>
          <a:p>
            <a:pPr indent="0" lvl="0" marL="45720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Clr>
                <a:srgbClr val="000000"/>
              </a:buClr>
              <a:buSzPts val="2000"/>
              <a:buFont typeface="Arial"/>
              <a:buChar char="●"/>
            </a:pPr>
            <a:r>
              <a:rPr lang="en" sz="2000"/>
              <a:t>History Major</a:t>
            </a:r>
            <a:endParaRPr sz="2000"/>
          </a:p>
          <a:p>
            <a:pPr indent="0" lvl="0" marL="45720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Clr>
                <a:srgbClr val="000000"/>
              </a:buClr>
              <a:buSzPts val="2000"/>
              <a:buFont typeface="Arial"/>
              <a:buChar char="●"/>
            </a:pPr>
            <a:r>
              <a:rPr lang="en" sz="2000"/>
              <a:t>Referred to by mutual friend</a:t>
            </a:r>
            <a:endParaRPr sz="2000"/>
          </a:p>
        </p:txBody>
      </p:sp>
      <p:pic>
        <p:nvPicPr>
          <p:cNvPr id="369" name="Google Shape;369;p49"/>
          <p:cNvPicPr preferRelativeResize="0"/>
          <p:nvPr/>
        </p:nvPicPr>
        <p:blipFill>
          <a:blip r:embed="rId3">
            <a:alphaModFix/>
          </a:blip>
          <a:stretch>
            <a:fillRect/>
          </a:stretch>
        </p:blipFill>
        <p:spPr>
          <a:xfrm>
            <a:off x="937775" y="1610175"/>
            <a:ext cx="2278879" cy="3038505"/>
          </a:xfrm>
          <a:prstGeom prst="rect">
            <a:avLst/>
          </a:prstGeom>
          <a:noFill/>
          <a:ln>
            <a:noFill/>
          </a:ln>
        </p:spPr>
      </p:pic>
      <p:pic>
        <p:nvPicPr>
          <p:cNvPr id="370" name="Google Shape;370;p49"/>
          <p:cNvPicPr preferRelativeResize="0"/>
          <p:nvPr/>
        </p:nvPicPr>
        <p:blipFill>
          <a:blip r:embed="rId4">
            <a:alphaModFix/>
          </a:blip>
          <a:stretch>
            <a:fillRect/>
          </a:stretch>
        </p:blipFill>
        <p:spPr>
          <a:xfrm>
            <a:off x="8324847" y="327747"/>
            <a:ext cx="486150" cy="730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50"/>
          <p:cNvSpPr txBox="1"/>
          <p:nvPr>
            <p:ph type="title"/>
          </p:nvPr>
        </p:nvSpPr>
        <p:spPr>
          <a:xfrm>
            <a:off x="613450" y="4632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Results</a:t>
            </a:r>
            <a:endParaRPr/>
          </a:p>
        </p:txBody>
      </p:sp>
      <p:sp>
        <p:nvSpPr>
          <p:cNvPr id="376" name="Google Shape;376;p50"/>
          <p:cNvSpPr txBox="1"/>
          <p:nvPr>
            <p:ph idx="1" type="body"/>
          </p:nvPr>
        </p:nvSpPr>
        <p:spPr>
          <a:xfrm>
            <a:off x="355475" y="1417800"/>
            <a:ext cx="8476800" cy="31509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rgbClr val="000000"/>
              </a:buClr>
              <a:buSzPts val="2000"/>
              <a:buFont typeface="Arial"/>
              <a:buChar char="●"/>
            </a:pPr>
            <a:r>
              <a:rPr lang="en" sz="2000"/>
              <a:t>English: Native</a:t>
            </a:r>
            <a:endParaRPr sz="2000"/>
          </a:p>
          <a:p>
            <a:pPr indent="0" lvl="0" marL="45720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Clr>
                <a:srgbClr val="000000"/>
              </a:buClr>
              <a:buSzPts val="2000"/>
              <a:buFont typeface="Arial"/>
              <a:buChar char="●"/>
            </a:pPr>
            <a:r>
              <a:rPr lang="en" sz="2000"/>
              <a:t>Spanish: Fluent - </a:t>
            </a:r>
            <a:r>
              <a:rPr lang="en" sz="2000"/>
              <a:t>l</a:t>
            </a:r>
            <a:r>
              <a:rPr lang="en" sz="2000"/>
              <a:t>earned at home</a:t>
            </a:r>
            <a:endParaRPr sz="2000"/>
          </a:p>
          <a:p>
            <a:pPr indent="0" lvl="0" marL="45720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Clr>
                <a:srgbClr val="000000"/>
              </a:buClr>
              <a:buSzPts val="2000"/>
              <a:buFont typeface="Arial"/>
              <a:buChar char="●"/>
            </a:pPr>
            <a:r>
              <a:rPr lang="en" sz="2000"/>
              <a:t>French: Proficient - school</a:t>
            </a:r>
            <a:endParaRPr sz="2000"/>
          </a:p>
          <a:p>
            <a:pPr indent="0" lvl="0" marL="45720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Clr>
                <a:srgbClr val="000000"/>
              </a:buClr>
              <a:buSzPts val="2000"/>
              <a:buFont typeface="Arial"/>
              <a:buChar char="●"/>
            </a:pPr>
            <a:r>
              <a:rPr lang="en" sz="2000"/>
              <a:t>Arabic: Fluent - school and time abroad</a:t>
            </a:r>
            <a:endParaRPr sz="2000"/>
          </a:p>
          <a:p>
            <a:pPr indent="0" lvl="0" marL="45720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Clr>
                <a:srgbClr val="000000"/>
              </a:buClr>
              <a:buSzPts val="2000"/>
              <a:buFont typeface="Arial"/>
              <a:buChar char="●"/>
            </a:pPr>
            <a:r>
              <a:rPr lang="en" sz="2000"/>
              <a:t>Russian: Proficient - school, intensive programs</a:t>
            </a:r>
            <a:endParaRPr sz="2000"/>
          </a:p>
        </p:txBody>
      </p:sp>
      <p:pic>
        <p:nvPicPr>
          <p:cNvPr id="377" name="Google Shape;377;p50"/>
          <p:cNvPicPr preferRelativeResize="0"/>
          <p:nvPr/>
        </p:nvPicPr>
        <p:blipFill>
          <a:blip r:embed="rId3">
            <a:alphaModFix/>
          </a:blip>
          <a:stretch>
            <a:fillRect/>
          </a:stretch>
        </p:blipFill>
        <p:spPr>
          <a:xfrm>
            <a:off x="5199900" y="522075"/>
            <a:ext cx="3309976" cy="33099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51"/>
          <p:cNvSpPr txBox="1"/>
          <p:nvPr>
            <p:ph idx="1" type="body"/>
          </p:nvPr>
        </p:nvSpPr>
        <p:spPr>
          <a:xfrm>
            <a:off x="4646525" y="1148275"/>
            <a:ext cx="4194300" cy="31509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Char char="●"/>
            </a:pPr>
            <a:r>
              <a:rPr lang="en" sz="2000"/>
              <a:t>“Stanford ignores the cultural aspect of languages”</a:t>
            </a:r>
            <a:endParaRPr sz="2000"/>
          </a:p>
          <a:p>
            <a:pPr indent="0" lvl="0" marL="457200" rtl="0" algn="l">
              <a:lnSpc>
                <a:spcPct val="100000"/>
              </a:lnSpc>
              <a:spcBef>
                <a:spcPts val="0"/>
              </a:spcBef>
              <a:spcAft>
                <a:spcPts val="0"/>
              </a:spcAft>
              <a:buNone/>
            </a:pPr>
            <a:r>
              <a:t/>
            </a:r>
            <a:endParaRPr sz="2000"/>
          </a:p>
          <a:p>
            <a:pPr indent="-355600" lvl="0" marL="457200" rtl="0" algn="l">
              <a:lnSpc>
                <a:spcPct val="100000"/>
              </a:lnSpc>
              <a:spcBef>
                <a:spcPts val="0"/>
              </a:spcBef>
              <a:spcAft>
                <a:spcPts val="0"/>
              </a:spcAft>
              <a:buSzPts val="2000"/>
              <a:buChar char="●"/>
            </a:pPr>
            <a:r>
              <a:rPr lang="en" sz="2000"/>
              <a:t>“Stanford discouraged me from studying more than one language.”</a:t>
            </a:r>
            <a:endParaRPr sz="2000"/>
          </a:p>
          <a:p>
            <a:pPr indent="0" lvl="0" marL="0" rtl="0" algn="ctr">
              <a:lnSpc>
                <a:spcPct val="100000"/>
              </a:lnSpc>
              <a:spcBef>
                <a:spcPts val="0"/>
              </a:spcBef>
              <a:spcAft>
                <a:spcPts val="0"/>
              </a:spcAft>
              <a:buNone/>
            </a:pPr>
            <a:r>
              <a:t/>
            </a:r>
            <a:endParaRPr sz="2000"/>
          </a:p>
        </p:txBody>
      </p:sp>
      <p:pic>
        <p:nvPicPr>
          <p:cNvPr id="383" name="Google Shape;383;p51"/>
          <p:cNvPicPr preferRelativeResize="0"/>
          <p:nvPr/>
        </p:nvPicPr>
        <p:blipFill>
          <a:blip r:embed="rId3">
            <a:alphaModFix/>
          </a:blip>
          <a:stretch>
            <a:fillRect/>
          </a:stretch>
        </p:blipFill>
        <p:spPr>
          <a:xfrm>
            <a:off x="331125" y="1148275"/>
            <a:ext cx="4240875" cy="30260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Brainstorming </a:t>
            </a:r>
            <a:endParaRPr/>
          </a:p>
        </p:txBody>
      </p:sp>
      <p:sp>
        <p:nvSpPr>
          <p:cNvPr id="145" name="Google Shape;145;p16"/>
          <p:cNvSpPr txBox="1"/>
          <p:nvPr>
            <p:ph idx="1" type="body"/>
          </p:nvPr>
        </p:nvSpPr>
        <p:spPr>
          <a:xfrm>
            <a:off x="545700" y="1507925"/>
            <a:ext cx="4026300" cy="2623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Who are we trying to interview?</a:t>
            </a:r>
            <a:endParaRPr sz="2000"/>
          </a:p>
          <a:p>
            <a:pPr indent="-355600" lvl="0" marL="457200" rtl="0" algn="l">
              <a:spcBef>
                <a:spcPts val="0"/>
              </a:spcBef>
              <a:spcAft>
                <a:spcPts val="0"/>
              </a:spcAft>
              <a:buSzPts val="2000"/>
              <a:buChar char="●"/>
            </a:pPr>
            <a:r>
              <a:rPr lang="en" sz="2000"/>
              <a:t>What questions are we going to ask?</a:t>
            </a:r>
            <a:endParaRPr sz="2000"/>
          </a:p>
          <a:p>
            <a:pPr indent="-355600" lvl="0" marL="457200" rtl="0" algn="l">
              <a:spcBef>
                <a:spcPts val="0"/>
              </a:spcBef>
              <a:spcAft>
                <a:spcPts val="0"/>
              </a:spcAft>
              <a:buSzPts val="2000"/>
              <a:buChar char="●"/>
            </a:pPr>
            <a:r>
              <a:rPr lang="en" sz="2000"/>
              <a:t>What are some extreme users in our domain?</a:t>
            </a:r>
            <a:endParaRPr sz="2000"/>
          </a:p>
          <a:p>
            <a:pPr indent="-355600" lvl="0" marL="457200" rtl="0" algn="l">
              <a:spcBef>
                <a:spcPts val="0"/>
              </a:spcBef>
              <a:spcAft>
                <a:spcPts val="0"/>
              </a:spcAft>
              <a:buSzPts val="2000"/>
              <a:buChar char="●"/>
            </a:pPr>
            <a:r>
              <a:rPr lang="en" sz="2000"/>
              <a:t>How are we going to find interviewees? </a:t>
            </a:r>
            <a:endParaRPr/>
          </a:p>
        </p:txBody>
      </p:sp>
      <p:pic>
        <p:nvPicPr>
          <p:cNvPr id="146" name="Google Shape;146;p16"/>
          <p:cNvPicPr preferRelativeResize="0"/>
          <p:nvPr/>
        </p:nvPicPr>
        <p:blipFill>
          <a:blip r:embed="rId3">
            <a:alphaModFix/>
          </a:blip>
          <a:stretch>
            <a:fillRect/>
          </a:stretch>
        </p:blipFill>
        <p:spPr>
          <a:xfrm>
            <a:off x="4572000" y="1178975"/>
            <a:ext cx="4155447" cy="31149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id="151" name="Google Shape;151;p17"/>
          <p:cNvPicPr preferRelativeResize="0"/>
          <p:nvPr/>
        </p:nvPicPr>
        <p:blipFill>
          <a:blip r:embed="rId3">
            <a:alphaModFix/>
          </a:blip>
          <a:stretch>
            <a:fillRect/>
          </a:stretch>
        </p:blipFill>
        <p:spPr>
          <a:xfrm>
            <a:off x="569988" y="887725"/>
            <a:ext cx="7718276" cy="3938300"/>
          </a:xfrm>
          <a:prstGeom prst="rect">
            <a:avLst/>
          </a:prstGeom>
          <a:noFill/>
          <a:ln>
            <a:noFill/>
          </a:ln>
        </p:spPr>
      </p:pic>
      <p:sp>
        <p:nvSpPr>
          <p:cNvPr id="152" name="Google Shape;152;p17"/>
          <p:cNvSpPr txBox="1"/>
          <p:nvPr>
            <p:ph type="title"/>
          </p:nvPr>
        </p:nvSpPr>
        <p:spPr>
          <a:xfrm>
            <a:off x="676288" y="5043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Extreme-O-Meter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18"/>
          <p:cNvSpPr txBox="1"/>
          <p:nvPr>
            <p:ph type="title"/>
          </p:nvPr>
        </p:nvSpPr>
        <p:spPr>
          <a:xfrm>
            <a:off x="444200" y="4410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Interviewee #1, Keegan</a:t>
            </a:r>
            <a:endParaRPr/>
          </a:p>
        </p:txBody>
      </p:sp>
      <p:sp>
        <p:nvSpPr>
          <p:cNvPr id="158" name="Google Shape;158;p18"/>
          <p:cNvSpPr txBox="1"/>
          <p:nvPr>
            <p:ph idx="1" type="body"/>
          </p:nvPr>
        </p:nvSpPr>
        <p:spPr>
          <a:xfrm>
            <a:off x="4198325" y="1250750"/>
            <a:ext cx="4641300" cy="8385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Char char="●"/>
            </a:pPr>
            <a:r>
              <a:rPr lang="en" sz="2000"/>
              <a:t>Substitute teacher for Sequoia Union High School District </a:t>
            </a:r>
            <a:endParaRPr sz="2000"/>
          </a:p>
          <a:p>
            <a:pPr indent="0" lvl="0" marL="0" rtl="0" algn="l">
              <a:spcBef>
                <a:spcPts val="1600"/>
              </a:spcBef>
              <a:spcAft>
                <a:spcPts val="1600"/>
              </a:spcAft>
              <a:buNone/>
            </a:pPr>
            <a:r>
              <a:t/>
            </a:r>
            <a:endParaRPr sz="2000"/>
          </a:p>
        </p:txBody>
      </p:sp>
      <p:pic>
        <p:nvPicPr>
          <p:cNvPr id="159" name="Google Shape;159;p18"/>
          <p:cNvPicPr preferRelativeResize="0"/>
          <p:nvPr/>
        </p:nvPicPr>
        <p:blipFill rotWithShape="1">
          <a:blip r:embed="rId3">
            <a:alphaModFix/>
          </a:blip>
          <a:srcRect b="8500" l="5720" r="19311" t="0"/>
          <a:stretch/>
        </p:blipFill>
        <p:spPr>
          <a:xfrm>
            <a:off x="444200" y="1395600"/>
            <a:ext cx="3754448" cy="2577575"/>
          </a:xfrm>
          <a:prstGeom prst="rect">
            <a:avLst/>
          </a:prstGeom>
          <a:noFill/>
          <a:ln>
            <a:noFill/>
          </a:ln>
        </p:spPr>
      </p:pic>
      <p:sp>
        <p:nvSpPr>
          <p:cNvPr id="160" name="Google Shape;160;p18"/>
          <p:cNvSpPr txBox="1"/>
          <p:nvPr/>
        </p:nvSpPr>
        <p:spPr>
          <a:xfrm>
            <a:off x="4198325" y="3283000"/>
            <a:ext cx="4287600" cy="5001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Knew of him through a summer job</a:t>
            </a:r>
            <a:endParaRPr>
              <a:latin typeface="Calibri"/>
              <a:ea typeface="Calibri"/>
              <a:cs typeface="Calibri"/>
              <a:sym typeface="Calibri"/>
            </a:endParaRPr>
          </a:p>
        </p:txBody>
      </p:sp>
      <p:sp>
        <p:nvSpPr>
          <p:cNvPr id="161" name="Google Shape;161;p18"/>
          <p:cNvSpPr txBox="1"/>
          <p:nvPr/>
        </p:nvSpPr>
        <p:spPr>
          <a:xfrm>
            <a:off x="4198325" y="2089238"/>
            <a:ext cx="4287600" cy="500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Substitute teachers see classrooms of many different subjects and ages</a:t>
            </a:r>
            <a:endParaRPr sz="2000">
              <a:solidFill>
                <a:schemeClr val="dk2"/>
              </a:solidFill>
              <a:latin typeface="Calibri"/>
              <a:ea typeface="Calibri"/>
              <a:cs typeface="Calibri"/>
              <a:sym typeface="Calibri"/>
            </a:endParaRPr>
          </a:p>
          <a:p>
            <a:pPr indent="0" lvl="0" marL="0" rtl="0" algn="l">
              <a:spcBef>
                <a:spcPts val="1600"/>
              </a:spcBef>
              <a:spcAft>
                <a:spcPts val="0"/>
              </a:spcAft>
              <a:buNone/>
            </a:pPr>
            <a:r>
              <a:t/>
            </a:r>
            <a:endParaRPr>
              <a:latin typeface="Calibri"/>
              <a:ea typeface="Calibri"/>
              <a:cs typeface="Calibri"/>
              <a:sym typeface="Calibri"/>
            </a:endParaRPr>
          </a:p>
        </p:txBody>
      </p:sp>
      <p:sp>
        <p:nvSpPr>
          <p:cNvPr id="162" name="Google Shape;162;p18"/>
          <p:cNvSpPr txBox="1"/>
          <p:nvPr/>
        </p:nvSpPr>
        <p:spPr>
          <a:xfrm>
            <a:off x="4198650" y="3973175"/>
            <a:ext cx="7344000" cy="856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Font typeface="Calibri"/>
              <a:buChar char="●"/>
            </a:pPr>
            <a:r>
              <a:rPr lang="en" sz="2000">
                <a:solidFill>
                  <a:schemeClr val="dk2"/>
                </a:solidFill>
                <a:latin typeface="Calibri"/>
                <a:ea typeface="Calibri"/>
                <a:cs typeface="Calibri"/>
                <a:sym typeface="Calibri"/>
              </a:rPr>
              <a:t>Interviewed at the GSB</a:t>
            </a:r>
            <a:endParaRPr sz="2000">
              <a:solidFill>
                <a:schemeClr val="dk2"/>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19"/>
          <p:cNvSpPr txBox="1"/>
          <p:nvPr>
            <p:ph type="title"/>
          </p:nvPr>
        </p:nvSpPr>
        <p:spPr>
          <a:xfrm>
            <a:off x="684625" y="5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Results</a:t>
            </a:r>
            <a:endParaRPr/>
          </a:p>
        </p:txBody>
      </p:sp>
      <p:sp>
        <p:nvSpPr>
          <p:cNvPr id="168" name="Google Shape;168;p19"/>
          <p:cNvSpPr txBox="1"/>
          <p:nvPr>
            <p:ph idx="1" type="body"/>
          </p:nvPr>
        </p:nvSpPr>
        <p:spPr>
          <a:xfrm>
            <a:off x="865550" y="3006775"/>
            <a:ext cx="3033300" cy="71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a:p>
            <a:pPr indent="0" lvl="0" marL="45720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69" name="Google Shape;169;p19"/>
          <p:cNvSpPr txBox="1"/>
          <p:nvPr/>
        </p:nvSpPr>
        <p:spPr>
          <a:xfrm>
            <a:off x="791425" y="1188350"/>
            <a:ext cx="7292100" cy="634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600">
                <a:solidFill>
                  <a:schemeClr val="dk2"/>
                </a:solidFill>
                <a:latin typeface="Calibri"/>
                <a:ea typeface="Calibri"/>
                <a:cs typeface="Calibri"/>
                <a:sym typeface="Calibri"/>
              </a:rPr>
              <a:t>“There should be </a:t>
            </a:r>
            <a:r>
              <a:rPr b="1" lang="en" sz="2600">
                <a:solidFill>
                  <a:schemeClr val="dk2"/>
                </a:solidFill>
                <a:latin typeface="Calibri"/>
                <a:ea typeface="Calibri"/>
                <a:cs typeface="Calibri"/>
                <a:sym typeface="Calibri"/>
              </a:rPr>
              <a:t>less</a:t>
            </a:r>
            <a:r>
              <a:rPr lang="en" sz="2600">
                <a:solidFill>
                  <a:schemeClr val="dk2"/>
                </a:solidFill>
                <a:latin typeface="Calibri"/>
                <a:ea typeface="Calibri"/>
                <a:cs typeface="Calibri"/>
                <a:sym typeface="Calibri"/>
              </a:rPr>
              <a:t> technology in the classroom”</a:t>
            </a:r>
            <a:endParaRPr sz="2600"/>
          </a:p>
        </p:txBody>
      </p:sp>
      <p:pic>
        <p:nvPicPr>
          <p:cNvPr id="170" name="Google Shape;170;p19"/>
          <p:cNvPicPr preferRelativeResize="0"/>
          <p:nvPr/>
        </p:nvPicPr>
        <p:blipFill>
          <a:blip r:embed="rId3">
            <a:alphaModFix/>
          </a:blip>
          <a:stretch>
            <a:fillRect/>
          </a:stretch>
        </p:blipFill>
        <p:spPr>
          <a:xfrm>
            <a:off x="2457163" y="1882400"/>
            <a:ext cx="4229674" cy="25993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0"/>
          <p:cNvSpPr txBox="1"/>
          <p:nvPr/>
        </p:nvSpPr>
        <p:spPr>
          <a:xfrm>
            <a:off x="1985400" y="750450"/>
            <a:ext cx="5173200" cy="15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chemeClr val="dk2"/>
                </a:solidFill>
                <a:latin typeface="Calibri"/>
                <a:ea typeface="Calibri"/>
                <a:cs typeface="Calibri"/>
                <a:sym typeface="Calibri"/>
              </a:rPr>
              <a:t> One of the biggest problems: </a:t>
            </a:r>
            <a:r>
              <a:rPr b="1" lang="en" sz="3600">
                <a:solidFill>
                  <a:schemeClr val="dk2"/>
                </a:solidFill>
                <a:latin typeface="Calibri"/>
                <a:ea typeface="Calibri"/>
                <a:cs typeface="Calibri"/>
                <a:sym typeface="Calibri"/>
              </a:rPr>
              <a:t>wireless headphones</a:t>
            </a:r>
            <a:endParaRPr b="1" sz="3600">
              <a:latin typeface="Calibri"/>
              <a:ea typeface="Calibri"/>
              <a:cs typeface="Calibri"/>
              <a:sym typeface="Calibri"/>
            </a:endParaRPr>
          </a:p>
        </p:txBody>
      </p:sp>
      <p:pic>
        <p:nvPicPr>
          <p:cNvPr id="176" name="Google Shape;176;p20"/>
          <p:cNvPicPr preferRelativeResize="0"/>
          <p:nvPr/>
        </p:nvPicPr>
        <p:blipFill>
          <a:blip r:embed="rId3">
            <a:alphaModFix/>
          </a:blip>
          <a:stretch>
            <a:fillRect/>
          </a:stretch>
        </p:blipFill>
        <p:spPr>
          <a:xfrm>
            <a:off x="2780163" y="2180975"/>
            <a:ext cx="3583676" cy="2389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1"/>
          <p:cNvSpPr txBox="1"/>
          <p:nvPr/>
        </p:nvSpPr>
        <p:spPr>
          <a:xfrm>
            <a:off x="574800" y="1567700"/>
            <a:ext cx="7994400" cy="150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chemeClr val="dk2"/>
                </a:solidFill>
                <a:latin typeface="Calibri"/>
                <a:ea typeface="Calibri"/>
                <a:cs typeface="Calibri"/>
                <a:sym typeface="Calibri"/>
              </a:rPr>
              <a:t>“When you give a student a chromebook to do their readings or access an online textbook, they can just as easily open a tab to YouTube. We should instead give them a kindle that has all of their books on it but no access to the internet”</a:t>
            </a:r>
            <a:endParaRPr sz="2400">
              <a:solidFill>
                <a:schemeClr val="dk2"/>
              </a:solidFill>
              <a:latin typeface="Calibri"/>
              <a:ea typeface="Calibri"/>
              <a:cs typeface="Calibri"/>
              <a:sym typeface="Calibri"/>
            </a:endParaRPr>
          </a:p>
          <a:p>
            <a:pPr indent="0" lvl="0" marL="0" rtl="0" algn="l">
              <a:spcBef>
                <a:spcPts val="1600"/>
              </a:spcBef>
              <a:spcAft>
                <a:spcPts val="0"/>
              </a:spcAft>
              <a:buNone/>
            </a:pPr>
            <a:r>
              <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