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Raleway"/>
      <p:regular r:id="rId67"/>
      <p:bold r:id="rId68"/>
      <p:italic r:id="rId69"/>
      <p:boldItalic r:id="rId70"/>
    </p:embeddedFont>
    <p:embeddedFont>
      <p:font typeface="Lato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Lato-italic.fntdata"/><Relationship Id="rId72" Type="http://schemas.openxmlformats.org/officeDocument/2006/relationships/font" Target="fonts/Lato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Lato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Lato-regular.fntdata"/><Relationship Id="rId70" Type="http://schemas.openxmlformats.org/officeDocument/2006/relationships/font" Target="fonts/Raleway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Raleway-bold.fntdata"/><Relationship Id="rId23" Type="http://schemas.openxmlformats.org/officeDocument/2006/relationships/slide" Target="slides/slide18.xml"/><Relationship Id="rId67" Type="http://schemas.openxmlformats.org/officeDocument/2006/relationships/font" Target="fonts/Raleway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aleway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251033e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251033e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251033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3251033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251033e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251033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251033e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251033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3251033e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3251033e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251033e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251033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251033e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251033e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3251033e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3251033e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4965e1f6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4965e1f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31a7e4d3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31a7e4d3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965e1f6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4965e1f6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31a7e4d3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31a7e4d3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31a7e4d3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31a7e4d3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3251033e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3251033e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3251033e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3251033e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3251033e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3251033e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3251033e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3251033e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3251033e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3251033e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3251033e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3251033e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3251033e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3251033e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251033e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3251033e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251033e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3251033e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3251033e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3251033e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3251033e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3251033e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251033e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3251033e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3251033e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3251033e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3251033e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3251033e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3251033e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3251033e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3251033ee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3251033e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3251033e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3251033e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3251033ee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3251033e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3251033e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3251033e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3251033e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3251033e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3251033e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3251033e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3251033e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3251033e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3251033ee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3251033e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3251033e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3251033e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3251033ee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3251033ee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3251033e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3251033e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3251033ee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3251033e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3251033e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3251033e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3251033ee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3251033ee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3251033ee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3251033e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3251033e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3251033e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3251033e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3251033e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3251033ee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3251033ee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3251033ee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63251033ee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3251033e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3251033e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3251033e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3251033e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3251033ee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3251033e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3251033ee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3251033ee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3251033ee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3251033ee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3251033ee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3251033ee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3251033ee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3251033ee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251033e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251033e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3251033ee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3251033ee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3251033ee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3251033ee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1a7e4d3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1a7e4d3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251033e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3251033e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3251033e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3251033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9FC5E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600"/>
              <a:buFont typeface="Lato"/>
              <a:buNone/>
              <a:defRPr sz="9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9FC5E8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9D2E9"/>
              </a:highlight>
            </a:endParaRPr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3600">
                <a:solidFill>
                  <a:srgbClr val="0B53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405875" y="1657150"/>
            <a:ext cx="8206800" cy="15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Point of Views &amp;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Experience Prototypes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406425" y="1044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POV Statement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5" y="24344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Dr. Josef Hannah, an SF resident who commutes almost exclusively via public transportation.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Dr. Josef Hannah, an SF resident who commutes almost exclusively via public transportation. 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his environmentalist beliefs drove him to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avoid rideshares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except when presented with the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convenience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other commuters willing to take rideshares.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Dr. Josef Hannah, an SF resident who commutes almost exclusively via public transportation. 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that his environmentalist beliefs drove him to 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avoid rideshares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, except when presented with the 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convenience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of other commuters willing to take rideshares. 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help him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connect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others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who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 his beliefs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commute to events through his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preferred methods of transportation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Dr. Josef Hannah, an SF resident who commutes almost exclusively via public transportation.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his environmentalist beliefs drove him to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avoid rideshares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except when presented with the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convenience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other commuters willing to take rideshares.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help him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connect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others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who 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 his beliefs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commute to events through his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preferred methods of transportation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406425" y="9686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Focused Needfinding</a:t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5" y="23431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432800" y="479700"/>
            <a:ext cx="53517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</a:t>
            </a:r>
            <a:endParaRPr b="1" sz="3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464750" y="1354900"/>
            <a:ext cx="8000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our additional set of interviews, we focused more on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public transportation affected being civically engaged and how the two look together.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406425" y="9686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063" y="2022875"/>
            <a:ext cx="2453875" cy="24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83025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Christine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39429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Win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689710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Michael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 amt="50000"/>
          </a:blip>
          <a:srcRect b="0" l="0" r="10778" t="0"/>
          <a:stretch/>
        </p:blipFill>
        <p:spPr>
          <a:xfrm>
            <a:off x="153350" y="1162250"/>
            <a:ext cx="2760500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 amt="50000"/>
          </a:blip>
          <a:srcRect b="1767" l="20399" r="22362" t="9438"/>
          <a:stretch/>
        </p:blipFill>
        <p:spPr>
          <a:xfrm>
            <a:off x="3155650" y="1201950"/>
            <a:ext cx="2701200" cy="27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115800" y="1201950"/>
            <a:ext cx="2760500" cy="2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83025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Christine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39429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Win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689710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Michael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10778" t="0"/>
          <a:stretch/>
        </p:blipFill>
        <p:spPr>
          <a:xfrm>
            <a:off x="153350" y="1162250"/>
            <a:ext cx="2760500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4">
            <a:alphaModFix amt="50000"/>
          </a:blip>
          <a:srcRect b="1767" l="20399" r="22362" t="9438"/>
          <a:stretch/>
        </p:blipFill>
        <p:spPr>
          <a:xfrm>
            <a:off x="3155650" y="1201950"/>
            <a:ext cx="2701200" cy="27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115800" y="1201950"/>
            <a:ext cx="2760500" cy="2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/>
          <p:nvPr/>
        </p:nvSpPr>
        <p:spPr>
          <a:xfrm>
            <a:off x="95925" y="1092175"/>
            <a:ext cx="2870700" cy="3446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4"/>
          <p:cNvGrpSpPr/>
          <p:nvPr/>
        </p:nvGrpSpPr>
        <p:grpSpPr>
          <a:xfrm>
            <a:off x="280400" y="479700"/>
            <a:ext cx="8513648" cy="4022425"/>
            <a:chOff x="280400" y="309950"/>
            <a:chExt cx="8513648" cy="4022425"/>
          </a:xfrm>
        </p:grpSpPr>
        <p:pic>
          <p:nvPicPr>
            <p:cNvPr id="78" name="Google Shape;78;p14"/>
            <p:cNvPicPr preferRelativeResize="0"/>
            <p:nvPr/>
          </p:nvPicPr>
          <p:blipFill rotWithShape="1">
            <a:blip r:embed="rId3">
              <a:alphaModFix amt="49000"/>
            </a:blip>
            <a:srcRect b="20947" l="9917" r="13023" t="14361"/>
            <a:stretch/>
          </p:blipFill>
          <p:spPr>
            <a:xfrm>
              <a:off x="6650775" y="1088850"/>
              <a:ext cx="2143273" cy="27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 rotWithShape="1">
            <a:blip r:embed="rId4">
              <a:alphaModFix amt="50000"/>
            </a:blip>
            <a:srcRect b="20106" l="17902" r="17254" t="13514"/>
            <a:stretch/>
          </p:blipFill>
          <p:spPr>
            <a:xfrm>
              <a:off x="4645225" y="1088850"/>
              <a:ext cx="2005547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200" y="1088850"/>
              <a:ext cx="2053198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6">
              <a:alphaModFix amt="50000"/>
            </a:blip>
            <a:srcRect b="0" l="2750" r="25446" t="23617"/>
            <a:stretch/>
          </p:blipFill>
          <p:spPr>
            <a:xfrm>
              <a:off x="2434401" y="1088850"/>
              <a:ext cx="2210824" cy="2737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4"/>
            <p:cNvSpPr txBox="1"/>
            <p:nvPr/>
          </p:nvSpPr>
          <p:spPr>
            <a:xfrm>
              <a:off x="280400" y="309950"/>
              <a:ext cx="3911100" cy="6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Our Team: PARG</a:t>
              </a:r>
              <a:endPara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644000" y="3918975"/>
              <a:ext cx="14769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Peter  Camacho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4" name="Google Shape;84;p14"/>
          <p:cNvSpPr txBox="1"/>
          <p:nvPr/>
        </p:nvSpPr>
        <p:spPr>
          <a:xfrm>
            <a:off x="2777600" y="4088725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Alyssa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Romanos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4882550" y="4054900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Ryan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Chen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6927975" y="4099025"/>
            <a:ext cx="15963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Gabby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Delos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Reyes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83025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Christine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39429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689710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Michael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 amt="50000"/>
          </a:blip>
          <a:srcRect b="0" l="0" r="10778" t="0"/>
          <a:stretch/>
        </p:blipFill>
        <p:spPr>
          <a:xfrm>
            <a:off x="153350" y="1162250"/>
            <a:ext cx="2760500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 rotWithShape="1">
          <a:blip r:embed="rId4">
            <a:alphaModFix/>
          </a:blip>
          <a:srcRect b="1767" l="20399" r="22362" t="9438"/>
          <a:stretch/>
        </p:blipFill>
        <p:spPr>
          <a:xfrm>
            <a:off x="3155650" y="1201950"/>
            <a:ext cx="2701200" cy="27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115800" y="1201950"/>
            <a:ext cx="2760500" cy="2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/>
          <p:nvPr/>
        </p:nvSpPr>
        <p:spPr>
          <a:xfrm>
            <a:off x="3060550" y="1069875"/>
            <a:ext cx="2870700" cy="3446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83025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Christine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39429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Win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6897100" y="4073475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Michael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 amt="50000"/>
          </a:blip>
          <a:srcRect b="0" l="0" r="10778" t="0"/>
          <a:stretch/>
        </p:blipFill>
        <p:spPr>
          <a:xfrm>
            <a:off x="153350" y="1162250"/>
            <a:ext cx="2760500" cy="2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4">
            <a:alphaModFix amt="50000"/>
          </a:blip>
          <a:srcRect b="1767" l="20399" r="22362" t="9438"/>
          <a:stretch/>
        </p:blipFill>
        <p:spPr>
          <a:xfrm>
            <a:off x="3155650" y="1201950"/>
            <a:ext cx="2701200" cy="27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5800" y="1201950"/>
            <a:ext cx="2760500" cy="27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/>
          <p:nvPr/>
        </p:nvSpPr>
        <p:spPr>
          <a:xfrm>
            <a:off x="6046675" y="1062925"/>
            <a:ext cx="2870700" cy="3446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406425" y="8162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Focused Needfinding Insights</a:t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5" y="25106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 Insights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Civil disobedience poses potential harms to public transit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 Insights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Civil disobedience poses potential harms to public transit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 many political events happen that people are not aware of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 Insights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Civil disobedience poses potential harms to public transit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So many political events happen that people are not aware of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Community increases feeling of safety and enjoyability of public transit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 Insights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Civil disobedience poses potential harms to public transit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So many political events happen that people are not aware of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Community increases feeling of safety and enjoyability of public transit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Physical presence at events is valued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 Insights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Civil disobedience poses potential harms to public transit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So many political events happen that people are not aware of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Community increases feeling of safety and enjoyability of public transit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Physical presence at events is valued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Time and distance affect desirability of events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Focused Needfinding Insights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Civil disobedience poses potential harms to public transit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 many political events happen that people are not aware of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Community increases feeling of safety and enjoyability of public transit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Physical presence at events is valued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Time and distance affect desirability of events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>
            <a:off x="406425" y="1044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</a:t>
            </a:r>
            <a:r>
              <a:rPr lang="en"/>
              <a:t> POV Statements</a:t>
            </a:r>
            <a:endParaRPr/>
          </a:p>
        </p:txBody>
      </p:sp>
      <p:pic>
        <p:nvPicPr>
          <p:cNvPr id="291" name="Google Shape;2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5" y="24344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5"/>
          <p:cNvGrpSpPr/>
          <p:nvPr/>
        </p:nvGrpSpPr>
        <p:grpSpPr>
          <a:xfrm>
            <a:off x="280400" y="479700"/>
            <a:ext cx="8513648" cy="4022425"/>
            <a:chOff x="280400" y="309950"/>
            <a:chExt cx="8513648" cy="4022425"/>
          </a:xfrm>
        </p:grpSpPr>
        <p:pic>
          <p:nvPicPr>
            <p:cNvPr id="92" name="Google Shape;92;p15"/>
            <p:cNvPicPr preferRelativeResize="0"/>
            <p:nvPr/>
          </p:nvPicPr>
          <p:blipFill rotWithShape="1">
            <a:blip r:embed="rId3">
              <a:alphaModFix amt="49000"/>
            </a:blip>
            <a:srcRect b="20947" l="9917" r="13023" t="14361"/>
            <a:stretch/>
          </p:blipFill>
          <p:spPr>
            <a:xfrm>
              <a:off x="6650775" y="1088850"/>
              <a:ext cx="2143273" cy="27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5"/>
            <p:cNvPicPr preferRelativeResize="0"/>
            <p:nvPr/>
          </p:nvPicPr>
          <p:blipFill rotWithShape="1">
            <a:blip r:embed="rId4">
              <a:alphaModFix amt="50000"/>
            </a:blip>
            <a:srcRect b="20106" l="17902" r="17254" t="13514"/>
            <a:stretch/>
          </p:blipFill>
          <p:spPr>
            <a:xfrm>
              <a:off x="4645225" y="1088850"/>
              <a:ext cx="2005547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200" y="1088850"/>
              <a:ext cx="2053198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 rotWithShape="1">
            <a:blip r:embed="rId6">
              <a:alphaModFix/>
            </a:blip>
            <a:srcRect b="0" l="2750" r="25446" t="23617"/>
            <a:stretch/>
          </p:blipFill>
          <p:spPr>
            <a:xfrm>
              <a:off x="2434401" y="1088850"/>
              <a:ext cx="2210824" cy="2737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5"/>
            <p:cNvSpPr txBox="1"/>
            <p:nvPr/>
          </p:nvSpPr>
          <p:spPr>
            <a:xfrm>
              <a:off x="280400" y="309950"/>
              <a:ext cx="3911100" cy="6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Our Team: PARG</a:t>
              </a:r>
              <a:endPara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644000" y="3918975"/>
              <a:ext cx="14769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Peter  Camacho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8" name="Google Shape;98;p15"/>
          <p:cNvSpPr txBox="1"/>
          <p:nvPr/>
        </p:nvSpPr>
        <p:spPr>
          <a:xfrm>
            <a:off x="2777600" y="4088725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Alyssa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Romanos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882550" y="4054900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Ryan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Chen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927975" y="4099025"/>
            <a:ext cx="15963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Gabby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Delos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Reyes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Christine, a young adult working at a DC nonprofit, where lots of civic engagement events occur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Christine, a young adult working at a DC nonprofit, where lots of civic engagement events occur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despite her being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involved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grassroots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organizing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she was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unaware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major events and movements that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disrupted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her daily public transportation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commute.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Christine, a young adult working at a DC nonprofit, where lots of civic engagement events occur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that despite her being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involved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in grassroots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organizing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, she was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unaware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of major events and movements that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disrupted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her daily public transportation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commute.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leverage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commuter and organizer knowledge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make travel and event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experiences better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for both groups.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/>
        </p:nvSpPr>
        <p:spPr>
          <a:xfrm>
            <a:off x="571950" y="4609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Christine, a young adult working at a DC nonprofit, where lots of civic engagement events occur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despite her being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involved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grassroots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organizing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she was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unaware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major events and movements that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disrupted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her daily public transportation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commute.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leverage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commuter and organizer knowledge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make travel and event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experiences better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for both groups.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/>
        </p:nvSpPr>
        <p:spPr>
          <a:xfrm>
            <a:off x="571950" y="7657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Might We</a:t>
            </a:r>
            <a:r>
              <a:rPr b="1"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... </a:t>
            </a:r>
            <a:endParaRPr b="1" sz="4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make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adjusting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one’s typical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commute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delightful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experience? 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Win,  a 23 year old, part time City College of SF student who works at a pizza shop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Win,  a 23 year old, part time City College of SF student who works at a pizza shop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she actively tries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scheduling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bus routes with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friends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make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commuting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 more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safe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fun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travel experience.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Win,  a 23 year old, part time City College of SF student who works at a pizza shop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that she actively tries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scheduling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bus routes with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friends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to make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commuting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a more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safe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and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fun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travel experience.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facilitate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interpersonal connections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 shared interests on public transit to make a more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active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enjoyable commute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Win,  a 23 year old, part time City College of SF student who works at a pizza shop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she actively tries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scheduling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bus routes with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friends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make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commuting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 more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safe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fun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travel experience.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facilitate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interpersonal connections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 shared interests on public transit to make a more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active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enjoyable commute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/>
          <p:nvPr/>
        </p:nvSpPr>
        <p:spPr>
          <a:xfrm>
            <a:off x="571950" y="7657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Might We... </a:t>
            </a:r>
            <a:endParaRPr b="1" sz="4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connect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people with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similar interests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while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waiting for a bus/train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280400" y="479700"/>
            <a:ext cx="8513648" cy="4022425"/>
            <a:chOff x="280400" y="309950"/>
            <a:chExt cx="8513648" cy="4022425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 amt="50000"/>
            </a:blip>
            <a:srcRect b="20947" l="9917" r="13023" t="14361"/>
            <a:stretch/>
          </p:blipFill>
          <p:spPr>
            <a:xfrm>
              <a:off x="6650775" y="1088850"/>
              <a:ext cx="2143273" cy="27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4">
              <a:alphaModFix/>
            </a:blip>
            <a:srcRect b="20106" l="17902" r="17254" t="13514"/>
            <a:stretch/>
          </p:blipFill>
          <p:spPr>
            <a:xfrm>
              <a:off x="4645225" y="1088850"/>
              <a:ext cx="2005547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200" y="1088850"/>
              <a:ext cx="2053198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 rotWithShape="1">
            <a:blip r:embed="rId6">
              <a:alphaModFix/>
            </a:blip>
            <a:srcRect b="0" l="2750" r="25446" t="23617"/>
            <a:stretch/>
          </p:blipFill>
          <p:spPr>
            <a:xfrm>
              <a:off x="2434401" y="1088850"/>
              <a:ext cx="2210824" cy="2737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6"/>
            <p:cNvSpPr txBox="1"/>
            <p:nvPr/>
          </p:nvSpPr>
          <p:spPr>
            <a:xfrm>
              <a:off x="280400" y="309950"/>
              <a:ext cx="3911100" cy="6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Our Team: PARG</a:t>
              </a:r>
              <a:endPara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644000" y="3918975"/>
              <a:ext cx="14769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Peter  Camacho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2" name="Google Shape;112;p16"/>
          <p:cNvSpPr txBox="1"/>
          <p:nvPr/>
        </p:nvSpPr>
        <p:spPr>
          <a:xfrm>
            <a:off x="2777600" y="4088725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Alyssa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Romanos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882550" y="4054900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Ryan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Chen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927975" y="4099025"/>
            <a:ext cx="15963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Gabby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Delos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Reyes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Elizabeth, an Education masters student, who lives in San Francisco.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Elizabeth, an Education masters student, who lives in San Francisco.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she wanted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casual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convenient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ways to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practice civic engagement.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Elizabeth, an Education masters student, who lives in San Francisco.</a:t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that she wanted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casual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convenient 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ways to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practice civic engagement. </a:t>
            </a:r>
            <a:endParaRPr b="1" sz="2000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help her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inform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herself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build community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without it being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too complex.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/>
          <p:nvPr/>
        </p:nvSpPr>
        <p:spPr>
          <a:xfrm>
            <a:off x="571950" y="6133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met...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Elizabeth, an Education masters student, who lives in San Francisco.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were amazed to realize...</a:t>
            </a: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she wanted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casual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convenient 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ways to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practice civic engagement.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would be game-changing to...</a:t>
            </a: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help her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inform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herself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build community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without it being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too complex.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/>
          <p:nvPr/>
        </p:nvSpPr>
        <p:spPr>
          <a:xfrm>
            <a:off x="571950" y="918150"/>
            <a:ext cx="80001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Might We... </a:t>
            </a:r>
            <a:endParaRPr b="1" sz="4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make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engaging 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civically seem like a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casual dinner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friends 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that encourages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building community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 txBox="1"/>
          <p:nvPr>
            <p:ph type="title"/>
          </p:nvPr>
        </p:nvSpPr>
        <p:spPr>
          <a:xfrm>
            <a:off x="406425" y="8924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Prototypes</a:t>
            </a:r>
            <a:endParaRPr/>
          </a:p>
        </p:txBody>
      </p:sp>
      <p:pic>
        <p:nvPicPr>
          <p:cNvPr id="372" name="Google Shape;37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5" y="24344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406425" y="9686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Experience Prototype 1</a:t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Sticky Notifications</a:t>
            </a:r>
            <a:endParaRPr sz="4000"/>
          </a:p>
        </p:txBody>
      </p:sp>
      <p:pic>
        <p:nvPicPr>
          <p:cNvPr id="378" name="Google Shape;37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325" y="25717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"/>
          <p:cNvSpPr txBox="1"/>
          <p:nvPr>
            <p:ph idx="2" type="body"/>
          </p:nvPr>
        </p:nvSpPr>
        <p:spPr>
          <a:xfrm>
            <a:off x="4991525" y="14100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People will be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interested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events that are happening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near 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them and want to be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aware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4" name="Google Shape;384;p59"/>
          <p:cNvSpPr txBox="1"/>
          <p:nvPr>
            <p:ph type="title"/>
          </p:nvPr>
        </p:nvSpPr>
        <p:spPr>
          <a:xfrm>
            <a:off x="5133025" y="2508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Assumption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85" name="Google Shape;385;p59"/>
          <p:cNvPicPr preferRelativeResize="0"/>
          <p:nvPr/>
        </p:nvPicPr>
        <p:blipFill rotWithShape="1">
          <a:blip r:embed="rId3">
            <a:alphaModFix/>
          </a:blip>
          <a:srcRect b="41907" l="0" r="0" t="0"/>
          <a:stretch/>
        </p:blipFill>
        <p:spPr>
          <a:xfrm>
            <a:off x="0" y="0"/>
            <a:ext cx="4572000" cy="40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9"/>
          <p:cNvSpPr txBox="1"/>
          <p:nvPr/>
        </p:nvSpPr>
        <p:spPr>
          <a:xfrm>
            <a:off x="-100525" y="4044200"/>
            <a:ext cx="467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[Image of sticky note notification of events happening locally, the subject wanted to stay anonymous]</a:t>
            </a:r>
            <a:endParaRPr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</a:t>
            </a:r>
            <a:endParaRPr/>
          </a:p>
        </p:txBody>
      </p:sp>
      <p:sp>
        <p:nvSpPr>
          <p:cNvPr id="392" name="Google Shape;392;p60"/>
          <p:cNvSpPr txBox="1"/>
          <p:nvPr>
            <p:ph idx="2" type="body"/>
          </p:nvPr>
        </p:nvSpPr>
        <p:spPr>
          <a:xfrm>
            <a:off x="4991525" y="876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Pre-existing time commitments can be an impediment </a:t>
            </a:r>
            <a:endParaRPr/>
          </a:p>
        </p:txBody>
      </p:sp>
      <p:sp>
        <p:nvSpPr>
          <p:cNvPr id="393" name="Google Shape;393;p60"/>
          <p:cNvSpPr txBox="1"/>
          <p:nvPr>
            <p:ph type="title"/>
          </p:nvPr>
        </p:nvSpPr>
        <p:spPr>
          <a:xfrm>
            <a:off x="52092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4" name="Google Shape;394;p60"/>
          <p:cNvSpPr txBox="1"/>
          <p:nvPr>
            <p:ph idx="2" type="body"/>
          </p:nvPr>
        </p:nvSpPr>
        <p:spPr>
          <a:xfrm>
            <a:off x="424100" y="876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Subject liked the personalized notification idea with regards to daily commute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Surprises</a:t>
            </a:r>
            <a:endParaRPr/>
          </a:p>
        </p:txBody>
      </p:sp>
      <p:sp>
        <p:nvSpPr>
          <p:cNvPr id="400" name="Google Shape;400;p61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Interests in events increases when aligned with the daily commute</a:t>
            </a:r>
            <a:endParaRPr/>
          </a:p>
        </p:txBody>
      </p:sp>
      <p:sp>
        <p:nvSpPr>
          <p:cNvPr id="401" name="Google Shape;401;p61"/>
          <p:cNvSpPr txBox="1"/>
          <p:nvPr>
            <p:ph type="title"/>
          </p:nvPr>
        </p:nvSpPr>
        <p:spPr>
          <a:xfrm>
            <a:off x="52092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Learnings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2" name="Google Shape;402;p61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Busy schedules will have an impact regardless of what events a person is interested in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381200" y="1258600"/>
            <a:ext cx="8412848" cy="2737628"/>
            <a:chOff x="381200" y="1258600"/>
            <a:chExt cx="8412848" cy="2737628"/>
          </a:xfrm>
        </p:grpSpPr>
        <p:pic>
          <p:nvPicPr>
            <p:cNvPr id="120" name="Google Shape;120;p17"/>
            <p:cNvPicPr preferRelativeResize="0"/>
            <p:nvPr/>
          </p:nvPicPr>
          <p:blipFill rotWithShape="1">
            <a:blip r:embed="rId3">
              <a:alphaModFix/>
            </a:blip>
            <a:srcRect b="20947" l="9917" r="13023" t="14361"/>
            <a:stretch/>
          </p:blipFill>
          <p:spPr>
            <a:xfrm>
              <a:off x="6650775" y="1258600"/>
              <a:ext cx="2143273" cy="27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 rotWithShape="1">
            <a:blip r:embed="rId4">
              <a:alphaModFix/>
            </a:blip>
            <a:srcRect b="20106" l="17902" r="17254" t="13514"/>
            <a:stretch/>
          </p:blipFill>
          <p:spPr>
            <a:xfrm>
              <a:off x="4645225" y="1258600"/>
              <a:ext cx="2005547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200" y="1258600"/>
              <a:ext cx="2053198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 rotWithShape="1">
            <a:blip r:embed="rId6">
              <a:alphaModFix/>
            </a:blip>
            <a:srcRect b="0" l="2750" r="25446" t="23617"/>
            <a:stretch/>
          </p:blipFill>
          <p:spPr>
            <a:xfrm>
              <a:off x="2434401" y="1258600"/>
              <a:ext cx="2210824" cy="2737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7"/>
          <p:cNvSpPr txBox="1"/>
          <p:nvPr/>
        </p:nvSpPr>
        <p:spPr>
          <a:xfrm>
            <a:off x="280400" y="479700"/>
            <a:ext cx="3911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Team: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PARG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644000" y="4088725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Peter  Camacho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777600" y="4088725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Alyssa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Romanos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882550" y="4054900"/>
            <a:ext cx="14769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Ryan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Chen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927975" y="4099025"/>
            <a:ext cx="15963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Gabby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Delos Reyes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2"/>
          <p:cNvSpPr txBox="1"/>
          <p:nvPr>
            <p:ph type="title"/>
          </p:nvPr>
        </p:nvSpPr>
        <p:spPr>
          <a:xfrm>
            <a:off x="406425" y="1044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Experience Prototype 2</a:t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Event Hub</a:t>
            </a:r>
            <a:endParaRPr sz="4000"/>
          </a:p>
        </p:txBody>
      </p:sp>
      <p:pic>
        <p:nvPicPr>
          <p:cNvPr id="408" name="Google Shape;40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400" y="2718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3"/>
          <p:cNvSpPr txBox="1"/>
          <p:nvPr>
            <p:ph idx="2" type="body"/>
          </p:nvPr>
        </p:nvSpPr>
        <p:spPr>
          <a:xfrm>
            <a:off x="4991525" y="1105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People have an inherent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want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engage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events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</a:t>
            </a: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people around</a:t>
            </a: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them</a:t>
            </a:r>
            <a:endParaRPr/>
          </a:p>
        </p:txBody>
      </p:sp>
      <p:sp>
        <p:nvSpPr>
          <p:cNvPr id="414" name="Google Shape;414;p63"/>
          <p:cNvSpPr txBox="1"/>
          <p:nvPr>
            <p:ph type="title"/>
          </p:nvPr>
        </p:nvSpPr>
        <p:spPr>
          <a:xfrm>
            <a:off x="5133025" y="2508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Assumption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5" name="Google Shape;415;p63"/>
          <p:cNvSpPr txBox="1"/>
          <p:nvPr/>
        </p:nvSpPr>
        <p:spPr>
          <a:xfrm>
            <a:off x="-100525" y="4120400"/>
            <a:ext cx="467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[Image of some of the questions from the closing survey]</a:t>
            </a:r>
            <a:endParaRPr sz="1800"/>
          </a:p>
        </p:txBody>
      </p:sp>
      <p:pic>
        <p:nvPicPr>
          <p:cNvPr id="416" name="Google Shape;41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77675"/>
            <a:ext cx="4134000" cy="39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4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</a:t>
            </a:r>
            <a:endParaRPr/>
          </a:p>
        </p:txBody>
      </p:sp>
      <p:sp>
        <p:nvSpPr>
          <p:cNvPr id="422" name="Google Shape;422;p64"/>
          <p:cNvSpPr txBox="1"/>
          <p:nvPr>
            <p:ph idx="2" type="body"/>
          </p:nvPr>
        </p:nvSpPr>
        <p:spPr>
          <a:xfrm>
            <a:off x="4991525" y="876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Activity seemed a little crowded at time (too many people editing at once sometimes created confusion)</a:t>
            </a:r>
            <a:endParaRPr/>
          </a:p>
        </p:txBody>
      </p:sp>
      <p:sp>
        <p:nvSpPr>
          <p:cNvPr id="423" name="Google Shape;423;p64"/>
          <p:cNvSpPr txBox="1"/>
          <p:nvPr>
            <p:ph type="title"/>
          </p:nvPr>
        </p:nvSpPr>
        <p:spPr>
          <a:xfrm>
            <a:off x="52092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4" name="Google Shape;424;p64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People were very engaged in adding events/finding events of  interest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Surprises</a:t>
            </a:r>
            <a:endParaRPr/>
          </a:p>
        </p:txBody>
      </p:sp>
      <p:sp>
        <p:nvSpPr>
          <p:cNvPr id="430" name="Google Shape;430;p65"/>
          <p:cNvSpPr txBox="1"/>
          <p:nvPr>
            <p:ph idx="2" type="body"/>
          </p:nvPr>
        </p:nvSpPr>
        <p:spPr>
          <a:xfrm>
            <a:off x="4991525" y="11814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 typically will decrease  interest in event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People are inclined to follow along with what friends/peers are doing (paper-trail effect)</a:t>
            </a:r>
            <a:endParaRPr/>
          </a:p>
        </p:txBody>
      </p:sp>
      <p:sp>
        <p:nvSpPr>
          <p:cNvPr id="431" name="Google Shape;431;p65"/>
          <p:cNvSpPr txBox="1"/>
          <p:nvPr>
            <p:ph type="title"/>
          </p:nvPr>
        </p:nvSpPr>
        <p:spPr>
          <a:xfrm>
            <a:off x="52092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Learnings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2" name="Google Shape;432;p65"/>
          <p:cNvSpPr txBox="1"/>
          <p:nvPr>
            <p:ph idx="2" type="body"/>
          </p:nvPr>
        </p:nvSpPr>
        <p:spPr>
          <a:xfrm>
            <a:off x="424100" y="10290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Influence of peers/friends seems to be less present in older people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6"/>
          <p:cNvSpPr txBox="1"/>
          <p:nvPr>
            <p:ph type="title"/>
          </p:nvPr>
        </p:nvSpPr>
        <p:spPr>
          <a:xfrm>
            <a:off x="406425" y="8924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Experience Prototype 3</a:t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Destination-Based Communities</a:t>
            </a:r>
            <a:endParaRPr sz="4000"/>
          </a:p>
        </p:txBody>
      </p:sp>
      <p:pic>
        <p:nvPicPr>
          <p:cNvPr id="438" name="Google Shape;43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25" y="2784475"/>
            <a:ext cx="1613000" cy="16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7"/>
          <p:cNvSpPr txBox="1"/>
          <p:nvPr>
            <p:ph idx="2" type="body"/>
          </p:nvPr>
        </p:nvSpPr>
        <p:spPr>
          <a:xfrm>
            <a:off x="4991525" y="1257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People want to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meet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other people going to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similar places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people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want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notify strangers 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where they’re </a:t>
            </a:r>
            <a:r>
              <a:rPr b="1"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going</a:t>
            </a:r>
            <a:r>
              <a:rPr lang="en" sz="2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</a:t>
            </a:r>
            <a:endParaRPr sz="2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p67"/>
          <p:cNvSpPr txBox="1"/>
          <p:nvPr>
            <p:ph type="title"/>
          </p:nvPr>
        </p:nvSpPr>
        <p:spPr>
          <a:xfrm>
            <a:off x="5133025" y="2508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Assumption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5" name="Google Shape;445;p67"/>
          <p:cNvSpPr txBox="1"/>
          <p:nvPr/>
        </p:nvSpPr>
        <p:spPr>
          <a:xfrm>
            <a:off x="-100525" y="4196600"/>
            <a:ext cx="467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[Image of some of the participants’ destinations]</a:t>
            </a:r>
            <a:endParaRPr sz="1800"/>
          </a:p>
        </p:txBody>
      </p:sp>
      <p:pic>
        <p:nvPicPr>
          <p:cNvPr id="446" name="Google Shape;44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76" cy="405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8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</a:t>
            </a:r>
            <a:endParaRPr/>
          </a:p>
        </p:txBody>
      </p:sp>
      <p:sp>
        <p:nvSpPr>
          <p:cNvPr id="452" name="Google Shape;452;p68"/>
          <p:cNvSpPr txBox="1"/>
          <p:nvPr>
            <p:ph idx="2" type="body"/>
          </p:nvPr>
        </p:nvSpPr>
        <p:spPr>
          <a:xfrm>
            <a:off x="4991525" y="876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People don’t openly want to share intimate details  of where they are going,  particularly with daily  commute</a:t>
            </a:r>
            <a:endParaRPr/>
          </a:p>
        </p:txBody>
      </p:sp>
      <p:sp>
        <p:nvSpPr>
          <p:cNvPr id="453" name="Google Shape;453;p68"/>
          <p:cNvSpPr txBox="1"/>
          <p:nvPr>
            <p:ph type="title"/>
          </p:nvPr>
        </p:nvSpPr>
        <p:spPr>
          <a:xfrm>
            <a:off x="52092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4" name="Google Shape;454;p68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People have clear reasons why they are going to their destinations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9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Surprises</a:t>
            </a:r>
            <a:endParaRPr/>
          </a:p>
        </p:txBody>
      </p:sp>
      <p:sp>
        <p:nvSpPr>
          <p:cNvPr id="460" name="Google Shape;460;p69"/>
          <p:cNvSpPr txBox="1"/>
          <p:nvPr>
            <p:ph idx="2" type="body"/>
          </p:nvPr>
        </p:nvSpPr>
        <p:spPr>
          <a:xfrm>
            <a:off x="4991525" y="8004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Only willing to share if event is significant</a:t>
            </a:r>
            <a:endParaRPr/>
          </a:p>
        </p:txBody>
      </p:sp>
      <p:sp>
        <p:nvSpPr>
          <p:cNvPr id="461" name="Google Shape;461;p69"/>
          <p:cNvSpPr txBox="1"/>
          <p:nvPr>
            <p:ph type="title"/>
          </p:nvPr>
        </p:nvSpPr>
        <p:spPr>
          <a:xfrm>
            <a:off x="52092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Learnings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2" name="Google Shape;462;p69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Information sharing  isn’t always a two-way street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0"/>
          <p:cNvSpPr txBox="1"/>
          <p:nvPr>
            <p:ph type="title"/>
          </p:nvPr>
        </p:nvSpPr>
        <p:spPr>
          <a:xfrm>
            <a:off x="406425" y="1044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Moving Forward</a:t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Sticky Notifications + Event Hub</a:t>
            </a:r>
            <a:endParaRPr sz="4000"/>
          </a:p>
        </p:txBody>
      </p:sp>
      <p:pic>
        <p:nvPicPr>
          <p:cNvPr id="468" name="Google Shape;46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975" y="26771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25" y="25717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1"/>
          <p:cNvSpPr txBox="1"/>
          <p:nvPr>
            <p:ph type="title"/>
          </p:nvPr>
        </p:nvSpPr>
        <p:spPr>
          <a:xfrm>
            <a:off x="406425" y="7400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475" name="Google Shape;47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913" y="1861050"/>
            <a:ext cx="2658175" cy="26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406425" y="1044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Domain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988" y="2482075"/>
            <a:ext cx="1666025" cy="16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2"/>
          <p:cNvSpPr txBox="1"/>
          <p:nvPr/>
        </p:nvSpPr>
        <p:spPr>
          <a:xfrm>
            <a:off x="432800" y="479700"/>
            <a:ext cx="6455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Summary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72"/>
          <p:cNvSpPr txBox="1"/>
          <p:nvPr/>
        </p:nvSpPr>
        <p:spPr>
          <a:xfrm>
            <a:off x="464750" y="1202500"/>
            <a:ext cx="82845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People want to engage in events with people around them (peers, friends, etc)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People are interested in and want to be aware of what’s going on around them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Next step: What is the best form(s) of delivering this information to people? How does it differ amongst different demographics?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3"/>
          <p:cNvSpPr txBox="1"/>
          <p:nvPr>
            <p:ph type="title"/>
          </p:nvPr>
        </p:nvSpPr>
        <p:spPr>
          <a:xfrm>
            <a:off x="406425" y="663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pic>
        <p:nvPicPr>
          <p:cNvPr id="487" name="Google Shape;48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950" y="2027450"/>
            <a:ext cx="2325700" cy="2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432800" y="479700"/>
            <a:ext cx="3911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Problem Domain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64750" y="1202500"/>
            <a:ext cx="8000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problem domain lies in the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intersection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civic engagement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transportation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the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Bay Area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432800" y="479700"/>
            <a:ext cx="3911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Problem Domain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64750" y="1202500"/>
            <a:ext cx="8000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Our problem domain lies in the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intersection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of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civic engagement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transportation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 in the </a:t>
            </a:r>
            <a:r>
              <a:rPr b="1" lang="en" sz="20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Bay Area</a:t>
            </a:r>
            <a:r>
              <a:rPr lang="en" sz="1800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We’ve found a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tension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transportation and accessibility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civic events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decided to see what domains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motivate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people to be civically engaged.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432800" y="479700"/>
            <a:ext cx="39111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Problem Domain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64750" y="1202500"/>
            <a:ext cx="8000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problem domain lies in the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intersection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civic engagement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transportation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the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Bay Area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We’ve found a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tension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transportation and accessibility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with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civic events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decided to see what domains </a:t>
            </a: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motivate</a:t>
            </a: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people to be civically engaged.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