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Raleway"/>
      <p:regular r:id="rId34"/>
      <p:bold r:id="rId35"/>
      <p:italic r:id="rId36"/>
      <p:boldItalic r:id="rId37"/>
    </p:embeddedFont>
    <p:embeddedFont>
      <p:font typeface="Lato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italic.fntdata"/><Relationship Id="rId20" Type="http://schemas.openxmlformats.org/officeDocument/2006/relationships/slide" Target="slides/slide15.xml"/><Relationship Id="rId41" Type="http://schemas.openxmlformats.org/officeDocument/2006/relationships/font" Target="fonts/Lato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aleway-bold.fntdata"/><Relationship Id="rId12" Type="http://schemas.openxmlformats.org/officeDocument/2006/relationships/slide" Target="slides/slide7.xml"/><Relationship Id="rId34" Type="http://schemas.openxmlformats.org/officeDocument/2006/relationships/font" Target="fonts/Raleway-regular.fntdata"/><Relationship Id="rId15" Type="http://schemas.openxmlformats.org/officeDocument/2006/relationships/slide" Target="slides/slide10.xml"/><Relationship Id="rId37" Type="http://schemas.openxmlformats.org/officeDocument/2006/relationships/font" Target="fonts/Raleway-boldItalic.fntdata"/><Relationship Id="rId14" Type="http://schemas.openxmlformats.org/officeDocument/2006/relationships/slide" Target="slides/slide9.xml"/><Relationship Id="rId36" Type="http://schemas.openxmlformats.org/officeDocument/2006/relationships/font" Target="fonts/Raleway-italic.fntdata"/><Relationship Id="rId17" Type="http://schemas.openxmlformats.org/officeDocument/2006/relationships/slide" Target="slides/slide12.xml"/><Relationship Id="rId39" Type="http://schemas.openxmlformats.org/officeDocument/2006/relationships/font" Target="fonts/Lato-bold.fntdata"/><Relationship Id="rId16" Type="http://schemas.openxmlformats.org/officeDocument/2006/relationships/slide" Target="slides/slide11.xml"/><Relationship Id="rId38" Type="http://schemas.openxmlformats.org/officeDocument/2006/relationships/font" Target="fonts/Lato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64965e1f6c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64965e1f6c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64965e1f6c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64965e1f6c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64965e1f6c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64965e1f6c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64965e1f6c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64965e1f6c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64965e1f6c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64965e1f6c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64866b0c8c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64866b0c8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64971c9838_3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64971c9838_3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64965e1f6c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64965e1f6c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64965e1f6c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64965e1f6c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4965e1f6c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64965e1f6c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64965e1f6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64965e1f6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64965e1f6c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64965e1f6c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64965e1f6c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64965e1f6c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64965e1f6c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64965e1f6c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64965e1f6c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64965e1f6c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64971c9838_3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64971c9838_3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64965e1f6c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64965e1f6c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64965e1f6c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64965e1f6c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64965e1f6c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64965e1f6c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64866b0c8c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64866b0c8c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4965e1f6c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4965e1f6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4965e1f6c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64965e1f6c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64866b0c8c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64866b0c8c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4866b0c8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64866b0c8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64866b0c8c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64866b0c8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4971c9838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64971c9838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4965e1f6c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4965e1f6c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0B5394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9600"/>
              <a:buFont typeface="Lato"/>
              <a:buNone/>
              <a:defRPr sz="960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0B5394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l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None/>
              <a:defRPr sz="3600">
                <a:solidFill>
                  <a:srgbClr val="0B539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6.jpg"/><Relationship Id="rId5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12.jpg"/><Relationship Id="rId5" Type="http://schemas.openxmlformats.org/officeDocument/2006/relationships/image" Target="../media/image10.jpg"/><Relationship Id="rId6" Type="http://schemas.openxmlformats.org/officeDocument/2006/relationships/image" Target="../media/image1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Relationship Id="rId4" Type="http://schemas.openxmlformats.org/officeDocument/2006/relationships/image" Target="../media/image6.jpg"/><Relationship Id="rId5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6.jp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6.jp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405875" y="1657150"/>
            <a:ext cx="8206800" cy="15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Civic Engagement Through Transportation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/>
          <p:nvPr>
            <p:ph type="title"/>
          </p:nvPr>
        </p:nvSpPr>
        <p:spPr>
          <a:xfrm>
            <a:off x="491000" y="327025"/>
            <a:ext cx="3547500" cy="7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</a:t>
            </a:r>
            <a:endParaRPr/>
          </a:p>
        </p:txBody>
      </p:sp>
      <p:sp>
        <p:nvSpPr>
          <p:cNvPr id="170" name="Google Shape;170;p22"/>
          <p:cNvSpPr txBox="1"/>
          <p:nvPr>
            <p:ph idx="2" type="body"/>
          </p:nvPr>
        </p:nvSpPr>
        <p:spPr>
          <a:xfrm>
            <a:off x="4991525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She trusts personal connections and word of mouth over traditional media.</a:t>
            </a:r>
            <a:endParaRPr/>
          </a:p>
        </p:txBody>
      </p:sp>
      <p:sp>
        <p:nvSpPr>
          <p:cNvPr id="171" name="Google Shape;171;p22"/>
          <p:cNvSpPr txBox="1"/>
          <p:nvPr>
            <p:ph type="title"/>
          </p:nvPr>
        </p:nvSpPr>
        <p:spPr>
          <a:xfrm>
            <a:off x="4904425" y="327025"/>
            <a:ext cx="3547500" cy="7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Insight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2" name="Google Shape;172;p22"/>
          <p:cNvSpPr txBox="1"/>
          <p:nvPr>
            <p:ph idx="2" type="body"/>
          </p:nvPr>
        </p:nvSpPr>
        <p:spPr>
          <a:xfrm>
            <a:off x="4241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B5394"/>
                </a:solidFill>
              </a:rPr>
              <a:t>Find ways to be involved through personal connections.</a:t>
            </a:r>
            <a:endParaRPr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/>
          <p:nvPr>
            <p:ph type="title"/>
          </p:nvPr>
        </p:nvSpPr>
        <p:spPr>
          <a:xfrm>
            <a:off x="491000" y="327025"/>
            <a:ext cx="3547500" cy="7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</a:t>
            </a:r>
            <a:endParaRPr/>
          </a:p>
        </p:txBody>
      </p:sp>
      <p:sp>
        <p:nvSpPr>
          <p:cNvPr id="178" name="Google Shape;178;p23"/>
          <p:cNvSpPr txBox="1"/>
          <p:nvPr>
            <p:ph idx="2" type="body"/>
          </p:nvPr>
        </p:nvSpPr>
        <p:spPr>
          <a:xfrm>
            <a:off x="4991525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Non-</a:t>
            </a:r>
            <a:r>
              <a:rPr lang="en"/>
              <a:t>traditional</a:t>
            </a:r>
            <a:r>
              <a:rPr lang="en"/>
              <a:t> </a:t>
            </a:r>
            <a:r>
              <a:rPr lang="en"/>
              <a:t>dissemination</a:t>
            </a:r>
            <a:r>
              <a:rPr lang="en"/>
              <a:t> of news is deemed more trustworthy, accessible, and digestible.</a:t>
            </a:r>
            <a:endParaRPr/>
          </a:p>
        </p:txBody>
      </p:sp>
      <p:sp>
        <p:nvSpPr>
          <p:cNvPr id="179" name="Google Shape;179;p23"/>
          <p:cNvSpPr txBox="1"/>
          <p:nvPr>
            <p:ph type="title"/>
          </p:nvPr>
        </p:nvSpPr>
        <p:spPr>
          <a:xfrm>
            <a:off x="4904425" y="327025"/>
            <a:ext cx="3547500" cy="7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Insight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0" name="Google Shape;180;p23"/>
          <p:cNvSpPr txBox="1"/>
          <p:nvPr>
            <p:ph idx="2" type="body"/>
          </p:nvPr>
        </p:nvSpPr>
        <p:spPr>
          <a:xfrm>
            <a:off x="4241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B5394"/>
                </a:solidFill>
              </a:rPr>
              <a:t>Accessing news content in a concise and convenient way.</a:t>
            </a:r>
            <a:endParaRPr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24"/>
          <p:cNvGrpSpPr/>
          <p:nvPr/>
        </p:nvGrpSpPr>
        <p:grpSpPr>
          <a:xfrm>
            <a:off x="147600" y="1171837"/>
            <a:ext cx="8696600" cy="2799825"/>
            <a:chOff x="154975" y="1300350"/>
            <a:chExt cx="8696600" cy="2799825"/>
          </a:xfrm>
        </p:grpSpPr>
        <p:pic>
          <p:nvPicPr>
            <p:cNvPr id="186" name="Google Shape;186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4975" y="1300350"/>
              <a:ext cx="2761400" cy="2761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p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115150" y="1300350"/>
              <a:ext cx="2736425" cy="2799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2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144975" y="1300350"/>
              <a:ext cx="2736425" cy="2799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9" name="Google Shape;189;p24"/>
          <p:cNvSpPr txBox="1"/>
          <p:nvPr/>
        </p:nvSpPr>
        <p:spPr>
          <a:xfrm>
            <a:off x="391125" y="428050"/>
            <a:ext cx="31731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Our Participants</a:t>
            </a:r>
            <a:endParaRPr b="1"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0" name="Google Shape;190;p24"/>
          <p:cNvSpPr txBox="1"/>
          <p:nvPr/>
        </p:nvSpPr>
        <p:spPr>
          <a:xfrm>
            <a:off x="1121700" y="4073475"/>
            <a:ext cx="671400" cy="5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Lexi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1" name="Google Shape;191;p24"/>
          <p:cNvSpPr txBox="1"/>
          <p:nvPr/>
        </p:nvSpPr>
        <p:spPr>
          <a:xfrm>
            <a:off x="3790500" y="4073475"/>
            <a:ext cx="1227600" cy="5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Elizabeth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2" name="Google Shape;192;p24"/>
          <p:cNvSpPr txBox="1"/>
          <p:nvPr/>
        </p:nvSpPr>
        <p:spPr>
          <a:xfrm>
            <a:off x="7219400" y="4073475"/>
            <a:ext cx="580800" cy="5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Joe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3060550" y="1069875"/>
            <a:ext cx="2870700" cy="34461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Needfinding Methodology</a:t>
            </a:r>
            <a:endParaRPr/>
          </a:p>
        </p:txBody>
      </p:sp>
      <p:sp>
        <p:nvSpPr>
          <p:cNvPr id="199" name="Google Shape;199;p25"/>
          <p:cNvSpPr txBox="1"/>
          <p:nvPr>
            <p:ph idx="1" type="body"/>
          </p:nvPr>
        </p:nvSpPr>
        <p:spPr>
          <a:xfrm>
            <a:off x="2400262" y="135282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Who: Elizabeth, Education grad student @ Stanford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Where: CalTrain Station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When: Wednesday afternoon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Why: A good, average user “in action”</a:t>
            </a:r>
            <a:endParaRPr/>
          </a:p>
        </p:txBody>
      </p:sp>
      <p:pic>
        <p:nvPicPr>
          <p:cNvPr id="200" name="Google Shape;20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253" y="2667500"/>
            <a:ext cx="3915501" cy="221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did we ask?</a:t>
            </a:r>
            <a:endParaRPr/>
          </a:p>
        </p:txBody>
      </p:sp>
      <p:sp>
        <p:nvSpPr>
          <p:cNvPr id="206" name="Google Shape;206;p26"/>
          <p:cNvSpPr txBox="1"/>
          <p:nvPr>
            <p:ph idx="1" type="body"/>
          </p:nvPr>
        </p:nvSpPr>
        <p:spPr>
          <a:xfrm>
            <a:off x="2400262" y="138752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Tell me about your daily commute.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Why do you choose one form of public transport over the other?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Tell us about a </a:t>
            </a:r>
            <a:r>
              <a:rPr lang="en"/>
              <a:t>positive</a:t>
            </a:r>
            <a:r>
              <a:rPr lang="en"/>
              <a:t> or negative experience with public transportation.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was the </a:t>
            </a:r>
            <a:r>
              <a:rPr lang="en"/>
              <a:t>experience</a:t>
            </a:r>
            <a:r>
              <a:rPr lang="en"/>
              <a:t> like when you were organizing an community event?</a:t>
            </a:r>
            <a:endParaRPr/>
          </a:p>
        </p:txBody>
      </p:sp>
      <p:pic>
        <p:nvPicPr>
          <p:cNvPr id="207" name="Google Shape;207;p26"/>
          <p:cNvPicPr preferRelativeResize="0"/>
          <p:nvPr/>
        </p:nvPicPr>
        <p:blipFill rotWithShape="1">
          <a:blip r:embed="rId3">
            <a:alphaModFix/>
          </a:blip>
          <a:srcRect b="13262" l="0" r="0" t="0"/>
          <a:stretch/>
        </p:blipFill>
        <p:spPr>
          <a:xfrm>
            <a:off x="-74325" y="1255950"/>
            <a:ext cx="2815276" cy="244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Empathy Map Results</a:t>
            </a:r>
            <a:endParaRPr/>
          </a:p>
        </p:txBody>
      </p:sp>
      <p:pic>
        <p:nvPicPr>
          <p:cNvPr id="213" name="Google Shape;213;p27"/>
          <p:cNvPicPr preferRelativeResize="0"/>
          <p:nvPr/>
        </p:nvPicPr>
        <p:blipFill rotWithShape="1">
          <a:blip r:embed="rId3">
            <a:alphaModFix/>
          </a:blip>
          <a:srcRect b="0" l="9818" r="15348" t="0"/>
          <a:stretch/>
        </p:blipFill>
        <p:spPr>
          <a:xfrm rot="-5400000">
            <a:off x="3796187" y="-3436"/>
            <a:ext cx="3276300" cy="5837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8" name="Google Shape;218;p28"/>
          <p:cNvCxnSpPr/>
          <p:nvPr/>
        </p:nvCxnSpPr>
        <p:spPr>
          <a:xfrm>
            <a:off x="4572000" y="-37650"/>
            <a:ext cx="0" cy="5218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9" name="Google Shape;219;p28"/>
          <p:cNvCxnSpPr/>
          <p:nvPr/>
        </p:nvCxnSpPr>
        <p:spPr>
          <a:xfrm>
            <a:off x="-54300" y="2515425"/>
            <a:ext cx="9252600" cy="1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0" name="Google Shape;220;p28"/>
          <p:cNvSpPr txBox="1"/>
          <p:nvPr>
            <p:ph idx="4294967295" type="title"/>
          </p:nvPr>
        </p:nvSpPr>
        <p:spPr>
          <a:xfrm>
            <a:off x="0" y="44950"/>
            <a:ext cx="1098000" cy="79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SAY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21" name="Google Shape;221;p28"/>
          <p:cNvSpPr txBox="1"/>
          <p:nvPr>
            <p:ph idx="4294967295" type="title"/>
          </p:nvPr>
        </p:nvSpPr>
        <p:spPr>
          <a:xfrm>
            <a:off x="0" y="2534025"/>
            <a:ext cx="1709100" cy="79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THINK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22" name="Google Shape;222;p28"/>
          <p:cNvSpPr txBox="1"/>
          <p:nvPr>
            <p:ph idx="4294967295" type="title"/>
          </p:nvPr>
        </p:nvSpPr>
        <p:spPr>
          <a:xfrm>
            <a:off x="4609625" y="44950"/>
            <a:ext cx="1098000" cy="79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DO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23" name="Google Shape;223;p28"/>
          <p:cNvSpPr txBox="1"/>
          <p:nvPr>
            <p:ph idx="4294967295" type="title"/>
          </p:nvPr>
        </p:nvSpPr>
        <p:spPr>
          <a:xfrm>
            <a:off x="4572000" y="2534025"/>
            <a:ext cx="1098000" cy="79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FEEL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24" name="Google Shape;224;p28"/>
          <p:cNvSpPr/>
          <p:nvPr/>
        </p:nvSpPr>
        <p:spPr>
          <a:xfrm>
            <a:off x="110700" y="674425"/>
            <a:ext cx="1043700" cy="993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got my co-workers together for a debate</a:t>
            </a:r>
            <a:endParaRPr/>
          </a:p>
        </p:txBody>
      </p:sp>
      <p:sp>
        <p:nvSpPr>
          <p:cNvPr id="225" name="Google Shape;225;p28"/>
          <p:cNvSpPr/>
          <p:nvPr/>
        </p:nvSpPr>
        <p:spPr>
          <a:xfrm>
            <a:off x="1303125" y="1096775"/>
            <a:ext cx="953700" cy="699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Does work on trains</a:t>
            </a:r>
            <a:endParaRPr/>
          </a:p>
        </p:txBody>
      </p:sp>
      <p:sp>
        <p:nvSpPr>
          <p:cNvPr id="226" name="Google Shape;226;p28"/>
          <p:cNvSpPr/>
          <p:nvPr/>
        </p:nvSpPr>
        <p:spPr>
          <a:xfrm>
            <a:off x="1282725" y="82575"/>
            <a:ext cx="1235100" cy="8391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Muni is semi-efficient</a:t>
            </a:r>
            <a:endParaRPr/>
          </a:p>
        </p:txBody>
      </p:sp>
      <p:sp>
        <p:nvSpPr>
          <p:cNvPr id="227" name="Google Shape;227;p28"/>
          <p:cNvSpPr/>
          <p:nvPr/>
        </p:nvSpPr>
        <p:spPr>
          <a:xfrm>
            <a:off x="2646150" y="82575"/>
            <a:ext cx="1526700" cy="9552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Bay Area public transportation is pretty straight forward</a:t>
            </a:r>
            <a:endParaRPr/>
          </a:p>
        </p:txBody>
      </p:sp>
      <p:sp>
        <p:nvSpPr>
          <p:cNvPr id="228" name="Google Shape;228;p28"/>
          <p:cNvSpPr/>
          <p:nvPr/>
        </p:nvSpPr>
        <p:spPr>
          <a:xfrm>
            <a:off x="2817150" y="1143800"/>
            <a:ext cx="1355700" cy="9552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Doesn’t have a car for sustainability reasons</a:t>
            </a:r>
            <a:endParaRPr/>
          </a:p>
        </p:txBody>
      </p:sp>
      <p:sp>
        <p:nvSpPr>
          <p:cNvPr id="229" name="Google Shape;229;p28"/>
          <p:cNvSpPr/>
          <p:nvPr/>
        </p:nvSpPr>
        <p:spPr>
          <a:xfrm>
            <a:off x="5501200" y="723175"/>
            <a:ext cx="996300" cy="993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Eating a snack and listening to music</a:t>
            </a:r>
            <a:endParaRPr/>
          </a:p>
        </p:txBody>
      </p:sp>
      <p:sp>
        <p:nvSpPr>
          <p:cNvPr id="230" name="Google Shape;230;p28"/>
          <p:cNvSpPr/>
          <p:nvPr/>
        </p:nvSpPr>
        <p:spPr>
          <a:xfrm>
            <a:off x="7242675" y="625675"/>
            <a:ext cx="1455300" cy="10908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Likes to listen to podcasts and do work on train</a:t>
            </a:r>
            <a:endParaRPr/>
          </a:p>
        </p:txBody>
      </p:sp>
      <p:sp>
        <p:nvSpPr>
          <p:cNvPr id="231" name="Google Shape;231;p28"/>
          <p:cNvSpPr/>
          <p:nvPr/>
        </p:nvSpPr>
        <p:spPr>
          <a:xfrm>
            <a:off x="68025" y="4127775"/>
            <a:ext cx="1235100" cy="9552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Thinks her time commuting should be used productively</a:t>
            </a:r>
            <a:endParaRPr sz="1200"/>
          </a:p>
        </p:txBody>
      </p:sp>
      <p:sp>
        <p:nvSpPr>
          <p:cNvPr id="232" name="Google Shape;232;p28"/>
          <p:cNvSpPr/>
          <p:nvPr/>
        </p:nvSpPr>
        <p:spPr>
          <a:xfrm>
            <a:off x="3200600" y="2582025"/>
            <a:ext cx="1235100" cy="1250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Thinks she can educate herself about political topics without having to physically go somewhere</a:t>
            </a:r>
            <a:endParaRPr sz="1200"/>
          </a:p>
        </p:txBody>
      </p:sp>
      <p:sp>
        <p:nvSpPr>
          <p:cNvPr id="233" name="Google Shape;233;p28"/>
          <p:cNvSpPr/>
          <p:nvPr/>
        </p:nvSpPr>
        <p:spPr>
          <a:xfrm>
            <a:off x="129400" y="3187675"/>
            <a:ext cx="996300" cy="795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Wanted to take politics from office to the home</a:t>
            </a:r>
            <a:endParaRPr sz="1200"/>
          </a:p>
        </p:txBody>
      </p:sp>
      <p:sp>
        <p:nvSpPr>
          <p:cNvPr id="234" name="Google Shape;234;p28"/>
          <p:cNvSpPr/>
          <p:nvPr/>
        </p:nvSpPr>
        <p:spPr>
          <a:xfrm>
            <a:off x="1474125" y="4127775"/>
            <a:ext cx="1043700" cy="9552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Thinks having a seat on the train would be ideal</a:t>
            </a:r>
            <a:endParaRPr sz="1200"/>
          </a:p>
        </p:txBody>
      </p:sp>
      <p:sp>
        <p:nvSpPr>
          <p:cNvPr id="235" name="Google Shape;235;p28"/>
          <p:cNvSpPr/>
          <p:nvPr/>
        </p:nvSpPr>
        <p:spPr>
          <a:xfrm>
            <a:off x="1566000" y="2582025"/>
            <a:ext cx="1194300" cy="699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Productivity is important &amp; good use of travel time</a:t>
            </a:r>
            <a:endParaRPr sz="1200"/>
          </a:p>
        </p:txBody>
      </p:sp>
      <p:sp>
        <p:nvSpPr>
          <p:cNvPr id="236" name="Google Shape;236;p28"/>
          <p:cNvSpPr/>
          <p:nvPr/>
        </p:nvSpPr>
        <p:spPr>
          <a:xfrm>
            <a:off x="1614150" y="3378900"/>
            <a:ext cx="1098000" cy="699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Conscious of environmental impact</a:t>
            </a:r>
            <a:endParaRPr sz="1200"/>
          </a:p>
        </p:txBody>
      </p:sp>
      <p:sp>
        <p:nvSpPr>
          <p:cNvPr id="237" name="Google Shape;237;p28"/>
          <p:cNvSpPr/>
          <p:nvPr/>
        </p:nvSpPr>
        <p:spPr>
          <a:xfrm>
            <a:off x="2897850" y="3931025"/>
            <a:ext cx="1194300" cy="10908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Attending “one-off” political events isn’t that important</a:t>
            </a:r>
            <a:endParaRPr sz="1200"/>
          </a:p>
        </p:txBody>
      </p:sp>
      <p:sp>
        <p:nvSpPr>
          <p:cNvPr id="238" name="Google Shape;238;p28"/>
          <p:cNvSpPr/>
          <p:nvPr/>
        </p:nvSpPr>
        <p:spPr>
          <a:xfrm>
            <a:off x="4651875" y="3091525"/>
            <a:ext cx="1455300" cy="120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Feels that sustainability is important; tries to make sustainable choices if it’s easy</a:t>
            </a:r>
            <a:endParaRPr sz="1200"/>
          </a:p>
        </p:txBody>
      </p:sp>
      <p:sp>
        <p:nvSpPr>
          <p:cNvPr id="239" name="Google Shape;239;p28"/>
          <p:cNvSpPr/>
          <p:nvPr/>
        </p:nvSpPr>
        <p:spPr>
          <a:xfrm>
            <a:off x="6187050" y="2582025"/>
            <a:ext cx="1098000" cy="90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Frustrated by commute lengthiness</a:t>
            </a:r>
            <a:endParaRPr/>
          </a:p>
        </p:txBody>
      </p:sp>
      <p:sp>
        <p:nvSpPr>
          <p:cNvPr id="240" name="Google Shape;240;p28"/>
          <p:cNvSpPr/>
          <p:nvPr/>
        </p:nvSpPr>
        <p:spPr>
          <a:xfrm>
            <a:off x="7544300" y="2661825"/>
            <a:ext cx="1194300" cy="10908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Feels that civic engagement can be casual and build community</a:t>
            </a:r>
            <a:endParaRPr sz="1200"/>
          </a:p>
        </p:txBody>
      </p:sp>
      <p:sp>
        <p:nvSpPr>
          <p:cNvPr id="241" name="Google Shape;241;p28"/>
          <p:cNvSpPr/>
          <p:nvPr/>
        </p:nvSpPr>
        <p:spPr>
          <a:xfrm>
            <a:off x="6431850" y="3880425"/>
            <a:ext cx="1567500" cy="10908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Feels positive about bringing people together to discuss views, even if different</a:t>
            </a:r>
            <a:endParaRPr sz="1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9"/>
          <p:cNvSpPr txBox="1"/>
          <p:nvPr>
            <p:ph type="title"/>
          </p:nvPr>
        </p:nvSpPr>
        <p:spPr>
          <a:xfrm>
            <a:off x="491000" y="327025"/>
            <a:ext cx="3547500" cy="7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</a:t>
            </a:r>
            <a:endParaRPr/>
          </a:p>
        </p:txBody>
      </p:sp>
      <p:sp>
        <p:nvSpPr>
          <p:cNvPr id="247" name="Google Shape;247;p29"/>
          <p:cNvSpPr txBox="1"/>
          <p:nvPr>
            <p:ph idx="2" type="body"/>
          </p:nvPr>
        </p:nvSpPr>
        <p:spPr>
          <a:xfrm>
            <a:off x="4991525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Casual gatherings can also build community in a more convenient way.</a:t>
            </a:r>
            <a:endParaRPr/>
          </a:p>
        </p:txBody>
      </p:sp>
      <p:sp>
        <p:nvSpPr>
          <p:cNvPr id="248" name="Google Shape;248;p29"/>
          <p:cNvSpPr txBox="1"/>
          <p:nvPr>
            <p:ph type="title"/>
          </p:nvPr>
        </p:nvSpPr>
        <p:spPr>
          <a:xfrm>
            <a:off x="4904425" y="327025"/>
            <a:ext cx="3547500" cy="7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Insight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49" name="Google Shape;249;p29"/>
          <p:cNvSpPr txBox="1"/>
          <p:nvPr>
            <p:ph idx="2" type="body"/>
          </p:nvPr>
        </p:nvSpPr>
        <p:spPr>
          <a:xfrm>
            <a:off x="4241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B5394"/>
                </a:solidFill>
              </a:rPr>
              <a:t>Finding community when engaging in political/civic events.</a:t>
            </a:r>
            <a:endParaRPr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0"/>
          <p:cNvSpPr txBox="1"/>
          <p:nvPr>
            <p:ph type="title"/>
          </p:nvPr>
        </p:nvSpPr>
        <p:spPr>
          <a:xfrm>
            <a:off x="491000" y="327025"/>
            <a:ext cx="3547500" cy="7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</a:t>
            </a:r>
            <a:endParaRPr/>
          </a:p>
        </p:txBody>
      </p:sp>
      <p:sp>
        <p:nvSpPr>
          <p:cNvPr id="255" name="Google Shape;255;p30"/>
          <p:cNvSpPr txBox="1"/>
          <p:nvPr>
            <p:ph idx="2" type="body"/>
          </p:nvPr>
        </p:nvSpPr>
        <p:spPr>
          <a:xfrm>
            <a:off x="4991525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Being environmental friendly and ease of accessibility are both held at similar high value levels.</a:t>
            </a:r>
            <a:endParaRPr/>
          </a:p>
        </p:txBody>
      </p:sp>
      <p:sp>
        <p:nvSpPr>
          <p:cNvPr id="256" name="Google Shape;256;p30"/>
          <p:cNvSpPr txBox="1"/>
          <p:nvPr>
            <p:ph type="title"/>
          </p:nvPr>
        </p:nvSpPr>
        <p:spPr>
          <a:xfrm>
            <a:off x="4904425" y="327025"/>
            <a:ext cx="3547500" cy="7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Insight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7" name="Google Shape;257;p30"/>
          <p:cNvSpPr txBox="1"/>
          <p:nvPr>
            <p:ph idx="2" type="body"/>
          </p:nvPr>
        </p:nvSpPr>
        <p:spPr>
          <a:xfrm>
            <a:off x="4241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B5394"/>
                </a:solidFill>
              </a:rPr>
              <a:t>Making sustainable choices need to be easy.</a:t>
            </a:r>
            <a:endParaRPr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1"/>
          <p:cNvSpPr txBox="1"/>
          <p:nvPr>
            <p:ph type="title"/>
          </p:nvPr>
        </p:nvSpPr>
        <p:spPr>
          <a:xfrm>
            <a:off x="491000" y="327025"/>
            <a:ext cx="3547500" cy="7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</a:t>
            </a:r>
            <a:endParaRPr/>
          </a:p>
        </p:txBody>
      </p:sp>
      <p:sp>
        <p:nvSpPr>
          <p:cNvPr id="263" name="Google Shape;263;p31"/>
          <p:cNvSpPr txBox="1"/>
          <p:nvPr>
            <p:ph idx="2" type="body"/>
          </p:nvPr>
        </p:nvSpPr>
        <p:spPr>
          <a:xfrm>
            <a:off x="4991525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Civic engagement does not mean you have to be physically present, there are other forms of being engaged.</a:t>
            </a:r>
            <a:endParaRPr/>
          </a:p>
        </p:txBody>
      </p:sp>
      <p:sp>
        <p:nvSpPr>
          <p:cNvPr id="264" name="Google Shape;264;p31"/>
          <p:cNvSpPr txBox="1"/>
          <p:nvPr>
            <p:ph type="title"/>
          </p:nvPr>
        </p:nvSpPr>
        <p:spPr>
          <a:xfrm>
            <a:off x="4904425" y="327025"/>
            <a:ext cx="3547500" cy="7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Insight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5" name="Google Shape;265;p31"/>
          <p:cNvSpPr txBox="1"/>
          <p:nvPr>
            <p:ph idx="2" type="body"/>
          </p:nvPr>
        </p:nvSpPr>
        <p:spPr>
          <a:xfrm>
            <a:off x="4241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B5394"/>
                </a:solidFill>
              </a:rPr>
              <a:t>To be able to engage politically in a convenient and easy manner</a:t>
            </a:r>
            <a:endParaRPr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14"/>
          <p:cNvGrpSpPr/>
          <p:nvPr/>
        </p:nvGrpSpPr>
        <p:grpSpPr>
          <a:xfrm>
            <a:off x="280400" y="479700"/>
            <a:ext cx="8513648" cy="4022425"/>
            <a:chOff x="280400" y="309950"/>
            <a:chExt cx="8513648" cy="4022425"/>
          </a:xfrm>
        </p:grpSpPr>
        <p:pic>
          <p:nvPicPr>
            <p:cNvPr id="78" name="Google Shape;78;p14"/>
            <p:cNvPicPr preferRelativeResize="0"/>
            <p:nvPr/>
          </p:nvPicPr>
          <p:blipFill rotWithShape="1">
            <a:blip r:embed="rId3">
              <a:alphaModFix/>
            </a:blip>
            <a:srcRect b="20947" l="9917" r="13023" t="14361"/>
            <a:stretch/>
          </p:blipFill>
          <p:spPr>
            <a:xfrm>
              <a:off x="6650775" y="1088850"/>
              <a:ext cx="2143273" cy="27376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14"/>
            <p:cNvPicPr preferRelativeResize="0"/>
            <p:nvPr/>
          </p:nvPicPr>
          <p:blipFill rotWithShape="1">
            <a:blip r:embed="rId4">
              <a:alphaModFix/>
            </a:blip>
            <a:srcRect b="20106" l="17902" r="17254" t="13514"/>
            <a:stretch/>
          </p:blipFill>
          <p:spPr>
            <a:xfrm>
              <a:off x="4645225" y="1088850"/>
              <a:ext cx="2005547" cy="27376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81200" y="1088850"/>
              <a:ext cx="2053198" cy="27376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14"/>
            <p:cNvPicPr preferRelativeResize="0"/>
            <p:nvPr/>
          </p:nvPicPr>
          <p:blipFill rotWithShape="1">
            <a:blip r:embed="rId6">
              <a:alphaModFix/>
            </a:blip>
            <a:srcRect b="0" l="2750" r="25446" t="23617"/>
            <a:stretch/>
          </p:blipFill>
          <p:spPr>
            <a:xfrm>
              <a:off x="2434401" y="1088850"/>
              <a:ext cx="2210824" cy="27376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Google Shape;82;p14"/>
            <p:cNvSpPr txBox="1"/>
            <p:nvPr/>
          </p:nvSpPr>
          <p:spPr>
            <a:xfrm>
              <a:off x="280400" y="309950"/>
              <a:ext cx="3911100" cy="68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Our Team: PARG</a:t>
              </a:r>
              <a:endPara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3" name="Google Shape;83;p14"/>
            <p:cNvSpPr txBox="1"/>
            <p:nvPr/>
          </p:nvSpPr>
          <p:spPr>
            <a:xfrm>
              <a:off x="1025000" y="3918975"/>
              <a:ext cx="981900" cy="41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Peter</a:t>
              </a:r>
              <a:endParaRPr b="1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4" name="Google Shape;84;p14"/>
            <p:cNvSpPr txBox="1"/>
            <p:nvPr/>
          </p:nvSpPr>
          <p:spPr>
            <a:xfrm>
              <a:off x="3095800" y="3918975"/>
              <a:ext cx="888000" cy="41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Alyssa</a:t>
              </a:r>
              <a:endParaRPr b="1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5" name="Google Shape;85;p14"/>
            <p:cNvSpPr txBox="1"/>
            <p:nvPr/>
          </p:nvSpPr>
          <p:spPr>
            <a:xfrm>
              <a:off x="5217800" y="3918975"/>
              <a:ext cx="860400" cy="41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Ryan</a:t>
              </a:r>
              <a:endParaRPr b="1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6" name="Google Shape;86;p14"/>
            <p:cNvSpPr txBox="1"/>
            <p:nvPr/>
          </p:nvSpPr>
          <p:spPr>
            <a:xfrm>
              <a:off x="7231463" y="3918975"/>
              <a:ext cx="981900" cy="41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Gabby</a:t>
              </a:r>
              <a:endParaRPr b="1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32"/>
          <p:cNvGrpSpPr/>
          <p:nvPr/>
        </p:nvGrpSpPr>
        <p:grpSpPr>
          <a:xfrm>
            <a:off x="147600" y="1171837"/>
            <a:ext cx="8696600" cy="2799825"/>
            <a:chOff x="154975" y="1300350"/>
            <a:chExt cx="8696600" cy="2799825"/>
          </a:xfrm>
        </p:grpSpPr>
        <p:pic>
          <p:nvPicPr>
            <p:cNvPr id="271" name="Google Shape;271;p3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4975" y="1300350"/>
              <a:ext cx="2761400" cy="2761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2" name="Google Shape;272;p3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115150" y="1300350"/>
              <a:ext cx="2736425" cy="2799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3" name="Google Shape;273;p3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144975" y="1300350"/>
              <a:ext cx="2736425" cy="2799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4" name="Google Shape;274;p32"/>
          <p:cNvSpPr txBox="1"/>
          <p:nvPr/>
        </p:nvSpPr>
        <p:spPr>
          <a:xfrm>
            <a:off x="391125" y="428050"/>
            <a:ext cx="31731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Our Participants</a:t>
            </a:r>
            <a:endParaRPr b="1"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5" name="Google Shape;275;p32"/>
          <p:cNvSpPr txBox="1"/>
          <p:nvPr/>
        </p:nvSpPr>
        <p:spPr>
          <a:xfrm>
            <a:off x="1121700" y="4073475"/>
            <a:ext cx="671400" cy="5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Lexi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6" name="Google Shape;276;p32"/>
          <p:cNvSpPr txBox="1"/>
          <p:nvPr/>
        </p:nvSpPr>
        <p:spPr>
          <a:xfrm>
            <a:off x="3790500" y="4073475"/>
            <a:ext cx="1227600" cy="5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Elizabeth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7" name="Google Shape;277;p32"/>
          <p:cNvSpPr txBox="1"/>
          <p:nvPr/>
        </p:nvSpPr>
        <p:spPr>
          <a:xfrm>
            <a:off x="7219400" y="4073475"/>
            <a:ext cx="580800" cy="5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Joe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8" name="Google Shape;278;p32"/>
          <p:cNvSpPr/>
          <p:nvPr/>
        </p:nvSpPr>
        <p:spPr>
          <a:xfrm>
            <a:off x="6046675" y="1062925"/>
            <a:ext cx="2870700" cy="34461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3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Needfinding Methodology</a:t>
            </a:r>
            <a:endParaRPr/>
          </a:p>
        </p:txBody>
      </p:sp>
      <p:sp>
        <p:nvSpPr>
          <p:cNvPr id="284" name="Google Shape;284;p33"/>
          <p:cNvSpPr txBox="1"/>
          <p:nvPr>
            <p:ph idx="1" type="body"/>
          </p:nvPr>
        </p:nvSpPr>
        <p:spPr>
          <a:xfrm>
            <a:off x="2400262" y="135282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Who: Joe, works at Stanford Med School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Where: CalTrain Station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When: Wednesday afternoon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Why: A good, extreme user waiting for the CalTrain</a:t>
            </a:r>
            <a:endParaRPr/>
          </a:p>
        </p:txBody>
      </p:sp>
      <p:pic>
        <p:nvPicPr>
          <p:cNvPr id="285" name="Google Shape;28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253" y="2667500"/>
            <a:ext cx="3915501" cy="221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did we ask?</a:t>
            </a:r>
            <a:endParaRPr/>
          </a:p>
        </p:txBody>
      </p:sp>
      <p:sp>
        <p:nvSpPr>
          <p:cNvPr id="291" name="Google Shape;291;p34"/>
          <p:cNvSpPr txBox="1"/>
          <p:nvPr>
            <p:ph idx="1" type="body"/>
          </p:nvPr>
        </p:nvSpPr>
        <p:spPr>
          <a:xfrm>
            <a:off x="2400262" y="138752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Tell me about your daily commute.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tools do you use to help plan your commutes?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Tell us about a time you attended a rally/protest.</a:t>
            </a:r>
            <a:endParaRPr/>
          </a:p>
        </p:txBody>
      </p:sp>
      <p:pic>
        <p:nvPicPr>
          <p:cNvPr id="292" name="Google Shape;292;p34"/>
          <p:cNvPicPr preferRelativeResize="0"/>
          <p:nvPr/>
        </p:nvPicPr>
        <p:blipFill rotWithShape="1">
          <a:blip r:embed="rId3">
            <a:alphaModFix/>
          </a:blip>
          <a:srcRect b="13262" l="0" r="0" t="0"/>
          <a:stretch/>
        </p:blipFill>
        <p:spPr>
          <a:xfrm>
            <a:off x="-74325" y="1255950"/>
            <a:ext cx="2815276" cy="244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Empathy Map Results</a:t>
            </a:r>
            <a:endParaRPr/>
          </a:p>
        </p:txBody>
      </p:sp>
      <p:pic>
        <p:nvPicPr>
          <p:cNvPr id="298" name="Google Shape;298;p35"/>
          <p:cNvPicPr preferRelativeResize="0"/>
          <p:nvPr/>
        </p:nvPicPr>
        <p:blipFill rotWithShape="1">
          <a:blip r:embed="rId3">
            <a:alphaModFix/>
          </a:blip>
          <a:srcRect b="9767" l="0" r="0" t="10627"/>
          <a:stretch/>
        </p:blipFill>
        <p:spPr>
          <a:xfrm>
            <a:off x="2526325" y="1211350"/>
            <a:ext cx="5621074" cy="3356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3" name="Google Shape;303;p36"/>
          <p:cNvCxnSpPr/>
          <p:nvPr/>
        </p:nvCxnSpPr>
        <p:spPr>
          <a:xfrm>
            <a:off x="4572000" y="-37650"/>
            <a:ext cx="0" cy="5218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4" name="Google Shape;304;p36"/>
          <p:cNvCxnSpPr/>
          <p:nvPr/>
        </p:nvCxnSpPr>
        <p:spPr>
          <a:xfrm>
            <a:off x="-54300" y="2515425"/>
            <a:ext cx="9252600" cy="1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5" name="Google Shape;305;p36"/>
          <p:cNvSpPr txBox="1"/>
          <p:nvPr>
            <p:ph idx="4294967295" type="title"/>
          </p:nvPr>
        </p:nvSpPr>
        <p:spPr>
          <a:xfrm>
            <a:off x="0" y="44950"/>
            <a:ext cx="1098000" cy="79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SAY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06" name="Google Shape;306;p36"/>
          <p:cNvSpPr txBox="1"/>
          <p:nvPr>
            <p:ph idx="4294967295" type="title"/>
          </p:nvPr>
        </p:nvSpPr>
        <p:spPr>
          <a:xfrm>
            <a:off x="0" y="2534025"/>
            <a:ext cx="1709100" cy="79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THINK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07" name="Google Shape;307;p36"/>
          <p:cNvSpPr txBox="1"/>
          <p:nvPr>
            <p:ph idx="4294967295" type="title"/>
          </p:nvPr>
        </p:nvSpPr>
        <p:spPr>
          <a:xfrm>
            <a:off x="4609625" y="44950"/>
            <a:ext cx="1098000" cy="79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DO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08" name="Google Shape;308;p36"/>
          <p:cNvSpPr txBox="1"/>
          <p:nvPr>
            <p:ph idx="4294967295" type="title"/>
          </p:nvPr>
        </p:nvSpPr>
        <p:spPr>
          <a:xfrm>
            <a:off x="4572000" y="2534025"/>
            <a:ext cx="1098000" cy="79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FEEL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09" name="Google Shape;309;p36"/>
          <p:cNvSpPr/>
          <p:nvPr/>
        </p:nvSpPr>
        <p:spPr>
          <a:xfrm>
            <a:off x="169250" y="840250"/>
            <a:ext cx="1098000" cy="10122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</a:t>
            </a:r>
            <a:r>
              <a:rPr lang="en" sz="1200"/>
              <a:t> know what your next question is: what if I need a car?</a:t>
            </a:r>
            <a:endParaRPr sz="1200"/>
          </a:p>
        </p:txBody>
      </p:sp>
      <p:sp>
        <p:nvSpPr>
          <p:cNvPr id="310" name="Google Shape;310;p36"/>
          <p:cNvSpPr/>
          <p:nvPr/>
        </p:nvSpPr>
        <p:spPr>
          <a:xfrm>
            <a:off x="1393600" y="98000"/>
            <a:ext cx="776400" cy="795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Prefers e-bikes</a:t>
            </a:r>
            <a:endParaRPr/>
          </a:p>
        </p:txBody>
      </p:sp>
      <p:sp>
        <p:nvSpPr>
          <p:cNvPr id="311" name="Google Shape;311;p36"/>
          <p:cNvSpPr/>
          <p:nvPr/>
        </p:nvSpPr>
        <p:spPr>
          <a:xfrm>
            <a:off x="1525250" y="1114875"/>
            <a:ext cx="1098000" cy="10122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Used the bus because that’s what everyone else did</a:t>
            </a:r>
            <a:endParaRPr sz="1200"/>
          </a:p>
        </p:txBody>
      </p:sp>
      <p:sp>
        <p:nvSpPr>
          <p:cNvPr id="312" name="Google Shape;312;p36"/>
          <p:cNvSpPr/>
          <p:nvPr/>
        </p:nvSpPr>
        <p:spPr>
          <a:xfrm>
            <a:off x="2542725" y="176900"/>
            <a:ext cx="1340700" cy="637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I’m a strong environmentalist</a:t>
            </a:r>
            <a:endParaRPr sz="1200"/>
          </a:p>
        </p:txBody>
      </p:sp>
      <p:sp>
        <p:nvSpPr>
          <p:cNvPr id="313" name="Google Shape;313;p36"/>
          <p:cNvSpPr/>
          <p:nvPr/>
        </p:nvSpPr>
        <p:spPr>
          <a:xfrm>
            <a:off x="3259325" y="893300"/>
            <a:ext cx="896700" cy="795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“Link Twitter for live transit updates”</a:t>
            </a:r>
            <a:endParaRPr sz="1200"/>
          </a:p>
        </p:txBody>
      </p:sp>
      <p:sp>
        <p:nvSpPr>
          <p:cNvPr id="314" name="Google Shape;314;p36"/>
          <p:cNvSpPr/>
          <p:nvPr/>
        </p:nvSpPr>
        <p:spPr>
          <a:xfrm>
            <a:off x="2979175" y="1833963"/>
            <a:ext cx="1098000" cy="5361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Citymapper</a:t>
            </a:r>
            <a:endParaRPr sz="1200"/>
          </a:p>
        </p:txBody>
      </p:sp>
      <p:sp>
        <p:nvSpPr>
          <p:cNvPr id="315" name="Google Shape;315;p36"/>
          <p:cNvSpPr/>
          <p:nvPr/>
        </p:nvSpPr>
        <p:spPr>
          <a:xfrm>
            <a:off x="4711300" y="695025"/>
            <a:ext cx="1052700" cy="9936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Eating Shake Shack while waiting for train</a:t>
            </a:r>
            <a:endParaRPr sz="1200"/>
          </a:p>
        </p:txBody>
      </p:sp>
      <p:sp>
        <p:nvSpPr>
          <p:cNvPr id="316" name="Google Shape;316;p36"/>
          <p:cNvSpPr/>
          <p:nvPr/>
        </p:nvSpPr>
        <p:spPr>
          <a:xfrm>
            <a:off x="6110175" y="299150"/>
            <a:ext cx="2040000" cy="10122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Recited ride fares, stations, and transportation services from memory; very </a:t>
            </a:r>
            <a:r>
              <a:rPr lang="en" sz="1200"/>
              <a:t>knowledgeable</a:t>
            </a:r>
            <a:endParaRPr sz="1200"/>
          </a:p>
        </p:txBody>
      </p:sp>
      <p:sp>
        <p:nvSpPr>
          <p:cNvPr id="317" name="Google Shape;317;p36"/>
          <p:cNvSpPr/>
          <p:nvPr/>
        </p:nvSpPr>
        <p:spPr>
          <a:xfrm>
            <a:off x="6814700" y="1533513"/>
            <a:ext cx="776400" cy="637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Chin rested on hand</a:t>
            </a:r>
            <a:endParaRPr sz="1200"/>
          </a:p>
        </p:txBody>
      </p:sp>
      <p:sp>
        <p:nvSpPr>
          <p:cNvPr id="318" name="Google Shape;318;p36"/>
          <p:cNvSpPr/>
          <p:nvPr/>
        </p:nvSpPr>
        <p:spPr>
          <a:xfrm>
            <a:off x="119025" y="3150225"/>
            <a:ext cx="1340700" cy="10122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Thinks public transit is more environmentally friendly</a:t>
            </a:r>
            <a:endParaRPr sz="1200"/>
          </a:p>
        </p:txBody>
      </p:sp>
      <p:sp>
        <p:nvSpPr>
          <p:cNvPr id="319" name="Google Shape;319;p36"/>
          <p:cNvSpPr/>
          <p:nvPr/>
        </p:nvSpPr>
        <p:spPr>
          <a:xfrm>
            <a:off x="1525250" y="2644375"/>
            <a:ext cx="1098000" cy="10122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Cars are inefficient in the Bay Area</a:t>
            </a:r>
            <a:endParaRPr sz="1200"/>
          </a:p>
        </p:txBody>
      </p:sp>
      <p:sp>
        <p:nvSpPr>
          <p:cNvPr id="320" name="Google Shape;320;p36"/>
          <p:cNvSpPr/>
          <p:nvPr/>
        </p:nvSpPr>
        <p:spPr>
          <a:xfrm>
            <a:off x="2785425" y="2679375"/>
            <a:ext cx="1098000" cy="10122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Prioritizes being eco-friendly over saving money</a:t>
            </a:r>
            <a:endParaRPr sz="1200"/>
          </a:p>
        </p:txBody>
      </p:sp>
      <p:sp>
        <p:nvSpPr>
          <p:cNvPr id="321" name="Google Shape;321;p36"/>
          <p:cNvSpPr/>
          <p:nvPr/>
        </p:nvSpPr>
        <p:spPr>
          <a:xfrm>
            <a:off x="1939700" y="3936500"/>
            <a:ext cx="1413600" cy="10122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Civic engagement is important</a:t>
            </a:r>
            <a:endParaRPr sz="1200"/>
          </a:p>
        </p:txBody>
      </p:sp>
      <p:sp>
        <p:nvSpPr>
          <p:cNvPr id="322" name="Google Shape;322;p36"/>
          <p:cNvSpPr/>
          <p:nvPr/>
        </p:nvSpPr>
        <p:spPr>
          <a:xfrm>
            <a:off x="4688650" y="3150225"/>
            <a:ext cx="1098000" cy="10122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Feels that balancing cost &amp; time can be difficult</a:t>
            </a:r>
            <a:endParaRPr sz="1200"/>
          </a:p>
        </p:txBody>
      </p:sp>
      <p:sp>
        <p:nvSpPr>
          <p:cNvPr id="323" name="Google Shape;323;p36"/>
          <p:cNvSpPr/>
          <p:nvPr/>
        </p:nvSpPr>
        <p:spPr>
          <a:xfrm>
            <a:off x="5903300" y="2627925"/>
            <a:ext cx="1340700" cy="11151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Annoyed that e-bikes are being banned -- exercise, cheaper, sustainable</a:t>
            </a:r>
            <a:endParaRPr sz="1200"/>
          </a:p>
        </p:txBody>
      </p:sp>
      <p:sp>
        <p:nvSpPr>
          <p:cNvPr id="324" name="Google Shape;324;p36"/>
          <p:cNvSpPr/>
          <p:nvPr/>
        </p:nvSpPr>
        <p:spPr>
          <a:xfrm>
            <a:off x="7591100" y="2736250"/>
            <a:ext cx="1340700" cy="14670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Feels comfortable/that it is socially acceptable when others also rideshare</a:t>
            </a:r>
            <a:endParaRPr sz="1200"/>
          </a:p>
        </p:txBody>
      </p:sp>
      <p:sp>
        <p:nvSpPr>
          <p:cNvPr id="325" name="Google Shape;325;p36"/>
          <p:cNvSpPr/>
          <p:nvPr/>
        </p:nvSpPr>
        <p:spPr>
          <a:xfrm>
            <a:off x="6024650" y="3878500"/>
            <a:ext cx="1098000" cy="10122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Passionate about sustainability and civic engagement</a:t>
            </a:r>
            <a:endParaRPr sz="12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7"/>
          <p:cNvSpPr txBox="1"/>
          <p:nvPr>
            <p:ph type="title"/>
          </p:nvPr>
        </p:nvSpPr>
        <p:spPr>
          <a:xfrm>
            <a:off x="491000" y="327025"/>
            <a:ext cx="3547500" cy="7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</a:t>
            </a:r>
            <a:endParaRPr/>
          </a:p>
        </p:txBody>
      </p:sp>
      <p:sp>
        <p:nvSpPr>
          <p:cNvPr id="331" name="Google Shape;331;p37"/>
          <p:cNvSpPr txBox="1"/>
          <p:nvPr>
            <p:ph idx="2" type="body"/>
          </p:nvPr>
        </p:nvSpPr>
        <p:spPr>
          <a:xfrm>
            <a:off x="4991525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He would only take rideshares/carpool if others were taking the same form of transportation.</a:t>
            </a:r>
            <a:endParaRPr/>
          </a:p>
        </p:txBody>
      </p:sp>
      <p:sp>
        <p:nvSpPr>
          <p:cNvPr id="332" name="Google Shape;332;p37"/>
          <p:cNvSpPr txBox="1"/>
          <p:nvPr>
            <p:ph type="title"/>
          </p:nvPr>
        </p:nvSpPr>
        <p:spPr>
          <a:xfrm>
            <a:off x="4904425" y="327025"/>
            <a:ext cx="3547500" cy="7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Insight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33" name="Google Shape;333;p37"/>
          <p:cNvSpPr txBox="1"/>
          <p:nvPr>
            <p:ph idx="2" type="body"/>
          </p:nvPr>
        </p:nvSpPr>
        <p:spPr>
          <a:xfrm>
            <a:off x="4241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B5394"/>
                </a:solidFill>
              </a:rPr>
              <a:t>Knowing when other people are going to similar places/areas of similar interest.</a:t>
            </a:r>
            <a:endParaRPr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8"/>
          <p:cNvSpPr txBox="1"/>
          <p:nvPr>
            <p:ph type="title"/>
          </p:nvPr>
        </p:nvSpPr>
        <p:spPr>
          <a:xfrm>
            <a:off x="491000" y="327025"/>
            <a:ext cx="3547500" cy="7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</a:t>
            </a:r>
            <a:endParaRPr/>
          </a:p>
        </p:txBody>
      </p:sp>
      <p:sp>
        <p:nvSpPr>
          <p:cNvPr id="339" name="Google Shape;339;p38"/>
          <p:cNvSpPr txBox="1"/>
          <p:nvPr>
            <p:ph idx="2" type="body"/>
          </p:nvPr>
        </p:nvSpPr>
        <p:spPr>
          <a:xfrm>
            <a:off x="4991525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 combination of time and money are valued when considering public transit.</a:t>
            </a:r>
            <a:endParaRPr/>
          </a:p>
        </p:txBody>
      </p:sp>
      <p:sp>
        <p:nvSpPr>
          <p:cNvPr id="340" name="Google Shape;340;p38"/>
          <p:cNvSpPr txBox="1"/>
          <p:nvPr>
            <p:ph type="title"/>
          </p:nvPr>
        </p:nvSpPr>
        <p:spPr>
          <a:xfrm>
            <a:off x="4904425" y="327025"/>
            <a:ext cx="3547500" cy="7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Insight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41" name="Google Shape;341;p38"/>
          <p:cNvSpPr txBox="1"/>
          <p:nvPr>
            <p:ph idx="2" type="body"/>
          </p:nvPr>
        </p:nvSpPr>
        <p:spPr>
          <a:xfrm>
            <a:off x="4241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B5394"/>
                </a:solidFill>
              </a:rPr>
              <a:t>To balance time and money in regards to public transit.</a:t>
            </a:r>
            <a:endParaRPr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9"/>
          <p:cNvSpPr txBox="1"/>
          <p:nvPr>
            <p:ph type="title"/>
          </p:nvPr>
        </p:nvSpPr>
        <p:spPr>
          <a:xfrm>
            <a:off x="491000" y="327025"/>
            <a:ext cx="3547500" cy="7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</a:t>
            </a:r>
            <a:endParaRPr/>
          </a:p>
        </p:txBody>
      </p:sp>
      <p:sp>
        <p:nvSpPr>
          <p:cNvPr id="347" name="Google Shape;347;p39"/>
          <p:cNvSpPr txBox="1"/>
          <p:nvPr>
            <p:ph idx="2" type="body"/>
          </p:nvPr>
        </p:nvSpPr>
        <p:spPr>
          <a:xfrm>
            <a:off x="4991525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Consolidated updates for all forms of public transit in one place.</a:t>
            </a:r>
            <a:endParaRPr/>
          </a:p>
        </p:txBody>
      </p:sp>
      <p:sp>
        <p:nvSpPr>
          <p:cNvPr id="348" name="Google Shape;348;p39"/>
          <p:cNvSpPr txBox="1"/>
          <p:nvPr>
            <p:ph type="title"/>
          </p:nvPr>
        </p:nvSpPr>
        <p:spPr>
          <a:xfrm>
            <a:off x="4904425" y="327025"/>
            <a:ext cx="3547500" cy="7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Insight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49" name="Google Shape;349;p39"/>
          <p:cNvSpPr txBox="1"/>
          <p:nvPr>
            <p:ph idx="2" type="body"/>
          </p:nvPr>
        </p:nvSpPr>
        <p:spPr>
          <a:xfrm>
            <a:off x="4241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B5394"/>
                </a:solidFill>
              </a:rPr>
              <a:t>To see live transit updates in one place.</a:t>
            </a:r>
            <a:endParaRPr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0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355" name="Google Shape;355;p40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People need convenience and easy access in regard to public transportation and civic engagement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Similar interests and personal relationships drive a lot of decisions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People want to be engaged, but there are convenience barriers that stop people from participating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15"/>
          <p:cNvGrpSpPr/>
          <p:nvPr/>
        </p:nvGrpSpPr>
        <p:grpSpPr>
          <a:xfrm>
            <a:off x="147600" y="1171837"/>
            <a:ext cx="8696600" cy="2799825"/>
            <a:chOff x="154975" y="1300350"/>
            <a:chExt cx="8696600" cy="2799825"/>
          </a:xfrm>
        </p:grpSpPr>
        <p:pic>
          <p:nvPicPr>
            <p:cNvPr id="92" name="Google Shape;92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4975" y="1300350"/>
              <a:ext cx="2761400" cy="2761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115150" y="1300350"/>
              <a:ext cx="2736425" cy="2799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144975" y="1300350"/>
              <a:ext cx="2736425" cy="2799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5" name="Google Shape;95;p15"/>
          <p:cNvSpPr txBox="1"/>
          <p:nvPr/>
        </p:nvSpPr>
        <p:spPr>
          <a:xfrm>
            <a:off x="391125" y="428050"/>
            <a:ext cx="31731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Our Participants</a:t>
            </a:r>
            <a:endParaRPr b="1"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1121700" y="4073475"/>
            <a:ext cx="671400" cy="5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Lexi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3790500" y="4073475"/>
            <a:ext cx="1227600" cy="5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Elizabeth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7219400" y="4073475"/>
            <a:ext cx="580800" cy="5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Joe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16"/>
          <p:cNvGrpSpPr/>
          <p:nvPr/>
        </p:nvGrpSpPr>
        <p:grpSpPr>
          <a:xfrm>
            <a:off x="147600" y="1171837"/>
            <a:ext cx="8696600" cy="2799825"/>
            <a:chOff x="154975" y="1300350"/>
            <a:chExt cx="8696600" cy="2799825"/>
          </a:xfrm>
        </p:grpSpPr>
        <p:pic>
          <p:nvPicPr>
            <p:cNvPr id="104" name="Google Shape;104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4975" y="1300350"/>
              <a:ext cx="2761400" cy="2761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115150" y="1300350"/>
              <a:ext cx="2736425" cy="2799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144975" y="1300350"/>
              <a:ext cx="2736425" cy="2799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7" name="Google Shape;107;p16"/>
          <p:cNvSpPr txBox="1"/>
          <p:nvPr/>
        </p:nvSpPr>
        <p:spPr>
          <a:xfrm>
            <a:off x="391125" y="428050"/>
            <a:ext cx="31731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Our Participants</a:t>
            </a:r>
            <a:endParaRPr b="1"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1121700" y="4073475"/>
            <a:ext cx="671400" cy="5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Lexi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3790500" y="4073475"/>
            <a:ext cx="1227600" cy="5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Elizabeth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7219400" y="4073475"/>
            <a:ext cx="580800" cy="5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Joe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1" name="Google Shape;111;p16"/>
          <p:cNvSpPr/>
          <p:nvPr/>
        </p:nvSpPr>
        <p:spPr>
          <a:xfrm>
            <a:off x="95925" y="1092175"/>
            <a:ext cx="2870700" cy="34461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Needfinding Methodology</a:t>
            </a:r>
            <a:endParaRPr/>
          </a:p>
        </p:txBody>
      </p:sp>
      <p:sp>
        <p:nvSpPr>
          <p:cNvPr id="117" name="Google Shape;117;p17"/>
          <p:cNvSpPr txBox="1"/>
          <p:nvPr>
            <p:ph idx="1" type="body"/>
          </p:nvPr>
        </p:nvSpPr>
        <p:spPr>
          <a:xfrm>
            <a:off x="2400262" y="135282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Who: Lexi, an engineer at Lockheed Martin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Where: Peet’s Coffee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When: Wednesday afternoon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Why: a non-user of public transportation</a:t>
            </a:r>
            <a:endParaRPr/>
          </a:p>
        </p:txBody>
      </p:sp>
      <p:pic>
        <p:nvPicPr>
          <p:cNvPr id="118" name="Google Shape;118;p17"/>
          <p:cNvPicPr preferRelativeResize="0"/>
          <p:nvPr/>
        </p:nvPicPr>
        <p:blipFill rotWithShape="1">
          <a:blip r:embed="rId3">
            <a:alphaModFix/>
          </a:blip>
          <a:srcRect b="0" l="20552" r="0" t="25749"/>
          <a:stretch/>
        </p:blipFill>
        <p:spPr>
          <a:xfrm>
            <a:off x="159650" y="2940075"/>
            <a:ext cx="2460125" cy="172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did we ask?</a:t>
            </a:r>
            <a:endParaRPr/>
          </a:p>
        </p:txBody>
      </p:sp>
      <p:sp>
        <p:nvSpPr>
          <p:cNvPr id="124" name="Google Shape;124;p18"/>
          <p:cNvSpPr txBox="1"/>
          <p:nvPr>
            <p:ph idx="1" type="body"/>
          </p:nvPr>
        </p:nvSpPr>
        <p:spPr>
          <a:xfrm>
            <a:off x="2400262" y="138752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types of transportations do you use?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Why do you choose to use a car rather than public transportation?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Tell us about a time where you engaged in a rally/protest/town hall.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do you do during your commutes to work?</a:t>
            </a:r>
            <a:endParaRPr/>
          </a:p>
        </p:txBody>
      </p:sp>
      <p:pic>
        <p:nvPicPr>
          <p:cNvPr id="125" name="Google Shape;125;p18"/>
          <p:cNvPicPr preferRelativeResize="0"/>
          <p:nvPr/>
        </p:nvPicPr>
        <p:blipFill rotWithShape="1">
          <a:blip r:embed="rId3">
            <a:alphaModFix/>
          </a:blip>
          <a:srcRect b="13262" l="0" r="0" t="0"/>
          <a:stretch/>
        </p:blipFill>
        <p:spPr>
          <a:xfrm>
            <a:off x="-74325" y="1255950"/>
            <a:ext cx="2815276" cy="244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Empathy Map Results</a:t>
            </a:r>
            <a:endParaRPr/>
          </a:p>
        </p:txBody>
      </p:sp>
      <p:pic>
        <p:nvPicPr>
          <p:cNvPr id="131" name="Google Shape;131;p19"/>
          <p:cNvPicPr preferRelativeResize="0"/>
          <p:nvPr/>
        </p:nvPicPr>
        <p:blipFill rotWithShape="1">
          <a:blip r:embed="rId3">
            <a:alphaModFix/>
          </a:blip>
          <a:srcRect b="5970" l="15251" r="11531" t="0"/>
          <a:stretch/>
        </p:blipFill>
        <p:spPr>
          <a:xfrm rot="-5400000">
            <a:off x="3645511" y="196262"/>
            <a:ext cx="3154327" cy="5401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6" name="Google Shape;136;p20"/>
          <p:cNvCxnSpPr/>
          <p:nvPr/>
        </p:nvCxnSpPr>
        <p:spPr>
          <a:xfrm>
            <a:off x="4572000" y="-37650"/>
            <a:ext cx="0" cy="5218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7" name="Google Shape;137;p20"/>
          <p:cNvCxnSpPr/>
          <p:nvPr/>
        </p:nvCxnSpPr>
        <p:spPr>
          <a:xfrm>
            <a:off x="-54300" y="2515425"/>
            <a:ext cx="9252600" cy="1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8" name="Google Shape;138;p20"/>
          <p:cNvSpPr txBox="1"/>
          <p:nvPr>
            <p:ph idx="4294967295" type="title"/>
          </p:nvPr>
        </p:nvSpPr>
        <p:spPr>
          <a:xfrm>
            <a:off x="0" y="44950"/>
            <a:ext cx="1098000" cy="79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SAY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9" name="Google Shape;139;p20"/>
          <p:cNvSpPr txBox="1"/>
          <p:nvPr>
            <p:ph idx="4294967295" type="title"/>
          </p:nvPr>
        </p:nvSpPr>
        <p:spPr>
          <a:xfrm>
            <a:off x="0" y="2534025"/>
            <a:ext cx="1709100" cy="79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THINK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0" name="Google Shape;140;p20"/>
          <p:cNvSpPr txBox="1"/>
          <p:nvPr>
            <p:ph idx="4294967295" type="title"/>
          </p:nvPr>
        </p:nvSpPr>
        <p:spPr>
          <a:xfrm>
            <a:off x="4609625" y="44950"/>
            <a:ext cx="1098000" cy="79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DO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1" name="Google Shape;141;p20"/>
          <p:cNvSpPr txBox="1"/>
          <p:nvPr>
            <p:ph idx="4294967295" type="title"/>
          </p:nvPr>
        </p:nvSpPr>
        <p:spPr>
          <a:xfrm>
            <a:off x="4572000" y="2534025"/>
            <a:ext cx="1098000" cy="79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FEEL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2" name="Google Shape;142;p20"/>
          <p:cNvSpPr/>
          <p:nvPr/>
        </p:nvSpPr>
        <p:spPr>
          <a:xfrm>
            <a:off x="65800" y="689800"/>
            <a:ext cx="996900" cy="9651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Likes news in different mediums</a:t>
            </a:r>
            <a:endParaRPr/>
          </a:p>
        </p:txBody>
      </p:sp>
      <p:sp>
        <p:nvSpPr>
          <p:cNvPr id="143" name="Google Shape;143;p20"/>
          <p:cNvSpPr/>
          <p:nvPr/>
        </p:nvSpPr>
        <p:spPr>
          <a:xfrm>
            <a:off x="1205525" y="136975"/>
            <a:ext cx="1194300" cy="10101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Palo Alto doesn’t have many rallies or protests</a:t>
            </a:r>
            <a:endParaRPr/>
          </a:p>
        </p:txBody>
      </p:sp>
      <p:sp>
        <p:nvSpPr>
          <p:cNvPr id="144" name="Google Shape;144;p20"/>
          <p:cNvSpPr/>
          <p:nvPr/>
        </p:nvSpPr>
        <p:spPr>
          <a:xfrm>
            <a:off x="2806000" y="136975"/>
            <a:ext cx="927000" cy="878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Used to be more civically engaged</a:t>
            </a:r>
            <a:endParaRPr/>
          </a:p>
        </p:txBody>
      </p:sp>
      <p:sp>
        <p:nvSpPr>
          <p:cNvPr id="145" name="Google Shape;145;p20"/>
          <p:cNvSpPr/>
          <p:nvPr/>
        </p:nvSpPr>
        <p:spPr>
          <a:xfrm>
            <a:off x="1232075" y="1285526"/>
            <a:ext cx="1194300" cy="10908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Word of mouth is how I get informed on protests</a:t>
            </a:r>
            <a:endParaRPr/>
          </a:p>
        </p:txBody>
      </p:sp>
      <p:sp>
        <p:nvSpPr>
          <p:cNvPr id="146" name="Google Shape;146;p20"/>
          <p:cNvSpPr/>
          <p:nvPr/>
        </p:nvSpPr>
        <p:spPr>
          <a:xfrm>
            <a:off x="2806000" y="1220150"/>
            <a:ext cx="1194300" cy="10908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Podcasts better than TV</a:t>
            </a:r>
            <a:endParaRPr/>
          </a:p>
        </p:txBody>
      </p:sp>
      <p:sp>
        <p:nvSpPr>
          <p:cNvPr id="147" name="Google Shape;147;p20"/>
          <p:cNvSpPr/>
          <p:nvPr/>
        </p:nvSpPr>
        <p:spPr>
          <a:xfrm>
            <a:off x="122575" y="3094600"/>
            <a:ext cx="1194300" cy="10908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Podcasts are good for getting news &amp; engaging with news</a:t>
            </a:r>
            <a:endParaRPr/>
          </a:p>
        </p:txBody>
      </p:sp>
      <p:sp>
        <p:nvSpPr>
          <p:cNvPr id="148" name="Google Shape;148;p20"/>
          <p:cNvSpPr/>
          <p:nvPr/>
        </p:nvSpPr>
        <p:spPr>
          <a:xfrm>
            <a:off x="1506800" y="3094600"/>
            <a:ext cx="1455300" cy="10908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Public transit is only useful for prolonged times in the city</a:t>
            </a:r>
            <a:endParaRPr/>
          </a:p>
        </p:txBody>
      </p:sp>
      <p:sp>
        <p:nvSpPr>
          <p:cNvPr id="149" name="Google Shape;149;p20"/>
          <p:cNvSpPr/>
          <p:nvPr/>
        </p:nvSpPr>
        <p:spPr>
          <a:xfrm>
            <a:off x="3268600" y="2639325"/>
            <a:ext cx="996900" cy="10101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Thinks she isn’t too aware of political events</a:t>
            </a:r>
            <a:endParaRPr/>
          </a:p>
        </p:txBody>
      </p:sp>
      <p:sp>
        <p:nvSpPr>
          <p:cNvPr id="150" name="Google Shape;150;p20"/>
          <p:cNvSpPr/>
          <p:nvPr/>
        </p:nvSpPr>
        <p:spPr>
          <a:xfrm>
            <a:off x="617400" y="4225750"/>
            <a:ext cx="996900" cy="878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Engages with news by word of mouth</a:t>
            </a:r>
            <a:endParaRPr/>
          </a:p>
        </p:txBody>
      </p:sp>
      <p:sp>
        <p:nvSpPr>
          <p:cNvPr id="151" name="Google Shape;151;p20"/>
          <p:cNvSpPr/>
          <p:nvPr/>
        </p:nvSpPr>
        <p:spPr>
          <a:xfrm>
            <a:off x="3218050" y="3913825"/>
            <a:ext cx="1098000" cy="10908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Thinks the more concise the news is, the better</a:t>
            </a:r>
            <a:endParaRPr/>
          </a:p>
        </p:txBody>
      </p:sp>
      <p:sp>
        <p:nvSpPr>
          <p:cNvPr id="152" name="Google Shape;152;p20"/>
          <p:cNvSpPr/>
          <p:nvPr/>
        </p:nvSpPr>
        <p:spPr>
          <a:xfrm>
            <a:off x="5833600" y="260550"/>
            <a:ext cx="1194300" cy="10908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Remote work on laptop @ Peet’s</a:t>
            </a:r>
            <a:endParaRPr/>
          </a:p>
        </p:txBody>
      </p:sp>
      <p:sp>
        <p:nvSpPr>
          <p:cNvPr id="153" name="Google Shape;153;p20"/>
          <p:cNvSpPr/>
          <p:nvPr/>
        </p:nvSpPr>
        <p:spPr>
          <a:xfrm>
            <a:off x="7506325" y="1285525"/>
            <a:ext cx="1194300" cy="10908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Uses commute time to listen to news</a:t>
            </a:r>
            <a:endParaRPr/>
          </a:p>
        </p:txBody>
      </p:sp>
      <p:sp>
        <p:nvSpPr>
          <p:cNvPr id="154" name="Google Shape;154;p20"/>
          <p:cNvSpPr/>
          <p:nvPr/>
        </p:nvSpPr>
        <p:spPr>
          <a:xfrm>
            <a:off x="4743775" y="3223825"/>
            <a:ext cx="1194300" cy="10908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Feels that she isn’t engaged </a:t>
            </a:r>
            <a:r>
              <a:rPr lang="en"/>
              <a:t>politically</a:t>
            </a:r>
            <a:endParaRPr/>
          </a:p>
        </p:txBody>
      </p:sp>
      <p:sp>
        <p:nvSpPr>
          <p:cNvPr id="155" name="Google Shape;155;p20"/>
          <p:cNvSpPr/>
          <p:nvPr/>
        </p:nvSpPr>
        <p:spPr>
          <a:xfrm>
            <a:off x="6051025" y="2673125"/>
            <a:ext cx="1455300" cy="11880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Feels like she cannot go to protests because of her employer</a:t>
            </a:r>
            <a:endParaRPr/>
          </a:p>
        </p:txBody>
      </p:sp>
      <p:sp>
        <p:nvSpPr>
          <p:cNvPr id="156" name="Google Shape;156;p20"/>
          <p:cNvSpPr/>
          <p:nvPr/>
        </p:nvSpPr>
        <p:spPr>
          <a:xfrm>
            <a:off x="7619275" y="3801350"/>
            <a:ext cx="1194300" cy="10908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Feels like current news outlets are not engaging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/>
          <p:nvPr>
            <p:ph type="title"/>
          </p:nvPr>
        </p:nvSpPr>
        <p:spPr>
          <a:xfrm>
            <a:off x="491000" y="327025"/>
            <a:ext cx="3547500" cy="7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</a:t>
            </a:r>
            <a:endParaRPr/>
          </a:p>
        </p:txBody>
      </p:sp>
      <p:sp>
        <p:nvSpPr>
          <p:cNvPr id="162" name="Google Shape;162;p21"/>
          <p:cNvSpPr txBox="1"/>
          <p:nvPr>
            <p:ph idx="2" type="body"/>
          </p:nvPr>
        </p:nvSpPr>
        <p:spPr>
          <a:xfrm>
            <a:off x="4991525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 </a:t>
            </a:r>
            <a:r>
              <a:rPr b="1" lang="en"/>
              <a:t>delivery</a:t>
            </a:r>
            <a:r>
              <a:rPr lang="en"/>
              <a:t> of current news and politics is just as important as the content itself. </a:t>
            </a:r>
            <a:endParaRPr/>
          </a:p>
        </p:txBody>
      </p:sp>
      <p:sp>
        <p:nvSpPr>
          <p:cNvPr id="163" name="Google Shape;163;p21"/>
          <p:cNvSpPr txBox="1"/>
          <p:nvPr>
            <p:ph type="title"/>
          </p:nvPr>
        </p:nvSpPr>
        <p:spPr>
          <a:xfrm>
            <a:off x="4904425" y="327025"/>
            <a:ext cx="3547500" cy="7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Insight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4" name="Google Shape;164;p21"/>
          <p:cNvSpPr txBox="1"/>
          <p:nvPr>
            <p:ph idx="2" type="body"/>
          </p:nvPr>
        </p:nvSpPr>
        <p:spPr>
          <a:xfrm>
            <a:off x="4241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B5394"/>
                </a:solidFill>
              </a:rPr>
              <a:t>To learn about current news in new forms and dynamics.</a:t>
            </a:r>
            <a:endParaRPr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