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Poppins"/>
      <p:regular r:id="rId31"/>
      <p:bold r:id="rId32"/>
      <p:italic r:id="rId33"/>
      <p:boldItalic r:id="rId34"/>
    </p:embeddedFont>
    <p:embeddedFont>
      <p:font typeface="Poppins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oppins-italic.fntdata"/><Relationship Id="rId10" Type="http://schemas.openxmlformats.org/officeDocument/2006/relationships/slide" Target="slides/slide6.xml"/><Relationship Id="rId32" Type="http://schemas.openxmlformats.org/officeDocument/2006/relationships/font" Target="fonts/Poppins-bold.fntdata"/><Relationship Id="rId13" Type="http://schemas.openxmlformats.org/officeDocument/2006/relationships/slide" Target="slides/slide9.xml"/><Relationship Id="rId35" Type="http://schemas.openxmlformats.org/officeDocument/2006/relationships/font" Target="fonts/PoppinsLight-regular.fntdata"/><Relationship Id="rId12" Type="http://schemas.openxmlformats.org/officeDocument/2006/relationships/slide" Target="slides/slide8.xml"/><Relationship Id="rId34" Type="http://schemas.openxmlformats.org/officeDocument/2006/relationships/font" Target="fonts/Poppins-boldItalic.fntdata"/><Relationship Id="rId15" Type="http://schemas.openxmlformats.org/officeDocument/2006/relationships/slide" Target="slides/slide11.xml"/><Relationship Id="rId37" Type="http://schemas.openxmlformats.org/officeDocument/2006/relationships/font" Target="fonts/PoppinsLight-italic.fntdata"/><Relationship Id="rId14" Type="http://schemas.openxmlformats.org/officeDocument/2006/relationships/slide" Target="slides/slide10.xml"/><Relationship Id="rId36" Type="http://schemas.openxmlformats.org/officeDocument/2006/relationships/font" Target="fonts/PoppinsLight-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PoppinsLight-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64468e93f2_1_3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64468e93f2_1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70915d706c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70915d706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70915d706c_0_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70915d706c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64468e93f2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64468e93f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70915d706c_0_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70915d706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70915d706c_0_1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70915d706c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70915d706c_0_1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70915d706c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70915d706c_0_1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70915d706c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709254c9b2_1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709254c9b2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70915d706c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0915d706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im first going to discuss Rally’s goals. Then, I’ll talk about process by which we envisioned how Rally can achieve these goals through its user interface, and how we came to the final low-fi prototype. I will also discuss how user testing went and what changes we will implement to make Rally better!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64468e93f2_1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64468e93f2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64468e93f2_1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64468e93f2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709254c9b2_1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709254c9b2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709254c9b2_1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709254c9b2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64468e93f2_1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64468e93f2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64468e93f2_1_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64468e93f2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6c08d3aeb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6c08d3ae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6f7e77677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f7e7767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im first going to discuss Rally’s goals. Then, I’ll talk about process by which we envisioned how Rally can achieve these goals through its user interface, and how we came to the final low-fi prototype. I will also discuss how user testing went and what changes we will implement to make Rally better!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Rally’s Mission Statement →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64468e93f2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4468e93f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Rally’s Value Proposition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70915d706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0915d70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Rally’s Value Proposition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70915d706c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0915d706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70915d706c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0915d706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70915d706c_0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0915d706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680825" y="2549350"/>
              <a:ext cx="1539600" cy="1539600"/>
            </a:xfrm>
            <a:prstGeom prst="donut">
              <a:avLst>
                <a:gd fmla="val 495"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20725" y="916825"/>
              <a:ext cx="1133400" cy="11334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37125" y="658975"/>
              <a:ext cx="1649100" cy="1649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13650" y="1109750"/>
              <a:ext cx="747600" cy="7476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2211600" y="1991850"/>
            <a:ext cx="4720800" cy="1159800"/>
          </a:xfrm>
          <a:prstGeom prst="rect">
            <a:avLst/>
          </a:prstGeom>
          <a:effectLst>
            <a:outerShdw blurRad="85725" rotWithShape="0" algn="bl" dir="5400000" dist="19050">
              <a:srgbClr val="000000">
                <a:alpha val="10000"/>
              </a:srgbClr>
            </a:outerShdw>
          </a:effectLst>
        </p:spPr>
        <p:txBody>
          <a:bodyPr anchorCtr="0" anchor="ctr" bIns="91425" lIns="91425" spcFirstLastPara="1" rIns="91425" wrap="square" tIns="91425">
            <a:noAutofit/>
          </a:bodyPr>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 A" type="blank">
  <p:cSld name="BLANK">
    <p:spTree>
      <p:nvGrpSpPr>
        <p:cNvPr id="114"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a:off x="1198300" y="-801975"/>
            <a:ext cx="6747000" cy="67470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2267900" y="267625"/>
            <a:ext cx="4608300" cy="46083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704850" y="-2705100"/>
            <a:ext cx="10553700" cy="10553700"/>
          </a:xfrm>
          <a:prstGeom prst="donut">
            <a:avLst>
              <a:gd fmla="val 10467"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 B">
  <p:cSld name="BLANK_2">
    <p:spTree>
      <p:nvGrpSpPr>
        <p:cNvPr id="121" name="Shape 121"/>
        <p:cNvGrpSpPr/>
        <p:nvPr/>
      </p:nvGrpSpPr>
      <p:grpSpPr>
        <a:xfrm>
          <a:off x="0" y="0"/>
          <a:ext cx="0" cy="0"/>
          <a:chOff x="0" y="0"/>
          <a:chExt cx="0" cy="0"/>
        </a:xfrm>
      </p:grpSpPr>
      <p:sp>
        <p:nvSpPr>
          <p:cNvPr id="122" name="Google Shape;122;p12"/>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24" name="Google Shape;124;p12"/>
          <p:cNvGrpSpPr/>
          <p:nvPr/>
        </p:nvGrpSpPr>
        <p:grpSpPr>
          <a:xfrm>
            <a:off x="818844" y="502333"/>
            <a:ext cx="2324700" cy="2324700"/>
            <a:chOff x="-474900" y="321200"/>
            <a:chExt cx="2324700" cy="2324700"/>
          </a:xfrm>
        </p:grpSpPr>
        <p:sp>
          <p:nvSpPr>
            <p:cNvPr id="125" name="Google Shape;125;p12"/>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2"/>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2"/>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2"/>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solidFill>
          <a:srgbClr val="000000"/>
        </a:solidFill>
      </p:bgPr>
    </p:bg>
    <p:spTree>
      <p:nvGrpSpPr>
        <p:cNvPr id="130" name="Shape 130"/>
        <p:cNvGrpSpPr/>
        <p:nvPr/>
      </p:nvGrpSpPr>
      <p:grpSpPr>
        <a:xfrm>
          <a:off x="0" y="0"/>
          <a:ext cx="0" cy="0"/>
          <a:chOff x="0" y="0"/>
          <a:chExt cx="0" cy="0"/>
        </a:xfrm>
      </p:grpSpPr>
      <p:sp>
        <p:nvSpPr>
          <p:cNvPr id="131" name="Google Shape;131;p13"/>
          <p:cNvSpPr/>
          <p:nvPr/>
        </p:nvSpPr>
        <p:spPr>
          <a:xfrm>
            <a:off x="-704850" y="-2705100"/>
            <a:ext cx="10553700" cy="10553700"/>
          </a:xfrm>
          <a:prstGeom prst="donut">
            <a:avLst>
              <a:gd fmla="val 104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764000" y="-1236275"/>
            <a:ext cx="7616100" cy="7616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1198300" y="-801975"/>
            <a:ext cx="6747000" cy="6747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2267900" y="267625"/>
            <a:ext cx="4608300" cy="46083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000000"/>
        </a:solidFill>
      </p:bgPr>
    </p:bg>
    <p:spTree>
      <p:nvGrpSpPr>
        <p:cNvPr id="2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3"/>
          <p:cNvSpPr txBox="1"/>
          <p:nvPr>
            <p:ph type="ctrTitle"/>
          </p:nvPr>
        </p:nvSpPr>
        <p:spPr>
          <a:xfrm>
            <a:off x="2569800" y="2236800"/>
            <a:ext cx="4004400" cy="956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200"/>
              <a:buNone/>
              <a:defRPr sz="5200">
                <a:solidFill>
                  <a:srgbClr val="000000"/>
                </a:solidFill>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29" name="Google Shape;29;p3"/>
          <p:cNvSpPr txBox="1"/>
          <p:nvPr>
            <p:ph idx="1" type="subTitle"/>
          </p:nvPr>
        </p:nvSpPr>
        <p:spPr>
          <a:xfrm>
            <a:off x="2569800" y="3188701"/>
            <a:ext cx="4004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1400"/>
              <a:buNone/>
              <a:defRPr sz="1400">
                <a:solidFill>
                  <a:srgbClr val="000000"/>
                </a:solidFill>
              </a:defRPr>
            </a:lvl1pPr>
            <a:lvl2pPr lvl="1" rtl="0" algn="ctr">
              <a:spcBef>
                <a:spcPts val="0"/>
              </a:spcBef>
              <a:spcAft>
                <a:spcPts val="0"/>
              </a:spcAft>
              <a:buClr>
                <a:srgbClr val="000000"/>
              </a:buClr>
              <a:buSzPts val="1400"/>
              <a:buNone/>
              <a:defRPr sz="1400">
                <a:solidFill>
                  <a:srgbClr val="000000"/>
                </a:solidFill>
              </a:defRPr>
            </a:lvl2pPr>
            <a:lvl3pPr lvl="2" rtl="0" algn="ctr">
              <a:spcBef>
                <a:spcPts val="0"/>
              </a:spcBef>
              <a:spcAft>
                <a:spcPts val="0"/>
              </a:spcAft>
              <a:buClr>
                <a:srgbClr val="000000"/>
              </a:buClr>
              <a:buSzPts val="1400"/>
              <a:buNone/>
              <a:defRPr sz="1400">
                <a:solidFill>
                  <a:srgbClr val="000000"/>
                </a:solidFill>
              </a:defRPr>
            </a:lvl3pPr>
            <a:lvl4pPr lvl="3" rtl="0" algn="ctr">
              <a:spcBef>
                <a:spcPts val="0"/>
              </a:spcBef>
              <a:spcAft>
                <a:spcPts val="0"/>
              </a:spcAft>
              <a:buClr>
                <a:srgbClr val="000000"/>
              </a:buClr>
              <a:buSzPts val="1400"/>
              <a:buNone/>
              <a:defRPr sz="1400">
                <a:solidFill>
                  <a:srgbClr val="000000"/>
                </a:solidFill>
              </a:defRPr>
            </a:lvl4pPr>
            <a:lvl5pPr lvl="4" rtl="0" algn="ctr">
              <a:spcBef>
                <a:spcPts val="0"/>
              </a:spcBef>
              <a:spcAft>
                <a:spcPts val="0"/>
              </a:spcAft>
              <a:buClr>
                <a:srgbClr val="000000"/>
              </a:buClr>
              <a:buSzPts val="1400"/>
              <a:buNone/>
              <a:defRPr sz="1400">
                <a:solidFill>
                  <a:srgbClr val="000000"/>
                </a:solidFill>
              </a:defRPr>
            </a:lvl5pPr>
            <a:lvl6pPr lvl="5" rtl="0" algn="ctr">
              <a:spcBef>
                <a:spcPts val="0"/>
              </a:spcBef>
              <a:spcAft>
                <a:spcPts val="0"/>
              </a:spcAft>
              <a:buClr>
                <a:srgbClr val="000000"/>
              </a:buClr>
              <a:buSzPts val="1400"/>
              <a:buNone/>
              <a:defRPr sz="1400">
                <a:solidFill>
                  <a:srgbClr val="000000"/>
                </a:solidFill>
              </a:defRPr>
            </a:lvl6pPr>
            <a:lvl7pPr lvl="6" rtl="0" algn="ctr">
              <a:spcBef>
                <a:spcPts val="0"/>
              </a:spcBef>
              <a:spcAft>
                <a:spcPts val="0"/>
              </a:spcAft>
              <a:buClr>
                <a:srgbClr val="000000"/>
              </a:buClr>
              <a:buSzPts val="1400"/>
              <a:buNone/>
              <a:defRPr sz="1400">
                <a:solidFill>
                  <a:srgbClr val="000000"/>
                </a:solidFill>
              </a:defRPr>
            </a:lvl7pPr>
            <a:lvl8pPr lvl="7" rtl="0" algn="ctr">
              <a:spcBef>
                <a:spcPts val="0"/>
              </a:spcBef>
              <a:spcAft>
                <a:spcPts val="0"/>
              </a:spcAft>
              <a:buClr>
                <a:srgbClr val="000000"/>
              </a:buClr>
              <a:buSzPts val="1400"/>
              <a:buNone/>
              <a:defRPr sz="1400">
                <a:solidFill>
                  <a:srgbClr val="000000"/>
                </a:solidFill>
              </a:defRPr>
            </a:lvl8pPr>
            <a:lvl9pPr lvl="8" rtl="0" algn="ctr">
              <a:spcBef>
                <a:spcPts val="0"/>
              </a:spcBef>
              <a:spcAft>
                <a:spcPts val="0"/>
              </a:spcAft>
              <a:buClr>
                <a:srgbClr val="000000"/>
              </a:buClr>
              <a:buSzPts val="1400"/>
              <a:buNone/>
              <a:defRPr sz="1400">
                <a:solidFill>
                  <a:srgbClr val="000000"/>
                </a:solidFill>
              </a:defRPr>
            </a:lvl9pPr>
          </a:lstStyle>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6680825" y="2549350"/>
              <a:ext cx="1539600" cy="1539600"/>
            </a:xfrm>
            <a:prstGeom prst="donut">
              <a:avLst>
                <a:gd fmla="val 495" name="adj"/>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4" name="Shape 34"/>
        <p:cNvGrpSpPr/>
        <p:nvPr/>
      </p:nvGrpSpPr>
      <p:grpSpPr>
        <a:xfrm>
          <a:off x="0" y="0"/>
          <a:ext cx="0" cy="0"/>
          <a:chOff x="0" y="0"/>
          <a:chExt cx="0" cy="0"/>
        </a:xfrm>
      </p:grpSpPr>
      <p:grpSp>
        <p:nvGrpSpPr>
          <p:cNvPr id="35" name="Google Shape;35;p4"/>
          <p:cNvGrpSpPr/>
          <p:nvPr/>
        </p:nvGrpSpPr>
        <p:grpSpPr>
          <a:xfrm>
            <a:off x="818844" y="502333"/>
            <a:ext cx="2324700" cy="2324700"/>
            <a:chOff x="-474900" y="321200"/>
            <a:chExt cx="2324700" cy="2324700"/>
          </a:xfrm>
        </p:grpSpPr>
        <p:sp>
          <p:nvSpPr>
            <p:cNvPr id="36" name="Google Shape;36;p4"/>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4"/>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txBox="1"/>
          <p:nvPr>
            <p:ph idx="1" type="body"/>
          </p:nvPr>
        </p:nvSpPr>
        <p:spPr>
          <a:xfrm>
            <a:off x="2385525" y="1310550"/>
            <a:ext cx="4777200" cy="3265800"/>
          </a:xfrm>
          <a:prstGeom prst="rect">
            <a:avLst/>
          </a:prstGeom>
        </p:spPr>
        <p:txBody>
          <a:bodyPr anchorCtr="0" anchor="t" bIns="91425" lIns="91425" spcFirstLastPara="1" rIns="91425" wrap="square" tIns="91425">
            <a:noAutofit/>
          </a:bodyPr>
          <a:lstStyle>
            <a:lvl1pPr indent="-393700" lvl="0" marL="457200" rtl="0">
              <a:spcBef>
                <a:spcPts val="600"/>
              </a:spcBef>
              <a:spcAft>
                <a:spcPts val="0"/>
              </a:spcAft>
              <a:buSzPts val="2600"/>
              <a:buFont typeface="Poppins"/>
              <a:buChar char="￮"/>
              <a:defRPr b="1" sz="2600">
                <a:latin typeface="Poppins"/>
                <a:ea typeface="Poppins"/>
                <a:cs typeface="Poppins"/>
                <a:sym typeface="Poppins"/>
              </a:defRPr>
            </a:lvl1pPr>
            <a:lvl2pPr indent="-393700" lvl="1" marL="914400" rtl="0">
              <a:spcBef>
                <a:spcPts val="0"/>
              </a:spcBef>
              <a:spcAft>
                <a:spcPts val="0"/>
              </a:spcAft>
              <a:buSzPts val="2600"/>
              <a:buFont typeface="Poppins"/>
              <a:buChar char="￮"/>
              <a:defRPr b="1" sz="2600">
                <a:latin typeface="Poppins"/>
                <a:ea typeface="Poppins"/>
                <a:cs typeface="Poppins"/>
                <a:sym typeface="Poppins"/>
              </a:defRPr>
            </a:lvl2pPr>
            <a:lvl3pPr indent="-393700" lvl="2" marL="1371600" rtl="0">
              <a:spcBef>
                <a:spcPts val="0"/>
              </a:spcBef>
              <a:spcAft>
                <a:spcPts val="0"/>
              </a:spcAft>
              <a:buSzPts val="2600"/>
              <a:buFont typeface="Poppins"/>
              <a:buChar char="￮"/>
              <a:defRPr b="1" sz="2600">
                <a:latin typeface="Poppins"/>
                <a:ea typeface="Poppins"/>
                <a:cs typeface="Poppins"/>
                <a:sym typeface="Poppins"/>
              </a:defRPr>
            </a:lvl3pPr>
            <a:lvl4pPr indent="-393700" lvl="3" marL="1828800" rtl="0">
              <a:spcBef>
                <a:spcPts val="0"/>
              </a:spcBef>
              <a:spcAft>
                <a:spcPts val="0"/>
              </a:spcAft>
              <a:buSzPts val="2600"/>
              <a:buFont typeface="Poppins"/>
              <a:buChar char="●"/>
              <a:defRPr b="1" sz="2600">
                <a:latin typeface="Poppins"/>
                <a:ea typeface="Poppins"/>
                <a:cs typeface="Poppins"/>
                <a:sym typeface="Poppins"/>
              </a:defRPr>
            </a:lvl4pPr>
            <a:lvl5pPr indent="-393700" lvl="4" marL="2286000" rtl="0">
              <a:spcBef>
                <a:spcPts val="0"/>
              </a:spcBef>
              <a:spcAft>
                <a:spcPts val="0"/>
              </a:spcAft>
              <a:buSzPts val="2600"/>
              <a:buFont typeface="Poppins"/>
              <a:buChar char="○"/>
              <a:defRPr b="1" sz="2600">
                <a:latin typeface="Poppins"/>
                <a:ea typeface="Poppins"/>
                <a:cs typeface="Poppins"/>
                <a:sym typeface="Poppins"/>
              </a:defRPr>
            </a:lvl5pPr>
            <a:lvl6pPr indent="-393700" lvl="5" marL="2743200" rtl="0">
              <a:spcBef>
                <a:spcPts val="0"/>
              </a:spcBef>
              <a:spcAft>
                <a:spcPts val="0"/>
              </a:spcAft>
              <a:buSzPts val="2600"/>
              <a:buFont typeface="Poppins"/>
              <a:buChar char="■"/>
              <a:defRPr b="1" sz="2600">
                <a:latin typeface="Poppins"/>
                <a:ea typeface="Poppins"/>
                <a:cs typeface="Poppins"/>
                <a:sym typeface="Poppins"/>
              </a:defRPr>
            </a:lvl6pPr>
            <a:lvl7pPr indent="-393700" lvl="6" marL="3200400" rtl="0">
              <a:spcBef>
                <a:spcPts val="0"/>
              </a:spcBef>
              <a:spcAft>
                <a:spcPts val="0"/>
              </a:spcAft>
              <a:buSzPts val="2600"/>
              <a:buFont typeface="Poppins"/>
              <a:buChar char="●"/>
              <a:defRPr b="1" sz="2600">
                <a:latin typeface="Poppins"/>
                <a:ea typeface="Poppins"/>
                <a:cs typeface="Poppins"/>
                <a:sym typeface="Poppins"/>
              </a:defRPr>
            </a:lvl7pPr>
            <a:lvl8pPr indent="-393700" lvl="7" marL="3657600" rtl="0">
              <a:spcBef>
                <a:spcPts val="0"/>
              </a:spcBef>
              <a:spcAft>
                <a:spcPts val="0"/>
              </a:spcAft>
              <a:buSzPts val="2600"/>
              <a:buFont typeface="Poppins"/>
              <a:buChar char="○"/>
              <a:defRPr b="1" sz="2600">
                <a:latin typeface="Poppins"/>
                <a:ea typeface="Poppins"/>
                <a:cs typeface="Poppins"/>
                <a:sym typeface="Poppins"/>
              </a:defRPr>
            </a:lvl8pPr>
            <a:lvl9pPr indent="-393700" lvl="8" marL="4114800">
              <a:spcBef>
                <a:spcPts val="0"/>
              </a:spcBef>
              <a:spcAft>
                <a:spcPts val="0"/>
              </a:spcAft>
              <a:buSzPts val="2600"/>
              <a:buFont typeface="Poppins"/>
              <a:buChar char="■"/>
              <a:defRPr b="1" sz="2600">
                <a:latin typeface="Poppins"/>
                <a:ea typeface="Poppins"/>
                <a:cs typeface="Poppins"/>
                <a:sym typeface="Poppins"/>
              </a:defRPr>
            </a:lvl9pPr>
          </a:lstStyle>
          <a:p/>
        </p:txBody>
      </p:sp>
      <p:sp>
        <p:nvSpPr>
          <p:cNvPr id="43" name="Google Shape;43;p4"/>
          <p:cNvSpPr txBox="1"/>
          <p:nvPr/>
        </p:nvSpPr>
        <p:spPr>
          <a:xfrm>
            <a:off x="1599200" y="1326625"/>
            <a:ext cx="7641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Poppins"/>
                <a:ea typeface="Poppins"/>
                <a:cs typeface="Poppins"/>
                <a:sym typeface="Poppins"/>
              </a:rPr>
              <a:t>“</a:t>
            </a:r>
            <a:endParaRPr b="1" sz="7200">
              <a:latin typeface="Poppins"/>
              <a:ea typeface="Poppins"/>
              <a:cs typeface="Poppins"/>
              <a:sym typeface="Poppins"/>
            </a:endParaRPr>
          </a:p>
        </p:txBody>
      </p:sp>
      <p:sp>
        <p:nvSpPr>
          <p:cNvPr id="44" name="Google Shape;44;p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5"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4" name="Google Shape;54;p5"/>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lvl1pPr indent="-330200" lvl="0" marL="457200">
              <a:spcBef>
                <a:spcPts val="60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55" name="Google Shape;55;p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56" name="Google Shape;56;p5"/>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big image">
  <p:cSld name="TITLE_AND_BODY_1">
    <p:spTree>
      <p:nvGrpSpPr>
        <p:cNvPr id="57" name="Shape 57"/>
        <p:cNvGrpSpPr/>
        <p:nvPr/>
      </p:nvGrpSpPr>
      <p:grpSpPr>
        <a:xfrm>
          <a:off x="0" y="0"/>
          <a:ext cx="0" cy="0"/>
          <a:chOff x="0" y="0"/>
          <a:chExt cx="0" cy="0"/>
        </a:xfrm>
      </p:grpSpPr>
      <p:sp>
        <p:nvSpPr>
          <p:cNvPr id="58" name="Google Shape;58;p6"/>
          <p:cNvSpPr/>
          <p:nvPr/>
        </p:nvSpPr>
        <p:spPr>
          <a:xfrm>
            <a:off x="5142675" y="358375"/>
            <a:ext cx="4426800" cy="44268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5376775" y="592475"/>
            <a:ext cx="3958500" cy="39585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6"/>
          <p:cNvGrpSpPr/>
          <p:nvPr/>
        </p:nvGrpSpPr>
        <p:grpSpPr>
          <a:xfrm>
            <a:off x="-442731" y="337284"/>
            <a:ext cx="2324700" cy="2324700"/>
            <a:chOff x="-474900" y="321200"/>
            <a:chExt cx="2324700" cy="2324700"/>
          </a:xfrm>
        </p:grpSpPr>
        <p:sp>
          <p:nvSpPr>
            <p:cNvPr id="61" name="Google Shape;61;p6"/>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6"/>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6"/>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txBox="1"/>
          <p:nvPr>
            <p:ph type="title"/>
          </p:nvPr>
        </p:nvSpPr>
        <p:spPr>
          <a:xfrm>
            <a:off x="457200" y="1166125"/>
            <a:ext cx="45048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7" name="Google Shape;67;p6"/>
          <p:cNvSpPr txBox="1"/>
          <p:nvPr>
            <p:ph idx="1" type="body"/>
          </p:nvPr>
        </p:nvSpPr>
        <p:spPr>
          <a:xfrm>
            <a:off x="985679" y="1958050"/>
            <a:ext cx="3976500" cy="261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68" name="Google Shape;68;p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9" name="Shape 69"/>
        <p:cNvGrpSpPr/>
        <p:nvPr/>
      </p:nvGrpSpPr>
      <p:grpSpPr>
        <a:xfrm>
          <a:off x="0" y="0"/>
          <a:ext cx="0" cy="0"/>
          <a:chOff x="0" y="0"/>
          <a:chExt cx="0" cy="0"/>
        </a:xfrm>
      </p:grpSpPr>
      <p:grpSp>
        <p:nvGrpSpPr>
          <p:cNvPr id="70" name="Google Shape;70;p7"/>
          <p:cNvGrpSpPr/>
          <p:nvPr/>
        </p:nvGrpSpPr>
        <p:grpSpPr>
          <a:xfrm>
            <a:off x="-442731" y="337284"/>
            <a:ext cx="2324700" cy="2324700"/>
            <a:chOff x="-474900" y="321200"/>
            <a:chExt cx="2324700" cy="2324700"/>
          </a:xfrm>
        </p:grpSpPr>
        <p:sp>
          <p:nvSpPr>
            <p:cNvPr id="71" name="Google Shape;71;p7"/>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7"/>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7" name="Google Shape;77;p7"/>
          <p:cNvSpPr txBox="1"/>
          <p:nvPr>
            <p:ph idx="1" type="body"/>
          </p:nvPr>
        </p:nvSpPr>
        <p:spPr>
          <a:xfrm>
            <a:off x="1069625" y="1958050"/>
            <a:ext cx="2236800" cy="26184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78" name="Google Shape;78;p7"/>
          <p:cNvSpPr txBox="1"/>
          <p:nvPr>
            <p:ph idx="2" type="body"/>
          </p:nvPr>
        </p:nvSpPr>
        <p:spPr>
          <a:xfrm>
            <a:off x="3440857" y="1958050"/>
            <a:ext cx="2236800" cy="26184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79" name="Google Shape;79;p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80" name="Google Shape;80;p7"/>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2"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8"/>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0" name="Google Shape;90;p8"/>
          <p:cNvSpPr txBox="1"/>
          <p:nvPr>
            <p:ph idx="1" type="body"/>
          </p:nvPr>
        </p:nvSpPr>
        <p:spPr>
          <a:xfrm>
            <a:off x="1069625"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1" name="Google Shape;91;p8"/>
          <p:cNvSpPr txBox="1"/>
          <p:nvPr>
            <p:ph idx="2" type="body"/>
          </p:nvPr>
        </p:nvSpPr>
        <p:spPr>
          <a:xfrm>
            <a:off x="2630936"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2" name="Google Shape;92;p8"/>
          <p:cNvSpPr txBox="1"/>
          <p:nvPr>
            <p:ph idx="3" type="body"/>
          </p:nvPr>
        </p:nvSpPr>
        <p:spPr>
          <a:xfrm>
            <a:off x="4192246"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3" name="Google Shape;93;p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94" name="Google Shape;94;p8"/>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grpSp>
        <p:nvGrpSpPr>
          <p:cNvPr id="97" name="Google Shape;97;p9"/>
          <p:cNvGrpSpPr/>
          <p:nvPr/>
        </p:nvGrpSpPr>
        <p:grpSpPr>
          <a:xfrm>
            <a:off x="-442731" y="337284"/>
            <a:ext cx="2324700" cy="2324700"/>
            <a:chOff x="-474900" y="321200"/>
            <a:chExt cx="2324700" cy="2324700"/>
          </a:xfrm>
        </p:grpSpPr>
        <p:sp>
          <p:nvSpPr>
            <p:cNvPr id="98" name="Google Shape;98;p9"/>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9"/>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04" name="Google Shape;104;p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 name="Shape 105"/>
        <p:cNvGrpSpPr/>
        <p:nvPr/>
      </p:nvGrpSpPr>
      <p:grpSpPr>
        <a:xfrm>
          <a:off x="0" y="0"/>
          <a:ext cx="0" cy="0"/>
          <a:chOff x="0" y="0"/>
          <a:chExt cx="0" cy="0"/>
        </a:xfrm>
      </p:grpSpPr>
      <p:grpSp>
        <p:nvGrpSpPr>
          <p:cNvPr id="106" name="Google Shape;106;p10"/>
          <p:cNvGrpSpPr/>
          <p:nvPr/>
        </p:nvGrpSpPr>
        <p:grpSpPr>
          <a:xfrm>
            <a:off x="308378" y="3811995"/>
            <a:ext cx="1844185" cy="1844185"/>
            <a:chOff x="-474900" y="321200"/>
            <a:chExt cx="2324700" cy="2324700"/>
          </a:xfrm>
        </p:grpSpPr>
        <p:sp>
          <p:nvSpPr>
            <p:cNvPr id="107" name="Google Shape;107;p10"/>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0"/>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txBox="1"/>
          <p:nvPr>
            <p:ph idx="1" type="body"/>
          </p:nvPr>
        </p:nvSpPr>
        <p:spPr>
          <a:xfrm>
            <a:off x="1069625" y="4406300"/>
            <a:ext cx="4608000" cy="519600"/>
          </a:xfrm>
          <a:prstGeom prst="rect">
            <a:avLst/>
          </a:prstGeom>
        </p:spPr>
        <p:txBody>
          <a:bodyPr anchorCtr="0" anchor="b" bIns="91425" lIns="91425" spcFirstLastPara="1" rIns="91425" wrap="square" tIns="91425">
            <a:noAutofit/>
          </a:bodyPr>
          <a:lstStyle>
            <a:lvl1pPr indent="-228600" lvl="0" marL="457200">
              <a:spcBef>
                <a:spcPts val="360"/>
              </a:spcBef>
              <a:spcAft>
                <a:spcPts val="0"/>
              </a:spcAft>
              <a:buSzPts val="1400"/>
              <a:buNone/>
              <a:defRPr sz="1400"/>
            </a:lvl1pPr>
          </a:lstStyle>
          <a:p/>
        </p:txBody>
      </p:sp>
      <p:sp>
        <p:nvSpPr>
          <p:cNvPr id="113" name="Google Shape;113;p1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Autofit/>
          </a:bodyPr>
          <a:lstStyle>
            <a:lvl1pPr lvl="0" algn="ctr">
              <a:buNone/>
              <a:defRPr b="1" sz="1000">
                <a:solidFill>
                  <a:srgbClr val="FFFFFF"/>
                </a:solidFill>
                <a:latin typeface="Poppins"/>
                <a:ea typeface="Poppins"/>
                <a:cs typeface="Poppins"/>
                <a:sym typeface="Poppins"/>
              </a:defRPr>
            </a:lvl1pPr>
            <a:lvl2pPr lvl="1" algn="ctr">
              <a:buNone/>
              <a:defRPr b="1" sz="1000">
                <a:solidFill>
                  <a:srgbClr val="FFFFFF"/>
                </a:solidFill>
                <a:latin typeface="Poppins"/>
                <a:ea typeface="Poppins"/>
                <a:cs typeface="Poppins"/>
                <a:sym typeface="Poppins"/>
              </a:defRPr>
            </a:lvl2pPr>
            <a:lvl3pPr lvl="2" algn="ctr">
              <a:buNone/>
              <a:defRPr b="1" sz="1000">
                <a:solidFill>
                  <a:srgbClr val="FFFFFF"/>
                </a:solidFill>
                <a:latin typeface="Poppins"/>
                <a:ea typeface="Poppins"/>
                <a:cs typeface="Poppins"/>
                <a:sym typeface="Poppins"/>
              </a:defRPr>
            </a:lvl3pPr>
            <a:lvl4pPr lvl="3" algn="ctr">
              <a:buNone/>
              <a:defRPr b="1" sz="1000">
                <a:solidFill>
                  <a:srgbClr val="FFFFFF"/>
                </a:solidFill>
                <a:latin typeface="Poppins"/>
                <a:ea typeface="Poppins"/>
                <a:cs typeface="Poppins"/>
                <a:sym typeface="Poppins"/>
              </a:defRPr>
            </a:lvl4pPr>
            <a:lvl5pPr lvl="4" algn="ctr">
              <a:buNone/>
              <a:defRPr b="1" sz="1000">
                <a:solidFill>
                  <a:srgbClr val="FFFFFF"/>
                </a:solidFill>
                <a:latin typeface="Poppins"/>
                <a:ea typeface="Poppins"/>
                <a:cs typeface="Poppins"/>
                <a:sym typeface="Poppins"/>
              </a:defRPr>
            </a:lvl5pPr>
            <a:lvl6pPr lvl="5" algn="ctr">
              <a:buNone/>
              <a:defRPr b="1" sz="1000">
                <a:solidFill>
                  <a:srgbClr val="FFFFFF"/>
                </a:solidFill>
                <a:latin typeface="Poppins"/>
                <a:ea typeface="Poppins"/>
                <a:cs typeface="Poppins"/>
                <a:sym typeface="Poppins"/>
              </a:defRPr>
            </a:lvl6pPr>
            <a:lvl7pPr lvl="6" algn="ctr">
              <a:buNone/>
              <a:defRPr b="1" sz="1000">
                <a:solidFill>
                  <a:srgbClr val="FFFFFF"/>
                </a:solidFill>
                <a:latin typeface="Poppins"/>
                <a:ea typeface="Poppins"/>
                <a:cs typeface="Poppins"/>
                <a:sym typeface="Poppins"/>
              </a:defRPr>
            </a:lvl7pPr>
            <a:lvl8pPr lvl="7" algn="ctr">
              <a:buNone/>
              <a:defRPr b="1" sz="1000">
                <a:solidFill>
                  <a:srgbClr val="FFFFFF"/>
                </a:solidFill>
                <a:latin typeface="Poppins"/>
                <a:ea typeface="Poppins"/>
                <a:cs typeface="Poppins"/>
                <a:sym typeface="Poppins"/>
              </a:defRPr>
            </a:lvl8pPr>
            <a:lvl9pPr lvl="8" algn="ctr">
              <a:buNone/>
              <a:defRPr b="1" sz="1000">
                <a:solidFill>
                  <a:srgbClr val="FFFFFF"/>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457200" y="1166125"/>
            <a:ext cx="5220300" cy="683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9pPr>
          </a:lstStyle>
          <a:p/>
        </p:txBody>
      </p:sp>
      <p:sp>
        <p:nvSpPr>
          <p:cNvPr id="8" name="Google Shape;8;p1"/>
          <p:cNvSpPr txBox="1"/>
          <p:nvPr>
            <p:ph idx="1" type="body"/>
          </p:nvPr>
        </p:nvSpPr>
        <p:spPr>
          <a:xfrm>
            <a:off x="1069625" y="1958050"/>
            <a:ext cx="4608300" cy="2618400"/>
          </a:xfrm>
          <a:prstGeom prst="rect">
            <a:avLst/>
          </a:prstGeom>
          <a:noFill/>
          <a:ln>
            <a:noFill/>
          </a:ln>
        </p:spPr>
        <p:txBody>
          <a:bodyPr anchorCtr="0" anchor="t" bIns="91425" lIns="91425" spcFirstLastPara="1" rIns="91425" wrap="square" tIns="91425">
            <a:noAutofit/>
          </a:bodyPr>
          <a:lstStyle>
            <a:lvl1pPr indent="-330200" lvl="0" marL="457200">
              <a:spcBef>
                <a:spcPts val="60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1pPr>
            <a:lvl2pPr indent="-330200" lvl="1" marL="9144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2pPr>
            <a:lvl3pPr indent="-330200" lvl="2" marL="13716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3pPr>
            <a:lvl4pPr indent="-330200" lvl="3" marL="18288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indent="-330200" lvl="4" marL="22860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indent="-330200" lvl="5" marL="2743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indent="-330200" lvl="6" marL="32004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indent="-330200" lvl="7" marL="36576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indent="-330200" lvl="8" marL="41148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2.png"/><Relationship Id="rId7"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14.jpg"/><Relationship Id="rId6" Type="http://schemas.openxmlformats.org/officeDocument/2006/relationships/image" Target="../media/image4.jpg"/><Relationship Id="rId7"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www.figma.com/proto/M2Dut3QWMIhU6wWVpuTM3Q/Med-fi-Prototype?node-id=205%3A11722&amp;scaling=scale-down" TargetMode="Externa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 name="Shape 140"/>
        <p:cNvGrpSpPr/>
        <p:nvPr/>
      </p:nvGrpSpPr>
      <p:grpSpPr>
        <a:xfrm>
          <a:off x="0" y="0"/>
          <a:ext cx="0" cy="0"/>
          <a:chOff x="0" y="0"/>
          <a:chExt cx="0" cy="0"/>
        </a:xfrm>
      </p:grpSpPr>
      <p:sp>
        <p:nvSpPr>
          <p:cNvPr id="141" name="Google Shape;141;p1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42" name="Google Shape;142;p14"/>
          <p:cNvPicPr preferRelativeResize="0"/>
          <p:nvPr/>
        </p:nvPicPr>
        <p:blipFill rotWithShape="1">
          <a:blip r:embed="rId3">
            <a:alphaModFix/>
          </a:blip>
          <a:srcRect b="10269" l="0" r="0" t="19342"/>
          <a:stretch/>
        </p:blipFill>
        <p:spPr>
          <a:xfrm>
            <a:off x="2836062" y="784225"/>
            <a:ext cx="3471875" cy="3421250"/>
          </a:xfrm>
          <a:prstGeom prst="rect">
            <a:avLst/>
          </a:prstGeom>
          <a:noFill/>
          <a:ln>
            <a:noFill/>
          </a:ln>
        </p:spPr>
      </p:pic>
      <p:sp>
        <p:nvSpPr>
          <p:cNvPr id="143" name="Google Shape;143;p14"/>
          <p:cNvSpPr txBox="1"/>
          <p:nvPr/>
        </p:nvSpPr>
        <p:spPr>
          <a:xfrm>
            <a:off x="-124950" y="4205475"/>
            <a:ext cx="9393900" cy="7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Poppins"/>
                <a:ea typeface="Poppins"/>
                <a:cs typeface="Poppins"/>
                <a:sym typeface="Poppins"/>
              </a:rPr>
              <a:t>Week 6: Interactive Medium-fi Prototyping</a:t>
            </a:r>
            <a:endParaRPr b="1" sz="2400">
              <a:latin typeface="Poppins"/>
              <a:ea typeface="Poppins"/>
              <a:cs typeface="Poppins"/>
              <a:sym typeface="Poppins"/>
            </a:endParaRPr>
          </a:p>
          <a:p>
            <a:pPr indent="0" lvl="0" marL="0" rtl="0" algn="ctr">
              <a:spcBef>
                <a:spcPts val="0"/>
              </a:spcBef>
              <a:spcAft>
                <a:spcPts val="0"/>
              </a:spcAft>
              <a:buNone/>
            </a:pPr>
            <a:r>
              <a:rPr lang="en" sz="2400">
                <a:latin typeface="Poppins"/>
                <a:ea typeface="Poppins"/>
                <a:cs typeface="Poppins"/>
                <a:sym typeface="Poppins"/>
              </a:rPr>
              <a:t>Peter C., Ryan C., Gabby R., Alyssa R.</a:t>
            </a:r>
            <a:endParaRPr sz="2400">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txBox="1"/>
          <p:nvPr>
            <p:ph type="ctrTitle"/>
          </p:nvPr>
        </p:nvSpPr>
        <p:spPr>
          <a:xfrm>
            <a:off x="2569800" y="2500350"/>
            <a:ext cx="40044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Revised Interface</a:t>
            </a:r>
            <a:endParaRPr/>
          </a:p>
        </p:txBody>
      </p:sp>
      <p:sp>
        <p:nvSpPr>
          <p:cNvPr id="228" name="Google Shape;228;p23"/>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4" name="Google Shape;234;p24"/>
          <p:cNvSpPr txBox="1"/>
          <p:nvPr/>
        </p:nvSpPr>
        <p:spPr>
          <a:xfrm>
            <a:off x="237375" y="146975"/>
            <a:ext cx="57336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Problem 1 | </a:t>
            </a:r>
            <a:r>
              <a:rPr lang="en" sz="3000">
                <a:solidFill>
                  <a:schemeClr val="dk1"/>
                </a:solidFill>
                <a:latin typeface="Poppins"/>
                <a:ea typeface="Poppins"/>
                <a:cs typeface="Poppins"/>
                <a:sym typeface="Poppins"/>
              </a:rPr>
              <a:t>Rallybot</a:t>
            </a:r>
            <a:endParaRPr>
              <a:latin typeface="Poppins"/>
              <a:ea typeface="Poppins"/>
              <a:cs typeface="Poppins"/>
              <a:sym typeface="Poppins"/>
            </a:endParaRPr>
          </a:p>
        </p:txBody>
      </p:sp>
      <p:sp>
        <p:nvSpPr>
          <p:cNvPr id="235" name="Google Shape;235;p24"/>
          <p:cNvSpPr txBox="1"/>
          <p:nvPr/>
        </p:nvSpPr>
        <p:spPr>
          <a:xfrm>
            <a:off x="340825" y="714625"/>
            <a:ext cx="3538200" cy="21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Poppins"/>
                <a:ea typeface="Poppins"/>
                <a:cs typeface="Poppins"/>
                <a:sym typeface="Poppins"/>
              </a:rPr>
              <a:t>Before: </a:t>
            </a:r>
            <a:r>
              <a:rPr lang="en" sz="2000">
                <a:latin typeface="Poppins"/>
                <a:ea typeface="Poppins"/>
                <a:cs typeface="Poppins"/>
                <a:sym typeface="Poppins"/>
              </a:rPr>
              <a:t>Users were confused by Rallybot’s role in the messaging system, which is the only time Rallybot was incorporated.</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400">
              <a:latin typeface="Poppins"/>
              <a:ea typeface="Poppins"/>
              <a:cs typeface="Poppins"/>
              <a:sym typeface="Poppins"/>
            </a:endParaRPr>
          </a:p>
          <a:p>
            <a:pPr indent="0" lvl="0" marL="0" rtl="0" algn="l">
              <a:spcBef>
                <a:spcPts val="0"/>
              </a:spcBef>
              <a:spcAft>
                <a:spcPts val="0"/>
              </a:spcAft>
              <a:buNone/>
            </a:pPr>
            <a:r>
              <a:t/>
            </a:r>
            <a:endParaRPr sz="2400">
              <a:latin typeface="Poppins"/>
              <a:ea typeface="Poppins"/>
              <a:cs typeface="Poppins"/>
              <a:sym typeface="Poppins"/>
            </a:endParaRPr>
          </a:p>
        </p:txBody>
      </p:sp>
      <p:pic>
        <p:nvPicPr>
          <p:cNvPr id="236" name="Google Shape;236;p24"/>
          <p:cNvPicPr preferRelativeResize="0"/>
          <p:nvPr/>
        </p:nvPicPr>
        <p:blipFill rotWithShape="1">
          <a:blip r:embed="rId3">
            <a:alphaModFix/>
          </a:blip>
          <a:srcRect b="58169" l="1760" r="-1760" t="0"/>
          <a:stretch/>
        </p:blipFill>
        <p:spPr>
          <a:xfrm>
            <a:off x="2288" y="2961975"/>
            <a:ext cx="4215274" cy="2181524"/>
          </a:xfrm>
          <a:prstGeom prst="rect">
            <a:avLst/>
          </a:prstGeom>
          <a:noFill/>
          <a:ln>
            <a:noFill/>
          </a:ln>
        </p:spPr>
      </p:pic>
      <p:sp>
        <p:nvSpPr>
          <p:cNvPr id="237" name="Google Shape;237;p24"/>
          <p:cNvSpPr txBox="1"/>
          <p:nvPr/>
        </p:nvSpPr>
        <p:spPr>
          <a:xfrm>
            <a:off x="4346200" y="592525"/>
            <a:ext cx="4645200" cy="21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Poppins"/>
                <a:ea typeface="Poppins"/>
                <a:cs typeface="Poppins"/>
                <a:sym typeface="Poppins"/>
              </a:rPr>
              <a:t>After</a:t>
            </a:r>
            <a:r>
              <a:rPr b="1" lang="en" sz="1600">
                <a:solidFill>
                  <a:schemeClr val="dk1"/>
                </a:solidFill>
                <a:latin typeface="Poppins"/>
                <a:ea typeface="Poppins"/>
                <a:cs typeface="Poppins"/>
                <a:sym typeface="Poppins"/>
              </a:rPr>
              <a:t>: </a:t>
            </a:r>
            <a:r>
              <a:rPr lang="en" sz="1600">
                <a:solidFill>
                  <a:schemeClr val="dk1"/>
                </a:solidFill>
                <a:latin typeface="Poppins"/>
                <a:ea typeface="Poppins"/>
                <a:cs typeface="Poppins"/>
                <a:sym typeface="Poppins"/>
              </a:rPr>
              <a:t>After different iterations, we got rid of Rallybot, feeling that it too much confusion, and that we could implement its functionality in other ways. We improved the messaging system to look more like iMessage, and we replaced Rallybot with “rallies”, or open group chats that friends can join to organize around specific events.</a:t>
            </a:r>
            <a:endParaRPr sz="1600">
              <a:latin typeface="Poppins"/>
              <a:ea typeface="Poppins"/>
              <a:cs typeface="Poppins"/>
              <a:sym typeface="Poppins"/>
            </a:endParaRPr>
          </a:p>
        </p:txBody>
      </p:sp>
      <p:pic>
        <p:nvPicPr>
          <p:cNvPr id="238" name="Google Shape;238;p24"/>
          <p:cNvPicPr preferRelativeResize="0"/>
          <p:nvPr/>
        </p:nvPicPr>
        <p:blipFill>
          <a:blip r:embed="rId4">
            <a:alphaModFix/>
          </a:blip>
          <a:stretch>
            <a:fillRect/>
          </a:stretch>
        </p:blipFill>
        <p:spPr>
          <a:xfrm>
            <a:off x="6070000" y="2708425"/>
            <a:ext cx="3074000" cy="2520024"/>
          </a:xfrm>
          <a:prstGeom prst="rect">
            <a:avLst/>
          </a:prstGeom>
          <a:noFill/>
          <a:ln>
            <a:noFill/>
          </a:ln>
        </p:spPr>
      </p:pic>
      <p:pic>
        <p:nvPicPr>
          <p:cNvPr id="239" name="Google Shape;239;p24"/>
          <p:cNvPicPr preferRelativeResize="0"/>
          <p:nvPr/>
        </p:nvPicPr>
        <p:blipFill rotWithShape="1">
          <a:blip r:embed="rId3">
            <a:alphaModFix/>
          </a:blip>
          <a:srcRect b="41053" l="7013" r="77903" t="43357"/>
          <a:stretch/>
        </p:blipFill>
        <p:spPr>
          <a:xfrm>
            <a:off x="4926345" y="2708425"/>
            <a:ext cx="835592" cy="1068525"/>
          </a:xfrm>
          <a:prstGeom prst="rect">
            <a:avLst/>
          </a:prstGeom>
          <a:noFill/>
          <a:ln>
            <a:noFill/>
          </a:ln>
        </p:spPr>
      </p:pic>
      <p:pic>
        <p:nvPicPr>
          <p:cNvPr id="240" name="Google Shape;240;p24"/>
          <p:cNvPicPr preferRelativeResize="0"/>
          <p:nvPr/>
        </p:nvPicPr>
        <p:blipFill rotWithShape="1">
          <a:blip r:embed="rId5">
            <a:alphaModFix/>
          </a:blip>
          <a:srcRect b="37341" l="39040" r="15190" t="35383"/>
          <a:stretch/>
        </p:blipFill>
        <p:spPr>
          <a:xfrm>
            <a:off x="4346200" y="3701518"/>
            <a:ext cx="1828575" cy="1310531"/>
          </a:xfrm>
          <a:prstGeom prst="rect">
            <a:avLst/>
          </a:prstGeom>
          <a:noFill/>
          <a:ln>
            <a:noFill/>
          </a:ln>
        </p:spPr>
      </p:pic>
      <p:cxnSp>
        <p:nvCxnSpPr>
          <p:cNvPr id="241" name="Google Shape;241;p24"/>
          <p:cNvCxnSpPr/>
          <p:nvPr/>
        </p:nvCxnSpPr>
        <p:spPr>
          <a:xfrm flipH="1" rot="10800000">
            <a:off x="4908425" y="4682800"/>
            <a:ext cx="451500" cy="141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7" name="Google Shape;247;p25"/>
          <p:cNvSpPr txBox="1"/>
          <p:nvPr/>
        </p:nvSpPr>
        <p:spPr>
          <a:xfrm>
            <a:off x="237375" y="146975"/>
            <a:ext cx="57336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Problem 2 | </a:t>
            </a:r>
            <a:r>
              <a:rPr lang="en" sz="3000">
                <a:solidFill>
                  <a:schemeClr val="dk1"/>
                </a:solidFill>
                <a:latin typeface="Poppins"/>
                <a:ea typeface="Poppins"/>
                <a:cs typeface="Poppins"/>
                <a:sym typeface="Poppins"/>
              </a:rPr>
              <a:t>Event-focused</a:t>
            </a:r>
            <a:endParaRPr>
              <a:latin typeface="Poppins"/>
              <a:ea typeface="Poppins"/>
              <a:cs typeface="Poppins"/>
              <a:sym typeface="Poppins"/>
            </a:endParaRPr>
          </a:p>
        </p:txBody>
      </p:sp>
      <p:sp>
        <p:nvSpPr>
          <p:cNvPr id="248" name="Google Shape;248;p25"/>
          <p:cNvSpPr txBox="1"/>
          <p:nvPr/>
        </p:nvSpPr>
        <p:spPr>
          <a:xfrm>
            <a:off x="237375" y="865475"/>
            <a:ext cx="4407600" cy="16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Poppins"/>
                <a:ea typeface="Poppins"/>
                <a:cs typeface="Poppins"/>
                <a:sym typeface="Poppins"/>
              </a:rPr>
              <a:t>Before: </a:t>
            </a:r>
            <a:r>
              <a:rPr lang="en" sz="2000">
                <a:solidFill>
                  <a:schemeClr val="dk1"/>
                </a:solidFill>
                <a:latin typeface="Poppins"/>
                <a:ea typeface="Poppins"/>
                <a:cs typeface="Poppins"/>
                <a:sym typeface="Poppins"/>
              </a:rPr>
              <a:t>Users were nudged to find events (rather than explore friends or message friends) because of the home screen, which recommends events. </a:t>
            </a:r>
            <a:endParaRPr>
              <a:latin typeface="Poppins"/>
              <a:ea typeface="Poppins"/>
              <a:cs typeface="Poppins"/>
              <a:sym typeface="Poppins"/>
            </a:endParaRPr>
          </a:p>
        </p:txBody>
      </p:sp>
      <p:pic>
        <p:nvPicPr>
          <p:cNvPr id="249" name="Google Shape;249;p25"/>
          <p:cNvPicPr preferRelativeResize="0"/>
          <p:nvPr/>
        </p:nvPicPr>
        <p:blipFill rotWithShape="1">
          <a:blip r:embed="rId3">
            <a:alphaModFix/>
          </a:blip>
          <a:srcRect b="65042" l="8350" r="27657" t="3489"/>
          <a:stretch/>
        </p:blipFill>
        <p:spPr>
          <a:xfrm>
            <a:off x="347925" y="2657750"/>
            <a:ext cx="3638977" cy="2315023"/>
          </a:xfrm>
          <a:prstGeom prst="rect">
            <a:avLst/>
          </a:prstGeom>
          <a:noFill/>
          <a:ln>
            <a:noFill/>
          </a:ln>
        </p:spPr>
      </p:pic>
      <p:sp>
        <p:nvSpPr>
          <p:cNvPr id="250" name="Google Shape;250;p25"/>
          <p:cNvSpPr txBox="1"/>
          <p:nvPr/>
        </p:nvSpPr>
        <p:spPr>
          <a:xfrm>
            <a:off x="5032600" y="715025"/>
            <a:ext cx="3825000" cy="18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Poppins"/>
                <a:ea typeface="Poppins"/>
                <a:cs typeface="Poppins"/>
                <a:sym typeface="Poppins"/>
              </a:rPr>
              <a:t>After: </a:t>
            </a:r>
            <a:r>
              <a:rPr lang="en" sz="2000">
                <a:solidFill>
                  <a:schemeClr val="dk1"/>
                </a:solidFill>
                <a:latin typeface="Poppins"/>
                <a:ea typeface="Poppins"/>
                <a:cs typeface="Poppins"/>
                <a:sym typeface="Poppins"/>
              </a:rPr>
              <a:t> We removed the Tinder-esque home page and replaced it with a map view to shift the focus from events to an overview of all that can be explored with Rally.</a:t>
            </a:r>
            <a:endParaRPr/>
          </a:p>
        </p:txBody>
      </p:sp>
      <p:pic>
        <p:nvPicPr>
          <p:cNvPr id="251" name="Google Shape;251;p25"/>
          <p:cNvPicPr preferRelativeResize="0"/>
          <p:nvPr/>
        </p:nvPicPr>
        <p:blipFill rotWithShape="1">
          <a:blip r:embed="rId3">
            <a:alphaModFix/>
          </a:blip>
          <a:srcRect b="32848" l="6862" r="65229" t="36564"/>
          <a:stretch/>
        </p:blipFill>
        <p:spPr>
          <a:xfrm>
            <a:off x="6098825" y="2696750"/>
            <a:ext cx="1692552" cy="23999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7" name="Google Shape;257;p26"/>
          <p:cNvSpPr txBox="1"/>
          <p:nvPr/>
        </p:nvSpPr>
        <p:spPr>
          <a:xfrm>
            <a:off x="237375" y="146975"/>
            <a:ext cx="69654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Problem 3 | </a:t>
            </a:r>
            <a:r>
              <a:rPr lang="en" sz="3000">
                <a:solidFill>
                  <a:schemeClr val="dk1"/>
                </a:solidFill>
                <a:latin typeface="Poppins"/>
                <a:ea typeface="Poppins"/>
                <a:cs typeface="Poppins"/>
                <a:sym typeface="Poppins"/>
              </a:rPr>
              <a:t>Task dependency</a:t>
            </a:r>
            <a:endParaRPr>
              <a:latin typeface="Poppins"/>
              <a:ea typeface="Poppins"/>
              <a:cs typeface="Poppins"/>
              <a:sym typeface="Poppins"/>
            </a:endParaRPr>
          </a:p>
        </p:txBody>
      </p:sp>
      <p:sp>
        <p:nvSpPr>
          <p:cNvPr id="258" name="Google Shape;258;p26"/>
          <p:cNvSpPr txBox="1"/>
          <p:nvPr/>
        </p:nvSpPr>
        <p:spPr>
          <a:xfrm>
            <a:off x="237375" y="865475"/>
            <a:ext cx="3197100" cy="18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700">
                <a:solidFill>
                  <a:schemeClr val="dk1"/>
                </a:solidFill>
                <a:latin typeface="Poppins"/>
                <a:ea typeface="Poppins"/>
                <a:cs typeface="Poppins"/>
                <a:sym typeface="Poppins"/>
              </a:rPr>
              <a:t>Before: </a:t>
            </a:r>
            <a:r>
              <a:rPr lang="en" sz="1700">
                <a:solidFill>
                  <a:schemeClr val="dk1"/>
                </a:solidFill>
                <a:latin typeface="Poppins"/>
                <a:ea typeface="Poppins"/>
                <a:cs typeface="Poppins"/>
                <a:sym typeface="Poppins"/>
              </a:rPr>
              <a:t> Users were confused by the dependent flow of the tasks -- this confined the tasks to a linear flow, despite the tasks being independent in theory.</a:t>
            </a:r>
            <a:endParaRPr sz="1700"/>
          </a:p>
        </p:txBody>
      </p:sp>
      <p:pic>
        <p:nvPicPr>
          <p:cNvPr id="259" name="Google Shape;259;p26"/>
          <p:cNvPicPr preferRelativeResize="0"/>
          <p:nvPr/>
        </p:nvPicPr>
        <p:blipFill rotWithShape="1">
          <a:blip r:embed="rId3">
            <a:alphaModFix/>
          </a:blip>
          <a:srcRect b="66215" l="2060" r="-2060" t="0"/>
          <a:stretch/>
        </p:blipFill>
        <p:spPr>
          <a:xfrm>
            <a:off x="237325" y="2792775"/>
            <a:ext cx="3197198" cy="1342326"/>
          </a:xfrm>
          <a:prstGeom prst="rect">
            <a:avLst/>
          </a:prstGeom>
          <a:noFill/>
          <a:ln>
            <a:noFill/>
          </a:ln>
        </p:spPr>
      </p:pic>
      <p:pic>
        <p:nvPicPr>
          <p:cNvPr id="260" name="Google Shape;260;p26"/>
          <p:cNvPicPr preferRelativeResize="0"/>
          <p:nvPr/>
        </p:nvPicPr>
        <p:blipFill rotWithShape="1">
          <a:blip r:embed="rId3">
            <a:alphaModFix/>
          </a:blip>
          <a:srcRect b="39889" l="0" r="71686" t="32836"/>
          <a:stretch/>
        </p:blipFill>
        <p:spPr>
          <a:xfrm>
            <a:off x="1271763" y="3991964"/>
            <a:ext cx="905226" cy="1083648"/>
          </a:xfrm>
          <a:prstGeom prst="rect">
            <a:avLst/>
          </a:prstGeom>
          <a:noFill/>
          <a:ln>
            <a:noFill/>
          </a:ln>
        </p:spPr>
      </p:pic>
      <p:grpSp>
        <p:nvGrpSpPr>
          <p:cNvPr id="261" name="Google Shape;261;p26"/>
          <p:cNvGrpSpPr/>
          <p:nvPr/>
        </p:nvGrpSpPr>
        <p:grpSpPr>
          <a:xfrm>
            <a:off x="4812396" y="2499311"/>
            <a:ext cx="3377864" cy="2512750"/>
            <a:chOff x="5350750" y="2277125"/>
            <a:chExt cx="3640725" cy="2798474"/>
          </a:xfrm>
        </p:grpSpPr>
        <p:pic>
          <p:nvPicPr>
            <p:cNvPr id="262" name="Google Shape;262;p26"/>
            <p:cNvPicPr preferRelativeResize="0"/>
            <p:nvPr/>
          </p:nvPicPr>
          <p:blipFill rotWithShape="1">
            <a:blip r:embed="rId3">
              <a:alphaModFix/>
            </a:blip>
            <a:srcRect b="0" l="0" r="0" t="60764"/>
            <a:stretch/>
          </p:blipFill>
          <p:spPr>
            <a:xfrm>
              <a:off x="5350750" y="3300500"/>
              <a:ext cx="3640725" cy="1775099"/>
            </a:xfrm>
            <a:prstGeom prst="rect">
              <a:avLst/>
            </a:prstGeom>
            <a:noFill/>
            <a:ln>
              <a:noFill/>
            </a:ln>
          </p:spPr>
        </p:pic>
        <p:pic>
          <p:nvPicPr>
            <p:cNvPr id="263" name="Google Shape;263;p26"/>
            <p:cNvPicPr preferRelativeResize="0"/>
            <p:nvPr/>
          </p:nvPicPr>
          <p:blipFill rotWithShape="1">
            <a:blip r:embed="rId3">
              <a:alphaModFix/>
            </a:blip>
            <a:srcRect b="37343" l="25398" r="15191" t="35382"/>
            <a:stretch/>
          </p:blipFill>
          <p:spPr>
            <a:xfrm>
              <a:off x="6277800" y="2277125"/>
              <a:ext cx="1899423" cy="1083648"/>
            </a:xfrm>
            <a:prstGeom prst="rect">
              <a:avLst/>
            </a:prstGeom>
            <a:noFill/>
            <a:ln>
              <a:noFill/>
            </a:ln>
          </p:spPr>
        </p:pic>
      </p:grpSp>
      <p:sp>
        <p:nvSpPr>
          <p:cNvPr id="264" name="Google Shape;264;p26"/>
          <p:cNvSpPr txBox="1"/>
          <p:nvPr/>
        </p:nvSpPr>
        <p:spPr>
          <a:xfrm>
            <a:off x="4033925" y="766925"/>
            <a:ext cx="4767600" cy="17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Poppins"/>
                <a:ea typeface="Poppins"/>
                <a:cs typeface="Poppins"/>
                <a:sym typeface="Poppins"/>
              </a:rPr>
              <a:t>After:  </a:t>
            </a:r>
            <a:r>
              <a:rPr lang="en" sz="1800">
                <a:solidFill>
                  <a:schemeClr val="dk1"/>
                </a:solidFill>
                <a:latin typeface="Poppins"/>
                <a:ea typeface="Poppins"/>
                <a:cs typeface="Poppins"/>
                <a:sym typeface="Poppins"/>
              </a:rPr>
              <a:t>We redesigned the app to have the journey start with any of the three tasks by providing a map with all three icons displayed, along with filters that allow users to explore specific events, rallies, and friends specifically.</a:t>
            </a:r>
            <a:endParaRPr sz="18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7"/>
          <p:cNvSpPr txBox="1"/>
          <p:nvPr>
            <p:ph type="ctrTitle"/>
          </p:nvPr>
        </p:nvSpPr>
        <p:spPr>
          <a:xfrm>
            <a:off x="2569800" y="2660200"/>
            <a:ext cx="40044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400"/>
              <a:t>Medium-fi</a:t>
            </a:r>
            <a:r>
              <a:rPr lang="en" sz="4400"/>
              <a:t> </a:t>
            </a:r>
            <a:r>
              <a:rPr lang="en" sz="4400"/>
              <a:t>Prototype Task Flows</a:t>
            </a:r>
            <a:endParaRPr sz="4400"/>
          </a:p>
        </p:txBody>
      </p:sp>
      <p:sp>
        <p:nvSpPr>
          <p:cNvPr id="270" name="Google Shape;270;p27"/>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6" name="Google Shape;276;p28"/>
          <p:cNvSpPr txBox="1"/>
          <p:nvPr/>
        </p:nvSpPr>
        <p:spPr>
          <a:xfrm>
            <a:off x="0" y="0"/>
            <a:ext cx="76425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Task 1: </a:t>
            </a:r>
            <a:r>
              <a:rPr lang="en" sz="2800">
                <a:solidFill>
                  <a:schemeClr val="dk1"/>
                </a:solidFill>
                <a:latin typeface="Poppins"/>
                <a:ea typeface="Poppins"/>
                <a:cs typeface="Poppins"/>
                <a:sym typeface="Poppins"/>
              </a:rPr>
              <a:t>Find an event → simple</a:t>
            </a:r>
            <a:endParaRPr sz="2800">
              <a:solidFill>
                <a:schemeClr val="dk1"/>
              </a:solidFill>
              <a:latin typeface="Poppins"/>
              <a:ea typeface="Poppins"/>
              <a:cs typeface="Poppins"/>
              <a:sym typeface="Poppins"/>
            </a:endParaRPr>
          </a:p>
        </p:txBody>
      </p:sp>
      <p:pic>
        <p:nvPicPr>
          <p:cNvPr id="277" name="Google Shape;277;p28"/>
          <p:cNvPicPr preferRelativeResize="0"/>
          <p:nvPr/>
        </p:nvPicPr>
        <p:blipFill>
          <a:blip r:embed="rId3">
            <a:alphaModFix/>
          </a:blip>
          <a:stretch>
            <a:fillRect/>
          </a:stretch>
        </p:blipFill>
        <p:spPr>
          <a:xfrm>
            <a:off x="255850" y="870900"/>
            <a:ext cx="1942289" cy="4120200"/>
          </a:xfrm>
          <a:prstGeom prst="rect">
            <a:avLst/>
          </a:prstGeom>
          <a:noFill/>
          <a:ln>
            <a:noFill/>
          </a:ln>
        </p:spPr>
      </p:pic>
      <p:pic>
        <p:nvPicPr>
          <p:cNvPr id="278" name="Google Shape;278;p28"/>
          <p:cNvPicPr preferRelativeResize="0"/>
          <p:nvPr/>
        </p:nvPicPr>
        <p:blipFill>
          <a:blip r:embed="rId4">
            <a:alphaModFix/>
          </a:blip>
          <a:stretch>
            <a:fillRect/>
          </a:stretch>
        </p:blipFill>
        <p:spPr>
          <a:xfrm>
            <a:off x="2468551" y="870900"/>
            <a:ext cx="1901132" cy="4120201"/>
          </a:xfrm>
          <a:prstGeom prst="rect">
            <a:avLst/>
          </a:prstGeom>
          <a:noFill/>
          <a:ln>
            <a:noFill/>
          </a:ln>
        </p:spPr>
      </p:pic>
      <p:pic>
        <p:nvPicPr>
          <p:cNvPr id="279" name="Google Shape;279;p28"/>
          <p:cNvPicPr preferRelativeResize="0"/>
          <p:nvPr/>
        </p:nvPicPr>
        <p:blipFill>
          <a:blip r:embed="rId5">
            <a:alphaModFix/>
          </a:blip>
          <a:stretch>
            <a:fillRect/>
          </a:stretch>
        </p:blipFill>
        <p:spPr>
          <a:xfrm>
            <a:off x="4640096" y="870900"/>
            <a:ext cx="1880961" cy="4120199"/>
          </a:xfrm>
          <a:prstGeom prst="rect">
            <a:avLst/>
          </a:prstGeom>
          <a:noFill/>
          <a:ln>
            <a:noFill/>
          </a:ln>
        </p:spPr>
      </p:pic>
      <p:pic>
        <p:nvPicPr>
          <p:cNvPr id="280" name="Google Shape;280;p28"/>
          <p:cNvPicPr preferRelativeResize="0"/>
          <p:nvPr/>
        </p:nvPicPr>
        <p:blipFill>
          <a:blip r:embed="rId6">
            <a:alphaModFix/>
          </a:blip>
          <a:stretch>
            <a:fillRect/>
          </a:stretch>
        </p:blipFill>
        <p:spPr>
          <a:xfrm>
            <a:off x="6862481" y="870900"/>
            <a:ext cx="1909680" cy="4120200"/>
          </a:xfrm>
          <a:prstGeom prst="rect">
            <a:avLst/>
          </a:prstGeom>
          <a:noFill/>
          <a:ln>
            <a:noFill/>
          </a:ln>
        </p:spPr>
      </p:pic>
      <p:sp>
        <p:nvSpPr>
          <p:cNvPr id="281" name="Google Shape;281;p28"/>
          <p:cNvSpPr/>
          <p:nvPr/>
        </p:nvSpPr>
        <p:spPr>
          <a:xfrm>
            <a:off x="441950" y="4250200"/>
            <a:ext cx="435600" cy="507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2" name="Google Shape;282;p28"/>
          <p:cNvCxnSpPr>
            <a:stCxn id="281" idx="3"/>
            <a:endCxn id="278" idx="1"/>
          </p:cNvCxnSpPr>
          <p:nvPr/>
        </p:nvCxnSpPr>
        <p:spPr>
          <a:xfrm flipH="1" rot="10800000">
            <a:off x="877550" y="2930950"/>
            <a:ext cx="1590900" cy="1573200"/>
          </a:xfrm>
          <a:prstGeom prst="straightConnector1">
            <a:avLst/>
          </a:prstGeom>
          <a:noFill/>
          <a:ln cap="flat" cmpd="sng" w="19050">
            <a:solidFill>
              <a:schemeClr val="dk2"/>
            </a:solidFill>
            <a:prstDash val="solid"/>
            <a:round/>
            <a:headEnd len="med" w="med" type="none"/>
            <a:tailEnd len="med" w="med" type="triangle"/>
          </a:ln>
        </p:spPr>
      </p:cxnSp>
      <p:sp>
        <p:nvSpPr>
          <p:cNvPr id="283" name="Google Shape;283;p28"/>
          <p:cNvSpPr/>
          <p:nvPr/>
        </p:nvSpPr>
        <p:spPr>
          <a:xfrm>
            <a:off x="1861800" y="3056000"/>
            <a:ext cx="296400" cy="331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4" name="Google Shape;284;p28"/>
          <p:cNvCxnSpPr>
            <a:stCxn id="283" idx="3"/>
            <a:endCxn id="283" idx="3"/>
          </p:cNvCxnSpPr>
          <p:nvPr/>
        </p:nvCxnSpPr>
        <p:spPr>
          <a:xfrm>
            <a:off x="2158200" y="3221600"/>
            <a:ext cx="0" cy="0"/>
          </a:xfrm>
          <a:prstGeom prst="straightConnector1">
            <a:avLst/>
          </a:prstGeom>
          <a:noFill/>
          <a:ln cap="flat" cmpd="sng" w="9525">
            <a:solidFill>
              <a:schemeClr val="dk2"/>
            </a:solidFill>
            <a:prstDash val="solid"/>
            <a:round/>
            <a:headEnd len="med" w="med" type="none"/>
            <a:tailEnd len="med" w="med" type="triangle"/>
          </a:ln>
        </p:spPr>
      </p:cxnSp>
      <p:cxnSp>
        <p:nvCxnSpPr>
          <p:cNvPr id="285" name="Google Shape;285;p28"/>
          <p:cNvCxnSpPr>
            <a:stCxn id="283" idx="1"/>
            <a:endCxn id="279" idx="1"/>
          </p:cNvCxnSpPr>
          <p:nvPr/>
        </p:nvCxnSpPr>
        <p:spPr>
          <a:xfrm flipH="1" rot="10800000">
            <a:off x="1861800" y="2930900"/>
            <a:ext cx="2778300" cy="290700"/>
          </a:xfrm>
          <a:prstGeom prst="straightConnector1">
            <a:avLst/>
          </a:prstGeom>
          <a:noFill/>
          <a:ln cap="flat" cmpd="sng" w="19050">
            <a:solidFill>
              <a:schemeClr val="dk2"/>
            </a:solidFill>
            <a:prstDash val="solid"/>
            <a:round/>
            <a:headEnd len="med" w="med" type="none"/>
            <a:tailEnd len="med" w="med" type="triangle"/>
          </a:ln>
        </p:spPr>
      </p:cxnSp>
      <p:sp>
        <p:nvSpPr>
          <p:cNvPr id="286" name="Google Shape;286;p28"/>
          <p:cNvSpPr/>
          <p:nvPr/>
        </p:nvSpPr>
        <p:spPr>
          <a:xfrm>
            <a:off x="4118575" y="3076250"/>
            <a:ext cx="251100" cy="290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7" name="Google Shape;287;p28"/>
          <p:cNvCxnSpPr>
            <a:stCxn id="286" idx="3"/>
            <a:endCxn id="279" idx="1"/>
          </p:cNvCxnSpPr>
          <p:nvPr/>
        </p:nvCxnSpPr>
        <p:spPr>
          <a:xfrm flipH="1" rot="10800000">
            <a:off x="4369675" y="2930900"/>
            <a:ext cx="270300" cy="290700"/>
          </a:xfrm>
          <a:prstGeom prst="straightConnector1">
            <a:avLst/>
          </a:prstGeom>
          <a:noFill/>
          <a:ln cap="flat" cmpd="sng" w="19050">
            <a:solidFill>
              <a:schemeClr val="dk2"/>
            </a:solidFill>
            <a:prstDash val="solid"/>
            <a:round/>
            <a:headEnd len="med" w="med" type="none"/>
            <a:tailEnd len="med" w="med" type="triangle"/>
          </a:ln>
        </p:spPr>
      </p:cxnSp>
      <p:sp>
        <p:nvSpPr>
          <p:cNvPr id="288" name="Google Shape;288;p28"/>
          <p:cNvSpPr/>
          <p:nvPr/>
        </p:nvSpPr>
        <p:spPr>
          <a:xfrm>
            <a:off x="4968750" y="3714075"/>
            <a:ext cx="1440000" cy="1109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9" name="Google Shape;289;p28"/>
          <p:cNvCxnSpPr>
            <a:stCxn id="288" idx="3"/>
            <a:endCxn id="280" idx="1"/>
          </p:cNvCxnSpPr>
          <p:nvPr/>
        </p:nvCxnSpPr>
        <p:spPr>
          <a:xfrm flipH="1" rot="10800000">
            <a:off x="6408750" y="2930925"/>
            <a:ext cx="453600" cy="13380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95" name="Google Shape;295;p29"/>
          <p:cNvSpPr txBox="1"/>
          <p:nvPr/>
        </p:nvSpPr>
        <p:spPr>
          <a:xfrm>
            <a:off x="0" y="-12"/>
            <a:ext cx="6486000" cy="11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Task 2: </a:t>
            </a:r>
            <a:r>
              <a:rPr lang="en" sz="2800">
                <a:solidFill>
                  <a:schemeClr val="dk1"/>
                </a:solidFill>
                <a:latin typeface="Poppins"/>
                <a:ea typeface="Poppins"/>
                <a:cs typeface="Poppins"/>
                <a:sym typeface="Poppins"/>
              </a:rPr>
              <a:t>Find friends &amp; see their interested events → medium</a:t>
            </a:r>
            <a:endParaRPr/>
          </a:p>
        </p:txBody>
      </p:sp>
      <p:pic>
        <p:nvPicPr>
          <p:cNvPr id="296" name="Google Shape;296;p29"/>
          <p:cNvPicPr preferRelativeResize="0"/>
          <p:nvPr/>
        </p:nvPicPr>
        <p:blipFill>
          <a:blip r:embed="rId3">
            <a:alphaModFix/>
          </a:blip>
          <a:stretch>
            <a:fillRect/>
          </a:stretch>
        </p:blipFill>
        <p:spPr>
          <a:xfrm>
            <a:off x="277900" y="964925"/>
            <a:ext cx="1942289" cy="4120200"/>
          </a:xfrm>
          <a:prstGeom prst="rect">
            <a:avLst/>
          </a:prstGeom>
          <a:noFill/>
          <a:ln>
            <a:noFill/>
          </a:ln>
        </p:spPr>
      </p:pic>
      <p:pic>
        <p:nvPicPr>
          <p:cNvPr id="297" name="Google Shape;297;p29"/>
          <p:cNvPicPr preferRelativeResize="0"/>
          <p:nvPr/>
        </p:nvPicPr>
        <p:blipFill>
          <a:blip r:embed="rId4">
            <a:alphaModFix/>
          </a:blip>
          <a:stretch>
            <a:fillRect/>
          </a:stretch>
        </p:blipFill>
        <p:spPr>
          <a:xfrm>
            <a:off x="2422000" y="927063"/>
            <a:ext cx="1980199" cy="4195925"/>
          </a:xfrm>
          <a:prstGeom prst="rect">
            <a:avLst/>
          </a:prstGeom>
          <a:noFill/>
          <a:ln>
            <a:noFill/>
          </a:ln>
        </p:spPr>
      </p:pic>
      <p:sp>
        <p:nvSpPr>
          <p:cNvPr id="298" name="Google Shape;298;p29"/>
          <p:cNvSpPr/>
          <p:nvPr/>
        </p:nvSpPr>
        <p:spPr>
          <a:xfrm>
            <a:off x="1617325" y="4334850"/>
            <a:ext cx="435600" cy="507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9"/>
          <p:cNvSpPr/>
          <p:nvPr/>
        </p:nvSpPr>
        <p:spPr>
          <a:xfrm>
            <a:off x="3340050" y="3302425"/>
            <a:ext cx="317700" cy="294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9"/>
          <p:cNvSpPr/>
          <p:nvPr/>
        </p:nvSpPr>
        <p:spPr>
          <a:xfrm>
            <a:off x="2591850" y="4334850"/>
            <a:ext cx="748200" cy="350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1" name="Google Shape;301;p29"/>
          <p:cNvPicPr preferRelativeResize="0"/>
          <p:nvPr/>
        </p:nvPicPr>
        <p:blipFill rotWithShape="1">
          <a:blip r:embed="rId5">
            <a:alphaModFix/>
          </a:blip>
          <a:srcRect b="0" l="0" r="0" t="3549"/>
          <a:stretch/>
        </p:blipFill>
        <p:spPr>
          <a:xfrm>
            <a:off x="4670250" y="964925"/>
            <a:ext cx="1963375" cy="4120199"/>
          </a:xfrm>
          <a:prstGeom prst="rect">
            <a:avLst/>
          </a:prstGeom>
          <a:noFill/>
          <a:ln>
            <a:noFill/>
          </a:ln>
        </p:spPr>
      </p:pic>
      <p:sp>
        <p:nvSpPr>
          <p:cNvPr id="302" name="Google Shape;302;p29"/>
          <p:cNvSpPr/>
          <p:nvPr/>
        </p:nvSpPr>
        <p:spPr>
          <a:xfrm>
            <a:off x="4968338" y="3597325"/>
            <a:ext cx="1442400" cy="1184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3" name="Google Shape;303;p29"/>
          <p:cNvPicPr preferRelativeResize="0"/>
          <p:nvPr/>
        </p:nvPicPr>
        <p:blipFill>
          <a:blip r:embed="rId6">
            <a:alphaModFix/>
          </a:blip>
          <a:stretch>
            <a:fillRect/>
          </a:stretch>
        </p:blipFill>
        <p:spPr>
          <a:xfrm>
            <a:off x="6901675" y="813475"/>
            <a:ext cx="2003575" cy="4271649"/>
          </a:xfrm>
          <a:prstGeom prst="rect">
            <a:avLst/>
          </a:prstGeom>
          <a:noFill/>
          <a:ln>
            <a:noFill/>
          </a:ln>
        </p:spPr>
      </p:pic>
      <p:sp>
        <p:nvSpPr>
          <p:cNvPr id="304" name="Google Shape;304;p29"/>
          <p:cNvSpPr/>
          <p:nvPr/>
        </p:nvSpPr>
        <p:spPr>
          <a:xfrm>
            <a:off x="5604250" y="3237975"/>
            <a:ext cx="317700" cy="294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5" name="Google Shape;305;p29"/>
          <p:cNvCxnSpPr>
            <a:stCxn id="298" idx="3"/>
            <a:endCxn id="297" idx="1"/>
          </p:cNvCxnSpPr>
          <p:nvPr/>
        </p:nvCxnSpPr>
        <p:spPr>
          <a:xfrm flipH="1" rot="10800000">
            <a:off x="2052925" y="3024900"/>
            <a:ext cx="369000" cy="1563900"/>
          </a:xfrm>
          <a:prstGeom prst="straightConnector1">
            <a:avLst/>
          </a:prstGeom>
          <a:noFill/>
          <a:ln cap="flat" cmpd="sng" w="19050">
            <a:solidFill>
              <a:schemeClr val="dk2"/>
            </a:solidFill>
            <a:prstDash val="solid"/>
            <a:round/>
            <a:headEnd len="med" w="med" type="none"/>
            <a:tailEnd len="med" w="med" type="triangle"/>
          </a:ln>
        </p:spPr>
      </p:cxnSp>
      <p:sp>
        <p:nvSpPr>
          <p:cNvPr id="306" name="Google Shape;306;p29"/>
          <p:cNvSpPr/>
          <p:nvPr/>
        </p:nvSpPr>
        <p:spPr>
          <a:xfrm>
            <a:off x="1151075" y="3302425"/>
            <a:ext cx="317700" cy="294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7" name="Google Shape;307;p29"/>
          <p:cNvCxnSpPr>
            <a:stCxn id="300" idx="3"/>
            <a:endCxn id="301" idx="1"/>
          </p:cNvCxnSpPr>
          <p:nvPr/>
        </p:nvCxnSpPr>
        <p:spPr>
          <a:xfrm flipH="1" rot="10800000">
            <a:off x="3340050" y="3024900"/>
            <a:ext cx="1330200" cy="1485300"/>
          </a:xfrm>
          <a:prstGeom prst="straightConnector1">
            <a:avLst/>
          </a:prstGeom>
          <a:noFill/>
          <a:ln cap="flat" cmpd="sng" w="19050">
            <a:solidFill>
              <a:schemeClr val="dk2"/>
            </a:solidFill>
            <a:prstDash val="solid"/>
            <a:round/>
            <a:headEnd len="med" w="med" type="none"/>
            <a:tailEnd len="med" w="med" type="triangle"/>
          </a:ln>
        </p:spPr>
      </p:cxnSp>
      <p:cxnSp>
        <p:nvCxnSpPr>
          <p:cNvPr id="308" name="Google Shape;308;p29"/>
          <p:cNvCxnSpPr>
            <a:stCxn id="302" idx="3"/>
            <a:endCxn id="303" idx="1"/>
          </p:cNvCxnSpPr>
          <p:nvPr/>
        </p:nvCxnSpPr>
        <p:spPr>
          <a:xfrm flipH="1" rot="10800000">
            <a:off x="6410738" y="2949175"/>
            <a:ext cx="490800" cy="1240500"/>
          </a:xfrm>
          <a:prstGeom prst="straightConnector1">
            <a:avLst/>
          </a:prstGeom>
          <a:noFill/>
          <a:ln cap="flat" cmpd="sng" w="19050">
            <a:solidFill>
              <a:schemeClr val="dk2"/>
            </a:solidFill>
            <a:prstDash val="solid"/>
            <a:round/>
            <a:headEnd len="med" w="med" type="none"/>
            <a:tailEnd len="med" w="med" type="triangle"/>
          </a:ln>
        </p:spPr>
      </p:cxnSp>
      <p:cxnSp>
        <p:nvCxnSpPr>
          <p:cNvPr id="309" name="Google Shape;309;p29"/>
          <p:cNvCxnSpPr>
            <a:stCxn id="304" idx="3"/>
            <a:endCxn id="303" idx="1"/>
          </p:cNvCxnSpPr>
          <p:nvPr/>
        </p:nvCxnSpPr>
        <p:spPr>
          <a:xfrm flipH="1" rot="10800000">
            <a:off x="5921950" y="2949225"/>
            <a:ext cx="979800" cy="436200"/>
          </a:xfrm>
          <a:prstGeom prst="straightConnector1">
            <a:avLst/>
          </a:prstGeom>
          <a:noFill/>
          <a:ln cap="flat" cmpd="sng" w="19050">
            <a:solidFill>
              <a:schemeClr val="dk2"/>
            </a:solidFill>
            <a:prstDash val="solid"/>
            <a:round/>
            <a:headEnd len="med" w="med" type="none"/>
            <a:tailEnd len="med" w="med" type="triangle"/>
          </a:ln>
        </p:spPr>
      </p:cxnSp>
      <p:cxnSp>
        <p:nvCxnSpPr>
          <p:cNvPr id="310" name="Google Shape;310;p29"/>
          <p:cNvCxnSpPr>
            <a:stCxn id="299" idx="3"/>
            <a:endCxn id="301" idx="1"/>
          </p:cNvCxnSpPr>
          <p:nvPr/>
        </p:nvCxnSpPr>
        <p:spPr>
          <a:xfrm flipH="1" rot="10800000">
            <a:off x="3657750" y="3025075"/>
            <a:ext cx="1012500" cy="424800"/>
          </a:xfrm>
          <a:prstGeom prst="straightConnector1">
            <a:avLst/>
          </a:prstGeom>
          <a:noFill/>
          <a:ln cap="flat" cmpd="sng" w="19050">
            <a:solidFill>
              <a:schemeClr val="dk2"/>
            </a:solidFill>
            <a:prstDash val="solid"/>
            <a:round/>
            <a:headEnd len="med" w="med" type="none"/>
            <a:tailEnd len="med" w="med" type="triangle"/>
          </a:ln>
        </p:spPr>
      </p:cxnSp>
      <p:cxnSp>
        <p:nvCxnSpPr>
          <p:cNvPr id="311" name="Google Shape;311;p29"/>
          <p:cNvCxnSpPr>
            <a:stCxn id="306" idx="3"/>
            <a:endCxn id="301" idx="1"/>
          </p:cNvCxnSpPr>
          <p:nvPr/>
        </p:nvCxnSpPr>
        <p:spPr>
          <a:xfrm flipH="1" rot="10800000">
            <a:off x="1468775" y="3025075"/>
            <a:ext cx="3201600" cy="4248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17" name="Google Shape;317;p30"/>
          <p:cNvSpPr txBox="1"/>
          <p:nvPr/>
        </p:nvSpPr>
        <p:spPr>
          <a:xfrm>
            <a:off x="0" y="-5"/>
            <a:ext cx="86673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Task 3: </a:t>
            </a:r>
            <a:r>
              <a:rPr lang="en" sz="2800">
                <a:solidFill>
                  <a:schemeClr val="dk1"/>
                </a:solidFill>
                <a:latin typeface="Poppins"/>
                <a:ea typeface="Poppins"/>
                <a:cs typeface="Poppins"/>
                <a:sym typeface="Poppins"/>
              </a:rPr>
              <a:t>Message friends in a rally</a:t>
            </a:r>
            <a:endParaRPr sz="2800">
              <a:solidFill>
                <a:schemeClr val="dk1"/>
              </a:solidFill>
              <a:latin typeface="Poppins"/>
              <a:ea typeface="Poppins"/>
              <a:cs typeface="Poppins"/>
              <a:sym typeface="Poppins"/>
            </a:endParaRPr>
          </a:p>
          <a:p>
            <a:pPr indent="0" lvl="0" marL="0" rtl="0" algn="l">
              <a:spcBef>
                <a:spcPts val="0"/>
              </a:spcBef>
              <a:spcAft>
                <a:spcPts val="0"/>
              </a:spcAft>
              <a:buNone/>
            </a:pPr>
            <a:r>
              <a:rPr lang="en" sz="2800">
                <a:solidFill>
                  <a:schemeClr val="dk1"/>
                </a:solidFill>
                <a:latin typeface="Poppins"/>
                <a:ea typeface="Poppins"/>
                <a:cs typeface="Poppins"/>
                <a:sym typeface="Poppins"/>
              </a:rPr>
              <a:t>group chat → complex (flow 1)</a:t>
            </a:r>
            <a:endParaRPr sz="2800">
              <a:solidFill>
                <a:schemeClr val="dk1"/>
              </a:solidFill>
              <a:latin typeface="Poppins"/>
              <a:ea typeface="Poppins"/>
              <a:cs typeface="Poppins"/>
              <a:sym typeface="Poppins"/>
            </a:endParaRPr>
          </a:p>
        </p:txBody>
      </p:sp>
      <p:pic>
        <p:nvPicPr>
          <p:cNvPr id="318" name="Google Shape;318;p30"/>
          <p:cNvPicPr preferRelativeResize="0"/>
          <p:nvPr/>
        </p:nvPicPr>
        <p:blipFill>
          <a:blip r:embed="rId3">
            <a:alphaModFix/>
          </a:blip>
          <a:stretch>
            <a:fillRect/>
          </a:stretch>
        </p:blipFill>
        <p:spPr>
          <a:xfrm>
            <a:off x="0" y="1169450"/>
            <a:ext cx="1873400" cy="3974042"/>
          </a:xfrm>
          <a:prstGeom prst="rect">
            <a:avLst/>
          </a:prstGeom>
          <a:noFill/>
          <a:ln>
            <a:noFill/>
          </a:ln>
        </p:spPr>
      </p:pic>
      <p:pic>
        <p:nvPicPr>
          <p:cNvPr id="319" name="Google Shape;319;p30"/>
          <p:cNvPicPr preferRelativeResize="0"/>
          <p:nvPr/>
        </p:nvPicPr>
        <p:blipFill>
          <a:blip r:embed="rId4">
            <a:alphaModFix/>
          </a:blip>
          <a:stretch>
            <a:fillRect/>
          </a:stretch>
        </p:blipFill>
        <p:spPr>
          <a:xfrm>
            <a:off x="1878552" y="1342700"/>
            <a:ext cx="1728173" cy="3800800"/>
          </a:xfrm>
          <a:prstGeom prst="rect">
            <a:avLst/>
          </a:prstGeom>
          <a:noFill/>
          <a:ln>
            <a:noFill/>
          </a:ln>
        </p:spPr>
      </p:pic>
      <p:pic>
        <p:nvPicPr>
          <p:cNvPr id="320" name="Google Shape;320;p30"/>
          <p:cNvPicPr preferRelativeResize="0"/>
          <p:nvPr/>
        </p:nvPicPr>
        <p:blipFill>
          <a:blip r:embed="rId5">
            <a:alphaModFix/>
          </a:blip>
          <a:stretch>
            <a:fillRect/>
          </a:stretch>
        </p:blipFill>
        <p:spPr>
          <a:xfrm>
            <a:off x="3606713" y="1169450"/>
            <a:ext cx="1784016" cy="3974050"/>
          </a:xfrm>
          <a:prstGeom prst="rect">
            <a:avLst/>
          </a:prstGeom>
          <a:noFill/>
          <a:ln>
            <a:noFill/>
          </a:ln>
        </p:spPr>
      </p:pic>
      <p:pic>
        <p:nvPicPr>
          <p:cNvPr id="321" name="Google Shape;321;p30"/>
          <p:cNvPicPr preferRelativeResize="0"/>
          <p:nvPr/>
        </p:nvPicPr>
        <p:blipFill>
          <a:blip r:embed="rId6">
            <a:alphaModFix/>
          </a:blip>
          <a:stretch>
            <a:fillRect/>
          </a:stretch>
        </p:blipFill>
        <p:spPr>
          <a:xfrm>
            <a:off x="5390725" y="1305925"/>
            <a:ext cx="1814659" cy="3837576"/>
          </a:xfrm>
          <a:prstGeom prst="rect">
            <a:avLst/>
          </a:prstGeom>
          <a:noFill/>
          <a:ln>
            <a:noFill/>
          </a:ln>
        </p:spPr>
      </p:pic>
      <p:sp>
        <p:nvSpPr>
          <p:cNvPr id="322" name="Google Shape;322;p30"/>
          <p:cNvSpPr/>
          <p:nvPr/>
        </p:nvSpPr>
        <p:spPr>
          <a:xfrm>
            <a:off x="718900" y="4410050"/>
            <a:ext cx="435600" cy="507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
          <p:cNvSpPr/>
          <p:nvPr/>
        </p:nvSpPr>
        <p:spPr>
          <a:xfrm>
            <a:off x="1245125" y="1685100"/>
            <a:ext cx="435600" cy="507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p:nvPr/>
        </p:nvSpPr>
        <p:spPr>
          <a:xfrm>
            <a:off x="2984700" y="1752900"/>
            <a:ext cx="435600" cy="507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0"/>
          <p:cNvSpPr/>
          <p:nvPr/>
        </p:nvSpPr>
        <p:spPr>
          <a:xfrm>
            <a:off x="1989900" y="4735050"/>
            <a:ext cx="903600" cy="235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0"/>
          <p:cNvSpPr/>
          <p:nvPr/>
        </p:nvSpPr>
        <p:spPr>
          <a:xfrm>
            <a:off x="3783213" y="3411850"/>
            <a:ext cx="1431000" cy="1164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7" name="Google Shape;327;p30"/>
          <p:cNvPicPr preferRelativeResize="0"/>
          <p:nvPr/>
        </p:nvPicPr>
        <p:blipFill>
          <a:blip r:embed="rId7">
            <a:alphaModFix/>
          </a:blip>
          <a:stretch>
            <a:fillRect/>
          </a:stretch>
        </p:blipFill>
        <p:spPr>
          <a:xfrm>
            <a:off x="7316725" y="1240980"/>
            <a:ext cx="1728176" cy="3864370"/>
          </a:xfrm>
          <a:prstGeom prst="rect">
            <a:avLst/>
          </a:prstGeom>
          <a:noFill/>
          <a:ln>
            <a:noFill/>
          </a:ln>
        </p:spPr>
      </p:pic>
      <p:sp>
        <p:nvSpPr>
          <p:cNvPr id="328" name="Google Shape;328;p30"/>
          <p:cNvSpPr/>
          <p:nvPr/>
        </p:nvSpPr>
        <p:spPr>
          <a:xfrm>
            <a:off x="6385050" y="4860875"/>
            <a:ext cx="761400" cy="291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9" name="Google Shape;329;p30"/>
          <p:cNvCxnSpPr>
            <a:stCxn id="322" idx="3"/>
            <a:endCxn id="319" idx="1"/>
          </p:cNvCxnSpPr>
          <p:nvPr/>
        </p:nvCxnSpPr>
        <p:spPr>
          <a:xfrm flipH="1" rot="10800000">
            <a:off x="1154500" y="3243200"/>
            <a:ext cx="724200" cy="1420800"/>
          </a:xfrm>
          <a:prstGeom prst="straightConnector1">
            <a:avLst/>
          </a:prstGeom>
          <a:noFill/>
          <a:ln cap="flat" cmpd="sng" w="19050">
            <a:solidFill>
              <a:schemeClr val="dk2"/>
            </a:solidFill>
            <a:prstDash val="solid"/>
            <a:round/>
            <a:headEnd len="med" w="med" type="none"/>
            <a:tailEnd len="med" w="med" type="triangle"/>
          </a:ln>
        </p:spPr>
      </p:cxnSp>
      <p:cxnSp>
        <p:nvCxnSpPr>
          <p:cNvPr id="330" name="Google Shape;330;p30"/>
          <p:cNvCxnSpPr>
            <a:stCxn id="323" idx="3"/>
            <a:endCxn id="320" idx="1"/>
          </p:cNvCxnSpPr>
          <p:nvPr/>
        </p:nvCxnSpPr>
        <p:spPr>
          <a:xfrm>
            <a:off x="1680725" y="1939050"/>
            <a:ext cx="1926000" cy="1217400"/>
          </a:xfrm>
          <a:prstGeom prst="straightConnector1">
            <a:avLst/>
          </a:prstGeom>
          <a:noFill/>
          <a:ln cap="flat" cmpd="sng" w="19050">
            <a:solidFill>
              <a:schemeClr val="dk2"/>
            </a:solidFill>
            <a:prstDash val="solid"/>
            <a:round/>
            <a:headEnd len="med" w="med" type="none"/>
            <a:tailEnd len="med" w="med" type="triangle"/>
          </a:ln>
        </p:spPr>
      </p:cxnSp>
      <p:cxnSp>
        <p:nvCxnSpPr>
          <p:cNvPr id="331" name="Google Shape;331;p30"/>
          <p:cNvCxnSpPr>
            <a:stCxn id="325" idx="3"/>
            <a:endCxn id="320" idx="1"/>
          </p:cNvCxnSpPr>
          <p:nvPr/>
        </p:nvCxnSpPr>
        <p:spPr>
          <a:xfrm flipH="1" rot="10800000">
            <a:off x="2893500" y="3156450"/>
            <a:ext cx="713100" cy="1696200"/>
          </a:xfrm>
          <a:prstGeom prst="straightConnector1">
            <a:avLst/>
          </a:prstGeom>
          <a:noFill/>
          <a:ln cap="flat" cmpd="sng" w="19050">
            <a:solidFill>
              <a:schemeClr val="dk2"/>
            </a:solidFill>
            <a:prstDash val="solid"/>
            <a:round/>
            <a:headEnd len="med" w="med" type="none"/>
            <a:tailEnd len="med" w="med" type="triangle"/>
          </a:ln>
        </p:spPr>
      </p:cxnSp>
      <p:cxnSp>
        <p:nvCxnSpPr>
          <p:cNvPr id="332" name="Google Shape;332;p30"/>
          <p:cNvCxnSpPr>
            <a:stCxn id="324" idx="2"/>
            <a:endCxn id="320" idx="1"/>
          </p:cNvCxnSpPr>
          <p:nvPr/>
        </p:nvCxnSpPr>
        <p:spPr>
          <a:xfrm>
            <a:off x="3202500" y="2260800"/>
            <a:ext cx="404100" cy="895800"/>
          </a:xfrm>
          <a:prstGeom prst="straightConnector1">
            <a:avLst/>
          </a:prstGeom>
          <a:noFill/>
          <a:ln cap="flat" cmpd="sng" w="19050">
            <a:solidFill>
              <a:schemeClr val="dk2"/>
            </a:solidFill>
            <a:prstDash val="solid"/>
            <a:round/>
            <a:headEnd len="med" w="med" type="none"/>
            <a:tailEnd len="med" w="med" type="triangle"/>
          </a:ln>
        </p:spPr>
      </p:cxnSp>
      <p:cxnSp>
        <p:nvCxnSpPr>
          <p:cNvPr id="333" name="Google Shape;333;p30"/>
          <p:cNvCxnSpPr>
            <a:stCxn id="326" idx="3"/>
            <a:endCxn id="321" idx="1"/>
          </p:cNvCxnSpPr>
          <p:nvPr/>
        </p:nvCxnSpPr>
        <p:spPr>
          <a:xfrm flipH="1" rot="10800000">
            <a:off x="5214213" y="3224650"/>
            <a:ext cx="176400" cy="769500"/>
          </a:xfrm>
          <a:prstGeom prst="straightConnector1">
            <a:avLst/>
          </a:prstGeom>
          <a:noFill/>
          <a:ln cap="flat" cmpd="sng" w="19050">
            <a:solidFill>
              <a:schemeClr val="dk2"/>
            </a:solidFill>
            <a:prstDash val="solid"/>
            <a:round/>
            <a:headEnd len="med" w="med" type="none"/>
            <a:tailEnd len="med" w="med" type="triangle"/>
          </a:ln>
        </p:spPr>
      </p:cxnSp>
      <p:cxnSp>
        <p:nvCxnSpPr>
          <p:cNvPr id="334" name="Google Shape;334;p30"/>
          <p:cNvCxnSpPr>
            <a:stCxn id="328" idx="3"/>
            <a:endCxn id="327" idx="1"/>
          </p:cNvCxnSpPr>
          <p:nvPr/>
        </p:nvCxnSpPr>
        <p:spPr>
          <a:xfrm flipH="1" rot="10800000">
            <a:off x="7146450" y="3173075"/>
            <a:ext cx="170400" cy="1833600"/>
          </a:xfrm>
          <a:prstGeom prst="straightConnector1">
            <a:avLst/>
          </a:prstGeom>
          <a:noFill/>
          <a:ln cap="flat" cmpd="sng" w="19050">
            <a:solidFill>
              <a:schemeClr val="dk2"/>
            </a:solidFill>
            <a:prstDash val="solid"/>
            <a:round/>
            <a:headEnd len="med" w="med" type="none"/>
            <a:tailEnd len="med" w="med" type="triangle"/>
          </a:ln>
        </p:spPr>
      </p:cxnSp>
      <p:sp>
        <p:nvSpPr>
          <p:cNvPr id="335" name="Google Shape;335;p30"/>
          <p:cNvSpPr/>
          <p:nvPr/>
        </p:nvSpPr>
        <p:spPr>
          <a:xfrm>
            <a:off x="3833700" y="4576450"/>
            <a:ext cx="616800" cy="291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6" name="Google Shape;336;p30"/>
          <p:cNvCxnSpPr>
            <a:stCxn id="335" idx="3"/>
            <a:endCxn id="327" idx="1"/>
          </p:cNvCxnSpPr>
          <p:nvPr/>
        </p:nvCxnSpPr>
        <p:spPr>
          <a:xfrm flipH="1" rot="10800000">
            <a:off x="4450500" y="3173050"/>
            <a:ext cx="2866200" cy="15492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42" name="Google Shape;342;p31"/>
          <p:cNvSpPr txBox="1"/>
          <p:nvPr/>
        </p:nvSpPr>
        <p:spPr>
          <a:xfrm>
            <a:off x="0" y="-5"/>
            <a:ext cx="86673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Task 3: </a:t>
            </a:r>
            <a:r>
              <a:rPr lang="en" sz="2800">
                <a:solidFill>
                  <a:schemeClr val="dk1"/>
                </a:solidFill>
                <a:latin typeface="Poppins"/>
                <a:ea typeface="Poppins"/>
                <a:cs typeface="Poppins"/>
                <a:sym typeface="Poppins"/>
              </a:rPr>
              <a:t>Message friends in a rally</a:t>
            </a:r>
            <a:endParaRPr sz="2800">
              <a:solidFill>
                <a:schemeClr val="dk1"/>
              </a:solidFill>
              <a:latin typeface="Poppins"/>
              <a:ea typeface="Poppins"/>
              <a:cs typeface="Poppins"/>
              <a:sym typeface="Poppins"/>
            </a:endParaRPr>
          </a:p>
          <a:p>
            <a:pPr indent="0" lvl="0" marL="0" rtl="0" algn="l">
              <a:spcBef>
                <a:spcPts val="0"/>
              </a:spcBef>
              <a:spcAft>
                <a:spcPts val="0"/>
              </a:spcAft>
              <a:buNone/>
            </a:pPr>
            <a:r>
              <a:rPr lang="en" sz="2800">
                <a:solidFill>
                  <a:schemeClr val="dk1"/>
                </a:solidFill>
                <a:latin typeface="Poppins"/>
                <a:ea typeface="Poppins"/>
                <a:cs typeface="Poppins"/>
                <a:sym typeface="Poppins"/>
              </a:rPr>
              <a:t>group chat → complex (flow 2, pt. 1)</a:t>
            </a:r>
            <a:endParaRPr sz="2800">
              <a:solidFill>
                <a:schemeClr val="dk1"/>
              </a:solidFill>
              <a:latin typeface="Poppins"/>
              <a:ea typeface="Poppins"/>
              <a:cs typeface="Poppins"/>
              <a:sym typeface="Poppins"/>
            </a:endParaRPr>
          </a:p>
        </p:txBody>
      </p:sp>
      <p:pic>
        <p:nvPicPr>
          <p:cNvPr id="343" name="Google Shape;343;p31"/>
          <p:cNvPicPr preferRelativeResize="0"/>
          <p:nvPr/>
        </p:nvPicPr>
        <p:blipFill>
          <a:blip r:embed="rId3">
            <a:alphaModFix/>
          </a:blip>
          <a:stretch>
            <a:fillRect/>
          </a:stretch>
        </p:blipFill>
        <p:spPr>
          <a:xfrm>
            <a:off x="227650" y="1023300"/>
            <a:ext cx="1942289" cy="4120200"/>
          </a:xfrm>
          <a:prstGeom prst="rect">
            <a:avLst/>
          </a:prstGeom>
          <a:noFill/>
          <a:ln>
            <a:noFill/>
          </a:ln>
        </p:spPr>
      </p:pic>
      <p:pic>
        <p:nvPicPr>
          <p:cNvPr id="344" name="Google Shape;344;p31"/>
          <p:cNvPicPr preferRelativeResize="0"/>
          <p:nvPr/>
        </p:nvPicPr>
        <p:blipFill>
          <a:blip r:embed="rId4">
            <a:alphaModFix/>
          </a:blip>
          <a:stretch>
            <a:fillRect/>
          </a:stretch>
        </p:blipFill>
        <p:spPr>
          <a:xfrm>
            <a:off x="2490126" y="1023300"/>
            <a:ext cx="1901132" cy="4120201"/>
          </a:xfrm>
          <a:prstGeom prst="rect">
            <a:avLst/>
          </a:prstGeom>
          <a:noFill/>
          <a:ln>
            <a:noFill/>
          </a:ln>
        </p:spPr>
      </p:pic>
      <p:pic>
        <p:nvPicPr>
          <p:cNvPr id="345" name="Google Shape;345;p31"/>
          <p:cNvPicPr preferRelativeResize="0"/>
          <p:nvPr/>
        </p:nvPicPr>
        <p:blipFill>
          <a:blip r:embed="rId5">
            <a:alphaModFix/>
          </a:blip>
          <a:stretch>
            <a:fillRect/>
          </a:stretch>
        </p:blipFill>
        <p:spPr>
          <a:xfrm>
            <a:off x="4711433" y="1023300"/>
            <a:ext cx="1880961" cy="4120199"/>
          </a:xfrm>
          <a:prstGeom prst="rect">
            <a:avLst/>
          </a:prstGeom>
          <a:noFill/>
          <a:ln>
            <a:noFill/>
          </a:ln>
        </p:spPr>
      </p:pic>
      <p:pic>
        <p:nvPicPr>
          <p:cNvPr id="346" name="Google Shape;346;p31"/>
          <p:cNvPicPr preferRelativeResize="0"/>
          <p:nvPr/>
        </p:nvPicPr>
        <p:blipFill>
          <a:blip r:embed="rId6">
            <a:alphaModFix/>
          </a:blip>
          <a:stretch>
            <a:fillRect/>
          </a:stretch>
        </p:blipFill>
        <p:spPr>
          <a:xfrm>
            <a:off x="7022331" y="1023300"/>
            <a:ext cx="1909680" cy="4120200"/>
          </a:xfrm>
          <a:prstGeom prst="rect">
            <a:avLst/>
          </a:prstGeom>
          <a:noFill/>
          <a:ln>
            <a:noFill/>
          </a:ln>
        </p:spPr>
      </p:pic>
      <p:sp>
        <p:nvSpPr>
          <p:cNvPr id="347" name="Google Shape;347;p31"/>
          <p:cNvSpPr/>
          <p:nvPr/>
        </p:nvSpPr>
        <p:spPr>
          <a:xfrm>
            <a:off x="427400" y="4410050"/>
            <a:ext cx="435600" cy="507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1"/>
          <p:cNvSpPr/>
          <p:nvPr/>
        </p:nvSpPr>
        <p:spPr>
          <a:xfrm>
            <a:off x="4156175" y="3206450"/>
            <a:ext cx="235200" cy="319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1"/>
          <p:cNvSpPr/>
          <p:nvPr/>
        </p:nvSpPr>
        <p:spPr>
          <a:xfrm>
            <a:off x="5001225" y="3849750"/>
            <a:ext cx="1434900" cy="1162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1"/>
          <p:cNvSpPr/>
          <p:nvPr/>
        </p:nvSpPr>
        <p:spPr>
          <a:xfrm>
            <a:off x="8064675" y="4870950"/>
            <a:ext cx="746100" cy="225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1" name="Google Shape;351;p31"/>
          <p:cNvCxnSpPr>
            <a:stCxn id="347" idx="3"/>
            <a:endCxn id="344" idx="1"/>
          </p:cNvCxnSpPr>
          <p:nvPr/>
        </p:nvCxnSpPr>
        <p:spPr>
          <a:xfrm flipH="1" rot="10800000">
            <a:off x="863000" y="3083300"/>
            <a:ext cx="1627200" cy="1580700"/>
          </a:xfrm>
          <a:prstGeom prst="straightConnector1">
            <a:avLst/>
          </a:prstGeom>
          <a:noFill/>
          <a:ln cap="flat" cmpd="sng" w="19050">
            <a:solidFill>
              <a:schemeClr val="dk2"/>
            </a:solidFill>
            <a:prstDash val="solid"/>
            <a:round/>
            <a:headEnd len="med" w="med" type="none"/>
            <a:tailEnd len="med" w="med" type="triangle"/>
          </a:ln>
        </p:spPr>
      </p:cxnSp>
      <p:cxnSp>
        <p:nvCxnSpPr>
          <p:cNvPr id="352" name="Google Shape;352;p31"/>
          <p:cNvCxnSpPr>
            <a:stCxn id="348" idx="3"/>
            <a:endCxn id="345" idx="1"/>
          </p:cNvCxnSpPr>
          <p:nvPr/>
        </p:nvCxnSpPr>
        <p:spPr>
          <a:xfrm flipH="1" rot="10800000">
            <a:off x="4391375" y="3083450"/>
            <a:ext cx="320100" cy="282900"/>
          </a:xfrm>
          <a:prstGeom prst="straightConnector1">
            <a:avLst/>
          </a:prstGeom>
          <a:noFill/>
          <a:ln cap="flat" cmpd="sng" w="19050">
            <a:solidFill>
              <a:schemeClr val="dk2"/>
            </a:solidFill>
            <a:prstDash val="solid"/>
            <a:round/>
            <a:headEnd len="med" w="med" type="none"/>
            <a:tailEnd len="med" w="med" type="triangle"/>
          </a:ln>
        </p:spPr>
      </p:cxnSp>
      <p:cxnSp>
        <p:nvCxnSpPr>
          <p:cNvPr id="353" name="Google Shape;353;p31"/>
          <p:cNvCxnSpPr>
            <a:stCxn id="349" idx="3"/>
            <a:endCxn id="346" idx="1"/>
          </p:cNvCxnSpPr>
          <p:nvPr/>
        </p:nvCxnSpPr>
        <p:spPr>
          <a:xfrm flipH="1" rot="10800000">
            <a:off x="6436125" y="3083250"/>
            <a:ext cx="586200" cy="1347600"/>
          </a:xfrm>
          <a:prstGeom prst="straightConnector1">
            <a:avLst/>
          </a:prstGeom>
          <a:noFill/>
          <a:ln cap="flat" cmpd="sng" w="19050">
            <a:solidFill>
              <a:schemeClr val="dk2"/>
            </a:solidFill>
            <a:prstDash val="solid"/>
            <a:round/>
            <a:headEnd len="med" w="med" type="none"/>
            <a:tailEnd len="med" w="med" type="triangle"/>
          </a:ln>
        </p:spPr>
      </p:cxnSp>
      <p:cxnSp>
        <p:nvCxnSpPr>
          <p:cNvPr id="354" name="Google Shape;354;p31"/>
          <p:cNvCxnSpPr>
            <a:stCxn id="350" idx="3"/>
          </p:cNvCxnSpPr>
          <p:nvPr/>
        </p:nvCxnSpPr>
        <p:spPr>
          <a:xfrm flipH="1" rot="10800000">
            <a:off x="8810775" y="4509450"/>
            <a:ext cx="300900" cy="474300"/>
          </a:xfrm>
          <a:prstGeom prst="straightConnector1">
            <a:avLst/>
          </a:prstGeom>
          <a:noFill/>
          <a:ln cap="flat" cmpd="sng" w="19050">
            <a:solidFill>
              <a:schemeClr val="dk2"/>
            </a:solidFill>
            <a:prstDash val="solid"/>
            <a:round/>
            <a:headEnd len="med" w="med" type="none"/>
            <a:tailEnd len="med" w="med" type="triangle"/>
          </a:ln>
        </p:spPr>
      </p:cxnSp>
      <p:sp>
        <p:nvSpPr>
          <p:cNvPr id="355" name="Google Shape;355;p31"/>
          <p:cNvSpPr/>
          <p:nvPr/>
        </p:nvSpPr>
        <p:spPr>
          <a:xfrm>
            <a:off x="2559085" y="4758150"/>
            <a:ext cx="1324500" cy="225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1876225" y="3246025"/>
            <a:ext cx="235200" cy="319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7" name="Google Shape;357;p31"/>
          <p:cNvCxnSpPr>
            <a:stCxn id="356" idx="3"/>
            <a:endCxn id="345" idx="1"/>
          </p:cNvCxnSpPr>
          <p:nvPr/>
        </p:nvCxnSpPr>
        <p:spPr>
          <a:xfrm flipH="1" rot="10800000">
            <a:off x="2111425" y="3083425"/>
            <a:ext cx="2600100" cy="322500"/>
          </a:xfrm>
          <a:prstGeom prst="straightConnector1">
            <a:avLst/>
          </a:prstGeom>
          <a:noFill/>
          <a:ln cap="flat" cmpd="sng" w="19050">
            <a:solidFill>
              <a:schemeClr val="dk2"/>
            </a:solidFill>
            <a:prstDash val="solid"/>
            <a:round/>
            <a:headEnd len="med" w="med" type="none"/>
            <a:tailEnd len="med" w="med" type="triangle"/>
          </a:ln>
        </p:spPr>
      </p:cxnSp>
      <p:cxnSp>
        <p:nvCxnSpPr>
          <p:cNvPr id="358" name="Google Shape;358;p31"/>
          <p:cNvCxnSpPr>
            <a:stCxn id="355" idx="3"/>
            <a:endCxn id="345" idx="1"/>
          </p:cNvCxnSpPr>
          <p:nvPr/>
        </p:nvCxnSpPr>
        <p:spPr>
          <a:xfrm flipH="1" rot="10800000">
            <a:off x="3883585" y="3083250"/>
            <a:ext cx="827700" cy="17877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64" name="Google Shape;364;p32"/>
          <p:cNvSpPr txBox="1"/>
          <p:nvPr/>
        </p:nvSpPr>
        <p:spPr>
          <a:xfrm>
            <a:off x="0" y="-5"/>
            <a:ext cx="86673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Task 3: </a:t>
            </a:r>
            <a:r>
              <a:rPr lang="en" sz="2800">
                <a:solidFill>
                  <a:schemeClr val="dk1"/>
                </a:solidFill>
                <a:latin typeface="Poppins"/>
                <a:ea typeface="Poppins"/>
                <a:cs typeface="Poppins"/>
                <a:sym typeface="Poppins"/>
              </a:rPr>
              <a:t>Message friends in a rally</a:t>
            </a:r>
            <a:endParaRPr sz="2800">
              <a:solidFill>
                <a:schemeClr val="dk1"/>
              </a:solidFill>
              <a:latin typeface="Poppins"/>
              <a:ea typeface="Poppins"/>
              <a:cs typeface="Poppins"/>
              <a:sym typeface="Poppins"/>
            </a:endParaRPr>
          </a:p>
          <a:p>
            <a:pPr indent="0" lvl="0" marL="0" rtl="0" algn="l">
              <a:spcBef>
                <a:spcPts val="0"/>
              </a:spcBef>
              <a:spcAft>
                <a:spcPts val="0"/>
              </a:spcAft>
              <a:buNone/>
            </a:pPr>
            <a:r>
              <a:rPr lang="en" sz="2800">
                <a:solidFill>
                  <a:schemeClr val="dk1"/>
                </a:solidFill>
                <a:latin typeface="Poppins"/>
                <a:ea typeface="Poppins"/>
                <a:cs typeface="Poppins"/>
                <a:sym typeface="Poppins"/>
              </a:rPr>
              <a:t>group chat → complex (flow 2, pt. 2)</a:t>
            </a:r>
            <a:endParaRPr sz="2800">
              <a:solidFill>
                <a:schemeClr val="dk1"/>
              </a:solidFill>
              <a:latin typeface="Poppins"/>
              <a:ea typeface="Poppins"/>
              <a:cs typeface="Poppins"/>
              <a:sym typeface="Poppins"/>
            </a:endParaRPr>
          </a:p>
        </p:txBody>
      </p:sp>
      <p:pic>
        <p:nvPicPr>
          <p:cNvPr id="365" name="Google Shape;365;p32"/>
          <p:cNvPicPr preferRelativeResize="0"/>
          <p:nvPr/>
        </p:nvPicPr>
        <p:blipFill>
          <a:blip r:embed="rId3">
            <a:alphaModFix/>
          </a:blip>
          <a:stretch>
            <a:fillRect/>
          </a:stretch>
        </p:blipFill>
        <p:spPr>
          <a:xfrm>
            <a:off x="1666275" y="976270"/>
            <a:ext cx="1964134" cy="4120203"/>
          </a:xfrm>
          <a:prstGeom prst="rect">
            <a:avLst/>
          </a:prstGeom>
          <a:noFill/>
          <a:ln>
            <a:noFill/>
          </a:ln>
        </p:spPr>
      </p:pic>
      <p:pic>
        <p:nvPicPr>
          <p:cNvPr id="366" name="Google Shape;366;p32"/>
          <p:cNvPicPr preferRelativeResize="0"/>
          <p:nvPr/>
        </p:nvPicPr>
        <p:blipFill>
          <a:blip r:embed="rId4">
            <a:alphaModFix/>
          </a:blip>
          <a:stretch>
            <a:fillRect/>
          </a:stretch>
        </p:blipFill>
        <p:spPr>
          <a:xfrm>
            <a:off x="5061634" y="1023295"/>
            <a:ext cx="1856356" cy="4120205"/>
          </a:xfrm>
          <a:prstGeom prst="rect">
            <a:avLst/>
          </a:prstGeom>
          <a:noFill/>
          <a:ln>
            <a:noFill/>
          </a:ln>
        </p:spPr>
      </p:pic>
      <p:sp>
        <p:nvSpPr>
          <p:cNvPr id="367" name="Google Shape;367;p32"/>
          <p:cNvSpPr/>
          <p:nvPr/>
        </p:nvSpPr>
        <p:spPr>
          <a:xfrm flipH="1">
            <a:off x="2219225" y="4692250"/>
            <a:ext cx="883800" cy="319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8" name="Google Shape;368;p32"/>
          <p:cNvCxnSpPr>
            <a:stCxn id="367" idx="1"/>
          </p:cNvCxnSpPr>
          <p:nvPr/>
        </p:nvCxnSpPr>
        <p:spPr>
          <a:xfrm flipH="1" rot="10800000">
            <a:off x="3103025" y="2886850"/>
            <a:ext cx="1956000" cy="19653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457350" y="499150"/>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Members</a:t>
            </a:r>
            <a:endParaRPr/>
          </a:p>
        </p:txBody>
      </p:sp>
      <p:sp>
        <p:nvSpPr>
          <p:cNvPr id="149" name="Google Shape;149;p15"/>
          <p:cNvSpPr txBox="1"/>
          <p:nvPr>
            <p:ph idx="2" type="body"/>
          </p:nvPr>
        </p:nvSpPr>
        <p:spPr>
          <a:xfrm>
            <a:off x="3440854" y="1958050"/>
            <a:ext cx="2236800" cy="224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1000">
              <a:solidFill>
                <a:srgbClr val="000000"/>
              </a:solidFill>
            </a:endParaRPr>
          </a:p>
          <a:p>
            <a:pPr indent="0" lvl="0" marL="0" rtl="0" algn="l">
              <a:spcBef>
                <a:spcPts val="600"/>
              </a:spcBef>
              <a:spcAft>
                <a:spcPts val="0"/>
              </a:spcAft>
              <a:buClr>
                <a:schemeClr val="dk1"/>
              </a:buClr>
              <a:buSzPts val="1100"/>
              <a:buFont typeface="Arial"/>
              <a:buNone/>
            </a:pPr>
            <a:r>
              <a:t/>
            </a:r>
            <a:endParaRPr b="1" sz="1000">
              <a:solidFill>
                <a:srgbClr val="000000"/>
              </a:solidFill>
            </a:endParaRPr>
          </a:p>
        </p:txBody>
      </p:sp>
      <p:sp>
        <p:nvSpPr>
          <p:cNvPr id="150" name="Google Shape;150;p1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51" name="Google Shape;151;p15"/>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grpSp>
        <p:nvGrpSpPr>
          <p:cNvPr id="152" name="Google Shape;152;p15"/>
          <p:cNvGrpSpPr/>
          <p:nvPr/>
        </p:nvGrpSpPr>
        <p:grpSpPr>
          <a:xfrm>
            <a:off x="365575" y="1331862"/>
            <a:ext cx="8412848" cy="2737628"/>
            <a:chOff x="381200" y="1258600"/>
            <a:chExt cx="8412848" cy="2737628"/>
          </a:xfrm>
        </p:grpSpPr>
        <p:pic>
          <p:nvPicPr>
            <p:cNvPr id="153" name="Google Shape;153;p15"/>
            <p:cNvPicPr preferRelativeResize="0"/>
            <p:nvPr/>
          </p:nvPicPr>
          <p:blipFill rotWithShape="1">
            <a:blip r:embed="rId4">
              <a:alphaModFix/>
            </a:blip>
            <a:srcRect b="20947" l="9917" r="13023" t="14361"/>
            <a:stretch/>
          </p:blipFill>
          <p:spPr>
            <a:xfrm>
              <a:off x="6650775" y="1258600"/>
              <a:ext cx="2143273" cy="2737623"/>
            </a:xfrm>
            <a:prstGeom prst="rect">
              <a:avLst/>
            </a:prstGeom>
            <a:noFill/>
            <a:ln>
              <a:noFill/>
            </a:ln>
          </p:spPr>
        </p:pic>
        <p:pic>
          <p:nvPicPr>
            <p:cNvPr id="154" name="Google Shape;154;p15"/>
            <p:cNvPicPr preferRelativeResize="0"/>
            <p:nvPr/>
          </p:nvPicPr>
          <p:blipFill rotWithShape="1">
            <a:blip r:embed="rId5">
              <a:alphaModFix/>
            </a:blip>
            <a:srcRect b="20106" l="17902" r="17254" t="13514"/>
            <a:stretch/>
          </p:blipFill>
          <p:spPr>
            <a:xfrm>
              <a:off x="4645225" y="1258600"/>
              <a:ext cx="2005547" cy="2737627"/>
            </a:xfrm>
            <a:prstGeom prst="rect">
              <a:avLst/>
            </a:prstGeom>
            <a:noFill/>
            <a:ln>
              <a:noFill/>
            </a:ln>
          </p:spPr>
        </p:pic>
        <p:pic>
          <p:nvPicPr>
            <p:cNvPr id="155" name="Google Shape;155;p15"/>
            <p:cNvPicPr preferRelativeResize="0"/>
            <p:nvPr/>
          </p:nvPicPr>
          <p:blipFill>
            <a:blip r:embed="rId6">
              <a:alphaModFix/>
            </a:blip>
            <a:stretch>
              <a:fillRect/>
            </a:stretch>
          </p:blipFill>
          <p:spPr>
            <a:xfrm>
              <a:off x="381200" y="1258600"/>
              <a:ext cx="2053198" cy="2737627"/>
            </a:xfrm>
            <a:prstGeom prst="rect">
              <a:avLst/>
            </a:prstGeom>
            <a:noFill/>
            <a:ln>
              <a:noFill/>
            </a:ln>
          </p:spPr>
        </p:pic>
        <p:pic>
          <p:nvPicPr>
            <p:cNvPr id="156" name="Google Shape;156;p15"/>
            <p:cNvPicPr preferRelativeResize="0"/>
            <p:nvPr/>
          </p:nvPicPr>
          <p:blipFill rotWithShape="1">
            <a:blip r:embed="rId7">
              <a:alphaModFix/>
            </a:blip>
            <a:srcRect b="0" l="2750" r="25446" t="23617"/>
            <a:stretch/>
          </p:blipFill>
          <p:spPr>
            <a:xfrm>
              <a:off x="2434401" y="1258600"/>
              <a:ext cx="2210824" cy="2737627"/>
            </a:xfrm>
            <a:prstGeom prst="rect">
              <a:avLst/>
            </a:prstGeom>
            <a:noFill/>
            <a:ln>
              <a:noFill/>
            </a:ln>
          </p:spPr>
        </p:pic>
      </p:grpSp>
      <p:sp>
        <p:nvSpPr>
          <p:cNvPr id="157" name="Google Shape;157;p15"/>
          <p:cNvSpPr txBox="1"/>
          <p:nvPr/>
        </p:nvSpPr>
        <p:spPr>
          <a:xfrm>
            <a:off x="365575" y="4250450"/>
            <a:ext cx="1872300" cy="49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Poppins"/>
                <a:ea typeface="Poppins"/>
                <a:cs typeface="Poppins"/>
                <a:sym typeface="Poppins"/>
              </a:rPr>
              <a:t>Peter C.</a:t>
            </a:r>
            <a:endParaRPr b="1" sz="2400">
              <a:latin typeface="Poppins"/>
              <a:ea typeface="Poppins"/>
              <a:cs typeface="Poppins"/>
              <a:sym typeface="Poppins"/>
            </a:endParaRPr>
          </a:p>
        </p:txBody>
      </p:sp>
      <p:sp>
        <p:nvSpPr>
          <p:cNvPr id="158" name="Google Shape;158;p15"/>
          <p:cNvSpPr txBox="1"/>
          <p:nvPr/>
        </p:nvSpPr>
        <p:spPr>
          <a:xfrm>
            <a:off x="2507775" y="4281800"/>
            <a:ext cx="19164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Alyssa R.</a:t>
            </a:r>
            <a:endParaRPr/>
          </a:p>
        </p:txBody>
      </p:sp>
      <p:sp>
        <p:nvSpPr>
          <p:cNvPr id="159" name="Google Shape;159;p15"/>
          <p:cNvSpPr txBox="1"/>
          <p:nvPr/>
        </p:nvSpPr>
        <p:spPr>
          <a:xfrm>
            <a:off x="4769325" y="4281800"/>
            <a:ext cx="19164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Ryan C.</a:t>
            </a:r>
            <a:endParaRPr/>
          </a:p>
        </p:txBody>
      </p:sp>
      <p:sp>
        <p:nvSpPr>
          <p:cNvPr id="160" name="Google Shape;160;p15"/>
          <p:cNvSpPr txBox="1"/>
          <p:nvPr/>
        </p:nvSpPr>
        <p:spPr>
          <a:xfrm>
            <a:off x="6779525" y="4281800"/>
            <a:ext cx="19989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Gabby 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3"/>
          <p:cNvSpPr txBox="1"/>
          <p:nvPr>
            <p:ph type="ctrTitle"/>
          </p:nvPr>
        </p:nvSpPr>
        <p:spPr>
          <a:xfrm>
            <a:off x="2413500" y="2308200"/>
            <a:ext cx="43170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Prototype Overview</a:t>
            </a:r>
            <a:endParaRPr b="0" sz="3600"/>
          </a:p>
        </p:txBody>
      </p:sp>
      <p:sp>
        <p:nvSpPr>
          <p:cNvPr id="374" name="Google Shape;374;p33"/>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80" name="Google Shape;380;p34"/>
          <p:cNvSpPr txBox="1"/>
          <p:nvPr/>
        </p:nvSpPr>
        <p:spPr>
          <a:xfrm>
            <a:off x="373050" y="187325"/>
            <a:ext cx="26361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Poppins"/>
                <a:ea typeface="Poppins"/>
                <a:cs typeface="Poppins"/>
                <a:sym typeface="Poppins"/>
              </a:rPr>
              <a:t>Tools</a:t>
            </a:r>
            <a:endParaRPr b="1" sz="3600">
              <a:solidFill>
                <a:schemeClr val="dk1"/>
              </a:solidFill>
              <a:latin typeface="Poppins"/>
              <a:ea typeface="Poppins"/>
              <a:cs typeface="Poppins"/>
              <a:sym typeface="Poppins"/>
            </a:endParaRPr>
          </a:p>
          <a:p>
            <a:pPr indent="0" lvl="0" marL="0" rtl="0" algn="l">
              <a:spcBef>
                <a:spcPts val="0"/>
              </a:spcBef>
              <a:spcAft>
                <a:spcPts val="0"/>
              </a:spcAft>
              <a:buNone/>
            </a:pPr>
            <a:r>
              <a:t/>
            </a:r>
            <a:endParaRPr b="1" sz="3600">
              <a:solidFill>
                <a:schemeClr val="dk1"/>
              </a:solidFill>
              <a:latin typeface="Poppins"/>
              <a:ea typeface="Poppins"/>
              <a:cs typeface="Poppins"/>
              <a:sym typeface="Poppins"/>
            </a:endParaRPr>
          </a:p>
        </p:txBody>
      </p:sp>
      <p:sp>
        <p:nvSpPr>
          <p:cNvPr id="381" name="Google Shape;381;p34"/>
          <p:cNvSpPr txBox="1"/>
          <p:nvPr/>
        </p:nvSpPr>
        <p:spPr>
          <a:xfrm>
            <a:off x="912100" y="1090750"/>
            <a:ext cx="7230900" cy="36162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2000">
                <a:solidFill>
                  <a:schemeClr val="dk1"/>
                </a:solidFill>
                <a:latin typeface="Poppins Light"/>
                <a:ea typeface="Poppins Light"/>
                <a:cs typeface="Poppins Light"/>
                <a:sym typeface="Poppins Light"/>
              </a:rPr>
              <a:t>Figma → design &amp; prototyping tool</a:t>
            </a:r>
            <a:endParaRPr sz="2000">
              <a:solidFill>
                <a:schemeClr val="dk1"/>
              </a:solidFill>
              <a:latin typeface="Poppins Light"/>
              <a:ea typeface="Poppins Light"/>
              <a:cs typeface="Poppins Light"/>
              <a:sym typeface="Poppins Light"/>
            </a:endParaRPr>
          </a:p>
          <a:p>
            <a:pPr indent="-355600" lvl="0" marL="457200" rtl="0" algn="l">
              <a:spcBef>
                <a:spcPts val="600"/>
              </a:spcBef>
              <a:spcAft>
                <a:spcPts val="0"/>
              </a:spcAft>
              <a:buClr>
                <a:schemeClr val="dk1"/>
              </a:buClr>
              <a:buSzPts val="2000"/>
              <a:buFont typeface="Poppins Light"/>
              <a:buChar char="●"/>
            </a:pPr>
            <a:r>
              <a:rPr lang="en" sz="2000">
                <a:solidFill>
                  <a:schemeClr val="dk1"/>
                </a:solidFill>
                <a:highlight>
                  <a:srgbClr val="D9EAD3"/>
                </a:highlight>
                <a:latin typeface="Poppins Light"/>
                <a:ea typeface="Poppins Light"/>
                <a:cs typeface="Poppins Light"/>
                <a:sym typeface="Poppins Light"/>
              </a:rPr>
              <a:t>Many features, clean layout -- compatible with iPhones</a:t>
            </a:r>
            <a:endParaRPr sz="2000">
              <a:solidFill>
                <a:schemeClr val="dk1"/>
              </a:solidFill>
              <a:highlight>
                <a:srgbClr val="D9EAD3"/>
              </a:highlight>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highlight>
                  <a:srgbClr val="D9EAD3"/>
                </a:highlight>
                <a:latin typeface="Poppins Light"/>
                <a:ea typeface="Poppins Light"/>
                <a:cs typeface="Poppins Light"/>
                <a:sym typeface="Poppins Light"/>
              </a:rPr>
              <a:t>Intuitive prototyping inerface</a:t>
            </a:r>
            <a:endParaRPr sz="2000">
              <a:solidFill>
                <a:schemeClr val="dk1"/>
              </a:solidFill>
              <a:highlight>
                <a:srgbClr val="D9EAD3"/>
              </a:highlight>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highlight>
                  <a:srgbClr val="E6B8AF"/>
                </a:highlight>
                <a:latin typeface="Poppins Light"/>
                <a:ea typeface="Poppins Light"/>
                <a:cs typeface="Poppins Light"/>
                <a:sym typeface="Poppins Light"/>
              </a:rPr>
              <a:t>Building screens was finicky, didn’t copy and paste properly</a:t>
            </a:r>
            <a:endParaRPr sz="2000">
              <a:solidFill>
                <a:schemeClr val="dk1"/>
              </a:solidFill>
              <a:highlight>
                <a:srgbClr val="E6B8AF"/>
              </a:highlight>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highlight>
                  <a:srgbClr val="E6B8AF"/>
                </a:highlight>
                <a:latin typeface="Poppins Light"/>
                <a:ea typeface="Poppins Light"/>
                <a:cs typeface="Poppins Light"/>
                <a:sym typeface="Poppins Light"/>
              </a:rPr>
              <a:t>Many different layers that are not explained</a:t>
            </a:r>
            <a:endParaRPr sz="2000">
              <a:solidFill>
                <a:schemeClr val="dk1"/>
              </a:solidFill>
              <a:highlight>
                <a:srgbClr val="E6B8AF"/>
              </a:highlight>
              <a:latin typeface="Poppins Light"/>
              <a:ea typeface="Poppins Light"/>
              <a:cs typeface="Poppins Light"/>
              <a:sym typeface="Poppins Light"/>
            </a:endParaRPr>
          </a:p>
          <a:p>
            <a:pPr indent="0" lvl="0" marL="0" rtl="0" algn="l">
              <a:spcBef>
                <a:spcPts val="600"/>
              </a:spcBef>
              <a:spcAft>
                <a:spcPts val="0"/>
              </a:spcAft>
              <a:buNone/>
            </a:pPr>
            <a:r>
              <a:rPr lang="en" sz="2000">
                <a:solidFill>
                  <a:schemeClr val="dk1"/>
                </a:solidFill>
                <a:latin typeface="Poppins Light"/>
                <a:ea typeface="Poppins Light"/>
                <a:cs typeface="Poppins Light"/>
                <a:sym typeface="Poppins Light"/>
              </a:rPr>
              <a:t>Figma Crush → free templates for Figma</a:t>
            </a:r>
            <a:endParaRPr sz="2000">
              <a:solidFill>
                <a:schemeClr val="dk1"/>
              </a:solidFill>
              <a:latin typeface="Poppins Light"/>
              <a:ea typeface="Poppins Light"/>
              <a:cs typeface="Poppins Light"/>
              <a:sym typeface="Poppins Light"/>
            </a:endParaRPr>
          </a:p>
          <a:p>
            <a:pPr indent="-355600" lvl="0" marL="457200" rtl="0" algn="l">
              <a:spcBef>
                <a:spcPts val="600"/>
              </a:spcBef>
              <a:spcAft>
                <a:spcPts val="0"/>
              </a:spcAft>
              <a:buClr>
                <a:schemeClr val="dk1"/>
              </a:buClr>
              <a:buSzPts val="2000"/>
              <a:buFont typeface="Poppins Light"/>
              <a:buChar char="●"/>
            </a:pPr>
            <a:r>
              <a:rPr lang="en" sz="2000">
                <a:solidFill>
                  <a:schemeClr val="dk1"/>
                </a:solidFill>
                <a:highlight>
                  <a:srgbClr val="D9EAD3"/>
                </a:highlight>
                <a:latin typeface="Poppins Light"/>
                <a:ea typeface="Poppins Light"/>
                <a:cs typeface="Poppins Light"/>
                <a:sym typeface="Poppins Light"/>
              </a:rPr>
              <a:t>Simple &amp; easy to download</a:t>
            </a:r>
            <a:endParaRPr sz="2000">
              <a:solidFill>
                <a:schemeClr val="dk1"/>
              </a:solidFill>
              <a:highlight>
                <a:srgbClr val="D9EAD3"/>
              </a:highlight>
              <a:latin typeface="Poppins Light"/>
              <a:ea typeface="Poppins Light"/>
              <a:cs typeface="Poppins Light"/>
              <a:sym typeface="Poppins Light"/>
            </a:endParaRPr>
          </a:p>
          <a:p>
            <a:pPr indent="0" lvl="0" marL="0" rtl="0" algn="l">
              <a:spcBef>
                <a:spcPts val="600"/>
              </a:spcBef>
              <a:spcAft>
                <a:spcPts val="0"/>
              </a:spcAft>
              <a:buNone/>
            </a:pPr>
            <a:r>
              <a:t/>
            </a:r>
            <a:endParaRPr sz="2000">
              <a:solidFill>
                <a:schemeClr val="dk1"/>
              </a:solidFill>
              <a:highlight>
                <a:srgbClr val="D9EAD3"/>
              </a:highlight>
              <a:latin typeface="Poppins Light"/>
              <a:ea typeface="Poppins Light"/>
              <a:cs typeface="Poppins Light"/>
              <a:sym typeface="Poppi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87" name="Google Shape;387;p35"/>
          <p:cNvSpPr txBox="1"/>
          <p:nvPr/>
        </p:nvSpPr>
        <p:spPr>
          <a:xfrm>
            <a:off x="373050" y="187325"/>
            <a:ext cx="30780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Poppins"/>
                <a:ea typeface="Poppins"/>
                <a:cs typeface="Poppins"/>
                <a:sym typeface="Poppins"/>
              </a:rPr>
              <a:t>Limitations</a:t>
            </a:r>
            <a:endParaRPr b="1" sz="3600">
              <a:solidFill>
                <a:schemeClr val="dk1"/>
              </a:solidFill>
              <a:latin typeface="Poppins"/>
              <a:ea typeface="Poppins"/>
              <a:cs typeface="Poppins"/>
              <a:sym typeface="Poppins"/>
            </a:endParaRPr>
          </a:p>
          <a:p>
            <a:pPr indent="0" lvl="0" marL="0" rtl="0" algn="l">
              <a:spcBef>
                <a:spcPts val="0"/>
              </a:spcBef>
              <a:spcAft>
                <a:spcPts val="0"/>
              </a:spcAft>
              <a:buNone/>
            </a:pPr>
            <a:r>
              <a:t/>
            </a:r>
            <a:endParaRPr b="1" sz="3600">
              <a:solidFill>
                <a:schemeClr val="dk1"/>
              </a:solidFill>
              <a:latin typeface="Poppins"/>
              <a:ea typeface="Poppins"/>
              <a:cs typeface="Poppins"/>
              <a:sym typeface="Poppins"/>
            </a:endParaRPr>
          </a:p>
        </p:txBody>
      </p:sp>
      <p:sp>
        <p:nvSpPr>
          <p:cNvPr id="388" name="Google Shape;388;p35"/>
          <p:cNvSpPr txBox="1"/>
          <p:nvPr/>
        </p:nvSpPr>
        <p:spPr>
          <a:xfrm>
            <a:off x="912100" y="1090750"/>
            <a:ext cx="7230900" cy="3616200"/>
          </a:xfrm>
          <a:prstGeom prst="rect">
            <a:avLst/>
          </a:prstGeom>
          <a:noFill/>
          <a:ln>
            <a:noFill/>
          </a:ln>
        </p:spPr>
        <p:txBody>
          <a:bodyPr anchorCtr="0" anchor="t" bIns="91425" lIns="91425" spcFirstLastPara="1" rIns="91425" wrap="square" tIns="91425">
            <a:noAutofit/>
          </a:bodyPr>
          <a:lstStyle/>
          <a:p>
            <a:pPr indent="-355600" lvl="0" marL="457200" rtl="0" algn="l">
              <a:spcBef>
                <a:spcPts val="60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Simplified gestures -- clicks instead of swipes (Figma limitations)</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Search features not implemented (simplify task flow)</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Changes not persistent </a:t>
            </a:r>
            <a:r>
              <a:rPr lang="en" sz="2000">
                <a:solidFill>
                  <a:schemeClr val="dk1"/>
                </a:solidFill>
                <a:latin typeface="Poppins Light"/>
                <a:ea typeface="Poppins Light"/>
                <a:cs typeface="Poppins Light"/>
                <a:sym typeface="Poppins Light"/>
              </a:rPr>
              <a:t>-- </a:t>
            </a:r>
            <a:r>
              <a:rPr lang="en" sz="2000">
                <a:solidFill>
                  <a:schemeClr val="dk1"/>
                </a:solidFill>
                <a:latin typeface="Poppins Light"/>
                <a:ea typeface="Poppins Light"/>
                <a:cs typeface="Poppins Light"/>
                <a:sym typeface="Poppins Light"/>
              </a:rPr>
              <a:t>no use of database</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Did not include sign up, user onboarding, friend adding, profile creation, and settings (simplify task flow)</a:t>
            </a:r>
            <a:endParaRPr sz="2000">
              <a:solidFill>
                <a:schemeClr val="dk1"/>
              </a:solidFill>
              <a:latin typeface="Poppins Light"/>
              <a:ea typeface="Poppins Light"/>
              <a:cs typeface="Poppins Light"/>
              <a:sym typeface="Poppins Light"/>
            </a:endParaRPr>
          </a:p>
          <a:p>
            <a:pPr indent="0" lvl="0" marL="0" rtl="0" algn="l">
              <a:spcBef>
                <a:spcPts val="600"/>
              </a:spcBef>
              <a:spcAft>
                <a:spcPts val="0"/>
              </a:spcAft>
              <a:buNone/>
            </a:pPr>
            <a:r>
              <a:t/>
            </a:r>
            <a:endParaRPr sz="2000">
              <a:solidFill>
                <a:schemeClr val="dk1"/>
              </a:solidFill>
              <a:latin typeface="Poppins Light"/>
              <a:ea typeface="Poppins Light"/>
              <a:cs typeface="Poppins Light"/>
              <a:sym typeface="Poppins Light"/>
            </a:endParaRPr>
          </a:p>
          <a:p>
            <a:pPr indent="0" lvl="0" marL="457200" rtl="0" algn="l">
              <a:spcBef>
                <a:spcPts val="600"/>
              </a:spcBef>
              <a:spcAft>
                <a:spcPts val="0"/>
              </a:spcAft>
              <a:buNone/>
            </a:pPr>
            <a:r>
              <a:t/>
            </a:r>
            <a:endParaRPr sz="2000">
              <a:solidFill>
                <a:schemeClr val="dk1"/>
              </a:solidFill>
              <a:latin typeface="Poppins Light"/>
              <a:ea typeface="Poppins Light"/>
              <a:cs typeface="Poppins Light"/>
              <a:sym typeface="Poppins Light"/>
            </a:endParaRPr>
          </a:p>
          <a:p>
            <a:pPr indent="0" lvl="0" marL="0" rtl="0" algn="l">
              <a:spcBef>
                <a:spcPts val="600"/>
              </a:spcBef>
              <a:spcAft>
                <a:spcPts val="0"/>
              </a:spcAft>
              <a:buNone/>
            </a:pPr>
            <a:r>
              <a:t/>
            </a:r>
            <a:endParaRPr sz="2000">
              <a:solidFill>
                <a:schemeClr val="dk1"/>
              </a:solidFill>
              <a:latin typeface="Poppins Light"/>
              <a:ea typeface="Poppins Light"/>
              <a:cs typeface="Poppins Light"/>
              <a:sym typeface="Poppins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94" name="Google Shape;394;p36"/>
          <p:cNvSpPr txBox="1"/>
          <p:nvPr/>
        </p:nvSpPr>
        <p:spPr>
          <a:xfrm>
            <a:off x="373050" y="187325"/>
            <a:ext cx="74691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Poppins"/>
                <a:ea typeface="Poppins"/>
                <a:cs typeface="Poppins"/>
                <a:sym typeface="Poppins"/>
              </a:rPr>
              <a:t>Wizard-of-Oz &amp; Hard-Code</a:t>
            </a:r>
            <a:endParaRPr b="1" sz="3600">
              <a:solidFill>
                <a:schemeClr val="dk1"/>
              </a:solidFill>
              <a:latin typeface="Poppins"/>
              <a:ea typeface="Poppins"/>
              <a:cs typeface="Poppins"/>
              <a:sym typeface="Poppins"/>
            </a:endParaRPr>
          </a:p>
          <a:p>
            <a:pPr indent="0" lvl="0" marL="0" rtl="0" algn="l">
              <a:spcBef>
                <a:spcPts val="0"/>
              </a:spcBef>
              <a:spcAft>
                <a:spcPts val="0"/>
              </a:spcAft>
              <a:buNone/>
            </a:pPr>
            <a:r>
              <a:t/>
            </a:r>
            <a:endParaRPr b="1" sz="3600">
              <a:solidFill>
                <a:schemeClr val="dk1"/>
              </a:solidFill>
              <a:latin typeface="Poppins"/>
              <a:ea typeface="Poppins"/>
              <a:cs typeface="Poppins"/>
              <a:sym typeface="Poppins"/>
            </a:endParaRPr>
          </a:p>
        </p:txBody>
      </p:sp>
      <p:sp>
        <p:nvSpPr>
          <p:cNvPr id="395" name="Google Shape;395;p36"/>
          <p:cNvSpPr txBox="1"/>
          <p:nvPr/>
        </p:nvSpPr>
        <p:spPr>
          <a:xfrm>
            <a:off x="912100" y="1090750"/>
            <a:ext cx="7230900" cy="36162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2000">
                <a:solidFill>
                  <a:schemeClr val="dk1"/>
                </a:solidFill>
                <a:latin typeface="Poppins Light"/>
                <a:ea typeface="Poppins Light"/>
                <a:cs typeface="Poppins Light"/>
                <a:sym typeface="Poppins Light"/>
              </a:rPr>
              <a:t>Wizard-of-Oz</a:t>
            </a:r>
            <a:endParaRPr sz="2000">
              <a:solidFill>
                <a:schemeClr val="dk1"/>
              </a:solidFill>
              <a:latin typeface="Poppins Light"/>
              <a:ea typeface="Poppins Light"/>
              <a:cs typeface="Poppins Light"/>
              <a:sym typeface="Poppins Light"/>
            </a:endParaRPr>
          </a:p>
          <a:p>
            <a:pPr indent="-355600" lvl="0" marL="457200" rtl="0" algn="l">
              <a:spcBef>
                <a:spcPts val="60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none</a:t>
            </a:r>
            <a:endParaRPr sz="2000">
              <a:solidFill>
                <a:schemeClr val="dk1"/>
              </a:solidFill>
              <a:latin typeface="Poppins Light"/>
              <a:ea typeface="Poppins Light"/>
              <a:cs typeface="Poppins Light"/>
              <a:sym typeface="Poppins Light"/>
            </a:endParaRPr>
          </a:p>
          <a:p>
            <a:pPr indent="0" lvl="0" marL="0" rtl="0" algn="l">
              <a:spcBef>
                <a:spcPts val="600"/>
              </a:spcBef>
              <a:spcAft>
                <a:spcPts val="0"/>
              </a:spcAft>
              <a:buNone/>
            </a:pPr>
            <a:r>
              <a:rPr lang="en" sz="2000">
                <a:solidFill>
                  <a:schemeClr val="dk1"/>
                </a:solidFill>
                <a:latin typeface="Poppins Light"/>
                <a:ea typeface="Poppins Light"/>
                <a:cs typeface="Poppins Light"/>
                <a:sym typeface="Poppins Light"/>
              </a:rPr>
              <a:t>Hard-Code</a:t>
            </a:r>
            <a:endParaRPr sz="2000">
              <a:solidFill>
                <a:schemeClr val="dk1"/>
              </a:solidFill>
              <a:latin typeface="Poppins Light"/>
              <a:ea typeface="Poppins Light"/>
              <a:cs typeface="Poppins Light"/>
              <a:sym typeface="Poppins Light"/>
            </a:endParaRPr>
          </a:p>
          <a:p>
            <a:pPr indent="-355600" lvl="0" marL="457200" rtl="0" algn="l">
              <a:spcBef>
                <a:spcPts val="60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Pre-made events and locations</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Pre-made friends/profiles</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Pre-made rallies</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Pre-made chats</a:t>
            </a:r>
            <a:endParaRPr sz="2000">
              <a:solidFill>
                <a:schemeClr val="dk1"/>
              </a:solidFill>
              <a:latin typeface="Poppins Light"/>
              <a:ea typeface="Poppins Light"/>
              <a:cs typeface="Poppins Light"/>
              <a:sym typeface="Poppins Light"/>
            </a:endParaRPr>
          </a:p>
          <a:p>
            <a:pPr indent="0" lvl="0" marL="457200" rtl="0" algn="l">
              <a:spcBef>
                <a:spcPts val="600"/>
              </a:spcBef>
              <a:spcAft>
                <a:spcPts val="0"/>
              </a:spcAft>
              <a:buNone/>
            </a:pPr>
            <a:r>
              <a:t/>
            </a:r>
            <a:endParaRPr sz="2000">
              <a:solidFill>
                <a:schemeClr val="dk1"/>
              </a:solidFill>
              <a:latin typeface="Poppins Light"/>
              <a:ea typeface="Poppins Light"/>
              <a:cs typeface="Poppins Light"/>
              <a:sym typeface="Poppi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7"/>
          <p:cNvSpPr txBox="1"/>
          <p:nvPr>
            <p:ph idx="1" type="body"/>
          </p:nvPr>
        </p:nvSpPr>
        <p:spPr>
          <a:xfrm>
            <a:off x="1881600" y="2424600"/>
            <a:ext cx="5380800" cy="6831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600" u="sng">
                <a:solidFill>
                  <a:schemeClr val="hlink"/>
                </a:solidFill>
                <a:latin typeface="Poppins"/>
                <a:ea typeface="Poppins"/>
                <a:cs typeface="Poppins"/>
                <a:sym typeface="Poppins"/>
                <a:hlinkClick r:id="rId3"/>
              </a:rPr>
              <a:t>Medium-Fi Prototype</a:t>
            </a:r>
            <a:endParaRPr b="1" sz="3600">
              <a:latin typeface="Poppins"/>
              <a:ea typeface="Poppins"/>
              <a:cs typeface="Poppins"/>
              <a:sym typeface="Poppins"/>
            </a:endParaRPr>
          </a:p>
        </p:txBody>
      </p:sp>
      <p:sp>
        <p:nvSpPr>
          <p:cNvPr id="401" name="Google Shape;401;p3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02" name="Google Shape;402;p37"/>
          <p:cNvPicPr preferRelativeResize="0"/>
          <p:nvPr/>
        </p:nvPicPr>
        <p:blipFill rotWithShape="1">
          <a:blip r:embed="rId4">
            <a:alphaModFix/>
          </a:blip>
          <a:srcRect b="10269" l="0" r="0" t="19342"/>
          <a:stretch/>
        </p:blipFill>
        <p:spPr>
          <a:xfrm>
            <a:off x="3532963" y="376800"/>
            <a:ext cx="2078075" cy="2047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6" name="Shape 406"/>
        <p:cNvGrpSpPr/>
        <p:nvPr/>
      </p:nvGrpSpPr>
      <p:grpSpPr>
        <a:xfrm>
          <a:off x="0" y="0"/>
          <a:ext cx="0" cy="0"/>
          <a:chOff x="0" y="0"/>
          <a:chExt cx="0" cy="0"/>
        </a:xfrm>
      </p:grpSpPr>
      <p:sp>
        <p:nvSpPr>
          <p:cNvPr id="407" name="Google Shape;407;p3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08" name="Google Shape;408;p38"/>
          <p:cNvPicPr preferRelativeResize="0"/>
          <p:nvPr/>
        </p:nvPicPr>
        <p:blipFill rotWithShape="1">
          <a:blip r:embed="rId3">
            <a:alphaModFix/>
          </a:blip>
          <a:srcRect b="10269" l="0" r="0" t="19342"/>
          <a:stretch/>
        </p:blipFill>
        <p:spPr>
          <a:xfrm>
            <a:off x="2836062" y="784225"/>
            <a:ext cx="3471875" cy="3421250"/>
          </a:xfrm>
          <a:prstGeom prst="rect">
            <a:avLst/>
          </a:prstGeom>
          <a:noFill/>
          <a:ln>
            <a:noFill/>
          </a:ln>
        </p:spPr>
      </p:pic>
      <p:sp>
        <p:nvSpPr>
          <p:cNvPr id="409" name="Google Shape;409;p38"/>
          <p:cNvSpPr txBox="1"/>
          <p:nvPr/>
        </p:nvSpPr>
        <p:spPr>
          <a:xfrm>
            <a:off x="-124950" y="4205475"/>
            <a:ext cx="9393900" cy="7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oppins"/>
                <a:ea typeface="Poppins"/>
                <a:cs typeface="Poppins"/>
                <a:sym typeface="Poppins"/>
              </a:rPr>
              <a:t>Questions &amp; Comments?</a:t>
            </a:r>
            <a:endParaRPr sz="3600">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9"/>
          <p:cNvSpPr txBox="1"/>
          <p:nvPr>
            <p:ph idx="1" type="body"/>
          </p:nvPr>
        </p:nvSpPr>
        <p:spPr>
          <a:xfrm>
            <a:off x="1069625" y="4406300"/>
            <a:ext cx="4608000" cy="519600"/>
          </a:xfrm>
          <a:prstGeom prst="rect">
            <a:avLst/>
          </a:prstGeom>
        </p:spPr>
        <p:txBody>
          <a:bodyPr anchorCtr="0" anchor="b" bIns="91425" lIns="91425" spcFirstLastPara="1" rIns="91425" wrap="square" tIns="91425">
            <a:noAutofit/>
          </a:bodyPr>
          <a:lstStyle/>
          <a:p>
            <a:pPr indent="0" lvl="0" marL="0" rtl="0" algn="l">
              <a:spcBef>
                <a:spcPts val="360"/>
              </a:spcBef>
              <a:spcAft>
                <a:spcPts val="0"/>
              </a:spcAft>
              <a:buNone/>
            </a:pPr>
            <a:r>
              <a:t/>
            </a:r>
            <a:endParaRPr/>
          </a:p>
        </p:txBody>
      </p:sp>
      <p:sp>
        <p:nvSpPr>
          <p:cNvPr id="415" name="Google Shape;415;p3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6"/>
          <p:cNvSpPr txBox="1"/>
          <p:nvPr>
            <p:ph type="title"/>
          </p:nvPr>
        </p:nvSpPr>
        <p:spPr>
          <a:xfrm>
            <a:off x="457350" y="499150"/>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166" name="Google Shape;166;p16"/>
          <p:cNvSpPr txBox="1"/>
          <p:nvPr>
            <p:ph idx="2" type="body"/>
          </p:nvPr>
        </p:nvSpPr>
        <p:spPr>
          <a:xfrm>
            <a:off x="3440854" y="1958050"/>
            <a:ext cx="2236800" cy="224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1000">
              <a:solidFill>
                <a:srgbClr val="000000"/>
              </a:solidFill>
            </a:endParaRPr>
          </a:p>
          <a:p>
            <a:pPr indent="0" lvl="0" marL="0" rtl="0" algn="l">
              <a:spcBef>
                <a:spcPts val="600"/>
              </a:spcBef>
              <a:spcAft>
                <a:spcPts val="0"/>
              </a:spcAft>
              <a:buClr>
                <a:schemeClr val="dk1"/>
              </a:buClr>
              <a:buSzPts val="1100"/>
              <a:buFont typeface="Arial"/>
              <a:buNone/>
            </a:pPr>
            <a:r>
              <a:t/>
            </a:r>
            <a:endParaRPr b="1" sz="1000">
              <a:solidFill>
                <a:srgbClr val="000000"/>
              </a:solidFill>
            </a:endParaRPr>
          </a:p>
        </p:txBody>
      </p:sp>
      <p:sp>
        <p:nvSpPr>
          <p:cNvPr id="167" name="Google Shape;167;p16"/>
          <p:cNvSpPr txBox="1"/>
          <p:nvPr>
            <p:ph idx="1" type="body"/>
          </p:nvPr>
        </p:nvSpPr>
        <p:spPr>
          <a:xfrm>
            <a:off x="1080925" y="1360900"/>
            <a:ext cx="6234600" cy="3689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Mission Statement + Value Proposition</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Problem &amp; Solution Overview</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Tasks</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Revised Interface Design</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	</a:t>
            </a:r>
            <a:r>
              <a:rPr lang="en" sz="2000">
                <a:solidFill>
                  <a:srgbClr val="000000"/>
                </a:solidFill>
              </a:rPr>
              <a:t>Major Design Changes</a:t>
            </a:r>
            <a:endParaRPr sz="2000">
              <a:solidFill>
                <a:srgbClr val="000000"/>
              </a:solidFill>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Medium-fi Prototype Task Flows</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Prototype Overview</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t/>
            </a:r>
            <a:endParaRPr sz="2400">
              <a:solidFill>
                <a:srgbClr val="000000"/>
              </a:solidFill>
            </a:endParaRPr>
          </a:p>
        </p:txBody>
      </p:sp>
      <p:sp>
        <p:nvSpPr>
          <p:cNvPr id="168" name="Google Shape;168;p1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69" name="Google Shape;169;p16"/>
          <p:cNvGrpSpPr/>
          <p:nvPr/>
        </p:nvGrpSpPr>
        <p:grpSpPr>
          <a:xfrm>
            <a:off x="7221862" y="1985345"/>
            <a:ext cx="1458371" cy="1172793"/>
            <a:chOff x="5247525" y="3007275"/>
            <a:chExt cx="517575" cy="384825"/>
          </a:xfrm>
        </p:grpSpPr>
        <p:sp>
          <p:nvSpPr>
            <p:cNvPr id="170" name="Google Shape;170;p16"/>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2" name="Google Shape;172;p16"/>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7"/>
          <p:cNvSpPr txBox="1"/>
          <p:nvPr>
            <p:ph idx="4294967295" type="ctrTitle"/>
          </p:nvPr>
        </p:nvSpPr>
        <p:spPr>
          <a:xfrm>
            <a:off x="2351788" y="1180487"/>
            <a:ext cx="4608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Mission Statement</a:t>
            </a:r>
            <a:endParaRPr sz="6000"/>
          </a:p>
        </p:txBody>
      </p:sp>
      <p:sp>
        <p:nvSpPr>
          <p:cNvPr id="178" name="Google Shape;178;p17"/>
          <p:cNvSpPr txBox="1"/>
          <p:nvPr>
            <p:ph idx="4294967295" type="subTitle"/>
          </p:nvPr>
        </p:nvSpPr>
        <p:spPr>
          <a:xfrm>
            <a:off x="2351800" y="2265874"/>
            <a:ext cx="4608000" cy="231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3000">
                <a:latin typeface="Poppins"/>
                <a:ea typeface="Poppins"/>
                <a:cs typeface="Poppins"/>
                <a:sym typeface="Poppins"/>
              </a:rPr>
              <a:t>We want to make civic engagement accessible, easy, and community-based.</a:t>
            </a:r>
            <a:endParaRPr sz="3000">
              <a:latin typeface="Poppins"/>
              <a:ea typeface="Poppins"/>
              <a:cs typeface="Poppins"/>
              <a:sym typeface="Poppins"/>
            </a:endParaRPr>
          </a:p>
        </p:txBody>
      </p:sp>
      <p:sp>
        <p:nvSpPr>
          <p:cNvPr id="179" name="Google Shape;179;p1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0" name="Google Shape;180;p17"/>
          <p:cNvSpPr/>
          <p:nvPr/>
        </p:nvSpPr>
        <p:spPr>
          <a:xfrm>
            <a:off x="1804239" y="1506373"/>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 name="Google Shape;181;p17"/>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8"/>
          <p:cNvSpPr txBox="1"/>
          <p:nvPr>
            <p:ph idx="4294967295" type="ctrTitle"/>
          </p:nvPr>
        </p:nvSpPr>
        <p:spPr>
          <a:xfrm>
            <a:off x="2351801" y="1180475"/>
            <a:ext cx="48717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Value Proposition</a:t>
            </a:r>
            <a:endParaRPr sz="6000"/>
          </a:p>
        </p:txBody>
      </p:sp>
      <p:sp>
        <p:nvSpPr>
          <p:cNvPr id="187" name="Google Shape;187;p18"/>
          <p:cNvSpPr txBox="1"/>
          <p:nvPr>
            <p:ph idx="4294967295" type="subTitle"/>
          </p:nvPr>
        </p:nvSpPr>
        <p:spPr>
          <a:xfrm>
            <a:off x="2351800" y="2425724"/>
            <a:ext cx="4608000" cy="231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3000">
                <a:latin typeface="Poppins"/>
                <a:ea typeface="Poppins"/>
                <a:cs typeface="Poppins"/>
                <a:sym typeface="Poppins"/>
              </a:rPr>
              <a:t>Your one stop shop for civic engagement.</a:t>
            </a:r>
            <a:endParaRPr sz="3000">
              <a:latin typeface="Poppins"/>
              <a:ea typeface="Poppins"/>
              <a:cs typeface="Poppins"/>
              <a:sym typeface="Poppins"/>
            </a:endParaRPr>
          </a:p>
        </p:txBody>
      </p:sp>
      <p:sp>
        <p:nvSpPr>
          <p:cNvPr id="188" name="Google Shape;188;p1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9" name="Google Shape;189;p18"/>
          <p:cNvSpPr/>
          <p:nvPr/>
        </p:nvSpPr>
        <p:spPr>
          <a:xfrm>
            <a:off x="1804239" y="1506373"/>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18"/>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9"/>
          <p:cNvSpPr txBox="1"/>
          <p:nvPr>
            <p:ph idx="4294967295" type="ctrTitle"/>
          </p:nvPr>
        </p:nvSpPr>
        <p:spPr>
          <a:xfrm>
            <a:off x="2351800" y="983025"/>
            <a:ext cx="6099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Problem &amp; </a:t>
            </a:r>
            <a:endParaRPr sz="4800"/>
          </a:p>
          <a:p>
            <a:pPr indent="0" lvl="0" marL="0" rtl="0" algn="l">
              <a:spcBef>
                <a:spcPts val="0"/>
              </a:spcBef>
              <a:spcAft>
                <a:spcPts val="0"/>
              </a:spcAft>
              <a:buNone/>
            </a:pPr>
            <a:r>
              <a:rPr lang="en" sz="4800"/>
              <a:t>Solution Overview</a:t>
            </a:r>
            <a:endParaRPr sz="4800"/>
          </a:p>
        </p:txBody>
      </p:sp>
      <p:sp>
        <p:nvSpPr>
          <p:cNvPr id="196" name="Google Shape;196;p19"/>
          <p:cNvSpPr txBox="1"/>
          <p:nvPr>
            <p:ph idx="4294967295" type="subTitle"/>
          </p:nvPr>
        </p:nvSpPr>
        <p:spPr>
          <a:xfrm>
            <a:off x="1658825" y="2142825"/>
            <a:ext cx="6695100" cy="23106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Clr>
                <a:schemeClr val="dk1"/>
              </a:buClr>
              <a:buSzPts val="1100"/>
              <a:buFont typeface="Arial"/>
              <a:buNone/>
            </a:pPr>
            <a:r>
              <a:rPr lang="en" sz="2200">
                <a:latin typeface="Poppins"/>
                <a:ea typeface="Poppins"/>
                <a:cs typeface="Poppins"/>
                <a:sym typeface="Poppins"/>
              </a:rPr>
              <a:t>Going to political events can be inconvenient and uncomfortable -- </a:t>
            </a:r>
            <a:r>
              <a:rPr b="1" lang="en" sz="2200">
                <a:latin typeface="Poppins"/>
                <a:ea typeface="Poppins"/>
                <a:cs typeface="Poppins"/>
                <a:sym typeface="Poppins"/>
              </a:rPr>
              <a:t>RALLY</a:t>
            </a:r>
            <a:r>
              <a:rPr lang="en" sz="2200">
                <a:latin typeface="Poppins"/>
                <a:ea typeface="Poppins"/>
                <a:cs typeface="Poppins"/>
                <a:sym typeface="Poppins"/>
              </a:rPr>
              <a:t> makes civic engagement an easy decision, giving users transportation recommendations and connecting them with friends who want to show out to events.</a:t>
            </a:r>
            <a:endParaRPr sz="2200">
              <a:latin typeface="Poppins"/>
              <a:ea typeface="Poppins"/>
              <a:cs typeface="Poppins"/>
              <a:sym typeface="Poppins"/>
            </a:endParaRPr>
          </a:p>
        </p:txBody>
      </p:sp>
      <p:sp>
        <p:nvSpPr>
          <p:cNvPr id="197" name="Google Shape;197;p1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8" name="Google Shape;198;p19"/>
          <p:cNvSpPr/>
          <p:nvPr/>
        </p:nvSpPr>
        <p:spPr>
          <a:xfrm>
            <a:off x="1804239" y="1506373"/>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19"/>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ph type="ctrTitle"/>
          </p:nvPr>
        </p:nvSpPr>
        <p:spPr>
          <a:xfrm>
            <a:off x="2569800" y="2093400"/>
            <a:ext cx="40044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Tasks</a:t>
            </a:r>
            <a:endParaRPr/>
          </a:p>
        </p:txBody>
      </p:sp>
      <p:sp>
        <p:nvSpPr>
          <p:cNvPr id="205" name="Google Shape;205;p20"/>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1" name="Google Shape;211;p21"/>
          <p:cNvSpPr txBox="1"/>
          <p:nvPr/>
        </p:nvSpPr>
        <p:spPr>
          <a:xfrm>
            <a:off x="237375" y="880425"/>
            <a:ext cx="76425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Task 1: </a:t>
            </a:r>
            <a:r>
              <a:rPr lang="en" sz="2800">
                <a:solidFill>
                  <a:schemeClr val="dk1"/>
                </a:solidFill>
                <a:latin typeface="Poppins"/>
                <a:ea typeface="Poppins"/>
                <a:cs typeface="Poppins"/>
                <a:sym typeface="Poppins"/>
              </a:rPr>
              <a:t>Find an event → simple</a:t>
            </a:r>
            <a:endParaRPr sz="2800">
              <a:solidFill>
                <a:schemeClr val="dk1"/>
              </a:solidFill>
              <a:latin typeface="Poppins"/>
              <a:ea typeface="Poppins"/>
              <a:cs typeface="Poppins"/>
              <a:sym typeface="Poppins"/>
            </a:endParaRPr>
          </a:p>
        </p:txBody>
      </p:sp>
      <p:sp>
        <p:nvSpPr>
          <p:cNvPr id="212" name="Google Shape;212;p21"/>
          <p:cNvSpPr txBox="1"/>
          <p:nvPr/>
        </p:nvSpPr>
        <p:spPr>
          <a:xfrm>
            <a:off x="237375" y="2113538"/>
            <a:ext cx="6486000" cy="11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Task 2: </a:t>
            </a:r>
            <a:r>
              <a:rPr lang="en" sz="2800">
                <a:solidFill>
                  <a:schemeClr val="dk1"/>
                </a:solidFill>
                <a:latin typeface="Poppins"/>
                <a:ea typeface="Poppins"/>
                <a:cs typeface="Poppins"/>
                <a:sym typeface="Poppins"/>
              </a:rPr>
              <a:t>Find friends &amp; see their interested events → medium</a:t>
            </a:r>
            <a:endParaRPr/>
          </a:p>
        </p:txBody>
      </p:sp>
      <p:sp>
        <p:nvSpPr>
          <p:cNvPr id="213" name="Google Shape;213;p21"/>
          <p:cNvSpPr txBox="1"/>
          <p:nvPr/>
        </p:nvSpPr>
        <p:spPr>
          <a:xfrm>
            <a:off x="238350" y="3752570"/>
            <a:ext cx="86673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Task 3: </a:t>
            </a:r>
            <a:r>
              <a:rPr lang="en" sz="2800">
                <a:solidFill>
                  <a:schemeClr val="dk1"/>
                </a:solidFill>
                <a:latin typeface="Poppins"/>
                <a:ea typeface="Poppins"/>
                <a:cs typeface="Poppins"/>
                <a:sym typeface="Poppins"/>
              </a:rPr>
              <a:t>Message friends in a rally</a:t>
            </a:r>
            <a:endParaRPr sz="2800">
              <a:solidFill>
                <a:schemeClr val="dk1"/>
              </a:solidFill>
              <a:latin typeface="Poppins"/>
              <a:ea typeface="Poppins"/>
              <a:cs typeface="Poppins"/>
              <a:sym typeface="Poppins"/>
            </a:endParaRPr>
          </a:p>
          <a:p>
            <a:pPr indent="0" lvl="0" marL="0" rtl="0" algn="l">
              <a:spcBef>
                <a:spcPts val="0"/>
              </a:spcBef>
              <a:spcAft>
                <a:spcPts val="0"/>
              </a:spcAft>
              <a:buNone/>
            </a:pPr>
            <a:r>
              <a:rPr lang="en" sz="2800">
                <a:solidFill>
                  <a:schemeClr val="dk1"/>
                </a:solidFill>
                <a:latin typeface="Poppins"/>
                <a:ea typeface="Poppins"/>
                <a:cs typeface="Poppins"/>
                <a:sym typeface="Poppins"/>
              </a:rPr>
              <a:t>group chat → complex</a:t>
            </a:r>
            <a:endParaRPr sz="2800">
              <a:solidFill>
                <a:schemeClr val="dk1"/>
              </a:solidFill>
              <a:latin typeface="Poppins"/>
              <a:ea typeface="Poppins"/>
              <a:cs typeface="Poppins"/>
              <a:sym typeface="Poppins"/>
            </a:endParaRPr>
          </a:p>
        </p:txBody>
      </p:sp>
      <p:sp>
        <p:nvSpPr>
          <p:cNvPr id="214" name="Google Shape;214;p21"/>
          <p:cNvSpPr txBox="1"/>
          <p:nvPr/>
        </p:nvSpPr>
        <p:spPr>
          <a:xfrm>
            <a:off x="237375" y="133575"/>
            <a:ext cx="1718700" cy="6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Tasks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0" name="Google Shape;220;p22"/>
          <p:cNvSpPr txBox="1"/>
          <p:nvPr/>
        </p:nvSpPr>
        <p:spPr>
          <a:xfrm>
            <a:off x="238350" y="1041575"/>
            <a:ext cx="8553600" cy="11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Task 2: </a:t>
            </a:r>
            <a:r>
              <a:rPr lang="en" sz="2800">
                <a:solidFill>
                  <a:schemeClr val="dk1"/>
                </a:solidFill>
                <a:latin typeface="Poppins"/>
                <a:ea typeface="Poppins"/>
                <a:cs typeface="Poppins"/>
                <a:sym typeface="Poppins"/>
              </a:rPr>
              <a:t> We revised Task 2 such that it is not dependent on Task 1 -- instead of finding friends interested in same event, the task says to find friends and view their upcoming events</a:t>
            </a:r>
            <a:endParaRPr/>
          </a:p>
        </p:txBody>
      </p:sp>
      <p:sp>
        <p:nvSpPr>
          <p:cNvPr id="221" name="Google Shape;221;p22"/>
          <p:cNvSpPr txBox="1"/>
          <p:nvPr/>
        </p:nvSpPr>
        <p:spPr>
          <a:xfrm>
            <a:off x="238350" y="3103770"/>
            <a:ext cx="86673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Task 3: </a:t>
            </a:r>
            <a:r>
              <a:rPr lang="en" sz="2800">
                <a:solidFill>
                  <a:schemeClr val="dk1"/>
                </a:solidFill>
                <a:latin typeface="Poppins"/>
                <a:ea typeface="Poppins"/>
                <a:cs typeface="Poppins"/>
                <a:sym typeface="Poppins"/>
              </a:rPr>
              <a:t>We revised Task 3 to match our new app design and encompass multiple ways to do the same task</a:t>
            </a:r>
            <a:endParaRPr sz="2800">
              <a:solidFill>
                <a:schemeClr val="dk1"/>
              </a:solidFill>
              <a:latin typeface="Poppins"/>
              <a:ea typeface="Poppins"/>
              <a:cs typeface="Poppins"/>
              <a:sym typeface="Poppins"/>
            </a:endParaRPr>
          </a:p>
        </p:txBody>
      </p:sp>
      <p:sp>
        <p:nvSpPr>
          <p:cNvPr id="222" name="Google Shape;222;p22"/>
          <p:cNvSpPr txBox="1"/>
          <p:nvPr/>
        </p:nvSpPr>
        <p:spPr>
          <a:xfrm>
            <a:off x="152400" y="152400"/>
            <a:ext cx="21324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Revisions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mbeline template">
  <a:themeElements>
    <a:clrScheme name="Custom 347">
      <a:dk1>
        <a:srgbClr val="000000"/>
      </a:dk1>
      <a:lt1>
        <a:srgbClr val="FFFFFF"/>
      </a:lt1>
      <a:dk2>
        <a:srgbClr val="666666"/>
      </a:dk2>
      <a:lt2>
        <a:srgbClr val="EFEFEF"/>
      </a:lt2>
      <a:accent1>
        <a:srgbClr val="485364"/>
      </a:accent1>
      <a:accent2>
        <a:srgbClr val="63728A"/>
      </a:accent2>
      <a:accent3>
        <a:srgbClr val="8DAFE7"/>
      </a:accent3>
      <a:accent4>
        <a:srgbClr val="9E8473"/>
      </a:accent4>
      <a:accent5>
        <a:srgbClr val="CAAE9C"/>
      </a:accent5>
      <a:accent6>
        <a:srgbClr val="DFCEC3"/>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