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Poppins"/>
      <p:regular r:id="rId29"/>
      <p:bold r:id="rId30"/>
      <p:italic r:id="rId31"/>
      <p:boldItalic r:id="rId32"/>
    </p:embeddedFont>
    <p:embeddedFont>
      <p:font typeface="Poppins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7.xml"/><Relationship Id="rId33" Type="http://schemas.openxmlformats.org/officeDocument/2006/relationships/font" Target="fonts/PoppinsLight-regular.fntdata"/><Relationship Id="rId10" Type="http://schemas.openxmlformats.org/officeDocument/2006/relationships/slide" Target="slides/slide6.xml"/><Relationship Id="rId32" Type="http://schemas.openxmlformats.org/officeDocument/2006/relationships/font" Target="fonts/Poppins-boldItalic.fntdata"/><Relationship Id="rId13" Type="http://schemas.openxmlformats.org/officeDocument/2006/relationships/slide" Target="slides/slide9.xml"/><Relationship Id="rId35" Type="http://schemas.openxmlformats.org/officeDocument/2006/relationships/font" Target="fonts/PoppinsLight-italic.fntdata"/><Relationship Id="rId12" Type="http://schemas.openxmlformats.org/officeDocument/2006/relationships/slide" Target="slides/slide8.xml"/><Relationship Id="rId34" Type="http://schemas.openxmlformats.org/officeDocument/2006/relationships/font" Target="fonts/PoppinsLight-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Poppins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4468e93f2_1_2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4468e93f2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64468e93f2_1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4468e93f2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64468e93f2_1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64468e93f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4468e93f2_1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4468e93f2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64468e93f2_1_1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4468e93f2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64468e93f2_1_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4468e93f2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64468e93f2_1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64468e93f2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64468e93f2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64468e93f2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64468e93f2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64468e93f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64468e93f2_1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4468e93f2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6f7e77677b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f7e7767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im first going to discuss Rally’s goals. Then, I’ll talk about process by which we envisioned how Rally can achieve these goals through its user interface, and how we came to the final low-fi prototype. I will also discuss how user testing went and what changes we will implement to make Rally better!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64468e93f2_1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64468e93f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64468e93f2_1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4468e93f2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64468e93f2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4468e93f2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64468e93f2_1_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4468e93f2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Mission Statement →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64468e93f2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4468e93f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Rally’s Value Proposition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64468e93f2_1_2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4468e93f2_1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64468e93f2_1_3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64468e93f2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64468e93f2_1_3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4468e93f2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64468e93f2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64468e93f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680825" y="2549350"/>
              <a:ext cx="1539600" cy="1539600"/>
            </a:xfrm>
            <a:prstGeom prst="donut">
              <a:avLst>
                <a:gd fmla="val 49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0725" y="916825"/>
              <a:ext cx="1133400" cy="11334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37125" y="658975"/>
              <a:ext cx="1649100" cy="1649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13650" y="1109750"/>
              <a:ext cx="747600" cy="7476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txBox="1"/>
          <p:nvPr>
            <p:ph type="ctrTitle"/>
          </p:nvPr>
        </p:nvSpPr>
        <p:spPr>
          <a:xfrm>
            <a:off x="2211600" y="1991850"/>
            <a:ext cx="4720800" cy="1159800"/>
          </a:xfrm>
          <a:prstGeom prst="rect">
            <a:avLst/>
          </a:prstGeom>
          <a:effectLst>
            <a:outerShdw blurRad="85725" rotWithShape="0" algn="bl" dir="5400000" dist="19050">
              <a:srgbClr val="000000">
                <a:alpha val="10000"/>
              </a:srgbClr>
            </a:outerShdw>
          </a:effectLst>
        </p:spPr>
        <p:txBody>
          <a:bodyPr anchorCtr="0" anchor="ctr" bIns="91425" lIns="91425" spcFirstLastPara="1" rIns="91425" wrap="square" tIns="91425">
            <a:no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A" type="blank">
  <p:cSld name="BLANK">
    <p:spTree>
      <p:nvGrpSpPr>
        <p:cNvPr id="114"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a:off x="1198300" y="-801975"/>
            <a:ext cx="6747000" cy="67470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2267900" y="267625"/>
            <a:ext cx="4608300" cy="46083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704850" y="-2705100"/>
            <a:ext cx="10553700" cy="10553700"/>
          </a:xfrm>
          <a:prstGeom prst="donut">
            <a:avLst>
              <a:gd fmla="val 10467"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 B">
  <p:cSld name="BLANK_2">
    <p:spTree>
      <p:nvGrpSpPr>
        <p:cNvPr id="121" name="Shape 121"/>
        <p:cNvGrpSpPr/>
        <p:nvPr/>
      </p:nvGrpSpPr>
      <p:grpSpPr>
        <a:xfrm>
          <a:off x="0" y="0"/>
          <a:ext cx="0" cy="0"/>
          <a:chOff x="0" y="0"/>
          <a:chExt cx="0" cy="0"/>
        </a:xfrm>
      </p:grpSpPr>
      <p:sp>
        <p:nvSpPr>
          <p:cNvPr id="122" name="Google Shape;122;p12"/>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124" name="Google Shape;124;p12"/>
          <p:cNvGrpSpPr/>
          <p:nvPr/>
        </p:nvGrpSpPr>
        <p:grpSpPr>
          <a:xfrm>
            <a:off x="818844" y="502333"/>
            <a:ext cx="2324700" cy="2324700"/>
            <a:chOff x="-474900" y="321200"/>
            <a:chExt cx="2324700" cy="2324700"/>
          </a:xfrm>
        </p:grpSpPr>
        <p:sp>
          <p:nvSpPr>
            <p:cNvPr id="125" name="Google Shape;125;p12"/>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2"/>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12"/>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130"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fmla="val 104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764000" y="-1236275"/>
            <a:ext cx="7616100" cy="76161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198300" y="-801975"/>
            <a:ext cx="6747000" cy="67470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2267900" y="267625"/>
            <a:ext cx="4608300" cy="46083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000000"/>
        </a:solidFill>
      </p:bgPr>
    </p:bg>
    <p:spTree>
      <p:nvGrpSpPr>
        <p:cNvPr id="2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3"/>
          <p:cNvSpPr txBox="1"/>
          <p:nvPr>
            <p:ph type="ctrTitle"/>
          </p:nvPr>
        </p:nvSpPr>
        <p:spPr>
          <a:xfrm>
            <a:off x="2569800" y="2236800"/>
            <a:ext cx="4004400" cy="956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200"/>
              <a:buNone/>
              <a:defRPr sz="52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29" name="Google Shape;29;p3"/>
          <p:cNvSpPr txBox="1"/>
          <p:nvPr>
            <p:ph idx="1" type="subTitle"/>
          </p:nvPr>
        </p:nvSpPr>
        <p:spPr>
          <a:xfrm>
            <a:off x="2569800" y="3188701"/>
            <a:ext cx="4004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1400"/>
              <a:buNone/>
              <a:defRPr sz="1400">
                <a:solidFill>
                  <a:srgbClr val="000000"/>
                </a:solidFill>
              </a:defRPr>
            </a:lvl1pPr>
            <a:lvl2pPr lvl="1" rtl="0" algn="ctr">
              <a:spcBef>
                <a:spcPts val="0"/>
              </a:spcBef>
              <a:spcAft>
                <a:spcPts val="0"/>
              </a:spcAft>
              <a:buClr>
                <a:srgbClr val="000000"/>
              </a:buClr>
              <a:buSzPts val="1400"/>
              <a:buNone/>
              <a:defRPr sz="1400">
                <a:solidFill>
                  <a:srgbClr val="000000"/>
                </a:solidFill>
              </a:defRPr>
            </a:lvl2pPr>
            <a:lvl3pPr lvl="2" rtl="0" algn="ctr">
              <a:spcBef>
                <a:spcPts val="0"/>
              </a:spcBef>
              <a:spcAft>
                <a:spcPts val="0"/>
              </a:spcAft>
              <a:buClr>
                <a:srgbClr val="000000"/>
              </a:buClr>
              <a:buSzPts val="1400"/>
              <a:buNone/>
              <a:defRPr sz="1400">
                <a:solidFill>
                  <a:srgbClr val="000000"/>
                </a:solidFill>
              </a:defRPr>
            </a:lvl3pPr>
            <a:lvl4pPr lvl="3" rtl="0" algn="ctr">
              <a:spcBef>
                <a:spcPts val="0"/>
              </a:spcBef>
              <a:spcAft>
                <a:spcPts val="0"/>
              </a:spcAft>
              <a:buClr>
                <a:srgbClr val="000000"/>
              </a:buClr>
              <a:buSzPts val="1400"/>
              <a:buNone/>
              <a:defRPr sz="1400">
                <a:solidFill>
                  <a:srgbClr val="000000"/>
                </a:solidFill>
              </a:defRPr>
            </a:lvl4pPr>
            <a:lvl5pPr lvl="4" rtl="0" algn="ctr">
              <a:spcBef>
                <a:spcPts val="0"/>
              </a:spcBef>
              <a:spcAft>
                <a:spcPts val="0"/>
              </a:spcAft>
              <a:buClr>
                <a:srgbClr val="000000"/>
              </a:buClr>
              <a:buSzPts val="1400"/>
              <a:buNone/>
              <a:defRPr sz="1400">
                <a:solidFill>
                  <a:srgbClr val="000000"/>
                </a:solidFill>
              </a:defRPr>
            </a:lvl5pPr>
            <a:lvl6pPr lvl="5" rtl="0" algn="ctr">
              <a:spcBef>
                <a:spcPts val="0"/>
              </a:spcBef>
              <a:spcAft>
                <a:spcPts val="0"/>
              </a:spcAft>
              <a:buClr>
                <a:srgbClr val="000000"/>
              </a:buClr>
              <a:buSzPts val="1400"/>
              <a:buNone/>
              <a:defRPr sz="1400">
                <a:solidFill>
                  <a:srgbClr val="000000"/>
                </a:solidFill>
              </a:defRPr>
            </a:lvl6pPr>
            <a:lvl7pPr lvl="6" rtl="0" algn="ctr">
              <a:spcBef>
                <a:spcPts val="0"/>
              </a:spcBef>
              <a:spcAft>
                <a:spcPts val="0"/>
              </a:spcAft>
              <a:buClr>
                <a:srgbClr val="000000"/>
              </a:buClr>
              <a:buSzPts val="1400"/>
              <a:buNone/>
              <a:defRPr sz="1400">
                <a:solidFill>
                  <a:srgbClr val="000000"/>
                </a:solidFill>
              </a:defRPr>
            </a:lvl7pPr>
            <a:lvl8pPr lvl="7" rtl="0" algn="ctr">
              <a:spcBef>
                <a:spcPts val="0"/>
              </a:spcBef>
              <a:spcAft>
                <a:spcPts val="0"/>
              </a:spcAft>
              <a:buClr>
                <a:srgbClr val="000000"/>
              </a:buClr>
              <a:buSzPts val="1400"/>
              <a:buNone/>
              <a:defRPr sz="1400">
                <a:solidFill>
                  <a:srgbClr val="000000"/>
                </a:solidFill>
              </a:defRPr>
            </a:lvl8pPr>
            <a:lvl9pPr lvl="8" rtl="0" algn="ctr">
              <a:spcBef>
                <a:spcPts val="0"/>
              </a:spcBef>
              <a:spcAft>
                <a:spcPts val="0"/>
              </a:spcAft>
              <a:buClr>
                <a:srgbClr val="000000"/>
              </a:buClr>
              <a:buSzPts val="1400"/>
              <a:buNone/>
              <a:defRPr sz="1400">
                <a:solidFill>
                  <a:srgbClr val="000000"/>
                </a:solidFill>
              </a:defRPr>
            </a:lvl9pPr>
          </a:lstStyle>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680825" y="2549350"/>
              <a:ext cx="1539600" cy="1539600"/>
            </a:xfrm>
            <a:prstGeom prst="donut">
              <a:avLst>
                <a:gd fmla="val 495" name="adj"/>
              </a:avLst>
            </a:prstGeom>
            <a:solidFill>
              <a:srgbClr val="666666">
                <a:alpha val="52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34" name="Shape 34"/>
        <p:cNvGrpSpPr/>
        <p:nvPr/>
      </p:nvGrpSpPr>
      <p:grpSpPr>
        <a:xfrm>
          <a:off x="0" y="0"/>
          <a:ext cx="0" cy="0"/>
          <a:chOff x="0" y="0"/>
          <a:chExt cx="0" cy="0"/>
        </a:xfrm>
      </p:grpSpPr>
      <p:grpSp>
        <p:nvGrpSpPr>
          <p:cNvPr id="35" name="Google Shape;35;p4"/>
          <p:cNvGrpSpPr/>
          <p:nvPr/>
        </p:nvGrpSpPr>
        <p:grpSpPr>
          <a:xfrm>
            <a:off x="818844" y="502333"/>
            <a:ext cx="2324700" cy="2324700"/>
            <a:chOff x="-474900" y="321200"/>
            <a:chExt cx="2324700" cy="2324700"/>
          </a:xfrm>
        </p:grpSpPr>
        <p:sp>
          <p:nvSpPr>
            <p:cNvPr id="36" name="Google Shape;36;p4"/>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p:nvPr/>
        </p:nvSpPr>
        <p:spPr>
          <a:xfrm>
            <a:off x="1794525" y="-407900"/>
            <a:ext cx="5959200" cy="59592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txBox="1"/>
          <p:nvPr>
            <p:ph idx="1" type="body"/>
          </p:nvPr>
        </p:nvSpPr>
        <p:spPr>
          <a:xfrm>
            <a:off x="2385525" y="1310550"/>
            <a:ext cx="4777200" cy="3265800"/>
          </a:xfrm>
          <a:prstGeom prst="rect">
            <a:avLst/>
          </a:prstGeom>
        </p:spPr>
        <p:txBody>
          <a:bodyPr anchorCtr="0" anchor="t" bIns="91425" lIns="91425" spcFirstLastPara="1" rIns="91425" wrap="square" tIns="91425">
            <a:noAutofit/>
          </a:bodyPr>
          <a:lstStyle>
            <a:lvl1pPr indent="-393700" lvl="0" marL="457200" rtl="0">
              <a:spcBef>
                <a:spcPts val="600"/>
              </a:spcBef>
              <a:spcAft>
                <a:spcPts val="0"/>
              </a:spcAft>
              <a:buSzPts val="2600"/>
              <a:buFont typeface="Poppins"/>
              <a:buChar char="￮"/>
              <a:defRPr b="1" sz="2600">
                <a:latin typeface="Poppins"/>
                <a:ea typeface="Poppins"/>
                <a:cs typeface="Poppins"/>
                <a:sym typeface="Poppins"/>
              </a:defRPr>
            </a:lvl1pPr>
            <a:lvl2pPr indent="-393700" lvl="1" marL="914400" rtl="0">
              <a:spcBef>
                <a:spcPts val="0"/>
              </a:spcBef>
              <a:spcAft>
                <a:spcPts val="0"/>
              </a:spcAft>
              <a:buSzPts val="2600"/>
              <a:buFont typeface="Poppins"/>
              <a:buChar char="￮"/>
              <a:defRPr b="1" sz="2600">
                <a:latin typeface="Poppins"/>
                <a:ea typeface="Poppins"/>
                <a:cs typeface="Poppins"/>
                <a:sym typeface="Poppins"/>
              </a:defRPr>
            </a:lvl2pPr>
            <a:lvl3pPr indent="-393700" lvl="2" marL="1371600" rtl="0">
              <a:spcBef>
                <a:spcPts val="0"/>
              </a:spcBef>
              <a:spcAft>
                <a:spcPts val="0"/>
              </a:spcAft>
              <a:buSzPts val="2600"/>
              <a:buFont typeface="Poppins"/>
              <a:buChar char="￮"/>
              <a:defRPr b="1" sz="2600">
                <a:latin typeface="Poppins"/>
                <a:ea typeface="Poppins"/>
                <a:cs typeface="Poppins"/>
                <a:sym typeface="Poppins"/>
              </a:defRPr>
            </a:lvl3pPr>
            <a:lvl4pPr indent="-393700" lvl="3" marL="1828800" rtl="0">
              <a:spcBef>
                <a:spcPts val="0"/>
              </a:spcBef>
              <a:spcAft>
                <a:spcPts val="0"/>
              </a:spcAft>
              <a:buSzPts val="2600"/>
              <a:buFont typeface="Poppins"/>
              <a:buChar char="●"/>
              <a:defRPr b="1" sz="2600">
                <a:latin typeface="Poppins"/>
                <a:ea typeface="Poppins"/>
                <a:cs typeface="Poppins"/>
                <a:sym typeface="Poppins"/>
              </a:defRPr>
            </a:lvl4pPr>
            <a:lvl5pPr indent="-393700" lvl="4" marL="2286000" rtl="0">
              <a:spcBef>
                <a:spcPts val="0"/>
              </a:spcBef>
              <a:spcAft>
                <a:spcPts val="0"/>
              </a:spcAft>
              <a:buSzPts val="2600"/>
              <a:buFont typeface="Poppins"/>
              <a:buChar char="○"/>
              <a:defRPr b="1" sz="2600">
                <a:latin typeface="Poppins"/>
                <a:ea typeface="Poppins"/>
                <a:cs typeface="Poppins"/>
                <a:sym typeface="Poppins"/>
              </a:defRPr>
            </a:lvl5pPr>
            <a:lvl6pPr indent="-393700" lvl="5" marL="2743200" rtl="0">
              <a:spcBef>
                <a:spcPts val="0"/>
              </a:spcBef>
              <a:spcAft>
                <a:spcPts val="0"/>
              </a:spcAft>
              <a:buSzPts val="2600"/>
              <a:buFont typeface="Poppins"/>
              <a:buChar char="■"/>
              <a:defRPr b="1" sz="2600">
                <a:latin typeface="Poppins"/>
                <a:ea typeface="Poppins"/>
                <a:cs typeface="Poppins"/>
                <a:sym typeface="Poppins"/>
              </a:defRPr>
            </a:lvl6pPr>
            <a:lvl7pPr indent="-393700" lvl="6" marL="3200400" rtl="0">
              <a:spcBef>
                <a:spcPts val="0"/>
              </a:spcBef>
              <a:spcAft>
                <a:spcPts val="0"/>
              </a:spcAft>
              <a:buSzPts val="2600"/>
              <a:buFont typeface="Poppins"/>
              <a:buChar char="●"/>
              <a:defRPr b="1" sz="2600">
                <a:latin typeface="Poppins"/>
                <a:ea typeface="Poppins"/>
                <a:cs typeface="Poppins"/>
                <a:sym typeface="Poppins"/>
              </a:defRPr>
            </a:lvl7pPr>
            <a:lvl8pPr indent="-393700" lvl="7" marL="3657600" rtl="0">
              <a:spcBef>
                <a:spcPts val="0"/>
              </a:spcBef>
              <a:spcAft>
                <a:spcPts val="0"/>
              </a:spcAft>
              <a:buSzPts val="2600"/>
              <a:buFont typeface="Poppins"/>
              <a:buChar char="○"/>
              <a:defRPr b="1" sz="2600">
                <a:latin typeface="Poppins"/>
                <a:ea typeface="Poppins"/>
                <a:cs typeface="Poppins"/>
                <a:sym typeface="Poppins"/>
              </a:defRPr>
            </a:lvl8pPr>
            <a:lvl9pPr indent="-393700" lvl="8" marL="4114800">
              <a:spcBef>
                <a:spcPts val="0"/>
              </a:spcBef>
              <a:spcAft>
                <a:spcPts val="0"/>
              </a:spcAft>
              <a:buSzPts val="2600"/>
              <a:buFont typeface="Poppins"/>
              <a:buChar char="■"/>
              <a:defRPr b="1" sz="2600">
                <a:latin typeface="Poppins"/>
                <a:ea typeface="Poppins"/>
                <a:cs typeface="Poppins"/>
                <a:sym typeface="Poppins"/>
              </a:defRPr>
            </a:lvl9pPr>
          </a:lstStyle>
          <a:p/>
        </p:txBody>
      </p:sp>
      <p:sp>
        <p:nvSpPr>
          <p:cNvPr id="43" name="Google Shape;43;p4"/>
          <p:cNvSpPr txBox="1"/>
          <p:nvPr/>
        </p:nvSpPr>
        <p:spPr>
          <a:xfrm>
            <a:off x="1599200" y="1326625"/>
            <a:ext cx="7641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Poppins"/>
                <a:ea typeface="Poppins"/>
                <a:cs typeface="Poppins"/>
                <a:sym typeface="Poppins"/>
              </a:rPr>
              <a:t>“</a:t>
            </a:r>
            <a:endParaRPr b="1" sz="7200">
              <a:latin typeface="Poppins"/>
              <a:ea typeface="Poppins"/>
              <a:cs typeface="Poppins"/>
              <a:sym typeface="Poppins"/>
            </a:endParaRPr>
          </a:p>
        </p:txBody>
      </p:sp>
      <p:sp>
        <p:nvSpPr>
          <p:cNvPr id="44" name="Google Shape;44;p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5" name="Shape 45"/>
        <p:cNvGrpSpPr/>
        <p:nvPr/>
      </p:nvGrpSpPr>
      <p:grpSpPr>
        <a:xfrm>
          <a:off x="0" y="0"/>
          <a:ext cx="0" cy="0"/>
          <a:chOff x="0" y="0"/>
          <a:chExt cx="0" cy="0"/>
        </a:xfrm>
      </p:grpSpPr>
      <p:sp>
        <p:nvSpPr>
          <p:cNvPr id="46" name="Google Shape;46;p5"/>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5"/>
          <p:cNvGrpSpPr/>
          <p:nvPr/>
        </p:nvGrpSpPr>
        <p:grpSpPr>
          <a:xfrm>
            <a:off x="-442731" y="337284"/>
            <a:ext cx="2324700" cy="2324700"/>
            <a:chOff x="-474900" y="321200"/>
            <a:chExt cx="2324700" cy="2324700"/>
          </a:xfrm>
        </p:grpSpPr>
        <p:sp>
          <p:nvSpPr>
            <p:cNvPr id="48" name="Google Shape;48;p5"/>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4" name="Google Shape;54;p5"/>
          <p:cNvSpPr txBox="1"/>
          <p:nvPr>
            <p:ph idx="1" type="body"/>
          </p:nvPr>
        </p:nvSpPr>
        <p:spPr>
          <a:xfrm>
            <a:off x="1069625" y="1958050"/>
            <a:ext cx="4608000" cy="26184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5" name="Google Shape;55;p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56" name="Google Shape;56;p5"/>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big image">
  <p:cSld name="TITLE_AND_BODY_1">
    <p:spTree>
      <p:nvGrpSpPr>
        <p:cNvPr id="57" name="Shape 57"/>
        <p:cNvGrpSpPr/>
        <p:nvPr/>
      </p:nvGrpSpPr>
      <p:grpSpPr>
        <a:xfrm>
          <a:off x="0" y="0"/>
          <a:ext cx="0" cy="0"/>
          <a:chOff x="0" y="0"/>
          <a:chExt cx="0" cy="0"/>
        </a:xfrm>
      </p:grpSpPr>
      <p:sp>
        <p:nvSpPr>
          <p:cNvPr id="58" name="Google Shape;58;p6"/>
          <p:cNvSpPr/>
          <p:nvPr/>
        </p:nvSpPr>
        <p:spPr>
          <a:xfrm>
            <a:off x="5142675" y="358375"/>
            <a:ext cx="4426800" cy="44268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5376775" y="592475"/>
            <a:ext cx="3958500" cy="39585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6"/>
          <p:cNvGrpSpPr/>
          <p:nvPr/>
        </p:nvGrpSpPr>
        <p:grpSpPr>
          <a:xfrm>
            <a:off x="-442731" y="337284"/>
            <a:ext cx="2324700" cy="2324700"/>
            <a:chOff x="-474900" y="321200"/>
            <a:chExt cx="2324700" cy="2324700"/>
          </a:xfrm>
        </p:grpSpPr>
        <p:sp>
          <p:nvSpPr>
            <p:cNvPr id="61" name="Google Shape;61;p6"/>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6"/>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6"/>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457200" y="1166125"/>
            <a:ext cx="45048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7" name="Google Shape;67;p6"/>
          <p:cNvSpPr txBox="1"/>
          <p:nvPr>
            <p:ph idx="1" type="body"/>
          </p:nvPr>
        </p:nvSpPr>
        <p:spPr>
          <a:xfrm>
            <a:off x="985679" y="1958050"/>
            <a:ext cx="3976500" cy="2618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8" name="Google Shape;68;p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9" name="Shape 69"/>
        <p:cNvGrpSpPr/>
        <p:nvPr/>
      </p:nvGrpSpPr>
      <p:grpSpPr>
        <a:xfrm>
          <a:off x="0" y="0"/>
          <a:ext cx="0" cy="0"/>
          <a:chOff x="0" y="0"/>
          <a:chExt cx="0" cy="0"/>
        </a:xfrm>
      </p:grpSpPr>
      <p:grpSp>
        <p:nvGrpSpPr>
          <p:cNvPr id="70" name="Google Shape;70;p7"/>
          <p:cNvGrpSpPr/>
          <p:nvPr/>
        </p:nvGrpSpPr>
        <p:grpSpPr>
          <a:xfrm>
            <a:off x="-442731" y="337284"/>
            <a:ext cx="2324700" cy="2324700"/>
            <a:chOff x="-474900" y="321200"/>
            <a:chExt cx="2324700" cy="2324700"/>
          </a:xfrm>
        </p:grpSpPr>
        <p:sp>
          <p:nvSpPr>
            <p:cNvPr id="71" name="Google Shape;71;p7"/>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7"/>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7" name="Google Shape;77;p7"/>
          <p:cNvSpPr txBox="1"/>
          <p:nvPr>
            <p:ph idx="1" type="body"/>
          </p:nvPr>
        </p:nvSpPr>
        <p:spPr>
          <a:xfrm>
            <a:off x="1069625"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8" name="Google Shape;78;p7"/>
          <p:cNvSpPr txBox="1"/>
          <p:nvPr>
            <p:ph idx="2" type="body"/>
          </p:nvPr>
        </p:nvSpPr>
        <p:spPr>
          <a:xfrm>
            <a:off x="3440857" y="1958050"/>
            <a:ext cx="2236800" cy="26184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79" name="Google Shape;79;p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80" name="Google Shape;80;p7"/>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8"/>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0" name="Google Shape;90;p8"/>
          <p:cNvSpPr txBox="1"/>
          <p:nvPr>
            <p:ph idx="1" type="body"/>
          </p:nvPr>
        </p:nvSpPr>
        <p:spPr>
          <a:xfrm>
            <a:off x="1069625"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1" name="Google Shape;91;p8"/>
          <p:cNvSpPr txBox="1"/>
          <p:nvPr>
            <p:ph idx="2" type="body"/>
          </p:nvPr>
        </p:nvSpPr>
        <p:spPr>
          <a:xfrm>
            <a:off x="263093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2" name="Google Shape;92;p8"/>
          <p:cNvSpPr txBox="1"/>
          <p:nvPr>
            <p:ph idx="3" type="body"/>
          </p:nvPr>
        </p:nvSpPr>
        <p:spPr>
          <a:xfrm>
            <a:off x="4192246" y="1958050"/>
            <a:ext cx="1485300" cy="26184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93" name="Google Shape;93;p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272900" y="955200"/>
            <a:ext cx="3233100" cy="3233100"/>
          </a:xfrm>
          <a:prstGeom prst="ellipse">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9"/>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txBox="1"/>
          <p:nvPr>
            <p:ph type="title"/>
          </p:nvPr>
        </p:nvSpPr>
        <p:spPr>
          <a:xfrm>
            <a:off x="457200" y="1166125"/>
            <a:ext cx="5220300" cy="6831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04" name="Google Shape;104;p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5" name="Shape 105"/>
        <p:cNvGrpSpPr/>
        <p:nvPr/>
      </p:nvGrpSpPr>
      <p:grpSpPr>
        <a:xfrm>
          <a:off x="0" y="0"/>
          <a:ext cx="0" cy="0"/>
          <a:chOff x="0" y="0"/>
          <a:chExt cx="0" cy="0"/>
        </a:xfrm>
      </p:grpSpPr>
      <p:grpSp>
        <p:nvGrpSpPr>
          <p:cNvPr id="106" name="Google Shape;106;p10"/>
          <p:cNvGrpSpPr/>
          <p:nvPr/>
        </p:nvGrpSpPr>
        <p:grpSpPr>
          <a:xfrm>
            <a:off x="308378" y="3811995"/>
            <a:ext cx="1844185" cy="1844185"/>
            <a:chOff x="-474900" y="321200"/>
            <a:chExt cx="2324700" cy="2324700"/>
          </a:xfrm>
        </p:grpSpPr>
        <p:sp>
          <p:nvSpPr>
            <p:cNvPr id="107" name="Google Shape;107;p10"/>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0"/>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txBox="1"/>
          <p:nvPr>
            <p:ph idx="1" type="body"/>
          </p:nvPr>
        </p:nvSpPr>
        <p:spPr>
          <a:xfrm>
            <a:off x="1069625" y="4406300"/>
            <a:ext cx="4608000" cy="519600"/>
          </a:xfrm>
          <a:prstGeom prst="rect">
            <a:avLst/>
          </a:prstGeom>
        </p:spPr>
        <p:txBody>
          <a:bodyPr anchorCtr="0" anchor="b" bIns="91425" lIns="91425" spcFirstLastPara="1" rIns="91425" wrap="square" tIns="91425">
            <a:noAutofit/>
          </a:bodyPr>
          <a:lstStyle>
            <a:lvl1pPr indent="-228600" lvl="0" marL="457200">
              <a:spcBef>
                <a:spcPts val="360"/>
              </a:spcBef>
              <a:spcAft>
                <a:spcPts val="0"/>
              </a:spcAft>
              <a:buSzPts val="1400"/>
              <a:buNone/>
              <a:defRPr sz="1400"/>
            </a:lvl1pPr>
          </a:lstStyle>
          <a:p/>
        </p:txBody>
      </p:sp>
      <p:sp>
        <p:nvSpPr>
          <p:cNvPr id="113" name="Google Shape;113;p1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Autofit/>
          </a:bodyPr>
          <a:lstStyle>
            <a:lvl1pPr lvl="0" algn="ctr">
              <a:buNone/>
              <a:defRPr b="1" sz="1000">
                <a:solidFill>
                  <a:srgbClr val="FFFFFF"/>
                </a:solidFill>
                <a:latin typeface="Poppins"/>
                <a:ea typeface="Poppins"/>
                <a:cs typeface="Poppins"/>
                <a:sym typeface="Poppins"/>
              </a:defRPr>
            </a:lvl1pPr>
            <a:lvl2pPr lvl="1" algn="ctr">
              <a:buNone/>
              <a:defRPr b="1" sz="1000">
                <a:solidFill>
                  <a:srgbClr val="FFFFFF"/>
                </a:solidFill>
                <a:latin typeface="Poppins"/>
                <a:ea typeface="Poppins"/>
                <a:cs typeface="Poppins"/>
                <a:sym typeface="Poppins"/>
              </a:defRPr>
            </a:lvl2pPr>
            <a:lvl3pPr lvl="2" algn="ctr">
              <a:buNone/>
              <a:defRPr b="1" sz="1000">
                <a:solidFill>
                  <a:srgbClr val="FFFFFF"/>
                </a:solidFill>
                <a:latin typeface="Poppins"/>
                <a:ea typeface="Poppins"/>
                <a:cs typeface="Poppins"/>
                <a:sym typeface="Poppins"/>
              </a:defRPr>
            </a:lvl3pPr>
            <a:lvl4pPr lvl="3" algn="ctr">
              <a:buNone/>
              <a:defRPr b="1" sz="1000">
                <a:solidFill>
                  <a:srgbClr val="FFFFFF"/>
                </a:solidFill>
                <a:latin typeface="Poppins"/>
                <a:ea typeface="Poppins"/>
                <a:cs typeface="Poppins"/>
                <a:sym typeface="Poppins"/>
              </a:defRPr>
            </a:lvl4pPr>
            <a:lvl5pPr lvl="4" algn="ctr">
              <a:buNone/>
              <a:defRPr b="1" sz="1000">
                <a:solidFill>
                  <a:srgbClr val="FFFFFF"/>
                </a:solidFill>
                <a:latin typeface="Poppins"/>
                <a:ea typeface="Poppins"/>
                <a:cs typeface="Poppins"/>
                <a:sym typeface="Poppins"/>
              </a:defRPr>
            </a:lvl5pPr>
            <a:lvl6pPr lvl="5" algn="ctr">
              <a:buNone/>
              <a:defRPr b="1" sz="1000">
                <a:solidFill>
                  <a:srgbClr val="FFFFFF"/>
                </a:solidFill>
                <a:latin typeface="Poppins"/>
                <a:ea typeface="Poppins"/>
                <a:cs typeface="Poppins"/>
                <a:sym typeface="Poppins"/>
              </a:defRPr>
            </a:lvl6pPr>
            <a:lvl7pPr lvl="6" algn="ctr">
              <a:buNone/>
              <a:defRPr b="1" sz="1000">
                <a:solidFill>
                  <a:srgbClr val="FFFFFF"/>
                </a:solidFill>
                <a:latin typeface="Poppins"/>
                <a:ea typeface="Poppins"/>
                <a:cs typeface="Poppins"/>
                <a:sym typeface="Poppins"/>
              </a:defRPr>
            </a:lvl7pPr>
            <a:lvl8pPr lvl="7" algn="ctr">
              <a:buNone/>
              <a:defRPr b="1" sz="1000">
                <a:solidFill>
                  <a:srgbClr val="FFFFFF"/>
                </a:solidFill>
                <a:latin typeface="Poppins"/>
                <a:ea typeface="Poppins"/>
                <a:cs typeface="Poppins"/>
                <a:sym typeface="Poppins"/>
              </a:defRPr>
            </a:lvl8pPr>
            <a:lvl9pPr lvl="8" algn="ctr">
              <a:buNone/>
              <a:defRPr b="1" sz="1000">
                <a:solidFill>
                  <a:srgbClr val="FFFFFF"/>
                </a:solidFill>
                <a:latin typeface="Poppins"/>
                <a:ea typeface="Poppins"/>
                <a:cs typeface="Poppins"/>
                <a:sym typeface="Poppins"/>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457200" y="1166125"/>
            <a:ext cx="5220300" cy="683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b="1" sz="3600">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1069625" y="1958050"/>
            <a:ext cx="4608300" cy="2618400"/>
          </a:xfrm>
          <a:prstGeom prst="rect">
            <a:avLst/>
          </a:prstGeom>
          <a:noFill/>
          <a:ln>
            <a:noFill/>
          </a:ln>
        </p:spPr>
        <p:txBody>
          <a:bodyPr anchorCtr="0" anchor="t" bIns="91425" lIns="91425" spcFirstLastPara="1" rIns="91425" wrap="square" tIns="91425">
            <a:noAutofit/>
          </a:bodyPr>
          <a:lstStyle>
            <a:lvl1pPr indent="-330200" lvl="0" marL="457200">
              <a:spcBef>
                <a:spcPts val="60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1pPr>
            <a:lvl2pPr indent="-330200" lvl="1" marL="9144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2pPr>
            <a:lvl3pPr indent="-330200" lvl="2" marL="1371600">
              <a:spcBef>
                <a:spcPts val="0"/>
              </a:spcBef>
              <a:spcAft>
                <a:spcPts val="0"/>
              </a:spcAft>
              <a:buClr>
                <a:schemeClr val="lt2"/>
              </a:buClr>
              <a:buSzPts val="1600"/>
              <a:buFont typeface="Poppins Light"/>
              <a:buChar char="￮"/>
              <a:defRPr sz="1600">
                <a:solidFill>
                  <a:schemeClr val="dk1"/>
                </a:solidFill>
                <a:latin typeface="Poppins Light"/>
                <a:ea typeface="Poppins Light"/>
                <a:cs typeface="Poppins Light"/>
                <a:sym typeface="Poppins Light"/>
              </a:defRPr>
            </a:lvl3pPr>
            <a:lvl4pPr indent="-330200" lvl="3" marL="1828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indent="-330200" lvl="4" marL="22860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indent="-330200" lvl="5" marL="2743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indent="-330200" lvl="6" marL="32004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indent="-330200" lvl="7" marL="36576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indent="-330200" lvl="8" marL="41148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3.jpg"/><Relationship Id="rId10" Type="http://schemas.openxmlformats.org/officeDocument/2006/relationships/image" Target="../media/image15.jpg"/><Relationship Id="rId13" Type="http://schemas.openxmlformats.org/officeDocument/2006/relationships/image" Target="../media/image2.png"/><Relationship Id="rId12" Type="http://schemas.openxmlformats.org/officeDocument/2006/relationships/image" Target="../media/image5.jpg"/><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3.jpg"/><Relationship Id="rId9" Type="http://schemas.openxmlformats.org/officeDocument/2006/relationships/image" Target="../media/image6.jpg"/><Relationship Id="rId5" Type="http://schemas.openxmlformats.org/officeDocument/2006/relationships/image" Target="../media/image14.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3.jp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15.jpg"/><Relationship Id="rId6"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12.jpg"/><Relationship Id="rId6"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1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2" name="Google Shape;142;p14"/>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143" name="Google Shape;143;p14"/>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Poppins"/>
                <a:ea typeface="Poppins"/>
                <a:cs typeface="Poppins"/>
                <a:sym typeface="Poppins"/>
              </a:rPr>
              <a:t>Week 5: Low-fi Prototyping &amp; Usability Testing</a:t>
            </a:r>
            <a:endParaRPr b="1" sz="2400">
              <a:latin typeface="Poppins"/>
              <a:ea typeface="Poppins"/>
              <a:cs typeface="Poppins"/>
              <a:sym typeface="Poppins"/>
            </a:endParaRPr>
          </a:p>
          <a:p>
            <a:pPr indent="0" lvl="0" marL="0" rtl="0" algn="ctr">
              <a:spcBef>
                <a:spcPts val="0"/>
              </a:spcBef>
              <a:spcAft>
                <a:spcPts val="0"/>
              </a:spcAft>
              <a:buNone/>
            </a:pPr>
            <a:r>
              <a:rPr lang="en" sz="2400">
                <a:latin typeface="Poppins"/>
                <a:ea typeface="Poppins"/>
                <a:cs typeface="Poppins"/>
                <a:sym typeface="Poppins"/>
              </a:rPr>
              <a:t>Peter C., Ryan C., Gabby R., Alyssa R.</a:t>
            </a:r>
            <a:endParaRPr sz="24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15" name="Google Shape;215;p23"/>
          <p:cNvSpPr txBox="1"/>
          <p:nvPr/>
        </p:nvSpPr>
        <p:spPr>
          <a:xfrm>
            <a:off x="152400" y="4512700"/>
            <a:ext cx="35949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All Screens</a:t>
            </a:r>
            <a:endParaRPr sz="3000"/>
          </a:p>
        </p:txBody>
      </p:sp>
      <p:pic>
        <p:nvPicPr>
          <p:cNvPr id="216" name="Google Shape;216;p23"/>
          <p:cNvPicPr preferRelativeResize="0"/>
          <p:nvPr/>
        </p:nvPicPr>
        <p:blipFill rotWithShape="1">
          <a:blip r:embed="rId3">
            <a:alphaModFix/>
          </a:blip>
          <a:srcRect b="10218" l="12502" r="20171" t="6092"/>
          <a:stretch/>
        </p:blipFill>
        <p:spPr>
          <a:xfrm>
            <a:off x="73275" y="147638"/>
            <a:ext cx="1457325" cy="2409825"/>
          </a:xfrm>
          <a:prstGeom prst="rect">
            <a:avLst/>
          </a:prstGeom>
          <a:noFill/>
          <a:ln>
            <a:noFill/>
          </a:ln>
        </p:spPr>
      </p:pic>
      <p:pic>
        <p:nvPicPr>
          <p:cNvPr id="217" name="Google Shape;217;p23"/>
          <p:cNvPicPr preferRelativeResize="0"/>
          <p:nvPr/>
        </p:nvPicPr>
        <p:blipFill rotWithShape="1">
          <a:blip r:embed="rId4">
            <a:alphaModFix/>
          </a:blip>
          <a:srcRect b="14181" l="19553" r="19228" t="3125"/>
          <a:stretch/>
        </p:blipFill>
        <p:spPr>
          <a:xfrm>
            <a:off x="1626475" y="157163"/>
            <a:ext cx="1343025" cy="2400300"/>
          </a:xfrm>
          <a:prstGeom prst="rect">
            <a:avLst/>
          </a:prstGeom>
          <a:noFill/>
          <a:ln>
            <a:noFill/>
          </a:ln>
        </p:spPr>
      </p:pic>
      <p:pic>
        <p:nvPicPr>
          <p:cNvPr id="218" name="Google Shape;218;p23"/>
          <p:cNvPicPr preferRelativeResize="0"/>
          <p:nvPr/>
        </p:nvPicPr>
        <p:blipFill rotWithShape="1">
          <a:blip r:embed="rId5">
            <a:alphaModFix/>
          </a:blip>
          <a:srcRect b="10938" l="12977" r="21478" t="1203"/>
          <a:stretch/>
        </p:blipFill>
        <p:spPr>
          <a:xfrm>
            <a:off x="3065375" y="152413"/>
            <a:ext cx="1362075" cy="2400300"/>
          </a:xfrm>
          <a:prstGeom prst="rect">
            <a:avLst/>
          </a:prstGeom>
          <a:noFill/>
          <a:ln>
            <a:noFill/>
          </a:ln>
        </p:spPr>
      </p:pic>
      <p:pic>
        <p:nvPicPr>
          <p:cNvPr id="219" name="Google Shape;219;p23"/>
          <p:cNvPicPr preferRelativeResize="0"/>
          <p:nvPr/>
        </p:nvPicPr>
        <p:blipFill rotWithShape="1">
          <a:blip r:embed="rId6">
            <a:alphaModFix/>
          </a:blip>
          <a:srcRect b="10578" l="15226" r="18424" t="2283"/>
          <a:stretch/>
        </p:blipFill>
        <p:spPr>
          <a:xfrm>
            <a:off x="4523325" y="152413"/>
            <a:ext cx="1371600" cy="2409825"/>
          </a:xfrm>
          <a:prstGeom prst="rect">
            <a:avLst/>
          </a:prstGeom>
          <a:noFill/>
          <a:ln>
            <a:noFill/>
          </a:ln>
        </p:spPr>
      </p:pic>
      <p:pic>
        <p:nvPicPr>
          <p:cNvPr id="220" name="Google Shape;220;p23"/>
          <p:cNvPicPr preferRelativeResize="0"/>
          <p:nvPr/>
        </p:nvPicPr>
        <p:blipFill rotWithShape="1">
          <a:blip r:embed="rId7">
            <a:alphaModFix/>
          </a:blip>
          <a:srcRect b="9736" l="18908" r="17788" t="5889"/>
          <a:stretch/>
        </p:blipFill>
        <p:spPr>
          <a:xfrm>
            <a:off x="5990800" y="128600"/>
            <a:ext cx="1390650" cy="2447925"/>
          </a:xfrm>
          <a:prstGeom prst="rect">
            <a:avLst/>
          </a:prstGeom>
          <a:noFill/>
          <a:ln>
            <a:noFill/>
          </a:ln>
        </p:spPr>
      </p:pic>
      <p:pic>
        <p:nvPicPr>
          <p:cNvPr id="221" name="Google Shape;221;p23"/>
          <p:cNvPicPr preferRelativeResize="0"/>
          <p:nvPr/>
        </p:nvPicPr>
        <p:blipFill rotWithShape="1">
          <a:blip r:embed="rId8">
            <a:alphaModFix/>
          </a:blip>
          <a:srcRect b="11418" l="13945" r="18587" t="0"/>
          <a:stretch/>
        </p:blipFill>
        <p:spPr>
          <a:xfrm>
            <a:off x="7562125" y="138125"/>
            <a:ext cx="1381125" cy="2428875"/>
          </a:xfrm>
          <a:prstGeom prst="rect">
            <a:avLst/>
          </a:prstGeom>
          <a:noFill/>
          <a:ln>
            <a:noFill/>
          </a:ln>
        </p:spPr>
      </p:pic>
      <p:pic>
        <p:nvPicPr>
          <p:cNvPr id="222" name="Google Shape;222;p23"/>
          <p:cNvPicPr preferRelativeResize="0"/>
          <p:nvPr/>
        </p:nvPicPr>
        <p:blipFill rotWithShape="1">
          <a:blip r:embed="rId9">
            <a:alphaModFix/>
          </a:blip>
          <a:srcRect b="8414" l="14747" r="16500" t="3843"/>
          <a:stretch/>
        </p:blipFill>
        <p:spPr>
          <a:xfrm>
            <a:off x="2515888" y="2663613"/>
            <a:ext cx="1447800" cy="2428875"/>
          </a:xfrm>
          <a:prstGeom prst="rect">
            <a:avLst/>
          </a:prstGeom>
          <a:noFill/>
          <a:ln>
            <a:noFill/>
          </a:ln>
        </p:spPr>
      </p:pic>
      <p:pic>
        <p:nvPicPr>
          <p:cNvPr id="223" name="Google Shape;223;p23"/>
          <p:cNvPicPr preferRelativeResize="0"/>
          <p:nvPr/>
        </p:nvPicPr>
        <p:blipFill rotWithShape="1">
          <a:blip r:embed="rId10">
            <a:alphaModFix/>
          </a:blip>
          <a:srcRect b="8527" l="13304" r="18747" t="3007"/>
          <a:stretch/>
        </p:blipFill>
        <p:spPr>
          <a:xfrm>
            <a:off x="4054163" y="2562225"/>
            <a:ext cx="1466850" cy="2543175"/>
          </a:xfrm>
          <a:prstGeom prst="rect">
            <a:avLst/>
          </a:prstGeom>
          <a:noFill/>
          <a:ln>
            <a:noFill/>
          </a:ln>
        </p:spPr>
      </p:pic>
      <p:pic>
        <p:nvPicPr>
          <p:cNvPr id="224" name="Google Shape;224;p23"/>
          <p:cNvPicPr preferRelativeResize="0"/>
          <p:nvPr/>
        </p:nvPicPr>
        <p:blipFill rotWithShape="1">
          <a:blip r:embed="rId11">
            <a:alphaModFix/>
          </a:blip>
          <a:srcRect b="9260" l="14901" r="17150" t="2881"/>
          <a:stretch/>
        </p:blipFill>
        <p:spPr>
          <a:xfrm>
            <a:off x="5600163" y="2562225"/>
            <a:ext cx="1485900" cy="2543175"/>
          </a:xfrm>
          <a:prstGeom prst="rect">
            <a:avLst/>
          </a:prstGeom>
          <a:noFill/>
          <a:ln>
            <a:noFill/>
          </a:ln>
        </p:spPr>
      </p:pic>
      <p:pic>
        <p:nvPicPr>
          <p:cNvPr id="225" name="Google Shape;225;p23"/>
          <p:cNvPicPr preferRelativeResize="0"/>
          <p:nvPr/>
        </p:nvPicPr>
        <p:blipFill rotWithShape="1">
          <a:blip r:embed="rId12">
            <a:alphaModFix/>
          </a:blip>
          <a:srcRect b="12381" l="16826" r="17470" t="2642"/>
          <a:stretch/>
        </p:blipFill>
        <p:spPr>
          <a:xfrm>
            <a:off x="7165226" y="2680311"/>
            <a:ext cx="1390650" cy="2395489"/>
          </a:xfrm>
          <a:prstGeom prst="rect">
            <a:avLst/>
          </a:prstGeom>
          <a:noFill/>
          <a:ln>
            <a:noFill/>
          </a:ln>
        </p:spPr>
      </p:pic>
      <p:pic>
        <p:nvPicPr>
          <p:cNvPr id="226" name="Google Shape;226;p23"/>
          <p:cNvPicPr preferRelativeResize="0"/>
          <p:nvPr/>
        </p:nvPicPr>
        <p:blipFill rotWithShape="1">
          <a:blip r:embed="rId13">
            <a:alphaModFix/>
          </a:blip>
          <a:srcRect b="10269" l="0" r="0" t="19342"/>
          <a:stretch/>
        </p:blipFill>
        <p:spPr>
          <a:xfrm>
            <a:off x="805200" y="3015900"/>
            <a:ext cx="1371600" cy="135161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32" name="Google Shape;232;p24"/>
          <p:cNvPicPr preferRelativeResize="0"/>
          <p:nvPr/>
        </p:nvPicPr>
        <p:blipFill rotWithShape="1">
          <a:blip r:embed="rId3">
            <a:alphaModFix/>
          </a:blip>
          <a:srcRect b="10218" l="12502" r="20171" t="6092"/>
          <a:stretch/>
        </p:blipFill>
        <p:spPr>
          <a:xfrm>
            <a:off x="299350" y="242825"/>
            <a:ext cx="2549350" cy="4215600"/>
          </a:xfrm>
          <a:prstGeom prst="rect">
            <a:avLst/>
          </a:prstGeom>
          <a:noFill/>
          <a:ln>
            <a:noFill/>
          </a:ln>
        </p:spPr>
      </p:pic>
      <p:pic>
        <p:nvPicPr>
          <p:cNvPr id="233" name="Google Shape;233;p24"/>
          <p:cNvPicPr preferRelativeResize="0"/>
          <p:nvPr/>
        </p:nvPicPr>
        <p:blipFill rotWithShape="1">
          <a:blip r:embed="rId4">
            <a:alphaModFix/>
          </a:blip>
          <a:srcRect b="14181" l="19553" r="19228" t="3125"/>
          <a:stretch/>
        </p:blipFill>
        <p:spPr>
          <a:xfrm>
            <a:off x="3375238" y="242825"/>
            <a:ext cx="2393518" cy="4215600"/>
          </a:xfrm>
          <a:prstGeom prst="rect">
            <a:avLst/>
          </a:prstGeom>
          <a:noFill/>
          <a:ln>
            <a:noFill/>
          </a:ln>
        </p:spPr>
      </p:pic>
      <p:pic>
        <p:nvPicPr>
          <p:cNvPr id="234" name="Google Shape;234;p24"/>
          <p:cNvPicPr preferRelativeResize="0"/>
          <p:nvPr/>
        </p:nvPicPr>
        <p:blipFill rotWithShape="1">
          <a:blip r:embed="rId5">
            <a:alphaModFix/>
          </a:blip>
          <a:srcRect b="10938" l="12977" r="21478" t="1203"/>
          <a:stretch/>
        </p:blipFill>
        <p:spPr>
          <a:xfrm>
            <a:off x="6350075" y="241650"/>
            <a:ext cx="2393525" cy="4217945"/>
          </a:xfrm>
          <a:prstGeom prst="rect">
            <a:avLst/>
          </a:prstGeom>
          <a:noFill/>
          <a:ln>
            <a:noFill/>
          </a:ln>
        </p:spPr>
      </p:pic>
      <p:sp>
        <p:nvSpPr>
          <p:cNvPr id="235" name="Google Shape;235;p24"/>
          <p:cNvSpPr txBox="1"/>
          <p:nvPr/>
        </p:nvSpPr>
        <p:spPr>
          <a:xfrm>
            <a:off x="152400" y="4512700"/>
            <a:ext cx="35949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Home Screen</a:t>
            </a:r>
            <a:endParaRPr sz="3000"/>
          </a:p>
        </p:txBody>
      </p:sp>
      <p:cxnSp>
        <p:nvCxnSpPr>
          <p:cNvPr id="236" name="Google Shape;236;p24"/>
          <p:cNvCxnSpPr>
            <a:stCxn id="232" idx="3"/>
            <a:endCxn id="233" idx="1"/>
          </p:cNvCxnSpPr>
          <p:nvPr/>
        </p:nvCxnSpPr>
        <p:spPr>
          <a:xfrm>
            <a:off x="2848700" y="2350625"/>
            <a:ext cx="526500" cy="0"/>
          </a:xfrm>
          <a:prstGeom prst="straightConnector1">
            <a:avLst/>
          </a:prstGeom>
          <a:noFill/>
          <a:ln cap="flat" cmpd="sng" w="28575">
            <a:solidFill>
              <a:srgbClr val="000000"/>
            </a:solidFill>
            <a:prstDash val="solid"/>
            <a:round/>
            <a:headEnd len="med" w="med" type="none"/>
            <a:tailEnd len="med" w="med" type="triangle"/>
          </a:ln>
        </p:spPr>
      </p:cxnSp>
      <p:sp>
        <p:nvSpPr>
          <p:cNvPr id="237" name="Google Shape;237;p24"/>
          <p:cNvSpPr/>
          <p:nvPr/>
        </p:nvSpPr>
        <p:spPr>
          <a:xfrm>
            <a:off x="5371400" y="2099925"/>
            <a:ext cx="303300" cy="355800"/>
          </a:xfrm>
          <a:prstGeom prst="donut">
            <a:avLst>
              <a:gd fmla="val 12243"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8" name="Google Shape;238;p24"/>
          <p:cNvCxnSpPr>
            <a:stCxn id="237" idx="6"/>
            <a:endCxn id="234" idx="1"/>
          </p:cNvCxnSpPr>
          <p:nvPr/>
        </p:nvCxnSpPr>
        <p:spPr>
          <a:xfrm>
            <a:off x="5674700" y="2277825"/>
            <a:ext cx="675300" cy="729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4" name="Google Shape;244;p25"/>
          <p:cNvSpPr txBox="1"/>
          <p:nvPr/>
        </p:nvSpPr>
        <p:spPr>
          <a:xfrm>
            <a:off x="152400" y="4512700"/>
            <a:ext cx="78963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Poppins"/>
                <a:ea typeface="Poppins"/>
                <a:cs typeface="Poppins"/>
                <a:sym typeface="Poppins"/>
              </a:rPr>
              <a:t>Task 1: </a:t>
            </a:r>
            <a:r>
              <a:rPr lang="en" sz="2800">
                <a:solidFill>
                  <a:schemeClr val="dk1"/>
                </a:solidFill>
                <a:latin typeface="Poppins"/>
                <a:ea typeface="Poppins"/>
                <a:cs typeface="Poppins"/>
                <a:sym typeface="Poppins"/>
              </a:rPr>
              <a:t>Find</a:t>
            </a:r>
            <a:r>
              <a:rPr lang="en" sz="2800">
                <a:solidFill>
                  <a:schemeClr val="dk1"/>
                </a:solidFill>
                <a:latin typeface="Poppins"/>
                <a:ea typeface="Poppins"/>
                <a:cs typeface="Poppins"/>
                <a:sym typeface="Poppins"/>
              </a:rPr>
              <a:t> an event (flow 1)</a:t>
            </a:r>
            <a:endParaRPr sz="2800">
              <a:latin typeface="Poppins"/>
              <a:ea typeface="Poppins"/>
              <a:cs typeface="Poppins"/>
              <a:sym typeface="Poppins"/>
            </a:endParaRPr>
          </a:p>
        </p:txBody>
      </p:sp>
      <p:pic>
        <p:nvPicPr>
          <p:cNvPr id="245" name="Google Shape;245;p25"/>
          <p:cNvPicPr preferRelativeResize="0"/>
          <p:nvPr/>
        </p:nvPicPr>
        <p:blipFill rotWithShape="1">
          <a:blip r:embed="rId3">
            <a:alphaModFix/>
          </a:blip>
          <a:srcRect b="14181" l="19553" r="19228" t="3125"/>
          <a:stretch/>
        </p:blipFill>
        <p:spPr>
          <a:xfrm>
            <a:off x="1506575" y="419800"/>
            <a:ext cx="2281561" cy="4068775"/>
          </a:xfrm>
          <a:prstGeom prst="rect">
            <a:avLst/>
          </a:prstGeom>
          <a:noFill/>
          <a:ln>
            <a:noFill/>
          </a:ln>
        </p:spPr>
      </p:pic>
      <p:pic>
        <p:nvPicPr>
          <p:cNvPr id="246" name="Google Shape;246;p25"/>
          <p:cNvPicPr preferRelativeResize="0"/>
          <p:nvPr/>
        </p:nvPicPr>
        <p:blipFill rotWithShape="1">
          <a:blip r:embed="rId4">
            <a:alphaModFix/>
          </a:blip>
          <a:srcRect b="10578" l="15226" r="18424" t="2283"/>
          <a:stretch/>
        </p:blipFill>
        <p:spPr>
          <a:xfrm>
            <a:off x="5115825" y="448411"/>
            <a:ext cx="2281550" cy="4011558"/>
          </a:xfrm>
          <a:prstGeom prst="rect">
            <a:avLst/>
          </a:prstGeom>
          <a:noFill/>
          <a:ln>
            <a:noFill/>
          </a:ln>
        </p:spPr>
      </p:pic>
      <p:sp>
        <p:nvSpPr>
          <p:cNvPr id="247" name="Google Shape;247;p25"/>
          <p:cNvSpPr/>
          <p:nvPr/>
        </p:nvSpPr>
        <p:spPr>
          <a:xfrm>
            <a:off x="1598913" y="3749100"/>
            <a:ext cx="1423200" cy="355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8" name="Google Shape;248;p25"/>
          <p:cNvCxnSpPr>
            <a:stCxn id="247" idx="3"/>
            <a:endCxn id="246" idx="1"/>
          </p:cNvCxnSpPr>
          <p:nvPr/>
        </p:nvCxnSpPr>
        <p:spPr>
          <a:xfrm flipH="1" rot="10800000">
            <a:off x="3022113" y="2454300"/>
            <a:ext cx="2093700" cy="14727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4" name="Google Shape;254;p26"/>
          <p:cNvSpPr txBox="1"/>
          <p:nvPr/>
        </p:nvSpPr>
        <p:spPr>
          <a:xfrm>
            <a:off x="152400" y="4512700"/>
            <a:ext cx="78963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Poppins"/>
                <a:ea typeface="Poppins"/>
                <a:cs typeface="Poppins"/>
                <a:sym typeface="Poppins"/>
              </a:rPr>
              <a:t>Task 1: </a:t>
            </a:r>
            <a:r>
              <a:rPr lang="en" sz="2800">
                <a:solidFill>
                  <a:schemeClr val="dk1"/>
                </a:solidFill>
                <a:latin typeface="Poppins"/>
                <a:ea typeface="Poppins"/>
                <a:cs typeface="Poppins"/>
                <a:sym typeface="Poppins"/>
              </a:rPr>
              <a:t>Find an event (flow 2)</a:t>
            </a:r>
            <a:endParaRPr sz="2800">
              <a:latin typeface="Poppins"/>
              <a:ea typeface="Poppins"/>
              <a:cs typeface="Poppins"/>
              <a:sym typeface="Poppins"/>
            </a:endParaRPr>
          </a:p>
        </p:txBody>
      </p:sp>
      <p:pic>
        <p:nvPicPr>
          <p:cNvPr id="255" name="Google Shape;255;p26"/>
          <p:cNvPicPr preferRelativeResize="0"/>
          <p:nvPr/>
        </p:nvPicPr>
        <p:blipFill rotWithShape="1">
          <a:blip r:embed="rId3">
            <a:alphaModFix/>
          </a:blip>
          <a:srcRect b="14181" l="19553" r="19228" t="3125"/>
          <a:stretch/>
        </p:blipFill>
        <p:spPr>
          <a:xfrm>
            <a:off x="263100" y="419800"/>
            <a:ext cx="2281561" cy="4068775"/>
          </a:xfrm>
          <a:prstGeom prst="rect">
            <a:avLst/>
          </a:prstGeom>
          <a:noFill/>
          <a:ln>
            <a:noFill/>
          </a:ln>
        </p:spPr>
      </p:pic>
      <p:pic>
        <p:nvPicPr>
          <p:cNvPr id="256" name="Google Shape;256;p26"/>
          <p:cNvPicPr preferRelativeResize="0"/>
          <p:nvPr/>
        </p:nvPicPr>
        <p:blipFill rotWithShape="1">
          <a:blip r:embed="rId4">
            <a:alphaModFix/>
          </a:blip>
          <a:srcRect b="10578" l="15226" r="18424" t="2283"/>
          <a:stretch/>
        </p:blipFill>
        <p:spPr>
          <a:xfrm>
            <a:off x="6636050" y="448411"/>
            <a:ext cx="2281550" cy="4011558"/>
          </a:xfrm>
          <a:prstGeom prst="rect">
            <a:avLst/>
          </a:prstGeom>
          <a:noFill/>
          <a:ln>
            <a:noFill/>
          </a:ln>
        </p:spPr>
      </p:pic>
      <p:pic>
        <p:nvPicPr>
          <p:cNvPr id="257" name="Google Shape;257;p26"/>
          <p:cNvPicPr preferRelativeResize="0"/>
          <p:nvPr/>
        </p:nvPicPr>
        <p:blipFill rotWithShape="1">
          <a:blip r:embed="rId5">
            <a:alphaModFix/>
          </a:blip>
          <a:srcRect b="8527" l="13304" r="18747" t="3007"/>
          <a:stretch/>
        </p:blipFill>
        <p:spPr>
          <a:xfrm>
            <a:off x="3481774" y="479299"/>
            <a:ext cx="2281550" cy="3949782"/>
          </a:xfrm>
          <a:prstGeom prst="rect">
            <a:avLst/>
          </a:prstGeom>
          <a:noFill/>
          <a:ln>
            <a:noFill/>
          </a:ln>
        </p:spPr>
      </p:pic>
      <p:sp>
        <p:nvSpPr>
          <p:cNvPr id="258" name="Google Shape;258;p26"/>
          <p:cNvSpPr/>
          <p:nvPr/>
        </p:nvSpPr>
        <p:spPr>
          <a:xfrm>
            <a:off x="3538275" y="2708925"/>
            <a:ext cx="2281500" cy="56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a:off x="611200" y="4104175"/>
            <a:ext cx="592500" cy="43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0" name="Google Shape;260;p26"/>
          <p:cNvCxnSpPr>
            <a:stCxn id="259" idx="3"/>
            <a:endCxn id="257" idx="1"/>
          </p:cNvCxnSpPr>
          <p:nvPr/>
        </p:nvCxnSpPr>
        <p:spPr>
          <a:xfrm flipH="1" rot="10800000">
            <a:off x="1203700" y="2454175"/>
            <a:ext cx="2278200" cy="1867800"/>
          </a:xfrm>
          <a:prstGeom prst="straightConnector1">
            <a:avLst/>
          </a:prstGeom>
          <a:noFill/>
          <a:ln cap="flat" cmpd="sng" w="28575">
            <a:solidFill>
              <a:srgbClr val="000000"/>
            </a:solidFill>
            <a:prstDash val="solid"/>
            <a:round/>
            <a:headEnd len="med" w="med" type="none"/>
            <a:tailEnd len="med" w="med" type="triangle"/>
          </a:ln>
        </p:spPr>
      </p:cxnSp>
      <p:cxnSp>
        <p:nvCxnSpPr>
          <p:cNvPr id="261" name="Google Shape;261;p26"/>
          <p:cNvCxnSpPr>
            <a:stCxn id="258" idx="3"/>
            <a:endCxn id="256" idx="1"/>
          </p:cNvCxnSpPr>
          <p:nvPr/>
        </p:nvCxnSpPr>
        <p:spPr>
          <a:xfrm flipH="1" rot="10800000">
            <a:off x="5819775" y="2454075"/>
            <a:ext cx="816300" cy="5364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7" name="Google Shape;267;p27"/>
          <p:cNvSpPr txBox="1"/>
          <p:nvPr/>
        </p:nvSpPr>
        <p:spPr>
          <a:xfrm>
            <a:off x="152400" y="4512700"/>
            <a:ext cx="89364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latin typeface="Poppins"/>
                <a:ea typeface="Poppins"/>
                <a:cs typeface="Poppins"/>
                <a:sym typeface="Poppins"/>
              </a:rPr>
              <a:t>Task 2: </a:t>
            </a:r>
            <a:r>
              <a:rPr lang="en" sz="2800">
                <a:solidFill>
                  <a:schemeClr val="dk1"/>
                </a:solidFill>
                <a:latin typeface="Poppins"/>
                <a:ea typeface="Poppins"/>
                <a:cs typeface="Poppins"/>
                <a:sym typeface="Poppins"/>
              </a:rPr>
              <a:t>Find friends interested in same event</a:t>
            </a:r>
            <a:endParaRPr sz="2800">
              <a:solidFill>
                <a:schemeClr val="dk1"/>
              </a:solidFill>
              <a:latin typeface="Poppins"/>
              <a:ea typeface="Poppins"/>
              <a:cs typeface="Poppins"/>
              <a:sym typeface="Poppins"/>
            </a:endParaRPr>
          </a:p>
          <a:p>
            <a:pPr indent="0" lvl="0" marL="0" rtl="0" algn="l">
              <a:spcBef>
                <a:spcPts val="0"/>
              </a:spcBef>
              <a:spcAft>
                <a:spcPts val="0"/>
              </a:spcAft>
              <a:buNone/>
            </a:pPr>
            <a:r>
              <a:t/>
            </a:r>
            <a:endParaRPr b="1" sz="2800">
              <a:solidFill>
                <a:schemeClr val="dk1"/>
              </a:solidFill>
              <a:latin typeface="Poppins"/>
              <a:ea typeface="Poppins"/>
              <a:cs typeface="Poppins"/>
              <a:sym typeface="Poppins"/>
            </a:endParaRPr>
          </a:p>
        </p:txBody>
      </p:sp>
      <p:pic>
        <p:nvPicPr>
          <p:cNvPr id="268" name="Google Shape;268;p27"/>
          <p:cNvPicPr preferRelativeResize="0"/>
          <p:nvPr/>
        </p:nvPicPr>
        <p:blipFill rotWithShape="1">
          <a:blip r:embed="rId3">
            <a:alphaModFix/>
          </a:blip>
          <a:srcRect b="14181" l="19553" r="19228" t="3125"/>
          <a:stretch/>
        </p:blipFill>
        <p:spPr>
          <a:xfrm>
            <a:off x="152400" y="532150"/>
            <a:ext cx="1987848" cy="3544950"/>
          </a:xfrm>
          <a:prstGeom prst="rect">
            <a:avLst/>
          </a:prstGeom>
          <a:noFill/>
          <a:ln>
            <a:noFill/>
          </a:ln>
        </p:spPr>
      </p:pic>
      <p:pic>
        <p:nvPicPr>
          <p:cNvPr id="269" name="Google Shape;269;p27"/>
          <p:cNvPicPr preferRelativeResize="0"/>
          <p:nvPr/>
        </p:nvPicPr>
        <p:blipFill rotWithShape="1">
          <a:blip r:embed="rId4">
            <a:alphaModFix/>
          </a:blip>
          <a:srcRect b="10578" l="15226" r="18424" t="2283"/>
          <a:stretch/>
        </p:blipFill>
        <p:spPr>
          <a:xfrm>
            <a:off x="4615250" y="504412"/>
            <a:ext cx="2047725" cy="3600431"/>
          </a:xfrm>
          <a:prstGeom prst="rect">
            <a:avLst/>
          </a:prstGeom>
          <a:noFill/>
          <a:ln>
            <a:noFill/>
          </a:ln>
        </p:spPr>
      </p:pic>
      <p:pic>
        <p:nvPicPr>
          <p:cNvPr id="270" name="Google Shape;270;p27"/>
          <p:cNvPicPr preferRelativeResize="0"/>
          <p:nvPr/>
        </p:nvPicPr>
        <p:blipFill rotWithShape="1">
          <a:blip r:embed="rId5">
            <a:alphaModFix/>
          </a:blip>
          <a:srcRect b="8527" l="13304" r="18747" t="3007"/>
          <a:stretch/>
        </p:blipFill>
        <p:spPr>
          <a:xfrm>
            <a:off x="2353887" y="532150"/>
            <a:ext cx="2047719" cy="3544950"/>
          </a:xfrm>
          <a:prstGeom prst="rect">
            <a:avLst/>
          </a:prstGeom>
          <a:noFill/>
          <a:ln>
            <a:noFill/>
          </a:ln>
        </p:spPr>
      </p:pic>
      <p:sp>
        <p:nvSpPr>
          <p:cNvPr id="271" name="Google Shape;271;p27"/>
          <p:cNvSpPr/>
          <p:nvPr/>
        </p:nvSpPr>
        <p:spPr>
          <a:xfrm>
            <a:off x="373025" y="3769600"/>
            <a:ext cx="506700" cy="307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7"/>
          <p:cNvSpPr/>
          <p:nvPr/>
        </p:nvSpPr>
        <p:spPr>
          <a:xfrm>
            <a:off x="2175375" y="2511275"/>
            <a:ext cx="2281500" cy="56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7"/>
          <p:cNvSpPr/>
          <p:nvPr/>
        </p:nvSpPr>
        <p:spPr>
          <a:xfrm>
            <a:off x="4791625" y="3610925"/>
            <a:ext cx="781500" cy="22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4" name="Google Shape;274;p27"/>
          <p:cNvPicPr preferRelativeResize="0"/>
          <p:nvPr/>
        </p:nvPicPr>
        <p:blipFill rotWithShape="1">
          <a:blip r:embed="rId6">
            <a:alphaModFix/>
          </a:blip>
          <a:srcRect b="9736" l="18908" r="17788" t="5889"/>
          <a:stretch/>
        </p:blipFill>
        <p:spPr>
          <a:xfrm>
            <a:off x="6876625" y="510049"/>
            <a:ext cx="2047725" cy="3589148"/>
          </a:xfrm>
          <a:prstGeom prst="rect">
            <a:avLst/>
          </a:prstGeom>
          <a:noFill/>
          <a:ln>
            <a:noFill/>
          </a:ln>
        </p:spPr>
      </p:pic>
      <p:sp>
        <p:nvSpPr>
          <p:cNvPr id="275" name="Google Shape;275;p27"/>
          <p:cNvSpPr/>
          <p:nvPr/>
        </p:nvSpPr>
        <p:spPr>
          <a:xfrm>
            <a:off x="8195675" y="2136550"/>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a:off x="8133300" y="2458525"/>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p:nvPr/>
        </p:nvSpPr>
        <p:spPr>
          <a:xfrm>
            <a:off x="8133300" y="2699675"/>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27"/>
          <p:cNvCxnSpPr>
            <a:stCxn id="272" idx="3"/>
            <a:endCxn id="269" idx="1"/>
          </p:cNvCxnSpPr>
          <p:nvPr/>
        </p:nvCxnSpPr>
        <p:spPr>
          <a:xfrm flipH="1" rot="10800000">
            <a:off x="4456875" y="2304725"/>
            <a:ext cx="158400" cy="488100"/>
          </a:xfrm>
          <a:prstGeom prst="straightConnector1">
            <a:avLst/>
          </a:prstGeom>
          <a:noFill/>
          <a:ln cap="flat" cmpd="sng" w="28575">
            <a:solidFill>
              <a:srgbClr val="000000"/>
            </a:solidFill>
            <a:prstDash val="solid"/>
            <a:round/>
            <a:headEnd len="med" w="med" type="none"/>
            <a:tailEnd len="med" w="med" type="triangle"/>
          </a:ln>
        </p:spPr>
      </p:cxnSp>
      <p:cxnSp>
        <p:nvCxnSpPr>
          <p:cNvPr id="279" name="Google Shape;279;p27"/>
          <p:cNvCxnSpPr>
            <a:stCxn id="271" idx="3"/>
            <a:endCxn id="270" idx="1"/>
          </p:cNvCxnSpPr>
          <p:nvPr/>
        </p:nvCxnSpPr>
        <p:spPr>
          <a:xfrm flipH="1" rot="10800000">
            <a:off x="879725" y="2304550"/>
            <a:ext cx="1474200" cy="1618800"/>
          </a:xfrm>
          <a:prstGeom prst="straightConnector1">
            <a:avLst/>
          </a:prstGeom>
          <a:noFill/>
          <a:ln cap="flat" cmpd="sng" w="28575">
            <a:solidFill>
              <a:srgbClr val="000000"/>
            </a:solidFill>
            <a:prstDash val="solid"/>
            <a:round/>
            <a:headEnd len="med" w="med" type="none"/>
            <a:tailEnd len="med" w="med" type="triangle"/>
          </a:ln>
        </p:spPr>
      </p:cxnSp>
      <p:cxnSp>
        <p:nvCxnSpPr>
          <p:cNvPr id="280" name="Google Shape;280;p27"/>
          <p:cNvCxnSpPr>
            <a:stCxn id="273" idx="3"/>
            <a:endCxn id="274" idx="1"/>
          </p:cNvCxnSpPr>
          <p:nvPr/>
        </p:nvCxnSpPr>
        <p:spPr>
          <a:xfrm flipH="1" rot="10800000">
            <a:off x="5573125" y="2304575"/>
            <a:ext cx="1303500" cy="14196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6" name="Google Shape;286;p28"/>
          <p:cNvPicPr preferRelativeResize="0"/>
          <p:nvPr/>
        </p:nvPicPr>
        <p:blipFill rotWithShape="1">
          <a:blip r:embed="rId3">
            <a:alphaModFix/>
          </a:blip>
          <a:srcRect b="9736" l="18908" r="17788" t="5889"/>
          <a:stretch/>
        </p:blipFill>
        <p:spPr>
          <a:xfrm>
            <a:off x="299350" y="240288"/>
            <a:ext cx="2385050" cy="4180383"/>
          </a:xfrm>
          <a:prstGeom prst="rect">
            <a:avLst/>
          </a:prstGeom>
          <a:noFill/>
          <a:ln>
            <a:noFill/>
          </a:ln>
        </p:spPr>
      </p:pic>
      <p:sp>
        <p:nvSpPr>
          <p:cNvPr id="287" name="Google Shape;287;p28"/>
          <p:cNvSpPr/>
          <p:nvPr/>
        </p:nvSpPr>
        <p:spPr>
          <a:xfrm>
            <a:off x="1831300" y="2189100"/>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1774775" y="2499975"/>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1774775" y="2824025"/>
            <a:ext cx="360300" cy="374700"/>
          </a:xfrm>
          <a:prstGeom prst="donut">
            <a:avLst>
              <a:gd fmla="val 6920" name="adj"/>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28"/>
          <p:cNvPicPr preferRelativeResize="0"/>
          <p:nvPr/>
        </p:nvPicPr>
        <p:blipFill rotWithShape="1">
          <a:blip r:embed="rId4">
            <a:alphaModFix/>
          </a:blip>
          <a:srcRect b="11418" l="13945" r="18587" t="0"/>
          <a:stretch/>
        </p:blipFill>
        <p:spPr>
          <a:xfrm>
            <a:off x="3235088" y="332225"/>
            <a:ext cx="2385050" cy="4193502"/>
          </a:xfrm>
          <a:prstGeom prst="rect">
            <a:avLst/>
          </a:prstGeom>
          <a:noFill/>
          <a:ln>
            <a:noFill/>
          </a:ln>
        </p:spPr>
      </p:pic>
      <p:pic>
        <p:nvPicPr>
          <p:cNvPr id="291" name="Google Shape;291;p28"/>
          <p:cNvPicPr preferRelativeResize="0"/>
          <p:nvPr/>
        </p:nvPicPr>
        <p:blipFill rotWithShape="1">
          <a:blip r:embed="rId5">
            <a:alphaModFix/>
          </a:blip>
          <a:srcRect b="8414" l="14747" r="16500" t="3843"/>
          <a:stretch/>
        </p:blipFill>
        <p:spPr>
          <a:xfrm>
            <a:off x="6115957" y="332225"/>
            <a:ext cx="2495168" cy="4180375"/>
          </a:xfrm>
          <a:prstGeom prst="rect">
            <a:avLst/>
          </a:prstGeom>
          <a:noFill/>
          <a:ln>
            <a:noFill/>
          </a:ln>
        </p:spPr>
      </p:pic>
      <p:sp>
        <p:nvSpPr>
          <p:cNvPr id="292" name="Google Shape;292;p28"/>
          <p:cNvSpPr/>
          <p:nvPr/>
        </p:nvSpPr>
        <p:spPr>
          <a:xfrm>
            <a:off x="1028700" y="3396125"/>
            <a:ext cx="1219500" cy="374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3724575" y="1600275"/>
            <a:ext cx="1219500" cy="152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4" name="Google Shape;294;p28"/>
          <p:cNvCxnSpPr>
            <a:stCxn id="292" idx="3"/>
            <a:endCxn id="290" idx="1"/>
          </p:cNvCxnSpPr>
          <p:nvPr/>
        </p:nvCxnSpPr>
        <p:spPr>
          <a:xfrm flipH="1" rot="10800000">
            <a:off x="2248200" y="2429075"/>
            <a:ext cx="987000" cy="1154400"/>
          </a:xfrm>
          <a:prstGeom prst="straightConnector1">
            <a:avLst/>
          </a:prstGeom>
          <a:noFill/>
          <a:ln cap="flat" cmpd="sng" w="28575">
            <a:solidFill>
              <a:srgbClr val="000000"/>
            </a:solidFill>
            <a:prstDash val="solid"/>
            <a:round/>
            <a:headEnd len="med" w="med" type="none"/>
            <a:tailEnd len="med" w="med" type="triangle"/>
          </a:ln>
        </p:spPr>
      </p:cxnSp>
      <p:cxnSp>
        <p:nvCxnSpPr>
          <p:cNvPr id="295" name="Google Shape;295;p28"/>
          <p:cNvCxnSpPr>
            <a:stCxn id="293" idx="3"/>
            <a:endCxn id="291" idx="1"/>
          </p:cNvCxnSpPr>
          <p:nvPr/>
        </p:nvCxnSpPr>
        <p:spPr>
          <a:xfrm>
            <a:off x="4944075" y="1676475"/>
            <a:ext cx="1171800" cy="745800"/>
          </a:xfrm>
          <a:prstGeom prst="straightConnector1">
            <a:avLst/>
          </a:prstGeom>
          <a:noFill/>
          <a:ln cap="flat" cmpd="sng" w="28575">
            <a:solidFill>
              <a:srgbClr val="000000"/>
            </a:solidFill>
            <a:prstDash val="solid"/>
            <a:round/>
            <a:headEnd len="med" w="med" type="none"/>
            <a:tailEnd len="med" w="med" type="triangle"/>
          </a:ln>
        </p:spPr>
      </p:cxnSp>
      <p:sp>
        <p:nvSpPr>
          <p:cNvPr id="296" name="Google Shape;296;p28"/>
          <p:cNvSpPr txBox="1"/>
          <p:nvPr/>
        </p:nvSpPr>
        <p:spPr>
          <a:xfrm>
            <a:off x="0" y="4673625"/>
            <a:ext cx="85560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oppins"/>
                <a:ea typeface="Poppins"/>
                <a:cs typeface="Poppins"/>
                <a:sym typeface="Poppins"/>
              </a:rPr>
              <a:t>Task 3: </a:t>
            </a:r>
            <a:r>
              <a:rPr lang="en" sz="2200">
                <a:solidFill>
                  <a:schemeClr val="dk1"/>
                </a:solidFill>
                <a:latin typeface="Poppins"/>
                <a:ea typeface="Poppins"/>
                <a:cs typeface="Poppins"/>
                <a:sym typeface="Poppins"/>
              </a:rPr>
              <a:t>Message friends &amp; coordinate transportation (flow 1)</a:t>
            </a:r>
            <a:endParaRPr sz="2400">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2" name="Google Shape;302;p29"/>
          <p:cNvSpPr txBox="1"/>
          <p:nvPr/>
        </p:nvSpPr>
        <p:spPr>
          <a:xfrm>
            <a:off x="0" y="4666900"/>
            <a:ext cx="8991600" cy="5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oppins"/>
                <a:ea typeface="Poppins"/>
                <a:cs typeface="Poppins"/>
                <a:sym typeface="Poppins"/>
              </a:rPr>
              <a:t>Task 3: </a:t>
            </a:r>
            <a:r>
              <a:rPr lang="en" sz="2200">
                <a:solidFill>
                  <a:schemeClr val="dk1"/>
                </a:solidFill>
                <a:latin typeface="Poppins"/>
                <a:ea typeface="Poppins"/>
                <a:cs typeface="Poppins"/>
                <a:sym typeface="Poppins"/>
              </a:rPr>
              <a:t>Message friends &amp; coordinate transportation (flow 2)</a:t>
            </a:r>
            <a:endParaRPr sz="2400">
              <a:latin typeface="Poppins"/>
              <a:ea typeface="Poppins"/>
              <a:cs typeface="Poppins"/>
              <a:sym typeface="Poppins"/>
            </a:endParaRPr>
          </a:p>
        </p:txBody>
      </p:sp>
      <p:pic>
        <p:nvPicPr>
          <p:cNvPr id="303" name="Google Shape;303;p29"/>
          <p:cNvPicPr preferRelativeResize="0"/>
          <p:nvPr/>
        </p:nvPicPr>
        <p:blipFill rotWithShape="1">
          <a:blip r:embed="rId3">
            <a:alphaModFix/>
          </a:blip>
          <a:srcRect b="14181" l="19553" r="19228" t="3125"/>
          <a:stretch/>
        </p:blipFill>
        <p:spPr>
          <a:xfrm>
            <a:off x="84575" y="532150"/>
            <a:ext cx="2140250" cy="3816726"/>
          </a:xfrm>
          <a:prstGeom prst="rect">
            <a:avLst/>
          </a:prstGeom>
          <a:noFill/>
          <a:ln>
            <a:noFill/>
          </a:ln>
        </p:spPr>
      </p:pic>
      <p:pic>
        <p:nvPicPr>
          <p:cNvPr id="304" name="Google Shape;304;p29"/>
          <p:cNvPicPr preferRelativeResize="0"/>
          <p:nvPr/>
        </p:nvPicPr>
        <p:blipFill rotWithShape="1">
          <a:blip r:embed="rId4">
            <a:alphaModFix/>
          </a:blip>
          <a:srcRect b="12381" l="16826" r="17470" t="2642"/>
          <a:stretch/>
        </p:blipFill>
        <p:spPr>
          <a:xfrm>
            <a:off x="2295925" y="532150"/>
            <a:ext cx="2218472" cy="3816725"/>
          </a:xfrm>
          <a:prstGeom prst="rect">
            <a:avLst/>
          </a:prstGeom>
          <a:noFill/>
          <a:ln>
            <a:noFill/>
          </a:ln>
        </p:spPr>
      </p:pic>
      <p:pic>
        <p:nvPicPr>
          <p:cNvPr id="305" name="Google Shape;305;p29"/>
          <p:cNvPicPr preferRelativeResize="0"/>
          <p:nvPr/>
        </p:nvPicPr>
        <p:blipFill rotWithShape="1">
          <a:blip r:embed="rId5">
            <a:alphaModFix/>
          </a:blip>
          <a:srcRect b="11418" l="13945" r="18587" t="0"/>
          <a:stretch/>
        </p:blipFill>
        <p:spPr>
          <a:xfrm>
            <a:off x="4585476" y="558975"/>
            <a:ext cx="2140250" cy="3763077"/>
          </a:xfrm>
          <a:prstGeom prst="rect">
            <a:avLst/>
          </a:prstGeom>
          <a:noFill/>
          <a:ln>
            <a:noFill/>
          </a:ln>
        </p:spPr>
      </p:pic>
      <p:pic>
        <p:nvPicPr>
          <p:cNvPr id="306" name="Google Shape;306;p29"/>
          <p:cNvPicPr preferRelativeResize="0"/>
          <p:nvPr/>
        </p:nvPicPr>
        <p:blipFill rotWithShape="1">
          <a:blip r:embed="rId6">
            <a:alphaModFix/>
          </a:blip>
          <a:srcRect b="8414" l="14747" r="16500" t="3843"/>
          <a:stretch/>
        </p:blipFill>
        <p:spPr>
          <a:xfrm>
            <a:off x="6818351" y="582100"/>
            <a:ext cx="2218475" cy="3716817"/>
          </a:xfrm>
          <a:prstGeom prst="rect">
            <a:avLst/>
          </a:prstGeom>
          <a:noFill/>
          <a:ln>
            <a:noFill/>
          </a:ln>
        </p:spPr>
      </p:pic>
      <p:sp>
        <p:nvSpPr>
          <p:cNvPr id="307" name="Google Shape;307;p29"/>
          <p:cNvSpPr/>
          <p:nvPr/>
        </p:nvSpPr>
        <p:spPr>
          <a:xfrm>
            <a:off x="1627825" y="3886400"/>
            <a:ext cx="597000" cy="435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p:nvPr/>
        </p:nvSpPr>
        <p:spPr>
          <a:xfrm>
            <a:off x="2503700" y="1201400"/>
            <a:ext cx="1916400" cy="563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 name="Google Shape;309;p29"/>
          <p:cNvCxnSpPr>
            <a:stCxn id="307" idx="1"/>
            <a:endCxn id="304" idx="1"/>
          </p:cNvCxnSpPr>
          <p:nvPr/>
        </p:nvCxnSpPr>
        <p:spPr>
          <a:xfrm flipH="1" rot="10800000">
            <a:off x="1627825" y="2440400"/>
            <a:ext cx="668100" cy="1663800"/>
          </a:xfrm>
          <a:prstGeom prst="straightConnector1">
            <a:avLst/>
          </a:prstGeom>
          <a:noFill/>
          <a:ln cap="flat" cmpd="sng" w="28575">
            <a:solidFill>
              <a:srgbClr val="000000"/>
            </a:solidFill>
            <a:prstDash val="solid"/>
            <a:round/>
            <a:headEnd len="med" w="med" type="none"/>
            <a:tailEnd len="med" w="med" type="triangle"/>
          </a:ln>
        </p:spPr>
      </p:cxnSp>
      <p:cxnSp>
        <p:nvCxnSpPr>
          <p:cNvPr id="310" name="Google Shape;310;p29"/>
          <p:cNvCxnSpPr>
            <a:stCxn id="308" idx="2"/>
            <a:endCxn id="305" idx="1"/>
          </p:cNvCxnSpPr>
          <p:nvPr/>
        </p:nvCxnSpPr>
        <p:spPr>
          <a:xfrm>
            <a:off x="3461900" y="1764500"/>
            <a:ext cx="1123500" cy="675900"/>
          </a:xfrm>
          <a:prstGeom prst="straightConnector1">
            <a:avLst/>
          </a:prstGeom>
          <a:noFill/>
          <a:ln cap="flat" cmpd="sng" w="28575">
            <a:solidFill>
              <a:srgbClr val="000000"/>
            </a:solidFill>
            <a:prstDash val="solid"/>
            <a:round/>
            <a:headEnd len="med" w="med" type="none"/>
            <a:tailEnd len="med" w="med" type="triangle"/>
          </a:ln>
        </p:spPr>
      </p:cxnSp>
      <p:sp>
        <p:nvSpPr>
          <p:cNvPr id="311" name="Google Shape;311;p29"/>
          <p:cNvSpPr/>
          <p:nvPr/>
        </p:nvSpPr>
        <p:spPr>
          <a:xfrm>
            <a:off x="5030450" y="1627825"/>
            <a:ext cx="1123500" cy="248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2" name="Google Shape;312;p29"/>
          <p:cNvCxnSpPr>
            <a:stCxn id="311" idx="3"/>
            <a:endCxn id="306" idx="1"/>
          </p:cNvCxnSpPr>
          <p:nvPr/>
        </p:nvCxnSpPr>
        <p:spPr>
          <a:xfrm>
            <a:off x="6153950" y="1752175"/>
            <a:ext cx="664500" cy="688200"/>
          </a:xfrm>
          <a:prstGeom prst="straightConnector1">
            <a:avLst/>
          </a:prstGeom>
          <a:noFill/>
          <a:ln cap="flat" cmpd="sng" w="28575">
            <a:solidFill>
              <a:srgbClr val="00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0"/>
          <p:cNvSpPr txBox="1"/>
          <p:nvPr>
            <p:ph type="ctrTitle"/>
          </p:nvPr>
        </p:nvSpPr>
        <p:spPr>
          <a:xfrm>
            <a:off x="2413500" y="2308200"/>
            <a:ext cx="43170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Experiment:</a:t>
            </a:r>
            <a:endParaRPr/>
          </a:p>
          <a:p>
            <a:pPr indent="0" lvl="0" marL="0" rtl="0" algn="ctr">
              <a:spcBef>
                <a:spcPts val="0"/>
              </a:spcBef>
              <a:spcAft>
                <a:spcPts val="0"/>
              </a:spcAft>
              <a:buNone/>
            </a:pPr>
            <a:r>
              <a:rPr b="0" lang="en" sz="3600"/>
              <a:t>Methods &amp; Results</a:t>
            </a:r>
            <a:endParaRPr b="0" sz="3600"/>
          </a:p>
        </p:txBody>
      </p:sp>
      <p:sp>
        <p:nvSpPr>
          <p:cNvPr id="318" name="Google Shape;318;p30"/>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4" name="Google Shape;324;p31"/>
          <p:cNvSpPr/>
          <p:nvPr/>
        </p:nvSpPr>
        <p:spPr>
          <a:xfrm>
            <a:off x="1435675" y="0"/>
            <a:ext cx="2747100" cy="2753400"/>
          </a:xfrm>
          <a:prstGeom prst="ellipse">
            <a:avLst/>
          </a:prstGeom>
          <a:solidFill>
            <a:schemeClr val="lt2"/>
          </a:solidFill>
          <a:ln cap="flat" cmpd="sng" w="9525">
            <a:solidFill>
              <a:schemeClr val="dk2"/>
            </a:solidFill>
            <a:prstDash val="dot"/>
            <a:round/>
            <a:headEnd len="sm" w="sm" type="none"/>
            <a:tailEnd len="sm" w="sm" type="none"/>
          </a:ln>
          <a:effectLst>
            <a:outerShdw blurRad="57150" rotWithShape="0" algn="bl" dir="5400000" dist="19050">
              <a:srgbClr val="B7B7B7">
                <a:alpha val="3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Poppins"/>
                <a:ea typeface="Poppins"/>
                <a:cs typeface="Poppins"/>
                <a:sym typeface="Poppins"/>
              </a:rPr>
              <a:t>Young woman working at Starbucks</a:t>
            </a:r>
            <a:endParaRPr sz="2400">
              <a:latin typeface="Poppins"/>
              <a:ea typeface="Poppins"/>
              <a:cs typeface="Poppins"/>
              <a:sym typeface="Poppins"/>
            </a:endParaRPr>
          </a:p>
        </p:txBody>
      </p:sp>
      <p:sp>
        <p:nvSpPr>
          <p:cNvPr id="325" name="Google Shape;325;p31"/>
          <p:cNvSpPr/>
          <p:nvPr/>
        </p:nvSpPr>
        <p:spPr>
          <a:xfrm>
            <a:off x="3752450" y="339225"/>
            <a:ext cx="2295600" cy="2210700"/>
          </a:xfrm>
          <a:prstGeom prst="ellipse">
            <a:avLst/>
          </a:prstGeom>
          <a:solidFill>
            <a:schemeClr val="lt2"/>
          </a:solidFill>
          <a:ln cap="flat" cmpd="sng" w="9525">
            <a:solidFill>
              <a:schemeClr val="dk2"/>
            </a:solidFill>
            <a:prstDash val="dot"/>
            <a:round/>
            <a:headEnd len="sm" w="sm" type="none"/>
            <a:tailEnd len="sm" w="sm" type="none"/>
          </a:ln>
          <a:effectLst>
            <a:outerShdw blurRad="57150" rotWithShape="0" algn="bl" dir="5400000" dist="19050">
              <a:srgbClr val="B7B7B7">
                <a:alpha val="3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Poppins"/>
                <a:ea typeface="Poppins"/>
                <a:cs typeface="Poppins"/>
                <a:sym typeface="Poppins"/>
              </a:rPr>
              <a:t>Female post-doc working at Joe &amp; the Juice</a:t>
            </a:r>
            <a:endParaRPr sz="2400">
              <a:latin typeface="Poppins"/>
              <a:ea typeface="Poppins"/>
              <a:cs typeface="Poppins"/>
              <a:sym typeface="Poppins"/>
            </a:endParaRPr>
          </a:p>
        </p:txBody>
      </p:sp>
      <p:sp>
        <p:nvSpPr>
          <p:cNvPr id="326" name="Google Shape;326;p31"/>
          <p:cNvSpPr/>
          <p:nvPr/>
        </p:nvSpPr>
        <p:spPr>
          <a:xfrm>
            <a:off x="5742075" y="757400"/>
            <a:ext cx="1978800" cy="1939500"/>
          </a:xfrm>
          <a:prstGeom prst="ellipse">
            <a:avLst/>
          </a:prstGeom>
          <a:solidFill>
            <a:schemeClr val="lt2"/>
          </a:solidFill>
          <a:ln cap="flat" cmpd="sng" w="9525">
            <a:solidFill>
              <a:schemeClr val="dk2"/>
            </a:solidFill>
            <a:prstDash val="dot"/>
            <a:round/>
            <a:headEnd len="sm" w="sm" type="none"/>
            <a:tailEnd len="sm" w="sm" type="none"/>
          </a:ln>
          <a:effectLst>
            <a:outerShdw blurRad="57150" rotWithShape="0" algn="bl" dir="5400000" dist="19050">
              <a:srgbClr val="B7B7B7">
                <a:alpha val="39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Poppins"/>
                <a:ea typeface="Poppins"/>
                <a:cs typeface="Poppins"/>
                <a:sym typeface="Poppins"/>
              </a:rPr>
              <a:t>21-year old student</a:t>
            </a:r>
            <a:endParaRPr sz="2400">
              <a:latin typeface="Poppins"/>
              <a:ea typeface="Poppins"/>
              <a:cs typeface="Poppins"/>
              <a:sym typeface="Poppins"/>
            </a:endParaRPr>
          </a:p>
        </p:txBody>
      </p:sp>
      <p:sp>
        <p:nvSpPr>
          <p:cNvPr id="327" name="Google Shape;327;p31"/>
          <p:cNvSpPr txBox="1"/>
          <p:nvPr/>
        </p:nvSpPr>
        <p:spPr>
          <a:xfrm>
            <a:off x="373050" y="187325"/>
            <a:ext cx="22497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Method</a:t>
            </a:r>
            <a:endParaRPr b="1" sz="3600">
              <a:solidFill>
                <a:schemeClr val="dk1"/>
              </a:solidFill>
              <a:latin typeface="Poppins"/>
              <a:ea typeface="Poppins"/>
              <a:cs typeface="Poppins"/>
              <a:sym typeface="Poppins"/>
            </a:endParaRPr>
          </a:p>
          <a:p>
            <a:pPr indent="0" lvl="0" marL="0" rtl="0" algn="l">
              <a:spcBef>
                <a:spcPts val="0"/>
              </a:spcBef>
              <a:spcAft>
                <a:spcPts val="0"/>
              </a:spcAft>
              <a:buNone/>
            </a:pPr>
            <a:r>
              <a:t/>
            </a:r>
            <a:endParaRPr b="1" sz="3600">
              <a:solidFill>
                <a:schemeClr val="dk1"/>
              </a:solidFill>
              <a:latin typeface="Poppins"/>
              <a:ea typeface="Poppins"/>
              <a:cs typeface="Poppins"/>
              <a:sym typeface="Poppins"/>
            </a:endParaRPr>
          </a:p>
        </p:txBody>
      </p:sp>
      <p:sp>
        <p:nvSpPr>
          <p:cNvPr id="328" name="Google Shape;328;p31"/>
          <p:cNvSpPr txBox="1"/>
          <p:nvPr/>
        </p:nvSpPr>
        <p:spPr>
          <a:xfrm>
            <a:off x="465600" y="2696900"/>
            <a:ext cx="8212800" cy="1097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oppins"/>
              <a:buChar char="●"/>
            </a:pPr>
            <a:r>
              <a:rPr lang="en" sz="2400">
                <a:latin typeface="Poppins"/>
                <a:ea typeface="Poppins"/>
                <a:cs typeface="Poppins"/>
                <a:sym typeface="Poppins"/>
              </a:rPr>
              <a:t>Tested @ Stanford Shopping Center</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3 Tasks</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Noted successes &amp; errors</a:t>
            </a:r>
            <a:endParaRPr sz="2400">
              <a:latin typeface="Poppins"/>
              <a:ea typeface="Poppins"/>
              <a:cs typeface="Poppins"/>
              <a:sym typeface="Poppins"/>
            </a:endParaRPr>
          </a:p>
          <a:p>
            <a:pPr indent="-381000" lvl="0" marL="457200" rtl="0" algn="l">
              <a:lnSpc>
                <a:spcPct val="150000"/>
              </a:lnSpc>
              <a:spcBef>
                <a:spcPts val="0"/>
              </a:spcBef>
              <a:spcAft>
                <a:spcPts val="0"/>
              </a:spcAft>
              <a:buSzPts val="2400"/>
              <a:buFont typeface="Poppins"/>
              <a:buChar char="●"/>
            </a:pPr>
            <a:r>
              <a:rPr lang="en" sz="2400">
                <a:latin typeface="Poppins"/>
                <a:ea typeface="Poppins"/>
                <a:cs typeface="Poppins"/>
                <a:sym typeface="Poppins"/>
              </a:rPr>
              <a:t>Roles</a:t>
            </a:r>
            <a:endParaRPr sz="2400">
              <a:latin typeface="Poppins"/>
              <a:ea typeface="Poppins"/>
              <a:cs typeface="Poppins"/>
              <a:sym typeface="Poppins"/>
            </a:endParaRPr>
          </a:p>
          <a:p>
            <a:pPr indent="0" lvl="0" marL="0" rtl="0" algn="l">
              <a:spcBef>
                <a:spcPts val="0"/>
              </a:spcBef>
              <a:spcAft>
                <a:spcPts val="0"/>
              </a:spcAft>
              <a:buNone/>
            </a:pPr>
            <a:r>
              <a:rPr lang="en" sz="2400">
                <a:latin typeface="Poppins"/>
                <a:ea typeface="Poppins"/>
                <a:cs typeface="Poppins"/>
                <a:sym typeface="Poppins"/>
              </a:rPr>
              <a:t>	               Alyssa              Ryan            Gabby &amp; Peter</a:t>
            </a:r>
            <a:endParaRPr sz="2400">
              <a:latin typeface="Poppins"/>
              <a:ea typeface="Poppins"/>
              <a:cs typeface="Poppins"/>
              <a:sym typeface="Poppins"/>
            </a:endParaRPr>
          </a:p>
          <a:p>
            <a:pPr indent="0" lvl="0" marL="457200" rtl="0" algn="l">
              <a:spcBef>
                <a:spcPts val="0"/>
              </a:spcBef>
              <a:spcAft>
                <a:spcPts val="0"/>
              </a:spcAft>
              <a:buNone/>
            </a:pPr>
            <a:r>
              <a:t/>
            </a:r>
            <a:endParaRPr sz="2400">
              <a:latin typeface="Poppins"/>
              <a:ea typeface="Poppins"/>
              <a:cs typeface="Poppins"/>
              <a:sym typeface="Poppins"/>
            </a:endParaRPr>
          </a:p>
        </p:txBody>
      </p:sp>
      <p:grpSp>
        <p:nvGrpSpPr>
          <p:cNvPr id="329" name="Google Shape;329;p31"/>
          <p:cNvGrpSpPr/>
          <p:nvPr/>
        </p:nvGrpSpPr>
        <p:grpSpPr>
          <a:xfrm>
            <a:off x="1665712" y="4437402"/>
            <a:ext cx="387933" cy="367467"/>
            <a:chOff x="2583100" y="2973775"/>
            <a:chExt cx="461550" cy="437200"/>
          </a:xfrm>
        </p:grpSpPr>
        <p:sp>
          <p:nvSpPr>
            <p:cNvPr id="330" name="Google Shape;330;p31"/>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31"/>
          <p:cNvSpPr/>
          <p:nvPr/>
        </p:nvSpPr>
        <p:spPr>
          <a:xfrm>
            <a:off x="3752461" y="4452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31"/>
          <p:cNvGrpSpPr/>
          <p:nvPr/>
        </p:nvGrpSpPr>
        <p:grpSpPr>
          <a:xfrm>
            <a:off x="5378718" y="4510582"/>
            <a:ext cx="363369" cy="221115"/>
            <a:chOff x="3269900" y="3064500"/>
            <a:chExt cx="432325" cy="263075"/>
          </a:xfrm>
        </p:grpSpPr>
        <p:sp>
          <p:nvSpPr>
            <p:cNvPr id="334" name="Google Shape;334;p31"/>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2"/>
          <p:cNvSpPr txBox="1"/>
          <p:nvPr>
            <p:ph type="title"/>
          </p:nvPr>
        </p:nvSpPr>
        <p:spPr>
          <a:xfrm>
            <a:off x="457350" y="1939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342" name="Google Shape;342;p32"/>
          <p:cNvSpPr txBox="1"/>
          <p:nvPr>
            <p:ph idx="1" type="body"/>
          </p:nvPr>
        </p:nvSpPr>
        <p:spPr>
          <a:xfrm>
            <a:off x="570400" y="877050"/>
            <a:ext cx="3666900" cy="36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2400"/>
              <a:t>Successes</a:t>
            </a:r>
            <a:endParaRPr i="1" sz="2400"/>
          </a:p>
          <a:p>
            <a:pPr indent="0" lvl="0" marL="0" rtl="0" algn="l">
              <a:spcBef>
                <a:spcPts val="600"/>
              </a:spcBef>
              <a:spcAft>
                <a:spcPts val="0"/>
              </a:spcAft>
              <a:buNone/>
            </a:pPr>
            <a:r>
              <a:rPr lang="en" sz="2400"/>
              <a:t>→ </a:t>
            </a:r>
            <a:r>
              <a:rPr lang="en" sz="2400"/>
              <a:t>UI familiar/intuitive</a:t>
            </a:r>
            <a:endParaRPr sz="2400"/>
          </a:p>
          <a:p>
            <a:pPr indent="0" lvl="0" marL="0" rtl="0" algn="l">
              <a:spcBef>
                <a:spcPts val="600"/>
              </a:spcBef>
              <a:spcAft>
                <a:spcPts val="0"/>
              </a:spcAft>
              <a:buNone/>
            </a:pPr>
            <a:r>
              <a:rPr lang="en" sz="2400"/>
              <a:t>→  Home screen to explore events</a:t>
            </a:r>
            <a:endParaRPr sz="2400"/>
          </a:p>
          <a:p>
            <a:pPr indent="0" lvl="0" marL="0" rtl="0" algn="l">
              <a:spcBef>
                <a:spcPts val="600"/>
              </a:spcBef>
              <a:spcAft>
                <a:spcPts val="0"/>
              </a:spcAft>
              <a:buNone/>
            </a:pPr>
            <a:r>
              <a:rPr lang="en" sz="2400"/>
              <a:t>→ Users enjoyed friend-related features</a:t>
            </a:r>
            <a:endParaRPr sz="2400"/>
          </a:p>
        </p:txBody>
      </p:sp>
      <p:sp>
        <p:nvSpPr>
          <p:cNvPr id="343" name="Google Shape;343;p32"/>
          <p:cNvSpPr txBox="1"/>
          <p:nvPr>
            <p:ph idx="2" type="body"/>
          </p:nvPr>
        </p:nvSpPr>
        <p:spPr>
          <a:xfrm>
            <a:off x="5075675" y="877050"/>
            <a:ext cx="3798000" cy="369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2400"/>
              <a:t>Errors</a:t>
            </a:r>
            <a:endParaRPr i="1" sz="2400"/>
          </a:p>
          <a:p>
            <a:pPr indent="0" lvl="0" marL="0" rtl="0" algn="l">
              <a:spcBef>
                <a:spcPts val="600"/>
              </a:spcBef>
              <a:spcAft>
                <a:spcPts val="0"/>
              </a:spcAft>
              <a:buNone/>
            </a:pPr>
            <a:r>
              <a:rPr lang="en" sz="2400"/>
              <a:t>→ Group creation &amp; friend selection unclear</a:t>
            </a:r>
            <a:endParaRPr sz="2400"/>
          </a:p>
          <a:p>
            <a:pPr indent="0" lvl="0" marL="0" rtl="0" algn="l">
              <a:spcBef>
                <a:spcPts val="600"/>
              </a:spcBef>
              <a:spcAft>
                <a:spcPts val="0"/>
              </a:spcAft>
              <a:buNone/>
            </a:pPr>
            <a:r>
              <a:rPr lang="en" sz="2400"/>
              <a:t>→ Confusing messaging system</a:t>
            </a:r>
            <a:endParaRPr sz="2400"/>
          </a:p>
          <a:p>
            <a:pPr indent="0" lvl="0" marL="0" rtl="0" algn="l">
              <a:spcBef>
                <a:spcPts val="600"/>
              </a:spcBef>
              <a:spcAft>
                <a:spcPts val="0"/>
              </a:spcAft>
              <a:buNone/>
            </a:pPr>
            <a:r>
              <a:rPr lang="en" sz="2400"/>
              <a:t>→ No option to be interested in event without contacting friends</a:t>
            </a:r>
            <a:endParaRPr sz="2400"/>
          </a:p>
          <a:p>
            <a:pPr indent="0" lvl="0" marL="0" rtl="0" algn="l">
              <a:spcBef>
                <a:spcPts val="600"/>
              </a:spcBef>
              <a:spcAft>
                <a:spcPts val="0"/>
              </a:spcAft>
              <a:buNone/>
            </a:pPr>
            <a:r>
              <a:t/>
            </a:r>
            <a:endParaRPr sz="2400"/>
          </a:p>
        </p:txBody>
      </p:sp>
      <p:sp>
        <p:nvSpPr>
          <p:cNvPr id="344" name="Google Shape;344;p32"/>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5" name="Google Shape;345;p32"/>
          <p:cNvSpPr/>
          <p:nvPr/>
        </p:nvSpPr>
        <p:spPr>
          <a:xfrm>
            <a:off x="229554" y="104935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4731763" y="104781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7" name="Google Shape;347;p32"/>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457350" y="49915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49" name="Google Shape;149;p15"/>
          <p:cNvSpPr txBox="1"/>
          <p:nvPr>
            <p:ph idx="2" type="body"/>
          </p:nvPr>
        </p:nvSpPr>
        <p:spPr>
          <a:xfrm>
            <a:off x="3440854" y="1958050"/>
            <a:ext cx="2236800" cy="2246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000">
              <a:solidFill>
                <a:srgbClr val="000000"/>
              </a:solidFill>
            </a:endParaRPr>
          </a:p>
          <a:p>
            <a:pPr indent="0" lvl="0" marL="0" rtl="0" algn="l">
              <a:spcBef>
                <a:spcPts val="600"/>
              </a:spcBef>
              <a:spcAft>
                <a:spcPts val="0"/>
              </a:spcAft>
              <a:buClr>
                <a:schemeClr val="dk1"/>
              </a:buClr>
              <a:buSzPts val="1100"/>
              <a:buFont typeface="Arial"/>
              <a:buNone/>
            </a:pPr>
            <a:r>
              <a:t/>
            </a:r>
            <a:endParaRPr b="1" sz="1000">
              <a:solidFill>
                <a:srgbClr val="000000"/>
              </a:solidFill>
            </a:endParaRPr>
          </a:p>
        </p:txBody>
      </p:sp>
      <p:sp>
        <p:nvSpPr>
          <p:cNvPr id="150" name="Google Shape;150;p15"/>
          <p:cNvSpPr txBox="1"/>
          <p:nvPr>
            <p:ph idx="1" type="body"/>
          </p:nvPr>
        </p:nvSpPr>
        <p:spPr>
          <a:xfrm>
            <a:off x="1080925" y="1182250"/>
            <a:ext cx="6234600" cy="3689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Mission Statement + Value Proposition</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Selected Interface</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Low-fi Prototype</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Experiment</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	</a:t>
            </a:r>
            <a:r>
              <a:rPr lang="en" sz="2400">
                <a:solidFill>
                  <a:srgbClr val="000000"/>
                </a:solidFill>
              </a:rPr>
              <a:t>Method</a:t>
            </a:r>
            <a:endParaRPr sz="2400">
              <a:solidFill>
                <a:srgbClr val="000000"/>
              </a:solidFill>
            </a:endParaRPr>
          </a:p>
          <a:p>
            <a:pPr indent="0" lvl="0" marL="0" rtl="0" algn="l">
              <a:spcBef>
                <a:spcPts val="600"/>
              </a:spcBef>
              <a:spcAft>
                <a:spcPts val="0"/>
              </a:spcAft>
              <a:buClr>
                <a:schemeClr val="dk1"/>
              </a:buClr>
              <a:buSzPts val="1100"/>
              <a:buFont typeface="Arial"/>
              <a:buNone/>
            </a:pPr>
            <a:r>
              <a:rPr lang="en" sz="2400">
                <a:solidFill>
                  <a:srgbClr val="000000"/>
                </a:solidFill>
              </a:rPr>
              <a:t>	Results</a:t>
            </a:r>
            <a:endParaRPr sz="2400">
              <a:solidFill>
                <a:srgbClr val="000000"/>
              </a:solidFill>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UI Changes</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rPr b="1" lang="en" sz="2400">
                <a:solidFill>
                  <a:srgbClr val="000000"/>
                </a:solidFill>
                <a:latin typeface="Poppins"/>
                <a:ea typeface="Poppins"/>
                <a:cs typeface="Poppins"/>
                <a:sym typeface="Poppins"/>
              </a:rPr>
              <a:t>Summary</a:t>
            </a:r>
            <a:endParaRPr b="1" sz="2400">
              <a:solidFill>
                <a:srgbClr val="000000"/>
              </a:solidFill>
              <a:latin typeface="Poppins"/>
              <a:ea typeface="Poppins"/>
              <a:cs typeface="Poppins"/>
              <a:sym typeface="Poppins"/>
            </a:endParaRPr>
          </a:p>
          <a:p>
            <a:pPr indent="0" lvl="0" marL="0" rtl="0" algn="l">
              <a:spcBef>
                <a:spcPts val="600"/>
              </a:spcBef>
              <a:spcAft>
                <a:spcPts val="0"/>
              </a:spcAft>
              <a:buClr>
                <a:schemeClr val="dk1"/>
              </a:buClr>
              <a:buSzPts val="1100"/>
              <a:buFont typeface="Arial"/>
              <a:buNone/>
            </a:pPr>
            <a:r>
              <a:t/>
            </a:r>
            <a:endParaRPr sz="2400">
              <a:solidFill>
                <a:srgbClr val="000000"/>
              </a:solidFill>
            </a:endParaRPr>
          </a:p>
        </p:txBody>
      </p:sp>
      <p:sp>
        <p:nvSpPr>
          <p:cNvPr id="151" name="Google Shape;151;p15"/>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52" name="Google Shape;152;p15"/>
          <p:cNvGrpSpPr/>
          <p:nvPr/>
        </p:nvGrpSpPr>
        <p:grpSpPr>
          <a:xfrm>
            <a:off x="7221862" y="1985345"/>
            <a:ext cx="1458371" cy="1172793"/>
            <a:chOff x="5247525" y="3007275"/>
            <a:chExt cx="517575" cy="384825"/>
          </a:xfrm>
        </p:grpSpPr>
        <p:sp>
          <p:nvSpPr>
            <p:cNvPr id="153" name="Google Shape;153;p15"/>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5" name="Google Shape;155;p15"/>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3"/>
          <p:cNvSpPr txBox="1"/>
          <p:nvPr>
            <p:ph type="ctrTitle"/>
          </p:nvPr>
        </p:nvSpPr>
        <p:spPr>
          <a:xfrm>
            <a:off x="2569800" y="23534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UI Changes</a:t>
            </a:r>
            <a:endParaRPr/>
          </a:p>
        </p:txBody>
      </p:sp>
      <p:sp>
        <p:nvSpPr>
          <p:cNvPr id="353" name="Google Shape;353;p33"/>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4"/>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59" name="Google Shape;359;p34"/>
          <p:cNvSpPr txBox="1"/>
          <p:nvPr/>
        </p:nvSpPr>
        <p:spPr>
          <a:xfrm>
            <a:off x="511250" y="1026550"/>
            <a:ext cx="5367000" cy="3682500"/>
          </a:xfrm>
          <a:prstGeom prst="rect">
            <a:avLst/>
          </a:prstGeom>
          <a:noFill/>
          <a:ln>
            <a:noFill/>
          </a:ln>
        </p:spPr>
        <p:txBody>
          <a:bodyPr anchorCtr="0" anchor="t" bIns="91425" lIns="91425" spcFirstLastPara="1" rIns="91425" wrap="square" tIns="91425">
            <a:noAutofit/>
          </a:bodyPr>
          <a:lstStyle/>
          <a:p>
            <a:pPr indent="-381000" lvl="0" marL="457200" rtl="0" algn="l">
              <a:spcBef>
                <a:spcPts val="600"/>
              </a:spcBef>
              <a:spcAft>
                <a:spcPts val="0"/>
              </a:spcAft>
              <a:buSzPts val="2400"/>
              <a:buFont typeface="Poppins"/>
              <a:buChar char="●"/>
            </a:pPr>
            <a:r>
              <a:rPr lang="en" sz="2400">
                <a:latin typeface="Poppins"/>
                <a:ea typeface="Poppins"/>
                <a:cs typeface="Poppins"/>
                <a:sym typeface="Poppins"/>
              </a:rPr>
              <a:t>Implement features we left out</a:t>
            </a:r>
            <a:endParaRPr sz="2400">
              <a:latin typeface="Poppins"/>
              <a:ea typeface="Poppins"/>
              <a:cs typeface="Poppins"/>
              <a:sym typeface="Poppins"/>
            </a:endParaRPr>
          </a:p>
          <a:p>
            <a:pPr indent="-381000" lvl="1" marL="914400" rtl="0" algn="l">
              <a:spcBef>
                <a:spcPts val="0"/>
              </a:spcBef>
              <a:spcAft>
                <a:spcPts val="0"/>
              </a:spcAft>
              <a:buSzPts val="2400"/>
              <a:buFont typeface="Poppins"/>
              <a:buChar char="○"/>
            </a:pPr>
            <a:r>
              <a:rPr lang="en" sz="2400">
                <a:latin typeface="Poppins"/>
                <a:ea typeface="Poppins"/>
                <a:cs typeface="Poppins"/>
                <a:sym typeface="Poppins"/>
              </a:rPr>
              <a:t>Clickable filters</a:t>
            </a:r>
            <a:endParaRPr sz="2400">
              <a:latin typeface="Poppins"/>
              <a:ea typeface="Poppins"/>
              <a:cs typeface="Poppins"/>
              <a:sym typeface="Poppins"/>
            </a:endParaRPr>
          </a:p>
          <a:p>
            <a:pPr indent="-381000" lvl="1" marL="914400" rtl="0" algn="l">
              <a:spcBef>
                <a:spcPts val="0"/>
              </a:spcBef>
              <a:spcAft>
                <a:spcPts val="0"/>
              </a:spcAft>
              <a:buSzPts val="2400"/>
              <a:buFont typeface="Poppins"/>
              <a:buChar char="○"/>
            </a:pPr>
            <a:r>
              <a:rPr lang="en" sz="2400">
                <a:latin typeface="Poppins"/>
                <a:ea typeface="Poppins"/>
                <a:cs typeface="Poppins"/>
                <a:sym typeface="Poppins"/>
              </a:rPr>
              <a:t>Profile → Interests, Upcoming Events &amp; Past Events</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Clarify the messaging system</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Make friend profiles viewable</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Allow for event interest without contacting friends</a:t>
            </a:r>
            <a:endParaRPr sz="2400">
              <a:latin typeface="Poppins"/>
              <a:ea typeface="Poppins"/>
              <a:cs typeface="Poppins"/>
              <a:sym typeface="Poppins"/>
            </a:endParaRPr>
          </a:p>
          <a:p>
            <a:pPr indent="0" lvl="0" marL="0" rtl="0" algn="l">
              <a:spcBef>
                <a:spcPts val="600"/>
              </a:spcBef>
              <a:spcAft>
                <a:spcPts val="0"/>
              </a:spcAft>
              <a:buNone/>
            </a:pPr>
            <a:r>
              <a:t/>
            </a:r>
            <a:endParaRPr sz="3000">
              <a:latin typeface="Poppins"/>
              <a:ea typeface="Poppins"/>
              <a:cs typeface="Poppins"/>
              <a:sym typeface="Poppins"/>
            </a:endParaRPr>
          </a:p>
        </p:txBody>
      </p:sp>
      <p:sp>
        <p:nvSpPr>
          <p:cNvPr id="360" name="Google Shape;360;p34"/>
          <p:cNvSpPr txBox="1"/>
          <p:nvPr/>
        </p:nvSpPr>
        <p:spPr>
          <a:xfrm>
            <a:off x="361750" y="226100"/>
            <a:ext cx="3120000" cy="8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chemeClr val="dk1"/>
                </a:solidFill>
                <a:latin typeface="Poppins"/>
                <a:ea typeface="Poppins"/>
                <a:cs typeface="Poppins"/>
                <a:sym typeface="Poppins"/>
              </a:rPr>
              <a:t>UI Changes</a:t>
            </a:r>
            <a:endParaRPr/>
          </a:p>
        </p:txBody>
      </p:sp>
      <p:pic>
        <p:nvPicPr>
          <p:cNvPr id="361" name="Google Shape;361;p34"/>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pic>
        <p:nvPicPr>
          <p:cNvPr id="362" name="Google Shape;362;p34"/>
          <p:cNvPicPr preferRelativeResize="0"/>
          <p:nvPr/>
        </p:nvPicPr>
        <p:blipFill rotWithShape="1">
          <a:blip r:embed="rId4">
            <a:alphaModFix/>
          </a:blip>
          <a:srcRect b="3449" l="15854" r="11849" t="3066"/>
          <a:stretch/>
        </p:blipFill>
        <p:spPr>
          <a:xfrm>
            <a:off x="5878264" y="84625"/>
            <a:ext cx="1446775" cy="2476275"/>
          </a:xfrm>
          <a:prstGeom prst="rect">
            <a:avLst/>
          </a:prstGeom>
          <a:noFill/>
          <a:ln>
            <a:noFill/>
          </a:ln>
        </p:spPr>
      </p:pic>
      <p:pic>
        <p:nvPicPr>
          <p:cNvPr id="363" name="Google Shape;363;p34"/>
          <p:cNvPicPr preferRelativeResize="0"/>
          <p:nvPr/>
        </p:nvPicPr>
        <p:blipFill rotWithShape="1">
          <a:blip r:embed="rId5">
            <a:alphaModFix/>
          </a:blip>
          <a:srcRect b="11418" l="13945" r="18587" t="0"/>
          <a:stretch/>
        </p:blipFill>
        <p:spPr>
          <a:xfrm>
            <a:off x="7477500" y="1415325"/>
            <a:ext cx="1381125" cy="2428875"/>
          </a:xfrm>
          <a:prstGeom prst="rect">
            <a:avLst/>
          </a:prstGeom>
          <a:noFill/>
          <a:ln>
            <a:noFill/>
          </a:ln>
        </p:spPr>
      </p:pic>
      <p:pic>
        <p:nvPicPr>
          <p:cNvPr id="364" name="Google Shape;364;p34"/>
          <p:cNvPicPr preferRelativeResize="0"/>
          <p:nvPr/>
        </p:nvPicPr>
        <p:blipFill rotWithShape="1">
          <a:blip r:embed="rId6">
            <a:alphaModFix/>
          </a:blip>
          <a:srcRect b="9736" l="18908" r="17788" t="5889"/>
          <a:stretch/>
        </p:blipFill>
        <p:spPr>
          <a:xfrm>
            <a:off x="5906325" y="2641750"/>
            <a:ext cx="1390650" cy="244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5"/>
          <p:cNvSpPr txBox="1"/>
          <p:nvPr>
            <p:ph type="ctrTitle"/>
          </p:nvPr>
        </p:nvSpPr>
        <p:spPr>
          <a:xfrm>
            <a:off x="2569800" y="209340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370" name="Google Shape;370;p35"/>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pSp>
        <p:nvGrpSpPr>
          <p:cNvPr id="375" name="Google Shape;375;p36"/>
          <p:cNvGrpSpPr/>
          <p:nvPr/>
        </p:nvGrpSpPr>
        <p:grpSpPr>
          <a:xfrm>
            <a:off x="5853100" y="3068600"/>
            <a:ext cx="1539600" cy="1539600"/>
            <a:chOff x="6680825" y="2549350"/>
            <a:chExt cx="1539600" cy="1539600"/>
          </a:xfrm>
        </p:grpSpPr>
        <p:sp>
          <p:nvSpPr>
            <p:cNvPr id="376" name="Google Shape;376;p36"/>
            <p:cNvSpPr/>
            <p:nvPr/>
          </p:nvSpPr>
          <p:spPr>
            <a:xfrm>
              <a:off x="6825669" y="2694194"/>
              <a:ext cx="1249800" cy="1249800"/>
            </a:xfrm>
            <a:prstGeom prst="ellipse">
              <a:avLst/>
            </a:prstGeom>
            <a:solidFill>
              <a:srgbClr val="000000">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6"/>
            <p:cNvSpPr/>
            <p:nvPr/>
          </p:nvSpPr>
          <p:spPr>
            <a:xfrm>
              <a:off x="6894850" y="2763375"/>
              <a:ext cx="1111200" cy="11112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6"/>
            <p:cNvSpPr/>
            <p:nvPr/>
          </p:nvSpPr>
          <p:spPr>
            <a:xfrm>
              <a:off x="6680825" y="2549350"/>
              <a:ext cx="1539600" cy="1539600"/>
            </a:xfrm>
            <a:prstGeom prst="donut">
              <a:avLst>
                <a:gd fmla="val 675" name="adj"/>
              </a:avLst>
            </a:prstGeom>
            <a:solidFill>
              <a:srgbClr val="000000">
                <a:alpha val="653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36"/>
          <p:cNvSpPr txBox="1"/>
          <p:nvPr>
            <p:ph type="title"/>
          </p:nvPr>
        </p:nvSpPr>
        <p:spPr>
          <a:xfrm>
            <a:off x="457325" y="340900"/>
            <a:ext cx="5220300" cy="6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380" name="Google Shape;380;p36"/>
          <p:cNvSpPr txBox="1"/>
          <p:nvPr>
            <p:ph idx="1" type="body"/>
          </p:nvPr>
        </p:nvSpPr>
        <p:spPr>
          <a:xfrm>
            <a:off x="576525" y="1024000"/>
            <a:ext cx="5413200" cy="3552300"/>
          </a:xfrm>
          <a:prstGeom prst="rect">
            <a:avLst/>
          </a:prstGeom>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3000">
                <a:latin typeface="Poppins"/>
                <a:ea typeface="Poppins"/>
                <a:cs typeface="Poppins"/>
                <a:sym typeface="Poppins"/>
              </a:rPr>
              <a:t>→ </a:t>
            </a:r>
            <a:r>
              <a:rPr lang="en" sz="2400">
                <a:latin typeface="Poppins"/>
                <a:ea typeface="Poppins"/>
                <a:cs typeface="Poppins"/>
                <a:sym typeface="Poppins"/>
              </a:rPr>
              <a:t>Users found UI intuitive</a:t>
            </a:r>
            <a:endParaRPr sz="2400">
              <a:latin typeface="Poppins"/>
              <a:ea typeface="Poppins"/>
              <a:cs typeface="Poppins"/>
              <a:sym typeface="Poppins"/>
            </a:endParaRPr>
          </a:p>
          <a:p>
            <a:pPr indent="0" lvl="0" marL="0" rtl="0" algn="l">
              <a:spcBef>
                <a:spcPts val="600"/>
              </a:spcBef>
              <a:spcAft>
                <a:spcPts val="0"/>
              </a:spcAft>
              <a:buNone/>
            </a:pPr>
            <a:r>
              <a:rPr lang="en" sz="2400">
                <a:latin typeface="Poppins"/>
                <a:ea typeface="Poppins"/>
                <a:cs typeface="Poppins"/>
                <a:sym typeface="Poppins"/>
              </a:rPr>
              <a:t>→ Users wanted to continue searching for events</a:t>
            </a:r>
            <a:endParaRPr sz="2400">
              <a:latin typeface="Poppins"/>
              <a:ea typeface="Poppins"/>
              <a:cs typeface="Poppins"/>
              <a:sym typeface="Poppins"/>
            </a:endParaRPr>
          </a:p>
          <a:p>
            <a:pPr indent="0" lvl="0" marL="0" rtl="0" algn="l">
              <a:spcBef>
                <a:spcPts val="600"/>
              </a:spcBef>
              <a:spcAft>
                <a:spcPts val="0"/>
              </a:spcAft>
              <a:buNone/>
            </a:pPr>
            <a:r>
              <a:rPr lang="en" sz="2400">
                <a:latin typeface="Poppins"/>
                <a:ea typeface="Poppins"/>
                <a:cs typeface="Poppins"/>
                <a:sym typeface="Poppins"/>
              </a:rPr>
              <a:t>→ Users wanted to look into their friend’s events and profiles</a:t>
            </a:r>
            <a:endParaRPr sz="2400">
              <a:latin typeface="Poppins"/>
              <a:ea typeface="Poppins"/>
              <a:cs typeface="Poppins"/>
              <a:sym typeface="Poppins"/>
            </a:endParaRPr>
          </a:p>
          <a:p>
            <a:pPr indent="0" lvl="0" marL="0" rtl="0" algn="l">
              <a:spcBef>
                <a:spcPts val="600"/>
              </a:spcBef>
              <a:spcAft>
                <a:spcPts val="0"/>
              </a:spcAft>
              <a:buNone/>
            </a:pPr>
            <a:r>
              <a:rPr lang="en" sz="2400">
                <a:latin typeface="Poppins"/>
                <a:ea typeface="Poppins"/>
                <a:cs typeface="Poppins"/>
                <a:sym typeface="Poppins"/>
              </a:rPr>
              <a:t>→ We need to vastly improve the messaging system &amp; Rally Bot</a:t>
            </a:r>
            <a:endParaRPr sz="2400">
              <a:latin typeface="Poppins"/>
              <a:ea typeface="Poppins"/>
              <a:cs typeface="Poppins"/>
              <a:sym typeface="Poppins"/>
            </a:endParaRPr>
          </a:p>
          <a:p>
            <a:pPr indent="0" lvl="0" marL="0" rtl="0" algn="l">
              <a:spcBef>
                <a:spcPts val="600"/>
              </a:spcBef>
              <a:spcAft>
                <a:spcPts val="0"/>
              </a:spcAft>
              <a:buNone/>
            </a:pPr>
            <a:r>
              <a:t/>
            </a:r>
            <a:endParaRPr sz="2400">
              <a:latin typeface="Poppins"/>
              <a:ea typeface="Poppins"/>
              <a:cs typeface="Poppins"/>
              <a:sym typeface="Poppins"/>
            </a:endParaRPr>
          </a:p>
          <a:p>
            <a:pPr indent="0" lvl="0" marL="0" rtl="0" algn="l">
              <a:spcBef>
                <a:spcPts val="600"/>
              </a:spcBef>
              <a:spcAft>
                <a:spcPts val="0"/>
              </a:spcAft>
              <a:buNone/>
            </a:pPr>
            <a:r>
              <a:t/>
            </a:r>
            <a:endParaRPr sz="2400">
              <a:latin typeface="Poppins"/>
              <a:ea typeface="Poppins"/>
              <a:cs typeface="Poppins"/>
              <a:sym typeface="Poppins"/>
            </a:endParaRPr>
          </a:p>
        </p:txBody>
      </p:sp>
      <p:sp>
        <p:nvSpPr>
          <p:cNvPr id="381" name="Google Shape;381;p3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82" name="Google Shape;382;p36"/>
          <p:cNvGrpSpPr/>
          <p:nvPr/>
        </p:nvGrpSpPr>
        <p:grpSpPr>
          <a:xfrm>
            <a:off x="6438110" y="3653462"/>
            <a:ext cx="369505" cy="369505"/>
            <a:chOff x="2594050" y="1631825"/>
            <a:chExt cx="439625" cy="439625"/>
          </a:xfrm>
        </p:grpSpPr>
        <p:sp>
          <p:nvSpPr>
            <p:cNvPr id="383" name="Google Shape;383;p36"/>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6"/>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6"/>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6"/>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36"/>
          <p:cNvGrpSpPr/>
          <p:nvPr/>
        </p:nvGrpSpPr>
        <p:grpSpPr>
          <a:xfrm>
            <a:off x="7087653" y="1829163"/>
            <a:ext cx="1637556" cy="1327531"/>
            <a:chOff x="5247525" y="3007275"/>
            <a:chExt cx="517575" cy="384825"/>
          </a:xfrm>
        </p:grpSpPr>
        <p:sp>
          <p:nvSpPr>
            <p:cNvPr id="388" name="Google Shape;388;p36"/>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6"/>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0" name="Google Shape;390;p36"/>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4" name="Shape 394"/>
        <p:cNvGrpSpPr/>
        <p:nvPr/>
      </p:nvGrpSpPr>
      <p:grpSpPr>
        <a:xfrm>
          <a:off x="0" y="0"/>
          <a:ext cx="0" cy="0"/>
          <a:chOff x="0" y="0"/>
          <a:chExt cx="0" cy="0"/>
        </a:xfrm>
      </p:grpSpPr>
      <p:sp>
        <p:nvSpPr>
          <p:cNvPr id="395" name="Google Shape;395;p3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96" name="Google Shape;396;p37"/>
          <p:cNvPicPr preferRelativeResize="0"/>
          <p:nvPr/>
        </p:nvPicPr>
        <p:blipFill rotWithShape="1">
          <a:blip r:embed="rId3">
            <a:alphaModFix/>
          </a:blip>
          <a:srcRect b="10269" l="0" r="0" t="19342"/>
          <a:stretch/>
        </p:blipFill>
        <p:spPr>
          <a:xfrm>
            <a:off x="2836062" y="784225"/>
            <a:ext cx="3471875" cy="3421250"/>
          </a:xfrm>
          <a:prstGeom prst="rect">
            <a:avLst/>
          </a:prstGeom>
          <a:noFill/>
          <a:ln>
            <a:noFill/>
          </a:ln>
        </p:spPr>
      </p:pic>
      <p:sp>
        <p:nvSpPr>
          <p:cNvPr id="397" name="Google Shape;397;p37"/>
          <p:cNvSpPr txBox="1"/>
          <p:nvPr/>
        </p:nvSpPr>
        <p:spPr>
          <a:xfrm>
            <a:off x="-124950" y="4205475"/>
            <a:ext cx="9393900" cy="7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Poppins"/>
                <a:ea typeface="Poppins"/>
                <a:cs typeface="Poppins"/>
                <a:sym typeface="Poppins"/>
              </a:rPr>
              <a:t>Questions &amp; Comments?</a:t>
            </a:r>
            <a:endParaRPr sz="36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idx="4294967295" type="ctrTitle"/>
          </p:nvPr>
        </p:nvSpPr>
        <p:spPr>
          <a:xfrm>
            <a:off x="2351788" y="1180487"/>
            <a:ext cx="4608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Mission Statement</a:t>
            </a:r>
            <a:endParaRPr sz="6000"/>
          </a:p>
        </p:txBody>
      </p:sp>
      <p:sp>
        <p:nvSpPr>
          <p:cNvPr id="161" name="Google Shape;161;p16"/>
          <p:cNvSpPr txBox="1"/>
          <p:nvPr>
            <p:ph idx="4294967295" type="subTitle"/>
          </p:nvPr>
        </p:nvSpPr>
        <p:spPr>
          <a:xfrm>
            <a:off x="2351800" y="226587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We want to make civic engagement accessible, easy, and community-based.</a:t>
            </a:r>
            <a:endParaRPr sz="3000">
              <a:latin typeface="Poppins"/>
              <a:ea typeface="Poppins"/>
              <a:cs typeface="Poppins"/>
              <a:sym typeface="Poppins"/>
            </a:endParaRPr>
          </a:p>
        </p:txBody>
      </p:sp>
      <p:sp>
        <p:nvSpPr>
          <p:cNvPr id="162" name="Google Shape;162;p16"/>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3" name="Google Shape;163;p16"/>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16"/>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idx="4294967295" type="ctrTitle"/>
          </p:nvPr>
        </p:nvSpPr>
        <p:spPr>
          <a:xfrm>
            <a:off x="2351801" y="1180475"/>
            <a:ext cx="4871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Value Proposition</a:t>
            </a:r>
            <a:endParaRPr sz="6000"/>
          </a:p>
        </p:txBody>
      </p:sp>
      <p:sp>
        <p:nvSpPr>
          <p:cNvPr id="170" name="Google Shape;170;p17"/>
          <p:cNvSpPr txBox="1"/>
          <p:nvPr>
            <p:ph idx="4294967295" type="subTitle"/>
          </p:nvPr>
        </p:nvSpPr>
        <p:spPr>
          <a:xfrm>
            <a:off x="2351800" y="2265874"/>
            <a:ext cx="4608000" cy="231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3000">
                <a:latin typeface="Poppins"/>
                <a:ea typeface="Poppins"/>
                <a:cs typeface="Poppins"/>
                <a:sym typeface="Poppins"/>
              </a:rPr>
              <a:t>Your one stop shop for civic engagement — find events, friends, and transportation.</a:t>
            </a:r>
            <a:endParaRPr sz="3000">
              <a:latin typeface="Poppins"/>
              <a:ea typeface="Poppins"/>
              <a:cs typeface="Poppins"/>
              <a:sym typeface="Poppins"/>
            </a:endParaRPr>
          </a:p>
        </p:txBody>
      </p:sp>
      <p:sp>
        <p:nvSpPr>
          <p:cNvPr id="171" name="Google Shape;171;p17"/>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2" name="Google Shape;172;p17"/>
          <p:cNvSpPr/>
          <p:nvPr/>
        </p:nvSpPr>
        <p:spPr>
          <a:xfrm>
            <a:off x="1804239" y="1506373"/>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17"/>
          <p:cNvPicPr preferRelativeResize="0"/>
          <p:nvPr/>
        </p:nvPicPr>
        <p:blipFill rotWithShape="1">
          <a:blip r:embed="rId3">
            <a:alphaModFix/>
          </a:blip>
          <a:srcRect b="10269" l="0" r="0" t="19342"/>
          <a:stretch/>
        </p:blipFill>
        <p:spPr>
          <a:xfrm>
            <a:off x="8450797" y="0"/>
            <a:ext cx="693203" cy="68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8"/>
          <p:cNvSpPr txBox="1"/>
          <p:nvPr>
            <p:ph type="ctrTitle"/>
          </p:nvPr>
        </p:nvSpPr>
        <p:spPr>
          <a:xfrm>
            <a:off x="2569800" y="250035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Selected Interface</a:t>
            </a:r>
            <a:endParaRPr/>
          </a:p>
        </p:txBody>
      </p:sp>
      <p:sp>
        <p:nvSpPr>
          <p:cNvPr id="179" name="Google Shape;179;p18"/>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5" name="Google Shape;185;p19"/>
          <p:cNvPicPr preferRelativeResize="0"/>
          <p:nvPr/>
        </p:nvPicPr>
        <p:blipFill rotWithShape="1">
          <a:blip r:embed="rId3">
            <a:alphaModFix/>
          </a:blip>
          <a:srcRect b="0" l="24333" r="24384" t="0"/>
          <a:stretch/>
        </p:blipFill>
        <p:spPr>
          <a:xfrm rot="-5400000">
            <a:off x="5072700" y="-667251"/>
            <a:ext cx="2214751" cy="5758351"/>
          </a:xfrm>
          <a:prstGeom prst="rect">
            <a:avLst/>
          </a:prstGeom>
          <a:noFill/>
          <a:ln>
            <a:noFill/>
          </a:ln>
        </p:spPr>
      </p:pic>
      <p:sp>
        <p:nvSpPr>
          <p:cNvPr id="186" name="Google Shape;186;p19"/>
          <p:cNvSpPr txBox="1"/>
          <p:nvPr/>
        </p:nvSpPr>
        <p:spPr>
          <a:xfrm>
            <a:off x="237375" y="146975"/>
            <a:ext cx="3000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Selected Interface</a:t>
            </a:r>
            <a:endParaRPr/>
          </a:p>
        </p:txBody>
      </p:sp>
      <p:sp>
        <p:nvSpPr>
          <p:cNvPr id="187" name="Google Shape;187;p19"/>
          <p:cNvSpPr txBox="1"/>
          <p:nvPr/>
        </p:nvSpPr>
        <p:spPr>
          <a:xfrm>
            <a:off x="237375" y="1201800"/>
            <a:ext cx="3306600" cy="27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Poppins"/>
                <a:ea typeface="Poppins"/>
                <a:cs typeface="Poppins"/>
                <a:sym typeface="Poppins"/>
              </a:rPr>
              <a:t>Yelp-esque Design</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Relevant tags</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Map to visualize locations </a:t>
            </a:r>
            <a:endParaRPr sz="24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3" name="Google Shape;193;p20"/>
          <p:cNvSpPr txBox="1"/>
          <p:nvPr/>
        </p:nvSpPr>
        <p:spPr>
          <a:xfrm>
            <a:off x="237375" y="146975"/>
            <a:ext cx="3000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Selected Interface</a:t>
            </a:r>
            <a:endParaRPr/>
          </a:p>
        </p:txBody>
      </p:sp>
      <p:sp>
        <p:nvSpPr>
          <p:cNvPr id="194" name="Google Shape;194;p20"/>
          <p:cNvSpPr txBox="1"/>
          <p:nvPr/>
        </p:nvSpPr>
        <p:spPr>
          <a:xfrm>
            <a:off x="237375" y="1201800"/>
            <a:ext cx="3538200" cy="37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7B7B7"/>
                </a:solidFill>
                <a:latin typeface="Poppins"/>
                <a:ea typeface="Poppins"/>
                <a:cs typeface="Poppins"/>
                <a:sym typeface="Poppins"/>
              </a:rPr>
              <a:t>Yelp-esque Design</a:t>
            </a:r>
            <a:endParaRPr sz="2400">
              <a:solidFill>
                <a:srgbClr val="B7B7B7"/>
              </a:solidFill>
              <a:latin typeface="Poppins"/>
              <a:ea typeface="Poppins"/>
              <a:cs typeface="Poppins"/>
              <a:sym typeface="Poppins"/>
            </a:endParaRPr>
          </a:p>
          <a:p>
            <a:pPr indent="-381000" lvl="0" marL="457200" rtl="0" algn="l">
              <a:spcBef>
                <a:spcPts val="0"/>
              </a:spcBef>
              <a:spcAft>
                <a:spcPts val="0"/>
              </a:spcAft>
              <a:buClr>
                <a:srgbClr val="B7B7B7"/>
              </a:buClr>
              <a:buSzPts val="2400"/>
              <a:buFont typeface="Poppins"/>
              <a:buChar char="●"/>
            </a:pPr>
            <a:r>
              <a:rPr lang="en" sz="2400">
                <a:solidFill>
                  <a:srgbClr val="B7B7B7"/>
                </a:solidFill>
                <a:latin typeface="Poppins"/>
                <a:ea typeface="Poppins"/>
                <a:cs typeface="Poppins"/>
                <a:sym typeface="Poppins"/>
              </a:rPr>
              <a:t>Relevant tags</a:t>
            </a:r>
            <a:endParaRPr sz="2400">
              <a:solidFill>
                <a:srgbClr val="B7B7B7"/>
              </a:solidFill>
              <a:latin typeface="Poppins"/>
              <a:ea typeface="Poppins"/>
              <a:cs typeface="Poppins"/>
              <a:sym typeface="Poppins"/>
            </a:endParaRPr>
          </a:p>
          <a:p>
            <a:pPr indent="-381000" lvl="0" marL="457200" rtl="0" algn="l">
              <a:spcBef>
                <a:spcPts val="0"/>
              </a:spcBef>
              <a:spcAft>
                <a:spcPts val="0"/>
              </a:spcAft>
              <a:buClr>
                <a:srgbClr val="B7B7B7"/>
              </a:buClr>
              <a:buSzPts val="2400"/>
              <a:buFont typeface="Poppins"/>
              <a:buChar char="●"/>
            </a:pPr>
            <a:r>
              <a:rPr lang="en" sz="2400">
                <a:solidFill>
                  <a:srgbClr val="B7B7B7"/>
                </a:solidFill>
                <a:latin typeface="Poppins"/>
                <a:ea typeface="Poppins"/>
                <a:cs typeface="Poppins"/>
                <a:sym typeface="Poppins"/>
              </a:rPr>
              <a:t>Map to visualize locations </a:t>
            </a:r>
            <a:endParaRPr sz="2400">
              <a:solidFill>
                <a:srgbClr val="B7B7B7"/>
              </a:solidFill>
              <a:latin typeface="Poppins"/>
              <a:ea typeface="Poppins"/>
              <a:cs typeface="Poppins"/>
              <a:sym typeface="Poppins"/>
            </a:endParaRPr>
          </a:p>
          <a:p>
            <a:pPr indent="0" lvl="0" marL="457200" rtl="0" algn="l">
              <a:spcBef>
                <a:spcPts val="0"/>
              </a:spcBef>
              <a:spcAft>
                <a:spcPts val="0"/>
              </a:spcAft>
              <a:buNone/>
            </a:pPr>
            <a:r>
              <a:t/>
            </a:r>
            <a:endParaRPr sz="800">
              <a:solidFill>
                <a:srgbClr val="B7B7B7"/>
              </a:solidFill>
              <a:latin typeface="Poppins"/>
              <a:ea typeface="Poppins"/>
              <a:cs typeface="Poppins"/>
              <a:sym typeface="Poppins"/>
            </a:endParaRPr>
          </a:p>
          <a:p>
            <a:pPr indent="0" lvl="0" marL="0" rtl="0" algn="l">
              <a:spcBef>
                <a:spcPts val="0"/>
              </a:spcBef>
              <a:spcAft>
                <a:spcPts val="0"/>
              </a:spcAft>
              <a:buNone/>
            </a:pPr>
            <a:r>
              <a:rPr lang="en" sz="2400">
                <a:latin typeface="Poppins"/>
                <a:ea typeface="Poppins"/>
                <a:cs typeface="Poppins"/>
                <a:sym typeface="Poppins"/>
              </a:rPr>
              <a:t>Tinder-esque Design</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Personalized events</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Swipe gesture</a:t>
            </a:r>
            <a:endParaRPr sz="24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p:txBody>
      </p:sp>
      <p:pic>
        <p:nvPicPr>
          <p:cNvPr id="195" name="Google Shape;195;p20"/>
          <p:cNvPicPr preferRelativeResize="0"/>
          <p:nvPr/>
        </p:nvPicPr>
        <p:blipFill rotWithShape="1">
          <a:blip r:embed="rId3">
            <a:alphaModFix/>
          </a:blip>
          <a:srcRect b="6901" l="4430" r="3258" t="5845"/>
          <a:stretch/>
        </p:blipFill>
        <p:spPr>
          <a:xfrm rot="-5400000">
            <a:off x="4117311" y="-370063"/>
            <a:ext cx="4312827" cy="543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idx="12" type="sldNum"/>
          </p:nvPr>
        </p:nvSpPr>
        <p:spPr>
          <a:xfrm>
            <a:off x="8555875" y="4576450"/>
            <a:ext cx="435600" cy="435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1" name="Google Shape;201;p21"/>
          <p:cNvSpPr txBox="1"/>
          <p:nvPr/>
        </p:nvSpPr>
        <p:spPr>
          <a:xfrm>
            <a:off x="237375" y="146975"/>
            <a:ext cx="30000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oppins"/>
                <a:ea typeface="Poppins"/>
                <a:cs typeface="Poppins"/>
                <a:sym typeface="Poppins"/>
              </a:rPr>
              <a:t>Selected Interface</a:t>
            </a:r>
            <a:endParaRPr/>
          </a:p>
        </p:txBody>
      </p:sp>
      <p:sp>
        <p:nvSpPr>
          <p:cNvPr id="202" name="Google Shape;202;p21"/>
          <p:cNvSpPr txBox="1"/>
          <p:nvPr/>
        </p:nvSpPr>
        <p:spPr>
          <a:xfrm>
            <a:off x="237375" y="1201800"/>
            <a:ext cx="3538200" cy="3704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Poppins"/>
              <a:buChar char="●"/>
            </a:pPr>
            <a:r>
              <a:rPr lang="en" sz="2400">
                <a:latin typeface="Poppins"/>
                <a:ea typeface="Poppins"/>
                <a:cs typeface="Poppins"/>
                <a:sym typeface="Poppins"/>
              </a:rPr>
              <a:t>A/B Tested during Prototyping</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Tinder-esque design Home screen</a:t>
            </a:r>
            <a:endParaRPr sz="2400">
              <a:latin typeface="Poppins"/>
              <a:ea typeface="Poppins"/>
              <a:cs typeface="Poppins"/>
              <a:sym typeface="Poppins"/>
            </a:endParaRPr>
          </a:p>
          <a:p>
            <a:pPr indent="-381000" lvl="1" marL="914400" rtl="0" algn="l">
              <a:spcBef>
                <a:spcPts val="0"/>
              </a:spcBef>
              <a:spcAft>
                <a:spcPts val="0"/>
              </a:spcAft>
              <a:buSzPts val="2400"/>
              <a:buFont typeface="Poppins"/>
              <a:buChar char="○"/>
            </a:pPr>
            <a:r>
              <a:rPr lang="en" sz="2400">
                <a:latin typeface="Poppins"/>
                <a:ea typeface="Poppins"/>
                <a:cs typeface="Poppins"/>
                <a:sym typeface="Poppins"/>
              </a:rPr>
              <a:t>Rotational cards</a:t>
            </a:r>
            <a:endParaRPr sz="2400">
              <a:latin typeface="Poppins"/>
              <a:ea typeface="Poppins"/>
              <a:cs typeface="Poppins"/>
              <a:sym typeface="Poppins"/>
            </a:endParaRPr>
          </a:p>
          <a:p>
            <a:pPr indent="-381000" lvl="0" marL="457200" rtl="0" algn="l">
              <a:spcBef>
                <a:spcPts val="0"/>
              </a:spcBef>
              <a:spcAft>
                <a:spcPts val="0"/>
              </a:spcAft>
              <a:buSzPts val="2400"/>
              <a:buFont typeface="Poppins"/>
              <a:buChar char="●"/>
            </a:pPr>
            <a:r>
              <a:rPr lang="en" sz="2400">
                <a:latin typeface="Poppins"/>
                <a:ea typeface="Poppins"/>
                <a:cs typeface="Poppins"/>
                <a:sym typeface="Poppins"/>
              </a:rPr>
              <a:t>Yelp-esque Find Events screen</a:t>
            </a:r>
            <a:endParaRPr sz="24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a:p>
            <a:pPr indent="0" lvl="0" marL="0" rtl="0" algn="l">
              <a:spcBef>
                <a:spcPts val="0"/>
              </a:spcBef>
              <a:spcAft>
                <a:spcPts val="0"/>
              </a:spcAft>
              <a:buNone/>
            </a:pPr>
            <a:r>
              <a:t/>
            </a:r>
            <a:endParaRPr sz="2400">
              <a:latin typeface="Poppins"/>
              <a:ea typeface="Poppins"/>
              <a:cs typeface="Poppins"/>
              <a:sym typeface="Poppins"/>
            </a:endParaRPr>
          </a:p>
        </p:txBody>
      </p:sp>
      <p:pic>
        <p:nvPicPr>
          <p:cNvPr id="203" name="Google Shape;203;p21"/>
          <p:cNvPicPr preferRelativeResize="0"/>
          <p:nvPr/>
        </p:nvPicPr>
        <p:blipFill rotWithShape="1">
          <a:blip r:embed="rId3">
            <a:alphaModFix/>
          </a:blip>
          <a:srcRect b="10134" l="3110" r="-3109" t="5761"/>
          <a:stretch/>
        </p:blipFill>
        <p:spPr>
          <a:xfrm rot="-5400000">
            <a:off x="3775586" y="-185437"/>
            <a:ext cx="4917400" cy="55143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ctrTitle"/>
          </p:nvPr>
        </p:nvSpPr>
        <p:spPr>
          <a:xfrm>
            <a:off x="2569800" y="2500350"/>
            <a:ext cx="4004400" cy="95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Low-fi Prototype</a:t>
            </a:r>
            <a:endParaRPr/>
          </a:p>
        </p:txBody>
      </p:sp>
      <p:sp>
        <p:nvSpPr>
          <p:cNvPr id="209" name="Google Shape;209;p22"/>
          <p:cNvSpPr txBox="1"/>
          <p:nvPr/>
        </p:nvSpPr>
        <p:spPr>
          <a:xfrm>
            <a:off x="1030925" y="710500"/>
            <a:ext cx="1392600" cy="139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60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mbeline template">
  <a:themeElements>
    <a:clrScheme name="Custom 347">
      <a:dk1>
        <a:srgbClr val="000000"/>
      </a:dk1>
      <a:lt1>
        <a:srgbClr val="FFFFFF"/>
      </a:lt1>
      <a:dk2>
        <a:srgbClr val="666666"/>
      </a:dk2>
      <a:lt2>
        <a:srgbClr val="EFEFEF"/>
      </a:lt2>
      <a:accent1>
        <a:srgbClr val="485364"/>
      </a:accent1>
      <a:accent2>
        <a:srgbClr val="63728A"/>
      </a:accent2>
      <a:accent3>
        <a:srgbClr val="8DAFE7"/>
      </a:accent3>
      <a:accent4>
        <a:srgbClr val="9E8473"/>
      </a:accent4>
      <a:accent5>
        <a:srgbClr val="CAAE9C"/>
      </a:accent5>
      <a:accent6>
        <a:srgbClr val="DFCEC3"/>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