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5143500" cx="9144000"/>
  <p:notesSz cx="6858000" cy="9144000"/>
  <p:embeddedFontLst>
    <p:embeddedFont>
      <p:font typeface="Raleway"/>
      <p:regular r:id="rId10"/>
      <p:bold r:id="rId11"/>
      <p:italic r:id="rId12"/>
      <p:boldItalic r:id="rId13"/>
    </p:embeddedFont>
    <p:embeddedFont>
      <p:font typeface="La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aleway-bold.fntdata"/><Relationship Id="rId10" Type="http://schemas.openxmlformats.org/officeDocument/2006/relationships/font" Target="fonts/Raleway-regular.fntdata"/><Relationship Id="rId13" Type="http://schemas.openxmlformats.org/officeDocument/2006/relationships/font" Target="fonts/Raleway-boldItalic.fntdata"/><Relationship Id="rId12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ato-bold.fntdata"/><Relationship Id="rId14" Type="http://schemas.openxmlformats.org/officeDocument/2006/relationships/font" Target="fonts/Lato-regular.fntdata"/><Relationship Id="rId17" Type="http://schemas.openxmlformats.org/officeDocument/2006/relationships/font" Target="fonts/Lato-boldItalic.fntdata"/><Relationship Id="rId16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3251033ee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3251033ee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31a7e4d3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31a7e4d3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3ed46e6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3ed46e6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9FC5E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9600"/>
              <a:buFont typeface="Lato"/>
              <a:buNone/>
              <a:defRPr sz="96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9FC5E8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D2E9"/>
              </a:highlight>
            </a:endParaRPr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None/>
              <a:defRPr sz="3600">
                <a:solidFill>
                  <a:srgbClr val="0B53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405875" y="1657150"/>
            <a:ext cx="8206800" cy="153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000000"/>
                </a:solidFill>
              </a:rPr>
              <a:t>RALLY</a:t>
            </a:r>
            <a:endParaRPr sz="7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/>
        </p:nvSpPr>
        <p:spPr>
          <a:xfrm>
            <a:off x="571950" y="899350"/>
            <a:ext cx="8000100" cy="38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VALUE PROPOSITION</a:t>
            </a: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Democracy is a community effort.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PROBLEM/SOLUTION OVERVIEW</a:t>
            </a:r>
            <a:r>
              <a:rPr b="1" lang="en" sz="4800"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4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Going to political events can be inconvenient and uncomfortable -- </a:t>
            </a:r>
            <a:r>
              <a:rPr b="1" lang="en" sz="2000">
                <a:latin typeface="Raleway"/>
                <a:ea typeface="Raleway"/>
                <a:cs typeface="Raleway"/>
                <a:sym typeface="Raleway"/>
              </a:rPr>
              <a:t>RALLY</a:t>
            </a: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 makes civic engagement an easy decision, giving users transportation recommendations and connecting them with friends who want to show out to events.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432800" y="479700"/>
            <a:ext cx="39111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Raleway"/>
                <a:ea typeface="Raleway"/>
                <a:cs typeface="Raleway"/>
                <a:sym typeface="Raleway"/>
              </a:rPr>
              <a:t>Three Tasks</a:t>
            </a:r>
            <a:endParaRPr b="1"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64750" y="1202500"/>
            <a:ext cx="80001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"/>
              <a:buAutoNum type="arabicPeriod"/>
            </a:pPr>
            <a:r>
              <a:rPr lang="en" sz="3000">
                <a:latin typeface="Raleway"/>
                <a:ea typeface="Raleway"/>
                <a:cs typeface="Raleway"/>
                <a:sym typeface="Raleway"/>
              </a:rPr>
              <a:t>Notify user of events located near them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"/>
              <a:buAutoNum type="arabicPeriod"/>
            </a:pPr>
            <a:r>
              <a:rPr lang="en" sz="3000">
                <a:latin typeface="Raleway"/>
                <a:ea typeface="Raleway"/>
                <a:cs typeface="Raleway"/>
                <a:sym typeface="Raleway"/>
              </a:rPr>
              <a:t>Notify users of mutual friends interested in the same events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"/>
              <a:buAutoNum type="arabicPeriod"/>
            </a:pPr>
            <a:r>
              <a:rPr lang="en" sz="3000">
                <a:latin typeface="Raleway"/>
                <a:ea typeface="Raleway"/>
                <a:cs typeface="Raleway"/>
                <a:sym typeface="Raleway"/>
              </a:rPr>
              <a:t>Suggest mode of transportation between user and mutual friend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432800" y="479700"/>
            <a:ext cx="44943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Video Storyboard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64750" y="1202500"/>
            <a:ext cx="80001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46259" l="51416" r="0" t="4743"/>
          <a:stretch/>
        </p:blipFill>
        <p:spPr>
          <a:xfrm rot="-5400000">
            <a:off x="799365" y="780512"/>
            <a:ext cx="3055873" cy="410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37386" y="87891"/>
            <a:ext cx="2350926" cy="313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5">
            <a:alphaModFix/>
          </a:blip>
          <a:srcRect b="0" l="39061" r="0" t="0"/>
          <a:stretch/>
        </p:blipFill>
        <p:spPr>
          <a:xfrm rot="-5400000">
            <a:off x="5836677" y="1988750"/>
            <a:ext cx="1648798" cy="360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