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Roboto Mono Medium"/>
      <p:regular r:id="rId46"/>
      <p:bold r:id="rId47"/>
      <p:italic r:id="rId48"/>
      <p:boldItalic r:id="rId49"/>
    </p:embeddedFont>
    <p:embeddedFont>
      <p:font typeface="Montserrat"/>
      <p:regular r:id="rId50"/>
      <p:bold r:id="rId51"/>
      <p:italic r:id="rId52"/>
      <p:boldItalic r:id="rId53"/>
    </p:embeddedFont>
    <p:embeddedFont>
      <p:font typeface="Montserrat Medium"/>
      <p:regular r:id="rId54"/>
      <p:bold r:id="rId55"/>
      <p:italic r:id="rId56"/>
      <p:boldItalic r:id="rId57"/>
    </p:embeddedFont>
    <p:embeddedFont>
      <p:font typeface="Roboto Mono"/>
      <p:regular r:id="rId58"/>
      <p:bold r:id="rId59"/>
      <p:italic r:id="rId60"/>
      <p:boldItalic r:id="rId61"/>
    </p:embeddedFont>
    <p:embeddedFont>
      <p:font typeface="Merriweather"/>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D71A370-3864-4C4D-8CB5-45AA14C9DB46}">
  <a:tblStyle styleId="{0D71A370-3864-4C4D-8CB5-45AA14C9DB46}"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MonoMedium-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MonoMedium-italic.fntdata"/><Relationship Id="rId47" Type="http://schemas.openxmlformats.org/officeDocument/2006/relationships/font" Target="fonts/RobotoMonoMedium-bold.fntdata"/><Relationship Id="rId49" Type="http://schemas.openxmlformats.org/officeDocument/2006/relationships/font" Target="fonts/RobotoMonoMedium-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erriweather-regular.fntdata"/><Relationship Id="rId61" Type="http://schemas.openxmlformats.org/officeDocument/2006/relationships/font" Target="fonts/RobotoMono-boldItalic.fntdata"/><Relationship Id="rId20" Type="http://schemas.openxmlformats.org/officeDocument/2006/relationships/slide" Target="slides/slide14.xml"/><Relationship Id="rId64" Type="http://schemas.openxmlformats.org/officeDocument/2006/relationships/font" Target="fonts/Merriweather-italic.fntdata"/><Relationship Id="rId63" Type="http://schemas.openxmlformats.org/officeDocument/2006/relationships/font" Target="fonts/Merriweather-bold.fntdata"/><Relationship Id="rId22" Type="http://schemas.openxmlformats.org/officeDocument/2006/relationships/slide" Target="slides/slide16.xml"/><Relationship Id="rId21" Type="http://schemas.openxmlformats.org/officeDocument/2006/relationships/slide" Target="slides/slide15.xml"/><Relationship Id="rId65" Type="http://schemas.openxmlformats.org/officeDocument/2006/relationships/font" Target="fonts/Merriweather-bold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Mono-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5.xml"/><Relationship Id="rId55" Type="http://schemas.openxmlformats.org/officeDocument/2006/relationships/font" Target="fonts/MontserratMedium-bold.fntdata"/><Relationship Id="rId10" Type="http://schemas.openxmlformats.org/officeDocument/2006/relationships/slide" Target="slides/slide4.xml"/><Relationship Id="rId54" Type="http://schemas.openxmlformats.org/officeDocument/2006/relationships/font" Target="fonts/MontserratMedium-regular.fntdata"/><Relationship Id="rId13" Type="http://schemas.openxmlformats.org/officeDocument/2006/relationships/slide" Target="slides/slide7.xml"/><Relationship Id="rId57" Type="http://schemas.openxmlformats.org/officeDocument/2006/relationships/font" Target="fonts/MontserratMedium-boldItalic.fntdata"/><Relationship Id="rId12" Type="http://schemas.openxmlformats.org/officeDocument/2006/relationships/slide" Target="slides/slide6.xml"/><Relationship Id="rId56" Type="http://schemas.openxmlformats.org/officeDocument/2006/relationships/font" Target="fonts/MontserratMedium-italic.fntdata"/><Relationship Id="rId15" Type="http://schemas.openxmlformats.org/officeDocument/2006/relationships/slide" Target="slides/slide9.xml"/><Relationship Id="rId59" Type="http://schemas.openxmlformats.org/officeDocument/2006/relationships/font" Target="fonts/RobotoMono-bold.fntdata"/><Relationship Id="rId14" Type="http://schemas.openxmlformats.org/officeDocument/2006/relationships/slide" Target="slides/slide8.xml"/><Relationship Id="rId58" Type="http://schemas.openxmlformats.org/officeDocument/2006/relationships/font" Target="fonts/RobotoMon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6f6af7d99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f6af7d99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f7866fdcc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f7866fdcc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f7866fdcc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f7866fdcc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6f7866fdcc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6f7866fdcc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6f7866fdcc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6f7866fdcc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6f7866fdcc_3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6f7866fdcc_3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Roboto Mono"/>
                <a:ea typeface="Roboto Mono"/>
                <a:cs typeface="Roboto Mono"/>
                <a:sym typeface="Roboto Mono"/>
              </a:rPr>
              <a:t>We recruited a variety of participants. One was a housing organizer in San Francisco who helps tenants experiencing harassment with tasks such as writing letters to their landlords and fighting eviction notices. Two others were Stanford students.</a:t>
            </a:r>
            <a:endParaRPr sz="1200">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6f7866fdcc_3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6f7866fdcc_3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6f7866fdcc_3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6f7866fdcc_3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the major errors.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 This also may have been the case because this is a simulated situation, and the people being asked weren’t in the immediate situation. The housing organizer had the least trouble moving through the app.</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6f7866fdcc_3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6f7866fdcc_3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network was also a source of questions--how would these networks be created?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6f7866fdcc_3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6f7866fdcc_3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f7866fdcc_3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f7866fdcc_3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6f7866fdcc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6f7866fdcc_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6f7866fdcc_3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6f7866fdcc_3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6f7866fdcc_3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6f7866fdcc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6f7866fdcc_3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6f7866fdcc_3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6f7866fdcc_3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6f7866fdcc_3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6f7866fdcc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6f7866fdcc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6f7866fdcc_3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6f7866fdcc_3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6f7866fdcc_3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6f7866fdcc_3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6f7866fdcc_3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6f7866fdcc_3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didn’t talk about how the networks would be created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6f7866fdcc_3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6f7866fdcc_3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6f6af7d99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6f6af7d99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6f7866fdcc_3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6f7866fdcc_3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6f6af7d99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6f6af7d99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6f6af7d99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6f6af7d99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6f6af7d99f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6f6af7d99f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6f6af7d99f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6f6af7d99f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6f6af7d99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6f6af7d99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6f6af7d99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6f6af7d99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6f6af7d99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f6af7d99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Should have less text on slide - for reference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6446ac7dd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6446ac7dd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6f6af7d99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6f6af7d99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6f6af7d99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6f6af7d99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6f6af7d99f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6f6af7d99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1200">
                <a:solidFill>
                  <a:schemeClr val="dk1"/>
                </a:solidFill>
                <a:latin typeface="Roboto Mono"/>
                <a:ea typeface="Roboto Mono"/>
                <a:cs typeface="Roboto Mono"/>
                <a:sym typeface="Roboto Mono"/>
              </a:rPr>
              <a:t>More sustainable model, promotes better community support/connection, easier to follow up, makes more sense given goal of creating community, makes better organisation (events linked together, cohesion around concern)</a:t>
            </a:r>
            <a:endParaRPr sz="1200">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6f6af7d99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f6af7d99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6f6af7d99f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6f6af7d99f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6f6af7d99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6f6af7d99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6f6af7d99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f6af7d99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f7866fdc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f7866fdc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highlight>
                  <a:srgbClr val="FFFF00"/>
                </a:highligh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600"/>
              <a:buFont typeface="Merriweather"/>
              <a:buNone/>
              <a:defRPr b="1" sz="3600">
                <a:solidFill>
                  <a:schemeClr val="dk1"/>
                </a:solidFill>
                <a:highlight>
                  <a:srgbClr val="FFFF00"/>
                </a:highlight>
                <a:latin typeface="Merriweather"/>
                <a:ea typeface="Merriweather"/>
                <a:cs typeface="Merriweather"/>
                <a:sym typeface="Merriweath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Montserrat Medium"/>
              <a:buChar char="●"/>
              <a:defRPr sz="1800">
                <a:solidFill>
                  <a:schemeClr val="dk2"/>
                </a:solidFill>
                <a:latin typeface="Montserrat Medium"/>
                <a:ea typeface="Montserrat Medium"/>
                <a:cs typeface="Montserrat Medium"/>
                <a:sym typeface="Montserrat Medium"/>
              </a:defRPr>
            </a:lvl1pPr>
            <a:lvl2pPr indent="-317500" lvl="1" marL="914400">
              <a:lnSpc>
                <a:spcPct val="115000"/>
              </a:lnSpc>
              <a:spcBef>
                <a:spcPts val="1600"/>
              </a:spcBef>
              <a:spcAft>
                <a:spcPts val="0"/>
              </a:spcAft>
              <a:buClr>
                <a:schemeClr val="dk2"/>
              </a:buClr>
              <a:buSzPts val="1400"/>
              <a:buFont typeface="Roboto Mono"/>
              <a:buChar char="○"/>
              <a:defRPr>
                <a:solidFill>
                  <a:schemeClr val="dk2"/>
                </a:solidFill>
                <a:latin typeface="Roboto Mono"/>
                <a:ea typeface="Roboto Mono"/>
                <a:cs typeface="Roboto Mono"/>
                <a:sym typeface="Roboto Mono"/>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363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highlight>
                  <a:srgbClr val="FFFF00"/>
                </a:highlight>
                <a:latin typeface="Merriweather"/>
                <a:ea typeface="Merriweather"/>
                <a:cs typeface="Merriweather"/>
                <a:sym typeface="Merriweather"/>
              </a:rPr>
              <a:t>NeighborAid</a:t>
            </a:r>
            <a:endParaRPr b="1">
              <a:highlight>
                <a:srgbClr val="FFFF00"/>
              </a:highlight>
              <a:latin typeface="Merriweather"/>
              <a:ea typeface="Merriweather"/>
              <a:cs typeface="Merriweather"/>
              <a:sym typeface="Merriweather"/>
            </a:endParaRPr>
          </a:p>
        </p:txBody>
      </p:sp>
      <p:sp>
        <p:nvSpPr>
          <p:cNvPr id="55" name="Google Shape;55;p13"/>
          <p:cNvSpPr txBox="1"/>
          <p:nvPr>
            <p:ph idx="1" type="subTitle"/>
          </p:nvPr>
        </p:nvSpPr>
        <p:spPr>
          <a:xfrm>
            <a:off x="311700" y="2453125"/>
            <a:ext cx="8520600" cy="79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2400">
                <a:solidFill>
                  <a:schemeClr val="dk1"/>
                </a:solidFill>
                <a:highlight>
                  <a:srgbClr val="FFFF00"/>
                </a:highlight>
                <a:latin typeface="Montserrat"/>
                <a:ea typeface="Montserrat"/>
                <a:cs typeface="Montserrat"/>
                <a:sym typeface="Montserrat"/>
              </a:rPr>
              <a:t>Low-fi Prototyping &amp; Pilot Usability Testing</a:t>
            </a:r>
            <a:endParaRPr b="1" sz="2400">
              <a:solidFill>
                <a:schemeClr val="dk1"/>
              </a:solidFill>
              <a:highlight>
                <a:srgbClr val="FFFF00"/>
              </a:highlight>
              <a:latin typeface="Montserrat"/>
              <a:ea typeface="Montserrat"/>
              <a:cs typeface="Montserrat"/>
              <a:sym typeface="Montserrat"/>
            </a:endParaRPr>
          </a:p>
          <a:p>
            <a:pPr indent="0" lvl="0" marL="0" rtl="0" algn="ctr">
              <a:spcBef>
                <a:spcPts val="0"/>
              </a:spcBef>
              <a:spcAft>
                <a:spcPts val="0"/>
              </a:spcAft>
              <a:buNone/>
            </a:pPr>
            <a:r>
              <a:t/>
            </a:r>
            <a:endParaRPr/>
          </a:p>
          <a:p>
            <a:pPr indent="0" lvl="0" marL="0" rtl="0" algn="ctr">
              <a:lnSpc>
                <a:spcPct val="115000"/>
              </a:lnSpc>
              <a:spcBef>
                <a:spcPts val="0"/>
              </a:spcBef>
              <a:spcAft>
                <a:spcPts val="0"/>
              </a:spcAft>
              <a:buClr>
                <a:schemeClr val="dk1"/>
              </a:buClr>
              <a:buSzPts val="1100"/>
              <a:buFont typeface="Arial"/>
              <a:buNone/>
            </a:pPr>
            <a:r>
              <a:rPr lang="en" sz="1800">
                <a:solidFill>
                  <a:schemeClr val="dk1"/>
                </a:solidFill>
                <a:latin typeface="Roboto Mono"/>
                <a:ea typeface="Roboto Mono"/>
                <a:cs typeface="Roboto Mono"/>
                <a:sym typeface="Roboto Mono"/>
              </a:rPr>
              <a:t>CS 147: Fall 2019</a:t>
            </a:r>
            <a:endParaRPr sz="1800">
              <a:solidFill>
                <a:schemeClr val="dk1"/>
              </a:solidFill>
              <a:latin typeface="Roboto Mono"/>
              <a:ea typeface="Roboto Mono"/>
              <a:cs typeface="Roboto Mono"/>
              <a:sym typeface="Roboto Mono"/>
            </a:endParaRPr>
          </a:p>
          <a:p>
            <a:pPr indent="0" lvl="0" marL="0" rtl="0" algn="ctr">
              <a:lnSpc>
                <a:spcPct val="115000"/>
              </a:lnSpc>
              <a:spcBef>
                <a:spcPts val="0"/>
              </a:spcBef>
              <a:spcAft>
                <a:spcPts val="0"/>
              </a:spcAft>
              <a:buClr>
                <a:schemeClr val="dk1"/>
              </a:buClr>
              <a:buSzPts val="1100"/>
              <a:buFont typeface="Arial"/>
              <a:buNone/>
            </a:pPr>
            <a:r>
              <a:rPr lang="en" sz="1800">
                <a:solidFill>
                  <a:schemeClr val="dk1"/>
                </a:solidFill>
                <a:latin typeface="Roboto Mono"/>
                <a:ea typeface="Roboto Mono"/>
                <a:cs typeface="Roboto Mono"/>
                <a:sym typeface="Roboto Mono"/>
              </a:rPr>
              <a:t>Kevin C, Sabrina M, Hannah P, Ches T</a:t>
            </a:r>
            <a:endParaRPr sz="1800">
              <a:solidFill>
                <a:schemeClr val="dk1"/>
              </a:solidFill>
              <a:latin typeface="Roboto Mono"/>
              <a:ea typeface="Roboto Mono"/>
              <a:cs typeface="Roboto Mono"/>
              <a:sym typeface="Roboto Mono"/>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2"/>
          <p:cNvSpPr/>
          <p:nvPr/>
        </p:nvSpPr>
        <p:spPr>
          <a:xfrm>
            <a:off x="-75" y="951150"/>
            <a:ext cx="9144000" cy="3189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22"/>
          <p:cNvPicPr preferRelativeResize="0"/>
          <p:nvPr/>
        </p:nvPicPr>
        <p:blipFill rotWithShape="1">
          <a:blip r:embed="rId3">
            <a:alphaModFix/>
          </a:blip>
          <a:srcRect b="17322" l="0" r="0" t="14099"/>
          <a:stretch/>
        </p:blipFill>
        <p:spPr>
          <a:xfrm>
            <a:off x="176725" y="1052951"/>
            <a:ext cx="4892903" cy="2901074"/>
          </a:xfrm>
          <a:prstGeom prst="rect">
            <a:avLst/>
          </a:prstGeom>
          <a:noFill/>
          <a:ln>
            <a:noFill/>
          </a:ln>
        </p:spPr>
      </p:pic>
      <p:pic>
        <p:nvPicPr>
          <p:cNvPr id="131" name="Google Shape;131;p22"/>
          <p:cNvPicPr preferRelativeResize="0"/>
          <p:nvPr/>
        </p:nvPicPr>
        <p:blipFill rotWithShape="1">
          <a:blip r:embed="rId4">
            <a:alphaModFix/>
          </a:blip>
          <a:srcRect b="11420" l="53418" r="8704" t="11412"/>
          <a:stretch/>
        </p:blipFill>
        <p:spPr>
          <a:xfrm>
            <a:off x="7195725" y="1052950"/>
            <a:ext cx="1698924" cy="2901074"/>
          </a:xfrm>
          <a:prstGeom prst="rect">
            <a:avLst/>
          </a:prstGeom>
          <a:noFill/>
          <a:ln>
            <a:noFill/>
          </a:ln>
        </p:spPr>
      </p:pic>
      <p:sp>
        <p:nvSpPr>
          <p:cNvPr id="132" name="Google Shape;132;p22"/>
          <p:cNvSpPr txBox="1"/>
          <p:nvPr/>
        </p:nvSpPr>
        <p:spPr>
          <a:xfrm>
            <a:off x="139700" y="4148425"/>
            <a:ext cx="13356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Case History Page</a:t>
            </a:r>
            <a:endParaRPr>
              <a:latin typeface="Roboto Mono"/>
              <a:ea typeface="Roboto Mono"/>
              <a:cs typeface="Roboto Mono"/>
              <a:sym typeface="Roboto Mono"/>
            </a:endParaRPr>
          </a:p>
        </p:txBody>
      </p:sp>
      <p:sp>
        <p:nvSpPr>
          <p:cNvPr id="133" name="Google Shape;133;p22"/>
          <p:cNvSpPr txBox="1"/>
          <p:nvPr/>
        </p:nvSpPr>
        <p:spPr>
          <a:xfrm>
            <a:off x="1710425" y="4140275"/>
            <a:ext cx="15627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Action Selection</a:t>
            </a:r>
            <a:endParaRPr>
              <a:latin typeface="Roboto Mono"/>
              <a:ea typeface="Roboto Mono"/>
              <a:cs typeface="Roboto Mono"/>
              <a:sym typeface="Roboto Mono"/>
            </a:endParaRPr>
          </a:p>
        </p:txBody>
      </p:sp>
      <p:sp>
        <p:nvSpPr>
          <p:cNvPr id="134" name="Google Shape;134;p22"/>
          <p:cNvSpPr txBox="1"/>
          <p:nvPr/>
        </p:nvSpPr>
        <p:spPr>
          <a:xfrm>
            <a:off x="3468325" y="4148425"/>
            <a:ext cx="15627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New Update Creation page</a:t>
            </a:r>
            <a:endParaRPr>
              <a:latin typeface="Roboto Mono"/>
              <a:ea typeface="Roboto Mono"/>
              <a:cs typeface="Roboto Mono"/>
              <a:sym typeface="Roboto Mono"/>
            </a:endParaRPr>
          </a:p>
        </p:txBody>
      </p:sp>
      <p:sp>
        <p:nvSpPr>
          <p:cNvPr id="135" name="Google Shape;135;p22"/>
          <p:cNvSpPr txBox="1"/>
          <p:nvPr/>
        </p:nvSpPr>
        <p:spPr>
          <a:xfrm>
            <a:off x="5136725" y="4205400"/>
            <a:ext cx="1831200" cy="8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Update Details Page</a:t>
            </a:r>
            <a:endParaRPr>
              <a:latin typeface="Roboto Mono"/>
              <a:ea typeface="Roboto Mono"/>
              <a:cs typeface="Roboto Mono"/>
              <a:sym typeface="Roboto Mono"/>
            </a:endParaRPr>
          </a:p>
        </p:txBody>
      </p:sp>
      <p:pic>
        <p:nvPicPr>
          <p:cNvPr id="136" name="Google Shape;136;p22"/>
          <p:cNvPicPr preferRelativeResize="0"/>
          <p:nvPr/>
        </p:nvPicPr>
        <p:blipFill rotWithShape="1">
          <a:blip r:embed="rId4">
            <a:alphaModFix/>
          </a:blip>
          <a:srcRect b="11420" l="2026" r="58012" t="11412"/>
          <a:stretch/>
        </p:blipFill>
        <p:spPr>
          <a:xfrm>
            <a:off x="5175475" y="1052950"/>
            <a:ext cx="1792446" cy="2901074"/>
          </a:xfrm>
          <a:prstGeom prst="rect">
            <a:avLst/>
          </a:prstGeom>
          <a:noFill/>
          <a:ln>
            <a:noFill/>
          </a:ln>
        </p:spPr>
      </p:pic>
      <p:sp>
        <p:nvSpPr>
          <p:cNvPr id="137" name="Google Shape;137;p22"/>
          <p:cNvSpPr txBox="1"/>
          <p:nvPr/>
        </p:nvSpPr>
        <p:spPr>
          <a:xfrm>
            <a:off x="7228300" y="4189125"/>
            <a:ext cx="16989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Case History Page</a:t>
            </a:r>
            <a:endParaRPr>
              <a:latin typeface="Roboto Mono"/>
              <a:ea typeface="Roboto Mono"/>
              <a:cs typeface="Roboto Mono"/>
              <a:sym typeface="Roboto Mono"/>
            </a:endParaRPr>
          </a:p>
        </p:txBody>
      </p:sp>
      <p:sp>
        <p:nvSpPr>
          <p:cNvPr id="138" name="Google Shape;138;p22"/>
          <p:cNvSpPr txBox="1"/>
          <p:nvPr/>
        </p:nvSpPr>
        <p:spPr>
          <a:xfrm>
            <a:off x="514075" y="324850"/>
            <a:ext cx="7747800" cy="8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Task 2: Add New Update to Case</a:t>
            </a:r>
            <a:endParaRPr sz="2400"/>
          </a:p>
        </p:txBody>
      </p:sp>
      <p:sp>
        <p:nvSpPr>
          <p:cNvPr id="139" name="Google Shape;139;p22"/>
          <p:cNvSpPr txBox="1"/>
          <p:nvPr/>
        </p:nvSpPr>
        <p:spPr>
          <a:xfrm>
            <a:off x="185025" y="247425"/>
            <a:ext cx="6737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2CC"/>
                </a:highlight>
                <a:latin typeface="Montserrat Medium"/>
                <a:ea typeface="Montserrat Medium"/>
                <a:cs typeface="Montserrat Medium"/>
                <a:sym typeface="Montserrat Medium"/>
              </a:rPr>
              <a:t>Taskflow #2 - Create an update</a:t>
            </a:r>
            <a:endParaRPr sz="3000">
              <a:highlight>
                <a:srgbClr val="FFF2CC"/>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FFF2CC"/>
                </a:highlight>
              </a:rPr>
              <a:t> </a:t>
            </a:r>
            <a:endParaRPr>
              <a:highlight>
                <a:srgbClr val="FFF2CC"/>
              </a:highlight>
            </a:endParaRPr>
          </a:p>
          <a:p>
            <a:pPr indent="0" lvl="0" marL="0" rtl="0" algn="l">
              <a:spcBef>
                <a:spcPts val="0"/>
              </a:spcBef>
              <a:spcAft>
                <a:spcPts val="0"/>
              </a:spcAft>
              <a:buNone/>
            </a:pPr>
            <a:r>
              <a:t/>
            </a:r>
            <a:endParaRPr>
              <a:highlight>
                <a:srgbClr val="FFF2CC"/>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3"/>
          <p:cNvSpPr/>
          <p:nvPr/>
        </p:nvSpPr>
        <p:spPr>
          <a:xfrm>
            <a:off x="-75" y="951150"/>
            <a:ext cx="9144000" cy="3474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23"/>
          <p:cNvPicPr preferRelativeResize="0"/>
          <p:nvPr/>
        </p:nvPicPr>
        <p:blipFill rotWithShape="1">
          <a:blip r:embed="rId3">
            <a:alphaModFix/>
          </a:blip>
          <a:srcRect b="8561" l="5222" r="3785" t="8643"/>
          <a:stretch/>
        </p:blipFill>
        <p:spPr>
          <a:xfrm>
            <a:off x="66450" y="1043101"/>
            <a:ext cx="4427297" cy="3266676"/>
          </a:xfrm>
          <a:prstGeom prst="rect">
            <a:avLst/>
          </a:prstGeom>
          <a:noFill/>
          <a:ln>
            <a:noFill/>
          </a:ln>
        </p:spPr>
      </p:pic>
      <p:sp>
        <p:nvSpPr>
          <p:cNvPr id="146" name="Google Shape;146;p23"/>
          <p:cNvSpPr txBox="1"/>
          <p:nvPr/>
        </p:nvSpPr>
        <p:spPr>
          <a:xfrm>
            <a:off x="123425" y="4506525"/>
            <a:ext cx="2018400" cy="7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Case History Page</a:t>
            </a:r>
            <a:endParaRPr>
              <a:latin typeface="Roboto Mono"/>
              <a:ea typeface="Roboto Mono"/>
              <a:cs typeface="Roboto Mono"/>
              <a:sym typeface="Roboto Mono"/>
            </a:endParaRPr>
          </a:p>
        </p:txBody>
      </p:sp>
      <p:sp>
        <p:nvSpPr>
          <p:cNvPr id="147" name="Google Shape;147;p23"/>
          <p:cNvSpPr txBox="1"/>
          <p:nvPr/>
        </p:nvSpPr>
        <p:spPr>
          <a:xfrm>
            <a:off x="2508000" y="4498375"/>
            <a:ext cx="20184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Action Selection</a:t>
            </a:r>
            <a:endParaRPr>
              <a:latin typeface="Roboto Mono"/>
              <a:ea typeface="Roboto Mono"/>
              <a:cs typeface="Roboto Mono"/>
              <a:sym typeface="Roboto Mono"/>
            </a:endParaRPr>
          </a:p>
        </p:txBody>
      </p:sp>
      <p:pic>
        <p:nvPicPr>
          <p:cNvPr id="148" name="Google Shape;148;p23"/>
          <p:cNvPicPr preferRelativeResize="0"/>
          <p:nvPr/>
        </p:nvPicPr>
        <p:blipFill rotWithShape="1">
          <a:blip r:embed="rId4">
            <a:alphaModFix/>
          </a:blip>
          <a:srcRect b="7363" l="7234" r="3670" t="11540"/>
          <a:stretch/>
        </p:blipFill>
        <p:spPr>
          <a:xfrm>
            <a:off x="4526400" y="1043099"/>
            <a:ext cx="4617598" cy="3266676"/>
          </a:xfrm>
          <a:prstGeom prst="rect">
            <a:avLst/>
          </a:prstGeom>
          <a:noFill/>
          <a:ln>
            <a:noFill/>
          </a:ln>
        </p:spPr>
      </p:pic>
      <p:sp>
        <p:nvSpPr>
          <p:cNvPr id="149" name="Google Shape;149;p23"/>
          <p:cNvSpPr txBox="1"/>
          <p:nvPr/>
        </p:nvSpPr>
        <p:spPr>
          <a:xfrm>
            <a:off x="5618550" y="4425125"/>
            <a:ext cx="24333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Create New Event Form</a:t>
            </a:r>
            <a:endParaRPr>
              <a:latin typeface="Roboto Mono"/>
              <a:ea typeface="Roboto Mono"/>
              <a:cs typeface="Roboto Mono"/>
              <a:sym typeface="Roboto Mono"/>
            </a:endParaRPr>
          </a:p>
        </p:txBody>
      </p:sp>
      <p:sp>
        <p:nvSpPr>
          <p:cNvPr id="150" name="Google Shape;150;p23"/>
          <p:cNvSpPr txBox="1"/>
          <p:nvPr/>
        </p:nvSpPr>
        <p:spPr>
          <a:xfrm>
            <a:off x="416425" y="259750"/>
            <a:ext cx="8049000" cy="7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Task 3: Create New Event</a:t>
            </a:r>
            <a:endParaRPr sz="2400"/>
          </a:p>
        </p:txBody>
      </p:sp>
      <p:sp>
        <p:nvSpPr>
          <p:cNvPr id="151" name="Google Shape;151;p23"/>
          <p:cNvSpPr txBox="1"/>
          <p:nvPr/>
        </p:nvSpPr>
        <p:spPr>
          <a:xfrm>
            <a:off x="185025" y="247425"/>
            <a:ext cx="6737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2CC"/>
                </a:highlight>
                <a:latin typeface="Montserrat Medium"/>
                <a:ea typeface="Montserrat Medium"/>
                <a:cs typeface="Montserrat Medium"/>
                <a:sym typeface="Montserrat Medium"/>
              </a:rPr>
              <a:t>Taskflow #3 - Create new event</a:t>
            </a:r>
            <a:endParaRPr sz="3000">
              <a:highlight>
                <a:srgbClr val="FFF2CC"/>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FFF2CC"/>
                </a:highlight>
              </a:rPr>
              <a:t> </a:t>
            </a:r>
            <a:endParaRPr>
              <a:highlight>
                <a:srgbClr val="FFF2CC"/>
              </a:highlight>
            </a:endParaRPr>
          </a:p>
          <a:p>
            <a:pPr indent="0" lvl="0" marL="0" rtl="0" algn="l">
              <a:spcBef>
                <a:spcPts val="0"/>
              </a:spcBef>
              <a:spcAft>
                <a:spcPts val="0"/>
              </a:spcAft>
              <a:buNone/>
            </a:pPr>
            <a:r>
              <a:t/>
            </a:r>
            <a:endParaRPr>
              <a:highlight>
                <a:srgbClr val="FFF2CC"/>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4"/>
          <p:cNvSpPr/>
          <p:nvPr/>
        </p:nvSpPr>
        <p:spPr>
          <a:xfrm>
            <a:off x="-75" y="951150"/>
            <a:ext cx="9144000" cy="3426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4"/>
          <p:cNvPicPr preferRelativeResize="0"/>
          <p:nvPr/>
        </p:nvPicPr>
        <p:blipFill rotWithShape="1">
          <a:blip r:embed="rId3">
            <a:alphaModFix/>
          </a:blip>
          <a:srcRect b="5005" l="5795" r="3509" t="8241"/>
          <a:stretch/>
        </p:blipFill>
        <p:spPr>
          <a:xfrm>
            <a:off x="2221350" y="1043100"/>
            <a:ext cx="4427297" cy="3231325"/>
          </a:xfrm>
          <a:prstGeom prst="rect">
            <a:avLst/>
          </a:prstGeom>
          <a:noFill/>
          <a:ln>
            <a:noFill/>
          </a:ln>
        </p:spPr>
      </p:pic>
      <p:sp>
        <p:nvSpPr>
          <p:cNvPr id="158" name="Google Shape;158;p24"/>
          <p:cNvSpPr txBox="1"/>
          <p:nvPr/>
        </p:nvSpPr>
        <p:spPr>
          <a:xfrm>
            <a:off x="2242575" y="4454725"/>
            <a:ext cx="20754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Event Details Page</a:t>
            </a:r>
            <a:endParaRPr>
              <a:latin typeface="Roboto Mono"/>
              <a:ea typeface="Roboto Mono"/>
              <a:cs typeface="Roboto Mono"/>
              <a:sym typeface="Roboto Mono"/>
            </a:endParaRPr>
          </a:p>
        </p:txBody>
      </p:sp>
      <p:sp>
        <p:nvSpPr>
          <p:cNvPr id="159" name="Google Shape;159;p24"/>
          <p:cNvSpPr txBox="1"/>
          <p:nvPr/>
        </p:nvSpPr>
        <p:spPr>
          <a:xfrm>
            <a:off x="4586450" y="4454725"/>
            <a:ext cx="19695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Case History Page</a:t>
            </a:r>
            <a:endParaRPr>
              <a:latin typeface="Roboto Mono"/>
              <a:ea typeface="Roboto Mono"/>
              <a:cs typeface="Roboto Mono"/>
              <a:sym typeface="Roboto Mono"/>
            </a:endParaRPr>
          </a:p>
        </p:txBody>
      </p:sp>
      <p:sp>
        <p:nvSpPr>
          <p:cNvPr id="160" name="Google Shape;160;p24"/>
          <p:cNvSpPr txBox="1"/>
          <p:nvPr/>
        </p:nvSpPr>
        <p:spPr>
          <a:xfrm>
            <a:off x="416425" y="259750"/>
            <a:ext cx="8049000" cy="7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Task 3: Create New Event (cont.)</a:t>
            </a:r>
            <a:endParaRPr sz="2400"/>
          </a:p>
        </p:txBody>
      </p:sp>
      <p:sp>
        <p:nvSpPr>
          <p:cNvPr id="161" name="Google Shape;161;p24"/>
          <p:cNvSpPr txBox="1"/>
          <p:nvPr/>
        </p:nvSpPr>
        <p:spPr>
          <a:xfrm>
            <a:off x="185025" y="247425"/>
            <a:ext cx="6737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2CC"/>
                </a:highlight>
                <a:latin typeface="Montserrat Medium"/>
                <a:ea typeface="Montserrat Medium"/>
                <a:cs typeface="Montserrat Medium"/>
                <a:sym typeface="Montserrat Medium"/>
              </a:rPr>
              <a:t>Taskflow #3 - Create new event</a:t>
            </a:r>
            <a:endParaRPr sz="3000">
              <a:highlight>
                <a:srgbClr val="FFF2CC"/>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FFF2CC"/>
                </a:highlight>
              </a:rPr>
              <a:t> </a:t>
            </a:r>
            <a:endParaRPr>
              <a:highlight>
                <a:srgbClr val="FFF2CC"/>
              </a:highlight>
            </a:endParaRPr>
          </a:p>
          <a:p>
            <a:pPr indent="0" lvl="0" marL="0" rtl="0" algn="l">
              <a:spcBef>
                <a:spcPts val="0"/>
              </a:spcBef>
              <a:spcAft>
                <a:spcPts val="0"/>
              </a:spcAft>
              <a:buNone/>
            </a:pPr>
            <a:r>
              <a:t/>
            </a:r>
            <a:endParaRPr>
              <a:highlight>
                <a:srgbClr val="FFF2CC"/>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5"/>
          <p:cNvSpPr/>
          <p:nvPr/>
        </p:nvSpPr>
        <p:spPr>
          <a:xfrm>
            <a:off x="-75" y="951150"/>
            <a:ext cx="9144000" cy="34260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25"/>
          <p:cNvPicPr preferRelativeResize="0"/>
          <p:nvPr/>
        </p:nvPicPr>
        <p:blipFill rotWithShape="1">
          <a:blip r:embed="rId3">
            <a:alphaModFix/>
          </a:blip>
          <a:srcRect b="4649" l="0" r="0" t="5591"/>
          <a:stretch/>
        </p:blipFill>
        <p:spPr>
          <a:xfrm>
            <a:off x="2062125" y="1043975"/>
            <a:ext cx="4573800" cy="3182102"/>
          </a:xfrm>
          <a:prstGeom prst="rect">
            <a:avLst/>
          </a:prstGeom>
          <a:noFill/>
          <a:ln>
            <a:noFill/>
          </a:ln>
        </p:spPr>
      </p:pic>
      <p:sp>
        <p:nvSpPr>
          <p:cNvPr id="168" name="Google Shape;168;p25"/>
          <p:cNvSpPr txBox="1"/>
          <p:nvPr/>
        </p:nvSpPr>
        <p:spPr>
          <a:xfrm>
            <a:off x="2125500" y="4426650"/>
            <a:ext cx="2010300" cy="6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Locked Phone Screen</a:t>
            </a:r>
            <a:endParaRPr>
              <a:latin typeface="Roboto Mono"/>
              <a:ea typeface="Roboto Mono"/>
              <a:cs typeface="Roboto Mono"/>
              <a:sym typeface="Roboto Mono"/>
            </a:endParaRPr>
          </a:p>
        </p:txBody>
      </p:sp>
      <p:sp>
        <p:nvSpPr>
          <p:cNvPr id="169" name="Google Shape;169;p25"/>
          <p:cNvSpPr txBox="1"/>
          <p:nvPr/>
        </p:nvSpPr>
        <p:spPr>
          <a:xfrm>
            <a:off x="4656550" y="4459200"/>
            <a:ext cx="21324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Update Details Page</a:t>
            </a:r>
            <a:endParaRPr>
              <a:latin typeface="Roboto Mono"/>
              <a:ea typeface="Roboto Mono"/>
              <a:cs typeface="Roboto Mono"/>
              <a:sym typeface="Roboto Mono"/>
            </a:endParaRPr>
          </a:p>
        </p:txBody>
      </p:sp>
      <p:sp>
        <p:nvSpPr>
          <p:cNvPr id="170" name="Google Shape;170;p25"/>
          <p:cNvSpPr txBox="1"/>
          <p:nvPr/>
        </p:nvSpPr>
        <p:spPr>
          <a:xfrm>
            <a:off x="571050" y="186500"/>
            <a:ext cx="7902300" cy="7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Task 4: Adding a comment</a:t>
            </a:r>
            <a:endParaRPr sz="2400"/>
          </a:p>
        </p:txBody>
      </p:sp>
      <p:sp>
        <p:nvSpPr>
          <p:cNvPr id="171" name="Google Shape;171;p25"/>
          <p:cNvSpPr txBox="1"/>
          <p:nvPr/>
        </p:nvSpPr>
        <p:spPr>
          <a:xfrm>
            <a:off x="185025" y="247425"/>
            <a:ext cx="6737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2CC"/>
                </a:highlight>
                <a:latin typeface="Montserrat Medium"/>
                <a:ea typeface="Montserrat Medium"/>
                <a:cs typeface="Montserrat Medium"/>
                <a:sym typeface="Montserrat Medium"/>
              </a:rPr>
              <a:t>Taskflow #4 - Adding a comment</a:t>
            </a:r>
            <a:endParaRPr sz="3000">
              <a:highlight>
                <a:srgbClr val="FFF2CC"/>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FFF2CC"/>
                </a:highlight>
              </a:rPr>
              <a:t> </a:t>
            </a:r>
            <a:endParaRPr>
              <a:highlight>
                <a:srgbClr val="FFF2CC"/>
              </a:highlight>
            </a:endParaRPr>
          </a:p>
          <a:p>
            <a:pPr indent="0" lvl="0" marL="0" rtl="0" algn="l">
              <a:spcBef>
                <a:spcPts val="0"/>
              </a:spcBef>
              <a:spcAft>
                <a:spcPts val="0"/>
              </a:spcAft>
              <a:buNone/>
            </a:pPr>
            <a:r>
              <a:t/>
            </a:r>
            <a:endParaRPr>
              <a:highlight>
                <a:srgbClr val="FFF2CC"/>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t>
            </a:r>
            <a:endParaRPr/>
          </a:p>
        </p:txBody>
      </p:sp>
      <p:sp>
        <p:nvSpPr>
          <p:cNvPr id="177" name="Google Shape;177;p26"/>
          <p:cNvSpPr txBox="1"/>
          <p:nvPr>
            <p:ph idx="1" type="body"/>
          </p:nvPr>
        </p:nvSpPr>
        <p:spPr>
          <a:xfrm>
            <a:off x="6091075" y="3595225"/>
            <a:ext cx="2488800" cy="112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latin typeface="Roboto Mono Medium"/>
                <a:ea typeface="Roboto Mono Medium"/>
                <a:cs typeface="Roboto Mono Medium"/>
                <a:sym typeface="Roboto Mono Medium"/>
              </a:rPr>
              <a:t>RH</a:t>
            </a:r>
            <a:endParaRPr>
              <a:latin typeface="Roboto Mono Medium"/>
              <a:ea typeface="Roboto Mono Medium"/>
              <a:cs typeface="Roboto Mono Medium"/>
              <a:sym typeface="Roboto Mono Medium"/>
            </a:endParaRPr>
          </a:p>
          <a:p>
            <a:pPr indent="0" lvl="0" marL="0" rtl="0" algn="ctr">
              <a:lnSpc>
                <a:spcPct val="100000"/>
              </a:lnSpc>
              <a:spcBef>
                <a:spcPts val="1600"/>
              </a:spcBef>
              <a:spcAft>
                <a:spcPts val="1600"/>
              </a:spcAft>
              <a:buNone/>
            </a:pPr>
            <a:r>
              <a:rPr lang="en">
                <a:latin typeface="Roboto Mono Medium"/>
                <a:ea typeface="Roboto Mono Medium"/>
                <a:cs typeface="Roboto Mono Medium"/>
                <a:sym typeface="Roboto Mono Medium"/>
              </a:rPr>
              <a:t>Senior at Stanford</a:t>
            </a:r>
            <a:endParaRPr>
              <a:latin typeface="Roboto Mono Medium"/>
              <a:ea typeface="Roboto Mono Medium"/>
              <a:cs typeface="Roboto Mono Medium"/>
              <a:sym typeface="Roboto Mono Medium"/>
            </a:endParaRPr>
          </a:p>
        </p:txBody>
      </p:sp>
      <p:pic>
        <p:nvPicPr>
          <p:cNvPr id="178" name="Google Shape;178;p26"/>
          <p:cNvPicPr preferRelativeResize="0"/>
          <p:nvPr/>
        </p:nvPicPr>
        <p:blipFill>
          <a:blip r:embed="rId3">
            <a:alphaModFix/>
          </a:blip>
          <a:stretch>
            <a:fillRect/>
          </a:stretch>
        </p:blipFill>
        <p:spPr>
          <a:xfrm>
            <a:off x="819900" y="1322525"/>
            <a:ext cx="2321636" cy="2425100"/>
          </a:xfrm>
          <a:prstGeom prst="rect">
            <a:avLst/>
          </a:prstGeom>
          <a:noFill/>
          <a:ln>
            <a:noFill/>
          </a:ln>
        </p:spPr>
      </p:pic>
      <p:pic>
        <p:nvPicPr>
          <p:cNvPr id="179" name="Google Shape;179;p26"/>
          <p:cNvPicPr preferRelativeResize="0"/>
          <p:nvPr/>
        </p:nvPicPr>
        <p:blipFill>
          <a:blip r:embed="rId4">
            <a:alphaModFix/>
          </a:blip>
          <a:stretch>
            <a:fillRect/>
          </a:stretch>
        </p:blipFill>
        <p:spPr>
          <a:xfrm>
            <a:off x="3487386" y="1322525"/>
            <a:ext cx="2321636" cy="2425100"/>
          </a:xfrm>
          <a:prstGeom prst="rect">
            <a:avLst/>
          </a:prstGeom>
          <a:noFill/>
          <a:ln>
            <a:noFill/>
          </a:ln>
        </p:spPr>
      </p:pic>
      <p:pic>
        <p:nvPicPr>
          <p:cNvPr id="180" name="Google Shape;180;p26"/>
          <p:cNvPicPr preferRelativeResize="0"/>
          <p:nvPr/>
        </p:nvPicPr>
        <p:blipFill>
          <a:blip r:embed="rId5">
            <a:alphaModFix/>
          </a:blip>
          <a:stretch>
            <a:fillRect/>
          </a:stretch>
        </p:blipFill>
        <p:spPr>
          <a:xfrm>
            <a:off x="6091078" y="1322525"/>
            <a:ext cx="2321636" cy="2425100"/>
          </a:xfrm>
          <a:prstGeom prst="rect">
            <a:avLst/>
          </a:prstGeom>
          <a:noFill/>
          <a:ln>
            <a:noFill/>
          </a:ln>
        </p:spPr>
      </p:pic>
      <p:sp>
        <p:nvSpPr>
          <p:cNvPr id="181" name="Google Shape;181;p26"/>
          <p:cNvSpPr txBox="1"/>
          <p:nvPr>
            <p:ph idx="1" type="body"/>
          </p:nvPr>
        </p:nvSpPr>
        <p:spPr>
          <a:xfrm>
            <a:off x="3564288" y="3595225"/>
            <a:ext cx="2321700" cy="1202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latin typeface="Roboto Mono Medium"/>
                <a:ea typeface="Roboto Mono Medium"/>
                <a:cs typeface="Roboto Mono Medium"/>
                <a:sym typeface="Roboto Mono Medium"/>
              </a:rPr>
              <a:t>ST</a:t>
            </a:r>
            <a:endParaRPr>
              <a:latin typeface="Roboto Mono Medium"/>
              <a:ea typeface="Roboto Mono Medium"/>
              <a:cs typeface="Roboto Mono Medium"/>
              <a:sym typeface="Roboto Mono Medium"/>
            </a:endParaRPr>
          </a:p>
          <a:p>
            <a:pPr indent="0" lvl="0" marL="0" rtl="0" algn="ctr">
              <a:lnSpc>
                <a:spcPct val="100000"/>
              </a:lnSpc>
              <a:spcBef>
                <a:spcPts val="1600"/>
              </a:spcBef>
              <a:spcAft>
                <a:spcPts val="1600"/>
              </a:spcAft>
              <a:buNone/>
            </a:pPr>
            <a:r>
              <a:rPr lang="en">
                <a:latin typeface="Roboto Mono Medium"/>
                <a:ea typeface="Roboto Mono Medium"/>
                <a:cs typeface="Roboto Mono Medium"/>
                <a:sym typeface="Roboto Mono Medium"/>
              </a:rPr>
              <a:t>Junior at Stanford</a:t>
            </a:r>
            <a:endParaRPr>
              <a:latin typeface="Roboto Mono Medium"/>
              <a:ea typeface="Roboto Mono Medium"/>
              <a:cs typeface="Roboto Mono Medium"/>
              <a:sym typeface="Roboto Mono Medium"/>
            </a:endParaRPr>
          </a:p>
        </p:txBody>
      </p:sp>
      <p:sp>
        <p:nvSpPr>
          <p:cNvPr id="182" name="Google Shape;182;p26"/>
          <p:cNvSpPr txBox="1"/>
          <p:nvPr>
            <p:ph idx="1" type="body"/>
          </p:nvPr>
        </p:nvSpPr>
        <p:spPr>
          <a:xfrm>
            <a:off x="602225" y="3595225"/>
            <a:ext cx="2757000" cy="10500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latin typeface="Roboto Mono Medium"/>
                <a:ea typeface="Roboto Mono Medium"/>
                <a:cs typeface="Roboto Mono Medium"/>
                <a:sym typeface="Roboto Mono Medium"/>
              </a:rPr>
              <a:t>DF</a:t>
            </a:r>
            <a:endParaRPr>
              <a:latin typeface="Roboto Mono Medium"/>
              <a:ea typeface="Roboto Mono Medium"/>
              <a:cs typeface="Roboto Mono Medium"/>
              <a:sym typeface="Roboto Mono Medium"/>
            </a:endParaRPr>
          </a:p>
          <a:p>
            <a:pPr indent="0" lvl="0" marL="0" rtl="0" algn="ctr">
              <a:lnSpc>
                <a:spcPct val="100000"/>
              </a:lnSpc>
              <a:spcBef>
                <a:spcPts val="1600"/>
              </a:spcBef>
              <a:spcAft>
                <a:spcPts val="1600"/>
              </a:spcAft>
              <a:buNone/>
            </a:pPr>
            <a:r>
              <a:rPr lang="en">
                <a:latin typeface="Roboto Mono Medium"/>
                <a:ea typeface="Roboto Mono Medium"/>
                <a:cs typeface="Roboto Mono Medium"/>
                <a:sym typeface="Roboto Mono Medium"/>
              </a:rPr>
              <a:t>Housing organizer in San Francisco</a:t>
            </a:r>
            <a:endParaRPr>
              <a:latin typeface="Roboto Mono Medium"/>
              <a:ea typeface="Roboto Mono Medium"/>
              <a:cs typeface="Roboto Mono Medium"/>
              <a:sym typeface="Roboto Mono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a:t>
            </a:r>
            <a:endParaRPr/>
          </a:p>
        </p:txBody>
      </p:sp>
      <p:sp>
        <p:nvSpPr>
          <p:cNvPr id="188" name="Google Shape;188;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We started our testing by providing background info on the app:</a:t>
            </a:r>
            <a:endParaRPr sz="1400">
              <a:solidFill>
                <a:schemeClr val="dk1"/>
              </a:solidFill>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AutoNum type="alphaLcPeriod"/>
            </a:pPr>
            <a:r>
              <a:rPr lang="en">
                <a:solidFill>
                  <a:schemeClr val="dk1"/>
                </a:solidFill>
                <a:latin typeface="Montserrat"/>
                <a:ea typeface="Montserrat"/>
                <a:cs typeface="Montserrat"/>
                <a:sym typeface="Montserrat"/>
              </a:rPr>
              <a:t>Script: The app is a "social network" for renters to crowdsource housing issues they are experiencing, such as slow repairs and illegal rent increases. People can create "cases" that others in their network can subscribe to and get updates on steps being taken to resolve the case and ways they can help.</a:t>
            </a:r>
            <a:endParaRPr>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App Demo:</a:t>
            </a:r>
            <a:endParaRPr sz="1400">
              <a:solidFill>
                <a:schemeClr val="dk1"/>
              </a:solidFill>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AutoNum type="alphaLcPeriod"/>
            </a:pPr>
            <a:r>
              <a:rPr lang="en">
                <a:solidFill>
                  <a:schemeClr val="dk1"/>
                </a:solidFill>
                <a:latin typeface="Montserrat"/>
                <a:ea typeface="Montserrat"/>
                <a:cs typeface="Montserrat"/>
                <a:sym typeface="Montserrat"/>
              </a:rPr>
              <a:t>show how to view the cases for a profile, and how to view the events and updates in a specific case</a:t>
            </a:r>
            <a:endParaRPr>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Tasks</a:t>
            </a:r>
            <a:endParaRPr sz="1400">
              <a:solidFill>
                <a:schemeClr val="dk1"/>
              </a:solidFill>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AutoNum type="alphaLcPeriod"/>
            </a:pPr>
            <a:r>
              <a:rPr lang="en">
                <a:solidFill>
                  <a:schemeClr val="dk1"/>
                </a:solidFill>
                <a:latin typeface="Montserrat"/>
                <a:ea typeface="Montserrat"/>
                <a:cs typeface="Montserrat"/>
                <a:sym typeface="Montserrat"/>
              </a:rPr>
              <a:t>Ask the participant to perform each of our tasks listed above</a:t>
            </a:r>
            <a:endParaRPr>
              <a:solidFill>
                <a:schemeClr val="dk1"/>
              </a:solidFill>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AutoNum type="alphaLcPeriod"/>
            </a:pPr>
            <a:r>
              <a:rPr lang="en">
                <a:solidFill>
                  <a:schemeClr val="dk1"/>
                </a:solidFill>
                <a:latin typeface="Montserrat"/>
                <a:ea typeface="Montserrat"/>
                <a:cs typeface="Montserrat"/>
                <a:sym typeface="Montserrat"/>
              </a:rPr>
              <a:t>Start from the landing page (a news feed), where we ask them to create a new case. </a:t>
            </a:r>
            <a:endParaRPr>
              <a:solidFill>
                <a:schemeClr val="dk1"/>
              </a:solidFill>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AutoNum type="alphaLcPeriod"/>
            </a:pPr>
            <a:r>
              <a:rPr lang="en">
                <a:solidFill>
                  <a:schemeClr val="dk1"/>
                </a:solidFill>
                <a:latin typeface="Montserrat"/>
                <a:ea typeface="Montserrat"/>
                <a:cs typeface="Montserrat"/>
                <a:sym typeface="Montserrat"/>
              </a:rPr>
              <a:t>Observed</a:t>
            </a:r>
            <a:endParaRPr>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AutoNum type="arabicPeriod"/>
            </a:pPr>
            <a:r>
              <a:rPr lang="en" sz="1400">
                <a:solidFill>
                  <a:schemeClr val="dk1"/>
                </a:solidFill>
                <a:latin typeface="Montserrat"/>
                <a:ea typeface="Montserrat"/>
                <a:cs typeface="Montserrat"/>
                <a:sym typeface="Montserrat"/>
              </a:rPr>
              <a:t>Feedback</a:t>
            </a:r>
            <a:endParaRPr sz="1400">
              <a:solidFill>
                <a:schemeClr val="dk1"/>
              </a:solidFill>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AutoNum type="alphaLcPeriod"/>
            </a:pPr>
            <a:r>
              <a:rPr lang="en">
                <a:solidFill>
                  <a:schemeClr val="dk1"/>
                </a:solidFill>
                <a:latin typeface="Montserrat"/>
                <a:ea typeface="Montserrat"/>
                <a:cs typeface="Montserrat"/>
                <a:sym typeface="Montserrat"/>
              </a:rPr>
              <a:t>We asked for general thoughts about their experience using the app</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1600"/>
              </a:spcBef>
              <a:spcAft>
                <a:spcPts val="1600"/>
              </a:spcAft>
              <a:buNone/>
            </a:pPr>
            <a:r>
              <a:t/>
            </a:r>
            <a:endParaRPr>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Errors</a:t>
            </a:r>
            <a:endParaRPr/>
          </a:p>
        </p:txBody>
      </p:sp>
      <p:sp>
        <p:nvSpPr>
          <p:cNvPr id="194" name="Google Shape;194;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Home screen looks like a group chat rather than an activity feed</a:t>
            </a:r>
            <a:endParaRPr/>
          </a:p>
          <a:p>
            <a:pPr indent="-342900" lvl="0" marL="457200" rtl="0" algn="l">
              <a:spcBef>
                <a:spcPts val="0"/>
              </a:spcBef>
              <a:spcAft>
                <a:spcPts val="0"/>
              </a:spcAft>
              <a:buSzPts val="1800"/>
              <a:buAutoNum type="arabicPeriod"/>
            </a:pPr>
            <a:r>
              <a:rPr lang="en"/>
              <a:t>Functionality of “+” button on “Case History” screen is not clear</a:t>
            </a:r>
            <a:endParaRPr/>
          </a:p>
          <a:p>
            <a:pPr indent="-342900" lvl="0" marL="457200" rtl="0" algn="l">
              <a:spcBef>
                <a:spcPts val="0"/>
              </a:spcBef>
              <a:spcAft>
                <a:spcPts val="0"/>
              </a:spcAft>
              <a:buSzPts val="1800"/>
              <a:buAutoNum type="arabicPeriod"/>
            </a:pPr>
            <a:r>
              <a:rPr lang="en"/>
              <a:t>Users mis-understand what a “case” was, vs an “event” or “update”, even though we took a minute in the beginning to explain background on how the app works.</a:t>
            </a:r>
            <a:endParaRPr/>
          </a:p>
          <a:p>
            <a:pPr indent="-342900" lvl="0" marL="457200" rtl="0" algn="l">
              <a:spcBef>
                <a:spcPts val="0"/>
              </a:spcBef>
              <a:spcAft>
                <a:spcPts val="0"/>
              </a:spcAft>
              <a:buSzPts val="1800"/>
              <a:buAutoNum type="arabicPeriod"/>
            </a:pPr>
            <a:r>
              <a:rPr lang="en"/>
              <a:t>Participants needed a lot of encouragement to motivate them to click continue along the work flow</a:t>
            </a:r>
            <a:endParaRPr/>
          </a:p>
          <a:p>
            <a:pPr indent="-342900" lvl="0" marL="457200" rtl="0" algn="l">
              <a:spcBef>
                <a:spcPts val="0"/>
              </a:spcBef>
              <a:spcAft>
                <a:spcPts val="0"/>
              </a:spcAft>
              <a:buSzPts val="1800"/>
              <a:buAutoNum type="arabicPeriod"/>
            </a:pPr>
            <a:r>
              <a:rPr lang="en"/>
              <a:t>Time</a:t>
            </a:r>
            <a:endParaRPr/>
          </a:p>
          <a:p>
            <a:pPr indent="-317500" lvl="1" marL="914400" rtl="0" algn="l">
              <a:spcBef>
                <a:spcPts val="0"/>
              </a:spcBef>
              <a:spcAft>
                <a:spcPts val="0"/>
              </a:spcAft>
              <a:buSzPts val="1400"/>
              <a:buAutoNum type="alphaLcPeriod"/>
            </a:pPr>
            <a:r>
              <a:rPr lang="en"/>
              <a:t>To complete all 4 tasks took roughly 8-10 minutes per participant, which is longer than we were expecting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Successes</a:t>
            </a:r>
            <a:endParaRPr/>
          </a:p>
        </p:txBody>
      </p:sp>
      <p:sp>
        <p:nvSpPr>
          <p:cNvPr id="200" name="Google Shape;200;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Workflows for creating new update and event are smooth</a:t>
            </a:r>
            <a:endParaRPr/>
          </a:p>
          <a:p>
            <a:pPr indent="-317500" lvl="1" marL="914400" rtl="0" algn="l">
              <a:spcBef>
                <a:spcPts val="0"/>
              </a:spcBef>
              <a:spcAft>
                <a:spcPts val="0"/>
              </a:spcAft>
              <a:buSzPts val="1400"/>
              <a:buAutoNum type="alphaLcPeriod"/>
            </a:pPr>
            <a:r>
              <a:rPr lang="en"/>
              <a:t>Participants intuitively understand how to fill in the fields for description, urgency, location, etc.</a:t>
            </a:r>
            <a:endParaRPr/>
          </a:p>
          <a:p>
            <a:pPr indent="-342900" lvl="0" marL="457200" rtl="0" algn="l">
              <a:spcBef>
                <a:spcPts val="0"/>
              </a:spcBef>
              <a:spcAft>
                <a:spcPts val="0"/>
              </a:spcAft>
              <a:buSzPts val="1800"/>
              <a:buAutoNum type="arabicPeriod"/>
            </a:pPr>
            <a:r>
              <a:rPr lang="en"/>
              <a:t>Participants were excited about the prototype, especially the social networking/community-building component of the app</a:t>
            </a:r>
            <a:endParaRPr/>
          </a:p>
          <a:p>
            <a:pPr indent="-317500" lvl="1" marL="914400" rtl="0" algn="l">
              <a:spcBef>
                <a:spcPts val="0"/>
              </a:spcBef>
              <a:spcAft>
                <a:spcPts val="0"/>
              </a:spcAft>
              <a:buSzPts val="1400"/>
              <a:buAutoNum type="alphaLcPeriod"/>
            </a:pPr>
            <a:r>
              <a:rPr lang="en"/>
              <a:t>DH: “People often don’t share things about their housing situation, but if they see that others are going through the same things, they might be willing to share and try to resolve them too.”</a:t>
            </a:r>
            <a:endParaRPr/>
          </a:p>
          <a:p>
            <a:pPr indent="0" lvl="0" marL="457200" rtl="0" algn="l">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UI Changes</a:t>
            </a:r>
            <a:endParaRPr/>
          </a:p>
        </p:txBody>
      </p:sp>
      <p:sp>
        <p:nvSpPr>
          <p:cNvPr id="206" name="Google Shape;206;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Landing page with “My Cases” rather than activity feed</a:t>
            </a:r>
            <a:endParaRPr sz="1400"/>
          </a:p>
          <a:p>
            <a:pPr indent="0" lvl="0" marL="0" rtl="0" algn="l">
              <a:spcBef>
                <a:spcPts val="1600"/>
              </a:spcBef>
              <a:spcAft>
                <a:spcPts val="0"/>
              </a:spcAft>
              <a:buNone/>
            </a:pPr>
            <a:r>
              <a:rPr lang="en" sz="1400"/>
              <a:t>***Label buttons clearly***</a:t>
            </a:r>
            <a:endParaRPr sz="1400"/>
          </a:p>
          <a:p>
            <a:pPr indent="-317500" lvl="0" marL="457200" rtl="0" algn="l">
              <a:spcBef>
                <a:spcPts val="1600"/>
              </a:spcBef>
              <a:spcAft>
                <a:spcPts val="0"/>
              </a:spcAft>
              <a:buSzPts val="1400"/>
              <a:buAutoNum type="arabicPeriod"/>
            </a:pPr>
            <a:r>
              <a:rPr lang="en" sz="1400"/>
              <a:t>“+” button for creating a new case</a:t>
            </a:r>
            <a:endParaRPr sz="1400"/>
          </a:p>
          <a:p>
            <a:pPr indent="0" lvl="0" marL="914400" rtl="0" algn="l">
              <a:spcBef>
                <a:spcPts val="1600"/>
              </a:spcBef>
              <a:spcAft>
                <a:spcPts val="0"/>
              </a:spcAft>
              <a:buNone/>
            </a:pPr>
            <a:r>
              <a:rPr lang="en" sz="1400"/>
              <a:t>⇒ “Create New Case”</a:t>
            </a:r>
            <a:endParaRPr sz="1400"/>
          </a:p>
          <a:p>
            <a:pPr indent="-317500" lvl="0" marL="457200" rtl="0" algn="l">
              <a:spcBef>
                <a:spcPts val="1600"/>
              </a:spcBef>
              <a:spcAft>
                <a:spcPts val="0"/>
              </a:spcAft>
              <a:buSzPts val="1400"/>
              <a:buAutoNum type="arabicPeriod"/>
            </a:pPr>
            <a:r>
              <a:rPr lang="en" sz="1400"/>
              <a:t>“+” button for adding an event or update to a specific case</a:t>
            </a:r>
            <a:endParaRPr sz="1400"/>
          </a:p>
          <a:p>
            <a:pPr indent="0" lvl="0" marL="914400" rtl="0" algn="l">
              <a:spcBef>
                <a:spcPts val="1600"/>
              </a:spcBef>
              <a:spcAft>
                <a:spcPts val="0"/>
              </a:spcAft>
              <a:buNone/>
            </a:pPr>
            <a:r>
              <a:rPr lang="en" sz="1400"/>
              <a:t>⇒Drop down menu with two options, “Add Event” and “Add Update” </a:t>
            </a:r>
            <a:endParaRPr sz="1400"/>
          </a:p>
          <a:p>
            <a:pPr indent="-317500" lvl="0" marL="457200" rtl="0" algn="l">
              <a:spcBef>
                <a:spcPts val="1600"/>
              </a:spcBef>
              <a:spcAft>
                <a:spcPts val="0"/>
              </a:spcAft>
              <a:buSzPts val="1400"/>
              <a:buAutoNum type="arabicPeriod"/>
            </a:pPr>
            <a:r>
              <a:rPr lang="en" sz="1400"/>
              <a:t>Back button for leaving update or event details view and returning to history</a:t>
            </a:r>
            <a:endParaRPr sz="1400"/>
          </a:p>
          <a:p>
            <a:pPr indent="0" lvl="0" marL="914400" rtl="0" algn="l">
              <a:spcBef>
                <a:spcPts val="1600"/>
              </a:spcBef>
              <a:spcAft>
                <a:spcPts val="1600"/>
              </a:spcAft>
              <a:buNone/>
            </a:pPr>
            <a:r>
              <a:rPr lang="en" sz="1400"/>
              <a:t>⇒ “View Case History”</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212" name="Google Shape;212;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Participants are very excited about the app and already have suggestions for what it could do</a:t>
            </a:r>
            <a:endParaRPr/>
          </a:p>
          <a:p>
            <a:pPr indent="-342900" lvl="0" marL="457200" rtl="0" algn="l">
              <a:spcBef>
                <a:spcPts val="0"/>
              </a:spcBef>
              <a:spcAft>
                <a:spcPts val="0"/>
              </a:spcAft>
              <a:buSzPts val="1800"/>
              <a:buChar char="-"/>
            </a:pPr>
            <a:r>
              <a:rPr lang="en"/>
              <a:t>Participants found some concepts a bit confusing at first, such as the meaning of a case vs event and update</a:t>
            </a:r>
            <a:endParaRPr/>
          </a:p>
          <a:p>
            <a:pPr indent="-342900" lvl="0" marL="457200" rtl="0" algn="l">
              <a:spcBef>
                <a:spcPts val="0"/>
              </a:spcBef>
              <a:spcAft>
                <a:spcPts val="0"/>
              </a:spcAft>
              <a:buSzPts val="1800"/>
              <a:buChar char="-"/>
            </a:pPr>
            <a:r>
              <a:rPr lang="en"/>
              <a:t>Cleaning up the buttons would significantly improve clarity and user flow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of Contents</a:t>
            </a:r>
            <a:endParaRPr/>
          </a:p>
        </p:txBody>
      </p:sp>
      <p:sp>
        <p:nvSpPr>
          <p:cNvPr id="61" name="Google Shape;61;p14"/>
          <p:cNvSpPr txBox="1"/>
          <p:nvPr>
            <p:ph idx="1" type="body"/>
          </p:nvPr>
        </p:nvSpPr>
        <p:spPr>
          <a:xfrm>
            <a:off x="311700" y="1172200"/>
            <a:ext cx="85206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Mission Statement</a:t>
            </a:r>
            <a:endParaRPr/>
          </a:p>
          <a:p>
            <a:pPr indent="-342900" lvl="0" marL="457200" rtl="0" algn="l">
              <a:lnSpc>
                <a:spcPct val="150000"/>
              </a:lnSpc>
              <a:spcBef>
                <a:spcPts val="0"/>
              </a:spcBef>
              <a:spcAft>
                <a:spcPts val="0"/>
              </a:spcAft>
              <a:buSzPts val="1800"/>
              <a:buChar char="●"/>
            </a:pPr>
            <a:r>
              <a:rPr lang="en"/>
              <a:t>Our App</a:t>
            </a:r>
            <a:endParaRPr/>
          </a:p>
          <a:p>
            <a:pPr indent="-342900" lvl="0" marL="457200" rtl="0" algn="l">
              <a:lnSpc>
                <a:spcPct val="150000"/>
              </a:lnSpc>
              <a:spcBef>
                <a:spcPts val="0"/>
              </a:spcBef>
              <a:spcAft>
                <a:spcPts val="0"/>
              </a:spcAft>
              <a:buSzPts val="1800"/>
              <a:buChar char="●"/>
            </a:pPr>
            <a:r>
              <a:rPr lang="en"/>
              <a:t>Taskflows</a:t>
            </a:r>
            <a:endParaRPr/>
          </a:p>
          <a:p>
            <a:pPr indent="-342900" lvl="0" marL="457200" rtl="0" algn="l">
              <a:lnSpc>
                <a:spcPct val="150000"/>
              </a:lnSpc>
              <a:spcBef>
                <a:spcPts val="0"/>
              </a:spcBef>
              <a:spcAft>
                <a:spcPts val="0"/>
              </a:spcAft>
              <a:buSzPts val="1800"/>
              <a:buChar char="●"/>
            </a:pPr>
            <a:r>
              <a:rPr lang="en"/>
              <a:t>Paper Prototype</a:t>
            </a:r>
            <a:endParaRPr/>
          </a:p>
          <a:p>
            <a:pPr indent="-342900" lvl="0" marL="457200" rtl="0" algn="l">
              <a:lnSpc>
                <a:spcPct val="150000"/>
              </a:lnSpc>
              <a:spcBef>
                <a:spcPts val="0"/>
              </a:spcBef>
              <a:spcAft>
                <a:spcPts val="0"/>
              </a:spcAft>
              <a:buSzPts val="1800"/>
              <a:buChar char="●"/>
            </a:pPr>
            <a:r>
              <a:rPr lang="en"/>
              <a:t>Experiment</a:t>
            </a:r>
            <a:endParaRPr/>
          </a:p>
          <a:p>
            <a:pPr indent="-342900" lvl="0" marL="457200" rtl="0" algn="l">
              <a:lnSpc>
                <a:spcPct val="150000"/>
              </a:lnSpc>
              <a:spcBef>
                <a:spcPts val="0"/>
              </a:spcBef>
              <a:spcAft>
                <a:spcPts val="0"/>
              </a:spcAft>
              <a:buSzPts val="1800"/>
              <a:buChar char="●"/>
            </a:pPr>
            <a:r>
              <a:rPr lang="en"/>
              <a:t>Results</a:t>
            </a:r>
            <a:endParaRPr/>
          </a:p>
          <a:p>
            <a:pPr indent="-342900" lvl="0" marL="457200" rtl="0" algn="l">
              <a:lnSpc>
                <a:spcPct val="150000"/>
              </a:lnSpc>
              <a:spcBef>
                <a:spcPts val="0"/>
              </a:spcBef>
              <a:spcAft>
                <a:spcPts val="0"/>
              </a:spcAft>
              <a:buSzPts val="1800"/>
              <a:buChar char="●"/>
            </a:pPr>
            <a:r>
              <a:rPr lang="en"/>
              <a:t>UI Changes</a:t>
            </a:r>
            <a:endParaRPr/>
          </a:p>
          <a:p>
            <a:pPr indent="-342900" lvl="0" marL="457200" rtl="0" algn="l">
              <a:lnSpc>
                <a:spcPct val="150000"/>
              </a:lnSpc>
              <a:spcBef>
                <a:spcPts val="0"/>
              </a:spcBef>
              <a:spcAft>
                <a:spcPts val="0"/>
              </a:spcAft>
              <a:buSzPts val="1800"/>
              <a:buChar char="●"/>
            </a:pPr>
            <a:r>
              <a:rPr lang="en"/>
              <a:t>Summary</a:t>
            </a:r>
            <a:endParaRPr/>
          </a:p>
          <a:p>
            <a:pPr indent="-342900" lvl="0" marL="457200" rtl="0" algn="l">
              <a:lnSpc>
                <a:spcPct val="150000"/>
              </a:lnSpc>
              <a:spcBef>
                <a:spcPts val="0"/>
              </a:spcBef>
              <a:spcAft>
                <a:spcPts val="0"/>
              </a:spcAft>
              <a:buSzPts val="1800"/>
              <a:buChar char="●"/>
            </a:pPr>
            <a:r>
              <a:rPr lang="en"/>
              <a:t>Appendix</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Appendix</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RH Errors</a:t>
            </a:r>
            <a:endParaRPr/>
          </a:p>
        </p:txBody>
      </p:sp>
      <p:graphicFrame>
        <p:nvGraphicFramePr>
          <p:cNvPr id="228" name="Google Shape;228;p34"/>
          <p:cNvGraphicFramePr/>
          <p:nvPr/>
        </p:nvGraphicFramePr>
        <p:xfrm>
          <a:off x="480675" y="1223950"/>
          <a:ext cx="3000000" cy="3000000"/>
        </p:xfrm>
        <a:graphic>
          <a:graphicData uri="http://schemas.openxmlformats.org/drawingml/2006/table">
            <a:tbl>
              <a:tblPr>
                <a:noFill/>
                <a:tableStyleId>{0D71A370-3864-4C4D-8CB5-45AA14C9DB46}</a:tableStyleId>
              </a:tblPr>
              <a:tblGrid>
                <a:gridCol w="2603800"/>
                <a:gridCol w="2603800"/>
              </a:tblGrid>
              <a:tr h="271150">
                <a:tc>
                  <a:txBody>
                    <a:bodyPr/>
                    <a:lstStyle/>
                    <a:p>
                      <a:pPr indent="0" lvl="0" marL="0" rtl="0" algn="l">
                        <a:spcBef>
                          <a:spcPts val="0"/>
                        </a:spcBef>
                        <a:spcAft>
                          <a:spcPts val="0"/>
                        </a:spcAft>
                        <a:buNone/>
                      </a:pPr>
                      <a:r>
                        <a:rPr lang="en" sz="1100">
                          <a:latin typeface="Roboto Mono"/>
                          <a:ea typeface="Roboto Mono"/>
                          <a:cs typeface="Roboto Mono"/>
                          <a:sym typeface="Roboto Mono"/>
                        </a:rPr>
                        <a:t>Incident</a:t>
                      </a:r>
                      <a:endParaRPr sz="1100">
                        <a:latin typeface="Roboto Mono"/>
                        <a:ea typeface="Roboto Mono"/>
                        <a:cs typeface="Roboto Mono"/>
                        <a:sym typeface="Roboto Mono"/>
                      </a:endParaRPr>
                    </a:p>
                  </a:txBody>
                  <a:tcPr marT="63500" marB="63500" marR="63500" marL="63500"/>
                </a:tc>
                <a:tc>
                  <a:txBody>
                    <a:bodyPr/>
                    <a:lstStyle/>
                    <a:p>
                      <a:pPr indent="0" lvl="0" marL="0" rtl="0" algn="l">
                        <a:spcBef>
                          <a:spcPts val="0"/>
                        </a:spcBef>
                        <a:spcAft>
                          <a:spcPts val="0"/>
                        </a:spcAft>
                        <a:buNone/>
                      </a:pPr>
                      <a:r>
                        <a:rPr lang="en" sz="1100">
                          <a:latin typeface="Roboto Mono"/>
                          <a:ea typeface="Roboto Mono"/>
                          <a:cs typeface="Roboto Mono"/>
                          <a:sym typeface="Roboto Mono"/>
                        </a:rPr>
                        <a:t>Severity Rating</a:t>
                      </a:r>
                      <a:endParaRPr sz="1100">
                        <a:latin typeface="Roboto Mono"/>
                        <a:ea typeface="Roboto Mono"/>
                        <a:cs typeface="Roboto Mono"/>
                        <a:sym typeface="Roboto Mono"/>
                      </a:endParaRPr>
                    </a:p>
                  </a:txBody>
                  <a:tcPr marT="63500" marB="63500" marR="63500" marL="63500"/>
                </a:tc>
              </a:tr>
              <a:tr h="738450">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“wouldn’t I just write here in the chat? at the bottom...This looks like a group chat, but it’s labelled home”</a:t>
                      </a:r>
                      <a:endParaRPr sz="1100">
                        <a:solidFill>
                          <a:srgbClr val="CC0000"/>
                        </a:solidFill>
                        <a:latin typeface="Roboto Mono"/>
                        <a:ea typeface="Roboto Mono"/>
                        <a:cs typeface="Roboto Mono"/>
                        <a:sym typeface="Roboto Mono"/>
                      </a:endParaRPr>
                    </a:p>
                  </a:txBody>
                  <a:tcPr marT="63500" marB="63500" marR="63500" marL="63500"/>
                </a:tc>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4</a:t>
                      </a:r>
                      <a:endParaRPr sz="1100">
                        <a:solidFill>
                          <a:srgbClr val="CC0000"/>
                        </a:solidFill>
                        <a:latin typeface="Roboto Mono"/>
                        <a:ea typeface="Roboto Mono"/>
                        <a:cs typeface="Roboto Mono"/>
                        <a:sym typeface="Roboto Mono"/>
                      </a:endParaRPr>
                    </a:p>
                  </a:txBody>
                  <a:tcPr marT="63500" marB="63500" marR="63500" marL="63500"/>
                </a:tc>
              </a:tr>
              <a:tr h="894225">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“I’ve arrived at case history, but how do I go back to add an update? I want to go to another page to add a message”</a:t>
                      </a:r>
                      <a:endParaRPr sz="1100">
                        <a:solidFill>
                          <a:srgbClr val="CC0000"/>
                        </a:solidFill>
                        <a:latin typeface="Roboto Mono"/>
                        <a:ea typeface="Roboto Mono"/>
                        <a:cs typeface="Roboto Mono"/>
                        <a:sym typeface="Roboto Mono"/>
                      </a:endParaRPr>
                    </a:p>
                    <a:p>
                      <a:pPr indent="0" lvl="0" marL="0" rtl="0" algn="l">
                        <a:spcBef>
                          <a:spcPts val="0"/>
                        </a:spcBef>
                        <a:spcAft>
                          <a:spcPts val="0"/>
                        </a:spcAft>
                        <a:buNone/>
                      </a:pPr>
                      <a:r>
                        <a:t/>
                      </a:r>
                      <a:endParaRPr sz="1100">
                        <a:solidFill>
                          <a:srgbClr val="CC0000"/>
                        </a:solidFill>
                        <a:latin typeface="Roboto Mono"/>
                        <a:ea typeface="Roboto Mono"/>
                        <a:cs typeface="Roboto Mono"/>
                        <a:sym typeface="Roboto Mono"/>
                      </a:endParaRPr>
                    </a:p>
                  </a:txBody>
                  <a:tcPr marT="63500" marB="63500" marR="63500" marL="63500"/>
                </a:tc>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4</a:t>
                      </a:r>
                      <a:endParaRPr sz="1100">
                        <a:solidFill>
                          <a:srgbClr val="CC0000"/>
                        </a:solidFill>
                        <a:latin typeface="Roboto Mono"/>
                        <a:ea typeface="Roboto Mono"/>
                        <a:cs typeface="Roboto Mono"/>
                        <a:sym typeface="Roboto Mono"/>
                      </a:endParaRPr>
                    </a:p>
                  </a:txBody>
                  <a:tcPr marT="63500" marB="63500" marR="63500" marL="63500"/>
                </a:tc>
              </a:tr>
              <a:tr h="426925">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“I thought this plus would have been to add a case”</a:t>
                      </a:r>
                      <a:endParaRPr sz="1100">
                        <a:solidFill>
                          <a:srgbClr val="CC0000"/>
                        </a:solidFill>
                        <a:latin typeface="Roboto Mono"/>
                        <a:ea typeface="Roboto Mono"/>
                        <a:cs typeface="Roboto Mono"/>
                        <a:sym typeface="Roboto Mono"/>
                      </a:endParaRPr>
                    </a:p>
                  </a:txBody>
                  <a:tcPr marT="63500" marB="63500" marR="63500" marL="63500"/>
                </a:tc>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2</a:t>
                      </a:r>
                      <a:endParaRPr sz="1100">
                        <a:solidFill>
                          <a:srgbClr val="CC0000"/>
                        </a:solidFill>
                        <a:latin typeface="Roboto Mono"/>
                        <a:ea typeface="Roboto Mono"/>
                        <a:cs typeface="Roboto Mono"/>
                        <a:sym typeface="Roboto Mono"/>
                      </a:endParaRPr>
                    </a:p>
                  </a:txBody>
                  <a:tcPr marT="63500" marB="63500" marR="63500" marL="63500"/>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RH</a:t>
            </a:r>
            <a:r>
              <a:rPr lang="en"/>
              <a:t> Errors (cont…)</a:t>
            </a:r>
            <a:endParaRPr/>
          </a:p>
        </p:txBody>
      </p:sp>
      <p:graphicFrame>
        <p:nvGraphicFramePr>
          <p:cNvPr id="234" name="Google Shape;234;p35"/>
          <p:cNvGraphicFramePr/>
          <p:nvPr/>
        </p:nvGraphicFramePr>
        <p:xfrm>
          <a:off x="480675" y="1223950"/>
          <a:ext cx="3000000" cy="3000000"/>
        </p:xfrm>
        <a:graphic>
          <a:graphicData uri="http://schemas.openxmlformats.org/drawingml/2006/table">
            <a:tbl>
              <a:tblPr>
                <a:noFill/>
                <a:tableStyleId>{0D71A370-3864-4C4D-8CB5-45AA14C9DB46}</a:tableStyleId>
              </a:tblPr>
              <a:tblGrid>
                <a:gridCol w="2603800"/>
                <a:gridCol w="2603800"/>
              </a:tblGrid>
              <a:tr h="271150">
                <a:tc>
                  <a:txBody>
                    <a:bodyPr/>
                    <a:lstStyle/>
                    <a:p>
                      <a:pPr indent="0" lvl="0" marL="0" rtl="0" algn="l">
                        <a:spcBef>
                          <a:spcPts val="0"/>
                        </a:spcBef>
                        <a:spcAft>
                          <a:spcPts val="0"/>
                        </a:spcAft>
                        <a:buNone/>
                      </a:pPr>
                      <a:r>
                        <a:rPr lang="en" sz="1100">
                          <a:latin typeface="Roboto Mono"/>
                          <a:ea typeface="Roboto Mono"/>
                          <a:cs typeface="Roboto Mono"/>
                          <a:sym typeface="Roboto Mono"/>
                        </a:rPr>
                        <a:t>Incident</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Roboto Mono"/>
                          <a:ea typeface="Roboto Mono"/>
                          <a:cs typeface="Roboto Mono"/>
                          <a:sym typeface="Roboto Mono"/>
                        </a:rPr>
                        <a:t>Severity Rating</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r>
              <a:tr h="738450">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“I want a dropdown menu that says share case (like three dots)”</a:t>
                      </a:r>
                      <a:endParaRPr sz="1100">
                        <a:solidFill>
                          <a:srgbClr val="CC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2</a:t>
                      </a:r>
                      <a:endParaRPr sz="1100">
                        <a:solidFill>
                          <a:srgbClr val="CC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94225">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“privacy? oh ok, choose bw these two”</a:t>
                      </a:r>
                      <a:endParaRPr sz="1100">
                        <a:solidFill>
                          <a:srgbClr val="CC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1</a:t>
                      </a:r>
                      <a:endParaRPr sz="1100">
                        <a:solidFill>
                          <a:srgbClr val="CC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6925">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didn’t understand that the case history page with the new update added to it was the same case history page from before</a:t>
                      </a:r>
                      <a:endParaRPr sz="1100">
                        <a:solidFill>
                          <a:srgbClr val="CC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4</a:t>
                      </a:r>
                      <a:endParaRPr sz="1100">
                        <a:solidFill>
                          <a:srgbClr val="CC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RH Successes</a:t>
            </a:r>
            <a:endParaRPr/>
          </a:p>
        </p:txBody>
      </p:sp>
      <p:graphicFrame>
        <p:nvGraphicFramePr>
          <p:cNvPr id="240" name="Google Shape;240;p36"/>
          <p:cNvGraphicFramePr/>
          <p:nvPr/>
        </p:nvGraphicFramePr>
        <p:xfrm>
          <a:off x="480675" y="1223950"/>
          <a:ext cx="3000000" cy="3000000"/>
        </p:xfrm>
        <a:graphic>
          <a:graphicData uri="http://schemas.openxmlformats.org/drawingml/2006/table">
            <a:tbl>
              <a:tblPr>
                <a:noFill/>
                <a:tableStyleId>{0D71A370-3864-4C4D-8CB5-45AA14C9DB46}</a:tableStyleId>
              </a:tblPr>
              <a:tblGrid>
                <a:gridCol w="2603800"/>
                <a:gridCol w="2603800"/>
              </a:tblGrid>
              <a:tr h="271150">
                <a:tc>
                  <a:txBody>
                    <a:bodyPr/>
                    <a:lstStyle/>
                    <a:p>
                      <a:pPr indent="0" lvl="0" marL="0" rtl="0" algn="l">
                        <a:spcBef>
                          <a:spcPts val="0"/>
                        </a:spcBef>
                        <a:spcAft>
                          <a:spcPts val="0"/>
                        </a:spcAft>
                        <a:buNone/>
                      </a:pPr>
                      <a:r>
                        <a:rPr lang="en" sz="1100">
                          <a:latin typeface="Roboto Mono"/>
                          <a:ea typeface="Roboto Mono"/>
                          <a:cs typeface="Roboto Mono"/>
                          <a:sym typeface="Roboto Mono"/>
                        </a:rPr>
                        <a:t>Incident</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Roboto Mono"/>
                          <a:ea typeface="Roboto Mono"/>
                          <a:cs typeface="Roboto Mono"/>
                          <a:sym typeface="Roboto Mono"/>
                        </a:rPr>
                        <a:t>Severity Rating</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r>
              <a:tr h="738450">
                <a:tc>
                  <a:txBody>
                    <a:bodyPr/>
                    <a:lstStyle/>
                    <a:p>
                      <a:pPr indent="0" lvl="0" marL="0" rtl="0" algn="l">
                        <a:spcBef>
                          <a:spcPts val="0"/>
                        </a:spcBef>
                        <a:spcAft>
                          <a:spcPts val="0"/>
                        </a:spcAft>
                        <a:buNone/>
                      </a:pPr>
                      <a:r>
                        <a:rPr lang="en" sz="1100">
                          <a:solidFill>
                            <a:srgbClr val="6AA84F"/>
                          </a:solidFill>
                          <a:latin typeface="Roboto Mono"/>
                          <a:ea typeface="Roboto Mono"/>
                          <a:cs typeface="Roboto Mono"/>
                          <a:sym typeface="Roboto Mono"/>
                        </a:rPr>
                        <a:t>Add example and add update workflow were easy to understand and input descriptions</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666666"/>
                          </a:solidFill>
                          <a:latin typeface="Roboto Mono"/>
                          <a:ea typeface="Roboto Mono"/>
                          <a:cs typeface="Roboto Mono"/>
                          <a:sym typeface="Roboto Mono"/>
                        </a:rPr>
                        <a:t>0</a:t>
                      </a:r>
                      <a:endParaRPr sz="1100">
                        <a:solidFill>
                          <a:srgbClr val="666666"/>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
            </a:r>
            <a:r>
              <a:rPr lang="en"/>
              <a:t> Errors </a:t>
            </a:r>
            <a:endParaRPr/>
          </a:p>
        </p:txBody>
      </p:sp>
      <p:graphicFrame>
        <p:nvGraphicFramePr>
          <p:cNvPr id="246" name="Google Shape;246;p37"/>
          <p:cNvGraphicFramePr/>
          <p:nvPr/>
        </p:nvGraphicFramePr>
        <p:xfrm>
          <a:off x="480675" y="1223950"/>
          <a:ext cx="3000000" cy="3000000"/>
        </p:xfrm>
        <a:graphic>
          <a:graphicData uri="http://schemas.openxmlformats.org/drawingml/2006/table">
            <a:tbl>
              <a:tblPr>
                <a:noFill/>
                <a:tableStyleId>{0D71A370-3864-4C4D-8CB5-45AA14C9DB46}</a:tableStyleId>
              </a:tblPr>
              <a:tblGrid>
                <a:gridCol w="2603800"/>
                <a:gridCol w="2603800"/>
              </a:tblGrid>
              <a:tr h="271150">
                <a:tc>
                  <a:txBody>
                    <a:bodyPr/>
                    <a:lstStyle/>
                    <a:p>
                      <a:pPr indent="0" lvl="0" marL="0" rtl="0" algn="l">
                        <a:spcBef>
                          <a:spcPts val="0"/>
                        </a:spcBef>
                        <a:spcAft>
                          <a:spcPts val="0"/>
                        </a:spcAft>
                        <a:buNone/>
                      </a:pPr>
                      <a:r>
                        <a:rPr lang="en" sz="1100">
                          <a:latin typeface="Roboto Mono"/>
                          <a:ea typeface="Roboto Mono"/>
                          <a:cs typeface="Roboto Mono"/>
                          <a:sym typeface="Roboto Mono"/>
                        </a:rPr>
                        <a:t>Incident</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Roboto Mono"/>
                          <a:ea typeface="Roboto Mono"/>
                          <a:cs typeface="Roboto Mono"/>
                          <a:sym typeface="Roboto Mono"/>
                        </a:rPr>
                        <a:t>Severity Rating</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r>
              <a:tr h="738450">
                <a:tc>
                  <a:txBody>
                    <a:bodyPr/>
                    <a:lstStyle/>
                    <a:p>
                      <a:pPr indent="0" lvl="0" marL="0" rtl="0" algn="l">
                        <a:lnSpc>
                          <a:spcPct val="115000"/>
                        </a:lnSpc>
                        <a:spcBef>
                          <a:spcPts val="0"/>
                        </a:spcBef>
                        <a:spcAft>
                          <a:spcPts val="0"/>
                        </a:spcAft>
                        <a:buNone/>
                      </a:pPr>
                      <a:r>
                        <a:rPr lang="en" sz="1100">
                          <a:solidFill>
                            <a:srgbClr val="CC0000"/>
                          </a:solidFill>
                          <a:latin typeface="Roboto Mono"/>
                          <a:ea typeface="Roboto Mono"/>
                          <a:cs typeface="Roboto Mono"/>
                          <a:sym typeface="Roboto Mono"/>
                        </a:rPr>
                        <a:t>Blocked when trying to create an update to the case because thinks the plus button is for creating a new case</a:t>
                      </a:r>
                      <a:endParaRPr sz="1100">
                        <a:solidFill>
                          <a:srgbClr val="CC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CC0000"/>
                          </a:solidFill>
                          <a:latin typeface="Roboto Mono"/>
                          <a:ea typeface="Roboto Mono"/>
                          <a:cs typeface="Roboto Mono"/>
                          <a:sym typeface="Roboto Mono"/>
                        </a:rPr>
                        <a:t>4</a:t>
                      </a:r>
                      <a:endParaRPr sz="1100">
                        <a:solidFill>
                          <a:srgbClr val="CC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
            </a:r>
            <a:r>
              <a:rPr lang="en"/>
              <a:t> Successes</a:t>
            </a:r>
            <a:endParaRPr/>
          </a:p>
        </p:txBody>
      </p:sp>
      <p:graphicFrame>
        <p:nvGraphicFramePr>
          <p:cNvPr id="252" name="Google Shape;252;p38"/>
          <p:cNvGraphicFramePr/>
          <p:nvPr/>
        </p:nvGraphicFramePr>
        <p:xfrm>
          <a:off x="480675" y="1223950"/>
          <a:ext cx="3000000" cy="3000000"/>
        </p:xfrm>
        <a:graphic>
          <a:graphicData uri="http://schemas.openxmlformats.org/drawingml/2006/table">
            <a:tbl>
              <a:tblPr>
                <a:noFill/>
                <a:tableStyleId>{0D71A370-3864-4C4D-8CB5-45AA14C9DB46}</a:tableStyleId>
              </a:tblPr>
              <a:tblGrid>
                <a:gridCol w="2603800"/>
                <a:gridCol w="2603800"/>
              </a:tblGrid>
              <a:tr h="271150">
                <a:tc>
                  <a:txBody>
                    <a:bodyPr/>
                    <a:lstStyle/>
                    <a:p>
                      <a:pPr indent="0" lvl="0" marL="0" rtl="0" algn="l">
                        <a:spcBef>
                          <a:spcPts val="0"/>
                        </a:spcBef>
                        <a:spcAft>
                          <a:spcPts val="0"/>
                        </a:spcAft>
                        <a:buNone/>
                      </a:pPr>
                      <a:r>
                        <a:rPr lang="en" sz="1100">
                          <a:latin typeface="Roboto Mono"/>
                          <a:ea typeface="Roboto Mono"/>
                          <a:cs typeface="Roboto Mono"/>
                          <a:sym typeface="Roboto Mono"/>
                        </a:rPr>
                        <a:t>Incident</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Roboto Mono"/>
                          <a:ea typeface="Roboto Mono"/>
                          <a:cs typeface="Roboto Mono"/>
                          <a:sym typeface="Roboto Mono"/>
                        </a:rPr>
                        <a:t>Severity Rating</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r>
              <a:tr h="738450">
                <a:tc>
                  <a:txBody>
                    <a:bodyPr/>
                    <a:lstStyle/>
                    <a:p>
                      <a:pPr indent="0" lvl="0" marL="0" rtl="0" algn="l">
                        <a:lnSpc>
                          <a:spcPct val="115000"/>
                        </a:lnSpc>
                        <a:spcBef>
                          <a:spcPts val="0"/>
                        </a:spcBef>
                        <a:spcAft>
                          <a:spcPts val="0"/>
                        </a:spcAft>
                        <a:buNone/>
                      </a:pPr>
                      <a:r>
                        <a:rPr lang="en" sz="1100">
                          <a:solidFill>
                            <a:srgbClr val="6AA84F"/>
                          </a:solidFill>
                          <a:latin typeface="Roboto Mono"/>
                          <a:ea typeface="Roboto Mono"/>
                          <a:cs typeface="Roboto Mono"/>
                          <a:sym typeface="Roboto Mono"/>
                        </a:rPr>
                        <a:t>Plus sign clearer now context of adding update</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6AA84F"/>
                          </a:solidFill>
                          <a:latin typeface="Roboto Mono"/>
                          <a:ea typeface="Roboto Mono"/>
                          <a:cs typeface="Roboto Mono"/>
                          <a:sym typeface="Roboto Mono"/>
                        </a:rPr>
                        <a:t>0</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94225">
                <a:tc>
                  <a:txBody>
                    <a:bodyPr/>
                    <a:lstStyle/>
                    <a:p>
                      <a:pPr indent="0" lvl="0" marL="0" rtl="0" algn="l">
                        <a:lnSpc>
                          <a:spcPct val="115000"/>
                        </a:lnSpc>
                        <a:spcBef>
                          <a:spcPts val="0"/>
                        </a:spcBef>
                        <a:spcAft>
                          <a:spcPts val="0"/>
                        </a:spcAft>
                        <a:buNone/>
                      </a:pPr>
                      <a:r>
                        <a:rPr lang="en" sz="1100">
                          <a:solidFill>
                            <a:srgbClr val="6AA84F"/>
                          </a:solidFill>
                          <a:latin typeface="Roboto Mono"/>
                          <a:ea typeface="Roboto Mono"/>
                          <a:cs typeface="Roboto Mono"/>
                          <a:sym typeface="Roboto Mono"/>
                        </a:rPr>
                        <a:t>everything else very smooth</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6AA84F"/>
                          </a:solidFill>
                          <a:latin typeface="Roboto Mono"/>
                          <a:ea typeface="Roboto Mono"/>
                          <a:cs typeface="Roboto Mono"/>
                          <a:sym typeface="Roboto Mono"/>
                        </a:rPr>
                        <a:t>0</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DF</a:t>
            </a:r>
            <a:r>
              <a:rPr lang="en"/>
              <a:t> Errors </a:t>
            </a:r>
            <a:endParaRPr/>
          </a:p>
        </p:txBody>
      </p:sp>
      <p:graphicFrame>
        <p:nvGraphicFramePr>
          <p:cNvPr id="258" name="Google Shape;258;p39"/>
          <p:cNvGraphicFramePr/>
          <p:nvPr/>
        </p:nvGraphicFramePr>
        <p:xfrm>
          <a:off x="480675" y="1223950"/>
          <a:ext cx="3000000" cy="3000000"/>
        </p:xfrm>
        <a:graphic>
          <a:graphicData uri="http://schemas.openxmlformats.org/drawingml/2006/table">
            <a:tbl>
              <a:tblPr>
                <a:noFill/>
                <a:tableStyleId>{0D71A370-3864-4C4D-8CB5-45AA14C9DB46}</a:tableStyleId>
              </a:tblPr>
              <a:tblGrid>
                <a:gridCol w="2603800"/>
                <a:gridCol w="2603800"/>
              </a:tblGrid>
              <a:tr h="271150">
                <a:tc>
                  <a:txBody>
                    <a:bodyPr/>
                    <a:lstStyle/>
                    <a:p>
                      <a:pPr indent="0" lvl="0" marL="0" rtl="0" algn="l">
                        <a:spcBef>
                          <a:spcPts val="0"/>
                        </a:spcBef>
                        <a:spcAft>
                          <a:spcPts val="0"/>
                        </a:spcAft>
                        <a:buNone/>
                      </a:pPr>
                      <a:r>
                        <a:rPr lang="en" sz="1100">
                          <a:latin typeface="Roboto Mono"/>
                          <a:ea typeface="Roboto Mono"/>
                          <a:cs typeface="Roboto Mono"/>
                          <a:sym typeface="Roboto Mono"/>
                        </a:rPr>
                        <a:t>Incident</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Roboto Mono"/>
                          <a:ea typeface="Roboto Mono"/>
                          <a:cs typeface="Roboto Mono"/>
                          <a:sym typeface="Roboto Mono"/>
                        </a:rPr>
                        <a:t>Severity Rating</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r>
              <a:tr h="738450">
                <a:tc>
                  <a:txBody>
                    <a:bodyPr/>
                    <a:lstStyle/>
                    <a:p>
                      <a:pPr indent="0" lvl="0" marL="0" rtl="0" algn="l">
                        <a:spcBef>
                          <a:spcPts val="0"/>
                        </a:spcBef>
                        <a:spcAft>
                          <a:spcPts val="0"/>
                        </a:spcAft>
                        <a:buNone/>
                      </a:pPr>
                      <a:r>
                        <a:rPr lang="en" sz="1100">
                          <a:solidFill>
                            <a:srgbClr val="FF0000"/>
                          </a:solidFill>
                          <a:latin typeface="Roboto Mono"/>
                          <a:ea typeface="Roboto Mono"/>
                          <a:cs typeface="Roboto Mono"/>
                          <a:sym typeface="Roboto Mono"/>
                        </a:rPr>
                        <a:t>I think a big issue is whether people will get involved when they don’t have a housing issue</a:t>
                      </a:r>
                      <a:endParaRPr sz="1100">
                        <a:solidFill>
                          <a:srgbClr val="FF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FF0000"/>
                          </a:solidFill>
                          <a:latin typeface="Roboto Mono"/>
                          <a:ea typeface="Roboto Mono"/>
                          <a:cs typeface="Roboto Mono"/>
                          <a:sym typeface="Roboto Mono"/>
                        </a:rPr>
                        <a:t>3 (we want lots of people to be in the networks)</a:t>
                      </a:r>
                      <a:endParaRPr sz="1100">
                        <a:solidFill>
                          <a:srgbClr val="FF0000"/>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DF</a:t>
            </a:r>
            <a:r>
              <a:rPr lang="en"/>
              <a:t> Successes</a:t>
            </a:r>
            <a:endParaRPr/>
          </a:p>
        </p:txBody>
      </p:sp>
      <p:graphicFrame>
        <p:nvGraphicFramePr>
          <p:cNvPr id="264" name="Google Shape;264;p40"/>
          <p:cNvGraphicFramePr/>
          <p:nvPr/>
        </p:nvGraphicFramePr>
        <p:xfrm>
          <a:off x="480675" y="1223950"/>
          <a:ext cx="3000000" cy="3000000"/>
        </p:xfrm>
        <a:graphic>
          <a:graphicData uri="http://schemas.openxmlformats.org/drawingml/2006/table">
            <a:tbl>
              <a:tblPr>
                <a:noFill/>
                <a:tableStyleId>{0D71A370-3864-4C4D-8CB5-45AA14C9DB46}</a:tableStyleId>
              </a:tblPr>
              <a:tblGrid>
                <a:gridCol w="2603800"/>
                <a:gridCol w="2603800"/>
              </a:tblGrid>
              <a:tr h="271150">
                <a:tc>
                  <a:txBody>
                    <a:bodyPr/>
                    <a:lstStyle/>
                    <a:p>
                      <a:pPr indent="0" lvl="0" marL="0" rtl="0" algn="l">
                        <a:spcBef>
                          <a:spcPts val="0"/>
                        </a:spcBef>
                        <a:spcAft>
                          <a:spcPts val="0"/>
                        </a:spcAft>
                        <a:buNone/>
                      </a:pPr>
                      <a:r>
                        <a:rPr lang="en" sz="1100">
                          <a:latin typeface="Roboto Mono"/>
                          <a:ea typeface="Roboto Mono"/>
                          <a:cs typeface="Roboto Mono"/>
                          <a:sym typeface="Roboto Mono"/>
                        </a:rPr>
                        <a:t>Incident</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Roboto Mono"/>
                          <a:ea typeface="Roboto Mono"/>
                          <a:cs typeface="Roboto Mono"/>
                          <a:sym typeface="Roboto Mono"/>
                        </a:rPr>
                        <a:t>Severity Rating</a:t>
                      </a:r>
                      <a:endParaRPr sz="1100">
                        <a:latin typeface="Roboto Mono"/>
                        <a:ea typeface="Roboto Mono"/>
                        <a:cs typeface="Roboto Mono"/>
                        <a:sym typeface="Roboto Mono"/>
                      </a:endParaRPr>
                    </a:p>
                  </a:txBody>
                  <a:tcPr marT="63500" marB="63500" marR="63500" marL="63500">
                    <a:lnB cap="flat" cmpd="sng" w="12700">
                      <a:solidFill>
                        <a:srgbClr val="000000"/>
                      </a:solidFill>
                      <a:prstDash val="solid"/>
                      <a:round/>
                      <a:headEnd len="sm" w="sm" type="none"/>
                      <a:tailEnd len="sm" w="sm" type="none"/>
                    </a:lnB>
                  </a:tcPr>
                </a:tc>
              </a:tr>
              <a:tr h="738450">
                <a:tc>
                  <a:txBody>
                    <a:bodyPr/>
                    <a:lstStyle/>
                    <a:p>
                      <a:pPr indent="0" lvl="0" marL="0" rtl="0" algn="l">
                        <a:spcBef>
                          <a:spcPts val="0"/>
                        </a:spcBef>
                        <a:spcAft>
                          <a:spcPts val="0"/>
                        </a:spcAft>
                        <a:buNone/>
                      </a:pPr>
                      <a:r>
                        <a:rPr lang="en" sz="1100">
                          <a:solidFill>
                            <a:srgbClr val="6AA84F"/>
                          </a:solidFill>
                          <a:latin typeface="Roboto Mono"/>
                          <a:ea typeface="Roboto Mono"/>
                          <a:cs typeface="Roboto Mono"/>
                          <a:sym typeface="Roboto Mono"/>
                        </a:rPr>
                        <a:t>I like how people can see what other people are doing in their housing situation</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666666"/>
                          </a:solidFill>
                          <a:latin typeface="Roboto Mono"/>
                          <a:ea typeface="Roboto Mono"/>
                          <a:cs typeface="Roboto Mono"/>
                          <a:sym typeface="Roboto Mono"/>
                        </a:rPr>
                        <a:t>0</a:t>
                      </a:r>
                      <a:endParaRPr sz="1100">
                        <a:solidFill>
                          <a:srgbClr val="666666"/>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94225">
                <a:tc>
                  <a:txBody>
                    <a:bodyPr/>
                    <a:lstStyle/>
                    <a:p>
                      <a:pPr indent="0" lvl="0" marL="0" rtl="0" algn="l">
                        <a:spcBef>
                          <a:spcPts val="0"/>
                        </a:spcBef>
                        <a:spcAft>
                          <a:spcPts val="0"/>
                        </a:spcAft>
                        <a:buNone/>
                      </a:pPr>
                      <a:r>
                        <a:rPr lang="en" sz="1100">
                          <a:solidFill>
                            <a:srgbClr val="6AA84F"/>
                          </a:solidFill>
                          <a:latin typeface="Roboto Mono"/>
                          <a:ea typeface="Roboto Mono"/>
                          <a:cs typeface="Roboto Mono"/>
                          <a:sym typeface="Roboto Mono"/>
                        </a:rPr>
                        <a:t>understands what a case is</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6AA84F"/>
                          </a:solidFill>
                          <a:latin typeface="Roboto Mono"/>
                          <a:ea typeface="Roboto Mono"/>
                          <a:cs typeface="Roboto Mono"/>
                          <a:sym typeface="Roboto Mono"/>
                        </a:rPr>
                        <a:t>0</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6925">
                <a:tc>
                  <a:txBody>
                    <a:bodyPr/>
                    <a:lstStyle/>
                    <a:p>
                      <a:pPr indent="0" lvl="0" marL="0" rtl="0" algn="l">
                        <a:spcBef>
                          <a:spcPts val="0"/>
                        </a:spcBef>
                        <a:spcAft>
                          <a:spcPts val="0"/>
                        </a:spcAft>
                        <a:buNone/>
                      </a:pPr>
                      <a:r>
                        <a:rPr lang="en" sz="1100">
                          <a:solidFill>
                            <a:srgbClr val="6AA84F"/>
                          </a:solidFill>
                          <a:latin typeface="Roboto Mono"/>
                          <a:ea typeface="Roboto Mono"/>
                          <a:cs typeface="Roboto Mono"/>
                          <a:sym typeface="Roboto Mono"/>
                        </a:rPr>
                        <a:t>clicks in the right places to make update and event</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rgbClr val="6AA84F"/>
                          </a:solidFill>
                          <a:latin typeface="Roboto Mono"/>
                          <a:ea typeface="Roboto Mono"/>
                          <a:cs typeface="Roboto Mono"/>
                          <a:sym typeface="Roboto Mono"/>
                        </a:rPr>
                        <a:t>0</a:t>
                      </a:r>
                      <a:endParaRPr sz="1100">
                        <a:solidFill>
                          <a:srgbClr val="6AA84F"/>
                        </a:solidFill>
                        <a:latin typeface="Roboto Mono"/>
                        <a:ea typeface="Roboto Mono"/>
                        <a:cs typeface="Roboto Mono"/>
                        <a:sym typeface="Roboto Mono"/>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id="269" name="Google Shape;269;p41"/>
          <p:cNvPicPr preferRelativeResize="0"/>
          <p:nvPr/>
        </p:nvPicPr>
        <p:blipFill rotWithShape="1">
          <a:blip r:embed="rId3">
            <a:alphaModFix/>
          </a:blip>
          <a:srcRect b="5815" l="20383" r="21889" t="17060"/>
          <a:stretch/>
        </p:blipFill>
        <p:spPr>
          <a:xfrm>
            <a:off x="2628575" y="154625"/>
            <a:ext cx="6432826" cy="4834226"/>
          </a:xfrm>
          <a:prstGeom prst="rect">
            <a:avLst/>
          </a:prstGeom>
          <a:noFill/>
          <a:ln>
            <a:noFill/>
          </a:ln>
        </p:spPr>
      </p:pic>
      <p:sp>
        <p:nvSpPr>
          <p:cNvPr id="270" name="Google Shape;270;p41"/>
          <p:cNvSpPr txBox="1"/>
          <p:nvPr/>
        </p:nvSpPr>
        <p:spPr>
          <a:xfrm>
            <a:off x="108825" y="247425"/>
            <a:ext cx="31098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CONCEPT SKETCH #1 - </a:t>
            </a:r>
            <a:endParaRPr/>
          </a:p>
          <a:p>
            <a:pPr indent="0" lvl="0" marL="0" rtl="0" algn="l">
              <a:spcBef>
                <a:spcPts val="0"/>
              </a:spcBef>
              <a:spcAft>
                <a:spcPts val="0"/>
              </a:spcAft>
              <a:buNone/>
            </a:pPr>
            <a:r>
              <a:rPr lang="en"/>
              <a:t>Location based networking mobile app</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Mission Statement</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000">
              <a:solidFill>
                <a:schemeClr val="dk1"/>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3000">
                <a:solidFill>
                  <a:schemeClr val="dk1"/>
                </a:solidFill>
                <a:latin typeface="Roboto Mono"/>
                <a:ea typeface="Roboto Mono"/>
                <a:cs typeface="Roboto Mono"/>
                <a:sym typeface="Roboto Mono"/>
              </a:rPr>
              <a:t>Make finding and affording housing more accessible for all people.</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2"/>
          <p:cNvSpPr txBox="1"/>
          <p:nvPr/>
        </p:nvSpPr>
        <p:spPr>
          <a:xfrm>
            <a:off x="108825" y="247425"/>
            <a:ext cx="31098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CONCEPT SKETCH #2 - </a:t>
            </a:r>
            <a:endParaRPr/>
          </a:p>
          <a:p>
            <a:pPr indent="0" lvl="0" marL="0" rtl="0" algn="l">
              <a:spcBef>
                <a:spcPts val="0"/>
              </a:spcBef>
              <a:spcAft>
                <a:spcPts val="0"/>
              </a:spcAft>
              <a:buNone/>
            </a:pPr>
            <a:r>
              <a:rPr lang="en"/>
              <a:t>Event based mobile app</a:t>
            </a:r>
            <a:endParaRPr/>
          </a:p>
        </p:txBody>
      </p:sp>
      <p:pic>
        <p:nvPicPr>
          <p:cNvPr id="276" name="Google Shape;276;p42"/>
          <p:cNvPicPr preferRelativeResize="0"/>
          <p:nvPr/>
        </p:nvPicPr>
        <p:blipFill rotWithShape="1">
          <a:blip r:embed="rId3">
            <a:alphaModFix/>
          </a:blip>
          <a:srcRect b="28914" l="14971" r="17652" t="22350"/>
          <a:stretch/>
        </p:blipFill>
        <p:spPr>
          <a:xfrm>
            <a:off x="464225" y="1232325"/>
            <a:ext cx="7799174" cy="31732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3"/>
          <p:cNvSpPr txBox="1"/>
          <p:nvPr/>
        </p:nvSpPr>
        <p:spPr>
          <a:xfrm>
            <a:off x="185025" y="247425"/>
            <a:ext cx="80823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CONCEPT SKETCH #3 - Wearable watch app</a:t>
            </a:r>
            <a:endParaRPr/>
          </a:p>
          <a:p>
            <a:pPr indent="0" lvl="0" marL="0" rtl="0" algn="l">
              <a:spcBef>
                <a:spcPts val="0"/>
              </a:spcBef>
              <a:spcAft>
                <a:spcPts val="0"/>
              </a:spcAft>
              <a:buNone/>
            </a:pPr>
            <a:r>
              <a:t/>
            </a:r>
            <a:endParaRPr/>
          </a:p>
        </p:txBody>
      </p:sp>
      <p:pic>
        <p:nvPicPr>
          <p:cNvPr id="282" name="Google Shape;282;p43"/>
          <p:cNvPicPr preferRelativeResize="0"/>
          <p:nvPr/>
        </p:nvPicPr>
        <p:blipFill rotWithShape="1">
          <a:blip r:embed="rId3">
            <a:alphaModFix/>
          </a:blip>
          <a:srcRect b="6530" l="12347" r="13627" t="17533"/>
          <a:stretch/>
        </p:blipFill>
        <p:spPr>
          <a:xfrm>
            <a:off x="1014888" y="723925"/>
            <a:ext cx="7114224" cy="41048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4"/>
          <p:cNvSpPr txBox="1"/>
          <p:nvPr/>
        </p:nvSpPr>
        <p:spPr>
          <a:xfrm>
            <a:off x="185025" y="247425"/>
            <a:ext cx="5430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CONCEPT SKETCH #4 - </a:t>
            </a:r>
            <a:endParaRPr/>
          </a:p>
          <a:p>
            <a:pPr indent="0" lvl="0" marL="0" rtl="0" algn="l">
              <a:spcBef>
                <a:spcPts val="0"/>
              </a:spcBef>
              <a:spcAft>
                <a:spcPts val="0"/>
              </a:spcAft>
              <a:buNone/>
            </a:pPr>
            <a:r>
              <a:rPr lang="en"/>
              <a:t>Forum-Based App/Website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pic>
        <p:nvPicPr>
          <p:cNvPr id="288" name="Google Shape;288;p44"/>
          <p:cNvPicPr preferRelativeResize="0"/>
          <p:nvPr/>
        </p:nvPicPr>
        <p:blipFill rotWithShape="1">
          <a:blip r:embed="rId3">
            <a:alphaModFix/>
          </a:blip>
          <a:srcRect b="0" l="50580" r="0" t="50000"/>
          <a:stretch/>
        </p:blipFill>
        <p:spPr>
          <a:xfrm>
            <a:off x="338300" y="1100100"/>
            <a:ext cx="4111849" cy="3220574"/>
          </a:xfrm>
          <a:prstGeom prst="rect">
            <a:avLst/>
          </a:prstGeom>
          <a:noFill/>
          <a:ln>
            <a:noFill/>
          </a:ln>
        </p:spPr>
      </p:pic>
      <p:pic>
        <p:nvPicPr>
          <p:cNvPr id="289" name="Google Shape;289;p44"/>
          <p:cNvPicPr preferRelativeResize="0"/>
          <p:nvPr/>
        </p:nvPicPr>
        <p:blipFill rotWithShape="1">
          <a:blip r:embed="rId4">
            <a:alphaModFix/>
          </a:blip>
          <a:srcRect b="50000" l="0" r="48143" t="0"/>
          <a:stretch/>
        </p:blipFill>
        <p:spPr>
          <a:xfrm>
            <a:off x="5073350" y="300425"/>
            <a:ext cx="3042885" cy="2271326"/>
          </a:xfrm>
          <a:prstGeom prst="rect">
            <a:avLst/>
          </a:prstGeom>
          <a:noFill/>
          <a:ln>
            <a:noFill/>
          </a:ln>
        </p:spPr>
      </p:pic>
      <p:pic>
        <p:nvPicPr>
          <p:cNvPr id="290" name="Google Shape;290;p44"/>
          <p:cNvPicPr preferRelativeResize="0"/>
          <p:nvPr/>
        </p:nvPicPr>
        <p:blipFill rotWithShape="1">
          <a:blip r:embed="rId5">
            <a:alphaModFix/>
          </a:blip>
          <a:srcRect b="50000" l="51373" r="0" t="0"/>
          <a:stretch/>
        </p:blipFill>
        <p:spPr>
          <a:xfrm>
            <a:off x="5098450" y="2660400"/>
            <a:ext cx="2992676" cy="23822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5"/>
          <p:cNvSpPr txBox="1"/>
          <p:nvPr/>
        </p:nvSpPr>
        <p:spPr>
          <a:xfrm>
            <a:off x="185025" y="247425"/>
            <a:ext cx="5430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CONCEPT SKETCH #5 - Wearable glasses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pic>
        <p:nvPicPr>
          <p:cNvPr id="296" name="Google Shape;296;p45"/>
          <p:cNvPicPr preferRelativeResize="0"/>
          <p:nvPr/>
        </p:nvPicPr>
        <p:blipFill rotWithShape="1">
          <a:blip r:embed="rId3">
            <a:alphaModFix/>
          </a:blip>
          <a:srcRect b="17564" l="12633" r="51435" t="34207"/>
          <a:stretch/>
        </p:blipFill>
        <p:spPr>
          <a:xfrm>
            <a:off x="432463" y="1176288"/>
            <a:ext cx="3520502" cy="2658026"/>
          </a:xfrm>
          <a:prstGeom prst="rect">
            <a:avLst/>
          </a:prstGeom>
          <a:noFill/>
          <a:ln>
            <a:noFill/>
          </a:ln>
        </p:spPr>
      </p:pic>
      <p:pic>
        <p:nvPicPr>
          <p:cNvPr id="297" name="Google Shape;297;p45"/>
          <p:cNvPicPr preferRelativeResize="0"/>
          <p:nvPr/>
        </p:nvPicPr>
        <p:blipFill rotWithShape="1">
          <a:blip r:embed="rId4">
            <a:alphaModFix/>
          </a:blip>
          <a:srcRect b="7799" l="20209" r="22296" t="23053"/>
          <a:stretch/>
        </p:blipFill>
        <p:spPr>
          <a:xfrm>
            <a:off x="4254962" y="997725"/>
            <a:ext cx="4456574" cy="30151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id="302" name="Google Shape;302;p46"/>
          <p:cNvPicPr preferRelativeResize="0"/>
          <p:nvPr/>
        </p:nvPicPr>
        <p:blipFill rotWithShape="1">
          <a:blip r:embed="rId3">
            <a:alphaModFix/>
          </a:blip>
          <a:srcRect b="7241" l="20155" r="23035" t="16451"/>
          <a:stretch/>
        </p:blipFill>
        <p:spPr>
          <a:xfrm>
            <a:off x="2593113" y="140088"/>
            <a:ext cx="6436776" cy="4863324"/>
          </a:xfrm>
          <a:prstGeom prst="rect">
            <a:avLst/>
          </a:prstGeom>
          <a:noFill/>
          <a:ln>
            <a:noFill/>
          </a:ln>
        </p:spPr>
      </p:pic>
      <p:sp>
        <p:nvSpPr>
          <p:cNvPr id="303" name="Google Shape;303;p46"/>
          <p:cNvSpPr txBox="1"/>
          <p:nvPr/>
        </p:nvSpPr>
        <p:spPr>
          <a:xfrm>
            <a:off x="185025" y="247425"/>
            <a:ext cx="26475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UI SKETCH</a:t>
            </a:r>
            <a:r>
              <a:rPr lang="en"/>
              <a:t> #1 - Events based app, incorporating map aspect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pic>
        <p:nvPicPr>
          <p:cNvPr id="308" name="Google Shape;308;p47"/>
          <p:cNvPicPr preferRelativeResize="0"/>
          <p:nvPr/>
        </p:nvPicPr>
        <p:blipFill>
          <a:blip r:embed="rId3">
            <a:alphaModFix/>
          </a:blip>
          <a:stretch>
            <a:fillRect/>
          </a:stretch>
        </p:blipFill>
        <p:spPr>
          <a:xfrm>
            <a:off x="228874" y="696025"/>
            <a:ext cx="3285179" cy="2419350"/>
          </a:xfrm>
          <a:prstGeom prst="rect">
            <a:avLst/>
          </a:prstGeom>
          <a:noFill/>
          <a:ln>
            <a:noFill/>
          </a:ln>
        </p:spPr>
      </p:pic>
      <p:sp>
        <p:nvSpPr>
          <p:cNvPr id="309" name="Google Shape;309;p47"/>
          <p:cNvSpPr txBox="1"/>
          <p:nvPr/>
        </p:nvSpPr>
        <p:spPr>
          <a:xfrm>
            <a:off x="185025" y="247425"/>
            <a:ext cx="5061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UI SKETCH #2 - Forum --&gt;Case based mobile application</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pic>
        <p:nvPicPr>
          <p:cNvPr id="310" name="Google Shape;310;p47"/>
          <p:cNvPicPr preferRelativeResize="0"/>
          <p:nvPr/>
        </p:nvPicPr>
        <p:blipFill rotWithShape="1">
          <a:blip r:embed="rId4">
            <a:alphaModFix/>
          </a:blip>
          <a:srcRect b="5526" l="31765" r="35080" t="2367"/>
          <a:stretch/>
        </p:blipFill>
        <p:spPr>
          <a:xfrm rot="-5400000">
            <a:off x="3437411" y="-489764"/>
            <a:ext cx="2373128" cy="8790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48"/>
          <p:cNvSpPr txBox="1"/>
          <p:nvPr>
            <p:ph type="title"/>
          </p:nvPr>
        </p:nvSpPr>
        <p:spPr>
          <a:xfrm>
            <a:off x="311700" y="250800"/>
            <a:ext cx="34452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Events Based App</a:t>
            </a:r>
            <a:endParaRPr/>
          </a:p>
        </p:txBody>
      </p:sp>
      <p:sp>
        <p:nvSpPr>
          <p:cNvPr id="316" name="Google Shape;316;p48"/>
          <p:cNvSpPr txBox="1"/>
          <p:nvPr>
            <p:ph idx="1" type="body"/>
          </p:nvPr>
        </p:nvSpPr>
        <p:spPr>
          <a:xfrm>
            <a:off x="311700" y="1084800"/>
            <a:ext cx="19371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Mono"/>
                <a:ea typeface="Roboto Mono"/>
                <a:cs typeface="Roboto Mono"/>
                <a:sym typeface="Roboto Mono"/>
              </a:rPr>
              <a:t>Pros:</a:t>
            </a:r>
            <a:endParaRPr b="1">
              <a:latin typeface="Roboto Mono"/>
              <a:ea typeface="Roboto Mono"/>
              <a:cs typeface="Roboto Mono"/>
              <a:sym typeface="Roboto Mono"/>
            </a:endParaRPr>
          </a:p>
          <a:p>
            <a:pPr indent="0" lvl="0" marL="0" rtl="0" algn="l">
              <a:spcBef>
                <a:spcPts val="1600"/>
              </a:spcBef>
              <a:spcAft>
                <a:spcPts val="0"/>
              </a:spcAft>
              <a:buNone/>
            </a:pPr>
            <a:r>
              <a:rPr lang="en">
                <a:latin typeface="Roboto Mono Medium"/>
                <a:ea typeface="Roboto Mono Medium"/>
                <a:cs typeface="Roboto Mono Medium"/>
                <a:sym typeface="Roboto Mono Medium"/>
              </a:rPr>
              <a:t>Simple structure/layout</a:t>
            </a:r>
            <a:endParaRPr>
              <a:latin typeface="Roboto Mono Medium"/>
              <a:ea typeface="Roboto Mono Medium"/>
              <a:cs typeface="Roboto Mono Medium"/>
              <a:sym typeface="Roboto Mono Medium"/>
            </a:endParaRPr>
          </a:p>
          <a:p>
            <a:pPr indent="0" lvl="0" marL="0" rtl="0" algn="l">
              <a:spcBef>
                <a:spcPts val="1600"/>
              </a:spcBef>
              <a:spcAft>
                <a:spcPts val="0"/>
              </a:spcAft>
              <a:buNone/>
            </a:pPr>
            <a:r>
              <a:rPr lang="en">
                <a:latin typeface="Roboto Mono Medium"/>
                <a:ea typeface="Roboto Mono Medium"/>
                <a:cs typeface="Roboto Mono Medium"/>
                <a:sym typeface="Roboto Mono Medium"/>
              </a:rPr>
              <a:t>Visualisation of events</a:t>
            </a:r>
            <a:endParaRPr>
              <a:latin typeface="Roboto Mono Medium"/>
              <a:ea typeface="Roboto Mono Medium"/>
              <a:cs typeface="Roboto Mono Medium"/>
              <a:sym typeface="Roboto Mono Medium"/>
            </a:endParaRPr>
          </a:p>
          <a:p>
            <a:pPr indent="0" lvl="0" marL="0" rtl="0" algn="l">
              <a:spcBef>
                <a:spcPts val="1600"/>
              </a:spcBef>
              <a:spcAft>
                <a:spcPts val="0"/>
              </a:spcAft>
              <a:buNone/>
            </a:pPr>
            <a:r>
              <a:t/>
            </a:r>
            <a:endParaRPr>
              <a:latin typeface="Roboto Mono Medium"/>
              <a:ea typeface="Roboto Mono Medium"/>
              <a:cs typeface="Roboto Mono Medium"/>
              <a:sym typeface="Roboto Mono Medium"/>
            </a:endParaRPr>
          </a:p>
          <a:p>
            <a:pPr indent="0" lvl="0" marL="0" rtl="0" algn="l">
              <a:spcBef>
                <a:spcPts val="1600"/>
              </a:spcBef>
              <a:spcAft>
                <a:spcPts val="1600"/>
              </a:spcAft>
              <a:buNone/>
            </a:pPr>
            <a:r>
              <a:t/>
            </a:r>
            <a:endParaRPr>
              <a:latin typeface="Roboto Mono Medium"/>
              <a:ea typeface="Roboto Mono Medium"/>
              <a:cs typeface="Roboto Mono Medium"/>
              <a:sym typeface="Roboto Mono Medium"/>
            </a:endParaRPr>
          </a:p>
        </p:txBody>
      </p:sp>
      <p:sp>
        <p:nvSpPr>
          <p:cNvPr id="317" name="Google Shape;317;p48"/>
          <p:cNvSpPr txBox="1"/>
          <p:nvPr>
            <p:ph idx="1" type="body"/>
          </p:nvPr>
        </p:nvSpPr>
        <p:spPr>
          <a:xfrm>
            <a:off x="2506500" y="1084800"/>
            <a:ext cx="19371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Mono"/>
                <a:ea typeface="Roboto Mono"/>
                <a:cs typeface="Roboto Mono"/>
                <a:sym typeface="Roboto Mono"/>
              </a:rPr>
              <a:t>Cons</a:t>
            </a:r>
            <a:r>
              <a:rPr b="1" lang="en">
                <a:latin typeface="Roboto Mono"/>
                <a:ea typeface="Roboto Mono"/>
                <a:cs typeface="Roboto Mono"/>
                <a:sym typeface="Roboto Mono"/>
              </a:rPr>
              <a:t>:</a:t>
            </a:r>
            <a:endParaRPr b="1">
              <a:latin typeface="Roboto Mono"/>
              <a:ea typeface="Roboto Mono"/>
              <a:cs typeface="Roboto Mono"/>
              <a:sym typeface="Roboto Mono"/>
            </a:endParaRPr>
          </a:p>
          <a:p>
            <a:pPr indent="0" lvl="0" marL="0" rtl="0" algn="l">
              <a:spcBef>
                <a:spcPts val="1600"/>
              </a:spcBef>
              <a:spcAft>
                <a:spcPts val="0"/>
              </a:spcAft>
              <a:buNone/>
            </a:pPr>
            <a:r>
              <a:rPr lang="en">
                <a:latin typeface="Roboto Mono Medium"/>
                <a:ea typeface="Roboto Mono Medium"/>
                <a:cs typeface="Roboto Mono Medium"/>
                <a:sym typeface="Roboto Mono Medium"/>
              </a:rPr>
              <a:t>Events are one-time only</a:t>
            </a:r>
            <a:endParaRPr>
              <a:latin typeface="Roboto Mono Medium"/>
              <a:ea typeface="Roboto Mono Medium"/>
              <a:cs typeface="Roboto Mono Medium"/>
              <a:sym typeface="Roboto Mono Medium"/>
            </a:endParaRPr>
          </a:p>
          <a:p>
            <a:pPr indent="0" lvl="0" marL="0" rtl="0" algn="l">
              <a:spcBef>
                <a:spcPts val="1600"/>
              </a:spcBef>
              <a:spcAft>
                <a:spcPts val="0"/>
              </a:spcAft>
              <a:buNone/>
            </a:pPr>
            <a:r>
              <a:rPr lang="en">
                <a:latin typeface="Roboto Mono Medium"/>
                <a:ea typeface="Roboto Mono Medium"/>
                <a:cs typeface="Roboto Mono Medium"/>
                <a:sym typeface="Roboto Mono Medium"/>
              </a:rPr>
              <a:t>No commitment to person’s journey</a:t>
            </a:r>
            <a:endParaRPr>
              <a:latin typeface="Roboto Mono Medium"/>
              <a:ea typeface="Roboto Mono Medium"/>
              <a:cs typeface="Roboto Mono Medium"/>
              <a:sym typeface="Roboto Mono Medium"/>
            </a:endParaRPr>
          </a:p>
          <a:p>
            <a:pPr indent="0" lvl="0" marL="0" rtl="0" algn="l">
              <a:spcBef>
                <a:spcPts val="1600"/>
              </a:spcBef>
              <a:spcAft>
                <a:spcPts val="1600"/>
              </a:spcAft>
              <a:buNone/>
            </a:pPr>
            <a:r>
              <a:t/>
            </a:r>
            <a:endParaRPr>
              <a:latin typeface="Roboto Mono Medium"/>
              <a:ea typeface="Roboto Mono Medium"/>
              <a:cs typeface="Roboto Mono Medium"/>
              <a:sym typeface="Roboto Mono Medium"/>
            </a:endParaRPr>
          </a:p>
        </p:txBody>
      </p:sp>
      <p:sp>
        <p:nvSpPr>
          <p:cNvPr id="318" name="Google Shape;318;p48"/>
          <p:cNvSpPr txBox="1"/>
          <p:nvPr>
            <p:ph type="title"/>
          </p:nvPr>
        </p:nvSpPr>
        <p:spPr>
          <a:xfrm>
            <a:off x="4344050" y="26025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Cases</a:t>
            </a:r>
            <a:r>
              <a:rPr lang="en"/>
              <a:t> Based App</a:t>
            </a:r>
            <a:endParaRPr/>
          </a:p>
        </p:txBody>
      </p:sp>
      <p:sp>
        <p:nvSpPr>
          <p:cNvPr id="319" name="Google Shape;319;p48"/>
          <p:cNvSpPr txBox="1"/>
          <p:nvPr>
            <p:ph idx="1" type="body"/>
          </p:nvPr>
        </p:nvSpPr>
        <p:spPr>
          <a:xfrm>
            <a:off x="4420250" y="1094250"/>
            <a:ext cx="19371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Mono"/>
                <a:ea typeface="Roboto Mono"/>
                <a:cs typeface="Roboto Mono"/>
                <a:sym typeface="Roboto Mono"/>
              </a:rPr>
              <a:t>Pros:</a:t>
            </a:r>
            <a:endParaRPr b="1">
              <a:latin typeface="Roboto Mono"/>
              <a:ea typeface="Roboto Mono"/>
              <a:cs typeface="Roboto Mono"/>
              <a:sym typeface="Roboto Mono"/>
            </a:endParaRPr>
          </a:p>
          <a:p>
            <a:pPr indent="0" lvl="0" marL="0" rtl="0" algn="l">
              <a:spcBef>
                <a:spcPts val="1600"/>
              </a:spcBef>
              <a:spcAft>
                <a:spcPts val="0"/>
              </a:spcAft>
              <a:buNone/>
            </a:pPr>
            <a:r>
              <a:rPr lang="en">
                <a:latin typeface="Roboto Mono Medium"/>
                <a:ea typeface="Roboto Mono Medium"/>
                <a:cs typeface="Roboto Mono Medium"/>
                <a:sym typeface="Roboto Mono Medium"/>
              </a:rPr>
              <a:t>Can follow a case through different stages - more cohesion</a:t>
            </a:r>
            <a:endParaRPr>
              <a:latin typeface="Roboto Mono Medium"/>
              <a:ea typeface="Roboto Mono Medium"/>
              <a:cs typeface="Roboto Mono Medium"/>
              <a:sym typeface="Roboto Mono Medium"/>
            </a:endParaRPr>
          </a:p>
          <a:p>
            <a:pPr indent="0" lvl="0" marL="0" rtl="0" algn="l">
              <a:spcBef>
                <a:spcPts val="1600"/>
              </a:spcBef>
              <a:spcAft>
                <a:spcPts val="0"/>
              </a:spcAft>
              <a:buNone/>
            </a:pPr>
            <a:r>
              <a:rPr lang="en">
                <a:latin typeface="Roboto Mono Medium"/>
                <a:ea typeface="Roboto Mono Medium"/>
                <a:cs typeface="Roboto Mono Medium"/>
                <a:sym typeface="Roboto Mono Medium"/>
              </a:rPr>
              <a:t>Shows continuity</a:t>
            </a:r>
            <a:endParaRPr>
              <a:latin typeface="Roboto Mono Medium"/>
              <a:ea typeface="Roboto Mono Medium"/>
              <a:cs typeface="Roboto Mono Medium"/>
              <a:sym typeface="Roboto Mono Medium"/>
            </a:endParaRPr>
          </a:p>
          <a:p>
            <a:pPr indent="0" lvl="0" marL="0" rtl="0" algn="l">
              <a:spcBef>
                <a:spcPts val="1600"/>
              </a:spcBef>
              <a:spcAft>
                <a:spcPts val="0"/>
              </a:spcAft>
              <a:buNone/>
            </a:pPr>
            <a:r>
              <a:rPr lang="en">
                <a:latin typeface="Roboto Mono Medium"/>
                <a:ea typeface="Roboto Mono Medium"/>
                <a:cs typeface="Roboto Mono Medium"/>
                <a:sym typeface="Roboto Mono Medium"/>
              </a:rPr>
              <a:t>Control of who’s involved in events / what events you want to be involved in</a:t>
            </a:r>
            <a:endParaRPr>
              <a:latin typeface="Roboto Mono Medium"/>
              <a:ea typeface="Roboto Mono Medium"/>
              <a:cs typeface="Roboto Mono Medium"/>
              <a:sym typeface="Roboto Mono Medium"/>
            </a:endParaRPr>
          </a:p>
          <a:p>
            <a:pPr indent="0" lvl="0" marL="0" rtl="0" algn="l">
              <a:spcBef>
                <a:spcPts val="1600"/>
              </a:spcBef>
              <a:spcAft>
                <a:spcPts val="1600"/>
              </a:spcAft>
              <a:buNone/>
            </a:pPr>
            <a:r>
              <a:rPr lang="en">
                <a:latin typeface="Roboto Mono Medium"/>
                <a:ea typeface="Roboto Mono Medium"/>
                <a:cs typeface="Roboto Mono Medium"/>
                <a:sym typeface="Roboto Mono Medium"/>
              </a:rPr>
              <a:t>Focussed on people in the community </a:t>
            </a:r>
            <a:endParaRPr>
              <a:latin typeface="Roboto Mono Medium"/>
              <a:ea typeface="Roboto Mono Medium"/>
              <a:cs typeface="Roboto Mono Medium"/>
              <a:sym typeface="Roboto Mono Medium"/>
            </a:endParaRPr>
          </a:p>
        </p:txBody>
      </p:sp>
      <p:sp>
        <p:nvSpPr>
          <p:cNvPr id="320" name="Google Shape;320;p48"/>
          <p:cNvSpPr txBox="1"/>
          <p:nvPr>
            <p:ph idx="1" type="body"/>
          </p:nvPr>
        </p:nvSpPr>
        <p:spPr>
          <a:xfrm>
            <a:off x="6615050" y="1094250"/>
            <a:ext cx="19371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Mono"/>
                <a:ea typeface="Roboto Mono"/>
                <a:cs typeface="Roboto Mono"/>
                <a:sym typeface="Roboto Mono"/>
              </a:rPr>
              <a:t>Cons:</a:t>
            </a:r>
            <a:endParaRPr b="1">
              <a:latin typeface="Roboto Mono"/>
              <a:ea typeface="Roboto Mono"/>
              <a:cs typeface="Roboto Mono"/>
              <a:sym typeface="Roboto Mono"/>
            </a:endParaRPr>
          </a:p>
          <a:p>
            <a:pPr indent="0" lvl="0" marL="0" rtl="0" algn="l">
              <a:spcBef>
                <a:spcPts val="1600"/>
              </a:spcBef>
              <a:spcAft>
                <a:spcPts val="0"/>
              </a:spcAft>
              <a:buNone/>
            </a:pPr>
            <a:r>
              <a:rPr lang="en">
                <a:latin typeface="Roboto Mono Medium"/>
                <a:ea typeface="Roboto Mono Medium"/>
                <a:cs typeface="Roboto Mono Medium"/>
                <a:sym typeface="Roboto Mono Medium"/>
              </a:rPr>
              <a:t>More complex functionality</a:t>
            </a:r>
            <a:endParaRPr>
              <a:latin typeface="Roboto Mono Medium"/>
              <a:ea typeface="Roboto Mono Medium"/>
              <a:cs typeface="Roboto Mono Medium"/>
              <a:sym typeface="Roboto Mono Medium"/>
            </a:endParaRPr>
          </a:p>
          <a:p>
            <a:pPr indent="0" lvl="0" marL="0" rtl="0" algn="l">
              <a:spcBef>
                <a:spcPts val="1600"/>
              </a:spcBef>
              <a:spcAft>
                <a:spcPts val="0"/>
              </a:spcAft>
              <a:buNone/>
            </a:pPr>
            <a:r>
              <a:rPr lang="en">
                <a:latin typeface="Roboto Mono Medium"/>
                <a:ea typeface="Roboto Mono Medium"/>
                <a:cs typeface="Roboto Mono Medium"/>
                <a:sym typeface="Roboto Mono Medium"/>
              </a:rPr>
              <a:t>More complicated for new users to take part/feel involved</a:t>
            </a:r>
            <a:endParaRPr>
              <a:latin typeface="Roboto Mono Medium"/>
              <a:ea typeface="Roboto Mono Medium"/>
              <a:cs typeface="Roboto Mono Medium"/>
              <a:sym typeface="Roboto Mono Medium"/>
            </a:endParaRPr>
          </a:p>
          <a:p>
            <a:pPr indent="0" lvl="0" marL="0" rtl="0" algn="l">
              <a:spcBef>
                <a:spcPts val="1600"/>
              </a:spcBef>
              <a:spcAft>
                <a:spcPts val="1600"/>
              </a:spcAft>
              <a:buNone/>
            </a:pPr>
            <a:r>
              <a:t/>
            </a:r>
            <a:endParaRPr>
              <a:latin typeface="Roboto Mono Medium"/>
              <a:ea typeface="Roboto Mono Medium"/>
              <a:cs typeface="Roboto Mono Medium"/>
              <a:sym typeface="Roboto Mono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Discussion (What We Learned)</a:t>
            </a:r>
            <a:endParaRPr/>
          </a:p>
        </p:txBody>
      </p:sp>
      <p:sp>
        <p:nvSpPr>
          <p:cNvPr id="326" name="Google Shape;326;p49"/>
          <p:cNvSpPr txBox="1"/>
          <p:nvPr>
            <p:ph idx="1" type="body"/>
          </p:nvPr>
        </p:nvSpPr>
        <p:spPr>
          <a:xfrm>
            <a:off x="311700" y="1389600"/>
            <a:ext cx="80121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Overall, we have discovered that we need to work on our user interface, because the design of the buttons confuses our users. It needs to be a lot less cluttered, and more streamlined, as we also strive for a more accessible interface as well. However, we did do well in regards that users were at least able to identify the basic fields that they needed to fill out.</a:t>
            </a:r>
            <a:endParaRPr>
              <a:solidFill>
                <a:schemeClr val="dk1"/>
              </a:solidFill>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a:solidFill>
                  <a:schemeClr val="dk1"/>
                </a:solidFill>
                <a:latin typeface="Roboto Mono"/>
                <a:ea typeface="Roboto Mono"/>
                <a:cs typeface="Roboto Mono"/>
                <a:sym typeface="Roboto Mono"/>
              </a:rPr>
              <a:t>We hope that with higher fidelity prototypes, our design will become a lot cleaner, and also to center the purpose of this app a lot more in the design process.</a:t>
            </a:r>
            <a:endParaRPr>
              <a:solidFill>
                <a:schemeClr val="dk1"/>
              </a:solidFill>
              <a:latin typeface="Roboto Mono"/>
              <a:ea typeface="Roboto Mono"/>
              <a:cs typeface="Roboto Mono"/>
              <a:sym typeface="Roboto Mono"/>
            </a:endParaRPr>
          </a:p>
          <a:p>
            <a:pPr indent="0" lvl="0" marL="0" rtl="0" algn="l">
              <a:spcBef>
                <a:spcPts val="0"/>
              </a:spcBef>
              <a:spcAft>
                <a:spcPts val="16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id="331" name="Google Shape;331;p50"/>
          <p:cNvPicPr preferRelativeResize="0"/>
          <p:nvPr/>
        </p:nvPicPr>
        <p:blipFill rotWithShape="1">
          <a:blip r:embed="rId3">
            <a:alphaModFix/>
          </a:blip>
          <a:srcRect b="6016" l="19117" r="21549" t="16452"/>
          <a:stretch/>
        </p:blipFill>
        <p:spPr>
          <a:xfrm rot="5400000">
            <a:off x="-197063" y="750187"/>
            <a:ext cx="4842077" cy="3558951"/>
          </a:xfrm>
          <a:prstGeom prst="rect">
            <a:avLst/>
          </a:prstGeom>
          <a:noFill/>
          <a:ln>
            <a:noFill/>
          </a:ln>
        </p:spPr>
      </p:pic>
      <p:pic>
        <p:nvPicPr>
          <p:cNvPr id="332" name="Google Shape;332;p50"/>
          <p:cNvPicPr preferRelativeResize="0"/>
          <p:nvPr/>
        </p:nvPicPr>
        <p:blipFill rotWithShape="1">
          <a:blip r:embed="rId4">
            <a:alphaModFix/>
          </a:blip>
          <a:srcRect b="6022" l="19923" r="32908" t="16858"/>
          <a:stretch/>
        </p:blipFill>
        <p:spPr>
          <a:xfrm>
            <a:off x="4061313" y="556150"/>
            <a:ext cx="4778227" cy="4394550"/>
          </a:xfrm>
          <a:prstGeom prst="rect">
            <a:avLst/>
          </a:prstGeom>
          <a:noFill/>
          <a:ln>
            <a:noFill/>
          </a:ln>
        </p:spPr>
      </p:pic>
      <p:sp>
        <p:nvSpPr>
          <p:cNvPr id="333" name="Google Shape;333;p50"/>
          <p:cNvSpPr txBox="1"/>
          <p:nvPr/>
        </p:nvSpPr>
        <p:spPr>
          <a:xfrm>
            <a:off x="4125588" y="108625"/>
            <a:ext cx="4649700" cy="3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Outtakes of concept and UI sketch ideas</a:t>
            </a:r>
            <a:endParaRPr/>
          </a:p>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pic>
        <p:nvPicPr>
          <p:cNvPr id="338" name="Google Shape;338;p51"/>
          <p:cNvPicPr preferRelativeResize="0"/>
          <p:nvPr/>
        </p:nvPicPr>
        <p:blipFill rotWithShape="1">
          <a:blip r:embed="rId3">
            <a:alphaModFix/>
          </a:blip>
          <a:srcRect b="6223" l="19351" r="21543" t="16651"/>
          <a:stretch/>
        </p:blipFill>
        <p:spPr>
          <a:xfrm>
            <a:off x="129661" y="217925"/>
            <a:ext cx="4391966" cy="3223649"/>
          </a:xfrm>
          <a:prstGeom prst="rect">
            <a:avLst/>
          </a:prstGeom>
          <a:noFill/>
          <a:ln>
            <a:noFill/>
          </a:ln>
        </p:spPr>
      </p:pic>
      <p:pic>
        <p:nvPicPr>
          <p:cNvPr id="339" name="Google Shape;339;p51"/>
          <p:cNvPicPr preferRelativeResize="0"/>
          <p:nvPr/>
        </p:nvPicPr>
        <p:blipFill rotWithShape="1">
          <a:blip r:embed="rId4">
            <a:alphaModFix/>
          </a:blip>
          <a:srcRect b="6218" l="19001" r="22350" t="16044"/>
          <a:stretch/>
        </p:blipFill>
        <p:spPr>
          <a:xfrm>
            <a:off x="4521625" y="164750"/>
            <a:ext cx="4466198" cy="3329999"/>
          </a:xfrm>
          <a:prstGeom prst="rect">
            <a:avLst/>
          </a:prstGeom>
          <a:noFill/>
          <a:ln>
            <a:noFill/>
          </a:ln>
        </p:spPr>
      </p:pic>
      <p:sp>
        <p:nvSpPr>
          <p:cNvPr id="340" name="Google Shape;340;p51"/>
          <p:cNvSpPr txBox="1"/>
          <p:nvPr/>
        </p:nvSpPr>
        <p:spPr>
          <a:xfrm>
            <a:off x="177200" y="3609950"/>
            <a:ext cx="4649700" cy="3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Outtakes of concept and UI sketch ideas</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nvSpPr>
        <p:spPr>
          <a:xfrm>
            <a:off x="185025" y="247425"/>
            <a:ext cx="75156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D9D2E9"/>
                </a:highlight>
                <a:latin typeface="Montserrat Medium"/>
                <a:ea typeface="Montserrat Medium"/>
                <a:cs typeface="Montserrat Medium"/>
                <a:sym typeface="Montserrat Medium"/>
              </a:rPr>
              <a:t>Chosen App: Case-based mobile app</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D9D2E9"/>
                </a:highlight>
              </a:rPr>
              <a:t> </a:t>
            </a:r>
            <a:endParaRPr>
              <a:highlight>
                <a:srgbClr val="D9D2E9"/>
              </a:highlight>
            </a:endParaRPr>
          </a:p>
          <a:p>
            <a:pPr indent="0" lvl="0" marL="0" rtl="0" algn="l">
              <a:spcBef>
                <a:spcPts val="0"/>
              </a:spcBef>
              <a:spcAft>
                <a:spcPts val="0"/>
              </a:spcAft>
              <a:buNone/>
            </a:pPr>
            <a:r>
              <a:t/>
            </a:r>
            <a:endParaRPr>
              <a:highlight>
                <a:srgbClr val="D9D2E9"/>
              </a:highlight>
            </a:endParaRPr>
          </a:p>
        </p:txBody>
      </p:sp>
      <p:pic>
        <p:nvPicPr>
          <p:cNvPr id="73" name="Google Shape;73;p16"/>
          <p:cNvPicPr preferRelativeResize="0"/>
          <p:nvPr/>
        </p:nvPicPr>
        <p:blipFill rotWithShape="1">
          <a:blip r:embed="rId3">
            <a:alphaModFix/>
          </a:blip>
          <a:srcRect b="5526" l="31765" r="35080" t="2367"/>
          <a:stretch/>
        </p:blipFill>
        <p:spPr>
          <a:xfrm rot="-5400000">
            <a:off x="3385436" y="-1858889"/>
            <a:ext cx="2373128" cy="8790200"/>
          </a:xfrm>
          <a:prstGeom prst="rect">
            <a:avLst/>
          </a:prstGeom>
          <a:noFill/>
          <a:ln>
            <a:noFill/>
          </a:ln>
        </p:spPr>
      </p:pic>
      <p:sp>
        <p:nvSpPr>
          <p:cNvPr id="74" name="Google Shape;74;p16"/>
          <p:cNvSpPr txBox="1"/>
          <p:nvPr/>
        </p:nvSpPr>
        <p:spPr>
          <a:xfrm>
            <a:off x="542000" y="3629400"/>
            <a:ext cx="7934700" cy="13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Mono"/>
              <a:ea typeface="Roboto Mono"/>
              <a:cs typeface="Roboto Mono"/>
              <a:sym typeface="Roboto Mono"/>
            </a:endParaRPr>
          </a:p>
          <a:p>
            <a:pPr indent="0" lvl="0" marL="0" rtl="0" algn="l">
              <a:spcBef>
                <a:spcPts val="0"/>
              </a:spcBef>
              <a:spcAft>
                <a:spcPts val="0"/>
              </a:spcAft>
              <a:buNone/>
            </a:pPr>
            <a:r>
              <a:t/>
            </a:r>
            <a:endParaRPr>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7"/>
          <p:cNvSpPr txBox="1"/>
          <p:nvPr/>
        </p:nvSpPr>
        <p:spPr>
          <a:xfrm>
            <a:off x="185025" y="247425"/>
            <a:ext cx="3758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D9D2E9"/>
                </a:highlight>
                <a:latin typeface="Montserrat Medium"/>
                <a:ea typeface="Montserrat Medium"/>
                <a:cs typeface="Montserrat Medium"/>
                <a:sym typeface="Montserrat Medium"/>
              </a:rPr>
              <a:t>Taskflow</a:t>
            </a:r>
            <a:r>
              <a:rPr lang="en" sz="3000">
                <a:highlight>
                  <a:srgbClr val="D9D2E9"/>
                </a:highlight>
                <a:latin typeface="Montserrat Medium"/>
                <a:ea typeface="Montserrat Medium"/>
                <a:cs typeface="Montserrat Medium"/>
                <a:sym typeface="Montserrat Medium"/>
              </a:rPr>
              <a:t> #1 - </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rPr lang="en" sz="3000">
                <a:highlight>
                  <a:srgbClr val="D9D2E9"/>
                </a:highlight>
                <a:latin typeface="Montserrat Medium"/>
                <a:ea typeface="Montserrat Medium"/>
                <a:cs typeface="Montserrat Medium"/>
                <a:sym typeface="Montserrat Medium"/>
              </a:rPr>
              <a:t>Create new case</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D9D2E9"/>
                </a:highlight>
              </a:rPr>
              <a:t> </a:t>
            </a:r>
            <a:endParaRPr>
              <a:highlight>
                <a:srgbClr val="D9D2E9"/>
              </a:highlight>
            </a:endParaRPr>
          </a:p>
          <a:p>
            <a:pPr indent="0" lvl="0" marL="0" rtl="0" algn="l">
              <a:spcBef>
                <a:spcPts val="0"/>
              </a:spcBef>
              <a:spcAft>
                <a:spcPts val="0"/>
              </a:spcAft>
              <a:buNone/>
            </a:pPr>
            <a:r>
              <a:t/>
            </a:r>
            <a:endParaRPr>
              <a:highlight>
                <a:srgbClr val="D9D2E9"/>
              </a:highlight>
            </a:endParaRPr>
          </a:p>
        </p:txBody>
      </p:sp>
      <p:pic>
        <p:nvPicPr>
          <p:cNvPr id="80" name="Google Shape;80;p17"/>
          <p:cNvPicPr preferRelativeResize="0"/>
          <p:nvPr/>
        </p:nvPicPr>
        <p:blipFill rotWithShape="1">
          <a:blip r:embed="rId3">
            <a:alphaModFix/>
          </a:blip>
          <a:srcRect b="17810" l="-958" r="2115" t="10974"/>
          <a:stretch/>
        </p:blipFill>
        <p:spPr>
          <a:xfrm rot="-5400000">
            <a:off x="4132159" y="329314"/>
            <a:ext cx="4668052" cy="4484870"/>
          </a:xfrm>
          <a:prstGeom prst="rect">
            <a:avLst/>
          </a:prstGeom>
          <a:noFill/>
          <a:ln>
            <a:noFill/>
          </a:ln>
        </p:spPr>
      </p:pic>
      <p:sp>
        <p:nvSpPr>
          <p:cNvPr id="81" name="Google Shape;81;p17"/>
          <p:cNvSpPr/>
          <p:nvPr/>
        </p:nvSpPr>
        <p:spPr>
          <a:xfrm>
            <a:off x="6994150" y="2603775"/>
            <a:ext cx="1714500" cy="225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p:nvPr/>
        </p:nvSpPr>
        <p:spPr>
          <a:xfrm>
            <a:off x="4292525" y="3544650"/>
            <a:ext cx="1081200" cy="1176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p:nvPr/>
        </p:nvSpPr>
        <p:spPr>
          <a:xfrm>
            <a:off x="5521700" y="4721250"/>
            <a:ext cx="1650300" cy="134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8"/>
          <p:cNvSpPr txBox="1"/>
          <p:nvPr/>
        </p:nvSpPr>
        <p:spPr>
          <a:xfrm>
            <a:off x="185025" y="247425"/>
            <a:ext cx="5061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Taskflow #3 - Post an update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pic>
        <p:nvPicPr>
          <p:cNvPr id="89" name="Google Shape;89;p18"/>
          <p:cNvPicPr preferRelativeResize="0"/>
          <p:nvPr/>
        </p:nvPicPr>
        <p:blipFill rotWithShape="1">
          <a:blip r:embed="rId3">
            <a:alphaModFix/>
          </a:blip>
          <a:srcRect b="7638" l="38237" r="25459" t="8693"/>
          <a:stretch/>
        </p:blipFill>
        <p:spPr>
          <a:xfrm rot="-5400000">
            <a:off x="3090150" y="-1506147"/>
            <a:ext cx="2802750" cy="8613000"/>
          </a:xfrm>
          <a:prstGeom prst="rect">
            <a:avLst/>
          </a:prstGeom>
          <a:noFill/>
          <a:ln>
            <a:noFill/>
          </a:ln>
        </p:spPr>
      </p:pic>
      <p:sp>
        <p:nvSpPr>
          <p:cNvPr id="90" name="Google Shape;90;p18"/>
          <p:cNvSpPr txBox="1"/>
          <p:nvPr/>
        </p:nvSpPr>
        <p:spPr>
          <a:xfrm>
            <a:off x="185025" y="247425"/>
            <a:ext cx="8331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D9D2E9"/>
                </a:highlight>
                <a:latin typeface="Montserrat Medium"/>
                <a:ea typeface="Montserrat Medium"/>
                <a:cs typeface="Montserrat Medium"/>
                <a:sym typeface="Montserrat Medium"/>
              </a:rPr>
              <a:t>Taskflow #2 - Create an update</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D9D2E9"/>
                </a:highlight>
              </a:rPr>
              <a:t> </a:t>
            </a:r>
            <a:endParaRPr>
              <a:highlight>
                <a:srgbClr val="D9D2E9"/>
              </a:highlight>
            </a:endParaRPr>
          </a:p>
          <a:p>
            <a:pPr indent="0" lvl="0" marL="0" rtl="0" algn="l">
              <a:spcBef>
                <a:spcPts val="0"/>
              </a:spcBef>
              <a:spcAft>
                <a:spcPts val="0"/>
              </a:spcAft>
              <a:buNone/>
            </a:pPr>
            <a:r>
              <a:t/>
            </a:r>
            <a:endParaRPr>
              <a:highlight>
                <a:srgbClr val="D9D2E9"/>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9"/>
          <p:cNvSpPr txBox="1"/>
          <p:nvPr/>
        </p:nvSpPr>
        <p:spPr>
          <a:xfrm>
            <a:off x="185025" y="247425"/>
            <a:ext cx="5061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Taskflow #2 - Create an event</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
        <p:nvSpPr>
          <p:cNvPr id="96" name="Google Shape;96;p19"/>
          <p:cNvSpPr/>
          <p:nvPr/>
        </p:nvSpPr>
        <p:spPr>
          <a:xfrm>
            <a:off x="4292525" y="3544650"/>
            <a:ext cx="1081200" cy="1176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19"/>
          <p:cNvPicPr preferRelativeResize="0"/>
          <p:nvPr/>
        </p:nvPicPr>
        <p:blipFill rotWithShape="1">
          <a:blip r:embed="rId3">
            <a:alphaModFix/>
          </a:blip>
          <a:srcRect b="4457" l="6425" r="2175" t="2102"/>
          <a:stretch/>
        </p:blipFill>
        <p:spPr>
          <a:xfrm>
            <a:off x="872448" y="379500"/>
            <a:ext cx="7988520" cy="4384500"/>
          </a:xfrm>
          <a:prstGeom prst="rect">
            <a:avLst/>
          </a:prstGeom>
          <a:noFill/>
          <a:ln>
            <a:noFill/>
          </a:ln>
        </p:spPr>
      </p:pic>
      <p:sp>
        <p:nvSpPr>
          <p:cNvPr id="98" name="Google Shape;98;p19"/>
          <p:cNvSpPr txBox="1"/>
          <p:nvPr/>
        </p:nvSpPr>
        <p:spPr>
          <a:xfrm>
            <a:off x="185025" y="247425"/>
            <a:ext cx="3758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D9D2E9"/>
                </a:highlight>
                <a:latin typeface="Montserrat Medium"/>
                <a:ea typeface="Montserrat Medium"/>
                <a:cs typeface="Montserrat Medium"/>
                <a:sym typeface="Montserrat Medium"/>
              </a:rPr>
              <a:t>Taskflow #3 - </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rPr lang="en" sz="3000">
                <a:highlight>
                  <a:srgbClr val="D9D2E9"/>
                </a:highlight>
                <a:latin typeface="Montserrat Medium"/>
                <a:ea typeface="Montserrat Medium"/>
                <a:cs typeface="Montserrat Medium"/>
                <a:sym typeface="Montserrat Medium"/>
              </a:rPr>
              <a:t>Create an </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rPr lang="en" sz="3000">
                <a:highlight>
                  <a:srgbClr val="D9D2E9"/>
                </a:highlight>
                <a:latin typeface="Montserrat Medium"/>
                <a:ea typeface="Montserrat Medium"/>
                <a:cs typeface="Montserrat Medium"/>
                <a:sym typeface="Montserrat Medium"/>
              </a:rPr>
              <a:t>event</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D9D2E9"/>
                </a:highlight>
              </a:rPr>
              <a:t> </a:t>
            </a:r>
            <a:endParaRPr>
              <a:highlight>
                <a:srgbClr val="D9D2E9"/>
              </a:highlight>
            </a:endParaRPr>
          </a:p>
          <a:p>
            <a:pPr indent="0" lvl="0" marL="0" rtl="0" algn="l">
              <a:spcBef>
                <a:spcPts val="0"/>
              </a:spcBef>
              <a:spcAft>
                <a:spcPts val="0"/>
              </a:spcAft>
              <a:buNone/>
            </a:pPr>
            <a:r>
              <a:t/>
            </a:r>
            <a:endParaRPr>
              <a:highlight>
                <a:srgbClr val="D9D2E9"/>
              </a:highlight>
            </a:endParaRPr>
          </a:p>
        </p:txBody>
      </p:sp>
      <p:sp>
        <p:nvSpPr>
          <p:cNvPr id="99" name="Google Shape;99;p19"/>
          <p:cNvSpPr/>
          <p:nvPr/>
        </p:nvSpPr>
        <p:spPr>
          <a:xfrm>
            <a:off x="6074575" y="2526900"/>
            <a:ext cx="2786400" cy="2237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p:nvPr/>
        </p:nvSpPr>
        <p:spPr>
          <a:xfrm flipH="1" rot="10800000">
            <a:off x="3142500" y="379500"/>
            <a:ext cx="177000" cy="1573500"/>
          </a:xfrm>
          <a:prstGeom prst="rtTriangl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txBox="1"/>
          <p:nvPr/>
        </p:nvSpPr>
        <p:spPr>
          <a:xfrm>
            <a:off x="185025" y="399825"/>
            <a:ext cx="5061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Taskflow #4 - Comment on post</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pic>
        <p:nvPicPr>
          <p:cNvPr id="106" name="Google Shape;106;p20"/>
          <p:cNvPicPr preferRelativeResize="0"/>
          <p:nvPr/>
        </p:nvPicPr>
        <p:blipFill rotWithShape="1">
          <a:blip r:embed="rId3">
            <a:alphaModFix/>
          </a:blip>
          <a:srcRect b="1361" l="4950" r="19361" t="0"/>
          <a:stretch/>
        </p:blipFill>
        <p:spPr>
          <a:xfrm rot="-5400000">
            <a:off x="2804986" y="136361"/>
            <a:ext cx="3309728" cy="5751050"/>
          </a:xfrm>
          <a:prstGeom prst="rect">
            <a:avLst/>
          </a:prstGeom>
          <a:noFill/>
          <a:ln>
            <a:noFill/>
          </a:ln>
        </p:spPr>
      </p:pic>
      <p:sp>
        <p:nvSpPr>
          <p:cNvPr id="107" name="Google Shape;107;p20"/>
          <p:cNvSpPr/>
          <p:nvPr/>
        </p:nvSpPr>
        <p:spPr>
          <a:xfrm>
            <a:off x="3746100" y="4502750"/>
            <a:ext cx="3589200" cy="164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0"/>
          <p:cNvSpPr/>
          <p:nvPr/>
        </p:nvSpPr>
        <p:spPr>
          <a:xfrm>
            <a:off x="1584350" y="1357025"/>
            <a:ext cx="5751000" cy="98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0"/>
          <p:cNvSpPr txBox="1"/>
          <p:nvPr/>
        </p:nvSpPr>
        <p:spPr>
          <a:xfrm>
            <a:off x="185025" y="247425"/>
            <a:ext cx="83319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D9D2E9"/>
                </a:highlight>
                <a:latin typeface="Montserrat Medium"/>
                <a:ea typeface="Montserrat Medium"/>
                <a:cs typeface="Montserrat Medium"/>
                <a:sym typeface="Montserrat Medium"/>
              </a:rPr>
              <a:t>Taskflow #4 - Comment on post</a:t>
            </a:r>
            <a:endParaRPr sz="3000">
              <a:highlight>
                <a:srgbClr val="D9D2E9"/>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D9D2E9"/>
                </a:highlight>
              </a:rPr>
              <a:t> </a:t>
            </a:r>
            <a:endParaRPr>
              <a:highlight>
                <a:srgbClr val="D9D2E9"/>
              </a:highlight>
            </a:endParaRPr>
          </a:p>
          <a:p>
            <a:pPr indent="0" lvl="0" marL="0" rtl="0" algn="l">
              <a:spcBef>
                <a:spcPts val="0"/>
              </a:spcBef>
              <a:spcAft>
                <a:spcPts val="0"/>
              </a:spcAft>
              <a:buNone/>
            </a:pPr>
            <a:r>
              <a:t/>
            </a:r>
            <a:endParaRPr>
              <a:highlight>
                <a:srgbClr val="D9D2E9"/>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p:nvPr/>
        </p:nvSpPr>
        <p:spPr>
          <a:xfrm>
            <a:off x="-75" y="951150"/>
            <a:ext cx="9144000" cy="33267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21"/>
          <p:cNvPicPr preferRelativeResize="0"/>
          <p:nvPr/>
        </p:nvPicPr>
        <p:blipFill rotWithShape="1">
          <a:blip r:embed="rId3">
            <a:alphaModFix/>
          </a:blip>
          <a:srcRect b="18077" l="57935" r="8671" t="13419"/>
          <a:stretch/>
        </p:blipFill>
        <p:spPr>
          <a:xfrm>
            <a:off x="7038925" y="1061550"/>
            <a:ext cx="1972525" cy="3093824"/>
          </a:xfrm>
          <a:prstGeom prst="rect">
            <a:avLst/>
          </a:prstGeom>
          <a:noFill/>
          <a:ln>
            <a:noFill/>
          </a:ln>
        </p:spPr>
      </p:pic>
      <p:pic>
        <p:nvPicPr>
          <p:cNvPr id="116" name="Google Shape;116;p21"/>
          <p:cNvPicPr preferRelativeResize="0"/>
          <p:nvPr/>
        </p:nvPicPr>
        <p:blipFill rotWithShape="1">
          <a:blip r:embed="rId4">
            <a:alphaModFix/>
          </a:blip>
          <a:srcRect b="16709" l="56180" r="3871" t="15695"/>
          <a:stretch/>
        </p:blipFill>
        <p:spPr>
          <a:xfrm>
            <a:off x="2487175" y="1051350"/>
            <a:ext cx="2315275" cy="3093824"/>
          </a:xfrm>
          <a:prstGeom prst="rect">
            <a:avLst/>
          </a:prstGeom>
          <a:noFill/>
          <a:ln>
            <a:noFill/>
          </a:ln>
        </p:spPr>
      </p:pic>
      <p:pic>
        <p:nvPicPr>
          <p:cNvPr id="117" name="Google Shape;117;p21"/>
          <p:cNvPicPr preferRelativeResize="0"/>
          <p:nvPr/>
        </p:nvPicPr>
        <p:blipFill rotWithShape="1">
          <a:blip r:embed="rId4">
            <a:alphaModFix/>
          </a:blip>
          <a:srcRect b="16060" l="5331" r="58346" t="16344"/>
          <a:stretch/>
        </p:blipFill>
        <p:spPr>
          <a:xfrm>
            <a:off x="265975" y="1051350"/>
            <a:ext cx="2105047" cy="3093824"/>
          </a:xfrm>
          <a:prstGeom prst="rect">
            <a:avLst/>
          </a:prstGeom>
          <a:noFill/>
          <a:ln>
            <a:noFill/>
          </a:ln>
        </p:spPr>
      </p:pic>
      <p:pic>
        <p:nvPicPr>
          <p:cNvPr id="118" name="Google Shape;118;p21"/>
          <p:cNvPicPr preferRelativeResize="0"/>
          <p:nvPr/>
        </p:nvPicPr>
        <p:blipFill rotWithShape="1">
          <a:blip r:embed="rId3">
            <a:alphaModFix/>
          </a:blip>
          <a:srcRect b="12266" l="10003" r="54483" t="14634"/>
          <a:stretch/>
        </p:blipFill>
        <p:spPr>
          <a:xfrm>
            <a:off x="4918600" y="1051350"/>
            <a:ext cx="2004186" cy="3093824"/>
          </a:xfrm>
          <a:prstGeom prst="rect">
            <a:avLst/>
          </a:prstGeom>
          <a:noFill/>
          <a:ln>
            <a:noFill/>
          </a:ln>
        </p:spPr>
      </p:pic>
      <p:sp>
        <p:nvSpPr>
          <p:cNvPr id="119" name="Google Shape;119;p21"/>
          <p:cNvSpPr txBox="1"/>
          <p:nvPr/>
        </p:nvSpPr>
        <p:spPr>
          <a:xfrm>
            <a:off x="318750" y="4302325"/>
            <a:ext cx="2057400" cy="6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Landing Page</a:t>
            </a:r>
            <a:endParaRPr>
              <a:latin typeface="Roboto Mono"/>
              <a:ea typeface="Roboto Mono"/>
              <a:cs typeface="Roboto Mono"/>
              <a:sym typeface="Roboto Mono"/>
            </a:endParaRPr>
          </a:p>
        </p:txBody>
      </p:sp>
      <p:sp>
        <p:nvSpPr>
          <p:cNvPr id="120" name="Google Shape;120;p21"/>
          <p:cNvSpPr txBox="1"/>
          <p:nvPr/>
        </p:nvSpPr>
        <p:spPr>
          <a:xfrm>
            <a:off x="2499850" y="4302325"/>
            <a:ext cx="2315400" cy="7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Add Case Page</a:t>
            </a:r>
            <a:endParaRPr>
              <a:latin typeface="Roboto Mono"/>
              <a:ea typeface="Roboto Mono"/>
              <a:cs typeface="Roboto Mono"/>
              <a:sym typeface="Roboto Mono"/>
            </a:endParaRPr>
          </a:p>
        </p:txBody>
      </p:sp>
      <p:sp>
        <p:nvSpPr>
          <p:cNvPr id="121" name="Google Shape;121;p21"/>
          <p:cNvSpPr txBox="1"/>
          <p:nvPr/>
        </p:nvSpPr>
        <p:spPr>
          <a:xfrm>
            <a:off x="4925125" y="4277925"/>
            <a:ext cx="2105100" cy="7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Add Case Page cont.</a:t>
            </a:r>
            <a:endParaRPr>
              <a:latin typeface="Roboto Mono"/>
              <a:ea typeface="Roboto Mono"/>
              <a:cs typeface="Roboto Mono"/>
              <a:sym typeface="Roboto Mono"/>
            </a:endParaRPr>
          </a:p>
          <a:p>
            <a:pPr indent="0" lvl="0" marL="0" rtl="0" algn="l">
              <a:spcBef>
                <a:spcPts val="0"/>
              </a:spcBef>
              <a:spcAft>
                <a:spcPts val="0"/>
              </a:spcAft>
              <a:buNone/>
            </a:pPr>
            <a:r>
              <a:t/>
            </a:r>
            <a:endParaRPr>
              <a:latin typeface="Roboto Mono"/>
              <a:ea typeface="Roboto Mono"/>
              <a:cs typeface="Roboto Mono"/>
              <a:sym typeface="Roboto Mono"/>
            </a:endParaRPr>
          </a:p>
        </p:txBody>
      </p:sp>
      <p:sp>
        <p:nvSpPr>
          <p:cNvPr id="122" name="Google Shape;122;p21"/>
          <p:cNvSpPr txBox="1"/>
          <p:nvPr/>
        </p:nvSpPr>
        <p:spPr>
          <a:xfrm>
            <a:off x="7038925" y="4277925"/>
            <a:ext cx="2004300" cy="5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Newly opened case history history page</a:t>
            </a:r>
            <a:endParaRPr>
              <a:latin typeface="Roboto Mono"/>
              <a:ea typeface="Roboto Mono"/>
              <a:cs typeface="Roboto Mono"/>
              <a:sym typeface="Roboto Mono"/>
            </a:endParaRPr>
          </a:p>
        </p:txBody>
      </p:sp>
      <p:sp>
        <p:nvSpPr>
          <p:cNvPr id="123" name="Google Shape;123;p21"/>
          <p:cNvSpPr txBox="1"/>
          <p:nvPr/>
        </p:nvSpPr>
        <p:spPr>
          <a:xfrm>
            <a:off x="546625" y="284175"/>
            <a:ext cx="8089500" cy="5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Task 1: Create New Case</a:t>
            </a:r>
            <a:endParaRPr sz="2400"/>
          </a:p>
        </p:txBody>
      </p:sp>
      <p:sp>
        <p:nvSpPr>
          <p:cNvPr id="124" name="Google Shape;124;p21"/>
          <p:cNvSpPr txBox="1"/>
          <p:nvPr/>
        </p:nvSpPr>
        <p:spPr>
          <a:xfrm>
            <a:off x="185025" y="247425"/>
            <a:ext cx="6737700" cy="7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2CC"/>
                </a:highlight>
                <a:latin typeface="Montserrat Medium"/>
                <a:ea typeface="Montserrat Medium"/>
                <a:cs typeface="Montserrat Medium"/>
                <a:sym typeface="Montserrat Medium"/>
              </a:rPr>
              <a:t>Taskflow #1 - Create new case</a:t>
            </a:r>
            <a:endParaRPr sz="3000">
              <a:highlight>
                <a:srgbClr val="FFF2CC"/>
              </a:highlight>
              <a:latin typeface="Montserrat Medium"/>
              <a:ea typeface="Montserrat Medium"/>
              <a:cs typeface="Montserrat Medium"/>
              <a:sym typeface="Montserrat Medium"/>
            </a:endParaRPr>
          </a:p>
          <a:p>
            <a:pPr indent="0" lvl="0" marL="0" rtl="0" algn="l">
              <a:spcBef>
                <a:spcPts val="0"/>
              </a:spcBef>
              <a:spcAft>
                <a:spcPts val="0"/>
              </a:spcAft>
              <a:buNone/>
            </a:pPr>
            <a:r>
              <a:rPr lang="en">
                <a:highlight>
                  <a:srgbClr val="FFF2CC"/>
                </a:highlight>
              </a:rPr>
              <a:t> </a:t>
            </a:r>
            <a:endParaRPr>
              <a:highlight>
                <a:srgbClr val="FFF2CC"/>
              </a:highlight>
            </a:endParaRPr>
          </a:p>
          <a:p>
            <a:pPr indent="0" lvl="0" marL="0" rtl="0" algn="l">
              <a:spcBef>
                <a:spcPts val="0"/>
              </a:spcBef>
              <a:spcAft>
                <a:spcPts val="0"/>
              </a:spcAft>
              <a:buNone/>
            </a:pPr>
            <a:r>
              <a:t/>
            </a:r>
            <a:endParaRPr>
              <a:highlight>
                <a:srgbClr val="FFF2CC"/>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