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9" r:id="rId1"/>
  </p:sldMasterIdLst>
  <p:notesMasterIdLst>
    <p:notesMasterId r:id="rId9"/>
  </p:notesMasterIdLst>
  <p:handoutMasterIdLst>
    <p:handoutMasterId r:id="rId10"/>
  </p:handoutMasterIdLst>
  <p:sldIdLst>
    <p:sldId id="464" r:id="rId2"/>
    <p:sldId id="802" r:id="rId3"/>
    <p:sldId id="805" r:id="rId4"/>
    <p:sldId id="390" r:id="rId5"/>
    <p:sldId id="608" r:id="rId6"/>
    <p:sldId id="804" r:id="rId7"/>
    <p:sldId id="594" r:id="rId8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3" userDrawn="1">
          <p15:clr>
            <a:srgbClr val="A4A3A4"/>
          </p15:clr>
        </p15:guide>
        <p15:guide id="2" pos="2395" userDrawn="1">
          <p15:clr>
            <a:srgbClr val="A4A3A4"/>
          </p15:clr>
        </p15:guide>
        <p15:guide id="3" orient="horz" pos="3048" userDrawn="1">
          <p15:clr>
            <a:srgbClr val="A4A3A4"/>
          </p15:clr>
        </p15:guide>
        <p15:guide id="4" pos="38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5">
          <p15:clr>
            <a:srgbClr val="A4A3A4"/>
          </p15:clr>
        </p15:guide>
        <p15:guide id="2" pos="301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nday" initials="JAL" lastIdx="1" clrIdx="0"/>
  <p:cmAuthor id="1" name="James A. Landay" initials="JA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87A40"/>
    <a:srgbClr val="00FF80"/>
    <a:srgbClr val="CA3130"/>
    <a:srgbClr val="5A5A5A"/>
    <a:srgbClr val="313131"/>
    <a:srgbClr val="20B1D2"/>
    <a:srgbClr val="878787"/>
    <a:srgbClr val="242425"/>
    <a:srgbClr val="78B0D2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9" autoAdjust="0"/>
    <p:restoredTop sz="84497" autoAdjust="0"/>
  </p:normalViewPr>
  <p:slideViewPr>
    <p:cSldViewPr snapToGrid="0">
      <p:cViewPr varScale="1">
        <p:scale>
          <a:sx n="160" d="100"/>
          <a:sy n="160" d="100"/>
        </p:scale>
        <p:origin x="440" y="184"/>
      </p:cViewPr>
      <p:guideLst>
        <p:guide orient="horz" pos="2593"/>
        <p:guide pos="2395"/>
        <p:guide orient="horz" pos="3048"/>
        <p:guide pos="38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5384" y="1408"/>
      </p:cViewPr>
      <p:guideLst>
        <p:guide orient="horz" pos="2245"/>
        <p:guide pos="30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4638" y="236337"/>
            <a:ext cx="5684202" cy="67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/>
            </a:lvl1pPr>
          </a:lstStyle>
          <a:p>
            <a:r>
              <a:rPr lang="en-US" sz="1100" dirty="0">
                <a:latin typeface="Helvetica"/>
                <a:cs typeface="Helvetica"/>
              </a:rPr>
              <a:t>CS147: </a:t>
            </a:r>
            <a:r>
              <a:rPr lang="en-US" sz="1100" dirty="0" err="1">
                <a:latin typeface="Helvetica"/>
                <a:cs typeface="Helvetica"/>
              </a:rPr>
              <a:t>dt+UX</a:t>
            </a:r>
            <a:r>
              <a:rPr lang="en-US" sz="1100" dirty="0">
                <a:latin typeface="Helvetica"/>
                <a:cs typeface="Helvetica"/>
              </a:rPr>
              <a:t> – Design Thinking for User Experience Design, Prototyping &amp; Evaluation</a:t>
            </a:r>
            <a:br>
              <a:rPr lang="en-US" sz="1100" dirty="0">
                <a:latin typeface="Helvetica"/>
                <a:cs typeface="Helvetica"/>
              </a:rPr>
            </a:br>
            <a:r>
              <a:rPr lang="en-US" sz="1100" i="0" dirty="0">
                <a:latin typeface="Helvetica"/>
                <a:cs typeface="Helvetica"/>
              </a:rPr>
              <a:t>Autumn 2019</a:t>
            </a:r>
          </a:p>
          <a:p>
            <a:r>
              <a:rPr lang="en-US" sz="1100" i="0" dirty="0">
                <a:latin typeface="Helvetica"/>
                <a:cs typeface="Helvetica"/>
              </a:rPr>
              <a:t>Prof. James A. Landay</a:t>
            </a:r>
          </a:p>
          <a:p>
            <a:r>
              <a:rPr lang="en-US" sz="1100" i="0" dirty="0">
                <a:latin typeface="Helvetica"/>
                <a:cs typeface="Helvetica"/>
              </a:rPr>
              <a:t>Stanford University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"/>
          </p:nvPr>
        </p:nvSpPr>
        <p:spPr>
          <a:xfrm>
            <a:off x="5898235" y="236337"/>
            <a:ext cx="1416965" cy="479425"/>
          </a:xfrm>
          <a:prstGeom prst="rect">
            <a:avLst/>
          </a:prstGeom>
        </p:spPr>
        <p:txBody>
          <a:bodyPr vert="horz" lIns="91440" tIns="0" rIns="91440" bIns="0" rtlCol="0"/>
          <a:lstStyle>
            <a:lvl1pPr algn="r">
              <a:defRPr sz="1200"/>
            </a:lvl1pPr>
          </a:lstStyle>
          <a:p>
            <a:r>
              <a:rPr lang="en-US" sz="1100" dirty="0">
                <a:latin typeface="Helvetica"/>
                <a:cs typeface="Helvetica"/>
              </a:rPr>
              <a:t>2019/12/04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3577167" y="9121775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49ACA-0395-4946-89A3-0157B8244B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952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499872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CS147: </a:t>
            </a:r>
            <a:r>
              <a:rPr lang="en-US" dirty="0" err="1"/>
              <a:t>dt+UX</a:t>
            </a:r>
            <a:r>
              <a:rPr lang="en-US" dirty="0"/>
              <a:t>– Design Thinking for User Experience Design, Prototyping &amp; Evaluation </a:t>
            </a:r>
            <a:br>
              <a:rPr lang="en-US" dirty="0"/>
            </a:br>
            <a:r>
              <a:rPr lang="en-US" dirty="0"/>
              <a:t>Autumn 2016</a:t>
            </a:r>
            <a:br>
              <a:rPr lang="en-US" dirty="0"/>
            </a:br>
            <a:r>
              <a:rPr lang="en-US" dirty="0"/>
              <a:t>Prof. James A. Landay </a:t>
            </a:r>
            <a:br>
              <a:rPr lang="en-US" dirty="0"/>
            </a:br>
            <a:r>
              <a:rPr lang="en-US" dirty="0"/>
              <a:t>Stanford University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November 15, 2016</a:t>
            </a:r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9900" y="725488"/>
            <a:ext cx="637698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7713"/>
            <a:ext cx="53625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9318" rIns="96989" bIns="49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7EB6644B-06C0-A243-97D6-58C5EF5D6D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694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66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58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3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C37ED3-68A4-9845-B1EA-2B0181740A2A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9900" y="725488"/>
            <a:ext cx="6376988" cy="3587750"/>
          </a:xfrm>
          <a:ln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Announcements, questions at beginning. Then team work (45 min), quiz, and guest lecture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10, 2015</a:t>
            </a:r>
          </a:p>
        </p:txBody>
      </p:sp>
    </p:spTree>
    <p:extLst>
      <p:ext uri="{BB962C8B-B14F-4D97-AF65-F5344CB8AC3E}">
        <p14:creationId xmlns:p14="http://schemas.microsoft.com/office/powerpoint/2010/main" val="110904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pitches, practice, order poster, finish prototype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15,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6644B-06C0-A243-97D6-58C5EF5D6D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00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pitches, practice, order poster, finish prototype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15,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6644B-06C0-A243-97D6-58C5EF5D6D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6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1488" y="727075"/>
            <a:ext cx="637540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</a:t>
            </a:r>
            <a:r>
              <a:rPr lang="en-US" baseline="0" dirty="0"/>
              <a:t> here at 55 min in and took a team break of 15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FDB91-B962-BA42-88C3-D2DF5A2C8EA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1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8600" y="685800"/>
            <a:ext cx="7315200" cy="4114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endParaRPr lang="en-US" dirty="0">
              <a:solidFill>
                <a:srgbClr val="77756A"/>
              </a:solidFill>
              <a:latin typeface="Helvetica Neue Light"/>
              <a:cs typeface="Helvetica Neue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9164F-98D8-A043-994B-A9A4FCD2B9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16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pitches, practice, order poster, finish prototype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15,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6644B-06C0-A243-97D6-58C5EF5D6D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7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47:30-52:30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DDDE-5FE8-AD45-9A83-7FB2405287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7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dt+ux.ai">
            <a:extLst>
              <a:ext uri="{FF2B5EF4-FFF2-40B4-BE49-F238E27FC236}">
                <a16:creationId xmlns:a16="http://schemas.microsoft.com/office/drawing/2014/main" id="{FF387901-1EC2-4C4C-9D4D-5DBC156D2C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1"/>
            <a:ext cx="1552056" cy="1164042"/>
          </a:xfrm>
          <a:prstGeom prst="rect">
            <a:avLst/>
          </a:prstGeom>
        </p:spPr>
      </p:pic>
      <p:pic>
        <p:nvPicPr>
          <p:cNvPr id="21" name="Picture 20" descr="dt+ux.ai">
            <a:extLst>
              <a:ext uri="{FF2B5EF4-FFF2-40B4-BE49-F238E27FC236}">
                <a16:creationId xmlns:a16="http://schemas.microsoft.com/office/drawing/2014/main" id="{C1519D34-8A97-4D9C-AC38-3C52122204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1"/>
            <a:ext cx="1552056" cy="1164042"/>
          </a:xfrm>
          <a:prstGeom prst="rect">
            <a:avLst/>
          </a:prstGeom>
        </p:spPr>
      </p:pic>
      <p:pic>
        <p:nvPicPr>
          <p:cNvPr id="19" name="Picture 18" descr="dt+ux.ai">
            <a:extLst>
              <a:ext uri="{FF2B5EF4-FFF2-40B4-BE49-F238E27FC236}">
                <a16:creationId xmlns:a16="http://schemas.microsoft.com/office/drawing/2014/main" id="{C5C62A17-EBC1-48FD-819A-93F5BBAD47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1"/>
            <a:ext cx="1552056" cy="1164042"/>
          </a:xfrm>
          <a:prstGeom prst="rect">
            <a:avLst/>
          </a:prstGeom>
        </p:spPr>
      </p:pic>
      <p:pic>
        <p:nvPicPr>
          <p:cNvPr id="18" name="Picture 17" descr="dt+ux.ai">
            <a:extLst>
              <a:ext uri="{FF2B5EF4-FFF2-40B4-BE49-F238E27FC236}">
                <a16:creationId xmlns:a16="http://schemas.microsoft.com/office/drawing/2014/main" id="{655A4C6C-79F7-CD40-9059-2FF393ADD42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258" y="-346560"/>
            <a:ext cx="1574645" cy="1180830"/>
          </a:xfrm>
          <a:prstGeom prst="rect">
            <a:avLst/>
          </a:prstGeom>
        </p:spPr>
      </p:pic>
      <p:pic>
        <p:nvPicPr>
          <p:cNvPr id="20" name="Picture 19" descr="dt+ux.ai">
            <a:extLst>
              <a:ext uri="{FF2B5EF4-FFF2-40B4-BE49-F238E27FC236}">
                <a16:creationId xmlns:a16="http://schemas.microsoft.com/office/drawing/2014/main" id="{F77E0BC6-7E5E-5C45-8DCC-5D37E5EE8F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1"/>
            <a:ext cx="1552056" cy="11640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 rot="10800000">
            <a:off x="0" y="0"/>
            <a:ext cx="12192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09386" y="3892718"/>
            <a:ext cx="802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Computer Science Department</a:t>
            </a: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Stanford University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09386" y="2115019"/>
            <a:ext cx="10769600" cy="1143000"/>
          </a:xfrm>
        </p:spPr>
        <p:txBody>
          <a:bodyPr/>
          <a:lstStyle>
            <a:lvl1pPr>
              <a:defRPr sz="5999">
                <a:solidFill>
                  <a:srgbClr val="5A5A5A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09386" y="4922793"/>
            <a:ext cx="7978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sz="2400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Autumn 2019</a:t>
            </a:r>
          </a:p>
        </p:txBody>
      </p:sp>
      <p:pic>
        <p:nvPicPr>
          <p:cNvPr id="14" name="Picture 13" descr="dt+ux.ai">
            <a:extLst>
              <a:ext uri="{FF2B5EF4-FFF2-40B4-BE49-F238E27FC236}">
                <a16:creationId xmlns:a16="http://schemas.microsoft.com/office/drawing/2014/main" id="{6E3129C8-C474-9D4A-B318-DF1A0850C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1"/>
            <a:ext cx="1552055" cy="1164042"/>
          </a:xfrm>
          <a:prstGeom prst="rect">
            <a:avLst/>
          </a:prstGeom>
        </p:spPr>
      </p:pic>
      <p:sp>
        <p:nvSpPr>
          <p:cNvPr id="15" name="Rectangle 2">
            <a:extLst>
              <a:ext uri="{FF2B5EF4-FFF2-40B4-BE49-F238E27FC236}">
                <a16:creationId xmlns:a16="http://schemas.microsoft.com/office/drawing/2014/main" id="{D589D282-6F1F-1C46-AD61-1358842A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643" y="43544"/>
            <a:ext cx="10967357" cy="4091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3" tIns="54417" rIns="108833" bIns="544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aseline="0" dirty="0"/>
              <a:t>DESIGN THINKING FOR USER EXPERIENCE </a:t>
            </a:r>
            <a:r>
              <a:rPr lang="en-US" sz="2000" dirty="0"/>
              <a:t>DESIGN +</a:t>
            </a:r>
            <a:r>
              <a:rPr lang="en-US" sz="2000" baseline="0" dirty="0"/>
              <a:t> PROTOTYPING + EVALUATION</a:t>
            </a:r>
            <a:endParaRPr lang="en-US" sz="2000" dirty="0"/>
          </a:p>
        </p:txBody>
      </p:sp>
      <p:pic>
        <p:nvPicPr>
          <p:cNvPr id="16" name="Picture 15" descr="dt+ux.ai">
            <a:extLst>
              <a:ext uri="{FF2B5EF4-FFF2-40B4-BE49-F238E27FC236}">
                <a16:creationId xmlns:a16="http://schemas.microsoft.com/office/drawing/2014/main" id="{8D50C5D1-5438-0645-98B4-DA199F0A366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1"/>
            <a:ext cx="1552055" cy="1164042"/>
          </a:xfrm>
          <a:prstGeom prst="rect">
            <a:avLst/>
          </a:prstGeom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4C7E9560-F096-A64B-AAD2-B8586BC44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643" y="43544"/>
            <a:ext cx="10967357" cy="4091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3" tIns="54417" rIns="108833" bIns="544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aseline="0" dirty="0"/>
              <a:t>DESIGN THINKING FOR USER EXPERIENCE </a:t>
            </a:r>
            <a:r>
              <a:rPr lang="en-US" sz="2000" dirty="0"/>
              <a:t>DESIGN +</a:t>
            </a:r>
            <a:r>
              <a:rPr lang="en-US" sz="2000" baseline="0" dirty="0"/>
              <a:t> PROTOTYPING + EVALUATION</a:t>
            </a:r>
            <a:endParaRPr lang="en-US" sz="2000" dirty="0"/>
          </a:p>
        </p:txBody>
      </p:sp>
      <p:sp>
        <p:nvSpPr>
          <p:cNvPr id="10" name="Shape 309"/>
          <p:cNvSpPr/>
          <p:nvPr/>
        </p:nvSpPr>
        <p:spPr>
          <a:xfrm>
            <a:off x="11933751" y="-62865"/>
            <a:ext cx="340800" cy="255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1" name="Shape 310"/>
          <p:cNvSpPr/>
          <p:nvPr/>
        </p:nvSpPr>
        <p:spPr>
          <a:xfrm rot="16200000">
            <a:off x="-93917" y="-51499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2" name="Shape 311"/>
          <p:cNvSpPr/>
          <p:nvPr/>
        </p:nvSpPr>
        <p:spPr>
          <a:xfrm rot="10800000">
            <a:off x="-82551" y="6669405"/>
            <a:ext cx="340800" cy="255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3" name="Shape 312"/>
          <p:cNvSpPr/>
          <p:nvPr/>
        </p:nvSpPr>
        <p:spPr>
          <a:xfrm rot="5400000">
            <a:off x="11977620" y="667568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B2368B-CA14-4DBC-BD64-AC6F6763C755}"/>
              </a:ext>
            </a:extLst>
          </p:cNvPr>
          <p:cNvSpPr/>
          <p:nvPr/>
        </p:nvSpPr>
        <p:spPr>
          <a:xfrm>
            <a:off x="791482" y="3476760"/>
            <a:ext cx="1825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2"/>
                </a:solidFill>
              </a:rPr>
              <a:t>刘哲明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4F1E92-FCE0-4CF5-994D-9C83888D774D}"/>
              </a:ext>
            </a:extLst>
          </p:cNvPr>
          <p:cNvSpPr/>
          <p:nvPr userDrawn="1"/>
        </p:nvSpPr>
        <p:spPr bwMode="auto">
          <a:xfrm rot="10800000">
            <a:off x="0" y="0"/>
            <a:ext cx="12192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9216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4867" y="352427"/>
            <a:ext cx="2887133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234" y="352427"/>
            <a:ext cx="846243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FD364-21D9-FD4C-9E39-FE84307BC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DDD6FB-8AF9-2C42-B83D-0FC003497CE6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CF5D1E-C699-BF46-974B-5714AA4B3505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2778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14353" y="2281239"/>
            <a:ext cx="11180233" cy="1116013"/>
          </a:xfrm>
          <a:prstGeom prst="rect">
            <a:avLst/>
          </a:prstGeom>
        </p:spPr>
        <p:txBody>
          <a:bodyPr/>
          <a:lstStyle>
            <a:lvl1pPr algn="ctr">
              <a:defRPr sz="8798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8798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title style</a:t>
            </a:r>
            <a:endParaRPr sz="8798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E985AF-0CDD-494D-BF08-30840F1C9C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A38BF4-29DF-244C-845E-9992471C9B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E133F2-6AA5-FE49-9AA2-A1DD2A9792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BEAE38B-A34D-F042-8AF9-DD6BB05230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3454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39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title style</a:t>
            </a:r>
            <a:endParaRPr sz="3999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293277" indent="-92291">
              <a:spcBef>
                <a:spcPts val="485"/>
              </a:spcBef>
              <a:defRPr sz="2300"/>
            </a:lvl2pPr>
            <a:lvl3pPr marL="457349" indent="-71782">
              <a:spcBef>
                <a:spcPts val="404"/>
              </a:spcBef>
              <a:defRPr sz="2100"/>
            </a:lvl3pPr>
            <a:lvl4pPr marL="641930" indent="-71782">
              <a:spcBef>
                <a:spcPts val="323"/>
              </a:spcBef>
              <a:defRPr sz="1700"/>
            </a:lvl4pPr>
            <a:lvl5pPr marL="826510" indent="-71782">
              <a:spcBef>
                <a:spcPts val="323"/>
              </a:spcBef>
              <a:defRPr sz="17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Fifth level</a:t>
            </a:r>
            <a:endParaRPr sz="17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B94D95-A2AB-8944-9100-36502BBCF4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105658-4B3F-D54B-AFC8-B6123918E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1711E96-21B6-CA46-B1E7-634E9DC0A3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BEAE38B-A34D-F042-8AF9-DD6BB05230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6833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+ subtitle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735" y="1425579"/>
            <a:ext cx="11277101" cy="4881563"/>
          </a:xfrm>
          <a:prstGeom prst="rect">
            <a:avLst/>
          </a:prstGeom>
        </p:spPr>
        <p:txBody>
          <a:bodyPr/>
          <a:lstStyle>
            <a:lvl1pPr>
              <a:defRPr lang="en-US" dirty="0" smtClean="0">
                <a:solidFill>
                  <a:srgbClr val="767676"/>
                </a:solidFill>
                <a:latin typeface="+mn-lt"/>
              </a:defRPr>
            </a:lvl1pPr>
            <a:lvl2pPr>
              <a:defRPr lang="en-US" dirty="0" smtClean="0">
                <a:solidFill>
                  <a:srgbClr val="767676"/>
                </a:solidFill>
                <a:latin typeface="+mn-lt"/>
              </a:defRPr>
            </a:lvl2pPr>
            <a:lvl3pPr>
              <a:defRPr lang="en-US" dirty="0" smtClean="0">
                <a:solidFill>
                  <a:srgbClr val="767676"/>
                </a:solidFill>
                <a:latin typeface="+mn-lt"/>
              </a:defRPr>
            </a:lvl3pPr>
            <a:lvl4pPr>
              <a:defRPr lang="en-US" dirty="0" smtClean="0">
                <a:solidFill>
                  <a:srgbClr val="767676"/>
                </a:solidFill>
                <a:latin typeface="+mn-lt"/>
              </a:defRPr>
            </a:lvl4pPr>
            <a:lvl5pPr>
              <a:defRPr lang="en-US" dirty="0">
                <a:solidFill>
                  <a:srgbClr val="767676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180499" y="186136"/>
            <a:ext cx="8813800" cy="609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3199" baseline="0">
                <a:solidFill>
                  <a:srgbClr val="FFC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52401" y="-27296"/>
            <a:ext cx="11275325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199" b="0" baseline="0">
                <a:solidFill>
                  <a:srgbClr val="767676"/>
                </a:solidFill>
                <a:latin typeface="+mn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66947-3717-D941-B175-1B7B7ED1B8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4BA3F-BC2B-3D47-BE0A-78ED8EBFE1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68502BF-64C9-E34D-92E9-03DE930329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BEAE38B-A34D-F042-8AF9-DD6BB05230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2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216"/>
            <a:ext cx="38862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100"/>
            <a:ext cx="32004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9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2019/12/04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FE3D-C6CA-0E44-AD74-327626FD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7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631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5" y="352425"/>
            <a:ext cx="11552767" cy="1143000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D1C74-D48A-F647-88A9-F190CAB18F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168CFC-C475-3C49-A59B-F104C47DBE7E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B2204B-6F0E-224A-B684-DFCC423A4EBB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7715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9909" y="0"/>
            <a:ext cx="115527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9930208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5" y="352425"/>
            <a:ext cx="11552767" cy="1143000"/>
          </a:xfrm>
        </p:spPr>
        <p:txBody>
          <a:bodyPr/>
          <a:lstStyle>
            <a:lvl1pPr>
              <a:defRPr sz="4400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080000" cy="22860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080000" cy="22860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71438-5D6D-B146-B50F-08AEAE693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6397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4" y="352425"/>
            <a:ext cx="115527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9233" y="1600200"/>
            <a:ext cx="5820349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84284" y="1600200"/>
            <a:ext cx="5355166" cy="47244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E38B-A34D-F042-8AF9-DD6BB05230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2843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5B0BD7-5E03-8942-BBDB-4073FFF1CC4C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877C-33E4-8D47-9FF8-A9983EC5D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11A097-EBD1-D347-B1B2-6C819656855A}"/>
              </a:ext>
            </a:extLst>
          </p:cNvPr>
          <p:cNvSpPr/>
          <p:nvPr/>
        </p:nvSpPr>
        <p:spPr bwMode="auto">
          <a:xfrm>
            <a:off x="0" y="6527201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B88CD2-9A1D-4746-B42F-105F495FB78A}"/>
              </a:ext>
            </a:extLst>
          </p:cNvPr>
          <p:cNvSpPr/>
          <p:nvPr userDrawn="1"/>
        </p:nvSpPr>
        <p:spPr bwMode="auto">
          <a:xfrm>
            <a:off x="0" y="6527201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4087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Helvetica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724400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0B673-518D-3342-8DCB-82147DBF1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F3DB10-67B8-6A41-863B-C6242E14021D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62FE6D-5C76-2248-94D4-B037F26541DA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CBEDAB-9B03-4827-B660-634BA387C78F}"/>
              </a:ext>
            </a:extLst>
          </p:cNvPr>
          <p:cNvSpPr/>
          <p:nvPr/>
        </p:nvSpPr>
        <p:spPr bwMode="auto">
          <a:xfrm>
            <a:off x="0" y="6527201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06281-F551-4B4E-ADE1-9A6E85EF8F35}"/>
              </a:ext>
            </a:extLst>
          </p:cNvPr>
          <p:cNvSpPr/>
          <p:nvPr/>
        </p:nvSpPr>
        <p:spPr bwMode="auto">
          <a:xfrm>
            <a:off x="0" y="6527201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2173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E2156-C857-2048-8AE2-99EA715E4D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F42EBF-CE98-CD4B-993C-2A03CB423CBB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5B76A-CF53-E143-A3F1-37625C93DBFE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9934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7435F-1268-B14E-9921-CB2E2F250D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580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49DCA-4B18-234C-AD4E-11144FC20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052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DFC32-B491-CD4C-84CF-314108DC37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18DE2A-99CD-DD4B-B42A-F75FB6F8F819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8F8EC3-D71B-F742-9954-E246C53B2D02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9395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35100-7FB8-3346-94EF-A9F855F7A3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E59B09-0BDE-BE46-8148-E04158285CC3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CA103C-F65A-C442-B916-436A5D533F9D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2495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A151-F0D2-1F48-9B08-3E0A4ABB9E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305B5-4179-A944-A52D-68750D1DD4C2}"/>
              </a:ext>
            </a:extLst>
          </p:cNvPr>
          <p:cNvSpPr/>
          <p:nvPr/>
        </p:nvSpPr>
        <p:spPr bwMode="auto">
          <a:xfrm>
            <a:off x="0" y="6527202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4" rIns="91428" bIns="4571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68F8E-7129-1D47-8352-063FD7E5A557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8" tIns="45719" rIns="91438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9941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9235" y="0"/>
            <a:ext cx="11552767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233" y="1600200"/>
            <a:ext cx="11195715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30" y="6607236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608285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65342" y="6617039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BEAE38B-A34D-F042-8AF9-DD6BB05230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38636B-43FB-CB41-8A17-68B9BF7122B1}"/>
              </a:ext>
            </a:extLst>
          </p:cNvPr>
          <p:cNvSpPr/>
          <p:nvPr/>
        </p:nvSpPr>
        <p:spPr bwMode="auto">
          <a:xfrm>
            <a:off x="0" y="6527204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833" tIns="54417" rIns="108833" bIns="5441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8825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4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Shape 310">
            <a:extLst>
              <a:ext uri="{FF2B5EF4-FFF2-40B4-BE49-F238E27FC236}">
                <a16:creationId xmlns:a16="http://schemas.microsoft.com/office/drawing/2014/main" id="{CA7C88AC-0253-954C-B071-3CB64A57472F}"/>
              </a:ext>
            </a:extLst>
          </p:cNvPr>
          <p:cNvSpPr/>
          <p:nvPr/>
        </p:nvSpPr>
        <p:spPr>
          <a:xfrm rot="5400000" flipV="1">
            <a:off x="-74867" y="6623146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15" name="Shape 310">
            <a:extLst>
              <a:ext uri="{FF2B5EF4-FFF2-40B4-BE49-F238E27FC236}">
                <a16:creationId xmlns:a16="http://schemas.microsoft.com/office/drawing/2014/main" id="{A3A7A954-BA50-EE4E-AA3E-4161329C8E24}"/>
              </a:ext>
            </a:extLst>
          </p:cNvPr>
          <p:cNvSpPr/>
          <p:nvPr/>
        </p:nvSpPr>
        <p:spPr>
          <a:xfrm rot="16200000" flipH="1" flipV="1">
            <a:off x="11961198" y="6625990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13" name="Shape 310">
            <a:extLst>
              <a:ext uri="{FF2B5EF4-FFF2-40B4-BE49-F238E27FC236}">
                <a16:creationId xmlns:a16="http://schemas.microsoft.com/office/drawing/2014/main" id="{DFB8A9B7-C06F-9749-B636-278A0C134EE9}"/>
              </a:ext>
            </a:extLst>
          </p:cNvPr>
          <p:cNvSpPr/>
          <p:nvPr/>
        </p:nvSpPr>
        <p:spPr>
          <a:xfrm rot="5400000" flipH="1">
            <a:off x="11961198" y="-52227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8" name="Shape 310"/>
          <p:cNvSpPr/>
          <p:nvPr/>
        </p:nvSpPr>
        <p:spPr>
          <a:xfrm rot="16200000">
            <a:off x="-74867" y="-5507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</p:spTree>
    <p:extLst>
      <p:ext uri="{BB962C8B-B14F-4D97-AF65-F5344CB8AC3E}">
        <p14:creationId xmlns:p14="http://schemas.microsoft.com/office/powerpoint/2010/main" val="35837139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transition>
    <p:dissolve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99" b="0" i="0">
          <a:solidFill>
            <a:srgbClr val="FFC000"/>
          </a:solidFill>
          <a:latin typeface="Helvetica Light"/>
          <a:ea typeface="ＭＳ Ｐゴシック" charset="0"/>
          <a:cs typeface="Helvetica Ligh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9pPr>
    </p:titleStyle>
    <p:bodyStyle>
      <a:lvl1pPr marL="342831" indent="-342831" algn="l" rtl="0" eaLnBrk="1" fontAlgn="base" hangingPunct="1">
        <a:spcBef>
          <a:spcPct val="20000"/>
        </a:spcBef>
        <a:spcAft>
          <a:spcPct val="0"/>
        </a:spcAft>
        <a:buChar char="•"/>
        <a:defRPr sz="35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801" indent="-285693" algn="l" rtl="0" eaLnBrk="1" fontAlgn="base" hangingPunct="1">
        <a:spcBef>
          <a:spcPct val="20000"/>
        </a:spcBef>
        <a:spcAft>
          <a:spcPct val="0"/>
        </a:spcAft>
        <a:buChar char="–"/>
        <a:defRPr sz="31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2771" indent="-228554" algn="l" rtl="0" eaLnBrk="1" fontAlgn="base" hangingPunct="1">
        <a:spcBef>
          <a:spcPct val="20000"/>
        </a:spcBef>
        <a:spcAft>
          <a:spcPct val="0"/>
        </a:spcAft>
        <a:buChar char="•"/>
        <a:defRPr sz="27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599880" indent="-228554" algn="l" rtl="0" eaLnBrk="1" fontAlgn="base" hangingPunct="1">
        <a:spcBef>
          <a:spcPct val="20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6989" indent="-228554" algn="l" rtl="0" eaLnBrk="1" fontAlgn="base" hangingPunct="1">
        <a:spcBef>
          <a:spcPct val="20000"/>
        </a:spcBef>
        <a:spcAft>
          <a:spcPct val="0"/>
        </a:spcAft>
        <a:buChar char="»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206" indent="-228554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8314" indent="-228554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5423" indent="-228554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cs147au19pitch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it.ly/cs147-quiz4-20-1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386" y="2102662"/>
            <a:ext cx="11382613" cy="1143000"/>
          </a:xfrm>
        </p:spPr>
        <p:txBody>
          <a:bodyPr/>
          <a:lstStyle/>
          <a:p>
            <a:r>
              <a:rPr lang="en-US" dirty="0"/>
              <a:t>CS 147 Guest Lecture</a:t>
            </a:r>
            <a:br>
              <a:rPr lang="en-US" dirty="0"/>
            </a:br>
            <a:r>
              <a:rPr lang="en-US" sz="2800" i="1" dirty="0"/>
              <a:t>Joe </a:t>
            </a:r>
            <a:r>
              <a:rPr lang="en-US" sz="2800" i="1" dirty="0" err="1"/>
              <a:t>Belfiore</a:t>
            </a:r>
            <a:r>
              <a:rPr lang="en-US" sz="2800" i="1" dirty="0"/>
              <a:t>, Corporate VP, Microsoft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99392" y="5598676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78787"/>
                </a:solidFill>
                <a:latin typeface="Helvetica"/>
                <a:cs typeface="Helvetica"/>
              </a:rPr>
              <a:t>December 4,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0353" y="35858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2D09335-3298-6746-95BD-1A172567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Results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24C814B-BBF3-6243-A025-A6D9EEC6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33" y="4355184"/>
            <a:ext cx="11195715" cy="224329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Regrade requests taken through 11:59 PM on Tue, 12/10</a:t>
            </a:r>
          </a:p>
          <a:p>
            <a:r>
              <a:rPr lang="en-US" dirty="0"/>
              <a:t>Regrade requests should be based on </a:t>
            </a:r>
            <a:r>
              <a:rPr lang="en-US" b="1" dirty="0"/>
              <a:t>error</a:t>
            </a:r>
            <a:r>
              <a:rPr lang="en-US" dirty="0"/>
              <a:t> in grading</a:t>
            </a:r>
          </a:p>
          <a:p>
            <a:r>
              <a:rPr lang="en-US" dirty="0"/>
              <a:t>Excessive regrade requests (more than 2-4) may require us to regrade the entire exam</a:t>
            </a:r>
          </a:p>
          <a:p>
            <a:r>
              <a:rPr lang="en-US" dirty="0"/>
              <a:t>I </a:t>
            </a:r>
            <a:r>
              <a:rPr lang="en-US" i="1" dirty="0"/>
              <a:t>may</a:t>
            </a:r>
            <a:r>
              <a:rPr lang="en-US" dirty="0"/>
              <a:t> curve this up 4-8 points to get closer to rest of our grade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9D51-E446-9C40-A07D-EA842F65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2019/12/04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CDBC2-E07A-FE4A-AACF-B7C63EFE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F59E7-D4A6-674B-BBEF-A4C39FA7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38FBEF-C62F-4C46-A35B-FDD29FDDC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12192000" cy="234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8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2D09335-3298-6746-95BD-1A172567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3 Stats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9D51-E446-9C40-A07D-EA842F65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2019/12/04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CDBC2-E07A-FE4A-AACF-B7C63EFE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F59E7-D4A6-674B-BBEF-A4C39FA7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1757D5-B638-F648-A7A9-EF90F3F5B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41" y="1025590"/>
            <a:ext cx="10772024" cy="539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33" y="978793"/>
            <a:ext cx="11426561" cy="5522020"/>
          </a:xfrm>
        </p:spPr>
        <p:txBody>
          <a:bodyPr>
            <a:normAutofit/>
          </a:bodyPr>
          <a:lstStyle/>
          <a:p>
            <a:pPr>
              <a:tabLst>
                <a:tab pos="4056063" algn="l"/>
                <a:tab pos="5943600" algn="l"/>
                <a:tab pos="7831138" algn="l"/>
              </a:tabLst>
            </a:pPr>
            <a:endParaRPr lang="en-US" sz="2200" dirty="0"/>
          </a:p>
          <a:p>
            <a:pPr>
              <a:tabLst>
                <a:tab pos="4056063" algn="l"/>
                <a:tab pos="5943600" algn="l"/>
                <a:tab pos="7831138" algn="l"/>
              </a:tabLst>
            </a:pPr>
            <a:r>
              <a:rPr lang="en-US" sz="3200" dirty="0"/>
              <a:t>Assignment #7 &amp; #9 – Heuristic Evaluation</a:t>
            </a:r>
          </a:p>
          <a:p>
            <a:pPr marL="457108" lvl="1" indent="0">
              <a:buNone/>
              <a:tabLst>
                <a:tab pos="4056063" algn="l"/>
                <a:tab pos="5943600" algn="l"/>
                <a:tab pos="7831138" algn="l"/>
              </a:tabLst>
            </a:pPr>
            <a:r>
              <a:rPr lang="mr-IN" sz="3200" dirty="0" err="1"/>
              <a:t>A</a:t>
            </a:r>
            <a:r>
              <a:rPr lang="en-US" sz="3200" dirty="0"/>
              <a:t>7 Individual HE</a:t>
            </a:r>
            <a:r>
              <a:rPr lang="mr-IN" sz="3200" dirty="0"/>
              <a:t>: </a:t>
            </a:r>
            <a:r>
              <a:rPr lang="en-US" sz="3200" dirty="0"/>
              <a:t>	</a:t>
            </a:r>
            <a:r>
              <a:rPr lang="mr-IN" sz="3200" dirty="0"/>
              <a:t>✓-: </a:t>
            </a:r>
            <a:r>
              <a:rPr lang="en-US" sz="3200"/>
              <a:t>4</a:t>
            </a:r>
            <a:r>
              <a:rPr lang="mr-IN" sz="3200"/>
              <a:t>%</a:t>
            </a:r>
            <a:r>
              <a:rPr lang="en-US" sz="3200" dirty="0"/>
              <a:t>	</a:t>
            </a:r>
            <a:r>
              <a:rPr lang="mr-IN" sz="3200" dirty="0"/>
              <a:t>✓: </a:t>
            </a:r>
            <a:r>
              <a:rPr lang="en-US" sz="3200" dirty="0"/>
              <a:t>31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✓+:</a:t>
            </a:r>
            <a:r>
              <a:rPr lang="en-US" sz="3200" dirty="0"/>
              <a:t> 65</a:t>
            </a:r>
            <a:r>
              <a:rPr lang="mr-IN" sz="3200" dirty="0"/>
              <a:t>%</a:t>
            </a:r>
            <a:endParaRPr lang="en-US" sz="3200" dirty="0"/>
          </a:p>
          <a:p>
            <a:pPr marL="457108" lvl="1" indent="0">
              <a:buNone/>
              <a:tabLst>
                <a:tab pos="4056063" algn="l"/>
                <a:tab pos="5943600" algn="l"/>
                <a:tab pos="7831138" algn="l"/>
              </a:tabLst>
            </a:pPr>
            <a:r>
              <a:rPr lang="mr-IN" sz="3200" dirty="0" err="1"/>
              <a:t>A</a:t>
            </a:r>
            <a:r>
              <a:rPr lang="en-US" sz="3200" dirty="0"/>
              <a:t>9 Group HE</a:t>
            </a:r>
            <a:r>
              <a:rPr lang="mr-IN" sz="3200" dirty="0"/>
              <a:t>: </a:t>
            </a:r>
            <a:r>
              <a:rPr lang="en-US" sz="3200" dirty="0"/>
              <a:t>	</a:t>
            </a:r>
            <a:r>
              <a:rPr lang="mr-IN" sz="3200" dirty="0"/>
              <a:t>✓-: </a:t>
            </a:r>
            <a:r>
              <a:rPr lang="en-US" sz="3200" dirty="0"/>
              <a:t>0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✓: </a:t>
            </a:r>
            <a:r>
              <a:rPr lang="en-US" sz="3200" dirty="0"/>
              <a:t>11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✓+:</a:t>
            </a:r>
            <a:r>
              <a:rPr lang="en-US" sz="3200" dirty="0"/>
              <a:t> 89</a:t>
            </a:r>
            <a:r>
              <a:rPr lang="mr-IN" sz="3200" dirty="0"/>
              <a:t>%</a:t>
            </a:r>
            <a:endParaRPr lang="en-US" sz="3200" dirty="0"/>
          </a:p>
          <a:p>
            <a:pPr>
              <a:tabLst>
                <a:tab pos="4056063" algn="l"/>
                <a:tab pos="5943600" algn="l"/>
                <a:tab pos="7831138" algn="l"/>
              </a:tabLst>
            </a:pPr>
            <a:endParaRPr lang="en-US" sz="3200" dirty="0"/>
          </a:p>
          <a:p>
            <a:pPr>
              <a:tabLst>
                <a:tab pos="4056063" algn="l"/>
                <a:tab pos="5943600" algn="l"/>
                <a:tab pos="7831138" algn="l"/>
              </a:tabLst>
            </a:pPr>
            <a:r>
              <a:rPr lang="en-US" sz="3200" dirty="0"/>
              <a:t>Assignment #8 </a:t>
            </a:r>
            <a:r>
              <a:rPr lang="mr-IN" sz="3200" dirty="0"/>
              <a:t>–</a:t>
            </a:r>
            <a:r>
              <a:rPr lang="en-US" sz="3200" dirty="0"/>
              <a:t> Midway Milestone Prototype</a:t>
            </a:r>
            <a:br>
              <a:rPr lang="en-US" sz="3200" dirty="0"/>
            </a:br>
            <a:r>
              <a:rPr lang="mr-IN" sz="3200" dirty="0" err="1"/>
              <a:t>A</a:t>
            </a:r>
            <a:r>
              <a:rPr lang="en-US" sz="3200" dirty="0"/>
              <a:t>8 Group Pres.</a:t>
            </a:r>
            <a:r>
              <a:rPr lang="mr-IN" sz="3200" dirty="0"/>
              <a:t>: </a:t>
            </a:r>
            <a:r>
              <a:rPr lang="en-US" sz="3200" dirty="0"/>
              <a:t>	</a:t>
            </a:r>
            <a:r>
              <a:rPr lang="mr-IN" sz="3200" dirty="0"/>
              <a:t>✓-: </a:t>
            </a:r>
            <a:r>
              <a:rPr lang="en-US" sz="3200" dirty="0"/>
              <a:t>11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✓: </a:t>
            </a:r>
            <a:r>
              <a:rPr lang="en-US" sz="3200" dirty="0"/>
              <a:t>56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✓+:</a:t>
            </a:r>
            <a:r>
              <a:rPr lang="en-US" sz="3200" dirty="0"/>
              <a:t> 33</a:t>
            </a:r>
            <a:r>
              <a:rPr lang="mr-IN" sz="3200" dirty="0"/>
              <a:t>%</a:t>
            </a:r>
            <a:br>
              <a:rPr lang="en-US" sz="3200" dirty="0"/>
            </a:br>
            <a:r>
              <a:rPr lang="en-US" sz="3200" dirty="0"/>
              <a:t>A8 Individual Pres.</a:t>
            </a:r>
            <a:r>
              <a:rPr lang="mr-IN" sz="3200" dirty="0"/>
              <a:t>: </a:t>
            </a:r>
            <a:r>
              <a:rPr lang="en-US" sz="3200" dirty="0"/>
              <a:t>	</a:t>
            </a:r>
            <a:r>
              <a:rPr lang="mr-IN" sz="3200" dirty="0"/>
              <a:t>✓-: </a:t>
            </a:r>
            <a:r>
              <a:rPr lang="en-US" sz="3200" dirty="0"/>
              <a:t>0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✓: </a:t>
            </a:r>
            <a:r>
              <a:rPr lang="en-US" sz="3200" dirty="0"/>
              <a:t>22</a:t>
            </a:r>
            <a:r>
              <a:rPr lang="mr-IN" sz="3200" dirty="0"/>
              <a:t>%</a:t>
            </a:r>
            <a:r>
              <a:rPr lang="en-US" sz="3200" dirty="0"/>
              <a:t>	</a:t>
            </a:r>
            <a:r>
              <a:rPr lang="mr-IN" sz="3200" dirty="0"/>
              <a:t>✓+:</a:t>
            </a:r>
            <a:r>
              <a:rPr lang="en-US" sz="3200" dirty="0"/>
              <a:t> 78</a:t>
            </a:r>
            <a:r>
              <a:rPr lang="mr-IN" sz="3200" dirty="0"/>
              <a:t>%</a:t>
            </a:r>
            <a:endParaRPr lang="en-US" sz="3200" dirty="0"/>
          </a:p>
          <a:p>
            <a:pPr>
              <a:tabLst>
                <a:tab pos="4056063" algn="l"/>
                <a:tab pos="5943600" algn="l"/>
                <a:tab pos="7831138" algn="l"/>
              </a:tabLst>
            </a:pPr>
            <a:endParaRPr lang="en-US" sz="2800" dirty="0"/>
          </a:p>
          <a:p>
            <a:pPr>
              <a:tabLst>
                <a:tab pos="4056063" algn="l"/>
                <a:tab pos="5943600" algn="l"/>
                <a:tab pos="7831138" algn="l"/>
              </a:tabLst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2019/11/11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9046-7345-B649-8343-1046AD18565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6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5215-9DF2-964D-B51E-0A742464F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072678"/>
            <a:ext cx="11468432" cy="56143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Midterm regrade requests due by 11:59 PM next Tue</a:t>
            </a:r>
            <a:br>
              <a:rPr lang="en-US" dirty="0"/>
            </a:br>
            <a:endParaRPr lang="en-US" sz="3100" dirty="0"/>
          </a:p>
          <a:p>
            <a:r>
              <a:rPr lang="en-US" dirty="0"/>
              <a:t>Final versions of posters &amp; pitch slide due today</a:t>
            </a:r>
          </a:p>
          <a:p>
            <a:pPr lvl="1"/>
            <a:r>
              <a:rPr lang="en-US" dirty="0"/>
              <a:t>need to get posters to the printer so you can get back in time (usually 24 hours required)</a:t>
            </a:r>
          </a:p>
          <a:p>
            <a:pPr lvl="1"/>
            <a:r>
              <a:rPr lang="en-US" dirty="0"/>
              <a:t>pitch slides go in a google slides deck that TAs will share (see Piazza). It needs to be final by Thursday as we will download as PPT</a:t>
            </a:r>
          </a:p>
          <a:p>
            <a:pPr lvl="2"/>
            <a:r>
              <a:rPr lang="en-US" dirty="0">
                <a:hlinkClick r:id="rId3"/>
              </a:rPr>
              <a:t>http://bit.ly/cs147au19pitches</a:t>
            </a:r>
            <a:endParaRPr lang="en-US" dirty="0"/>
          </a:p>
          <a:p>
            <a:endParaRPr lang="en-US" sz="2300" dirty="0"/>
          </a:p>
          <a:p>
            <a:r>
              <a:rPr lang="en-US" dirty="0"/>
              <a:t>Project fair</a:t>
            </a:r>
          </a:p>
          <a:p>
            <a:pPr lvl="1"/>
            <a:r>
              <a:rPr lang="en-US" dirty="0"/>
              <a:t>arrive at 6 PM to set up (show starts at 6:30)</a:t>
            </a:r>
          </a:p>
          <a:p>
            <a:pPr lvl="1"/>
            <a:r>
              <a:rPr lang="en-US" dirty="0"/>
              <a:t>dress code: none, but recommend treating as if it were a job interview</a:t>
            </a:r>
          </a:p>
          <a:p>
            <a:pPr lvl="1"/>
            <a:r>
              <a:rPr lang="en-US" dirty="0"/>
              <a:t>130 RSVPs (feel free to invite others – but RSVP – food for 200 guests)</a:t>
            </a:r>
          </a:p>
          <a:p>
            <a:pPr lvl="1"/>
            <a:endParaRPr lang="en-US" sz="2000" dirty="0"/>
          </a:p>
          <a:p>
            <a:r>
              <a:rPr lang="en-US" dirty="0"/>
              <a:t>Questions on project?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D84B5-A413-CA4F-8459-3AE4F920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3FD64-0F5E-6B46-BCF1-843A4B7F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05AC-975A-2A47-867C-6158321F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938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9D51-E446-9C40-A07D-EA842F65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2019/12/04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CDBC2-E07A-FE4A-AACF-B7C63EFE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F59E7-D4A6-674B-BBEF-A4C39FA7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B9A3E-2E56-784F-920E-CD68B7B4F827}"/>
              </a:ext>
            </a:extLst>
          </p:cNvPr>
          <p:cNvSpPr txBox="1"/>
          <p:nvPr/>
        </p:nvSpPr>
        <p:spPr>
          <a:xfrm>
            <a:off x="3802063" y="2352367"/>
            <a:ext cx="4916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C000"/>
                </a:solidFill>
                <a:latin typeface="Helvetica Light" panose="020B0403020202020204" pitchFamily="34" charset="0"/>
              </a:rPr>
              <a:t>Teamwork</a:t>
            </a:r>
            <a:endParaRPr lang="en-US" sz="3600" dirty="0">
              <a:solidFill>
                <a:srgbClr val="FFC000"/>
              </a:solidFill>
              <a:latin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8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43E7C56-431A-C845-BC79-5FD4CC0C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68014"/>
            <a:ext cx="11847443" cy="6285185"/>
          </a:xfrm>
        </p:spPr>
        <p:txBody>
          <a:bodyPr/>
          <a:lstStyle/>
          <a:p>
            <a:r>
              <a:rPr lang="en-US" sz="8600" dirty="0" err="1">
                <a:latin typeface="Helvetica" pitchFamily="2" charset="0"/>
                <a:hlinkClick r:id="rId3"/>
              </a:rPr>
              <a:t>bit.ly</a:t>
            </a:r>
            <a:r>
              <a:rPr lang="en-US" sz="8600" dirty="0">
                <a:latin typeface="Helvetica" pitchFamily="2" charset="0"/>
                <a:hlinkClick r:id="rId3"/>
              </a:rPr>
              <a:t>/cs147-quiz4-20-15</a:t>
            </a:r>
            <a:br>
              <a:rPr lang="en-US" dirty="0"/>
            </a:br>
            <a:br>
              <a:rPr lang="en-US" sz="1600" dirty="0"/>
            </a:br>
            <a:r>
              <a:rPr lang="en-US" sz="4000" dirty="0"/>
              <a:t>Closed notes &amp; no web lookup</a:t>
            </a:r>
            <a:br>
              <a:rPr lang="en-US" sz="4000" dirty="0"/>
            </a:br>
            <a:br>
              <a:rPr lang="en-US" sz="1600" dirty="0"/>
            </a:br>
            <a:r>
              <a:rPr lang="en-US" sz="4000" dirty="0"/>
              <a:t>5 minutes</a:t>
            </a:r>
            <a:br>
              <a:rPr lang="en-US" sz="4000" dirty="0"/>
            </a:br>
            <a:br>
              <a:rPr lang="en-US" sz="1600" dirty="0"/>
            </a:br>
            <a:r>
              <a:rPr lang="en-US" sz="4000" b="1" dirty="0"/>
              <a:t>Do not communicate </a:t>
            </a:r>
            <a:r>
              <a:rPr lang="en-US" sz="4000" dirty="0"/>
              <a:t>about this quiz with anyone inside or outside this room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E4387D-8BDE-A540-80E5-37ACD7D367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2019/11/13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2BD07-664E-5043-A26D-C0BD2F226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 Design, Prototyping &amp; Evaluation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72828-7C0A-DB4E-B5E1-DA7C74A6B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949DCA-4B18-234C-AD4E-11144FC2035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993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5_Summer HCI">
  <a:themeElements>
    <a:clrScheme name="Custom 1">
      <a:dk1>
        <a:srgbClr val="808080"/>
      </a:dk1>
      <a:lt1>
        <a:srgbClr val="FFFFFF"/>
      </a:lt1>
      <a:dk2>
        <a:srgbClr val="A94E31"/>
      </a:dk2>
      <a:lt2>
        <a:srgbClr val="3E4E6C"/>
      </a:lt2>
      <a:accent1>
        <a:srgbClr val="00CC99"/>
      </a:accent1>
      <a:accent2>
        <a:srgbClr val="3333CC"/>
      </a:accent2>
      <a:accent3>
        <a:srgbClr val="D1B2AD"/>
      </a:accent3>
      <a:accent4>
        <a:srgbClr val="DADADA"/>
      </a:accent4>
      <a:accent5>
        <a:srgbClr val="AAE2CA"/>
      </a:accent5>
      <a:accent6>
        <a:srgbClr val="2D2DB9"/>
      </a:accent6>
      <a:hlink>
        <a:srgbClr val="5CADFF"/>
      </a:hlink>
      <a:folHlink>
        <a:srgbClr val="B2B2B2"/>
      </a:folHlink>
    </a:clrScheme>
    <a:fontScheme name="1_Summer HCI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19002</TotalTime>
  <Words>517</Words>
  <Application>Microsoft Macintosh PowerPoint</Application>
  <PresentationFormat>Widescreen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Gill Sans Light</vt:lpstr>
      <vt:lpstr>Helvetica</vt:lpstr>
      <vt:lpstr>Helvetica Light</vt:lpstr>
      <vt:lpstr>Helvetica Neue Light</vt:lpstr>
      <vt:lpstr>Times New Roman</vt:lpstr>
      <vt:lpstr>5_Summer HCI</vt:lpstr>
      <vt:lpstr>CS 147 Guest Lecture Joe Belfiore, Corporate VP, Microsoft</vt:lpstr>
      <vt:lpstr>Midterm Results</vt:lpstr>
      <vt:lpstr>Quiz 3 Stats</vt:lpstr>
      <vt:lpstr>Administrivia</vt:lpstr>
      <vt:lpstr>Administrivia</vt:lpstr>
      <vt:lpstr>PowerPoint Presentation</vt:lpstr>
      <vt:lpstr>bit.ly/cs147-quiz4-20-15  Closed notes &amp; no web lookup  5 minutes  Do not communicate about this quiz with anyone inside or outside this room</vt:lpstr>
    </vt:vector>
  </TitlesOfParts>
  <Company>Berkeley Summer Engineering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&amp; Course Overview</dc:title>
  <dc:subject>User Interface Design, Prototyping, and Evaluation</dc:subject>
  <dc:creator>James Landay</dc:creator>
  <cp:keywords>usability, interface design, interaction design, user interface, user interface design</cp:keywords>
  <cp:lastModifiedBy>James A Landay</cp:lastModifiedBy>
  <cp:revision>620</cp:revision>
  <cp:lastPrinted>2016-11-16T06:06:43Z</cp:lastPrinted>
  <dcterms:created xsi:type="dcterms:W3CDTF">1995-06-02T21:27:28Z</dcterms:created>
  <dcterms:modified xsi:type="dcterms:W3CDTF">2019-12-06T01:28:47Z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http://bmrc.berkeley.edu/courseware/cs160/fall99/</vt:lpwstr>
  </property>
  <property fmtid="{D5CDD505-2E9C-101B-9397-08002B2CF9AE}" pid="9" name="Other">
    <vt:lpwstr>CS 160, Fall 1999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J:\courseware\cs160\fall99\lectures</vt:lpwstr>
  </property>
</Properties>
</file>