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5143500" cx="9144000"/>
  <p:notesSz cx="6858000" cy="9144000"/>
  <p:embeddedFontLst>
    <p:embeddedFont>
      <p:font typeface="Roboto Slab"/>
      <p:regular r:id="rId34"/>
      <p:bold r:id="rId35"/>
    </p:embeddedFont>
    <p:embeddedFont>
      <p:font typeface="Roboto"/>
      <p:regular r:id="rId36"/>
      <p:bold r:id="rId37"/>
      <p:italic r:id="rId38"/>
      <p:boldItalic r:id="rId39"/>
    </p:embeddedFont>
    <p:embeddedFont>
      <p:font typeface="Lato"/>
      <p:regular r:id="rId40"/>
      <p:bold r:id="rId41"/>
      <p:italic r:id="rId42"/>
      <p:boldItalic r:id="rId43"/>
    </p:embeddedFont>
    <p:embeddedFont>
      <p:font typeface="Kalam"/>
      <p:regular r:id="rId44"/>
      <p:bold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ato-regular.fntdata"/><Relationship Id="rId20" Type="http://schemas.openxmlformats.org/officeDocument/2006/relationships/slide" Target="slides/slide15.xml"/><Relationship Id="rId42" Type="http://schemas.openxmlformats.org/officeDocument/2006/relationships/font" Target="fonts/Lato-italic.fntdata"/><Relationship Id="rId41" Type="http://schemas.openxmlformats.org/officeDocument/2006/relationships/font" Target="fonts/Lato-bold.fntdata"/><Relationship Id="rId22" Type="http://schemas.openxmlformats.org/officeDocument/2006/relationships/slide" Target="slides/slide17.xml"/><Relationship Id="rId44" Type="http://schemas.openxmlformats.org/officeDocument/2006/relationships/font" Target="fonts/Kalam-regular.fntdata"/><Relationship Id="rId21" Type="http://schemas.openxmlformats.org/officeDocument/2006/relationships/slide" Target="slides/slide16.xml"/><Relationship Id="rId43" Type="http://schemas.openxmlformats.org/officeDocument/2006/relationships/font" Target="fonts/Lato-boldItalic.fntdata"/><Relationship Id="rId24" Type="http://schemas.openxmlformats.org/officeDocument/2006/relationships/slide" Target="slides/slide19.xml"/><Relationship Id="rId23" Type="http://schemas.openxmlformats.org/officeDocument/2006/relationships/slide" Target="slides/slide18.xml"/><Relationship Id="rId45" Type="http://schemas.openxmlformats.org/officeDocument/2006/relationships/font" Target="fonts/Kalam-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RobotoSlab-bold.fntdata"/><Relationship Id="rId12" Type="http://schemas.openxmlformats.org/officeDocument/2006/relationships/slide" Target="slides/slide7.xml"/><Relationship Id="rId34" Type="http://schemas.openxmlformats.org/officeDocument/2006/relationships/font" Target="fonts/RobotoSlab-regular.fntdata"/><Relationship Id="rId15" Type="http://schemas.openxmlformats.org/officeDocument/2006/relationships/slide" Target="slides/slide10.xml"/><Relationship Id="rId37" Type="http://schemas.openxmlformats.org/officeDocument/2006/relationships/font" Target="fonts/Roboto-bold.fntdata"/><Relationship Id="rId14" Type="http://schemas.openxmlformats.org/officeDocument/2006/relationships/slide" Target="slides/slide9.xml"/><Relationship Id="rId36" Type="http://schemas.openxmlformats.org/officeDocument/2006/relationships/font" Target="fonts/Roboto-regular.fntdata"/><Relationship Id="rId17" Type="http://schemas.openxmlformats.org/officeDocument/2006/relationships/slide" Target="slides/slide12.xml"/><Relationship Id="rId39" Type="http://schemas.openxmlformats.org/officeDocument/2006/relationships/font" Target="fonts/Roboto-boldItalic.fntdata"/><Relationship Id="rId16" Type="http://schemas.openxmlformats.org/officeDocument/2006/relationships/slide" Target="slides/slide11.xml"/><Relationship Id="rId38" Type="http://schemas.openxmlformats.org/officeDocument/2006/relationships/font" Target="fonts/Roboto-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Google Shape;6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g432094efc5_0_8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432094efc5_0_8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Caleb also works at Google, but he’s in Marketing and Sales.  He also has an elementary-school-age daughter named Charlotte, who added commentary to our interview from time to time.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432094efc5_0_8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432094efc5_0_8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Caleb owns Google Assistants, Nests, and his relatives own Alexas.  He has a Google Assistant in almost every room of his house.  He uses it every day, mostly for timers, turning on music and turning on the TV, but also for more difficult tasks like ordering pizza and calling Ubers.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One time, his relatives told Alexa to order toilet paper and ended up with hundreds of rolls...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g432094efc5_0_8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432094efc5_0_8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431620360a_1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431620360a_1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431961dad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431961dad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Caleb has even used Google Assistants to call out recipe instructions while making a recipe.  Unfortunately, he eventually gave up, because it was too difficult to follow those directions without a visual aid, and he expressed to us that he’d like to see more integration with voice interaction and screens like TVs, or at least interaction that was easier to use.  He’d like to be able just to say “Show me the recipe on that screen, and walk me through it.”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431961dade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431961dade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Tensions, contradictions, and surprises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g4321b3153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4321b3153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Caleb also mentioned that his elementary-school daughter’s voice wasn’t always understood by the software.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Sometimes he’d tell a Google Assistant in the den to turn the lights on, and the lights in the basement would come on instead.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And of course there was the issue of the toilet paper!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Just some unpredictable behavior.</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g432094efc5_0_8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432094efc5_0_8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g431620360a_1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431620360a_1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Yellow = Dawn; Orange = Caleb; Lilac = Allen; Purple = Karan; Blue = Naina</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general, people seemed to say positive things about voice interaction.  However, a lot of people seemed intimidated by learning the commands and getting everything set up.</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Google Shape;188;g432094efc5_0_7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432094efc5_0_7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Most people seem to feel that VI software is fairly useful and effective, but isn’t being used to its fullest extent.  For example, Dawn says that proofreading is still necessary.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Although Dawn uses VI software in her everyday work when she gives diagnoses, she still doesn’t use the software when she’s in the lab, with gloves on, looking at tissue under the microscope.  And the reason for this is that she doesn’t trust the software to be accurate enough to get the measurements right without proofreading, and she can’t change the transcription without taking her gloves off and using her hands.  So she still uses a transcriptionist when she’s actually in the lab.</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431620360a_2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431620360a_2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00">
                <a:solidFill>
                  <a:schemeClr val="accent1"/>
                </a:solidFill>
                <a:latin typeface="Lato"/>
                <a:ea typeface="Lato"/>
                <a:cs typeface="Lato"/>
                <a:sym typeface="Lato"/>
              </a:rPr>
              <a:t>Esther: </a:t>
            </a:r>
            <a:r>
              <a:rPr lang="en" sz="1300">
                <a:solidFill>
                  <a:schemeClr val="accent1"/>
                </a:solidFill>
                <a:latin typeface="Lato"/>
                <a:ea typeface="Lato"/>
                <a:cs typeface="Lato"/>
                <a:sym typeface="Lato"/>
              </a:rPr>
              <a:t>1st year MS in CS, specializing in security and HCI</a:t>
            </a:r>
            <a:endParaRPr sz="1300">
              <a:solidFill>
                <a:schemeClr val="accent1"/>
              </a:solidFill>
              <a:latin typeface="Lato"/>
              <a:ea typeface="Lato"/>
              <a:cs typeface="Lato"/>
              <a:sym typeface="Lato"/>
            </a:endParaRPr>
          </a:p>
          <a:p>
            <a:pPr indent="0" lvl="0" marL="0" rtl="0" algn="l">
              <a:lnSpc>
                <a:spcPct val="115000"/>
              </a:lnSpc>
              <a:spcBef>
                <a:spcPts val="1600"/>
              </a:spcBef>
              <a:spcAft>
                <a:spcPts val="0"/>
              </a:spcAft>
              <a:buNone/>
            </a:pPr>
            <a:r>
              <a:rPr lang="en" sz="1300">
                <a:solidFill>
                  <a:schemeClr val="accent1"/>
                </a:solidFill>
                <a:latin typeface="Lato"/>
                <a:ea typeface="Lato"/>
                <a:cs typeface="Lato"/>
                <a:sym typeface="Lato"/>
              </a:rPr>
              <a:t>Ronald and Rachel: HCI</a:t>
            </a:r>
            <a:endParaRPr sz="1300">
              <a:solidFill>
                <a:schemeClr val="accent1"/>
              </a:solidFill>
              <a:latin typeface="Lato"/>
              <a:ea typeface="Lato"/>
              <a:cs typeface="Lato"/>
              <a:sym typeface="Lato"/>
            </a:endParaRPr>
          </a:p>
          <a:p>
            <a:pPr indent="0" lvl="0" marL="0" rtl="0" algn="l">
              <a:spcBef>
                <a:spcPts val="160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g432094efc5_0_7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432094efc5_0_7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had a wide variety of VI usage.  Again, Caleb, who works in tech, is confident in VI and seems to use VI for everything at home, but not at all at work.  Dawn uses VI at work but not at home.  Allen and Naina rarely use VI at all.</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g432094efc5_0_7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432094efc5_0_7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People have very mixed feelings about the VI software, ranging from being grateful for its usefulness, to frustration that it’s not being used effectively, to dread of the complexity of learning the commands.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Google Shape;225;g432094efc5_0_8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432094efc5_0_8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Google Shape;230;g431620360a_1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431620360a_1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quote is from Karan, but we also think this need was expressed by Naina and Allen’s government employers.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-both setting up a system and teaching users to use the system</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Google Shape;237;g432094efc5_0_7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432094efc5_0_7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technology is there, but people aren’t always using where they could be.</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Google Shape;244;g432094efc5_0_7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432094efc5_0_7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 isn’t perfect and mistakes can be made.  But we can still use it by making human proofreading easier than it has been before.  It seems like there’s a need for a system where VI can be easily checked and corrected, either by incorporating a visual aid or an audio confirmation system.  This would allow people to use VI in more situations than they do now.</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Google Shape;251;g431620360a_1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431620360a_1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summary, people want...</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Google Shape;257;g431620360a_1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431620360a_1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Google Shape;262;g4321b31539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4321b31539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g431620360a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431620360a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General question we were trying to tackle in our interviews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g431620360a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431620360a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g432094efc5_0_8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432094efc5_0_8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Interviews and responses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431620360a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431620360a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Mention why we asked him</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432094efc5_0_8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432094efc5_0_8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Karan knows that VI software works well, but he doesn’t trust that it’s worth the effort it would take to learn how to use it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He feels like he doesn’t need it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432094efc5_0_8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432094efc5_0_8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met Dawn and Allen in Town and Country.  They live in Palo Alto and their daughter goes to the high school nearby.  Dawn is a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originally meant to interview Dawn, but Allen ended up jumping into the interview at the end because he had some strong feelings about the need for VI.</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g432094efc5_0_8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432094efc5_0_8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Two years ago, Dawn’s company implemented a Dragon voice recognition system.  Dawn no longer needs a transcriptionist when giving a diagnosis.  Instead she simply presses a foot pedal, and speaks into a microphone, and the computer transcribes the words for her.  It’s a much easier and faster system.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As for Allen, he jumped in because he felt frustrated with his police department’s refusal to upgrade its systems.  He suggested two areas of improvement:</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AutoNum type="arabicPeriod"/>
            </a:pPr>
            <a:r>
              <a:rPr lang="en"/>
              <a:t>Mobile desk terminals in cop cars.  Currently, cops still have to look down and press buttons on the MDTs in order to get valuable information, like the location and description of the suspect--even while the sirens are on.  Allen felt that VI systems could be implemented so that cops could be safer while driving.</a:t>
            </a:r>
            <a:endParaRPr/>
          </a:p>
          <a:p>
            <a:pPr indent="-298450" lvl="0" marL="457200" rtl="0" algn="l">
              <a:spcBef>
                <a:spcPts val="0"/>
              </a:spcBef>
              <a:spcAft>
                <a:spcPts val="0"/>
              </a:spcAft>
              <a:buSzPts val="1100"/>
              <a:buAutoNum type="arabicPeriod"/>
            </a:pPr>
            <a:r>
              <a:rPr lang="en"/>
              <a:t>Police officers also type up their reports and scan them into the computers to send them through security, where they are later </a:t>
            </a:r>
            <a:r>
              <a:rPr i="1" lang="en"/>
              <a:t>re</a:t>
            </a:r>
            <a:r>
              <a:rPr lang="en"/>
              <a:t>-transcribed by transcriptionists.  The system is old and outdated, and could be made much more efficient if cops could dictate into a microphone.</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680302" y="1188925"/>
            <a:ext cx="5783400" cy="1457400"/>
          </a:xfrm>
          <a:prstGeom prst="rect">
            <a:avLst/>
          </a:prstGeom>
        </p:spPr>
        <p:txBody>
          <a:bodyPr anchorCtr="0" anchor="b" bIns="91425" lIns="91425" spcFirstLastPara="1" rIns="91425" wrap="square" tIns="91425"/>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4" name="Google Shape;14;p2"/>
          <p:cNvSpPr txBox="1"/>
          <p:nvPr>
            <p:ph idx="1" type="subTitle"/>
          </p:nvPr>
        </p:nvSpPr>
        <p:spPr>
          <a:xfrm>
            <a:off x="1680302" y="3049450"/>
            <a:ext cx="5783400" cy="9090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p:nvPr>
            <p:ph idx="1" type="body"/>
          </p:nvPr>
        </p:nvSpPr>
        <p:spPr>
          <a:xfrm>
            <a:off x="387900" y="2919450"/>
            <a:ext cx="8368200" cy="10716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480750" y="1764950"/>
            <a:ext cx="8222100" cy="907500"/>
          </a:xfrm>
          <a:prstGeom prst="rect">
            <a:avLst/>
          </a:prstGeom>
        </p:spPr>
        <p:txBody>
          <a:bodyPr anchorCtr="0" anchor="b" bIns="91425" lIns="91425" spcFirstLastPara="1" rIns="91425" wrap="square" tIns="91425"/>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387900" y="458025"/>
            <a:ext cx="8368200" cy="686100"/>
          </a:xfrm>
          <a:prstGeom prst="rect">
            <a:avLst/>
          </a:prstGeom>
        </p:spPr>
        <p:txBody>
          <a:bodyPr anchorCtr="0" anchor="b"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4"/>
          <p:cNvSpPr txBox="1"/>
          <p:nvPr>
            <p:ph idx="1" type="body"/>
          </p:nvPr>
        </p:nvSpPr>
        <p:spPr>
          <a:xfrm>
            <a:off x="387900" y="1489824"/>
            <a:ext cx="8368200" cy="30789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387900" y="458025"/>
            <a:ext cx="8368200" cy="686100"/>
          </a:xfrm>
          <a:prstGeom prst="rect">
            <a:avLst/>
          </a:prstGeom>
        </p:spPr>
        <p:txBody>
          <a:bodyPr anchorCtr="0" anchor="b"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5"/>
          <p:cNvSpPr txBox="1"/>
          <p:nvPr>
            <p:ph idx="1" type="body"/>
          </p:nvPr>
        </p:nvSpPr>
        <p:spPr>
          <a:xfrm>
            <a:off x="387900" y="1489825"/>
            <a:ext cx="3999900" cy="30789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2" type="body"/>
          </p:nvPr>
        </p:nvSpPr>
        <p:spPr>
          <a:xfrm>
            <a:off x="4756200" y="1489825"/>
            <a:ext cx="3999900" cy="30789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87900" y="458025"/>
            <a:ext cx="8368200" cy="686100"/>
          </a:xfrm>
          <a:prstGeom prst="rect">
            <a:avLst/>
          </a:prstGeom>
        </p:spPr>
        <p:txBody>
          <a:bodyPr anchorCtr="0" anchor="b"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3879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87900" y="1594025"/>
            <a:ext cx="2808000" cy="26811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526350"/>
            <a:ext cx="56187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65500" y="1209075"/>
            <a:ext cx="4045200" cy="1506300"/>
          </a:xfrm>
          <a:prstGeom prst="rect">
            <a:avLst/>
          </a:prstGeom>
        </p:spPr>
        <p:txBody>
          <a:bodyPr anchorCtr="0" anchor="b" bIns="91425" lIns="91425" spcFirstLastPara="1" rIns="91425" wrap="square" tIns="91425"/>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6" name="Google Shape;46;p9"/>
          <p:cNvSpPr txBox="1"/>
          <p:nvPr>
            <p:ph idx="1" type="subTitle"/>
          </p:nvPr>
        </p:nvSpPr>
        <p:spPr>
          <a:xfrm>
            <a:off x="265500" y="2769001"/>
            <a:ext cx="4045200" cy="134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9500" y="4233725"/>
            <a:ext cx="5998800" cy="598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rina">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6.jpg"/><Relationship Id="rId5" Type="http://schemas.openxmlformats.org/officeDocument/2006/relationships/image" Target="../media/image9.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Google Shape;63;p13"/>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800"/>
              <a:t>Voice Interaction Team 4</a:t>
            </a:r>
            <a:endParaRPr sz="4800"/>
          </a:p>
        </p:txBody>
      </p:sp>
      <p:sp>
        <p:nvSpPr>
          <p:cNvPr id="64" name="Google Shape;64;p13"/>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t>Rachel Jorgensen, Esther Goldstein, and Ron Tep</a:t>
            </a:r>
            <a:endParaRPr sz="24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22"/>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Caleb</a:t>
            </a:r>
            <a:endParaRPr/>
          </a:p>
        </p:txBody>
      </p:sp>
      <p:sp>
        <p:nvSpPr>
          <p:cNvPr id="126" name="Google Shape;126;p22"/>
          <p:cNvSpPr txBox="1"/>
          <p:nvPr>
            <p:ph idx="1" type="body"/>
          </p:nvPr>
        </p:nvSpPr>
        <p:spPr>
          <a:xfrm>
            <a:off x="551800" y="1697225"/>
            <a:ext cx="3712200" cy="28536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sz="2400"/>
              <a:t>Marketing and Sales at Google </a:t>
            </a:r>
            <a:endParaRPr sz="2400"/>
          </a:p>
          <a:p>
            <a:pPr indent="-381000" lvl="0" marL="457200" rtl="0" algn="l">
              <a:spcBef>
                <a:spcPts val="0"/>
              </a:spcBef>
              <a:spcAft>
                <a:spcPts val="0"/>
              </a:spcAft>
              <a:buSzPts val="2400"/>
              <a:buChar char="●"/>
            </a:pPr>
            <a:r>
              <a:rPr lang="en" sz="2400"/>
              <a:t>Town and Country</a:t>
            </a:r>
            <a:endParaRPr b="1" sz="2400"/>
          </a:p>
        </p:txBody>
      </p:sp>
      <p:pic>
        <p:nvPicPr>
          <p:cNvPr id="127" name="Google Shape;127;p22"/>
          <p:cNvPicPr preferRelativeResize="0"/>
          <p:nvPr/>
        </p:nvPicPr>
        <p:blipFill rotWithShape="1">
          <a:blip r:embed="rId3">
            <a:alphaModFix/>
          </a:blip>
          <a:srcRect b="21598" l="22364" r="15838" t="16604"/>
          <a:stretch/>
        </p:blipFill>
        <p:spPr>
          <a:xfrm>
            <a:off x="5286393" y="0"/>
            <a:ext cx="3857603" cy="51435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Google Shape;132;p23"/>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Caleb</a:t>
            </a:r>
            <a:endParaRPr/>
          </a:p>
        </p:txBody>
      </p:sp>
      <p:sp>
        <p:nvSpPr>
          <p:cNvPr id="133" name="Google Shape;133;p23"/>
          <p:cNvSpPr txBox="1"/>
          <p:nvPr>
            <p:ph idx="1" type="body"/>
          </p:nvPr>
        </p:nvSpPr>
        <p:spPr>
          <a:xfrm>
            <a:off x="551800" y="1697225"/>
            <a:ext cx="4541400" cy="285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“I own six Google Assistants”</a:t>
            </a:r>
            <a:endParaRPr sz="2000"/>
          </a:p>
          <a:p>
            <a:pPr indent="0" lvl="0" marL="0" rtl="0" algn="l">
              <a:spcBef>
                <a:spcPts val="1600"/>
              </a:spcBef>
              <a:spcAft>
                <a:spcPts val="0"/>
              </a:spcAft>
              <a:buNone/>
            </a:pPr>
            <a:r>
              <a:rPr lang="en" sz="2000"/>
              <a:t>“I’ve used VI to call Ubers and order pizza”</a:t>
            </a:r>
            <a:endParaRPr sz="2000"/>
          </a:p>
          <a:p>
            <a:pPr indent="0" lvl="0" marL="0" rtl="0" algn="l">
              <a:spcBef>
                <a:spcPts val="1600"/>
              </a:spcBef>
              <a:spcAft>
                <a:spcPts val="1600"/>
              </a:spcAft>
              <a:buNone/>
            </a:pPr>
            <a:r>
              <a:rPr lang="en" sz="2000"/>
              <a:t>“One time we told Alexa to order toilet paper and ended up with hundreds of rolls”</a:t>
            </a:r>
            <a:endParaRPr sz="2000"/>
          </a:p>
        </p:txBody>
      </p:sp>
      <p:pic>
        <p:nvPicPr>
          <p:cNvPr id="134" name="Google Shape;134;p23"/>
          <p:cNvPicPr preferRelativeResize="0"/>
          <p:nvPr/>
        </p:nvPicPr>
        <p:blipFill rotWithShape="1">
          <a:blip r:embed="rId3">
            <a:alphaModFix/>
          </a:blip>
          <a:srcRect b="21598" l="22364" r="15838" t="16604"/>
          <a:stretch/>
        </p:blipFill>
        <p:spPr>
          <a:xfrm>
            <a:off x="5286393" y="0"/>
            <a:ext cx="3857603" cy="51435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Google Shape;139;p2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Naina</a:t>
            </a:r>
            <a:endParaRPr/>
          </a:p>
        </p:txBody>
      </p:sp>
      <p:sp>
        <p:nvSpPr>
          <p:cNvPr id="140" name="Google Shape;140;p24"/>
          <p:cNvSpPr txBox="1"/>
          <p:nvPr>
            <p:ph idx="1" type="body"/>
          </p:nvPr>
        </p:nvSpPr>
        <p:spPr>
          <a:xfrm>
            <a:off x="387900" y="1486675"/>
            <a:ext cx="4468500" cy="30555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sz="2000"/>
              <a:t>1st Year LL.M. student at Stanford Law School</a:t>
            </a:r>
            <a:endParaRPr sz="2000"/>
          </a:p>
          <a:p>
            <a:pPr indent="-355600" lvl="0" marL="457200" rtl="0" algn="l">
              <a:spcBef>
                <a:spcPts val="0"/>
              </a:spcBef>
              <a:spcAft>
                <a:spcPts val="0"/>
              </a:spcAft>
              <a:buSzPts val="2000"/>
              <a:buChar char="●"/>
            </a:pPr>
            <a:r>
              <a:rPr lang="en" sz="2000"/>
              <a:t>At Stanford for 1 month</a:t>
            </a:r>
            <a:endParaRPr sz="2000"/>
          </a:p>
          <a:p>
            <a:pPr indent="-355600" lvl="0" marL="457200" rtl="0" algn="l">
              <a:spcBef>
                <a:spcPts val="0"/>
              </a:spcBef>
              <a:spcAft>
                <a:spcPts val="0"/>
              </a:spcAft>
              <a:buSzPts val="2000"/>
              <a:buChar char="●"/>
            </a:pPr>
            <a:r>
              <a:rPr lang="en" sz="2000"/>
              <a:t>Worked at National Commission for Women (government body) and The Energy and Resource Institute</a:t>
            </a:r>
            <a:endParaRPr sz="2000"/>
          </a:p>
          <a:p>
            <a:pPr indent="-355600" lvl="0" marL="457200" rtl="0" algn="l">
              <a:spcBef>
                <a:spcPts val="0"/>
              </a:spcBef>
              <a:spcAft>
                <a:spcPts val="0"/>
              </a:spcAft>
              <a:buSzPts val="2000"/>
              <a:buChar char="●"/>
            </a:pPr>
            <a:r>
              <a:rPr lang="en" sz="2000"/>
              <a:t>Town and Country</a:t>
            </a:r>
            <a:endParaRPr sz="2000"/>
          </a:p>
        </p:txBody>
      </p:sp>
      <p:pic>
        <p:nvPicPr>
          <p:cNvPr id="141" name="Google Shape;141;p24"/>
          <p:cNvPicPr preferRelativeResize="0"/>
          <p:nvPr/>
        </p:nvPicPr>
        <p:blipFill>
          <a:blip r:embed="rId3">
            <a:alphaModFix/>
          </a:blip>
          <a:stretch>
            <a:fillRect/>
          </a:stretch>
        </p:blipFill>
        <p:spPr>
          <a:xfrm>
            <a:off x="5170845" y="0"/>
            <a:ext cx="3973155" cy="51435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2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Naina</a:t>
            </a:r>
            <a:endParaRPr/>
          </a:p>
        </p:txBody>
      </p:sp>
      <p:sp>
        <p:nvSpPr>
          <p:cNvPr id="147" name="Google Shape;147;p25"/>
          <p:cNvSpPr txBox="1"/>
          <p:nvPr>
            <p:ph idx="1" type="body"/>
          </p:nvPr>
        </p:nvSpPr>
        <p:spPr>
          <a:xfrm>
            <a:off x="387900" y="1486675"/>
            <a:ext cx="4468500" cy="305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“I rarely use voice interaction”</a:t>
            </a:r>
            <a:endParaRPr sz="2400"/>
          </a:p>
          <a:p>
            <a:pPr indent="0" lvl="0" marL="0" rtl="0" algn="l">
              <a:spcBef>
                <a:spcPts val="1600"/>
              </a:spcBef>
              <a:spcAft>
                <a:spcPts val="0"/>
              </a:spcAft>
              <a:buNone/>
            </a:pPr>
            <a:r>
              <a:rPr lang="en" sz="2400"/>
              <a:t>“I wasn’t really excited about it”</a:t>
            </a:r>
            <a:endParaRPr sz="2400"/>
          </a:p>
          <a:p>
            <a:pPr indent="0" lvl="0" marL="0" rtl="0" algn="l">
              <a:spcBef>
                <a:spcPts val="1600"/>
              </a:spcBef>
              <a:spcAft>
                <a:spcPts val="1600"/>
              </a:spcAft>
              <a:buNone/>
            </a:pPr>
            <a:r>
              <a:rPr lang="en" sz="2400"/>
              <a:t>“I’m afraid it wouldn’t understand my accent”</a:t>
            </a:r>
            <a:endParaRPr sz="2400"/>
          </a:p>
        </p:txBody>
      </p:sp>
      <p:pic>
        <p:nvPicPr>
          <p:cNvPr id="148" name="Google Shape;148;p25"/>
          <p:cNvPicPr preferRelativeResize="0"/>
          <p:nvPr/>
        </p:nvPicPr>
        <p:blipFill>
          <a:blip r:embed="rId3">
            <a:alphaModFix/>
          </a:blip>
          <a:stretch>
            <a:fillRect/>
          </a:stretch>
        </p:blipFill>
        <p:spPr>
          <a:xfrm>
            <a:off x="5170845" y="0"/>
            <a:ext cx="3973155" cy="51435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p2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Overall Impression</a:t>
            </a:r>
            <a:endParaRPr/>
          </a:p>
        </p:txBody>
      </p:sp>
      <p:sp>
        <p:nvSpPr>
          <p:cNvPr id="154" name="Google Shape;154;p26"/>
          <p:cNvSpPr txBox="1"/>
          <p:nvPr>
            <p:ph idx="1" type="body"/>
          </p:nvPr>
        </p:nvSpPr>
        <p:spPr>
          <a:xfrm>
            <a:off x="587325" y="1581425"/>
            <a:ext cx="5964600" cy="24861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sz="2000"/>
              <a:t>Dawn and Allen said VI can be useful in both the medical and police fields</a:t>
            </a:r>
            <a:endParaRPr sz="2000"/>
          </a:p>
          <a:p>
            <a:pPr indent="-355600" lvl="0" marL="457200" rtl="0" algn="l">
              <a:spcBef>
                <a:spcPts val="0"/>
              </a:spcBef>
              <a:spcAft>
                <a:spcPts val="0"/>
              </a:spcAft>
              <a:buSzPts val="2000"/>
              <a:buChar char="●"/>
            </a:pPr>
            <a:r>
              <a:rPr lang="en" sz="2000"/>
              <a:t>Karan preferred using apps like Evernote and Calendar out of habit</a:t>
            </a:r>
            <a:endParaRPr sz="2000"/>
          </a:p>
          <a:p>
            <a:pPr indent="-355600" lvl="0" marL="457200" rtl="0" algn="l">
              <a:spcBef>
                <a:spcPts val="0"/>
              </a:spcBef>
              <a:spcAft>
                <a:spcPts val="0"/>
              </a:spcAft>
              <a:buSzPts val="2000"/>
              <a:buChar char="●"/>
            </a:pPr>
            <a:r>
              <a:rPr lang="en" sz="2000"/>
              <a:t>Caleb owns 5 Google Assistants and uses them for many things (turning on the TV, locking the door, getting a recipe, etc.)</a:t>
            </a:r>
            <a:endParaRPr sz="2000"/>
          </a:p>
        </p:txBody>
      </p:sp>
      <p:pic>
        <p:nvPicPr>
          <p:cNvPr id="155" name="Google Shape;155;p26"/>
          <p:cNvPicPr preferRelativeResize="0"/>
          <p:nvPr/>
        </p:nvPicPr>
        <p:blipFill>
          <a:blip r:embed="rId3">
            <a:alphaModFix/>
          </a:blip>
          <a:stretch>
            <a:fillRect/>
          </a:stretch>
        </p:blipFill>
        <p:spPr>
          <a:xfrm>
            <a:off x="6237650" y="1565250"/>
            <a:ext cx="2518450" cy="25184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27"/>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Surprises</a:t>
            </a:r>
            <a:endParaRPr/>
          </a:p>
        </p:txBody>
      </p:sp>
      <p:sp>
        <p:nvSpPr>
          <p:cNvPr id="161" name="Google Shape;161;p27"/>
          <p:cNvSpPr txBox="1"/>
          <p:nvPr>
            <p:ph idx="1" type="body"/>
          </p:nvPr>
        </p:nvSpPr>
        <p:spPr>
          <a:xfrm>
            <a:off x="575475" y="1545900"/>
            <a:ext cx="4062000" cy="30675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sz="2000"/>
              <a:t>Dawn has no complaints, even though the software she uses requires human supervision</a:t>
            </a:r>
            <a:endParaRPr sz="2000"/>
          </a:p>
          <a:p>
            <a:pPr indent="0" lvl="0" marL="457200" rtl="0" algn="l">
              <a:spcBef>
                <a:spcPts val="0"/>
              </a:spcBef>
              <a:spcAft>
                <a:spcPts val="0"/>
              </a:spcAft>
              <a:buNone/>
            </a:pPr>
            <a:r>
              <a:t/>
            </a:r>
            <a:endParaRPr sz="2000"/>
          </a:p>
          <a:p>
            <a:pPr indent="-355600" lvl="0" marL="457200" rtl="0" algn="l">
              <a:spcBef>
                <a:spcPts val="0"/>
              </a:spcBef>
              <a:spcAft>
                <a:spcPts val="0"/>
              </a:spcAft>
              <a:buSzPts val="2000"/>
              <a:buChar char="●"/>
            </a:pPr>
            <a:r>
              <a:rPr lang="en" sz="2000"/>
              <a:t>Allen feels that the SFPD wastes a huge amount of taxpayer money when transcripts are unnecessarily re-transcribed</a:t>
            </a:r>
            <a:endParaRPr sz="2000"/>
          </a:p>
          <a:p>
            <a:pPr indent="0" lvl="0" marL="0" rtl="0" algn="l">
              <a:spcBef>
                <a:spcPts val="0"/>
              </a:spcBef>
              <a:spcAft>
                <a:spcPts val="0"/>
              </a:spcAft>
              <a:buNone/>
            </a:pPr>
            <a:r>
              <a:t/>
            </a:r>
            <a:endParaRPr sz="2000"/>
          </a:p>
          <a:p>
            <a:pPr indent="0" lvl="0" marL="0" rtl="0" algn="l">
              <a:spcBef>
                <a:spcPts val="0"/>
              </a:spcBef>
              <a:spcAft>
                <a:spcPts val="1600"/>
              </a:spcAft>
              <a:buNone/>
            </a:pPr>
            <a:r>
              <a:t/>
            </a:r>
            <a:endParaRPr/>
          </a:p>
        </p:txBody>
      </p:sp>
      <p:pic>
        <p:nvPicPr>
          <p:cNvPr id="162" name="Google Shape;162;p27"/>
          <p:cNvPicPr preferRelativeResize="0"/>
          <p:nvPr/>
        </p:nvPicPr>
        <p:blipFill rotWithShape="1">
          <a:blip r:embed="rId3">
            <a:alphaModFix/>
          </a:blip>
          <a:srcRect b="0" l="40094" r="0" t="0"/>
          <a:stretch/>
        </p:blipFill>
        <p:spPr>
          <a:xfrm>
            <a:off x="5052503" y="0"/>
            <a:ext cx="4422773" cy="5143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Google Shape;167;p2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Surprises</a:t>
            </a:r>
            <a:endParaRPr/>
          </a:p>
        </p:txBody>
      </p:sp>
      <p:sp>
        <p:nvSpPr>
          <p:cNvPr id="168" name="Google Shape;168;p28"/>
          <p:cNvSpPr txBox="1"/>
          <p:nvPr>
            <p:ph idx="1" type="body"/>
          </p:nvPr>
        </p:nvSpPr>
        <p:spPr>
          <a:xfrm>
            <a:off x="575475" y="1545900"/>
            <a:ext cx="4310400" cy="30675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sz="2000"/>
              <a:t>Naina is afraid that her accent won’t be understood</a:t>
            </a:r>
            <a:endParaRPr sz="2000"/>
          </a:p>
          <a:p>
            <a:pPr indent="0" lvl="0" marL="0" rtl="0" algn="l">
              <a:spcBef>
                <a:spcPts val="0"/>
              </a:spcBef>
              <a:spcAft>
                <a:spcPts val="0"/>
              </a:spcAft>
              <a:buNone/>
            </a:pPr>
            <a:r>
              <a:t/>
            </a:r>
            <a:endParaRPr sz="2000"/>
          </a:p>
          <a:p>
            <a:pPr indent="-355600" lvl="0" marL="457200" rtl="0" algn="l">
              <a:spcBef>
                <a:spcPts val="0"/>
              </a:spcBef>
              <a:spcAft>
                <a:spcPts val="0"/>
              </a:spcAft>
              <a:buSzPts val="2000"/>
              <a:buChar char="●"/>
            </a:pPr>
            <a:r>
              <a:rPr lang="en" sz="2000"/>
              <a:t>Caleb uses VI software constantly but the results are not always what he expects</a:t>
            </a:r>
            <a:endParaRPr sz="2000"/>
          </a:p>
          <a:p>
            <a:pPr indent="0" lvl="0" marL="0" rtl="0" algn="l">
              <a:spcBef>
                <a:spcPts val="0"/>
              </a:spcBef>
              <a:spcAft>
                <a:spcPts val="1600"/>
              </a:spcAft>
              <a:buNone/>
            </a:pPr>
            <a:r>
              <a:t/>
            </a:r>
            <a:endParaRPr/>
          </a:p>
        </p:txBody>
      </p:sp>
      <p:pic>
        <p:nvPicPr>
          <p:cNvPr id="169" name="Google Shape;169;p28"/>
          <p:cNvPicPr preferRelativeResize="0"/>
          <p:nvPr/>
        </p:nvPicPr>
        <p:blipFill rotWithShape="1">
          <a:blip r:embed="rId3">
            <a:alphaModFix/>
          </a:blip>
          <a:srcRect b="49112" l="0" r="0" t="0"/>
          <a:stretch/>
        </p:blipFill>
        <p:spPr>
          <a:xfrm>
            <a:off x="5039600" y="1263013"/>
            <a:ext cx="3754750" cy="26174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Google Shape;174;p29"/>
          <p:cNvSpPr txBox="1"/>
          <p:nvPr>
            <p:ph type="title"/>
          </p:nvPr>
        </p:nvSpPr>
        <p:spPr>
          <a:xfrm>
            <a:off x="480750" y="1764950"/>
            <a:ext cx="8222100" cy="907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Empathy Mapping</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Google Shape;179;p30"/>
          <p:cNvSpPr txBox="1"/>
          <p:nvPr/>
        </p:nvSpPr>
        <p:spPr>
          <a:xfrm>
            <a:off x="2561325" y="604275"/>
            <a:ext cx="1783200" cy="1783200"/>
          </a:xfrm>
          <a:prstGeom prst="rect">
            <a:avLst/>
          </a:prstGeom>
          <a:solidFill>
            <a:srgbClr val="FF99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Kalam"/>
                <a:ea typeface="Kalam"/>
                <a:cs typeface="Kalam"/>
                <a:sym typeface="Kalam"/>
              </a:rPr>
              <a:t>“Hardest part is setting up”</a:t>
            </a:r>
            <a:endParaRPr sz="2400">
              <a:latin typeface="Kalam"/>
              <a:ea typeface="Kalam"/>
              <a:cs typeface="Kalam"/>
              <a:sym typeface="Kalam"/>
            </a:endParaRPr>
          </a:p>
        </p:txBody>
      </p:sp>
      <p:sp>
        <p:nvSpPr>
          <p:cNvPr id="180" name="Google Shape;180;p30"/>
          <p:cNvSpPr txBox="1"/>
          <p:nvPr/>
        </p:nvSpPr>
        <p:spPr>
          <a:xfrm>
            <a:off x="6794150" y="604275"/>
            <a:ext cx="1783200" cy="1783200"/>
          </a:xfrm>
          <a:prstGeom prst="rect">
            <a:avLst/>
          </a:prstGeom>
          <a:solidFill>
            <a:srgbClr val="FF99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latin typeface="Kalam"/>
                <a:ea typeface="Kalam"/>
                <a:cs typeface="Kalam"/>
                <a:sym typeface="Kalam"/>
              </a:rPr>
              <a:t>“I might just try things at random”</a:t>
            </a:r>
            <a:endParaRPr sz="2000">
              <a:latin typeface="Kalam"/>
              <a:ea typeface="Kalam"/>
              <a:cs typeface="Kalam"/>
              <a:sym typeface="Kalam"/>
            </a:endParaRPr>
          </a:p>
        </p:txBody>
      </p:sp>
      <p:sp>
        <p:nvSpPr>
          <p:cNvPr id="181" name="Google Shape;181;p30"/>
          <p:cNvSpPr txBox="1"/>
          <p:nvPr/>
        </p:nvSpPr>
        <p:spPr>
          <a:xfrm>
            <a:off x="387900" y="2134900"/>
            <a:ext cx="1783200" cy="1785000"/>
          </a:xfrm>
          <a:prstGeom prst="rect">
            <a:avLst/>
          </a:prstGeom>
          <a:solidFill>
            <a:srgbClr val="EAD1D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latin typeface="Kalam"/>
                <a:ea typeface="Kalam"/>
                <a:cs typeface="Kalam"/>
                <a:sym typeface="Kalam"/>
              </a:rPr>
              <a:t>“My work could definitely use voice interaction”</a:t>
            </a:r>
            <a:endParaRPr sz="2000">
              <a:latin typeface="Kalam"/>
              <a:ea typeface="Kalam"/>
              <a:cs typeface="Kalam"/>
              <a:sym typeface="Kalam"/>
            </a:endParaRPr>
          </a:p>
        </p:txBody>
      </p:sp>
      <p:sp>
        <p:nvSpPr>
          <p:cNvPr id="182" name="Google Shape;182;p30"/>
          <p:cNvSpPr txBox="1"/>
          <p:nvPr/>
        </p:nvSpPr>
        <p:spPr>
          <a:xfrm>
            <a:off x="4734750" y="1070125"/>
            <a:ext cx="1783200" cy="1783200"/>
          </a:xfrm>
          <a:prstGeom prst="rect">
            <a:avLst/>
          </a:prstGeom>
          <a:solidFill>
            <a:srgbClr val="FFFF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latin typeface="Kalam"/>
                <a:ea typeface="Kalam"/>
                <a:cs typeface="Kalam"/>
                <a:sym typeface="Kalam"/>
              </a:rPr>
              <a:t>“Completely changed my work for the better”</a:t>
            </a:r>
            <a:endParaRPr sz="2000">
              <a:latin typeface="Kalam"/>
              <a:ea typeface="Kalam"/>
              <a:cs typeface="Kalam"/>
              <a:sym typeface="Kalam"/>
            </a:endParaRPr>
          </a:p>
        </p:txBody>
      </p:sp>
      <p:sp>
        <p:nvSpPr>
          <p:cNvPr id="183" name="Google Shape;183;p30"/>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SAY</a:t>
            </a:r>
            <a:endParaRPr/>
          </a:p>
        </p:txBody>
      </p:sp>
      <p:sp>
        <p:nvSpPr>
          <p:cNvPr id="184" name="Google Shape;184;p30"/>
          <p:cNvSpPr txBox="1"/>
          <p:nvPr/>
        </p:nvSpPr>
        <p:spPr>
          <a:xfrm>
            <a:off x="2637775" y="2668225"/>
            <a:ext cx="1783200" cy="1783200"/>
          </a:xfrm>
          <a:prstGeom prst="rect">
            <a:avLst/>
          </a:prstGeom>
          <a:solidFill>
            <a:srgbClr val="00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Kalam"/>
                <a:ea typeface="Kalam"/>
                <a:cs typeface="Kalam"/>
                <a:sym typeface="Kalam"/>
              </a:rPr>
              <a:t>“I wasn’t super excited by voice assistants, though my peers were”</a:t>
            </a:r>
            <a:endParaRPr sz="1800">
              <a:latin typeface="Kalam"/>
              <a:ea typeface="Kalam"/>
              <a:cs typeface="Kalam"/>
              <a:sym typeface="Kalam"/>
            </a:endParaRPr>
          </a:p>
        </p:txBody>
      </p:sp>
      <p:sp>
        <p:nvSpPr>
          <p:cNvPr id="185" name="Google Shape;185;p30"/>
          <p:cNvSpPr txBox="1"/>
          <p:nvPr/>
        </p:nvSpPr>
        <p:spPr>
          <a:xfrm>
            <a:off x="6831725" y="2667325"/>
            <a:ext cx="1783200" cy="1785000"/>
          </a:xfrm>
          <a:prstGeom prst="rect">
            <a:avLst/>
          </a:prstGeom>
          <a:solidFill>
            <a:srgbClr val="A64D7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900">
                <a:latin typeface="Kalam"/>
                <a:ea typeface="Kalam"/>
                <a:cs typeface="Kalam"/>
                <a:sym typeface="Kalam"/>
              </a:rPr>
              <a:t>“I don’t want to have to learn something new”</a:t>
            </a:r>
            <a:endParaRPr sz="1900">
              <a:latin typeface="Kalam"/>
              <a:ea typeface="Kalam"/>
              <a:cs typeface="Kalam"/>
              <a:sym typeface="Kalam"/>
            </a:endParaRPr>
          </a:p>
        </p:txBody>
      </p:sp>
      <p:sp>
        <p:nvSpPr>
          <p:cNvPr id="186" name="Google Shape;186;p30"/>
          <p:cNvSpPr txBox="1"/>
          <p:nvPr/>
        </p:nvSpPr>
        <p:spPr>
          <a:xfrm>
            <a:off x="4827900" y="3046000"/>
            <a:ext cx="1783200" cy="1785000"/>
          </a:xfrm>
          <a:prstGeom prst="rect">
            <a:avLst/>
          </a:prstGeom>
          <a:solidFill>
            <a:srgbClr val="A64D7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latin typeface="Kalam"/>
                <a:ea typeface="Kalam"/>
                <a:cs typeface="Kalam"/>
                <a:sym typeface="Kalam"/>
              </a:rPr>
              <a:t>“I think it could make tasks faster when you don’t have to use your hands”</a:t>
            </a:r>
            <a:endParaRPr sz="1700">
              <a:latin typeface="Kalam"/>
              <a:ea typeface="Kalam"/>
              <a:cs typeface="Kalam"/>
              <a:sym typeface="Kalam"/>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Google Shape;191;p31"/>
          <p:cNvSpPr txBox="1"/>
          <p:nvPr/>
        </p:nvSpPr>
        <p:spPr>
          <a:xfrm>
            <a:off x="2996775" y="364700"/>
            <a:ext cx="1783200" cy="1783200"/>
          </a:xfrm>
          <a:prstGeom prst="rect">
            <a:avLst/>
          </a:prstGeom>
          <a:solidFill>
            <a:srgbClr val="FF99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latin typeface="Kalam"/>
                <a:ea typeface="Kalam"/>
                <a:cs typeface="Kalam"/>
                <a:sym typeface="Kalam"/>
              </a:rPr>
              <a:t>My life is much easier with Google Assistants</a:t>
            </a:r>
            <a:endParaRPr sz="2000">
              <a:latin typeface="Kalam"/>
              <a:ea typeface="Kalam"/>
              <a:cs typeface="Kalam"/>
              <a:sym typeface="Kalam"/>
            </a:endParaRPr>
          </a:p>
        </p:txBody>
      </p:sp>
      <p:sp>
        <p:nvSpPr>
          <p:cNvPr id="192" name="Google Shape;192;p31"/>
          <p:cNvSpPr txBox="1"/>
          <p:nvPr/>
        </p:nvSpPr>
        <p:spPr>
          <a:xfrm>
            <a:off x="7100275" y="298125"/>
            <a:ext cx="1783200" cy="1783200"/>
          </a:xfrm>
          <a:prstGeom prst="rect">
            <a:avLst/>
          </a:prstGeom>
          <a:solidFill>
            <a:srgbClr val="00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latin typeface="Kalam"/>
                <a:ea typeface="Kalam"/>
                <a:cs typeface="Kalam"/>
                <a:sym typeface="Kalam"/>
              </a:rPr>
              <a:t>Voice technologies can make resources more available to the elderly and people who are disabled or illiterate</a:t>
            </a:r>
            <a:endParaRPr sz="1500">
              <a:latin typeface="Kalam"/>
              <a:ea typeface="Kalam"/>
              <a:cs typeface="Kalam"/>
              <a:sym typeface="Kalam"/>
            </a:endParaRPr>
          </a:p>
        </p:txBody>
      </p:sp>
      <p:sp>
        <p:nvSpPr>
          <p:cNvPr id="193" name="Google Shape;193;p31"/>
          <p:cNvSpPr txBox="1"/>
          <p:nvPr/>
        </p:nvSpPr>
        <p:spPr>
          <a:xfrm>
            <a:off x="5048513" y="458025"/>
            <a:ext cx="1783200" cy="1785000"/>
          </a:xfrm>
          <a:prstGeom prst="rect">
            <a:avLst/>
          </a:prstGeom>
          <a:solidFill>
            <a:srgbClr val="EAD1D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latin typeface="Kalam"/>
                <a:ea typeface="Kalam"/>
                <a:cs typeface="Kalam"/>
                <a:sym typeface="Kalam"/>
              </a:rPr>
              <a:t>VI software would be helpful in cop car MDTs</a:t>
            </a:r>
            <a:endParaRPr sz="2000">
              <a:latin typeface="Kalam"/>
              <a:ea typeface="Kalam"/>
              <a:cs typeface="Kalam"/>
              <a:sym typeface="Kalam"/>
            </a:endParaRPr>
          </a:p>
        </p:txBody>
      </p:sp>
      <p:sp>
        <p:nvSpPr>
          <p:cNvPr id="194" name="Google Shape;194;p31"/>
          <p:cNvSpPr txBox="1"/>
          <p:nvPr/>
        </p:nvSpPr>
        <p:spPr>
          <a:xfrm>
            <a:off x="2913350" y="2709775"/>
            <a:ext cx="1783200" cy="1783200"/>
          </a:xfrm>
          <a:prstGeom prst="rect">
            <a:avLst/>
          </a:prstGeom>
          <a:solidFill>
            <a:srgbClr val="FFFF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latin typeface="Kalam"/>
                <a:ea typeface="Kalam"/>
                <a:cs typeface="Kalam"/>
                <a:sym typeface="Kalam"/>
              </a:rPr>
              <a:t>Proofreading is still necessary</a:t>
            </a:r>
            <a:endParaRPr sz="2000">
              <a:latin typeface="Kalam"/>
              <a:ea typeface="Kalam"/>
              <a:cs typeface="Kalam"/>
              <a:sym typeface="Kalam"/>
            </a:endParaRPr>
          </a:p>
        </p:txBody>
      </p:sp>
      <p:sp>
        <p:nvSpPr>
          <p:cNvPr id="195" name="Google Shape;195;p31"/>
          <p:cNvSpPr txBox="1"/>
          <p:nvPr>
            <p:ph type="title"/>
          </p:nvPr>
        </p:nvSpPr>
        <p:spPr>
          <a:xfrm>
            <a:off x="387900" y="458025"/>
            <a:ext cx="1675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THINK</a:t>
            </a:r>
            <a:endParaRPr/>
          </a:p>
        </p:txBody>
      </p:sp>
      <p:sp>
        <p:nvSpPr>
          <p:cNvPr id="196" name="Google Shape;196;p31"/>
          <p:cNvSpPr txBox="1"/>
          <p:nvPr/>
        </p:nvSpPr>
        <p:spPr>
          <a:xfrm>
            <a:off x="5048525" y="2947750"/>
            <a:ext cx="1783200" cy="1783200"/>
          </a:xfrm>
          <a:prstGeom prst="rect">
            <a:avLst/>
          </a:prstGeom>
          <a:solidFill>
            <a:srgbClr val="00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Kalam"/>
                <a:ea typeface="Kalam"/>
                <a:cs typeface="Kalam"/>
                <a:sym typeface="Kalam"/>
              </a:rPr>
              <a:t>VI software is not yet accessible, usable enough, or worth the effort</a:t>
            </a:r>
            <a:endParaRPr sz="1800">
              <a:latin typeface="Kalam"/>
              <a:ea typeface="Kalam"/>
              <a:cs typeface="Kalam"/>
              <a:sym typeface="Kalam"/>
            </a:endParaRPr>
          </a:p>
        </p:txBody>
      </p:sp>
      <p:sp>
        <p:nvSpPr>
          <p:cNvPr id="197" name="Google Shape;197;p31"/>
          <p:cNvSpPr txBox="1"/>
          <p:nvPr/>
        </p:nvSpPr>
        <p:spPr>
          <a:xfrm>
            <a:off x="7100275" y="2627400"/>
            <a:ext cx="1783200" cy="1785000"/>
          </a:xfrm>
          <a:prstGeom prst="rect">
            <a:avLst/>
          </a:prstGeom>
          <a:solidFill>
            <a:srgbClr val="A64D7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900">
                <a:latin typeface="Kalam"/>
                <a:ea typeface="Kalam"/>
                <a:cs typeface="Kalam"/>
                <a:sym typeface="Kalam"/>
              </a:rPr>
              <a:t>Don’t want to use VI software if it’d be slow compared to typing</a:t>
            </a:r>
            <a:endParaRPr sz="1900">
              <a:latin typeface="Kalam"/>
              <a:ea typeface="Kalam"/>
              <a:cs typeface="Kalam"/>
              <a:sym typeface="Kalam"/>
            </a:endParaRPr>
          </a:p>
        </p:txBody>
      </p:sp>
      <p:sp>
        <p:nvSpPr>
          <p:cNvPr id="198" name="Google Shape;198;p31"/>
          <p:cNvSpPr txBox="1"/>
          <p:nvPr/>
        </p:nvSpPr>
        <p:spPr>
          <a:xfrm>
            <a:off x="459075" y="3283525"/>
            <a:ext cx="1783200" cy="1785000"/>
          </a:xfrm>
          <a:prstGeom prst="rect">
            <a:avLst/>
          </a:prstGeom>
          <a:solidFill>
            <a:srgbClr val="A64D7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latin typeface="Kalam"/>
                <a:ea typeface="Kalam"/>
                <a:cs typeface="Kalam"/>
                <a:sym typeface="Kalam"/>
              </a:rPr>
              <a:t>Using VI software is better when you’re alone </a:t>
            </a:r>
            <a:endParaRPr sz="2000">
              <a:latin typeface="Kalam"/>
              <a:ea typeface="Kalam"/>
              <a:cs typeface="Kalam"/>
              <a:sym typeface="Kalam"/>
            </a:endParaRPr>
          </a:p>
        </p:txBody>
      </p:sp>
      <p:sp>
        <p:nvSpPr>
          <p:cNvPr id="199" name="Google Shape;199;p31"/>
          <p:cNvSpPr txBox="1"/>
          <p:nvPr/>
        </p:nvSpPr>
        <p:spPr>
          <a:xfrm>
            <a:off x="867563" y="1401738"/>
            <a:ext cx="1783200" cy="1785000"/>
          </a:xfrm>
          <a:prstGeom prst="rect">
            <a:avLst/>
          </a:prstGeom>
          <a:solidFill>
            <a:srgbClr val="EAD1D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latin typeface="Kalam"/>
                <a:ea typeface="Kalam"/>
                <a:cs typeface="Kalam"/>
                <a:sym typeface="Kalam"/>
              </a:rPr>
              <a:t>VI software that can also translate would be useful</a:t>
            </a:r>
            <a:endParaRPr sz="2000">
              <a:latin typeface="Kalam"/>
              <a:ea typeface="Kalam"/>
              <a:cs typeface="Kalam"/>
              <a:sym typeface="Kalam"/>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p14"/>
          <p:cNvSpPr txBox="1"/>
          <p:nvPr>
            <p:ph idx="1" type="body"/>
          </p:nvPr>
        </p:nvSpPr>
        <p:spPr>
          <a:xfrm>
            <a:off x="284550" y="3529825"/>
            <a:ext cx="2462400" cy="1281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000"/>
              <a:t>Esther Goldstein</a:t>
            </a:r>
            <a:endParaRPr sz="2000"/>
          </a:p>
          <a:p>
            <a:pPr indent="0" lvl="0" marL="0" rtl="0" algn="ctr">
              <a:spcBef>
                <a:spcPts val="1600"/>
              </a:spcBef>
              <a:spcAft>
                <a:spcPts val="1600"/>
              </a:spcAft>
              <a:buNone/>
            </a:pPr>
            <a:r>
              <a:rPr lang="en" sz="2000"/>
              <a:t>1st year MS in CS</a:t>
            </a:r>
            <a:endParaRPr sz="2000"/>
          </a:p>
        </p:txBody>
      </p:sp>
      <p:sp>
        <p:nvSpPr>
          <p:cNvPr id="70" name="Google Shape;70;p1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Team Members</a:t>
            </a:r>
            <a:endParaRPr/>
          </a:p>
        </p:txBody>
      </p:sp>
      <p:sp>
        <p:nvSpPr>
          <p:cNvPr id="71" name="Google Shape;71;p14"/>
          <p:cNvSpPr txBox="1"/>
          <p:nvPr>
            <p:ph idx="1" type="body"/>
          </p:nvPr>
        </p:nvSpPr>
        <p:spPr>
          <a:xfrm>
            <a:off x="3532263" y="3529825"/>
            <a:ext cx="2099400" cy="855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000"/>
              <a:t>Ronald Tep</a:t>
            </a:r>
            <a:endParaRPr sz="2000"/>
          </a:p>
          <a:p>
            <a:pPr indent="0" lvl="0" marL="0" rtl="0" algn="ctr">
              <a:spcBef>
                <a:spcPts val="1600"/>
              </a:spcBef>
              <a:spcAft>
                <a:spcPts val="1600"/>
              </a:spcAft>
              <a:buNone/>
            </a:pPr>
            <a:r>
              <a:rPr lang="en" sz="2000"/>
              <a:t>Senior in CS</a:t>
            </a:r>
            <a:endParaRPr sz="2000"/>
          </a:p>
        </p:txBody>
      </p:sp>
      <p:sp>
        <p:nvSpPr>
          <p:cNvPr id="72" name="Google Shape;72;p14"/>
          <p:cNvSpPr txBox="1"/>
          <p:nvPr>
            <p:ph idx="1" type="body"/>
          </p:nvPr>
        </p:nvSpPr>
        <p:spPr>
          <a:xfrm>
            <a:off x="6509238" y="3529825"/>
            <a:ext cx="2350200" cy="8553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000"/>
              <a:t>Rachel Jorgensen</a:t>
            </a:r>
            <a:endParaRPr sz="2000"/>
          </a:p>
          <a:p>
            <a:pPr indent="0" lvl="0" marL="0" rtl="0" algn="ctr">
              <a:lnSpc>
                <a:spcPct val="115000"/>
              </a:lnSpc>
              <a:spcBef>
                <a:spcPts val="1600"/>
              </a:spcBef>
              <a:spcAft>
                <a:spcPts val="1600"/>
              </a:spcAft>
              <a:buNone/>
            </a:pPr>
            <a:r>
              <a:rPr lang="en" sz="2000"/>
              <a:t>Senior in SymSys</a:t>
            </a:r>
            <a:endParaRPr sz="2000"/>
          </a:p>
        </p:txBody>
      </p:sp>
      <p:pic>
        <p:nvPicPr>
          <p:cNvPr id="73" name="Google Shape;73;p14"/>
          <p:cNvPicPr preferRelativeResize="0"/>
          <p:nvPr/>
        </p:nvPicPr>
        <p:blipFill>
          <a:blip r:embed="rId3">
            <a:alphaModFix/>
          </a:blip>
          <a:stretch>
            <a:fillRect/>
          </a:stretch>
        </p:blipFill>
        <p:spPr>
          <a:xfrm>
            <a:off x="737600" y="1631150"/>
            <a:ext cx="1556304" cy="1789749"/>
          </a:xfrm>
          <a:prstGeom prst="rect">
            <a:avLst/>
          </a:prstGeom>
          <a:noFill/>
          <a:ln>
            <a:noFill/>
          </a:ln>
        </p:spPr>
      </p:pic>
      <p:pic>
        <p:nvPicPr>
          <p:cNvPr id="74" name="Google Shape;74;p14"/>
          <p:cNvPicPr preferRelativeResize="0"/>
          <p:nvPr/>
        </p:nvPicPr>
        <p:blipFill rotWithShape="1">
          <a:blip r:embed="rId4">
            <a:alphaModFix/>
          </a:blip>
          <a:srcRect b="0" l="0" r="0" t="19614"/>
          <a:stretch/>
        </p:blipFill>
        <p:spPr>
          <a:xfrm>
            <a:off x="3839988" y="1631151"/>
            <a:ext cx="1483936" cy="1789752"/>
          </a:xfrm>
          <a:prstGeom prst="rect">
            <a:avLst/>
          </a:prstGeom>
          <a:noFill/>
          <a:ln>
            <a:noFill/>
          </a:ln>
        </p:spPr>
      </p:pic>
      <p:pic>
        <p:nvPicPr>
          <p:cNvPr id="75" name="Google Shape;75;p14"/>
          <p:cNvPicPr preferRelativeResize="0"/>
          <p:nvPr/>
        </p:nvPicPr>
        <p:blipFill rotWithShape="1">
          <a:blip r:embed="rId5">
            <a:alphaModFix/>
          </a:blip>
          <a:srcRect b="18201" l="37254" r="37254" t="41404"/>
          <a:stretch/>
        </p:blipFill>
        <p:spPr>
          <a:xfrm>
            <a:off x="6942388" y="1657306"/>
            <a:ext cx="1483920" cy="176359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Google Shape;204;p32"/>
          <p:cNvSpPr txBox="1"/>
          <p:nvPr/>
        </p:nvSpPr>
        <p:spPr>
          <a:xfrm>
            <a:off x="2561325" y="604275"/>
            <a:ext cx="1783200" cy="1783200"/>
          </a:xfrm>
          <a:prstGeom prst="rect">
            <a:avLst/>
          </a:prstGeom>
          <a:solidFill>
            <a:srgbClr val="FF99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latin typeface="Kalam"/>
                <a:ea typeface="Kalam"/>
                <a:cs typeface="Kalam"/>
                <a:sym typeface="Kalam"/>
              </a:rPr>
              <a:t>Uses 6 different Google Assistants</a:t>
            </a:r>
            <a:endParaRPr sz="2000">
              <a:latin typeface="Kalam"/>
              <a:ea typeface="Kalam"/>
              <a:cs typeface="Kalam"/>
              <a:sym typeface="Kalam"/>
            </a:endParaRPr>
          </a:p>
        </p:txBody>
      </p:sp>
      <p:sp>
        <p:nvSpPr>
          <p:cNvPr id="205" name="Google Shape;205;p32"/>
          <p:cNvSpPr txBox="1"/>
          <p:nvPr/>
        </p:nvSpPr>
        <p:spPr>
          <a:xfrm>
            <a:off x="6794150" y="604275"/>
            <a:ext cx="1783200" cy="1783200"/>
          </a:xfrm>
          <a:prstGeom prst="rect">
            <a:avLst/>
          </a:prstGeom>
          <a:solidFill>
            <a:srgbClr val="FF99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latin typeface="Kalam"/>
                <a:ea typeface="Kalam"/>
                <a:cs typeface="Kalam"/>
                <a:sym typeface="Kalam"/>
              </a:rPr>
              <a:t>Experiments with new commands</a:t>
            </a:r>
            <a:endParaRPr sz="2000">
              <a:latin typeface="Kalam"/>
              <a:ea typeface="Kalam"/>
              <a:cs typeface="Kalam"/>
              <a:sym typeface="Kalam"/>
            </a:endParaRPr>
          </a:p>
          <a:p>
            <a:pPr indent="0" lvl="0" marL="0" rtl="0" algn="l">
              <a:spcBef>
                <a:spcPts val="0"/>
              </a:spcBef>
              <a:spcAft>
                <a:spcPts val="0"/>
              </a:spcAft>
              <a:buNone/>
            </a:pPr>
            <a:r>
              <a:t/>
            </a:r>
            <a:endParaRPr sz="2000">
              <a:latin typeface="Kalam"/>
              <a:ea typeface="Kalam"/>
              <a:cs typeface="Kalam"/>
              <a:sym typeface="Kalam"/>
            </a:endParaRPr>
          </a:p>
        </p:txBody>
      </p:sp>
      <p:sp>
        <p:nvSpPr>
          <p:cNvPr id="206" name="Google Shape;206;p32"/>
          <p:cNvSpPr txBox="1"/>
          <p:nvPr/>
        </p:nvSpPr>
        <p:spPr>
          <a:xfrm>
            <a:off x="7018025" y="2853325"/>
            <a:ext cx="1783200" cy="1785000"/>
          </a:xfrm>
          <a:prstGeom prst="rect">
            <a:avLst/>
          </a:prstGeom>
          <a:solidFill>
            <a:srgbClr val="EAD1D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Kalam"/>
                <a:ea typeface="Kalam"/>
                <a:cs typeface="Kalam"/>
                <a:sym typeface="Kalam"/>
              </a:rPr>
              <a:t>Rarely uses VI tech, but often has to look down in the car to press buttons</a:t>
            </a:r>
            <a:endParaRPr sz="1800">
              <a:latin typeface="Kalam"/>
              <a:ea typeface="Kalam"/>
              <a:cs typeface="Kalam"/>
              <a:sym typeface="Kalam"/>
            </a:endParaRPr>
          </a:p>
        </p:txBody>
      </p:sp>
      <p:sp>
        <p:nvSpPr>
          <p:cNvPr id="207" name="Google Shape;207;p32"/>
          <p:cNvSpPr txBox="1"/>
          <p:nvPr/>
        </p:nvSpPr>
        <p:spPr>
          <a:xfrm>
            <a:off x="4734750" y="1070125"/>
            <a:ext cx="1783200" cy="1783200"/>
          </a:xfrm>
          <a:prstGeom prst="rect">
            <a:avLst/>
          </a:prstGeom>
          <a:solidFill>
            <a:srgbClr val="FFFF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Kalam"/>
                <a:ea typeface="Kalam"/>
                <a:cs typeface="Kalam"/>
                <a:sym typeface="Kalam"/>
              </a:rPr>
              <a:t>Voice tech and transcriptionists work together to accurately transcribe diagnoses</a:t>
            </a:r>
            <a:endParaRPr sz="1800">
              <a:latin typeface="Kalam"/>
              <a:ea typeface="Kalam"/>
              <a:cs typeface="Kalam"/>
              <a:sym typeface="Kalam"/>
            </a:endParaRPr>
          </a:p>
        </p:txBody>
      </p:sp>
      <p:sp>
        <p:nvSpPr>
          <p:cNvPr id="208" name="Google Shape;208;p32"/>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DO</a:t>
            </a:r>
            <a:endParaRPr/>
          </a:p>
        </p:txBody>
      </p:sp>
      <p:sp>
        <p:nvSpPr>
          <p:cNvPr id="209" name="Google Shape;209;p32"/>
          <p:cNvSpPr txBox="1"/>
          <p:nvPr/>
        </p:nvSpPr>
        <p:spPr>
          <a:xfrm>
            <a:off x="2637775" y="2668225"/>
            <a:ext cx="1783200" cy="1783200"/>
          </a:xfrm>
          <a:prstGeom prst="rect">
            <a:avLst/>
          </a:prstGeom>
          <a:solidFill>
            <a:srgbClr val="00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latin typeface="Kalam"/>
                <a:ea typeface="Kalam"/>
                <a:cs typeface="Kalam"/>
                <a:sym typeface="Kalam"/>
              </a:rPr>
              <a:t>Does not really use VI tech</a:t>
            </a:r>
            <a:endParaRPr sz="2000">
              <a:latin typeface="Kalam"/>
              <a:ea typeface="Kalam"/>
              <a:cs typeface="Kalam"/>
              <a:sym typeface="Kalam"/>
            </a:endParaRPr>
          </a:p>
        </p:txBody>
      </p:sp>
      <p:sp>
        <p:nvSpPr>
          <p:cNvPr id="210" name="Google Shape;210;p32"/>
          <p:cNvSpPr txBox="1"/>
          <p:nvPr/>
        </p:nvSpPr>
        <p:spPr>
          <a:xfrm>
            <a:off x="4827900" y="3046000"/>
            <a:ext cx="1783200" cy="1785000"/>
          </a:xfrm>
          <a:prstGeom prst="rect">
            <a:avLst/>
          </a:prstGeom>
          <a:solidFill>
            <a:srgbClr val="A64D7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latin typeface="Kalam"/>
                <a:ea typeface="Kalam"/>
                <a:cs typeface="Kalam"/>
                <a:sym typeface="Kalam"/>
              </a:rPr>
              <a:t>Evernote and Google Calendar to keep track of events and to-dos</a:t>
            </a:r>
            <a:endParaRPr sz="1700">
              <a:latin typeface="Kalam"/>
              <a:ea typeface="Kalam"/>
              <a:cs typeface="Kalam"/>
              <a:sym typeface="Kalam"/>
            </a:endParaRPr>
          </a:p>
        </p:txBody>
      </p:sp>
      <p:sp>
        <p:nvSpPr>
          <p:cNvPr id="211" name="Google Shape;211;p32"/>
          <p:cNvSpPr txBox="1"/>
          <p:nvPr/>
        </p:nvSpPr>
        <p:spPr>
          <a:xfrm>
            <a:off x="447650" y="2047750"/>
            <a:ext cx="1783200" cy="1783200"/>
          </a:xfrm>
          <a:prstGeom prst="rect">
            <a:avLst/>
          </a:prstGeom>
          <a:solidFill>
            <a:srgbClr val="FF99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latin typeface="Kalam"/>
                <a:ea typeface="Kalam"/>
                <a:cs typeface="Kalam"/>
                <a:sym typeface="Kalam"/>
              </a:rPr>
              <a:t>Uses VI to turn on TV and music, order Ubers and pizzas</a:t>
            </a:r>
            <a:endParaRPr sz="2000">
              <a:latin typeface="Kalam"/>
              <a:ea typeface="Kalam"/>
              <a:cs typeface="Kalam"/>
              <a:sym typeface="Kalam"/>
            </a:endParaRPr>
          </a:p>
          <a:p>
            <a:pPr indent="0" lvl="0" marL="0" rtl="0" algn="l">
              <a:spcBef>
                <a:spcPts val="0"/>
              </a:spcBef>
              <a:spcAft>
                <a:spcPts val="0"/>
              </a:spcAft>
              <a:buNone/>
            </a:pPr>
            <a:r>
              <a:t/>
            </a:r>
            <a:endParaRPr sz="2000">
              <a:latin typeface="Kalam"/>
              <a:ea typeface="Kalam"/>
              <a:cs typeface="Kalam"/>
              <a:sym typeface="Kalam"/>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Google Shape;216;p33"/>
          <p:cNvSpPr txBox="1"/>
          <p:nvPr/>
        </p:nvSpPr>
        <p:spPr>
          <a:xfrm>
            <a:off x="2028925" y="458025"/>
            <a:ext cx="1783200" cy="1783200"/>
          </a:xfrm>
          <a:prstGeom prst="rect">
            <a:avLst/>
          </a:prstGeom>
          <a:solidFill>
            <a:srgbClr val="FF99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latin typeface="Kalam"/>
                <a:ea typeface="Kalam"/>
                <a:cs typeface="Kalam"/>
                <a:sym typeface="Kalam"/>
              </a:rPr>
              <a:t>Wants more integration with visual elements</a:t>
            </a:r>
            <a:endParaRPr sz="2000">
              <a:latin typeface="Kalam"/>
              <a:ea typeface="Kalam"/>
              <a:cs typeface="Kalam"/>
              <a:sym typeface="Kalam"/>
            </a:endParaRPr>
          </a:p>
        </p:txBody>
      </p:sp>
      <p:sp>
        <p:nvSpPr>
          <p:cNvPr id="217" name="Google Shape;217;p33"/>
          <p:cNvSpPr txBox="1"/>
          <p:nvPr/>
        </p:nvSpPr>
        <p:spPr>
          <a:xfrm>
            <a:off x="4827900" y="2773825"/>
            <a:ext cx="1783200" cy="1783200"/>
          </a:xfrm>
          <a:prstGeom prst="rect">
            <a:avLst/>
          </a:prstGeom>
          <a:solidFill>
            <a:srgbClr val="FF99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latin typeface="Kalam"/>
                <a:ea typeface="Kalam"/>
                <a:cs typeface="Kalam"/>
                <a:sym typeface="Kalam"/>
              </a:rPr>
              <a:t>Excited about the new, growing technology</a:t>
            </a:r>
            <a:endParaRPr sz="2000">
              <a:latin typeface="Kalam"/>
              <a:ea typeface="Kalam"/>
              <a:cs typeface="Kalam"/>
              <a:sym typeface="Kalam"/>
            </a:endParaRPr>
          </a:p>
          <a:p>
            <a:pPr indent="0" lvl="0" marL="0" rtl="0" algn="l">
              <a:spcBef>
                <a:spcPts val="0"/>
              </a:spcBef>
              <a:spcAft>
                <a:spcPts val="0"/>
              </a:spcAft>
              <a:buNone/>
            </a:pPr>
            <a:r>
              <a:t/>
            </a:r>
            <a:endParaRPr sz="2000">
              <a:latin typeface="Kalam"/>
              <a:ea typeface="Kalam"/>
              <a:cs typeface="Kalam"/>
              <a:sym typeface="Kalam"/>
            </a:endParaRPr>
          </a:p>
        </p:txBody>
      </p:sp>
      <p:sp>
        <p:nvSpPr>
          <p:cNvPr id="218" name="Google Shape;218;p33"/>
          <p:cNvSpPr txBox="1"/>
          <p:nvPr/>
        </p:nvSpPr>
        <p:spPr>
          <a:xfrm>
            <a:off x="7018025" y="2853325"/>
            <a:ext cx="1783200" cy="1785000"/>
          </a:xfrm>
          <a:prstGeom prst="rect">
            <a:avLst/>
          </a:prstGeom>
          <a:solidFill>
            <a:srgbClr val="EAD1D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Kalam"/>
                <a:ea typeface="Kalam"/>
                <a:cs typeface="Kalam"/>
                <a:sym typeface="Kalam"/>
              </a:rPr>
              <a:t>Frustrated by unnecessary transcription costs</a:t>
            </a:r>
            <a:endParaRPr sz="1800">
              <a:latin typeface="Kalam"/>
              <a:ea typeface="Kalam"/>
              <a:cs typeface="Kalam"/>
              <a:sym typeface="Kalam"/>
            </a:endParaRPr>
          </a:p>
        </p:txBody>
      </p:sp>
      <p:sp>
        <p:nvSpPr>
          <p:cNvPr id="219" name="Google Shape;219;p33"/>
          <p:cNvSpPr txBox="1"/>
          <p:nvPr/>
        </p:nvSpPr>
        <p:spPr>
          <a:xfrm>
            <a:off x="4411538" y="604275"/>
            <a:ext cx="1783200" cy="1783200"/>
          </a:xfrm>
          <a:prstGeom prst="rect">
            <a:avLst/>
          </a:prstGeom>
          <a:solidFill>
            <a:srgbClr val="FFFF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latin typeface="Kalam"/>
                <a:ea typeface="Kalam"/>
                <a:cs typeface="Kalam"/>
                <a:sym typeface="Kalam"/>
              </a:rPr>
              <a:t>Grateful for time-saving at work</a:t>
            </a:r>
            <a:endParaRPr sz="2000">
              <a:latin typeface="Kalam"/>
              <a:ea typeface="Kalam"/>
              <a:cs typeface="Kalam"/>
              <a:sym typeface="Kalam"/>
            </a:endParaRPr>
          </a:p>
        </p:txBody>
      </p:sp>
      <p:sp>
        <p:nvSpPr>
          <p:cNvPr id="220" name="Google Shape;220;p33"/>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FEEL</a:t>
            </a:r>
            <a:endParaRPr/>
          </a:p>
        </p:txBody>
      </p:sp>
      <p:sp>
        <p:nvSpPr>
          <p:cNvPr id="221" name="Google Shape;221;p33"/>
          <p:cNvSpPr txBox="1"/>
          <p:nvPr/>
        </p:nvSpPr>
        <p:spPr>
          <a:xfrm>
            <a:off x="2637775" y="2681550"/>
            <a:ext cx="1783200" cy="1783200"/>
          </a:xfrm>
          <a:prstGeom prst="rect">
            <a:avLst/>
          </a:prstGeom>
          <a:solidFill>
            <a:srgbClr val="00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latin typeface="Kalam"/>
                <a:ea typeface="Kalam"/>
                <a:cs typeface="Kalam"/>
                <a:sym typeface="Kalam"/>
              </a:rPr>
              <a:t>Afraid that her accent won’t be understood</a:t>
            </a:r>
            <a:endParaRPr sz="2000">
              <a:latin typeface="Kalam"/>
              <a:ea typeface="Kalam"/>
              <a:cs typeface="Kalam"/>
              <a:sym typeface="Kalam"/>
            </a:endParaRPr>
          </a:p>
        </p:txBody>
      </p:sp>
      <p:sp>
        <p:nvSpPr>
          <p:cNvPr id="222" name="Google Shape;222;p33"/>
          <p:cNvSpPr txBox="1"/>
          <p:nvPr/>
        </p:nvSpPr>
        <p:spPr>
          <a:xfrm>
            <a:off x="6794175" y="457125"/>
            <a:ext cx="1783200" cy="1785000"/>
          </a:xfrm>
          <a:prstGeom prst="rect">
            <a:avLst/>
          </a:prstGeom>
          <a:solidFill>
            <a:srgbClr val="A64D7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latin typeface="Kalam"/>
                <a:ea typeface="Kalam"/>
                <a:cs typeface="Kalam"/>
                <a:sym typeface="Kalam"/>
              </a:rPr>
              <a:t>Self-conscious about saying something embarrassing in public</a:t>
            </a:r>
            <a:endParaRPr sz="1700">
              <a:latin typeface="Kalam"/>
              <a:ea typeface="Kalam"/>
              <a:cs typeface="Kalam"/>
              <a:sym typeface="Kalam"/>
            </a:endParaRPr>
          </a:p>
        </p:txBody>
      </p:sp>
      <p:sp>
        <p:nvSpPr>
          <p:cNvPr id="223" name="Google Shape;223;p33"/>
          <p:cNvSpPr txBox="1"/>
          <p:nvPr/>
        </p:nvSpPr>
        <p:spPr>
          <a:xfrm>
            <a:off x="447650" y="2460375"/>
            <a:ext cx="1783200" cy="1783200"/>
          </a:xfrm>
          <a:prstGeom prst="rect">
            <a:avLst/>
          </a:prstGeom>
          <a:solidFill>
            <a:srgbClr val="A64D7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latin typeface="Kalam"/>
                <a:ea typeface="Kalam"/>
                <a:cs typeface="Kalam"/>
                <a:sym typeface="Kalam"/>
              </a:rPr>
              <a:t>Phone is slow already; worried voice will take too long</a:t>
            </a:r>
            <a:endParaRPr sz="2000">
              <a:latin typeface="Kalam"/>
              <a:ea typeface="Kalam"/>
              <a:cs typeface="Kalam"/>
              <a:sym typeface="Kalam"/>
            </a:endParaRPr>
          </a:p>
          <a:p>
            <a:pPr indent="0" lvl="0" marL="0" rtl="0" algn="l">
              <a:spcBef>
                <a:spcPts val="0"/>
              </a:spcBef>
              <a:spcAft>
                <a:spcPts val="0"/>
              </a:spcAft>
              <a:buNone/>
            </a:pPr>
            <a:r>
              <a:t/>
            </a:r>
            <a:endParaRPr sz="2000">
              <a:latin typeface="Kalam"/>
              <a:ea typeface="Kalam"/>
              <a:cs typeface="Kalam"/>
              <a:sym typeface="Kalam"/>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7" name="Shape 227"/>
        <p:cNvGrpSpPr/>
        <p:nvPr/>
      </p:nvGrpSpPr>
      <p:grpSpPr>
        <a:xfrm>
          <a:off x="0" y="0"/>
          <a:ext cx="0" cy="0"/>
          <a:chOff x="0" y="0"/>
          <a:chExt cx="0" cy="0"/>
        </a:xfrm>
      </p:grpSpPr>
      <p:sp>
        <p:nvSpPr>
          <p:cNvPr id="228" name="Google Shape;228;p34"/>
          <p:cNvSpPr txBox="1"/>
          <p:nvPr>
            <p:ph type="title"/>
          </p:nvPr>
        </p:nvSpPr>
        <p:spPr>
          <a:xfrm>
            <a:off x="480750" y="1764950"/>
            <a:ext cx="8222100" cy="907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Analysis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sp>
        <p:nvSpPr>
          <p:cNvPr id="233" name="Google Shape;233;p35"/>
          <p:cNvSpPr txBox="1"/>
          <p:nvPr/>
        </p:nvSpPr>
        <p:spPr>
          <a:xfrm>
            <a:off x="205650" y="277600"/>
            <a:ext cx="2743200" cy="4572000"/>
          </a:xfrm>
          <a:prstGeom prst="rect">
            <a:avLst/>
          </a:prstGeom>
          <a:solidFill>
            <a:srgbClr val="00FFFF"/>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latin typeface="Roboto Slab"/>
                <a:ea typeface="Roboto Slab"/>
                <a:cs typeface="Roboto Slab"/>
                <a:sym typeface="Roboto Slab"/>
              </a:rPr>
              <a:t>QUOTE</a:t>
            </a:r>
            <a:endParaRPr sz="3600">
              <a:latin typeface="Roboto Slab"/>
              <a:ea typeface="Roboto Slab"/>
              <a:cs typeface="Roboto Slab"/>
              <a:sym typeface="Roboto Slab"/>
            </a:endParaRPr>
          </a:p>
          <a:p>
            <a:pPr indent="0" lvl="0" marL="0" rtl="0" algn="ctr">
              <a:spcBef>
                <a:spcPts val="0"/>
              </a:spcBef>
              <a:spcAft>
                <a:spcPts val="0"/>
              </a:spcAft>
              <a:buNone/>
            </a:pPr>
            <a:r>
              <a:t/>
            </a:r>
            <a:endParaRPr sz="3600">
              <a:latin typeface="Roboto Slab"/>
              <a:ea typeface="Roboto Slab"/>
              <a:cs typeface="Roboto Slab"/>
              <a:sym typeface="Roboto Slab"/>
            </a:endParaRPr>
          </a:p>
          <a:p>
            <a:pPr indent="0" lvl="0" marL="0" rtl="0" algn="ctr">
              <a:spcBef>
                <a:spcPts val="0"/>
              </a:spcBef>
              <a:spcAft>
                <a:spcPts val="0"/>
              </a:spcAft>
              <a:buNone/>
            </a:pPr>
            <a:r>
              <a:rPr lang="en" sz="2400">
                <a:latin typeface="Roboto"/>
                <a:ea typeface="Roboto"/>
                <a:cs typeface="Roboto"/>
                <a:sym typeface="Roboto"/>
              </a:rPr>
              <a:t>“Voice interaction technology isn’t worth the effort it takes to get it to work.”</a:t>
            </a:r>
            <a:endParaRPr sz="2400">
              <a:latin typeface="Roboto"/>
              <a:ea typeface="Roboto"/>
              <a:cs typeface="Roboto"/>
              <a:sym typeface="Roboto"/>
            </a:endParaRPr>
          </a:p>
          <a:p>
            <a:pPr indent="0" lvl="0" marL="0" rtl="0" algn="ctr">
              <a:spcBef>
                <a:spcPts val="0"/>
              </a:spcBef>
              <a:spcAft>
                <a:spcPts val="0"/>
              </a:spcAft>
              <a:buNone/>
            </a:pPr>
            <a:r>
              <a:t/>
            </a:r>
            <a:endParaRPr sz="3600">
              <a:latin typeface="Roboto Slab"/>
              <a:ea typeface="Roboto Slab"/>
              <a:cs typeface="Roboto Slab"/>
              <a:sym typeface="Roboto Slab"/>
            </a:endParaRPr>
          </a:p>
          <a:p>
            <a:pPr indent="0" lvl="0" marL="0" rtl="0" algn="ctr">
              <a:spcBef>
                <a:spcPts val="0"/>
              </a:spcBef>
              <a:spcAft>
                <a:spcPts val="0"/>
              </a:spcAft>
              <a:buNone/>
            </a:pPr>
            <a:r>
              <a:t/>
            </a:r>
            <a:endParaRPr sz="3600">
              <a:latin typeface="Roboto Slab"/>
              <a:ea typeface="Roboto Slab"/>
              <a:cs typeface="Roboto Slab"/>
              <a:sym typeface="Roboto Slab"/>
            </a:endParaRPr>
          </a:p>
        </p:txBody>
      </p:sp>
      <p:sp>
        <p:nvSpPr>
          <p:cNvPr id="234" name="Google Shape;234;p35"/>
          <p:cNvSpPr txBox="1"/>
          <p:nvPr/>
        </p:nvSpPr>
        <p:spPr>
          <a:xfrm>
            <a:off x="3200400" y="277600"/>
            <a:ext cx="2743200" cy="4572000"/>
          </a:xfrm>
          <a:prstGeom prst="rect">
            <a:avLst/>
          </a:prstGeom>
          <a:solidFill>
            <a:srgbClr val="C9DAF8"/>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latin typeface="Roboto Slab"/>
                <a:ea typeface="Roboto Slab"/>
                <a:cs typeface="Roboto Slab"/>
                <a:sym typeface="Roboto Slab"/>
              </a:rPr>
              <a:t>NEED</a:t>
            </a:r>
            <a:endParaRPr sz="3600">
              <a:latin typeface="Roboto Slab"/>
              <a:ea typeface="Roboto Slab"/>
              <a:cs typeface="Roboto Slab"/>
              <a:sym typeface="Roboto Slab"/>
            </a:endParaRPr>
          </a:p>
          <a:p>
            <a:pPr indent="0" lvl="0" marL="0" rtl="0" algn="ctr">
              <a:spcBef>
                <a:spcPts val="0"/>
              </a:spcBef>
              <a:spcAft>
                <a:spcPts val="0"/>
              </a:spcAft>
              <a:buNone/>
            </a:pPr>
            <a:r>
              <a:t/>
            </a:r>
            <a:endParaRPr sz="3600">
              <a:latin typeface="Roboto Slab"/>
              <a:ea typeface="Roboto Slab"/>
              <a:cs typeface="Roboto Slab"/>
              <a:sym typeface="Roboto Slab"/>
            </a:endParaRPr>
          </a:p>
          <a:p>
            <a:pPr indent="0" lvl="0" marL="0" rtl="0" algn="ctr">
              <a:spcBef>
                <a:spcPts val="0"/>
              </a:spcBef>
              <a:spcAft>
                <a:spcPts val="0"/>
              </a:spcAft>
              <a:buNone/>
            </a:pPr>
            <a:r>
              <a:rPr lang="en" sz="2400">
                <a:latin typeface="Roboto"/>
                <a:ea typeface="Roboto"/>
                <a:cs typeface="Roboto"/>
                <a:sym typeface="Roboto"/>
              </a:rPr>
              <a:t>Setup should be easier and more intuitive.</a:t>
            </a:r>
            <a:endParaRPr sz="2400">
              <a:latin typeface="Roboto"/>
              <a:ea typeface="Roboto"/>
              <a:cs typeface="Roboto"/>
              <a:sym typeface="Roboto"/>
            </a:endParaRPr>
          </a:p>
          <a:p>
            <a:pPr indent="0" lvl="0" marL="0" rtl="0" algn="ctr">
              <a:spcBef>
                <a:spcPts val="0"/>
              </a:spcBef>
              <a:spcAft>
                <a:spcPts val="0"/>
              </a:spcAft>
              <a:buNone/>
            </a:pPr>
            <a:r>
              <a:t/>
            </a:r>
            <a:endParaRPr sz="3600">
              <a:latin typeface="Roboto Slab"/>
              <a:ea typeface="Roboto Slab"/>
              <a:cs typeface="Roboto Slab"/>
              <a:sym typeface="Roboto Slab"/>
            </a:endParaRPr>
          </a:p>
          <a:p>
            <a:pPr indent="0" lvl="0" marL="0" rtl="0" algn="ctr">
              <a:spcBef>
                <a:spcPts val="0"/>
              </a:spcBef>
              <a:spcAft>
                <a:spcPts val="0"/>
              </a:spcAft>
              <a:buNone/>
            </a:pPr>
            <a:r>
              <a:t/>
            </a:r>
            <a:endParaRPr sz="2400">
              <a:latin typeface="Roboto"/>
              <a:ea typeface="Roboto"/>
              <a:cs typeface="Roboto"/>
              <a:sym typeface="Roboto"/>
            </a:endParaRPr>
          </a:p>
          <a:p>
            <a:pPr indent="0" lvl="0" marL="0" rtl="0" algn="ctr">
              <a:spcBef>
                <a:spcPts val="0"/>
              </a:spcBef>
              <a:spcAft>
                <a:spcPts val="0"/>
              </a:spcAft>
              <a:buNone/>
            </a:pPr>
            <a:r>
              <a:t/>
            </a:r>
            <a:endParaRPr sz="2400">
              <a:latin typeface="Roboto"/>
              <a:ea typeface="Roboto"/>
              <a:cs typeface="Roboto"/>
              <a:sym typeface="Roboto"/>
            </a:endParaRPr>
          </a:p>
          <a:p>
            <a:pPr indent="0" lvl="0" marL="0" rtl="0" algn="l">
              <a:spcBef>
                <a:spcPts val="0"/>
              </a:spcBef>
              <a:spcAft>
                <a:spcPts val="0"/>
              </a:spcAft>
              <a:buNone/>
            </a:pPr>
            <a:r>
              <a:t/>
            </a:r>
            <a:endParaRPr/>
          </a:p>
          <a:p>
            <a:pPr indent="0" lvl="0" marL="0" rtl="0" algn="ctr">
              <a:spcBef>
                <a:spcPts val="0"/>
              </a:spcBef>
              <a:spcAft>
                <a:spcPts val="0"/>
              </a:spcAft>
              <a:buNone/>
            </a:pPr>
            <a:r>
              <a:t/>
            </a:r>
            <a:endParaRPr sz="3600">
              <a:latin typeface="Roboto Slab"/>
              <a:ea typeface="Roboto Slab"/>
              <a:cs typeface="Roboto Slab"/>
              <a:sym typeface="Roboto Slab"/>
            </a:endParaRPr>
          </a:p>
          <a:p>
            <a:pPr indent="0" lvl="0" marL="0" rtl="0" algn="l">
              <a:spcBef>
                <a:spcPts val="0"/>
              </a:spcBef>
              <a:spcAft>
                <a:spcPts val="0"/>
              </a:spcAft>
              <a:buNone/>
            </a:pPr>
            <a:r>
              <a:t/>
            </a:r>
            <a:endParaRPr/>
          </a:p>
        </p:txBody>
      </p:sp>
      <p:sp>
        <p:nvSpPr>
          <p:cNvPr id="235" name="Google Shape;235;p35"/>
          <p:cNvSpPr txBox="1"/>
          <p:nvPr/>
        </p:nvSpPr>
        <p:spPr>
          <a:xfrm>
            <a:off x="6195150" y="293875"/>
            <a:ext cx="2743200" cy="4572000"/>
          </a:xfrm>
          <a:prstGeom prst="rect">
            <a:avLst/>
          </a:prstGeom>
          <a:solidFill>
            <a:srgbClr val="EAD1DC"/>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latin typeface="Roboto Slab"/>
                <a:ea typeface="Roboto Slab"/>
                <a:cs typeface="Roboto Slab"/>
                <a:sym typeface="Roboto Slab"/>
              </a:rPr>
              <a:t>INSIGHT</a:t>
            </a:r>
            <a:endParaRPr sz="3600">
              <a:latin typeface="Roboto Slab"/>
              <a:ea typeface="Roboto Slab"/>
              <a:cs typeface="Roboto Slab"/>
              <a:sym typeface="Roboto Slab"/>
            </a:endParaRPr>
          </a:p>
          <a:p>
            <a:pPr indent="0" lvl="0" marL="0" rtl="0" algn="ctr">
              <a:spcBef>
                <a:spcPts val="0"/>
              </a:spcBef>
              <a:spcAft>
                <a:spcPts val="0"/>
              </a:spcAft>
              <a:buNone/>
            </a:pPr>
            <a:r>
              <a:t/>
            </a:r>
            <a:endParaRPr sz="3600">
              <a:latin typeface="Roboto Slab"/>
              <a:ea typeface="Roboto Slab"/>
              <a:cs typeface="Roboto Slab"/>
              <a:sym typeface="Roboto Slab"/>
            </a:endParaRPr>
          </a:p>
          <a:p>
            <a:pPr indent="0" lvl="0" marL="0" rtl="0" algn="ctr">
              <a:spcBef>
                <a:spcPts val="0"/>
              </a:spcBef>
              <a:spcAft>
                <a:spcPts val="0"/>
              </a:spcAft>
              <a:buNone/>
            </a:pPr>
            <a:r>
              <a:rPr lang="en" sz="2400">
                <a:latin typeface="Roboto"/>
                <a:ea typeface="Roboto"/>
                <a:cs typeface="Roboto"/>
                <a:sym typeface="Roboto"/>
              </a:rPr>
              <a:t>People aren’t opposed to VI itself, they just don’t think that the payoff will be worth the effort.</a:t>
            </a:r>
            <a:endParaRPr sz="2400">
              <a:latin typeface="Roboto"/>
              <a:ea typeface="Roboto"/>
              <a:cs typeface="Roboto"/>
              <a:sym typeface="Roboto"/>
            </a:endParaRPr>
          </a:p>
          <a:p>
            <a:pPr indent="0" lvl="0" marL="0" rtl="0" algn="ctr">
              <a:spcBef>
                <a:spcPts val="0"/>
              </a:spcBef>
              <a:spcAft>
                <a:spcPts val="0"/>
              </a:spcAft>
              <a:buNone/>
            </a:pPr>
            <a:r>
              <a:t/>
            </a:r>
            <a:endParaRPr sz="3600">
              <a:latin typeface="Roboto Slab"/>
              <a:ea typeface="Roboto Slab"/>
              <a:cs typeface="Roboto Slab"/>
              <a:sym typeface="Roboto Slab"/>
            </a:endParaRPr>
          </a:p>
          <a:p>
            <a:pPr indent="0" lvl="0" marL="0" rtl="0" algn="ctr">
              <a:spcBef>
                <a:spcPts val="0"/>
              </a:spcBef>
              <a:spcAft>
                <a:spcPts val="0"/>
              </a:spcAft>
              <a:buNone/>
            </a:pPr>
            <a:r>
              <a:t/>
            </a:r>
            <a:endParaRPr sz="2400">
              <a:latin typeface="Roboto"/>
              <a:ea typeface="Roboto"/>
              <a:cs typeface="Roboto"/>
              <a:sym typeface="Roboto"/>
            </a:endParaRPr>
          </a:p>
          <a:p>
            <a:pPr indent="0" lvl="0" marL="0" rtl="0" algn="l">
              <a:spcBef>
                <a:spcPts val="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sp>
        <p:nvSpPr>
          <p:cNvPr id="240" name="Google Shape;240;p36"/>
          <p:cNvSpPr txBox="1"/>
          <p:nvPr/>
        </p:nvSpPr>
        <p:spPr>
          <a:xfrm>
            <a:off x="205650" y="277600"/>
            <a:ext cx="2743200" cy="4572000"/>
          </a:xfrm>
          <a:prstGeom prst="rect">
            <a:avLst/>
          </a:prstGeom>
          <a:solidFill>
            <a:srgbClr val="00FFFF"/>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latin typeface="Roboto Slab"/>
                <a:ea typeface="Roboto Slab"/>
                <a:cs typeface="Roboto Slab"/>
                <a:sym typeface="Roboto Slab"/>
              </a:rPr>
              <a:t>QUOTES</a:t>
            </a:r>
            <a:endParaRPr sz="3600">
              <a:latin typeface="Roboto Slab"/>
              <a:ea typeface="Roboto Slab"/>
              <a:cs typeface="Roboto Slab"/>
              <a:sym typeface="Roboto Slab"/>
            </a:endParaRPr>
          </a:p>
          <a:p>
            <a:pPr indent="0" lvl="0" marL="0" rtl="0" algn="ctr">
              <a:spcBef>
                <a:spcPts val="0"/>
              </a:spcBef>
              <a:spcAft>
                <a:spcPts val="0"/>
              </a:spcAft>
              <a:buNone/>
            </a:pPr>
            <a:r>
              <a:t/>
            </a:r>
            <a:endParaRPr sz="3600">
              <a:latin typeface="Roboto Slab"/>
              <a:ea typeface="Roboto Slab"/>
              <a:cs typeface="Roboto Slab"/>
              <a:sym typeface="Roboto Slab"/>
            </a:endParaRPr>
          </a:p>
          <a:p>
            <a:pPr indent="0" lvl="0" marL="0" rtl="0" algn="ctr">
              <a:spcBef>
                <a:spcPts val="0"/>
              </a:spcBef>
              <a:spcAft>
                <a:spcPts val="0"/>
              </a:spcAft>
              <a:buNone/>
            </a:pPr>
            <a:r>
              <a:rPr lang="en" sz="1800">
                <a:latin typeface="Roboto"/>
                <a:ea typeface="Roboto"/>
                <a:cs typeface="Roboto"/>
                <a:sym typeface="Roboto"/>
              </a:rPr>
              <a:t>“The SFPD wastes a huge amount of </a:t>
            </a:r>
            <a:endParaRPr sz="1800">
              <a:latin typeface="Roboto"/>
              <a:ea typeface="Roboto"/>
              <a:cs typeface="Roboto"/>
              <a:sym typeface="Roboto"/>
            </a:endParaRPr>
          </a:p>
          <a:p>
            <a:pPr indent="0" lvl="0" marL="0" rtl="0" algn="ctr">
              <a:spcBef>
                <a:spcPts val="0"/>
              </a:spcBef>
              <a:spcAft>
                <a:spcPts val="0"/>
              </a:spcAft>
              <a:buNone/>
            </a:pPr>
            <a:r>
              <a:rPr lang="en" sz="1800">
                <a:latin typeface="Roboto"/>
                <a:ea typeface="Roboto"/>
                <a:cs typeface="Roboto"/>
                <a:sym typeface="Roboto"/>
              </a:rPr>
              <a:t>taxpayer money on transcriptionists.”</a:t>
            </a:r>
            <a:endParaRPr sz="1800">
              <a:latin typeface="Roboto"/>
              <a:ea typeface="Roboto"/>
              <a:cs typeface="Roboto"/>
              <a:sym typeface="Roboto"/>
            </a:endParaRPr>
          </a:p>
          <a:p>
            <a:pPr indent="0" lvl="0" marL="0" rtl="0" algn="ctr">
              <a:spcBef>
                <a:spcPts val="0"/>
              </a:spcBef>
              <a:spcAft>
                <a:spcPts val="0"/>
              </a:spcAft>
              <a:buNone/>
            </a:pPr>
            <a:r>
              <a:t/>
            </a:r>
            <a:endParaRPr sz="1800">
              <a:latin typeface="Roboto"/>
              <a:ea typeface="Roboto"/>
              <a:cs typeface="Roboto"/>
              <a:sym typeface="Roboto"/>
            </a:endParaRPr>
          </a:p>
          <a:p>
            <a:pPr indent="0" lvl="0" marL="0" rtl="0" algn="ctr">
              <a:spcBef>
                <a:spcPts val="0"/>
              </a:spcBef>
              <a:spcAft>
                <a:spcPts val="0"/>
              </a:spcAft>
              <a:buNone/>
            </a:pPr>
            <a:r>
              <a:rPr lang="en" sz="1800">
                <a:latin typeface="Roboto"/>
                <a:ea typeface="Roboto"/>
                <a:cs typeface="Roboto"/>
                <a:sym typeface="Roboto"/>
              </a:rPr>
              <a:t>“Cops could be safer  and get more accurate information faster by implementing VI in MDTs.”</a:t>
            </a:r>
            <a:endParaRPr sz="1800">
              <a:latin typeface="Roboto"/>
              <a:ea typeface="Roboto"/>
              <a:cs typeface="Roboto"/>
              <a:sym typeface="Roboto"/>
            </a:endParaRPr>
          </a:p>
          <a:p>
            <a:pPr indent="0" lvl="0" marL="0" rtl="0" algn="ctr">
              <a:spcBef>
                <a:spcPts val="0"/>
              </a:spcBef>
              <a:spcAft>
                <a:spcPts val="0"/>
              </a:spcAft>
              <a:buNone/>
            </a:pPr>
            <a:r>
              <a:t/>
            </a:r>
            <a:endParaRPr sz="2000">
              <a:latin typeface="Roboto Slab"/>
              <a:ea typeface="Roboto Slab"/>
              <a:cs typeface="Roboto Slab"/>
              <a:sym typeface="Roboto Slab"/>
            </a:endParaRPr>
          </a:p>
          <a:p>
            <a:pPr indent="0" lvl="0" marL="0" rtl="0" algn="ctr">
              <a:spcBef>
                <a:spcPts val="0"/>
              </a:spcBef>
              <a:spcAft>
                <a:spcPts val="0"/>
              </a:spcAft>
              <a:buNone/>
            </a:pPr>
            <a:r>
              <a:t/>
            </a:r>
            <a:endParaRPr sz="3600">
              <a:latin typeface="Roboto Slab"/>
              <a:ea typeface="Roboto Slab"/>
              <a:cs typeface="Roboto Slab"/>
              <a:sym typeface="Roboto Slab"/>
            </a:endParaRPr>
          </a:p>
        </p:txBody>
      </p:sp>
      <p:sp>
        <p:nvSpPr>
          <p:cNvPr id="241" name="Google Shape;241;p36"/>
          <p:cNvSpPr txBox="1"/>
          <p:nvPr/>
        </p:nvSpPr>
        <p:spPr>
          <a:xfrm>
            <a:off x="3200400" y="277600"/>
            <a:ext cx="2743200" cy="4572000"/>
          </a:xfrm>
          <a:prstGeom prst="rect">
            <a:avLst/>
          </a:prstGeom>
          <a:solidFill>
            <a:srgbClr val="C9DAF8"/>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latin typeface="Roboto Slab"/>
                <a:ea typeface="Roboto Slab"/>
                <a:cs typeface="Roboto Slab"/>
                <a:sym typeface="Roboto Slab"/>
              </a:rPr>
              <a:t>NEED</a:t>
            </a:r>
            <a:endParaRPr sz="3600">
              <a:latin typeface="Roboto Slab"/>
              <a:ea typeface="Roboto Slab"/>
              <a:cs typeface="Roboto Slab"/>
              <a:sym typeface="Roboto Slab"/>
            </a:endParaRPr>
          </a:p>
          <a:p>
            <a:pPr indent="0" lvl="0" marL="0" rtl="0" algn="ctr">
              <a:spcBef>
                <a:spcPts val="0"/>
              </a:spcBef>
              <a:spcAft>
                <a:spcPts val="0"/>
              </a:spcAft>
              <a:buNone/>
            </a:pPr>
            <a:r>
              <a:t/>
            </a:r>
            <a:endParaRPr sz="3600">
              <a:latin typeface="Roboto Slab"/>
              <a:ea typeface="Roboto Slab"/>
              <a:cs typeface="Roboto Slab"/>
              <a:sym typeface="Roboto Slab"/>
            </a:endParaRPr>
          </a:p>
          <a:p>
            <a:pPr indent="0" lvl="0" marL="0" rtl="0" algn="ctr">
              <a:spcBef>
                <a:spcPts val="0"/>
              </a:spcBef>
              <a:spcAft>
                <a:spcPts val="0"/>
              </a:spcAft>
              <a:buNone/>
            </a:pPr>
            <a:r>
              <a:rPr lang="en" sz="2400">
                <a:latin typeface="Roboto"/>
                <a:ea typeface="Roboto"/>
                <a:cs typeface="Roboto"/>
                <a:sym typeface="Roboto"/>
              </a:rPr>
              <a:t>Voice interaction software is needed in many government workplace scenarios.</a:t>
            </a:r>
            <a:endParaRPr sz="2400">
              <a:latin typeface="Roboto"/>
              <a:ea typeface="Roboto"/>
              <a:cs typeface="Roboto"/>
              <a:sym typeface="Roboto"/>
            </a:endParaRPr>
          </a:p>
          <a:p>
            <a:pPr indent="0" lvl="0" marL="0" rtl="0" algn="ctr">
              <a:spcBef>
                <a:spcPts val="0"/>
              </a:spcBef>
              <a:spcAft>
                <a:spcPts val="0"/>
              </a:spcAft>
              <a:buNone/>
            </a:pPr>
            <a:r>
              <a:t/>
            </a:r>
            <a:endParaRPr sz="3600">
              <a:latin typeface="Roboto Slab"/>
              <a:ea typeface="Roboto Slab"/>
              <a:cs typeface="Roboto Slab"/>
              <a:sym typeface="Roboto Slab"/>
            </a:endParaRPr>
          </a:p>
          <a:p>
            <a:pPr indent="0" lvl="0" marL="0" rtl="0" algn="ctr">
              <a:spcBef>
                <a:spcPts val="0"/>
              </a:spcBef>
              <a:spcAft>
                <a:spcPts val="0"/>
              </a:spcAft>
              <a:buNone/>
            </a:pPr>
            <a:r>
              <a:t/>
            </a:r>
            <a:endParaRPr sz="2400">
              <a:latin typeface="Roboto"/>
              <a:ea typeface="Roboto"/>
              <a:cs typeface="Roboto"/>
              <a:sym typeface="Roboto"/>
            </a:endParaRPr>
          </a:p>
          <a:p>
            <a:pPr indent="0" lvl="0" marL="0" rtl="0" algn="ctr">
              <a:spcBef>
                <a:spcPts val="0"/>
              </a:spcBef>
              <a:spcAft>
                <a:spcPts val="0"/>
              </a:spcAft>
              <a:buNone/>
            </a:pPr>
            <a:r>
              <a:t/>
            </a:r>
            <a:endParaRPr sz="2400">
              <a:latin typeface="Roboto"/>
              <a:ea typeface="Roboto"/>
              <a:cs typeface="Roboto"/>
              <a:sym typeface="Roboto"/>
            </a:endParaRPr>
          </a:p>
          <a:p>
            <a:pPr indent="0" lvl="0" marL="0" rtl="0" algn="l">
              <a:spcBef>
                <a:spcPts val="0"/>
              </a:spcBef>
              <a:spcAft>
                <a:spcPts val="0"/>
              </a:spcAft>
              <a:buNone/>
            </a:pPr>
            <a:r>
              <a:t/>
            </a:r>
            <a:endParaRPr/>
          </a:p>
          <a:p>
            <a:pPr indent="0" lvl="0" marL="0" rtl="0" algn="ctr">
              <a:spcBef>
                <a:spcPts val="0"/>
              </a:spcBef>
              <a:spcAft>
                <a:spcPts val="0"/>
              </a:spcAft>
              <a:buNone/>
            </a:pPr>
            <a:r>
              <a:t/>
            </a:r>
            <a:endParaRPr sz="3600">
              <a:latin typeface="Roboto Slab"/>
              <a:ea typeface="Roboto Slab"/>
              <a:cs typeface="Roboto Slab"/>
              <a:sym typeface="Roboto Slab"/>
            </a:endParaRPr>
          </a:p>
          <a:p>
            <a:pPr indent="0" lvl="0" marL="0" rtl="0" algn="l">
              <a:spcBef>
                <a:spcPts val="0"/>
              </a:spcBef>
              <a:spcAft>
                <a:spcPts val="0"/>
              </a:spcAft>
              <a:buNone/>
            </a:pPr>
            <a:r>
              <a:t/>
            </a:r>
            <a:endParaRPr/>
          </a:p>
        </p:txBody>
      </p:sp>
      <p:sp>
        <p:nvSpPr>
          <p:cNvPr id="242" name="Google Shape;242;p36"/>
          <p:cNvSpPr txBox="1"/>
          <p:nvPr/>
        </p:nvSpPr>
        <p:spPr>
          <a:xfrm>
            <a:off x="6195150" y="293875"/>
            <a:ext cx="2743200" cy="4572000"/>
          </a:xfrm>
          <a:prstGeom prst="rect">
            <a:avLst/>
          </a:prstGeom>
          <a:solidFill>
            <a:srgbClr val="EAD1DC"/>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latin typeface="Roboto Slab"/>
                <a:ea typeface="Roboto Slab"/>
                <a:cs typeface="Roboto Slab"/>
                <a:sym typeface="Roboto Slab"/>
              </a:rPr>
              <a:t>INSIGHT</a:t>
            </a:r>
            <a:endParaRPr sz="3600">
              <a:latin typeface="Roboto Slab"/>
              <a:ea typeface="Roboto Slab"/>
              <a:cs typeface="Roboto Slab"/>
              <a:sym typeface="Roboto Slab"/>
            </a:endParaRPr>
          </a:p>
          <a:p>
            <a:pPr indent="0" lvl="0" marL="0" rtl="0" algn="ctr">
              <a:spcBef>
                <a:spcPts val="0"/>
              </a:spcBef>
              <a:spcAft>
                <a:spcPts val="0"/>
              </a:spcAft>
              <a:buNone/>
            </a:pPr>
            <a:r>
              <a:t/>
            </a:r>
            <a:endParaRPr sz="3600">
              <a:latin typeface="Roboto Slab"/>
              <a:ea typeface="Roboto Slab"/>
              <a:cs typeface="Roboto Slab"/>
              <a:sym typeface="Roboto Slab"/>
            </a:endParaRPr>
          </a:p>
          <a:p>
            <a:pPr indent="0" lvl="0" marL="0" rtl="0" algn="ctr">
              <a:spcBef>
                <a:spcPts val="0"/>
              </a:spcBef>
              <a:spcAft>
                <a:spcPts val="0"/>
              </a:spcAft>
              <a:buNone/>
            </a:pPr>
            <a:r>
              <a:rPr lang="en" sz="2400">
                <a:latin typeface="Roboto"/>
                <a:ea typeface="Roboto"/>
                <a:cs typeface="Roboto"/>
                <a:sym typeface="Roboto"/>
              </a:rPr>
              <a:t>Some people </a:t>
            </a:r>
            <a:r>
              <a:rPr i="1" lang="en" sz="2400">
                <a:latin typeface="Roboto"/>
                <a:ea typeface="Roboto"/>
                <a:cs typeface="Roboto"/>
                <a:sym typeface="Roboto"/>
              </a:rPr>
              <a:t>would</a:t>
            </a:r>
            <a:r>
              <a:rPr lang="en" sz="2400">
                <a:latin typeface="Roboto"/>
                <a:ea typeface="Roboto"/>
                <a:cs typeface="Roboto"/>
                <a:sym typeface="Roboto"/>
              </a:rPr>
              <a:t> use VI but don’t have the means to implement the system.</a:t>
            </a:r>
            <a:endParaRPr sz="2400">
              <a:latin typeface="Roboto"/>
              <a:ea typeface="Roboto"/>
              <a:cs typeface="Roboto"/>
              <a:sym typeface="Roboto"/>
            </a:endParaRPr>
          </a:p>
          <a:p>
            <a:pPr indent="0" lvl="0" marL="0" rtl="0" algn="ctr">
              <a:spcBef>
                <a:spcPts val="0"/>
              </a:spcBef>
              <a:spcAft>
                <a:spcPts val="0"/>
              </a:spcAft>
              <a:buNone/>
            </a:pPr>
            <a:r>
              <a:t/>
            </a:r>
            <a:endParaRPr sz="3600">
              <a:latin typeface="Roboto Slab"/>
              <a:ea typeface="Roboto Slab"/>
              <a:cs typeface="Roboto Slab"/>
              <a:sym typeface="Roboto Slab"/>
            </a:endParaRPr>
          </a:p>
          <a:p>
            <a:pPr indent="0" lvl="0" marL="0" rtl="0" algn="ctr">
              <a:spcBef>
                <a:spcPts val="0"/>
              </a:spcBef>
              <a:spcAft>
                <a:spcPts val="0"/>
              </a:spcAft>
              <a:buNone/>
            </a:pPr>
            <a:r>
              <a:t/>
            </a:r>
            <a:endParaRPr sz="2400">
              <a:latin typeface="Roboto"/>
              <a:ea typeface="Roboto"/>
              <a:cs typeface="Roboto"/>
              <a:sym typeface="Roboto"/>
            </a:endParaRPr>
          </a:p>
          <a:p>
            <a:pPr indent="0" lvl="0" marL="0" rtl="0" algn="l">
              <a:spcBef>
                <a:spcPts val="0"/>
              </a:spcBef>
              <a:spcAft>
                <a:spcPts val="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sp>
        <p:nvSpPr>
          <p:cNvPr id="247" name="Google Shape;247;p37"/>
          <p:cNvSpPr txBox="1"/>
          <p:nvPr/>
        </p:nvSpPr>
        <p:spPr>
          <a:xfrm>
            <a:off x="205650" y="277600"/>
            <a:ext cx="2743200" cy="4572000"/>
          </a:xfrm>
          <a:prstGeom prst="rect">
            <a:avLst/>
          </a:prstGeom>
          <a:solidFill>
            <a:srgbClr val="00FFFF"/>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latin typeface="Roboto Slab"/>
                <a:ea typeface="Roboto Slab"/>
                <a:cs typeface="Roboto Slab"/>
                <a:sym typeface="Roboto Slab"/>
              </a:rPr>
              <a:t>QUOTES</a:t>
            </a:r>
            <a:endParaRPr sz="3600">
              <a:latin typeface="Roboto Slab"/>
              <a:ea typeface="Roboto Slab"/>
              <a:cs typeface="Roboto Slab"/>
              <a:sym typeface="Roboto Slab"/>
            </a:endParaRPr>
          </a:p>
          <a:p>
            <a:pPr indent="0" lvl="0" marL="0" rtl="0" algn="ctr">
              <a:spcBef>
                <a:spcPts val="0"/>
              </a:spcBef>
              <a:spcAft>
                <a:spcPts val="0"/>
              </a:spcAft>
              <a:buNone/>
            </a:pPr>
            <a:r>
              <a:t/>
            </a:r>
            <a:endParaRPr sz="3600">
              <a:latin typeface="Roboto Slab"/>
              <a:ea typeface="Roboto Slab"/>
              <a:cs typeface="Roboto Slab"/>
              <a:sym typeface="Roboto Slab"/>
            </a:endParaRPr>
          </a:p>
          <a:p>
            <a:pPr indent="0" lvl="0" marL="0" rtl="0" algn="ctr">
              <a:spcBef>
                <a:spcPts val="0"/>
              </a:spcBef>
              <a:spcAft>
                <a:spcPts val="0"/>
              </a:spcAft>
              <a:buNone/>
            </a:pPr>
            <a:r>
              <a:rPr lang="en" sz="1800">
                <a:latin typeface="Roboto"/>
                <a:ea typeface="Roboto"/>
                <a:cs typeface="Roboto"/>
                <a:sym typeface="Roboto"/>
              </a:rPr>
              <a:t>“When we’re wearing gloves and in the lab, we can’t proofread, so we don’t use VI software.”</a:t>
            </a:r>
            <a:endParaRPr sz="1800">
              <a:latin typeface="Roboto"/>
              <a:ea typeface="Roboto"/>
              <a:cs typeface="Roboto"/>
              <a:sym typeface="Roboto"/>
            </a:endParaRPr>
          </a:p>
          <a:p>
            <a:pPr indent="0" lvl="0" marL="0" rtl="0" algn="ctr">
              <a:spcBef>
                <a:spcPts val="0"/>
              </a:spcBef>
              <a:spcAft>
                <a:spcPts val="0"/>
              </a:spcAft>
              <a:buNone/>
            </a:pPr>
            <a:r>
              <a:t/>
            </a:r>
            <a:endParaRPr sz="1800">
              <a:latin typeface="Roboto"/>
              <a:ea typeface="Roboto"/>
              <a:cs typeface="Roboto"/>
              <a:sym typeface="Roboto"/>
            </a:endParaRPr>
          </a:p>
          <a:p>
            <a:pPr indent="0" lvl="0" marL="0" rtl="0" algn="ctr">
              <a:spcBef>
                <a:spcPts val="0"/>
              </a:spcBef>
              <a:spcAft>
                <a:spcPts val="0"/>
              </a:spcAft>
              <a:buNone/>
            </a:pPr>
            <a:r>
              <a:rPr lang="en" sz="1800">
                <a:latin typeface="Roboto"/>
                <a:ea typeface="Roboto"/>
                <a:cs typeface="Roboto"/>
                <a:sym typeface="Roboto"/>
              </a:rPr>
              <a:t>“We told Alexa to order toilet paper and accidentally got hundreds of rolls.”</a:t>
            </a:r>
            <a:endParaRPr sz="1800">
              <a:latin typeface="Roboto"/>
              <a:ea typeface="Roboto"/>
              <a:cs typeface="Roboto"/>
              <a:sym typeface="Roboto"/>
            </a:endParaRPr>
          </a:p>
        </p:txBody>
      </p:sp>
      <p:sp>
        <p:nvSpPr>
          <p:cNvPr id="248" name="Google Shape;248;p37"/>
          <p:cNvSpPr txBox="1"/>
          <p:nvPr/>
        </p:nvSpPr>
        <p:spPr>
          <a:xfrm>
            <a:off x="3200400" y="277600"/>
            <a:ext cx="2743200" cy="4572000"/>
          </a:xfrm>
          <a:prstGeom prst="rect">
            <a:avLst/>
          </a:prstGeom>
          <a:solidFill>
            <a:srgbClr val="C9DAF8"/>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latin typeface="Roboto Slab"/>
                <a:ea typeface="Roboto Slab"/>
                <a:cs typeface="Roboto Slab"/>
                <a:sym typeface="Roboto Slab"/>
              </a:rPr>
              <a:t>NEED</a:t>
            </a:r>
            <a:endParaRPr sz="3600">
              <a:latin typeface="Roboto Slab"/>
              <a:ea typeface="Roboto Slab"/>
              <a:cs typeface="Roboto Slab"/>
              <a:sym typeface="Roboto Slab"/>
            </a:endParaRPr>
          </a:p>
          <a:p>
            <a:pPr indent="0" lvl="0" marL="0" rtl="0" algn="ctr">
              <a:spcBef>
                <a:spcPts val="0"/>
              </a:spcBef>
              <a:spcAft>
                <a:spcPts val="0"/>
              </a:spcAft>
              <a:buNone/>
            </a:pPr>
            <a:r>
              <a:t/>
            </a:r>
            <a:endParaRPr sz="3600">
              <a:latin typeface="Roboto Slab"/>
              <a:ea typeface="Roboto Slab"/>
              <a:cs typeface="Roboto Slab"/>
              <a:sym typeface="Roboto Slab"/>
            </a:endParaRPr>
          </a:p>
          <a:p>
            <a:pPr indent="0" lvl="0" marL="0" rtl="0" algn="ctr">
              <a:spcBef>
                <a:spcPts val="0"/>
              </a:spcBef>
              <a:spcAft>
                <a:spcPts val="0"/>
              </a:spcAft>
              <a:buNone/>
            </a:pPr>
            <a:r>
              <a:rPr lang="en" sz="2400">
                <a:latin typeface="Roboto"/>
                <a:ea typeface="Roboto"/>
                <a:cs typeface="Roboto"/>
                <a:sym typeface="Roboto"/>
              </a:rPr>
              <a:t>A system where  VI can be easily checked and corrected.</a:t>
            </a:r>
            <a:endParaRPr sz="2400">
              <a:latin typeface="Roboto"/>
              <a:ea typeface="Roboto"/>
              <a:cs typeface="Roboto"/>
              <a:sym typeface="Roboto"/>
            </a:endParaRPr>
          </a:p>
          <a:p>
            <a:pPr indent="0" lvl="0" marL="0" rtl="0" algn="ctr">
              <a:spcBef>
                <a:spcPts val="0"/>
              </a:spcBef>
              <a:spcAft>
                <a:spcPts val="0"/>
              </a:spcAft>
              <a:buNone/>
            </a:pPr>
            <a:r>
              <a:t/>
            </a:r>
            <a:endParaRPr sz="3600">
              <a:latin typeface="Roboto Slab"/>
              <a:ea typeface="Roboto Slab"/>
              <a:cs typeface="Roboto Slab"/>
              <a:sym typeface="Roboto Slab"/>
            </a:endParaRPr>
          </a:p>
          <a:p>
            <a:pPr indent="0" lvl="0" marL="0" rtl="0" algn="ctr">
              <a:spcBef>
                <a:spcPts val="0"/>
              </a:spcBef>
              <a:spcAft>
                <a:spcPts val="0"/>
              </a:spcAft>
              <a:buNone/>
            </a:pPr>
            <a:r>
              <a:t/>
            </a:r>
            <a:endParaRPr sz="2400">
              <a:latin typeface="Roboto"/>
              <a:ea typeface="Roboto"/>
              <a:cs typeface="Roboto"/>
              <a:sym typeface="Roboto"/>
            </a:endParaRPr>
          </a:p>
          <a:p>
            <a:pPr indent="0" lvl="0" marL="0" rtl="0" algn="ctr">
              <a:spcBef>
                <a:spcPts val="0"/>
              </a:spcBef>
              <a:spcAft>
                <a:spcPts val="0"/>
              </a:spcAft>
              <a:buNone/>
            </a:pPr>
            <a:r>
              <a:t/>
            </a:r>
            <a:endParaRPr sz="2400">
              <a:latin typeface="Roboto"/>
              <a:ea typeface="Roboto"/>
              <a:cs typeface="Roboto"/>
              <a:sym typeface="Roboto"/>
            </a:endParaRPr>
          </a:p>
          <a:p>
            <a:pPr indent="0" lvl="0" marL="0" rtl="0" algn="l">
              <a:spcBef>
                <a:spcPts val="0"/>
              </a:spcBef>
              <a:spcAft>
                <a:spcPts val="0"/>
              </a:spcAft>
              <a:buNone/>
            </a:pPr>
            <a:r>
              <a:t/>
            </a:r>
            <a:endParaRPr/>
          </a:p>
          <a:p>
            <a:pPr indent="0" lvl="0" marL="0" rtl="0" algn="ctr">
              <a:spcBef>
                <a:spcPts val="0"/>
              </a:spcBef>
              <a:spcAft>
                <a:spcPts val="0"/>
              </a:spcAft>
              <a:buNone/>
            </a:pPr>
            <a:r>
              <a:t/>
            </a:r>
            <a:endParaRPr sz="3600">
              <a:latin typeface="Roboto Slab"/>
              <a:ea typeface="Roboto Slab"/>
              <a:cs typeface="Roboto Slab"/>
              <a:sym typeface="Roboto Slab"/>
            </a:endParaRPr>
          </a:p>
          <a:p>
            <a:pPr indent="0" lvl="0" marL="0" rtl="0" algn="l">
              <a:spcBef>
                <a:spcPts val="0"/>
              </a:spcBef>
              <a:spcAft>
                <a:spcPts val="0"/>
              </a:spcAft>
              <a:buNone/>
            </a:pPr>
            <a:r>
              <a:t/>
            </a:r>
            <a:endParaRPr/>
          </a:p>
        </p:txBody>
      </p:sp>
      <p:sp>
        <p:nvSpPr>
          <p:cNvPr id="249" name="Google Shape;249;p37"/>
          <p:cNvSpPr txBox="1"/>
          <p:nvPr/>
        </p:nvSpPr>
        <p:spPr>
          <a:xfrm>
            <a:off x="6195150" y="293875"/>
            <a:ext cx="2743200" cy="4572000"/>
          </a:xfrm>
          <a:prstGeom prst="rect">
            <a:avLst/>
          </a:prstGeom>
          <a:solidFill>
            <a:srgbClr val="EAD1DC"/>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latin typeface="Roboto Slab"/>
                <a:ea typeface="Roboto Slab"/>
                <a:cs typeface="Roboto Slab"/>
                <a:sym typeface="Roboto Slab"/>
              </a:rPr>
              <a:t>INSIGHT</a:t>
            </a:r>
            <a:endParaRPr sz="3600">
              <a:latin typeface="Roboto Slab"/>
              <a:ea typeface="Roboto Slab"/>
              <a:cs typeface="Roboto Slab"/>
              <a:sym typeface="Roboto Slab"/>
            </a:endParaRPr>
          </a:p>
          <a:p>
            <a:pPr indent="0" lvl="0" marL="0" rtl="0" algn="ctr">
              <a:spcBef>
                <a:spcPts val="0"/>
              </a:spcBef>
              <a:spcAft>
                <a:spcPts val="0"/>
              </a:spcAft>
              <a:buNone/>
            </a:pPr>
            <a:r>
              <a:t/>
            </a:r>
            <a:endParaRPr sz="3600">
              <a:latin typeface="Roboto Slab"/>
              <a:ea typeface="Roboto Slab"/>
              <a:cs typeface="Roboto Slab"/>
              <a:sym typeface="Roboto Slab"/>
            </a:endParaRPr>
          </a:p>
          <a:p>
            <a:pPr indent="0" lvl="0" marL="0" rtl="0" algn="ctr">
              <a:spcBef>
                <a:spcPts val="0"/>
              </a:spcBef>
              <a:spcAft>
                <a:spcPts val="0"/>
              </a:spcAft>
              <a:buNone/>
            </a:pPr>
            <a:r>
              <a:rPr lang="en" sz="2000">
                <a:latin typeface="Roboto"/>
                <a:ea typeface="Roboto"/>
                <a:cs typeface="Roboto"/>
                <a:sym typeface="Roboto"/>
              </a:rPr>
              <a:t>An easy confirmation system, with visual aids or without the use of hands, would allow to people</a:t>
            </a:r>
            <a:endParaRPr sz="2000">
              <a:latin typeface="Roboto"/>
              <a:ea typeface="Roboto"/>
              <a:cs typeface="Roboto"/>
              <a:sym typeface="Roboto"/>
            </a:endParaRPr>
          </a:p>
          <a:p>
            <a:pPr indent="0" lvl="0" marL="0" rtl="0" algn="ctr">
              <a:spcBef>
                <a:spcPts val="0"/>
              </a:spcBef>
              <a:spcAft>
                <a:spcPts val="0"/>
              </a:spcAft>
              <a:buNone/>
            </a:pPr>
            <a:r>
              <a:rPr lang="en" sz="2000">
                <a:latin typeface="Roboto"/>
                <a:ea typeface="Roboto"/>
                <a:cs typeface="Roboto"/>
                <a:sym typeface="Roboto"/>
              </a:rPr>
              <a:t>to use VI in many more situations.</a:t>
            </a:r>
            <a:endParaRPr sz="2000">
              <a:latin typeface="Roboto"/>
              <a:ea typeface="Roboto"/>
              <a:cs typeface="Roboto"/>
              <a:sym typeface="Roboto"/>
            </a:endParaRPr>
          </a:p>
          <a:p>
            <a:pPr indent="0" lvl="0" marL="0" rtl="0" algn="ctr">
              <a:spcBef>
                <a:spcPts val="0"/>
              </a:spcBef>
              <a:spcAft>
                <a:spcPts val="0"/>
              </a:spcAft>
              <a:buNone/>
            </a:pPr>
            <a:r>
              <a:t/>
            </a:r>
            <a:endParaRPr sz="2000">
              <a:latin typeface="Roboto Slab"/>
              <a:ea typeface="Roboto Slab"/>
              <a:cs typeface="Roboto Slab"/>
              <a:sym typeface="Roboto Slab"/>
            </a:endParaRPr>
          </a:p>
          <a:p>
            <a:pPr indent="0" lvl="0" marL="0" rtl="0" algn="ctr">
              <a:spcBef>
                <a:spcPts val="0"/>
              </a:spcBef>
              <a:spcAft>
                <a:spcPts val="0"/>
              </a:spcAft>
              <a:buNone/>
            </a:pPr>
            <a:r>
              <a:t/>
            </a:r>
            <a:endParaRPr sz="2000">
              <a:latin typeface="Roboto"/>
              <a:ea typeface="Roboto"/>
              <a:cs typeface="Roboto"/>
              <a:sym typeface="Roboto"/>
            </a:endParaRPr>
          </a:p>
          <a:p>
            <a:pPr indent="0" lvl="0" marL="0" rtl="0" algn="l">
              <a:spcBef>
                <a:spcPts val="0"/>
              </a:spcBef>
              <a:spcAft>
                <a:spcPts val="0"/>
              </a:spcAft>
              <a:buNone/>
            </a:pPr>
            <a:r>
              <a:t/>
            </a:r>
            <a:endParaRPr sz="20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3" name="Shape 253"/>
        <p:cNvGrpSpPr/>
        <p:nvPr/>
      </p:nvGrpSpPr>
      <p:grpSpPr>
        <a:xfrm>
          <a:off x="0" y="0"/>
          <a:ext cx="0" cy="0"/>
          <a:chOff x="0" y="0"/>
          <a:chExt cx="0" cy="0"/>
        </a:xfrm>
      </p:grpSpPr>
      <p:sp>
        <p:nvSpPr>
          <p:cNvPr id="254" name="Google Shape;254;p3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People want...</a:t>
            </a:r>
            <a:endParaRPr/>
          </a:p>
        </p:txBody>
      </p:sp>
      <p:sp>
        <p:nvSpPr>
          <p:cNvPr id="255" name="Google Shape;255;p38"/>
          <p:cNvSpPr txBox="1"/>
          <p:nvPr>
            <p:ph idx="1" type="body"/>
          </p:nvPr>
        </p:nvSpPr>
        <p:spPr>
          <a:xfrm>
            <a:off x="685350" y="1554875"/>
            <a:ext cx="8292900" cy="30888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sz="2000"/>
              <a:t>To use VI at work and at home</a:t>
            </a:r>
            <a:endParaRPr sz="2000"/>
          </a:p>
          <a:p>
            <a:pPr indent="-355600" lvl="0" marL="457200" rtl="0" algn="l">
              <a:spcBef>
                <a:spcPts val="1000"/>
              </a:spcBef>
              <a:spcAft>
                <a:spcPts val="0"/>
              </a:spcAft>
              <a:buSzPts val="2000"/>
              <a:buChar char="●"/>
            </a:pPr>
            <a:r>
              <a:rPr lang="en" sz="2000"/>
              <a:t>To use VI to multitask</a:t>
            </a:r>
            <a:endParaRPr sz="2000"/>
          </a:p>
          <a:p>
            <a:pPr indent="-355600" lvl="0" marL="457200" rtl="0" algn="l">
              <a:spcBef>
                <a:spcPts val="1000"/>
              </a:spcBef>
              <a:spcAft>
                <a:spcPts val="0"/>
              </a:spcAft>
              <a:buSzPts val="2000"/>
              <a:buChar char="●"/>
            </a:pPr>
            <a:r>
              <a:rPr lang="en" sz="2000"/>
              <a:t>An easy way to error-check VI output</a:t>
            </a:r>
            <a:endParaRPr sz="2000"/>
          </a:p>
          <a:p>
            <a:pPr indent="-355600" lvl="0" marL="457200" rtl="0" algn="l">
              <a:spcBef>
                <a:spcPts val="1000"/>
              </a:spcBef>
              <a:spcAft>
                <a:spcPts val="0"/>
              </a:spcAft>
              <a:buSzPts val="2000"/>
              <a:buChar char="●"/>
            </a:pPr>
            <a:r>
              <a:rPr lang="en" sz="2000"/>
              <a:t>An easy way to learn new commands</a:t>
            </a:r>
            <a:endParaRPr sz="2000"/>
          </a:p>
          <a:p>
            <a:pPr indent="-355600" lvl="0" marL="457200" rtl="0" algn="l">
              <a:spcBef>
                <a:spcPts val="1000"/>
              </a:spcBef>
              <a:spcAft>
                <a:spcPts val="1000"/>
              </a:spcAft>
              <a:buSzPts val="2000"/>
              <a:buChar char="●"/>
            </a:pPr>
            <a:r>
              <a:rPr lang="en" sz="2000"/>
              <a:t>An easier setup and installation process</a:t>
            </a:r>
            <a:endParaRPr sz="20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9" name="Shape 259"/>
        <p:cNvGrpSpPr/>
        <p:nvPr/>
      </p:nvGrpSpPr>
      <p:grpSpPr>
        <a:xfrm>
          <a:off x="0" y="0"/>
          <a:ext cx="0" cy="0"/>
          <a:chOff x="0" y="0"/>
          <a:chExt cx="0" cy="0"/>
        </a:xfrm>
      </p:grpSpPr>
      <p:sp>
        <p:nvSpPr>
          <p:cNvPr id="260" name="Google Shape;260;p39"/>
          <p:cNvSpPr txBox="1"/>
          <p:nvPr>
            <p:ph type="title"/>
          </p:nvPr>
        </p:nvSpPr>
        <p:spPr>
          <a:xfrm>
            <a:off x="727650" y="2637650"/>
            <a:ext cx="7688700" cy="535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800"/>
              <a:t>Questions/Feedback?</a:t>
            </a:r>
            <a:endParaRPr sz="48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4" name="Shape 264"/>
        <p:cNvGrpSpPr/>
        <p:nvPr/>
      </p:nvGrpSpPr>
      <p:grpSpPr>
        <a:xfrm>
          <a:off x="0" y="0"/>
          <a:ext cx="0" cy="0"/>
          <a:chOff x="0" y="0"/>
          <a:chExt cx="0" cy="0"/>
        </a:xfrm>
      </p:grpSpPr>
      <p:sp>
        <p:nvSpPr>
          <p:cNvPr id="265" name="Google Shape;265;p40"/>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Image Sources</a:t>
            </a:r>
            <a:endParaRPr/>
          </a:p>
        </p:txBody>
      </p:sp>
      <p:sp>
        <p:nvSpPr>
          <p:cNvPr id="266" name="Google Shape;266;p40"/>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sz="2000"/>
              <a:t>https://store.google.com/us/product/google_home</a:t>
            </a:r>
            <a:endParaRPr sz="2000"/>
          </a:p>
          <a:p>
            <a:pPr indent="-355600" lvl="0" marL="457200" rtl="0" algn="l">
              <a:spcBef>
                <a:spcPts val="0"/>
              </a:spcBef>
              <a:spcAft>
                <a:spcPts val="0"/>
              </a:spcAft>
              <a:buSzPts val="2000"/>
              <a:buChar char="●"/>
            </a:pPr>
            <a:r>
              <a:rPr lang="en" sz="2000"/>
              <a:t>http://www.tapsmart.com/tips-and-tricks/siri-tricks/</a:t>
            </a:r>
            <a:endParaRPr sz="2000"/>
          </a:p>
          <a:p>
            <a:pPr indent="-355600" lvl="0" marL="457200" rtl="0" algn="l">
              <a:spcBef>
                <a:spcPts val="0"/>
              </a:spcBef>
              <a:spcAft>
                <a:spcPts val="0"/>
              </a:spcAft>
              <a:buSzPts val="2000"/>
              <a:buChar char="●"/>
            </a:pPr>
            <a:r>
              <a:rPr lang="en" sz="2000"/>
              <a:t>https://www.informationweek.com/healthcare/mobile-and-wireless/voice-recognition-speeds-ehr-use-for-oklahoma-hospital/d/d-id/1113302</a:t>
            </a:r>
            <a:endParaRPr sz="2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Google Shape;80;p1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Problem Domain</a:t>
            </a:r>
            <a:endParaRPr/>
          </a:p>
        </p:txBody>
      </p:sp>
      <p:sp>
        <p:nvSpPr>
          <p:cNvPr id="81" name="Google Shape;81;p15"/>
          <p:cNvSpPr txBox="1"/>
          <p:nvPr>
            <p:ph idx="1" type="body"/>
          </p:nvPr>
        </p:nvSpPr>
        <p:spPr>
          <a:xfrm>
            <a:off x="685350" y="2066800"/>
            <a:ext cx="7773300" cy="1834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3600">
                <a:solidFill>
                  <a:schemeClr val="accent5"/>
                </a:solidFill>
              </a:rPr>
              <a:t>How can we make voice interaction more accessible for people in their day-to-day lives?</a:t>
            </a:r>
            <a:endParaRPr sz="3600">
              <a:solidFill>
                <a:schemeClr val="accent5"/>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1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Methods: Interview questions</a:t>
            </a:r>
            <a:endParaRPr/>
          </a:p>
        </p:txBody>
      </p:sp>
      <p:sp>
        <p:nvSpPr>
          <p:cNvPr id="87" name="Google Shape;87;p16"/>
          <p:cNvSpPr txBox="1"/>
          <p:nvPr>
            <p:ph idx="1" type="body"/>
          </p:nvPr>
        </p:nvSpPr>
        <p:spPr>
          <a:xfrm>
            <a:off x="364650" y="1496300"/>
            <a:ext cx="8414700" cy="2261100"/>
          </a:xfrm>
          <a:prstGeom prst="rect">
            <a:avLst/>
          </a:prstGeom>
        </p:spPr>
        <p:txBody>
          <a:bodyPr anchorCtr="0" anchor="t" bIns="91425" lIns="91425" spcFirstLastPara="1" rIns="91425" wrap="square" tIns="91425">
            <a:noAutofit/>
          </a:bodyPr>
          <a:lstStyle/>
          <a:p>
            <a:pPr indent="-355600" lvl="0" marL="457200" rtl="0" algn="l">
              <a:lnSpc>
                <a:spcPct val="150000"/>
              </a:lnSpc>
              <a:spcBef>
                <a:spcPts val="0"/>
              </a:spcBef>
              <a:spcAft>
                <a:spcPts val="0"/>
              </a:spcAft>
              <a:buSzPts val="2000"/>
              <a:buChar char="●"/>
            </a:pPr>
            <a:r>
              <a:rPr lang="en" sz="2000"/>
              <a:t>Day-to-day life</a:t>
            </a:r>
            <a:endParaRPr sz="2000"/>
          </a:p>
          <a:p>
            <a:pPr indent="-355600" lvl="0" marL="457200" rtl="0" algn="l">
              <a:lnSpc>
                <a:spcPct val="150000"/>
              </a:lnSpc>
              <a:spcBef>
                <a:spcPts val="0"/>
              </a:spcBef>
              <a:spcAft>
                <a:spcPts val="0"/>
              </a:spcAft>
              <a:buSzPts val="2000"/>
              <a:buChar char="●"/>
            </a:pPr>
            <a:r>
              <a:rPr lang="en" sz="2000"/>
              <a:t>How/if you use voice interaction in your work life</a:t>
            </a:r>
            <a:endParaRPr sz="2000"/>
          </a:p>
          <a:p>
            <a:pPr indent="-355600" lvl="0" marL="457200" rtl="0" algn="l">
              <a:lnSpc>
                <a:spcPct val="150000"/>
              </a:lnSpc>
              <a:spcBef>
                <a:spcPts val="0"/>
              </a:spcBef>
              <a:spcAft>
                <a:spcPts val="0"/>
              </a:spcAft>
              <a:buSzPts val="2000"/>
              <a:buChar char="●"/>
            </a:pPr>
            <a:r>
              <a:rPr lang="en" sz="2000"/>
              <a:t>How/if you use voice interaction in your personal life</a:t>
            </a:r>
            <a:endParaRPr sz="2000"/>
          </a:p>
          <a:p>
            <a:pPr indent="-355600" lvl="0" marL="457200" rtl="0" algn="l">
              <a:lnSpc>
                <a:spcPct val="150000"/>
              </a:lnSpc>
              <a:spcBef>
                <a:spcPts val="0"/>
              </a:spcBef>
              <a:spcAft>
                <a:spcPts val="0"/>
              </a:spcAft>
              <a:buSzPts val="2000"/>
              <a:buChar char="●"/>
            </a:pPr>
            <a:r>
              <a:rPr lang="en" sz="2000"/>
              <a:t>Tasks you think could be improved by voice interaction</a:t>
            </a:r>
            <a:endParaRPr sz="2000"/>
          </a:p>
          <a:p>
            <a:pPr indent="-355600" lvl="0" marL="457200" rtl="0" algn="l">
              <a:lnSpc>
                <a:spcPct val="150000"/>
              </a:lnSpc>
              <a:spcBef>
                <a:spcPts val="0"/>
              </a:spcBef>
              <a:spcAft>
                <a:spcPts val="0"/>
              </a:spcAft>
              <a:buSzPts val="2000"/>
              <a:buChar char="●"/>
            </a:pPr>
            <a:r>
              <a:rPr lang="en" sz="2000"/>
              <a:t>Most difficult part of using voice interaction</a:t>
            </a:r>
            <a:endParaRPr sz="2000"/>
          </a:p>
          <a:p>
            <a:pPr indent="-355600" lvl="0" marL="457200" rtl="0" algn="l">
              <a:lnSpc>
                <a:spcPct val="150000"/>
              </a:lnSpc>
              <a:spcBef>
                <a:spcPts val="0"/>
              </a:spcBef>
              <a:spcAft>
                <a:spcPts val="0"/>
              </a:spcAft>
              <a:buSzPts val="2000"/>
              <a:buChar char="●"/>
            </a:pPr>
            <a:r>
              <a:rPr lang="en" sz="2000"/>
              <a:t>Any other menial tasks/frustrations/time wasters in your daily or work life</a:t>
            </a:r>
            <a:endParaRPr sz="2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Google Shape;92;p17"/>
          <p:cNvSpPr txBox="1"/>
          <p:nvPr>
            <p:ph type="title"/>
          </p:nvPr>
        </p:nvSpPr>
        <p:spPr>
          <a:xfrm>
            <a:off x="480750" y="1764950"/>
            <a:ext cx="8222100" cy="907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Interviews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1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Karan</a:t>
            </a:r>
            <a:endParaRPr/>
          </a:p>
        </p:txBody>
      </p:sp>
      <p:sp>
        <p:nvSpPr>
          <p:cNvPr id="98" name="Google Shape;98;p18"/>
          <p:cNvSpPr txBox="1"/>
          <p:nvPr>
            <p:ph idx="1" type="body"/>
          </p:nvPr>
        </p:nvSpPr>
        <p:spPr>
          <a:xfrm>
            <a:off x="528100" y="1616975"/>
            <a:ext cx="4044000" cy="3014100"/>
          </a:xfrm>
          <a:prstGeom prst="rect">
            <a:avLst/>
          </a:prstGeom>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SzPts val="2400"/>
              <a:buChar char="●"/>
            </a:pPr>
            <a:r>
              <a:rPr lang="en" sz="2400"/>
              <a:t>Software Engineer at Google</a:t>
            </a:r>
            <a:endParaRPr sz="2400"/>
          </a:p>
          <a:p>
            <a:pPr indent="-381000" lvl="0" marL="457200" rtl="0" algn="l">
              <a:lnSpc>
                <a:spcPct val="115000"/>
              </a:lnSpc>
              <a:spcBef>
                <a:spcPts val="0"/>
              </a:spcBef>
              <a:spcAft>
                <a:spcPts val="0"/>
              </a:spcAft>
              <a:buSzPts val="2400"/>
              <a:buChar char="●"/>
            </a:pPr>
            <a:r>
              <a:rPr lang="en" sz="2400"/>
              <a:t>Technical opinion on voice interaction</a:t>
            </a:r>
            <a:endParaRPr sz="2400"/>
          </a:p>
          <a:p>
            <a:pPr indent="-381000" lvl="0" marL="457200" rtl="0" algn="l">
              <a:lnSpc>
                <a:spcPct val="115000"/>
              </a:lnSpc>
              <a:spcBef>
                <a:spcPts val="0"/>
              </a:spcBef>
              <a:spcAft>
                <a:spcPts val="0"/>
              </a:spcAft>
              <a:buSzPts val="2400"/>
              <a:buChar char="●"/>
            </a:pPr>
            <a:r>
              <a:rPr lang="en" sz="2400"/>
              <a:t>TacoMania in Mountain View</a:t>
            </a:r>
            <a:endParaRPr sz="2400"/>
          </a:p>
        </p:txBody>
      </p:sp>
      <p:pic>
        <p:nvPicPr>
          <p:cNvPr id="99" name="Google Shape;99;p18"/>
          <p:cNvPicPr preferRelativeResize="0"/>
          <p:nvPr/>
        </p:nvPicPr>
        <p:blipFill>
          <a:blip r:embed="rId3">
            <a:alphaModFix/>
          </a:blip>
          <a:stretch>
            <a:fillRect/>
          </a:stretch>
        </p:blipFill>
        <p:spPr>
          <a:xfrm>
            <a:off x="5286355" y="-1"/>
            <a:ext cx="3857645" cy="51435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19"/>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Karan</a:t>
            </a:r>
            <a:endParaRPr/>
          </a:p>
        </p:txBody>
      </p:sp>
      <p:sp>
        <p:nvSpPr>
          <p:cNvPr id="105" name="Google Shape;105;p19"/>
          <p:cNvSpPr txBox="1"/>
          <p:nvPr>
            <p:ph idx="1" type="body"/>
          </p:nvPr>
        </p:nvSpPr>
        <p:spPr>
          <a:xfrm>
            <a:off x="528100" y="1616975"/>
            <a:ext cx="4293300" cy="30141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2400"/>
              <a:t>“I don’t want to use VI if it’s slow compared to typing”</a:t>
            </a:r>
            <a:br>
              <a:rPr lang="en" sz="2400"/>
            </a:br>
            <a:br>
              <a:rPr lang="en" sz="2400"/>
            </a:br>
            <a:r>
              <a:rPr lang="en" sz="2400"/>
              <a:t>“I don’t really want to learn to use VI software if it’s too difficult”</a:t>
            </a:r>
            <a:br>
              <a:rPr lang="en" sz="2400"/>
            </a:br>
            <a:endParaRPr sz="2400"/>
          </a:p>
        </p:txBody>
      </p:sp>
      <p:pic>
        <p:nvPicPr>
          <p:cNvPr id="106" name="Google Shape;106;p19"/>
          <p:cNvPicPr preferRelativeResize="0"/>
          <p:nvPr/>
        </p:nvPicPr>
        <p:blipFill>
          <a:blip r:embed="rId3">
            <a:alphaModFix/>
          </a:blip>
          <a:stretch>
            <a:fillRect/>
          </a:stretch>
        </p:blipFill>
        <p:spPr>
          <a:xfrm>
            <a:off x="5286355" y="-1"/>
            <a:ext cx="3857645" cy="51435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20"/>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Dawn and Allen</a:t>
            </a:r>
            <a:endParaRPr/>
          </a:p>
        </p:txBody>
      </p:sp>
      <p:sp>
        <p:nvSpPr>
          <p:cNvPr id="112" name="Google Shape;112;p20"/>
          <p:cNvSpPr txBox="1"/>
          <p:nvPr>
            <p:ph idx="1" type="body"/>
          </p:nvPr>
        </p:nvSpPr>
        <p:spPr>
          <a:xfrm>
            <a:off x="551800" y="1697225"/>
            <a:ext cx="4422900" cy="2853600"/>
          </a:xfrm>
          <a:prstGeom prst="rect">
            <a:avLst/>
          </a:prstGeom>
        </p:spPr>
        <p:txBody>
          <a:bodyPr anchorCtr="0" anchor="t" bIns="822950" lIns="91425" spcFirstLastPara="1" rIns="91425" wrap="square" tIns="91425">
            <a:noAutofit/>
          </a:bodyPr>
          <a:lstStyle/>
          <a:p>
            <a:pPr indent="-381000" lvl="0" marL="457200" rtl="0" algn="l">
              <a:lnSpc>
                <a:spcPct val="115000"/>
              </a:lnSpc>
              <a:spcBef>
                <a:spcPts val="0"/>
              </a:spcBef>
              <a:spcAft>
                <a:spcPts val="0"/>
              </a:spcAft>
              <a:buSzPts val="2400"/>
              <a:buChar char="●"/>
            </a:pPr>
            <a:r>
              <a:rPr lang="en" sz="2400"/>
              <a:t>Dawn: </a:t>
            </a:r>
            <a:r>
              <a:rPr lang="en" sz="2400"/>
              <a:t>Pathologist at Santa Clara Medical Center</a:t>
            </a:r>
            <a:endParaRPr sz="2400"/>
          </a:p>
          <a:p>
            <a:pPr indent="-381000" lvl="0" marL="457200" rtl="0" algn="l">
              <a:lnSpc>
                <a:spcPct val="115000"/>
              </a:lnSpc>
              <a:spcBef>
                <a:spcPts val="0"/>
              </a:spcBef>
              <a:spcAft>
                <a:spcPts val="0"/>
              </a:spcAft>
              <a:buSzPts val="2400"/>
              <a:buChar char="●"/>
            </a:pPr>
            <a:r>
              <a:rPr lang="en" sz="2400"/>
              <a:t>Allen:</a:t>
            </a:r>
            <a:r>
              <a:rPr b="1" lang="en" sz="2400"/>
              <a:t> </a:t>
            </a:r>
            <a:r>
              <a:rPr lang="en" sz="2400"/>
              <a:t>Police officer in San Francisco</a:t>
            </a:r>
            <a:endParaRPr sz="2400"/>
          </a:p>
          <a:p>
            <a:pPr indent="-381000" lvl="0" marL="457200" rtl="0" algn="l">
              <a:lnSpc>
                <a:spcPct val="115000"/>
              </a:lnSpc>
              <a:spcBef>
                <a:spcPts val="0"/>
              </a:spcBef>
              <a:spcAft>
                <a:spcPts val="0"/>
              </a:spcAft>
              <a:buSzPts val="2400"/>
              <a:buChar char="●"/>
            </a:pPr>
            <a:r>
              <a:rPr lang="en" sz="2400"/>
              <a:t>Town and Country</a:t>
            </a:r>
            <a:endParaRPr sz="2400"/>
          </a:p>
        </p:txBody>
      </p:sp>
      <p:pic>
        <p:nvPicPr>
          <p:cNvPr id="113" name="Google Shape;113;p20"/>
          <p:cNvPicPr preferRelativeResize="0"/>
          <p:nvPr/>
        </p:nvPicPr>
        <p:blipFill rotWithShape="1">
          <a:blip r:embed="rId3">
            <a:alphaModFix/>
          </a:blip>
          <a:srcRect b="0" l="17131" r="24079" t="0"/>
          <a:stretch/>
        </p:blipFill>
        <p:spPr>
          <a:xfrm>
            <a:off x="5112223" y="0"/>
            <a:ext cx="4031778" cy="51434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Google Shape;118;p21"/>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Dawn and Allen</a:t>
            </a:r>
            <a:endParaRPr/>
          </a:p>
        </p:txBody>
      </p:sp>
      <p:sp>
        <p:nvSpPr>
          <p:cNvPr id="119" name="Google Shape;119;p21"/>
          <p:cNvSpPr txBox="1"/>
          <p:nvPr>
            <p:ph idx="1" type="body"/>
          </p:nvPr>
        </p:nvSpPr>
        <p:spPr>
          <a:xfrm>
            <a:off x="551800" y="1697225"/>
            <a:ext cx="4422900" cy="2853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000"/>
              <a:t>“At work I have a foot pedal. When I press it I can give notes verbally, and the software transcribes them immediately” (Dawn)</a:t>
            </a:r>
            <a:endParaRPr sz="2000"/>
          </a:p>
          <a:p>
            <a:pPr indent="0" lvl="0" marL="0" rtl="0" algn="l">
              <a:lnSpc>
                <a:spcPct val="115000"/>
              </a:lnSpc>
              <a:spcBef>
                <a:spcPts val="1600"/>
              </a:spcBef>
              <a:spcAft>
                <a:spcPts val="1600"/>
              </a:spcAft>
              <a:buNone/>
            </a:pPr>
            <a:r>
              <a:rPr lang="en" sz="2000"/>
              <a:t>“The SFPD could use VI systems in MDTs and to eliminate transcription needs” (Allen)</a:t>
            </a:r>
            <a:endParaRPr sz="2000"/>
          </a:p>
        </p:txBody>
      </p:sp>
      <p:pic>
        <p:nvPicPr>
          <p:cNvPr id="120" name="Google Shape;120;p21"/>
          <p:cNvPicPr preferRelativeResize="0"/>
          <p:nvPr/>
        </p:nvPicPr>
        <p:blipFill rotWithShape="1">
          <a:blip r:embed="rId3">
            <a:alphaModFix/>
          </a:blip>
          <a:srcRect b="0" l="17131" r="24079" t="0"/>
          <a:stretch/>
        </p:blipFill>
        <p:spPr>
          <a:xfrm>
            <a:off x="5112223" y="0"/>
            <a:ext cx="4031778" cy="51434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