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5143500" cx="9144000"/>
  <p:notesSz cx="6858000" cy="9144000"/>
  <p:embeddedFontLst>
    <p:embeddedFont>
      <p:font typeface="Proxima Nova"/>
      <p:regular r:id="rId34"/>
      <p:bold r:id="rId35"/>
      <p:italic r:id="rId36"/>
      <p:boldItalic r:id="rId37"/>
    </p:embeddedFont>
    <p:embeddedFont>
      <p:font typeface="Kaushan Script"/>
      <p:regular r:id="rId38"/>
    </p:embeddedFont>
    <p:embeddedFont>
      <p:font typeface="Kalam"/>
      <p:regular r:id="rId39"/>
      <p:bold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58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584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Kalam-bold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ProximaNova-bold.fntdata"/><Relationship Id="rId12" Type="http://schemas.openxmlformats.org/officeDocument/2006/relationships/slide" Target="slides/slide6.xml"/><Relationship Id="rId34" Type="http://schemas.openxmlformats.org/officeDocument/2006/relationships/font" Target="fonts/ProximaNova-regular.fntdata"/><Relationship Id="rId15" Type="http://schemas.openxmlformats.org/officeDocument/2006/relationships/slide" Target="slides/slide9.xml"/><Relationship Id="rId37" Type="http://schemas.openxmlformats.org/officeDocument/2006/relationships/font" Target="fonts/ProximaNova-boldItalic.fntdata"/><Relationship Id="rId14" Type="http://schemas.openxmlformats.org/officeDocument/2006/relationships/slide" Target="slides/slide8.xml"/><Relationship Id="rId36" Type="http://schemas.openxmlformats.org/officeDocument/2006/relationships/font" Target="fonts/ProximaNova-italic.fntdata"/><Relationship Id="rId17" Type="http://schemas.openxmlformats.org/officeDocument/2006/relationships/slide" Target="slides/slide11.xml"/><Relationship Id="rId39" Type="http://schemas.openxmlformats.org/officeDocument/2006/relationships/font" Target="fonts/Kalam-regular.fntdata"/><Relationship Id="rId16" Type="http://schemas.openxmlformats.org/officeDocument/2006/relationships/slide" Target="slides/slide10.xml"/><Relationship Id="rId38" Type="http://schemas.openxmlformats.org/officeDocument/2006/relationships/font" Target="fonts/KaushanScript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71bf45f3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71bf45f3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8381b4b0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48381b4b0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8381b4b0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48381b4b0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48381b4b0c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48381b4b0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494cc4f09c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494cc4f09c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494cc4f09c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494cc4f09c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494cc4f09c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494cc4f09c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494eaa463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494eaa463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484b1013a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484b1013a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484b1013ae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484b1013a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486f06faf3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486f06faf3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71bf45f3d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71bf45f3d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Journaling is time-consuming, and photos only capture visual details. Instead of simply storing mementos of the past, </a:t>
            </a:r>
            <a:r>
              <a:rPr b="1"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we aim to recreate the environment of the memory itself</a:t>
            </a: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. Rechords uses the connection between music and memories to give users </a:t>
            </a:r>
            <a:r>
              <a:rPr b="1"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 better way to remember</a:t>
            </a: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. Our app records the location and song associated to a memory. Users can then </a:t>
            </a:r>
            <a:r>
              <a:rPr b="1"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relive past experiences and share them with friends, loved ones, and even the public</a:t>
            </a: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486f06faf3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486f06faf3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484b1013ae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484b1013ae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484b1013ae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484b1013ae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484b1013ae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484b1013ae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484b1013ae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484b1013ae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494eaa4633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494eaa463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494eaa463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494eaa463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494cc4f09c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494cc4f09c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71bf45f3d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71bf45f3d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94cc4f09c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94cc4f09c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8381b4b0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8381b4b0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94cc4f09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94cc4f09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Also, terminology (playlist to collection)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86f06faf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86f06faf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Also, terminology (playlist to collection)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86f06faf3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86f06faf3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Also, terminology (playlist to collection)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8381b4b0c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8381b4b0c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Kaushan Script"/>
              <a:buNone/>
              <a:defRPr sz="5200">
                <a:latin typeface="Kaushan Script"/>
                <a:ea typeface="Kaushan Script"/>
                <a:cs typeface="Kaushan Script"/>
                <a:sym typeface="Kaushan Scri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rgbClr val="FFFFFF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ushan Script"/>
              <a:buNone/>
              <a:defRPr sz="2800">
                <a:solidFill>
                  <a:schemeClr val="dk1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  <a:defRPr sz="1800"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Relationship Id="rId4" Type="http://schemas.openxmlformats.org/officeDocument/2006/relationships/image" Target="../media/image1.png"/><Relationship Id="rId5" Type="http://schemas.openxmlformats.org/officeDocument/2006/relationships/image" Target="../media/image2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5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jpg"/><Relationship Id="rId4" Type="http://schemas.openxmlformats.org/officeDocument/2006/relationships/image" Target="../media/image21.png"/><Relationship Id="rId5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11.png"/><Relationship Id="rId6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Relationship Id="rId4" Type="http://schemas.openxmlformats.org/officeDocument/2006/relationships/image" Target="../media/image26.png"/><Relationship Id="rId5" Type="http://schemas.openxmlformats.org/officeDocument/2006/relationships/image" Target="../media/image29.png"/><Relationship Id="rId6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Relationship Id="rId4" Type="http://schemas.openxmlformats.org/officeDocument/2006/relationships/image" Target="../media/image32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5.png"/><Relationship Id="rId5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9CA5D0"/>
            </a:gs>
            <a:gs pos="27000">
              <a:srgbClr val="9CA5D0"/>
            </a:gs>
            <a:gs pos="100000">
              <a:srgbClr val="68BEE2"/>
            </a:gs>
          </a:gsLst>
          <a:lin ang="2700006" scaled="0"/>
        </a:gra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ctrTitle"/>
          </p:nvPr>
        </p:nvSpPr>
        <p:spPr>
          <a:xfrm>
            <a:off x="3927050" y="1027950"/>
            <a:ext cx="5217000" cy="91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Midway Milestone</a:t>
            </a:r>
            <a:endParaRPr b="1" sz="48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00" name="Google Shape;100;p25"/>
          <p:cNvSpPr txBox="1"/>
          <p:nvPr>
            <p:ph idx="1" type="subTitle"/>
          </p:nvPr>
        </p:nvSpPr>
        <p:spPr>
          <a:xfrm>
            <a:off x="3927050" y="2713350"/>
            <a:ext cx="5217000" cy="140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Jourdann Fraser</a:t>
            </a:r>
            <a:endParaRPr sz="3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Vy Mai</a:t>
            </a:r>
            <a:endParaRPr sz="3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Tiffany Manuel</a:t>
            </a:r>
            <a:endParaRPr sz="30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101" name="Google Shape;10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025" y="802750"/>
            <a:ext cx="3537950" cy="353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4"/>
          <p:cNvSpPr txBox="1"/>
          <p:nvPr/>
        </p:nvSpPr>
        <p:spPr>
          <a:xfrm>
            <a:off x="54725" y="1193100"/>
            <a:ext cx="5637900" cy="26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Problem</a:t>
            </a:r>
            <a:endParaRPr b="1"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Unable to find “Rechord Description”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Solution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Include “Flip” icon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8" name="Google Shape;168;p34"/>
          <p:cNvSpPr/>
          <p:nvPr/>
        </p:nvSpPr>
        <p:spPr>
          <a:xfrm>
            <a:off x="0" y="251700"/>
            <a:ext cx="9144000" cy="941400"/>
          </a:xfrm>
          <a:prstGeom prst="rect">
            <a:avLst/>
          </a:prstGeom>
          <a:gradFill>
            <a:gsLst>
              <a:gs pos="0">
                <a:srgbClr val="9CA5D0"/>
              </a:gs>
              <a:gs pos="27000">
                <a:srgbClr val="9CA5D0"/>
              </a:gs>
              <a:gs pos="100000">
                <a:srgbClr val="68BEE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34"/>
          <p:cNvSpPr txBox="1"/>
          <p:nvPr/>
        </p:nvSpPr>
        <p:spPr>
          <a:xfrm>
            <a:off x="0" y="251700"/>
            <a:ext cx="91440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Unclear that rechord card is flippable/clickable</a:t>
            </a:r>
            <a:endParaRPr b="1" sz="30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170" name="Google Shape;170;p34"/>
          <p:cNvPicPr preferRelativeResize="0"/>
          <p:nvPr/>
        </p:nvPicPr>
        <p:blipFill rotWithShape="1">
          <a:blip r:embed="rId3">
            <a:alphaModFix/>
          </a:blip>
          <a:srcRect b="0" l="0" r="51957" t="0"/>
          <a:stretch/>
        </p:blipFill>
        <p:spPr>
          <a:xfrm>
            <a:off x="5471825" y="1483050"/>
            <a:ext cx="1584875" cy="3396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1" name="Google Shape;171;p34"/>
          <p:cNvPicPr preferRelativeResize="0"/>
          <p:nvPr/>
        </p:nvPicPr>
        <p:blipFill rotWithShape="1">
          <a:blip r:embed="rId4">
            <a:alphaModFix/>
          </a:blip>
          <a:srcRect b="16819" l="11881" r="8910" t="0"/>
          <a:stretch/>
        </p:blipFill>
        <p:spPr>
          <a:xfrm>
            <a:off x="3641388" y="3327775"/>
            <a:ext cx="1625064" cy="170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98875" y="1479061"/>
            <a:ext cx="1584875" cy="340488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3" name="Google Shape;173;p34"/>
          <p:cNvSpPr/>
          <p:nvPr/>
        </p:nvSpPr>
        <p:spPr>
          <a:xfrm>
            <a:off x="7262075" y="3756185"/>
            <a:ext cx="548400" cy="5256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5"/>
          <p:cNvSpPr txBox="1"/>
          <p:nvPr/>
        </p:nvSpPr>
        <p:spPr>
          <a:xfrm>
            <a:off x="54725" y="1193100"/>
            <a:ext cx="9089400" cy="39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Problem</a:t>
            </a:r>
            <a:endParaRPr b="1"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Unable to find friends when sharing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Solution</a:t>
            </a:r>
            <a:endParaRPr b="1"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No database of friends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Search through all users for now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9" name="Google Shape;179;p35"/>
          <p:cNvSpPr/>
          <p:nvPr/>
        </p:nvSpPr>
        <p:spPr>
          <a:xfrm>
            <a:off x="0" y="251700"/>
            <a:ext cx="9144000" cy="941400"/>
          </a:xfrm>
          <a:prstGeom prst="rect">
            <a:avLst/>
          </a:prstGeom>
          <a:gradFill>
            <a:gsLst>
              <a:gs pos="0">
                <a:srgbClr val="9CA5D0"/>
              </a:gs>
              <a:gs pos="27000">
                <a:srgbClr val="9CA5D0"/>
              </a:gs>
              <a:gs pos="100000">
                <a:srgbClr val="68BEE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35"/>
          <p:cNvSpPr txBox="1"/>
          <p:nvPr/>
        </p:nvSpPr>
        <p:spPr>
          <a:xfrm>
            <a:off x="0" y="251700"/>
            <a:ext cx="91440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No “Add Friend” option</a:t>
            </a:r>
            <a:endParaRPr b="1" sz="30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6"/>
          <p:cNvSpPr txBox="1"/>
          <p:nvPr/>
        </p:nvSpPr>
        <p:spPr>
          <a:xfrm>
            <a:off x="54725" y="1193100"/>
            <a:ext cx="9089400" cy="39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Problem</a:t>
            </a:r>
            <a:endParaRPr b="1"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Unclear what results of favoriting are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Are your favorites private or public?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Solution</a:t>
            </a:r>
            <a:endParaRPr b="1"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“Favorites” added to “Sort By” options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6" name="Google Shape;186;p36"/>
          <p:cNvSpPr/>
          <p:nvPr/>
        </p:nvSpPr>
        <p:spPr>
          <a:xfrm>
            <a:off x="0" y="251700"/>
            <a:ext cx="9144000" cy="941400"/>
          </a:xfrm>
          <a:prstGeom prst="rect">
            <a:avLst/>
          </a:prstGeom>
          <a:gradFill>
            <a:gsLst>
              <a:gs pos="0">
                <a:srgbClr val="9CA5D0"/>
              </a:gs>
              <a:gs pos="27000">
                <a:srgbClr val="9CA5D0"/>
              </a:gs>
              <a:gs pos="100000">
                <a:srgbClr val="68BEE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36"/>
          <p:cNvSpPr txBox="1"/>
          <p:nvPr/>
        </p:nvSpPr>
        <p:spPr>
          <a:xfrm>
            <a:off x="0" y="251700"/>
            <a:ext cx="91440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“Favoriting” is unclear</a:t>
            </a:r>
            <a:endParaRPr b="1" sz="30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188" name="Google Shape;18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6825" y="3830250"/>
            <a:ext cx="3242350" cy="1135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9" name="Google Shape;189;p36"/>
          <p:cNvSpPr/>
          <p:nvPr/>
        </p:nvSpPr>
        <p:spPr>
          <a:xfrm>
            <a:off x="8233525" y="4197525"/>
            <a:ext cx="705300" cy="7191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7"/>
          <p:cNvSpPr txBox="1"/>
          <p:nvPr/>
        </p:nvSpPr>
        <p:spPr>
          <a:xfrm>
            <a:off x="54725" y="1193100"/>
            <a:ext cx="4517400" cy="39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Problem</a:t>
            </a:r>
            <a:endParaRPr b="1"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Proofreading requires an extra click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Lack of error prevention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Solution</a:t>
            </a:r>
            <a:endParaRPr b="1"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Text field remains on the same screen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5" name="Google Shape;195;p37"/>
          <p:cNvSpPr/>
          <p:nvPr/>
        </p:nvSpPr>
        <p:spPr>
          <a:xfrm>
            <a:off x="0" y="251700"/>
            <a:ext cx="9144000" cy="941400"/>
          </a:xfrm>
          <a:prstGeom prst="rect">
            <a:avLst/>
          </a:prstGeom>
          <a:gradFill>
            <a:gsLst>
              <a:gs pos="0">
                <a:srgbClr val="9CA5D0"/>
              </a:gs>
              <a:gs pos="27000">
                <a:srgbClr val="9CA5D0"/>
              </a:gs>
              <a:gs pos="100000">
                <a:srgbClr val="68BEE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37"/>
          <p:cNvSpPr txBox="1"/>
          <p:nvPr/>
        </p:nvSpPr>
        <p:spPr>
          <a:xfrm>
            <a:off x="0" y="251700"/>
            <a:ext cx="91440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Proofreading “Memory Details” is difficult</a:t>
            </a:r>
            <a:endParaRPr b="1" sz="30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197" name="Google Shape;197;p37"/>
          <p:cNvPicPr preferRelativeResize="0"/>
          <p:nvPr/>
        </p:nvPicPr>
        <p:blipFill rotWithShape="1">
          <a:blip r:embed="rId3">
            <a:alphaModFix/>
          </a:blip>
          <a:srcRect b="30340" l="2411" r="3382" t="17066"/>
          <a:stretch/>
        </p:blipFill>
        <p:spPr>
          <a:xfrm>
            <a:off x="4572125" y="1354275"/>
            <a:ext cx="4360850" cy="7113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8" name="Google Shape;19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95" y="2226809"/>
            <a:ext cx="1308775" cy="2815692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9" name="Google Shape;199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4199" y="2226800"/>
            <a:ext cx="1308781" cy="28209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0" name="Google Shape;200;p37"/>
          <p:cNvSpPr/>
          <p:nvPr/>
        </p:nvSpPr>
        <p:spPr>
          <a:xfrm>
            <a:off x="4891213" y="4452675"/>
            <a:ext cx="615600" cy="3147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37"/>
          <p:cNvSpPr/>
          <p:nvPr/>
        </p:nvSpPr>
        <p:spPr>
          <a:xfrm rot="-992325">
            <a:off x="5444498" y="3951951"/>
            <a:ext cx="2502954" cy="486942"/>
          </a:xfrm>
          <a:prstGeom prst="rightArrow">
            <a:avLst>
              <a:gd fmla="val 14294" name="adj1"/>
              <a:gd fmla="val 10529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8"/>
          <p:cNvSpPr txBox="1"/>
          <p:nvPr/>
        </p:nvSpPr>
        <p:spPr>
          <a:xfrm>
            <a:off x="54725" y="1193100"/>
            <a:ext cx="9089400" cy="39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Problem</a:t>
            </a:r>
            <a:endParaRPr b="1"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Unable to remove rechord from Location Playlist in case user accidentally adds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Unable to unshare rechord in case user accidentally shares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Solution</a:t>
            </a:r>
            <a:endParaRPr b="1"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Include “Undo” option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7" name="Google Shape;207;p38"/>
          <p:cNvSpPr/>
          <p:nvPr/>
        </p:nvSpPr>
        <p:spPr>
          <a:xfrm>
            <a:off x="0" y="251700"/>
            <a:ext cx="9144000" cy="941400"/>
          </a:xfrm>
          <a:prstGeom prst="rect">
            <a:avLst/>
          </a:prstGeom>
          <a:gradFill>
            <a:gsLst>
              <a:gs pos="0">
                <a:srgbClr val="9CA5D0"/>
              </a:gs>
              <a:gs pos="27000">
                <a:srgbClr val="9CA5D0"/>
              </a:gs>
              <a:gs pos="100000">
                <a:srgbClr val="68BEE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8"/>
          <p:cNvSpPr txBox="1"/>
          <p:nvPr/>
        </p:nvSpPr>
        <p:spPr>
          <a:xfrm>
            <a:off x="0" y="251700"/>
            <a:ext cx="91440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No “Undo” option for adding to location/sharing</a:t>
            </a:r>
            <a:endParaRPr b="1" sz="30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209" name="Google Shape;20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0750" y="3412275"/>
            <a:ext cx="2427025" cy="1189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0" name="Google Shape;21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1532" y="3412275"/>
            <a:ext cx="2430269" cy="1189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1" name="Google Shape;211;p38"/>
          <p:cNvSpPr/>
          <p:nvPr/>
        </p:nvSpPr>
        <p:spPr>
          <a:xfrm>
            <a:off x="4261950" y="4142875"/>
            <a:ext cx="896400" cy="5118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38"/>
          <p:cNvSpPr/>
          <p:nvPr/>
        </p:nvSpPr>
        <p:spPr>
          <a:xfrm>
            <a:off x="6780900" y="4142875"/>
            <a:ext cx="896400" cy="5118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9"/>
          <p:cNvSpPr txBox="1"/>
          <p:nvPr/>
        </p:nvSpPr>
        <p:spPr>
          <a:xfrm>
            <a:off x="54725" y="1193100"/>
            <a:ext cx="9089400" cy="39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Problem</a:t>
            </a:r>
            <a:endParaRPr b="1"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After saving rechord, only able to edit “Memory Details”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Accidentally save incorrect song/location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Solution</a:t>
            </a:r>
            <a:endParaRPr b="1"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Allow edits to song and location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8" name="Google Shape;218;p39"/>
          <p:cNvSpPr/>
          <p:nvPr/>
        </p:nvSpPr>
        <p:spPr>
          <a:xfrm>
            <a:off x="0" y="251700"/>
            <a:ext cx="9144000" cy="941400"/>
          </a:xfrm>
          <a:prstGeom prst="rect">
            <a:avLst/>
          </a:prstGeom>
          <a:gradFill>
            <a:gsLst>
              <a:gs pos="0">
                <a:srgbClr val="9CA5D0"/>
              </a:gs>
              <a:gs pos="27000">
                <a:srgbClr val="9CA5D0"/>
              </a:gs>
              <a:gs pos="100000">
                <a:srgbClr val="68BEE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9"/>
          <p:cNvSpPr txBox="1"/>
          <p:nvPr/>
        </p:nvSpPr>
        <p:spPr>
          <a:xfrm>
            <a:off x="0" y="251700"/>
            <a:ext cx="91440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Cannot edit song and location</a:t>
            </a:r>
            <a:endParaRPr b="1" sz="30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9CA5D0"/>
            </a:gs>
            <a:gs pos="27000">
              <a:srgbClr val="9CA5D0"/>
            </a:gs>
            <a:gs pos="100000">
              <a:srgbClr val="68BEE2"/>
            </a:gs>
          </a:gsLst>
          <a:lin ang="2700006" scaled="0"/>
        </a:gra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0"/>
          <p:cNvSpPr txBox="1"/>
          <p:nvPr>
            <p:ph type="ctrTitle"/>
          </p:nvPr>
        </p:nvSpPr>
        <p:spPr>
          <a:xfrm>
            <a:off x="1963500" y="2114250"/>
            <a:ext cx="5217000" cy="91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Prototype Status</a:t>
            </a:r>
            <a:endParaRPr b="1" sz="48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1"/>
          <p:cNvSpPr txBox="1"/>
          <p:nvPr/>
        </p:nvSpPr>
        <p:spPr>
          <a:xfrm>
            <a:off x="54725" y="1193100"/>
            <a:ext cx="9089400" cy="39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React Native and Expo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IDEs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○"/>
            </a:pP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Visual Studio Code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○"/>
            </a:pP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Sublime Text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iOS Simulator / iPhone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GitHub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0" name="Google Shape;230;p41"/>
          <p:cNvSpPr/>
          <p:nvPr/>
        </p:nvSpPr>
        <p:spPr>
          <a:xfrm>
            <a:off x="0" y="251700"/>
            <a:ext cx="9144000" cy="941400"/>
          </a:xfrm>
          <a:prstGeom prst="rect">
            <a:avLst/>
          </a:prstGeom>
          <a:gradFill>
            <a:gsLst>
              <a:gs pos="0">
                <a:srgbClr val="9CA5D0"/>
              </a:gs>
              <a:gs pos="27000">
                <a:srgbClr val="9CA5D0"/>
              </a:gs>
              <a:gs pos="100000">
                <a:srgbClr val="68BEE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41"/>
          <p:cNvSpPr txBox="1"/>
          <p:nvPr/>
        </p:nvSpPr>
        <p:spPr>
          <a:xfrm>
            <a:off x="0" y="251700"/>
            <a:ext cx="91440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Tools Used</a:t>
            </a:r>
            <a:endParaRPr b="1" sz="30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232" name="Google Shape;23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1250" y="1518788"/>
            <a:ext cx="3404100" cy="3101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0024" y="581125"/>
            <a:ext cx="2248099" cy="4426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69325" y="3882450"/>
            <a:ext cx="1125050" cy="112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2"/>
          <p:cNvSpPr/>
          <p:nvPr/>
        </p:nvSpPr>
        <p:spPr>
          <a:xfrm>
            <a:off x="0" y="251700"/>
            <a:ext cx="9144000" cy="941400"/>
          </a:xfrm>
          <a:prstGeom prst="rect">
            <a:avLst/>
          </a:prstGeom>
          <a:gradFill>
            <a:gsLst>
              <a:gs pos="0">
                <a:srgbClr val="9CA5D0"/>
              </a:gs>
              <a:gs pos="27000">
                <a:srgbClr val="9CA5D0"/>
              </a:gs>
              <a:gs pos="100000">
                <a:srgbClr val="68BEE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42"/>
          <p:cNvSpPr txBox="1"/>
          <p:nvPr/>
        </p:nvSpPr>
        <p:spPr>
          <a:xfrm>
            <a:off x="0" y="251700"/>
            <a:ext cx="91440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Implemented Features</a:t>
            </a:r>
            <a:endParaRPr b="1" sz="30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41" name="Google Shape;241;p42"/>
          <p:cNvSpPr txBox="1"/>
          <p:nvPr/>
        </p:nvSpPr>
        <p:spPr>
          <a:xfrm>
            <a:off x="1011150" y="4622075"/>
            <a:ext cx="71217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Proxima Nova"/>
                <a:ea typeface="Proxima Nova"/>
                <a:cs typeface="Proxima Nova"/>
                <a:sym typeface="Proxima Nova"/>
              </a:rPr>
              <a:t>Rechord Collection / Rechord Viewer </a:t>
            </a: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(Simple Task)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42" name="Google Shape;24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3913" y="1373663"/>
            <a:ext cx="1869899" cy="332463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43" name="Google Shape;243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0200" y="1373650"/>
            <a:ext cx="1869899" cy="332463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44" name="Google Shape;244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6475" y="1373650"/>
            <a:ext cx="1869899" cy="332463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45" name="Google Shape;245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626" y="1373663"/>
            <a:ext cx="1869899" cy="332461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6" name="Google Shape;246;p42"/>
          <p:cNvSpPr/>
          <p:nvPr/>
        </p:nvSpPr>
        <p:spPr>
          <a:xfrm>
            <a:off x="1188425" y="3165225"/>
            <a:ext cx="955800" cy="10509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7" name="Google Shape;247;p42"/>
          <p:cNvCxnSpPr>
            <a:stCxn id="246" idx="3"/>
          </p:cNvCxnSpPr>
          <p:nvPr/>
        </p:nvCxnSpPr>
        <p:spPr>
          <a:xfrm flipH="1" rot="10800000">
            <a:off x="2144225" y="3054075"/>
            <a:ext cx="614400" cy="636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8" name="Google Shape;248;p42"/>
          <p:cNvCxnSpPr/>
          <p:nvPr/>
        </p:nvCxnSpPr>
        <p:spPr>
          <a:xfrm>
            <a:off x="6124300" y="2427425"/>
            <a:ext cx="13476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oval"/>
            <a:tailEnd len="med" w="med" type="triangle"/>
          </a:ln>
        </p:spPr>
      </p:cxnSp>
      <p:sp>
        <p:nvSpPr>
          <p:cNvPr id="249" name="Google Shape;249;p42"/>
          <p:cNvSpPr/>
          <p:nvPr/>
        </p:nvSpPr>
        <p:spPr>
          <a:xfrm>
            <a:off x="2711400" y="3601600"/>
            <a:ext cx="349200" cy="3492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0" name="Google Shape;250;p42"/>
          <p:cNvCxnSpPr>
            <a:stCxn id="249" idx="6"/>
          </p:cNvCxnSpPr>
          <p:nvPr/>
        </p:nvCxnSpPr>
        <p:spPr>
          <a:xfrm flipH="1" rot="10800000">
            <a:off x="3060600" y="3199900"/>
            <a:ext cx="2013000" cy="5763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3"/>
          <p:cNvSpPr/>
          <p:nvPr/>
        </p:nvSpPr>
        <p:spPr>
          <a:xfrm>
            <a:off x="0" y="251700"/>
            <a:ext cx="9144000" cy="941400"/>
          </a:xfrm>
          <a:prstGeom prst="rect">
            <a:avLst/>
          </a:prstGeom>
          <a:gradFill>
            <a:gsLst>
              <a:gs pos="0">
                <a:srgbClr val="9CA5D0"/>
              </a:gs>
              <a:gs pos="27000">
                <a:srgbClr val="9CA5D0"/>
              </a:gs>
              <a:gs pos="100000">
                <a:srgbClr val="68BEE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43"/>
          <p:cNvSpPr txBox="1"/>
          <p:nvPr/>
        </p:nvSpPr>
        <p:spPr>
          <a:xfrm>
            <a:off x="0" y="251700"/>
            <a:ext cx="91440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Implemented Features</a:t>
            </a:r>
            <a:endParaRPr b="1" sz="30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257" name="Google Shape;25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5425" y="1333850"/>
            <a:ext cx="2049624" cy="364559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58" name="Google Shape;258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8951" y="1333850"/>
            <a:ext cx="2049626" cy="3645602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59" name="Google Shape;259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2472" y="1333834"/>
            <a:ext cx="2049624" cy="364562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60" name="Google Shape;260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01899" y="1333850"/>
            <a:ext cx="2049626" cy="3645602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/>
          <p:nvPr/>
        </p:nvSpPr>
        <p:spPr>
          <a:xfrm>
            <a:off x="125" y="1193100"/>
            <a:ext cx="9144000" cy="395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Journaling is time-consuming, and photos only capture visual details. Rechords uses the connection between music and memories to </a:t>
            </a:r>
            <a:r>
              <a:rPr b="1"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recreate the environment of the memory itself </a:t>
            </a: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and </a:t>
            </a: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give users </a:t>
            </a:r>
            <a:r>
              <a:rPr b="1"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 better way to remember</a:t>
            </a: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26"/>
          <p:cNvSpPr/>
          <p:nvPr/>
        </p:nvSpPr>
        <p:spPr>
          <a:xfrm>
            <a:off x="0" y="251700"/>
            <a:ext cx="9144000" cy="941400"/>
          </a:xfrm>
          <a:prstGeom prst="rect">
            <a:avLst/>
          </a:prstGeom>
          <a:gradFill>
            <a:gsLst>
              <a:gs pos="0">
                <a:srgbClr val="9CA5D0"/>
              </a:gs>
              <a:gs pos="27000">
                <a:srgbClr val="9CA5D0"/>
              </a:gs>
              <a:gs pos="100000">
                <a:srgbClr val="68BEE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6"/>
          <p:cNvSpPr txBox="1"/>
          <p:nvPr/>
        </p:nvSpPr>
        <p:spPr>
          <a:xfrm>
            <a:off x="0" y="251700"/>
            <a:ext cx="91440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Problem/Solution Overview</a:t>
            </a:r>
            <a:endParaRPr b="1" sz="30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4"/>
          <p:cNvSpPr/>
          <p:nvPr/>
        </p:nvSpPr>
        <p:spPr>
          <a:xfrm>
            <a:off x="0" y="251700"/>
            <a:ext cx="9144000" cy="941400"/>
          </a:xfrm>
          <a:prstGeom prst="rect">
            <a:avLst/>
          </a:prstGeom>
          <a:gradFill>
            <a:gsLst>
              <a:gs pos="0">
                <a:srgbClr val="9CA5D0"/>
              </a:gs>
              <a:gs pos="27000">
                <a:srgbClr val="9CA5D0"/>
              </a:gs>
              <a:gs pos="100000">
                <a:srgbClr val="68BEE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44"/>
          <p:cNvSpPr txBox="1"/>
          <p:nvPr/>
        </p:nvSpPr>
        <p:spPr>
          <a:xfrm>
            <a:off x="0" y="251700"/>
            <a:ext cx="91440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Implemented Features</a:t>
            </a:r>
            <a:endParaRPr b="1" sz="30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267" name="Google Shape;26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1390" y="1345500"/>
            <a:ext cx="2049626" cy="3645602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68" name="Google Shape;268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554" y="1345500"/>
            <a:ext cx="2049626" cy="3645602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69" name="Google Shape;269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32972" y="1345484"/>
            <a:ext cx="2049624" cy="364562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70" name="Google Shape;270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89829" y="1345475"/>
            <a:ext cx="2049626" cy="3645602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5"/>
          <p:cNvSpPr txBox="1"/>
          <p:nvPr/>
        </p:nvSpPr>
        <p:spPr>
          <a:xfrm>
            <a:off x="54725" y="1193100"/>
            <a:ext cx="4517400" cy="39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ToDo</a:t>
            </a:r>
            <a:endParaRPr b="1"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“Create New Rechord” functionality</a:t>
            </a:r>
            <a:endParaRPr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Public Location Collections</a:t>
            </a:r>
            <a:endParaRPr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Char char="○"/>
            </a:pPr>
            <a:r>
              <a:rPr lang="en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Data</a:t>
            </a:r>
            <a:endParaRPr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Char char="○"/>
            </a:pPr>
            <a:r>
              <a:rPr lang="en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Adding personal rechords</a:t>
            </a:r>
            <a:endParaRPr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“Send to friend” functionality</a:t>
            </a:r>
            <a:endParaRPr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Recognize song playing</a:t>
            </a:r>
            <a:endParaRPr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6" name="Google Shape;276;p45"/>
          <p:cNvSpPr/>
          <p:nvPr/>
        </p:nvSpPr>
        <p:spPr>
          <a:xfrm>
            <a:off x="0" y="251700"/>
            <a:ext cx="9144000" cy="941400"/>
          </a:xfrm>
          <a:prstGeom prst="rect">
            <a:avLst/>
          </a:prstGeom>
          <a:gradFill>
            <a:gsLst>
              <a:gs pos="0">
                <a:srgbClr val="9CA5D0"/>
              </a:gs>
              <a:gs pos="27000">
                <a:srgbClr val="9CA5D0"/>
              </a:gs>
              <a:gs pos="100000">
                <a:srgbClr val="68BEE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45"/>
          <p:cNvSpPr txBox="1"/>
          <p:nvPr/>
        </p:nvSpPr>
        <p:spPr>
          <a:xfrm>
            <a:off x="0" y="251700"/>
            <a:ext cx="91440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Unimplemented Features</a:t>
            </a:r>
            <a:endParaRPr b="1" sz="30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78" name="Google Shape;278;p45"/>
          <p:cNvSpPr txBox="1"/>
          <p:nvPr/>
        </p:nvSpPr>
        <p:spPr>
          <a:xfrm>
            <a:off x="4626600" y="1193100"/>
            <a:ext cx="4517400" cy="39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Plan</a:t>
            </a:r>
            <a:endParaRPr b="1" sz="20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Re-use code from similarly styled components</a:t>
            </a:r>
            <a:endParaRPr sz="20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out database</a:t>
            </a:r>
            <a:endParaRPr sz="20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Use existing Spotify API</a:t>
            </a:r>
            <a:endParaRPr sz="20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6"/>
          <p:cNvSpPr txBox="1"/>
          <p:nvPr/>
        </p:nvSpPr>
        <p:spPr>
          <a:xfrm>
            <a:off x="54725" y="1193100"/>
            <a:ext cx="4517400" cy="39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ToDo</a:t>
            </a:r>
            <a:endParaRPr b="1" sz="20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“Create New Rechord” functionality</a:t>
            </a:r>
            <a:endParaRPr sz="20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Public Location Collections</a:t>
            </a:r>
            <a:endParaRPr sz="20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000"/>
              <a:buFont typeface="Proxima Nova"/>
              <a:buChar char="○"/>
            </a:pPr>
            <a:r>
              <a:rPr lang="en" sz="20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Data</a:t>
            </a:r>
            <a:endParaRPr sz="20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000"/>
              <a:buFont typeface="Proxima Nova"/>
              <a:buChar char="○"/>
            </a:pPr>
            <a:r>
              <a:rPr lang="en" sz="20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Adding personal rechords</a:t>
            </a:r>
            <a:endParaRPr sz="20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“Send to friend” functionality</a:t>
            </a:r>
            <a:endParaRPr sz="20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Recognize song playing</a:t>
            </a:r>
            <a:endParaRPr b="1" sz="20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84" name="Google Shape;284;p46"/>
          <p:cNvSpPr/>
          <p:nvPr/>
        </p:nvSpPr>
        <p:spPr>
          <a:xfrm>
            <a:off x="0" y="251700"/>
            <a:ext cx="9144000" cy="941400"/>
          </a:xfrm>
          <a:prstGeom prst="rect">
            <a:avLst/>
          </a:prstGeom>
          <a:gradFill>
            <a:gsLst>
              <a:gs pos="0">
                <a:srgbClr val="9CA5D0"/>
              </a:gs>
              <a:gs pos="27000">
                <a:srgbClr val="9CA5D0"/>
              </a:gs>
              <a:gs pos="100000">
                <a:srgbClr val="68BEE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46"/>
          <p:cNvSpPr txBox="1"/>
          <p:nvPr/>
        </p:nvSpPr>
        <p:spPr>
          <a:xfrm>
            <a:off x="0" y="251700"/>
            <a:ext cx="91440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Unimplemented Features</a:t>
            </a:r>
            <a:endParaRPr b="1" sz="30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86" name="Google Shape;286;p46"/>
          <p:cNvSpPr txBox="1"/>
          <p:nvPr/>
        </p:nvSpPr>
        <p:spPr>
          <a:xfrm>
            <a:off x="4626600" y="1193100"/>
            <a:ext cx="4517400" cy="39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000">
                <a:latin typeface="Proxima Nova"/>
                <a:ea typeface="Proxima Nova"/>
                <a:cs typeface="Proxima Nova"/>
                <a:sym typeface="Proxima Nova"/>
              </a:rPr>
              <a:t>Plan</a:t>
            </a:r>
            <a:endParaRPr b="1"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Re-use code from similarly styled components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Figure out database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Use existing Spotify API</a:t>
            </a:r>
            <a:endParaRPr b="1"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7"/>
          <p:cNvSpPr txBox="1"/>
          <p:nvPr/>
        </p:nvSpPr>
        <p:spPr>
          <a:xfrm>
            <a:off x="54725" y="1193100"/>
            <a:ext cx="9089400" cy="39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Details of rechords for “Friends” and “Public Location Collection” (song, location, date, owner, etc.)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List of friends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Sort by functionality 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Recognized song (if API plan doesn’t work)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2" name="Google Shape;292;p47"/>
          <p:cNvSpPr/>
          <p:nvPr/>
        </p:nvSpPr>
        <p:spPr>
          <a:xfrm>
            <a:off x="0" y="251700"/>
            <a:ext cx="9144000" cy="941400"/>
          </a:xfrm>
          <a:prstGeom prst="rect">
            <a:avLst/>
          </a:prstGeom>
          <a:gradFill>
            <a:gsLst>
              <a:gs pos="0">
                <a:srgbClr val="9CA5D0"/>
              </a:gs>
              <a:gs pos="27000">
                <a:srgbClr val="9CA5D0"/>
              </a:gs>
              <a:gs pos="100000">
                <a:srgbClr val="68BEE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47"/>
          <p:cNvSpPr txBox="1"/>
          <p:nvPr/>
        </p:nvSpPr>
        <p:spPr>
          <a:xfrm>
            <a:off x="0" y="251700"/>
            <a:ext cx="91440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Hardcoded Data</a:t>
            </a:r>
            <a:endParaRPr b="1" sz="30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8"/>
          <p:cNvSpPr txBox="1"/>
          <p:nvPr/>
        </p:nvSpPr>
        <p:spPr>
          <a:xfrm>
            <a:off x="54725" y="1193100"/>
            <a:ext cx="9089400" cy="39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Not sure how to use Spotify API in React Native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○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If we can’t get the feature to work, should we just default to searching/manually inputting the song?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9" name="Google Shape;299;p48"/>
          <p:cNvSpPr/>
          <p:nvPr/>
        </p:nvSpPr>
        <p:spPr>
          <a:xfrm>
            <a:off x="0" y="251700"/>
            <a:ext cx="9144000" cy="941400"/>
          </a:xfrm>
          <a:prstGeom prst="rect">
            <a:avLst/>
          </a:prstGeom>
          <a:gradFill>
            <a:gsLst>
              <a:gs pos="0">
                <a:srgbClr val="9CA5D0"/>
              </a:gs>
              <a:gs pos="27000">
                <a:srgbClr val="9CA5D0"/>
              </a:gs>
              <a:gs pos="100000">
                <a:srgbClr val="68BEE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48"/>
          <p:cNvSpPr txBox="1"/>
          <p:nvPr/>
        </p:nvSpPr>
        <p:spPr>
          <a:xfrm>
            <a:off x="0" y="251700"/>
            <a:ext cx="91440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Questions / Issues</a:t>
            </a:r>
            <a:endParaRPr b="1" sz="30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9CA5D0"/>
            </a:gs>
            <a:gs pos="27000">
              <a:srgbClr val="9CA5D0"/>
            </a:gs>
            <a:gs pos="100000">
              <a:srgbClr val="68BEE2"/>
            </a:gs>
          </a:gsLst>
          <a:lin ang="2700006" scaled="0"/>
        </a:gra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9"/>
          <p:cNvSpPr txBox="1"/>
          <p:nvPr>
            <p:ph type="ctrTitle"/>
          </p:nvPr>
        </p:nvSpPr>
        <p:spPr>
          <a:xfrm>
            <a:off x="1963500" y="2114250"/>
            <a:ext cx="5217000" cy="91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Demonstration</a:t>
            </a:r>
            <a:endParaRPr b="1" sz="48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9CA5D0"/>
            </a:gs>
            <a:gs pos="27000">
              <a:srgbClr val="9CA5D0"/>
            </a:gs>
            <a:gs pos="100000">
              <a:srgbClr val="68BEE2"/>
            </a:gs>
          </a:gsLst>
          <a:lin ang="2700006" scaled="0"/>
        </a:gra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0"/>
          <p:cNvSpPr txBox="1"/>
          <p:nvPr>
            <p:ph type="ctrTitle"/>
          </p:nvPr>
        </p:nvSpPr>
        <p:spPr>
          <a:xfrm>
            <a:off x="1963500" y="2114250"/>
            <a:ext cx="5217000" cy="91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Summary</a:t>
            </a:r>
            <a:endParaRPr b="1" sz="48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1"/>
          <p:cNvSpPr txBox="1"/>
          <p:nvPr/>
        </p:nvSpPr>
        <p:spPr>
          <a:xfrm>
            <a:off x="54725" y="1193100"/>
            <a:ext cx="9089400" cy="39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Playlist Design changed to Album Design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○"/>
            </a:pP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Terminology changed from “playlists” to “collections”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User given more control and freedom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○"/>
            </a:pP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“Undo” options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○"/>
            </a:pP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Editing song and location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Most of the screens have been created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○"/>
            </a:pP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Few minor fixes will be made in final project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Working on database this weekend to complete functionality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○"/>
            </a:pP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Primarily for creating a new rechord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6" name="Google Shape;316;p51"/>
          <p:cNvSpPr/>
          <p:nvPr/>
        </p:nvSpPr>
        <p:spPr>
          <a:xfrm>
            <a:off x="0" y="251700"/>
            <a:ext cx="9144000" cy="941400"/>
          </a:xfrm>
          <a:prstGeom prst="rect">
            <a:avLst/>
          </a:prstGeom>
          <a:gradFill>
            <a:gsLst>
              <a:gs pos="0">
                <a:srgbClr val="9CA5D0"/>
              </a:gs>
              <a:gs pos="27000">
                <a:srgbClr val="9CA5D0"/>
              </a:gs>
              <a:gs pos="100000">
                <a:srgbClr val="68BEE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51"/>
          <p:cNvSpPr txBox="1"/>
          <p:nvPr/>
        </p:nvSpPr>
        <p:spPr>
          <a:xfrm>
            <a:off x="0" y="251700"/>
            <a:ext cx="91440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Summary</a:t>
            </a:r>
            <a:endParaRPr b="1" sz="30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/>
          <p:nvPr/>
        </p:nvSpPr>
        <p:spPr>
          <a:xfrm>
            <a:off x="987000" y="1193100"/>
            <a:ext cx="7170000" cy="395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By </a:t>
            </a:r>
            <a:r>
              <a:rPr b="1" lang="en" sz="3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connecting music to memories</a:t>
            </a:r>
            <a:r>
              <a:rPr lang="en" sz="3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, we hope to </a:t>
            </a:r>
            <a:r>
              <a:rPr b="1" lang="en" sz="3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add a new dimension</a:t>
            </a:r>
            <a:r>
              <a:rPr lang="en" sz="3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to memory keeping.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4" name="Google Shape;114;p27"/>
          <p:cNvSpPr/>
          <p:nvPr/>
        </p:nvSpPr>
        <p:spPr>
          <a:xfrm>
            <a:off x="0" y="251700"/>
            <a:ext cx="9144000" cy="941400"/>
          </a:xfrm>
          <a:prstGeom prst="rect">
            <a:avLst/>
          </a:prstGeom>
          <a:gradFill>
            <a:gsLst>
              <a:gs pos="0">
                <a:srgbClr val="9CA5D0"/>
              </a:gs>
              <a:gs pos="27000">
                <a:srgbClr val="9CA5D0"/>
              </a:gs>
              <a:gs pos="100000">
                <a:srgbClr val="68BEE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7"/>
          <p:cNvSpPr txBox="1"/>
          <p:nvPr/>
        </p:nvSpPr>
        <p:spPr>
          <a:xfrm>
            <a:off x="2864700" y="251700"/>
            <a:ext cx="34146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Mission Statement</a:t>
            </a:r>
            <a:endParaRPr b="1" sz="30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/>
          <p:nvPr>
            <p:ph type="ctrTitle"/>
          </p:nvPr>
        </p:nvSpPr>
        <p:spPr>
          <a:xfrm>
            <a:off x="4651025" y="82075"/>
            <a:ext cx="4493100" cy="499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Overall Design Changes</a:t>
            </a:r>
            <a:endParaRPr b="1" sz="3000">
              <a:solidFill>
                <a:srgbClr val="000000"/>
              </a:solidFill>
              <a:latin typeface="Kalam"/>
              <a:ea typeface="Kalam"/>
              <a:cs typeface="Kalam"/>
              <a:sym typeface="Kala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HE Results</a:t>
            </a:r>
            <a:endParaRPr b="1" sz="3000">
              <a:solidFill>
                <a:srgbClr val="000000"/>
              </a:solidFill>
              <a:latin typeface="Kalam"/>
              <a:ea typeface="Kalam"/>
              <a:cs typeface="Kalam"/>
              <a:sym typeface="Kalam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6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Corresponding </a:t>
            </a:r>
            <a:r>
              <a:rPr i="1" lang="en" sz="26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Revisions</a:t>
            </a:r>
            <a:endParaRPr i="1" sz="2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Prototype Status</a:t>
            </a:r>
            <a:endParaRPr b="1" sz="3000">
              <a:solidFill>
                <a:srgbClr val="000000"/>
              </a:solidFill>
              <a:latin typeface="Kalam"/>
              <a:ea typeface="Kalam"/>
              <a:cs typeface="Kalam"/>
              <a:sym typeface="Kala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	</a:t>
            </a:r>
            <a:r>
              <a:rPr i="1" lang="en" sz="26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Tools</a:t>
            </a:r>
            <a:endParaRPr i="1" sz="2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6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	Implemented Features</a:t>
            </a:r>
            <a:endParaRPr i="1" sz="2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6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	Unimplemented Features</a:t>
            </a:r>
            <a:endParaRPr i="1" sz="2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6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	Wizard of Oz </a:t>
            </a:r>
            <a:endParaRPr i="1" sz="2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6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Hard-Coded Data</a:t>
            </a:r>
            <a:endParaRPr i="1" sz="2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Demonstration</a:t>
            </a:r>
            <a:endParaRPr sz="3000">
              <a:solidFill>
                <a:srgbClr val="000000"/>
              </a:solidFill>
              <a:latin typeface="Kalam"/>
              <a:ea typeface="Kalam"/>
              <a:cs typeface="Kalam"/>
              <a:sym typeface="Kala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Summary</a:t>
            </a:r>
            <a:endParaRPr b="1" sz="3000">
              <a:solidFill>
                <a:srgbClr val="000000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21" name="Google Shape;121;p28"/>
          <p:cNvSpPr/>
          <p:nvPr/>
        </p:nvSpPr>
        <p:spPr>
          <a:xfrm>
            <a:off x="0" y="0"/>
            <a:ext cx="4572000" cy="5157300"/>
          </a:xfrm>
          <a:prstGeom prst="rect">
            <a:avLst/>
          </a:prstGeom>
          <a:gradFill>
            <a:gsLst>
              <a:gs pos="0">
                <a:srgbClr val="9CA5D0"/>
              </a:gs>
              <a:gs pos="27000">
                <a:srgbClr val="9CA5D0"/>
              </a:gs>
              <a:gs pos="100000">
                <a:srgbClr val="68BEE2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025" y="802750"/>
            <a:ext cx="3537950" cy="353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9CA5D0"/>
            </a:gs>
            <a:gs pos="27000">
              <a:srgbClr val="9CA5D0"/>
            </a:gs>
            <a:gs pos="100000">
              <a:srgbClr val="68BEE2"/>
            </a:gs>
          </a:gsLst>
          <a:lin ang="2700006" scaled="0"/>
        </a:gra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9"/>
          <p:cNvSpPr txBox="1"/>
          <p:nvPr>
            <p:ph type="ctrTitle"/>
          </p:nvPr>
        </p:nvSpPr>
        <p:spPr>
          <a:xfrm>
            <a:off x="1963500" y="2114250"/>
            <a:ext cx="5217000" cy="91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Overall Design Changes</a:t>
            </a:r>
            <a:endParaRPr b="1" sz="48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0"/>
          <p:cNvSpPr/>
          <p:nvPr/>
        </p:nvSpPr>
        <p:spPr>
          <a:xfrm>
            <a:off x="0" y="251700"/>
            <a:ext cx="9144000" cy="941400"/>
          </a:xfrm>
          <a:prstGeom prst="rect">
            <a:avLst/>
          </a:prstGeom>
          <a:gradFill>
            <a:gsLst>
              <a:gs pos="0">
                <a:srgbClr val="9CA5D0"/>
              </a:gs>
              <a:gs pos="27000">
                <a:srgbClr val="9CA5D0"/>
              </a:gs>
              <a:gs pos="100000">
                <a:srgbClr val="68BEE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30"/>
          <p:cNvSpPr txBox="1"/>
          <p:nvPr/>
        </p:nvSpPr>
        <p:spPr>
          <a:xfrm>
            <a:off x="0" y="251700"/>
            <a:ext cx="91440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Playlist Design to Album Design</a:t>
            </a:r>
            <a:endParaRPr b="1" sz="30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134" name="Google Shape;134;p30"/>
          <p:cNvPicPr preferRelativeResize="0"/>
          <p:nvPr/>
        </p:nvPicPr>
        <p:blipFill rotWithShape="1">
          <a:blip r:embed="rId3">
            <a:alphaModFix/>
          </a:blip>
          <a:srcRect b="1594" l="0" r="0" t="0"/>
          <a:stretch/>
        </p:blipFill>
        <p:spPr>
          <a:xfrm>
            <a:off x="3917600" y="1286400"/>
            <a:ext cx="1740275" cy="373345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5" name="Google Shape;13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025" y="1287262"/>
            <a:ext cx="1740275" cy="373172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6" name="Google Shape;13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4100" y="1608600"/>
            <a:ext cx="3067874" cy="3089032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0"/>
          <p:cNvSpPr/>
          <p:nvPr/>
        </p:nvSpPr>
        <p:spPr>
          <a:xfrm>
            <a:off x="2058300" y="2718113"/>
            <a:ext cx="1740300" cy="870000"/>
          </a:xfrm>
          <a:prstGeom prst="rightArrow">
            <a:avLst>
              <a:gd fmla="val 33014" name="adj1"/>
              <a:gd fmla="val 74976" name="adj2"/>
            </a:avLst>
          </a:prstGeom>
          <a:solidFill>
            <a:srgbClr val="68BE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1"/>
          <p:cNvSpPr/>
          <p:nvPr/>
        </p:nvSpPr>
        <p:spPr>
          <a:xfrm>
            <a:off x="0" y="251700"/>
            <a:ext cx="9144000" cy="941400"/>
          </a:xfrm>
          <a:prstGeom prst="rect">
            <a:avLst/>
          </a:prstGeom>
          <a:gradFill>
            <a:gsLst>
              <a:gs pos="0">
                <a:srgbClr val="9CA5D0"/>
              </a:gs>
              <a:gs pos="27000">
                <a:srgbClr val="9CA5D0"/>
              </a:gs>
              <a:gs pos="100000">
                <a:srgbClr val="68BEE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31"/>
          <p:cNvSpPr txBox="1"/>
          <p:nvPr/>
        </p:nvSpPr>
        <p:spPr>
          <a:xfrm>
            <a:off x="0" y="251700"/>
            <a:ext cx="91440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“Create New Rechord” Screen</a:t>
            </a:r>
            <a:endParaRPr b="1" sz="30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44" name="Google Shape;144;p31"/>
          <p:cNvSpPr/>
          <p:nvPr/>
        </p:nvSpPr>
        <p:spPr>
          <a:xfrm>
            <a:off x="2058300" y="2718113"/>
            <a:ext cx="1740300" cy="870000"/>
          </a:xfrm>
          <a:prstGeom prst="rightArrow">
            <a:avLst>
              <a:gd fmla="val 33014" name="adj1"/>
              <a:gd fmla="val 74976" name="adj2"/>
            </a:avLst>
          </a:prstGeom>
          <a:solidFill>
            <a:srgbClr val="68BE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025" y="1286388"/>
            <a:ext cx="1740275" cy="37334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6" name="Google Shape;14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7601" y="1286412"/>
            <a:ext cx="1704702" cy="373342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7" name="Google Shape;147;p31"/>
          <p:cNvSpPr txBox="1"/>
          <p:nvPr/>
        </p:nvSpPr>
        <p:spPr>
          <a:xfrm>
            <a:off x="5741300" y="1286400"/>
            <a:ext cx="3286500" cy="3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Required info grouped together at the top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Optional info grouped together at the bottom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Album Design Applied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2"/>
          <p:cNvSpPr/>
          <p:nvPr/>
        </p:nvSpPr>
        <p:spPr>
          <a:xfrm>
            <a:off x="0" y="251700"/>
            <a:ext cx="9144000" cy="941400"/>
          </a:xfrm>
          <a:prstGeom prst="rect">
            <a:avLst/>
          </a:prstGeom>
          <a:gradFill>
            <a:gsLst>
              <a:gs pos="0">
                <a:srgbClr val="9CA5D0"/>
              </a:gs>
              <a:gs pos="27000">
                <a:srgbClr val="9CA5D0"/>
              </a:gs>
              <a:gs pos="100000">
                <a:srgbClr val="68BEE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32"/>
          <p:cNvSpPr txBox="1"/>
          <p:nvPr/>
        </p:nvSpPr>
        <p:spPr>
          <a:xfrm>
            <a:off x="0" y="251700"/>
            <a:ext cx="91440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“Explore” Screen</a:t>
            </a:r>
            <a:endParaRPr b="1" sz="30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54" name="Google Shape;154;p32"/>
          <p:cNvSpPr/>
          <p:nvPr/>
        </p:nvSpPr>
        <p:spPr>
          <a:xfrm>
            <a:off x="2058300" y="2718113"/>
            <a:ext cx="1740300" cy="870000"/>
          </a:xfrm>
          <a:prstGeom prst="rightArrow">
            <a:avLst>
              <a:gd fmla="val 33014" name="adj1"/>
              <a:gd fmla="val 74976" name="adj2"/>
            </a:avLst>
          </a:prstGeom>
          <a:solidFill>
            <a:srgbClr val="68BE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32"/>
          <p:cNvSpPr txBox="1"/>
          <p:nvPr/>
        </p:nvSpPr>
        <p:spPr>
          <a:xfrm>
            <a:off x="5741300" y="1286400"/>
            <a:ext cx="3286500" cy="3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Applied redesign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○"/>
            </a:pP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Made consistent with the feel of the rest of the app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List view easier to look at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○"/>
            </a:pP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Less cluttered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6" name="Google Shape;15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000" y="1286425"/>
            <a:ext cx="1740300" cy="373345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7" name="Google Shape;15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9800" y="1286400"/>
            <a:ext cx="1740300" cy="373345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9CA5D0"/>
            </a:gs>
            <a:gs pos="27000">
              <a:srgbClr val="9CA5D0"/>
            </a:gs>
            <a:gs pos="100000">
              <a:srgbClr val="68BEE2"/>
            </a:gs>
          </a:gsLst>
          <a:lin ang="2700006" scaled="0"/>
        </a:gra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 txBox="1"/>
          <p:nvPr>
            <p:ph type="ctrTitle"/>
          </p:nvPr>
        </p:nvSpPr>
        <p:spPr>
          <a:xfrm>
            <a:off x="1963500" y="2114250"/>
            <a:ext cx="5217000" cy="91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Heuristic Evaluation Results</a:t>
            </a:r>
            <a:endParaRPr b="1" sz="48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