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Montserra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Montserrat-bold.fntdata"/><Relationship Id="rId23" Type="http://schemas.openxmlformats.org/officeDocument/2006/relationships/slide" Target="slides/slide18.xml"/><Relationship Id="rId45"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Montserrat-boldItalic.fntdata"/><Relationship Id="rId25" Type="http://schemas.openxmlformats.org/officeDocument/2006/relationships/slide" Target="slides/slide20.xml"/><Relationship Id="rId47" Type="http://schemas.openxmlformats.org/officeDocument/2006/relationships/font" Target="fonts/Montserrat-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458905388_2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458905388_2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458905388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458905388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met Jiamin, who remembers memories with strong emotions the most.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458905388_2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458905388_2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met Jiamin, who remembers memories with strong emotions the most.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458905388_2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458905388_2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met Jiamin, who remembers memories with strong emotions the most.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33ba20cc9_1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33ba20cc9_1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45890538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45890538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Create a journal that allows users to look back at their past memories and relate them to their present selves (HMW #1)</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Make a public playlist that allows people to associate music, memories, and places (HMW #2 )</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Collect photos from friends, family, security cameras, and satellites, using face recognition to gather relevant photos for the user (HMW #3 - DARK HORSE IDEA)</a:t>
            </a:r>
            <a:endParaRPr sz="1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458905388_3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458905388_3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 assumed that people associate music and memories to places (Assumption #1).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 also assumed that people would enjoy reading memories from other users and listening to songs others associate with a place (Assumption #2). </a:t>
            </a:r>
            <a:endParaRPr sz="1800">
              <a:solidFill>
                <a:srgbClr val="454F5B"/>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33ba20cc9_1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33ba20cc9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 created a paper prototype that allowed users to select an emotion and then explain why they chose that emotion. If the user chose “sad” or another negative emotion, we would ask them to leave advice for their future self. Then, the user would receive a message with a similar negative memory and advice from their past self. If the user chose “happy” or a positive emotion, we would simply share another positive memory.</a:t>
            </a:r>
            <a:endParaRPr sz="1800">
              <a:solidFill>
                <a:srgbClr val="454F5B"/>
              </a:solidFill>
              <a:latin typeface="Montserrat"/>
              <a:ea typeface="Montserrat"/>
              <a:cs typeface="Montserrat"/>
              <a:sym typeface="Montserrat"/>
            </a:endParaRPr>
          </a:p>
          <a:p>
            <a:pPr indent="0" lvl="0" marL="0" rtl="0" algn="l">
              <a:spcBef>
                <a:spcPts val="0"/>
              </a:spcBef>
              <a:spcAft>
                <a:spcPts val="0"/>
              </a:spcAft>
              <a:buNone/>
            </a:pPr>
            <a:r>
              <a:t/>
            </a:r>
            <a:endParaRPr/>
          </a:p>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 assumed that people want to look back on their memories (Assumption #1).</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 also assumed that advice from their past self could guide them through a negative experience or remind them that they have persevered through similar negative experiences before (Assumption #2)</a:t>
            </a:r>
            <a:endParaRPr sz="1800">
              <a:solidFill>
                <a:srgbClr val="454F5B"/>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458905388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458905388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4458905388_3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458905388_3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33ba20cc9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33ba20cc9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4458905388_3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4458905388_3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4458905388_3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4458905388_3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458905388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458905388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458905388_3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458905388_3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200">
                <a:solidFill>
                  <a:schemeClr val="dk1"/>
                </a:solidFill>
                <a:latin typeface="Times New Roman"/>
                <a:ea typeface="Times New Roman"/>
                <a:cs typeface="Times New Roman"/>
                <a:sym typeface="Times New Roman"/>
              </a:rPr>
              <a:t>We assumed that people associate music and memories to places (Assumption #1).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200">
                <a:solidFill>
                  <a:schemeClr val="dk1"/>
                </a:solidFill>
                <a:latin typeface="Times New Roman"/>
                <a:ea typeface="Times New Roman"/>
                <a:cs typeface="Times New Roman"/>
                <a:sym typeface="Times New Roman"/>
              </a:rPr>
              <a:t>We also assumed that people would enjoy reading memories from other users and listening to songs others associate with a place (Assumption #2). </a:t>
            </a:r>
            <a:endParaRPr sz="1800">
              <a:solidFill>
                <a:srgbClr val="454F5B"/>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458905388_3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458905388_3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200">
                <a:solidFill>
                  <a:schemeClr val="dk1"/>
                </a:solidFill>
                <a:latin typeface="Times New Roman"/>
                <a:ea typeface="Times New Roman"/>
                <a:cs typeface="Times New Roman"/>
                <a:sym typeface="Times New Roman"/>
              </a:rPr>
              <a:t>We simulated a playlist-making app using paper and Spotify. We first had the testers write a song they associated with their current location and then the reason behind their choice. After “submitting” their entry, they were given a playlist of songs that others associated to the place. If they clicked on a song, they were presented with the reason/memory associated with it.</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458905388_3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458905388_3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458905388_3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458905388_3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help users narrow down song choices by providing options of genres tied to the place or time of day</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458905388_3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458905388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4458905388_3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4458905388_3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4458905388_3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4458905388_3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33ba20cc9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33ba20cc9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458905388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458905388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 wanted to test the assumption that people wouldn’t be okay with photos being recognized by AI (Assumption #1)</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 also assumed that it would not be a hassle to sort photos by emotions (Assumption #2). </a:t>
            </a:r>
            <a:endParaRPr sz="1800">
              <a:solidFill>
                <a:srgbClr val="454F5B"/>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458905388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45890538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200">
                <a:solidFill>
                  <a:schemeClr val="dk1"/>
                </a:solidFill>
                <a:latin typeface="Times New Roman"/>
                <a:ea typeface="Times New Roman"/>
                <a:cs typeface="Times New Roman"/>
                <a:sym typeface="Times New Roman"/>
              </a:rPr>
              <a:t>Because we had to create a personalized album, we tested this prototype on two of our friends, one being Jiamin, whose needfinding interview inspired this solution.  For each person, the personalized album had pictures of the user from friends, filtered using Google Photos AI. We then asked them to associate one emotion to each photo.</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4458905388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4458905388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4458905388_4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4458905388_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help users narrow down song choices by providing options of genres tied to the place or time of day</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4458905388_4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4458905388_4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Jiamin clearly expressed that she would not be a user of this app for it would “turn everything into a photoshoot,” just like Instagram</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4458905388_4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4458905388_4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4458905388_4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4458905388_4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200">
                <a:solidFill>
                  <a:srgbClr val="454F5B"/>
                </a:solidFill>
                <a:latin typeface="Montserrat"/>
                <a:ea typeface="Montserrat"/>
                <a:cs typeface="Montserrat"/>
                <a:sym typeface="Montserrat"/>
              </a:rPr>
              <a:t>People want to have more emotions attached to photos. People want to be able to “block” memories (don’t want to reminisce. Private archive would encourage people to use. Photos would not look at from a certain time period</a:t>
            </a:r>
            <a:endParaRPr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4458905388_5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4458905388_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Create a journal that allows users to look back at their past memories and relate them to their present selves (HMW #1)</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Make a public playlist that allows people to associate music, memories, and places (HMW #2 )</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Collect photos from friends, family, security cameras, and satellites, using face recognition to gather relevant photos for the user (HMW #3 - DARK HORSE IDEA)</a:t>
            </a:r>
            <a:endParaRPr sz="1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4458905388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4458905388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433ba20cc9_1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433ba20cc9_1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458905388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458905388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met Jiamin. She believes that strong memories are linked to her strongest emotions, what she feels in the moment will make the memory stick.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458905388_5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458905388_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thought it would be game-changing to help her connect other strong feelings to places.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33ba20cc9_1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33ba20cc9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juhmeen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458905388_2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458905388_2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454F5B"/>
                </a:solidFill>
              </a:rPr>
              <a:t>Due to a constant change in environment, her memory loss worsens.</a:t>
            </a:r>
            <a:endParaRPr sz="1200">
              <a:solidFill>
                <a:srgbClr val="454F5B"/>
              </a:solidFill>
            </a:endParaRPr>
          </a:p>
          <a:p>
            <a:pPr indent="-304800" lvl="0" marL="457200" rtl="0" algn="l">
              <a:lnSpc>
                <a:spcPct val="115000"/>
              </a:lnSpc>
              <a:spcBef>
                <a:spcPts val="1600"/>
              </a:spcBef>
              <a:spcAft>
                <a:spcPts val="0"/>
              </a:spcAft>
              <a:buClr>
                <a:srgbClr val="454F5B"/>
              </a:buClr>
              <a:buSzPts val="1200"/>
              <a:buFont typeface="Arial"/>
              <a:buChar char="●"/>
            </a:pPr>
            <a:r>
              <a:rPr lang="en" sz="1200">
                <a:solidFill>
                  <a:srgbClr val="454F5B"/>
                </a:solidFill>
              </a:rPr>
              <a:t>75 year old Palo Alto resident</a:t>
            </a:r>
            <a:endParaRPr sz="1200">
              <a:solidFill>
                <a:srgbClr val="454F5B"/>
              </a:solidFill>
            </a:endParaRPr>
          </a:p>
          <a:p>
            <a:pPr indent="-304800" lvl="0" marL="457200" rtl="0" algn="l">
              <a:lnSpc>
                <a:spcPct val="115000"/>
              </a:lnSpc>
              <a:spcBef>
                <a:spcPts val="0"/>
              </a:spcBef>
              <a:spcAft>
                <a:spcPts val="0"/>
              </a:spcAft>
              <a:buClr>
                <a:srgbClr val="454F5B"/>
              </a:buClr>
              <a:buSzPts val="1200"/>
              <a:buFont typeface="Arial"/>
              <a:buChar char="●"/>
            </a:pPr>
            <a:r>
              <a:rPr lang="en" sz="1200">
                <a:solidFill>
                  <a:srgbClr val="454F5B"/>
                </a:solidFill>
              </a:rPr>
              <a:t>suffers from gradual memory loss</a:t>
            </a:r>
            <a:endParaRPr sz="1200">
              <a:solidFill>
                <a:srgbClr val="454F5B"/>
              </a:solidFill>
            </a:endParaRPr>
          </a:p>
          <a:p>
            <a:pPr indent="-304800" lvl="0" marL="457200" rtl="0" algn="l">
              <a:lnSpc>
                <a:spcPct val="115000"/>
              </a:lnSpc>
              <a:spcBef>
                <a:spcPts val="0"/>
              </a:spcBef>
              <a:spcAft>
                <a:spcPts val="0"/>
              </a:spcAft>
              <a:buClr>
                <a:srgbClr val="454F5B"/>
              </a:buClr>
              <a:buSzPts val="1200"/>
              <a:buFont typeface="Arial"/>
              <a:buChar char="●"/>
            </a:pPr>
            <a:r>
              <a:rPr lang="en" sz="1200">
                <a:solidFill>
                  <a:srgbClr val="454F5B"/>
                </a:solidFill>
              </a:rPr>
              <a:t>has moved 7 times in the past 6 years</a:t>
            </a:r>
            <a:endParaRPr sz="1200">
              <a:solidFill>
                <a:srgbClr val="454F5B"/>
              </a:solidFill>
            </a:endParaRPr>
          </a:p>
          <a:p>
            <a:pPr indent="-304800" lvl="0" marL="457200" rtl="0" algn="l">
              <a:lnSpc>
                <a:spcPct val="115000"/>
              </a:lnSpc>
              <a:spcBef>
                <a:spcPts val="0"/>
              </a:spcBef>
              <a:spcAft>
                <a:spcPts val="0"/>
              </a:spcAft>
              <a:buClr>
                <a:srgbClr val="454F5B"/>
              </a:buClr>
              <a:buSzPts val="1200"/>
              <a:buFont typeface="Arial"/>
              <a:buChar char="●"/>
            </a:pPr>
            <a:r>
              <a:rPr lang="en" sz="1200">
                <a:solidFill>
                  <a:srgbClr val="454F5B"/>
                </a:solidFill>
              </a:rPr>
              <a:t>doesn’t remember bus routine</a:t>
            </a:r>
            <a:endParaRPr sz="1200">
              <a:solidFill>
                <a:srgbClr val="454F5B"/>
              </a:solidFill>
            </a:endParaRPr>
          </a:p>
          <a:p>
            <a:pPr indent="0" lvl="0" marL="0" rtl="0" algn="l">
              <a:spcBef>
                <a:spcPts val="1600"/>
              </a:spcBef>
              <a:spcAft>
                <a:spcPts val="0"/>
              </a:spcAft>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458905388_2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458905388_2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458905388_2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458905388_2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454F5B"/>
              </a:buClr>
              <a:buSzPts val="1200"/>
              <a:buFont typeface="Arial"/>
              <a:buChar char="●"/>
            </a:pPr>
            <a:r>
              <a:rPr lang="en" sz="1200">
                <a:solidFill>
                  <a:srgbClr val="454F5B"/>
                </a:solidFill>
              </a:rPr>
              <a:t>75 year old Palo Alto resident</a:t>
            </a:r>
            <a:endParaRPr sz="1200">
              <a:solidFill>
                <a:srgbClr val="454F5B"/>
              </a:solidFill>
            </a:endParaRPr>
          </a:p>
          <a:p>
            <a:pPr indent="-304800" lvl="0" marL="457200" rtl="0" algn="l">
              <a:lnSpc>
                <a:spcPct val="115000"/>
              </a:lnSpc>
              <a:spcBef>
                <a:spcPts val="0"/>
              </a:spcBef>
              <a:spcAft>
                <a:spcPts val="0"/>
              </a:spcAft>
              <a:buClr>
                <a:srgbClr val="454F5B"/>
              </a:buClr>
              <a:buSzPts val="1200"/>
              <a:buFont typeface="Arial"/>
              <a:buChar char="●"/>
            </a:pPr>
            <a:r>
              <a:rPr lang="en" sz="1200">
                <a:solidFill>
                  <a:srgbClr val="454F5B"/>
                </a:solidFill>
              </a:rPr>
              <a:t>suffers from gradual memory loss</a:t>
            </a:r>
            <a:endParaRPr sz="1200">
              <a:solidFill>
                <a:srgbClr val="454F5B"/>
              </a:solidFill>
            </a:endParaRPr>
          </a:p>
          <a:p>
            <a:pPr indent="-304800" lvl="0" marL="457200" rtl="0" algn="l">
              <a:lnSpc>
                <a:spcPct val="115000"/>
              </a:lnSpc>
              <a:spcBef>
                <a:spcPts val="0"/>
              </a:spcBef>
              <a:spcAft>
                <a:spcPts val="0"/>
              </a:spcAft>
              <a:buClr>
                <a:srgbClr val="454F5B"/>
              </a:buClr>
              <a:buSzPts val="1200"/>
              <a:buFont typeface="Arial"/>
              <a:buChar char="●"/>
            </a:pPr>
            <a:r>
              <a:rPr lang="en" sz="1200">
                <a:solidFill>
                  <a:srgbClr val="454F5B"/>
                </a:solidFill>
              </a:rPr>
              <a:t>has moved 7 times in the past 6 years</a:t>
            </a:r>
            <a:endParaRPr sz="1200">
              <a:solidFill>
                <a:srgbClr val="454F5B"/>
              </a:solidFill>
            </a:endParaRPr>
          </a:p>
          <a:p>
            <a:pPr indent="-304800" lvl="0" marL="457200" rtl="0" algn="l">
              <a:lnSpc>
                <a:spcPct val="115000"/>
              </a:lnSpc>
              <a:spcBef>
                <a:spcPts val="0"/>
              </a:spcBef>
              <a:spcAft>
                <a:spcPts val="0"/>
              </a:spcAft>
              <a:buClr>
                <a:srgbClr val="454F5B"/>
              </a:buClr>
              <a:buSzPts val="1200"/>
              <a:buFont typeface="Arial"/>
              <a:buChar char="●"/>
            </a:pPr>
            <a:r>
              <a:rPr lang="en" sz="1200">
                <a:solidFill>
                  <a:srgbClr val="454F5B"/>
                </a:solidFill>
              </a:rPr>
              <a:t>doesn’t remember bus routine</a:t>
            </a:r>
            <a:endParaRPr sz="1200">
              <a:solidFill>
                <a:srgbClr val="454F5B"/>
              </a:solidFill>
            </a:endParaRPr>
          </a:p>
          <a:p>
            <a:pPr indent="0" lvl="0" marL="0" rtl="0" algn="l">
              <a:spcBef>
                <a:spcPts val="1600"/>
              </a:spcBef>
              <a:spcAft>
                <a:spcPts val="0"/>
              </a:spcAft>
              <a:buNone/>
            </a:pPr>
            <a:r>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AAD155"/>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Font typeface="Montserrat"/>
              <a:buNone/>
              <a:defRPr sz="28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rgbClr val="B3DC5A"/>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Clr>
                <a:srgbClr val="454F5B"/>
              </a:buClr>
              <a:buSzPts val="4000"/>
              <a:buNone/>
              <a:defRPr>
                <a:solidFill>
                  <a:srgbClr val="454F5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Clr>
                <a:srgbClr val="454F5B"/>
              </a:buClr>
              <a:buSzPts val="1800"/>
              <a:buChar char="●"/>
              <a:defRPr>
                <a:solidFill>
                  <a:srgbClr val="454F5B"/>
                </a:solidFill>
              </a:defRPr>
            </a:lvl1pPr>
            <a:lvl2pPr indent="-317500" lvl="1" marL="914400">
              <a:spcBef>
                <a:spcPts val="1600"/>
              </a:spcBef>
              <a:spcAft>
                <a:spcPts val="0"/>
              </a:spcAft>
              <a:buClr>
                <a:srgbClr val="454F5B"/>
              </a:buClr>
              <a:buSzPts val="1400"/>
              <a:buChar char="○"/>
              <a:defRPr>
                <a:solidFill>
                  <a:srgbClr val="454F5B"/>
                </a:solidFill>
              </a:defRPr>
            </a:lvl2pPr>
            <a:lvl3pPr indent="-317500" lvl="2" marL="1371600">
              <a:spcBef>
                <a:spcPts val="1600"/>
              </a:spcBef>
              <a:spcAft>
                <a:spcPts val="0"/>
              </a:spcAft>
              <a:buClr>
                <a:srgbClr val="454F5B"/>
              </a:buClr>
              <a:buSzPts val="1400"/>
              <a:buChar char="■"/>
              <a:defRPr>
                <a:solidFill>
                  <a:srgbClr val="454F5B"/>
                </a:solidFill>
              </a:defRPr>
            </a:lvl3pPr>
            <a:lvl4pPr indent="-317500" lvl="3" marL="1828800">
              <a:spcBef>
                <a:spcPts val="1600"/>
              </a:spcBef>
              <a:spcAft>
                <a:spcPts val="0"/>
              </a:spcAft>
              <a:buClr>
                <a:srgbClr val="454F5B"/>
              </a:buClr>
              <a:buSzPts val="1400"/>
              <a:buChar char="●"/>
              <a:defRPr>
                <a:solidFill>
                  <a:srgbClr val="454F5B"/>
                </a:solidFill>
              </a:defRPr>
            </a:lvl4pPr>
            <a:lvl5pPr indent="-317500" lvl="4" marL="2286000">
              <a:spcBef>
                <a:spcPts val="1600"/>
              </a:spcBef>
              <a:spcAft>
                <a:spcPts val="0"/>
              </a:spcAft>
              <a:buClr>
                <a:srgbClr val="454F5B"/>
              </a:buClr>
              <a:buSzPts val="1400"/>
              <a:buChar char="○"/>
              <a:defRPr>
                <a:solidFill>
                  <a:srgbClr val="454F5B"/>
                </a:solidFill>
              </a:defRPr>
            </a:lvl5pPr>
            <a:lvl6pPr indent="-317500" lvl="5" marL="2743200">
              <a:spcBef>
                <a:spcPts val="1600"/>
              </a:spcBef>
              <a:spcAft>
                <a:spcPts val="0"/>
              </a:spcAft>
              <a:buClr>
                <a:srgbClr val="454F5B"/>
              </a:buClr>
              <a:buSzPts val="1400"/>
              <a:buChar char="■"/>
              <a:defRPr>
                <a:solidFill>
                  <a:srgbClr val="454F5B"/>
                </a:solidFill>
              </a:defRPr>
            </a:lvl6pPr>
            <a:lvl7pPr indent="-317500" lvl="6" marL="3200400">
              <a:spcBef>
                <a:spcPts val="1600"/>
              </a:spcBef>
              <a:spcAft>
                <a:spcPts val="0"/>
              </a:spcAft>
              <a:buClr>
                <a:srgbClr val="454F5B"/>
              </a:buClr>
              <a:buSzPts val="1400"/>
              <a:buChar char="●"/>
              <a:defRPr>
                <a:solidFill>
                  <a:srgbClr val="454F5B"/>
                </a:solidFill>
              </a:defRPr>
            </a:lvl7pPr>
            <a:lvl8pPr indent="-317500" lvl="7" marL="3657600">
              <a:spcBef>
                <a:spcPts val="1600"/>
              </a:spcBef>
              <a:spcAft>
                <a:spcPts val="0"/>
              </a:spcAft>
              <a:buClr>
                <a:srgbClr val="454F5B"/>
              </a:buClr>
              <a:buSzPts val="1400"/>
              <a:buChar char="○"/>
              <a:defRPr>
                <a:solidFill>
                  <a:srgbClr val="454F5B"/>
                </a:solidFill>
              </a:defRPr>
            </a:lvl8pPr>
            <a:lvl9pPr indent="-317500" lvl="8" marL="4114800">
              <a:spcBef>
                <a:spcPts val="1600"/>
              </a:spcBef>
              <a:spcAft>
                <a:spcPts val="1600"/>
              </a:spcAft>
              <a:buClr>
                <a:srgbClr val="454F5B"/>
              </a:buClr>
              <a:buSzPts val="1400"/>
              <a:buChar char="■"/>
              <a:defRPr>
                <a:solidFill>
                  <a:srgbClr val="454F5B"/>
                </a:solidFill>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rgbClr val="4ECD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B3DC5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4000"/>
              <a:buFont typeface="Montserrat"/>
              <a:buNone/>
              <a:defRPr b="1" sz="40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jpg"/><Relationship Id="rId4" Type="http://schemas.openxmlformats.org/officeDocument/2006/relationships/image" Target="../media/image16.jpg"/><Relationship Id="rId5"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5.jpg"/><Relationship Id="rId5"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8.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8.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8.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8.jpg"/><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4.jp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1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7.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930475"/>
            <a:ext cx="85206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WALKING DOWN MEMORY LANE</a:t>
            </a:r>
            <a:endParaRPr/>
          </a:p>
          <a:p>
            <a:pPr indent="0" lvl="0" marL="0" rtl="0" algn="ctr">
              <a:spcBef>
                <a:spcPts val="1000"/>
              </a:spcBef>
              <a:spcAft>
                <a:spcPts val="0"/>
              </a:spcAft>
              <a:buNone/>
            </a:pPr>
            <a:r>
              <a:rPr b="0" lang="en" sz="2400">
                <a:solidFill>
                  <a:srgbClr val="000000"/>
                </a:solidFill>
              </a:rPr>
              <a:t>JOURNAL / </a:t>
            </a:r>
            <a:r>
              <a:rPr b="0" lang="en" sz="2400">
                <a:solidFill>
                  <a:srgbClr val="000000"/>
                </a:solidFill>
              </a:rPr>
              <a:t>MUSIC / AI</a:t>
            </a:r>
            <a:endParaRPr b="0" sz="2400">
              <a:solidFill>
                <a:srgbClr val="000000"/>
              </a:solidFill>
            </a:endParaRPr>
          </a:p>
        </p:txBody>
      </p:sp>
      <p:sp>
        <p:nvSpPr>
          <p:cNvPr id="55" name="Google Shape;55;p13"/>
          <p:cNvSpPr txBox="1"/>
          <p:nvPr>
            <p:ph idx="1" type="subTitle"/>
          </p:nvPr>
        </p:nvSpPr>
        <p:spPr>
          <a:xfrm>
            <a:off x="311700" y="3453827"/>
            <a:ext cx="8520600" cy="85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t>PRESENTER:</a:t>
            </a:r>
            <a:endParaRPr b="1" sz="1800"/>
          </a:p>
          <a:p>
            <a:pPr indent="0" lvl="0" marL="0" rtl="0" algn="ctr">
              <a:spcBef>
                <a:spcPts val="0"/>
              </a:spcBef>
              <a:spcAft>
                <a:spcPts val="0"/>
              </a:spcAft>
              <a:buNone/>
            </a:pPr>
            <a:r>
              <a:rPr lang="en"/>
              <a:t>Vy Mai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28" name="Shape 128"/>
        <p:cNvGrpSpPr/>
        <p:nvPr/>
      </p:nvGrpSpPr>
      <p:grpSpPr>
        <a:xfrm>
          <a:off x="0" y="0"/>
          <a:ext cx="0" cy="0"/>
          <a:chOff x="0" y="0"/>
          <a:chExt cx="0" cy="0"/>
        </a:xfrm>
      </p:grpSpPr>
      <p:sp>
        <p:nvSpPr>
          <p:cNvPr id="129" name="Google Shape;129;p22"/>
          <p:cNvSpPr txBox="1"/>
          <p:nvPr>
            <p:ph type="title"/>
          </p:nvPr>
        </p:nvSpPr>
        <p:spPr>
          <a:xfrm>
            <a:off x="1388100" y="442725"/>
            <a:ext cx="63678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54F5B"/>
                </a:solidFill>
              </a:rPr>
              <a:t>revised</a:t>
            </a:r>
            <a:r>
              <a:rPr lang="en">
                <a:solidFill>
                  <a:srgbClr val="454F5B"/>
                </a:solidFill>
              </a:rPr>
              <a:t> POVs</a:t>
            </a:r>
            <a:endParaRPr>
              <a:solidFill>
                <a:srgbClr val="454F5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312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rPr>
              <a:t>WE MET...</a:t>
            </a:r>
            <a:endParaRPr sz="3600">
              <a:solidFill>
                <a:srgbClr val="000000"/>
              </a:solidFill>
            </a:endParaRPr>
          </a:p>
        </p:txBody>
      </p:sp>
      <p:sp>
        <p:nvSpPr>
          <p:cNvPr id="135" name="Google Shape;135;p23"/>
          <p:cNvSpPr txBox="1"/>
          <p:nvPr>
            <p:ph idx="1" type="body"/>
          </p:nvPr>
        </p:nvSpPr>
        <p:spPr>
          <a:xfrm>
            <a:off x="311700" y="1019825"/>
            <a:ext cx="8520600" cy="8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highlight>
                  <a:srgbClr val="4ECDC4"/>
                </a:highlight>
              </a:rPr>
              <a:t>Cary</a:t>
            </a:r>
            <a:r>
              <a:rPr lang="en"/>
              <a:t>, a YouTuber who enjoys re-watching his vlogs about his daily life</a:t>
            </a:r>
            <a:endParaRPr b="1">
              <a:highlight>
                <a:srgbClr val="4ECDC4"/>
              </a:highlight>
            </a:endParaRPr>
          </a:p>
        </p:txBody>
      </p:sp>
      <p:sp>
        <p:nvSpPr>
          <p:cNvPr id="136" name="Google Shape;136;p23"/>
          <p:cNvSpPr txBox="1"/>
          <p:nvPr>
            <p:ph type="title"/>
          </p:nvPr>
        </p:nvSpPr>
        <p:spPr>
          <a:xfrm>
            <a:off x="311700" y="1875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rPr>
              <a:t>WE WERE AMAZED TO REALIZE...</a:t>
            </a:r>
            <a:endParaRPr sz="3600">
              <a:solidFill>
                <a:srgbClr val="000000"/>
              </a:solidFill>
            </a:endParaRPr>
          </a:p>
        </p:txBody>
      </p:sp>
      <p:sp>
        <p:nvSpPr>
          <p:cNvPr id="137" name="Google Shape;137;p23"/>
          <p:cNvSpPr txBox="1"/>
          <p:nvPr>
            <p:ph idx="1" type="body"/>
          </p:nvPr>
        </p:nvSpPr>
        <p:spPr>
          <a:xfrm>
            <a:off x="311700" y="2582575"/>
            <a:ext cx="8520600" cy="8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 doesn’t use other </a:t>
            </a:r>
            <a:r>
              <a:rPr b="1" lang="en">
                <a:solidFill>
                  <a:schemeClr val="dk1"/>
                </a:solidFill>
                <a:highlight>
                  <a:srgbClr val="4ECDC4"/>
                </a:highlight>
              </a:rPr>
              <a:t>social media</a:t>
            </a:r>
            <a:r>
              <a:rPr lang="en">
                <a:solidFill>
                  <a:schemeClr val="dk1"/>
                </a:solidFill>
              </a:rPr>
              <a:t> platforms (i.e Facebook and Twitter) because it was </a:t>
            </a:r>
            <a:r>
              <a:rPr b="1" lang="en">
                <a:solidFill>
                  <a:schemeClr val="dk1"/>
                </a:solidFill>
                <a:highlight>
                  <a:srgbClr val="4ECDC4"/>
                </a:highlight>
              </a:rPr>
              <a:t>difficult to navigate</a:t>
            </a:r>
            <a:r>
              <a:rPr lang="en"/>
              <a:t> to older memories</a:t>
            </a:r>
            <a:endParaRPr/>
          </a:p>
          <a:p>
            <a:pPr indent="0" lvl="0" marL="0" rtl="0" algn="l">
              <a:lnSpc>
                <a:spcPct val="100000"/>
              </a:lnSpc>
              <a:spcBef>
                <a:spcPts val="0"/>
              </a:spcBef>
              <a:spcAft>
                <a:spcPts val="0"/>
              </a:spcAft>
              <a:buClr>
                <a:schemeClr val="dk1"/>
              </a:buClr>
              <a:buSzPts val="1100"/>
              <a:buFont typeface="Arial"/>
              <a:buNone/>
            </a:pPr>
            <a:r>
              <a:t/>
            </a:r>
            <a:endParaRPr b="1" sz="2000"/>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138" name="Google Shape;138;p23"/>
          <p:cNvSpPr txBox="1"/>
          <p:nvPr>
            <p:ph type="title"/>
          </p:nvPr>
        </p:nvSpPr>
        <p:spPr>
          <a:xfrm>
            <a:off x="311700" y="3630900"/>
            <a:ext cx="8520600" cy="65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000000"/>
                </a:solidFill>
              </a:rPr>
              <a:t>IT WOULD BE GAME CHANGING TO...</a:t>
            </a:r>
            <a:endParaRPr sz="3200">
              <a:solidFill>
                <a:srgbClr val="000000"/>
              </a:solidFill>
            </a:endParaRPr>
          </a:p>
        </p:txBody>
      </p:sp>
      <p:sp>
        <p:nvSpPr>
          <p:cNvPr id="139" name="Google Shape;139;p23"/>
          <p:cNvSpPr txBox="1"/>
          <p:nvPr>
            <p:ph idx="1" type="body"/>
          </p:nvPr>
        </p:nvSpPr>
        <p:spPr>
          <a:xfrm>
            <a:off x="311700" y="4288200"/>
            <a:ext cx="8520600" cy="8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give people an </a:t>
            </a:r>
            <a:r>
              <a:rPr b="1" lang="en">
                <a:solidFill>
                  <a:schemeClr val="dk1"/>
                </a:solidFill>
                <a:highlight>
                  <a:srgbClr val="4ECDC4"/>
                </a:highlight>
              </a:rPr>
              <a:t>easy way</a:t>
            </a:r>
            <a:r>
              <a:rPr lang="en"/>
              <a:t> to access their memories from the past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1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312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rPr>
              <a:t>WE MET...</a:t>
            </a:r>
            <a:endParaRPr sz="3600">
              <a:solidFill>
                <a:srgbClr val="000000"/>
              </a:solidFill>
            </a:endParaRPr>
          </a:p>
        </p:txBody>
      </p:sp>
      <p:sp>
        <p:nvSpPr>
          <p:cNvPr id="145" name="Google Shape;145;p24"/>
          <p:cNvSpPr txBox="1"/>
          <p:nvPr>
            <p:ph idx="1" type="body"/>
          </p:nvPr>
        </p:nvSpPr>
        <p:spPr>
          <a:xfrm>
            <a:off x="311700" y="1019825"/>
            <a:ext cx="8520600" cy="8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highlight>
                  <a:srgbClr val="4ECDC4"/>
                </a:highlight>
              </a:rPr>
              <a:t>Jiamin</a:t>
            </a:r>
            <a:r>
              <a:rPr lang="en"/>
              <a:t>, a millennial that does not use social media</a:t>
            </a:r>
            <a:endParaRPr b="1">
              <a:highlight>
                <a:srgbClr val="4ECDC4"/>
              </a:highlight>
            </a:endParaRPr>
          </a:p>
        </p:txBody>
      </p:sp>
      <p:sp>
        <p:nvSpPr>
          <p:cNvPr id="146" name="Google Shape;146;p24"/>
          <p:cNvSpPr txBox="1"/>
          <p:nvPr>
            <p:ph type="title"/>
          </p:nvPr>
        </p:nvSpPr>
        <p:spPr>
          <a:xfrm>
            <a:off x="311700" y="1722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rPr>
              <a:t>WE WERE AMAZED TO REALIZE...</a:t>
            </a:r>
            <a:endParaRPr sz="3600">
              <a:solidFill>
                <a:srgbClr val="000000"/>
              </a:solidFill>
            </a:endParaRPr>
          </a:p>
        </p:txBody>
      </p:sp>
      <p:sp>
        <p:nvSpPr>
          <p:cNvPr id="147" name="Google Shape;147;p24"/>
          <p:cNvSpPr txBox="1"/>
          <p:nvPr>
            <p:ph idx="1" type="body"/>
          </p:nvPr>
        </p:nvSpPr>
        <p:spPr>
          <a:xfrm>
            <a:off x="311700" y="2430175"/>
            <a:ext cx="8520600" cy="8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that despite wanting to capture her memories, she would </a:t>
            </a:r>
            <a:r>
              <a:rPr b="1" lang="en">
                <a:solidFill>
                  <a:schemeClr val="dk1"/>
                </a:solidFill>
                <a:highlight>
                  <a:srgbClr val="4ECDC4"/>
                </a:highlight>
              </a:rPr>
              <a:t>rather be more present</a:t>
            </a:r>
            <a:r>
              <a:rPr lang="en"/>
              <a:t> and in the moment than </a:t>
            </a:r>
            <a:r>
              <a:rPr b="1" lang="en">
                <a:solidFill>
                  <a:schemeClr val="dk1"/>
                </a:solidFill>
                <a:highlight>
                  <a:srgbClr val="4ECDC4"/>
                </a:highlight>
              </a:rPr>
              <a:t>take a second to snap a photo</a:t>
            </a:r>
            <a:endParaRPr b="1">
              <a:solidFill>
                <a:schemeClr val="dk1"/>
              </a:solidFill>
              <a:highlight>
                <a:srgbClr val="4ECDC4"/>
              </a:highlight>
            </a:endParaRPr>
          </a:p>
          <a:p>
            <a:pPr indent="0" lvl="0" marL="0" rtl="0" algn="l">
              <a:lnSpc>
                <a:spcPct val="100000"/>
              </a:lnSpc>
              <a:spcBef>
                <a:spcPts val="0"/>
              </a:spcBef>
              <a:spcAft>
                <a:spcPts val="0"/>
              </a:spcAft>
              <a:buClr>
                <a:schemeClr val="dk1"/>
              </a:buClr>
              <a:buSzPts val="1100"/>
              <a:buFont typeface="Arial"/>
              <a:buNone/>
            </a:pPr>
            <a:r>
              <a:t/>
            </a:r>
            <a:endParaRPr b="1" sz="2000"/>
          </a:p>
          <a:p>
            <a:pPr indent="0" lvl="0" marL="0" rtl="0" algn="l">
              <a:lnSpc>
                <a:spcPct val="100000"/>
              </a:lnSpc>
              <a:spcBef>
                <a:spcPts val="0"/>
              </a:spcBef>
              <a:spcAft>
                <a:spcPts val="0"/>
              </a:spcAft>
              <a:buClr>
                <a:schemeClr val="dk1"/>
              </a:buClr>
              <a:buSzPts val="1100"/>
              <a:buFont typeface="Arial"/>
              <a:buNone/>
            </a:pPr>
            <a:r>
              <a:t/>
            </a:r>
            <a:endParaRPr/>
          </a:p>
        </p:txBody>
      </p:sp>
      <p:sp>
        <p:nvSpPr>
          <p:cNvPr id="148" name="Google Shape;148;p24"/>
          <p:cNvSpPr txBox="1"/>
          <p:nvPr>
            <p:ph type="title"/>
          </p:nvPr>
        </p:nvSpPr>
        <p:spPr>
          <a:xfrm>
            <a:off x="311700" y="3402300"/>
            <a:ext cx="8520600" cy="65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000000"/>
                </a:solidFill>
              </a:rPr>
              <a:t>IT WOULD BE GAME CHANGING TO...</a:t>
            </a:r>
            <a:endParaRPr sz="3200">
              <a:solidFill>
                <a:srgbClr val="000000"/>
              </a:solidFill>
            </a:endParaRPr>
          </a:p>
        </p:txBody>
      </p:sp>
      <p:sp>
        <p:nvSpPr>
          <p:cNvPr id="149" name="Google Shape;149;p24"/>
          <p:cNvSpPr txBox="1"/>
          <p:nvPr>
            <p:ph idx="1" type="body"/>
          </p:nvPr>
        </p:nvSpPr>
        <p:spPr>
          <a:xfrm>
            <a:off x="311700" y="4059600"/>
            <a:ext cx="8520600" cy="8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give her a </a:t>
            </a:r>
            <a:r>
              <a:rPr b="1" lang="en">
                <a:solidFill>
                  <a:schemeClr val="dk1"/>
                </a:solidFill>
                <a:highlight>
                  <a:srgbClr val="4ECDC4"/>
                </a:highlight>
              </a:rPr>
              <a:t>non-disruptive</a:t>
            </a:r>
            <a:r>
              <a:rPr lang="en"/>
              <a:t>, or even hands-free, way to capture her memories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53" name="Shape 153"/>
        <p:cNvGrpSpPr/>
        <p:nvPr/>
      </p:nvGrpSpPr>
      <p:grpSpPr>
        <a:xfrm>
          <a:off x="0" y="0"/>
          <a:ext cx="0" cy="0"/>
          <a:chOff x="0" y="0"/>
          <a:chExt cx="0" cy="0"/>
        </a:xfrm>
      </p:grpSpPr>
      <p:sp>
        <p:nvSpPr>
          <p:cNvPr id="154" name="Google Shape;154;p25"/>
          <p:cNvSpPr txBox="1"/>
          <p:nvPr>
            <p:ph type="title"/>
          </p:nvPr>
        </p:nvSpPr>
        <p:spPr>
          <a:xfrm>
            <a:off x="311700" y="159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rPr>
              <a:t>WE MET...</a:t>
            </a:r>
            <a:endParaRPr sz="3600">
              <a:solidFill>
                <a:srgbClr val="000000"/>
              </a:solidFill>
            </a:endParaRPr>
          </a:p>
        </p:txBody>
      </p:sp>
      <p:sp>
        <p:nvSpPr>
          <p:cNvPr id="155" name="Google Shape;155;p25"/>
          <p:cNvSpPr txBox="1"/>
          <p:nvPr>
            <p:ph idx="1" type="body"/>
          </p:nvPr>
        </p:nvSpPr>
        <p:spPr>
          <a:xfrm>
            <a:off x="311700" y="867425"/>
            <a:ext cx="8520600" cy="8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highlight>
                  <a:srgbClr val="4ECDC4"/>
                </a:highlight>
              </a:rPr>
              <a:t>Will</a:t>
            </a:r>
            <a:r>
              <a:rPr lang="en">
                <a:solidFill>
                  <a:schemeClr val="dk1"/>
                </a:solidFill>
              </a:rPr>
              <a:t>, a Filipino-American that lives in San Francisco</a:t>
            </a:r>
            <a:endParaRPr/>
          </a:p>
        </p:txBody>
      </p:sp>
      <p:sp>
        <p:nvSpPr>
          <p:cNvPr id="156" name="Google Shape;156;p25"/>
          <p:cNvSpPr txBox="1"/>
          <p:nvPr>
            <p:ph type="title"/>
          </p:nvPr>
        </p:nvSpPr>
        <p:spPr>
          <a:xfrm>
            <a:off x="311700" y="1570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rPr>
              <a:t>WE WERE AMAZED TO REALIZE...</a:t>
            </a:r>
            <a:endParaRPr sz="3600">
              <a:solidFill>
                <a:srgbClr val="000000"/>
              </a:solidFill>
            </a:endParaRPr>
          </a:p>
        </p:txBody>
      </p:sp>
      <p:sp>
        <p:nvSpPr>
          <p:cNvPr id="157" name="Google Shape;157;p25"/>
          <p:cNvSpPr txBox="1"/>
          <p:nvPr>
            <p:ph idx="1" type="body"/>
          </p:nvPr>
        </p:nvSpPr>
        <p:spPr>
          <a:xfrm>
            <a:off x="311700" y="2277775"/>
            <a:ext cx="8520600" cy="12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that </a:t>
            </a:r>
            <a:r>
              <a:rPr b="1" lang="en">
                <a:solidFill>
                  <a:schemeClr val="dk1"/>
                </a:solidFill>
                <a:highlight>
                  <a:srgbClr val="4ECDC4"/>
                </a:highlight>
              </a:rPr>
              <a:t>his favorite place</a:t>
            </a:r>
            <a:r>
              <a:rPr lang="en">
                <a:solidFill>
                  <a:schemeClr val="dk1"/>
                </a:solidFill>
              </a:rPr>
              <a:t> in San Francisco gives him the </a:t>
            </a:r>
            <a:r>
              <a:rPr b="1" lang="en">
                <a:solidFill>
                  <a:schemeClr val="dk1"/>
                </a:solidFill>
                <a:highlight>
                  <a:srgbClr val="4ECDC4"/>
                </a:highlight>
              </a:rPr>
              <a:t>same feeling</a:t>
            </a:r>
            <a:r>
              <a:rPr lang="en">
                <a:solidFill>
                  <a:schemeClr val="dk1"/>
                </a:solidFill>
              </a:rPr>
              <a:t> that he experienced during his </a:t>
            </a:r>
            <a:r>
              <a:rPr b="1" lang="en">
                <a:solidFill>
                  <a:schemeClr val="dk1"/>
                </a:solidFill>
                <a:highlight>
                  <a:srgbClr val="4ECDC4"/>
                </a:highlight>
              </a:rPr>
              <a:t>favorite memory</a:t>
            </a:r>
            <a:r>
              <a:rPr lang="en">
                <a:solidFill>
                  <a:schemeClr val="dk1"/>
                </a:solidFill>
              </a:rPr>
              <a:t>, watching fireworks in the Philippines as a child</a:t>
            </a:r>
            <a:endParaRPr/>
          </a:p>
        </p:txBody>
      </p:sp>
      <p:sp>
        <p:nvSpPr>
          <p:cNvPr id="158" name="Google Shape;158;p25"/>
          <p:cNvSpPr txBox="1"/>
          <p:nvPr>
            <p:ph type="title"/>
          </p:nvPr>
        </p:nvSpPr>
        <p:spPr>
          <a:xfrm>
            <a:off x="311700" y="3554700"/>
            <a:ext cx="8520600" cy="65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000000"/>
                </a:solidFill>
              </a:rPr>
              <a:t>IT WOULD BE GAME CHANGING TO...</a:t>
            </a:r>
            <a:endParaRPr sz="3200">
              <a:solidFill>
                <a:srgbClr val="000000"/>
              </a:solidFill>
            </a:endParaRPr>
          </a:p>
        </p:txBody>
      </p:sp>
      <p:sp>
        <p:nvSpPr>
          <p:cNvPr id="159" name="Google Shape;159;p25"/>
          <p:cNvSpPr txBox="1"/>
          <p:nvPr>
            <p:ph idx="1" type="body"/>
          </p:nvPr>
        </p:nvSpPr>
        <p:spPr>
          <a:xfrm>
            <a:off x="311700" y="4212000"/>
            <a:ext cx="8520600" cy="8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help him </a:t>
            </a:r>
            <a:r>
              <a:rPr b="1" lang="en">
                <a:solidFill>
                  <a:schemeClr val="dk1"/>
                </a:solidFill>
                <a:highlight>
                  <a:srgbClr val="4ECDC4"/>
                </a:highlight>
              </a:rPr>
              <a:t>discover</a:t>
            </a:r>
            <a:r>
              <a:rPr lang="en">
                <a:solidFill>
                  <a:schemeClr val="dk1"/>
                </a:solidFill>
              </a:rPr>
              <a:t> more places in San Francisco that </a:t>
            </a:r>
            <a:r>
              <a:rPr b="1" lang="en">
                <a:solidFill>
                  <a:schemeClr val="dk1"/>
                </a:solidFill>
                <a:highlight>
                  <a:srgbClr val="4ECDC4"/>
                </a:highlight>
              </a:rPr>
              <a:t>remind him of home</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63" name="Shape 163"/>
        <p:cNvGrpSpPr/>
        <p:nvPr/>
      </p:nvGrpSpPr>
      <p:grpSpPr>
        <a:xfrm>
          <a:off x="0" y="0"/>
          <a:ext cx="0" cy="0"/>
          <a:chOff x="0" y="0"/>
          <a:chExt cx="0" cy="0"/>
        </a:xfrm>
      </p:grpSpPr>
      <p:sp>
        <p:nvSpPr>
          <p:cNvPr id="164" name="Google Shape;16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a:t>
            </a:r>
            <a:r>
              <a:rPr lang="en"/>
              <a:t>ow might we...</a:t>
            </a:r>
            <a:endParaRPr>
              <a:solidFill>
                <a:srgbClr val="454F5B"/>
              </a:solidFill>
            </a:endParaRPr>
          </a:p>
        </p:txBody>
      </p:sp>
      <p:sp>
        <p:nvSpPr>
          <p:cNvPr id="165" name="Google Shape;165;p26"/>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m</a:t>
            </a:r>
            <a:r>
              <a:rPr lang="en">
                <a:solidFill>
                  <a:srgbClr val="454F5B"/>
                </a:solidFill>
              </a:rPr>
              <a:t>ake revisiting memories a personal learning experience?</a:t>
            </a:r>
            <a:br>
              <a:rPr lang="en">
                <a:solidFill>
                  <a:srgbClr val="454F5B"/>
                </a:solidFill>
              </a:rPr>
            </a:br>
            <a:r>
              <a:rPr b="1" lang="en">
                <a:solidFill>
                  <a:srgbClr val="000000"/>
                </a:solidFill>
                <a:highlight>
                  <a:srgbClr val="4ECDC4"/>
                </a:highlight>
              </a:rPr>
              <a:t>(Cary’s POV)</a:t>
            </a:r>
            <a:endParaRPr b="1">
              <a:solidFill>
                <a:srgbClr val="000000"/>
              </a:solidFill>
            </a:endParaRPr>
          </a:p>
          <a:p>
            <a:pPr indent="-342900" lvl="0" marL="457200" rtl="0" algn="l">
              <a:lnSpc>
                <a:spcPct val="150000"/>
              </a:lnSpc>
              <a:spcBef>
                <a:spcPts val="0"/>
              </a:spcBef>
              <a:spcAft>
                <a:spcPts val="0"/>
              </a:spcAft>
              <a:buSzPts val="1800"/>
              <a:buChar char="●"/>
            </a:pPr>
            <a:r>
              <a:rPr lang="en"/>
              <a:t>find a new way of capturing memories, focusing on our senses? </a:t>
            </a:r>
            <a:r>
              <a:rPr b="1" lang="en">
                <a:solidFill>
                  <a:schemeClr val="dk1"/>
                </a:solidFill>
                <a:highlight>
                  <a:srgbClr val="4ECDC4"/>
                </a:highlight>
              </a:rPr>
              <a:t>(Cary’s POV)</a:t>
            </a:r>
            <a:endParaRPr b="1">
              <a:solidFill>
                <a:schemeClr val="dk1"/>
              </a:solidFill>
              <a:highlight>
                <a:srgbClr val="4ECDC4"/>
              </a:highlight>
            </a:endParaRPr>
          </a:p>
          <a:p>
            <a:pPr indent="-342900" lvl="0" marL="457200" rtl="0" algn="l">
              <a:lnSpc>
                <a:spcPct val="150000"/>
              </a:lnSpc>
              <a:spcBef>
                <a:spcPts val="0"/>
              </a:spcBef>
              <a:spcAft>
                <a:spcPts val="0"/>
              </a:spcAft>
              <a:buSzPts val="1800"/>
              <a:buChar char="●"/>
            </a:pPr>
            <a:r>
              <a:rPr lang="en"/>
              <a:t>create an interactive/hands-free way to help you feel more in the moment while capturing a memory? </a:t>
            </a:r>
            <a:r>
              <a:rPr b="1" lang="en">
                <a:solidFill>
                  <a:schemeClr val="dk1"/>
                </a:solidFill>
                <a:highlight>
                  <a:srgbClr val="4ECDC4"/>
                </a:highlight>
              </a:rPr>
              <a:t>(Jiamin’s POV)</a:t>
            </a:r>
            <a:endParaRPr b="1">
              <a:solidFill>
                <a:srgbClr val="000000"/>
              </a:solidFill>
              <a:highlight>
                <a:srgbClr val="4ECDC4"/>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69" name="Shape 169"/>
        <p:cNvGrpSpPr/>
        <p:nvPr/>
      </p:nvGrpSpPr>
      <p:grpSpPr>
        <a:xfrm>
          <a:off x="0" y="0"/>
          <a:ext cx="0" cy="0"/>
          <a:chOff x="0" y="0"/>
          <a:chExt cx="0" cy="0"/>
        </a:xfrm>
      </p:grpSpPr>
      <p:sp>
        <p:nvSpPr>
          <p:cNvPr id="170" name="Google Shape;170;p27"/>
          <p:cNvSpPr txBox="1"/>
          <p:nvPr>
            <p:ph type="title"/>
          </p:nvPr>
        </p:nvSpPr>
        <p:spPr>
          <a:xfrm>
            <a:off x="311700" y="2056800"/>
            <a:ext cx="8520600" cy="102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SOLUTIONS?</a:t>
            </a:r>
            <a:endParaRPr sz="4800">
              <a:solidFill>
                <a:srgbClr val="454F5B"/>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74" name="Shape 174"/>
        <p:cNvGrpSpPr/>
        <p:nvPr/>
      </p:nvGrpSpPr>
      <p:grpSpPr>
        <a:xfrm>
          <a:off x="0" y="0"/>
          <a:ext cx="0" cy="0"/>
          <a:chOff x="0" y="0"/>
          <a:chExt cx="0" cy="0"/>
        </a:xfrm>
      </p:grpSpPr>
      <p:sp>
        <p:nvSpPr>
          <p:cNvPr id="175" name="Google Shape;175;p28"/>
          <p:cNvSpPr txBox="1"/>
          <p:nvPr>
            <p:ph idx="1" type="body"/>
          </p:nvPr>
        </p:nvSpPr>
        <p:spPr>
          <a:xfrm>
            <a:off x="311700" y="1726850"/>
            <a:ext cx="8520600" cy="2841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highlight>
                  <a:srgbClr val="4ECDC4"/>
                </a:highlight>
              </a:rPr>
              <a:t>initial</a:t>
            </a:r>
            <a:r>
              <a:rPr b="1" lang="en" sz="2400">
                <a:solidFill>
                  <a:schemeClr val="dk1"/>
                </a:solidFill>
                <a:highlight>
                  <a:srgbClr val="4ECDC4"/>
                </a:highlight>
              </a:rPr>
              <a:t> assumptions</a:t>
            </a:r>
            <a:endParaRPr b="1" sz="2400">
              <a:solidFill>
                <a:schemeClr val="dk1"/>
              </a:solidFill>
              <a:highlight>
                <a:srgbClr val="4ECDC4"/>
              </a:highlight>
            </a:endParaRPr>
          </a:p>
          <a:p>
            <a:pPr indent="0" lvl="0" marL="0" rtl="0" algn="r">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people want to revisit old memories and hear advice from their past self</a:t>
            </a:r>
            <a:endParaRPr sz="2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79" name="Shape 179"/>
        <p:cNvGrpSpPr/>
        <p:nvPr/>
      </p:nvGrpSpPr>
      <p:grpSpPr>
        <a:xfrm>
          <a:off x="0" y="0"/>
          <a:ext cx="0" cy="0"/>
          <a:chOff x="0" y="0"/>
          <a:chExt cx="0" cy="0"/>
        </a:xfrm>
      </p:grpSpPr>
      <p:sp>
        <p:nvSpPr>
          <p:cNvPr id="180" name="Google Shape;180;p29"/>
          <p:cNvSpPr txBox="1"/>
          <p:nvPr>
            <p:ph type="title"/>
          </p:nvPr>
        </p:nvSpPr>
        <p:spPr>
          <a:xfrm>
            <a:off x="311700" y="363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TIME TRAVEL JOURNAL</a:t>
            </a:r>
            <a:endParaRPr/>
          </a:p>
        </p:txBody>
      </p:sp>
      <p:pic>
        <p:nvPicPr>
          <p:cNvPr id="181" name="Google Shape;181;p29"/>
          <p:cNvPicPr preferRelativeResize="0"/>
          <p:nvPr/>
        </p:nvPicPr>
        <p:blipFill rotWithShape="1">
          <a:blip r:embed="rId3">
            <a:alphaModFix/>
          </a:blip>
          <a:srcRect b="0" l="23157" r="13241" t="0"/>
          <a:stretch/>
        </p:blipFill>
        <p:spPr>
          <a:xfrm>
            <a:off x="620675" y="1477000"/>
            <a:ext cx="2497800" cy="2945400"/>
          </a:xfrm>
          <a:prstGeom prst="roundRect">
            <a:avLst>
              <a:gd fmla="val 16667" name="adj"/>
            </a:avLst>
          </a:prstGeom>
          <a:noFill/>
          <a:ln cap="flat" cmpd="sng" w="76200">
            <a:solidFill>
              <a:srgbClr val="3A9992"/>
            </a:solidFill>
            <a:prstDash val="solid"/>
            <a:round/>
            <a:headEnd len="sm" w="sm" type="none"/>
            <a:tailEnd len="sm" w="sm" type="none"/>
          </a:ln>
        </p:spPr>
      </p:pic>
      <p:pic>
        <p:nvPicPr>
          <p:cNvPr id="182" name="Google Shape;182;p29"/>
          <p:cNvPicPr preferRelativeResize="0"/>
          <p:nvPr/>
        </p:nvPicPr>
        <p:blipFill rotWithShape="1">
          <a:blip r:embed="rId4">
            <a:alphaModFix/>
          </a:blip>
          <a:srcRect b="0" l="8073" r="5113" t="21722"/>
          <a:stretch/>
        </p:blipFill>
        <p:spPr>
          <a:xfrm>
            <a:off x="5282425" y="2549525"/>
            <a:ext cx="3240900" cy="2191500"/>
          </a:xfrm>
          <a:prstGeom prst="roundRect">
            <a:avLst>
              <a:gd fmla="val 16667" name="adj"/>
            </a:avLst>
          </a:prstGeom>
          <a:noFill/>
          <a:ln cap="flat" cmpd="sng" w="76200">
            <a:solidFill>
              <a:srgbClr val="3A9992"/>
            </a:solidFill>
            <a:prstDash val="solid"/>
            <a:round/>
            <a:headEnd len="sm" w="sm" type="none"/>
            <a:tailEnd len="sm" w="sm" type="none"/>
          </a:ln>
        </p:spPr>
      </p:pic>
      <p:pic>
        <p:nvPicPr>
          <p:cNvPr id="183" name="Google Shape;183;p29"/>
          <p:cNvPicPr preferRelativeResize="0"/>
          <p:nvPr/>
        </p:nvPicPr>
        <p:blipFill rotWithShape="1">
          <a:blip r:embed="rId5">
            <a:alphaModFix/>
          </a:blip>
          <a:srcRect b="3699" l="7307" r="3462" t="-3700"/>
          <a:stretch/>
        </p:blipFill>
        <p:spPr>
          <a:xfrm>
            <a:off x="2853575" y="1437800"/>
            <a:ext cx="3392334" cy="2851470"/>
          </a:xfrm>
          <a:prstGeom prst="irregularSeal2">
            <a:avLst/>
          </a:prstGeom>
          <a:noFill/>
          <a:ln cap="flat" cmpd="sng" w="76200">
            <a:solidFill>
              <a:srgbClr val="4ECDC4"/>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87" name="Shape 187"/>
        <p:cNvGrpSpPr/>
        <p:nvPr/>
      </p:nvGrpSpPr>
      <p:grpSpPr>
        <a:xfrm>
          <a:off x="0" y="0"/>
          <a:ext cx="0" cy="0"/>
          <a:chOff x="0" y="0"/>
          <a:chExt cx="0" cy="0"/>
        </a:xfrm>
      </p:grpSpPr>
      <p:sp>
        <p:nvSpPr>
          <p:cNvPr id="188" name="Google Shape;188;p30"/>
          <p:cNvSpPr txBox="1"/>
          <p:nvPr>
            <p:ph type="title"/>
          </p:nvPr>
        </p:nvSpPr>
        <p:spPr>
          <a:xfrm>
            <a:off x="265500" y="165950"/>
            <a:ext cx="8427900" cy="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54F5B"/>
                </a:solidFill>
              </a:rPr>
              <a:t>THE TIME TRAVEL JOURNAL</a:t>
            </a:r>
            <a:endParaRPr>
              <a:solidFill>
                <a:srgbClr val="454F5B"/>
              </a:solidFill>
            </a:endParaRPr>
          </a:p>
        </p:txBody>
      </p:sp>
      <p:sp>
        <p:nvSpPr>
          <p:cNvPr id="189" name="Google Shape;189;p30"/>
          <p:cNvSpPr txBox="1"/>
          <p:nvPr>
            <p:ph idx="2" type="body"/>
          </p:nvPr>
        </p:nvSpPr>
        <p:spPr>
          <a:xfrm>
            <a:off x="4856400" y="1316975"/>
            <a:ext cx="3837000" cy="3695100"/>
          </a:xfrm>
          <a:prstGeom prst="rect">
            <a:avLst/>
          </a:prstGeom>
        </p:spPr>
        <p:txBody>
          <a:bodyPr anchorCtr="0" anchor="t" bIns="91425" lIns="91425" spcFirstLastPara="1" rIns="91425" wrap="square" tIns="91425">
            <a:noAutofit/>
          </a:bodyPr>
          <a:lstStyle/>
          <a:p>
            <a:pPr indent="-381000" lvl="0" marL="457200" rtl="0" algn="ctr">
              <a:lnSpc>
                <a:spcPct val="100000"/>
              </a:lnSpc>
              <a:spcBef>
                <a:spcPts val="0"/>
              </a:spcBef>
              <a:spcAft>
                <a:spcPts val="0"/>
              </a:spcAft>
              <a:buSzPts val="2400"/>
              <a:buChar char="+"/>
            </a:pPr>
            <a:r>
              <a:rPr b="1" lang="en" sz="2400"/>
              <a:t>PROS</a:t>
            </a:r>
            <a:endParaRPr b="1" sz="2400"/>
          </a:p>
          <a:p>
            <a:pPr indent="0" lvl="0" marL="0" rtl="0" algn="l">
              <a:lnSpc>
                <a:spcPct val="100000"/>
              </a:lnSpc>
              <a:spcBef>
                <a:spcPts val="0"/>
              </a:spcBef>
              <a:spcAft>
                <a:spcPts val="0"/>
              </a:spcAft>
              <a:buClr>
                <a:schemeClr val="dk1"/>
              </a:buClr>
              <a:buSzPts val="1100"/>
              <a:buFont typeface="Arial"/>
              <a:buNone/>
            </a:pPr>
            <a:r>
              <a:rPr b="1" lang="en" sz="2400"/>
              <a:t>------------------------------</a:t>
            </a:r>
            <a:endParaRPr b="1" sz="2400"/>
          </a:p>
          <a:p>
            <a:pPr indent="-381000" lvl="0" marL="457200" rtl="0" algn="l">
              <a:lnSpc>
                <a:spcPct val="100000"/>
              </a:lnSpc>
              <a:spcBef>
                <a:spcPts val="0"/>
              </a:spcBef>
              <a:spcAft>
                <a:spcPts val="0"/>
              </a:spcAft>
              <a:buClr>
                <a:schemeClr val="dk1"/>
              </a:buClr>
              <a:buSzPts val="2400"/>
              <a:buChar char="+"/>
            </a:pPr>
            <a:r>
              <a:rPr lang="en" sz="2400">
                <a:solidFill>
                  <a:schemeClr val="dk1"/>
                </a:solidFill>
              </a:rPr>
              <a:t>enjoyed reading positive memory</a:t>
            </a:r>
            <a:endParaRPr sz="2400">
              <a:solidFill>
                <a:schemeClr val="dk1"/>
              </a:solidFill>
            </a:endParaRPr>
          </a:p>
          <a:p>
            <a:pPr indent="-381000" lvl="0" marL="457200" rtl="0" algn="l">
              <a:lnSpc>
                <a:spcPct val="100000"/>
              </a:lnSpc>
              <a:spcBef>
                <a:spcPts val="1000"/>
              </a:spcBef>
              <a:spcAft>
                <a:spcPts val="0"/>
              </a:spcAft>
              <a:buClr>
                <a:schemeClr val="dk1"/>
              </a:buClr>
              <a:buSzPts val="2400"/>
              <a:buChar char="+"/>
            </a:pPr>
            <a:r>
              <a:rPr lang="en" sz="2400">
                <a:solidFill>
                  <a:schemeClr val="dk1"/>
                </a:solidFill>
              </a:rPr>
              <a:t>past advice is helpful</a:t>
            </a:r>
            <a:endParaRPr sz="2400">
              <a:solidFill>
                <a:schemeClr val="dk1"/>
              </a:solidFill>
            </a:endParaRPr>
          </a:p>
          <a:p>
            <a:pPr indent="0" lvl="0" marL="0" rtl="0" algn="l">
              <a:lnSpc>
                <a:spcPct val="100000"/>
              </a:lnSpc>
              <a:spcBef>
                <a:spcPts val="1000"/>
              </a:spcBef>
              <a:spcAft>
                <a:spcPts val="0"/>
              </a:spcAft>
              <a:buClr>
                <a:schemeClr val="dk1"/>
              </a:buClr>
              <a:buSzPts val="11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sz="2400"/>
          </a:p>
        </p:txBody>
      </p:sp>
      <p:pic>
        <p:nvPicPr>
          <p:cNvPr id="190" name="Google Shape;190;p30"/>
          <p:cNvPicPr preferRelativeResize="0"/>
          <p:nvPr/>
        </p:nvPicPr>
        <p:blipFill>
          <a:blip r:embed="rId3">
            <a:alphaModFix/>
          </a:blip>
          <a:stretch>
            <a:fillRect/>
          </a:stretch>
        </p:blipFill>
        <p:spPr>
          <a:xfrm>
            <a:off x="464075" y="1377650"/>
            <a:ext cx="2677800" cy="2024100"/>
          </a:xfrm>
          <a:prstGeom prst="roundRect">
            <a:avLst>
              <a:gd fmla="val 16667" name="adj"/>
            </a:avLst>
          </a:prstGeom>
          <a:noFill/>
          <a:ln cap="flat" cmpd="sng" w="76200">
            <a:solidFill>
              <a:srgbClr val="3A9992"/>
            </a:solidFill>
            <a:prstDash val="solid"/>
            <a:miter lim="8000"/>
            <a:headEnd len="sm" w="sm" type="none"/>
            <a:tailEnd len="sm" w="sm" type="none"/>
          </a:ln>
        </p:spPr>
      </p:pic>
      <p:pic>
        <p:nvPicPr>
          <p:cNvPr id="191" name="Google Shape;191;p30"/>
          <p:cNvPicPr preferRelativeResize="0"/>
          <p:nvPr/>
        </p:nvPicPr>
        <p:blipFill>
          <a:blip r:embed="rId4">
            <a:alphaModFix/>
          </a:blip>
          <a:stretch>
            <a:fillRect/>
          </a:stretch>
        </p:blipFill>
        <p:spPr>
          <a:xfrm>
            <a:off x="1440750" y="2640238"/>
            <a:ext cx="2867100" cy="2162100"/>
          </a:xfrm>
          <a:prstGeom prst="roundRect">
            <a:avLst>
              <a:gd fmla="val 16667" name="adj"/>
            </a:avLst>
          </a:prstGeom>
          <a:noFill/>
          <a:ln cap="flat" cmpd="sng" w="76200">
            <a:solidFill>
              <a:srgbClr val="4ECDC4"/>
            </a:solidFill>
            <a:prstDash val="solid"/>
            <a:miter lim="8000"/>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95" name="Shape 195"/>
        <p:cNvGrpSpPr/>
        <p:nvPr/>
      </p:nvGrpSpPr>
      <p:grpSpPr>
        <a:xfrm>
          <a:off x="0" y="0"/>
          <a:ext cx="0" cy="0"/>
          <a:chOff x="0" y="0"/>
          <a:chExt cx="0" cy="0"/>
        </a:xfrm>
      </p:grpSpPr>
      <p:sp>
        <p:nvSpPr>
          <p:cNvPr id="196" name="Google Shape;196;p31"/>
          <p:cNvSpPr txBox="1"/>
          <p:nvPr>
            <p:ph type="title"/>
          </p:nvPr>
        </p:nvSpPr>
        <p:spPr>
          <a:xfrm>
            <a:off x="265500" y="165950"/>
            <a:ext cx="8427900" cy="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54F5B"/>
                </a:solidFill>
              </a:rPr>
              <a:t>THE TIME TRAVEL JOURNAL</a:t>
            </a:r>
            <a:endParaRPr>
              <a:solidFill>
                <a:srgbClr val="454F5B"/>
              </a:solidFill>
            </a:endParaRPr>
          </a:p>
        </p:txBody>
      </p:sp>
      <p:sp>
        <p:nvSpPr>
          <p:cNvPr id="197" name="Google Shape;197;p31"/>
          <p:cNvSpPr txBox="1"/>
          <p:nvPr>
            <p:ph idx="2" type="body"/>
          </p:nvPr>
        </p:nvSpPr>
        <p:spPr>
          <a:xfrm>
            <a:off x="4856400" y="1316975"/>
            <a:ext cx="3837000" cy="3695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t>–  CONS</a:t>
            </a:r>
            <a:endParaRPr b="1" sz="2400"/>
          </a:p>
          <a:p>
            <a:pPr indent="0" lvl="0" marL="0" rtl="0" algn="l">
              <a:lnSpc>
                <a:spcPct val="100000"/>
              </a:lnSpc>
              <a:spcBef>
                <a:spcPts val="0"/>
              </a:spcBef>
              <a:spcAft>
                <a:spcPts val="0"/>
              </a:spcAft>
              <a:buNone/>
            </a:pPr>
            <a:r>
              <a:rPr b="1" lang="en" sz="2400"/>
              <a:t>------------------------------</a:t>
            </a:r>
            <a:endParaRPr b="1" sz="2400"/>
          </a:p>
          <a:p>
            <a:pPr indent="-381000" lvl="0" marL="457200" rtl="0" algn="l">
              <a:lnSpc>
                <a:spcPct val="100000"/>
              </a:lnSpc>
              <a:spcBef>
                <a:spcPts val="0"/>
              </a:spcBef>
              <a:spcAft>
                <a:spcPts val="0"/>
              </a:spcAft>
              <a:buClr>
                <a:schemeClr val="dk1"/>
              </a:buClr>
              <a:buSzPts val="2400"/>
              <a:buChar char="-"/>
            </a:pPr>
            <a:r>
              <a:rPr lang="en" sz="2400">
                <a:solidFill>
                  <a:schemeClr val="dk1"/>
                </a:solidFill>
              </a:rPr>
              <a:t>don’t ask for advice right away</a:t>
            </a:r>
            <a:endParaRPr sz="2400">
              <a:solidFill>
                <a:schemeClr val="dk1"/>
              </a:solidFill>
            </a:endParaRPr>
          </a:p>
          <a:p>
            <a:pPr indent="-381000" lvl="0" marL="457200" rtl="0" algn="l">
              <a:lnSpc>
                <a:spcPct val="100000"/>
              </a:lnSpc>
              <a:spcBef>
                <a:spcPts val="1000"/>
              </a:spcBef>
              <a:spcAft>
                <a:spcPts val="0"/>
              </a:spcAft>
              <a:buClr>
                <a:schemeClr val="dk1"/>
              </a:buClr>
              <a:buSzPts val="2400"/>
              <a:buChar char="-"/>
            </a:pPr>
            <a:r>
              <a:rPr lang="en" sz="2400">
                <a:solidFill>
                  <a:schemeClr val="dk1"/>
                </a:solidFill>
              </a:rPr>
              <a:t>time-consuming</a:t>
            </a:r>
            <a:endParaRPr sz="2400">
              <a:solidFill>
                <a:schemeClr val="dk1"/>
              </a:solidFill>
            </a:endParaRPr>
          </a:p>
          <a:p>
            <a:pPr indent="-381000" lvl="0" marL="457200" rtl="0" algn="l">
              <a:lnSpc>
                <a:spcPct val="100000"/>
              </a:lnSpc>
              <a:spcBef>
                <a:spcPts val="1000"/>
              </a:spcBef>
              <a:spcAft>
                <a:spcPts val="0"/>
              </a:spcAft>
              <a:buClr>
                <a:schemeClr val="dk1"/>
              </a:buClr>
              <a:buSzPts val="2400"/>
              <a:buChar char="-"/>
            </a:pPr>
            <a:r>
              <a:rPr lang="en" sz="2400">
                <a:solidFill>
                  <a:schemeClr val="dk1"/>
                </a:solidFill>
              </a:rPr>
              <a:t>need pictures</a:t>
            </a:r>
            <a:endParaRPr sz="2400">
              <a:solidFill>
                <a:schemeClr val="dk1"/>
              </a:solidFill>
            </a:endParaRPr>
          </a:p>
          <a:p>
            <a:pPr indent="0" lvl="0" marL="0" rtl="0" algn="l">
              <a:lnSpc>
                <a:spcPct val="100000"/>
              </a:lnSpc>
              <a:spcBef>
                <a:spcPts val="1000"/>
              </a:spcBef>
              <a:spcAft>
                <a:spcPts val="0"/>
              </a:spcAft>
              <a:buClr>
                <a:schemeClr val="dk1"/>
              </a:buClr>
              <a:buSzPts val="1100"/>
              <a:buFont typeface="Arial"/>
              <a:buNone/>
            </a:pPr>
            <a:r>
              <a:t/>
            </a:r>
            <a:endParaRPr sz="2400">
              <a:solidFill>
                <a:schemeClr val="dk1"/>
              </a:solidFill>
            </a:endParaRPr>
          </a:p>
        </p:txBody>
      </p:sp>
      <p:pic>
        <p:nvPicPr>
          <p:cNvPr id="198" name="Google Shape;198;p31"/>
          <p:cNvPicPr preferRelativeResize="0"/>
          <p:nvPr/>
        </p:nvPicPr>
        <p:blipFill>
          <a:blip r:embed="rId3">
            <a:alphaModFix/>
          </a:blip>
          <a:stretch>
            <a:fillRect/>
          </a:stretch>
        </p:blipFill>
        <p:spPr>
          <a:xfrm>
            <a:off x="464075" y="1377650"/>
            <a:ext cx="2677800" cy="2024100"/>
          </a:xfrm>
          <a:prstGeom prst="roundRect">
            <a:avLst>
              <a:gd fmla="val 16667" name="adj"/>
            </a:avLst>
          </a:prstGeom>
          <a:noFill/>
          <a:ln cap="flat" cmpd="sng" w="76200">
            <a:solidFill>
              <a:srgbClr val="3A9992"/>
            </a:solidFill>
            <a:prstDash val="solid"/>
            <a:miter lim="8000"/>
            <a:headEnd len="sm" w="sm" type="none"/>
            <a:tailEnd len="sm" w="sm" type="none"/>
          </a:ln>
        </p:spPr>
      </p:pic>
      <p:pic>
        <p:nvPicPr>
          <p:cNvPr id="199" name="Google Shape;199;p31"/>
          <p:cNvPicPr preferRelativeResize="0"/>
          <p:nvPr/>
        </p:nvPicPr>
        <p:blipFill>
          <a:blip r:embed="rId4">
            <a:alphaModFix/>
          </a:blip>
          <a:stretch>
            <a:fillRect/>
          </a:stretch>
        </p:blipFill>
        <p:spPr>
          <a:xfrm>
            <a:off x="1440750" y="2640238"/>
            <a:ext cx="2867100" cy="2162100"/>
          </a:xfrm>
          <a:prstGeom prst="roundRect">
            <a:avLst>
              <a:gd fmla="val 16667" name="adj"/>
            </a:avLst>
          </a:prstGeom>
          <a:noFill/>
          <a:ln cap="flat" cmpd="sng" w="76200">
            <a:solidFill>
              <a:srgbClr val="4ECDC4"/>
            </a:solidFill>
            <a:prstDash val="solid"/>
            <a:miter lim="8000"/>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3000">
                <a:solidFill>
                  <a:srgbClr val="454F5B"/>
                </a:solidFill>
              </a:rPr>
              <a:t>emotional journeys</a:t>
            </a:r>
            <a:endParaRPr b="1" sz="3000">
              <a:solidFill>
                <a:srgbClr val="454F5B"/>
              </a:solidFill>
            </a:endParaRPr>
          </a:p>
          <a:p>
            <a:pPr indent="0" lvl="0" marL="0" rtl="0" algn="ctr">
              <a:lnSpc>
                <a:spcPct val="100000"/>
              </a:lnSpc>
              <a:spcBef>
                <a:spcPts val="0"/>
              </a:spcBef>
              <a:spcAft>
                <a:spcPts val="0"/>
              </a:spcAft>
              <a:buNone/>
            </a:pPr>
            <a:r>
              <a:rPr b="1" lang="en" sz="3000">
                <a:solidFill>
                  <a:srgbClr val="454F5B"/>
                </a:solidFill>
              </a:rPr>
              <a:t>+</a:t>
            </a:r>
            <a:endParaRPr b="1" sz="3000">
              <a:solidFill>
                <a:srgbClr val="454F5B"/>
              </a:solidFill>
            </a:endParaRPr>
          </a:p>
          <a:p>
            <a:pPr indent="0" lvl="0" marL="0" rtl="0" algn="ctr">
              <a:lnSpc>
                <a:spcPct val="100000"/>
              </a:lnSpc>
              <a:spcBef>
                <a:spcPts val="0"/>
              </a:spcBef>
              <a:spcAft>
                <a:spcPts val="0"/>
              </a:spcAft>
              <a:buClr>
                <a:schemeClr val="dk1"/>
              </a:buClr>
              <a:buSzPts val="1100"/>
              <a:buFont typeface="Arial"/>
              <a:buNone/>
            </a:pPr>
            <a:r>
              <a:rPr b="1" lang="en" sz="3000">
                <a:solidFill>
                  <a:srgbClr val="454F5B"/>
                </a:solidFill>
              </a:rPr>
              <a:t>memories as a form of time travel</a:t>
            </a:r>
            <a:endParaRPr b="1" sz="3000">
              <a:solidFill>
                <a:srgbClr val="454F5B"/>
              </a:solidFill>
            </a:endParaRPr>
          </a:p>
        </p:txBody>
      </p:sp>
      <p:pic>
        <p:nvPicPr>
          <p:cNvPr id="61" name="Google Shape;61;p14"/>
          <p:cNvPicPr preferRelativeResize="0"/>
          <p:nvPr/>
        </p:nvPicPr>
        <p:blipFill>
          <a:blip r:embed="rId3">
            <a:alphaModFix/>
          </a:blip>
          <a:stretch>
            <a:fillRect/>
          </a:stretch>
        </p:blipFill>
        <p:spPr>
          <a:xfrm>
            <a:off x="374150" y="228050"/>
            <a:ext cx="1789800" cy="1789800"/>
          </a:xfrm>
          <a:prstGeom prst="ellipse">
            <a:avLst/>
          </a:prstGeom>
          <a:noFill/>
          <a:ln cap="flat" cmpd="sng" w="38100">
            <a:solidFill>
              <a:srgbClr val="454F5B"/>
            </a:solidFill>
            <a:prstDash val="solid"/>
            <a:round/>
            <a:headEnd len="sm" w="sm" type="none"/>
            <a:tailEnd len="sm" w="sm" type="none"/>
          </a:ln>
        </p:spPr>
      </p:pic>
      <p:pic>
        <p:nvPicPr>
          <p:cNvPr id="62" name="Google Shape;62;p14"/>
          <p:cNvPicPr preferRelativeResize="0"/>
          <p:nvPr/>
        </p:nvPicPr>
        <p:blipFill rotWithShape="1">
          <a:blip r:embed="rId4">
            <a:alphaModFix/>
          </a:blip>
          <a:srcRect b="8650" l="22890" r="27294" t="0"/>
          <a:stretch/>
        </p:blipFill>
        <p:spPr>
          <a:xfrm>
            <a:off x="2622475" y="1067549"/>
            <a:ext cx="1735200" cy="1789800"/>
          </a:xfrm>
          <a:prstGeom prst="ellipse">
            <a:avLst/>
          </a:prstGeom>
          <a:noFill/>
          <a:ln cap="flat" cmpd="sng" w="38100">
            <a:solidFill>
              <a:schemeClr val="dk2"/>
            </a:solidFill>
            <a:prstDash val="solid"/>
            <a:round/>
            <a:headEnd len="sm" w="sm" type="none"/>
            <a:tailEnd len="sm" w="sm" type="none"/>
          </a:ln>
        </p:spPr>
      </p:pic>
      <p:pic>
        <p:nvPicPr>
          <p:cNvPr id="63" name="Google Shape;63;p14"/>
          <p:cNvPicPr preferRelativeResize="0"/>
          <p:nvPr/>
        </p:nvPicPr>
        <p:blipFill rotWithShape="1">
          <a:blip r:embed="rId5">
            <a:alphaModFix/>
          </a:blip>
          <a:srcRect b="27219" l="27211" r="2529" t="17455"/>
          <a:stretch/>
        </p:blipFill>
        <p:spPr>
          <a:xfrm>
            <a:off x="866225" y="2719200"/>
            <a:ext cx="1789800" cy="1879500"/>
          </a:xfrm>
          <a:prstGeom prst="ellipse">
            <a:avLst/>
          </a:prstGeom>
          <a:noFill/>
          <a:ln cap="flat" cmpd="sng" w="38100">
            <a:solidFill>
              <a:srgbClr val="454F5B"/>
            </a:solidFill>
            <a:prstDash val="solid"/>
            <a:round/>
            <a:headEnd len="sm" w="sm" type="none"/>
            <a:tailEnd len="sm" w="sm" type="none"/>
          </a:ln>
        </p:spPr>
      </p:pic>
      <p:sp>
        <p:nvSpPr>
          <p:cNvPr id="64" name="Google Shape;64;p14"/>
          <p:cNvSpPr txBox="1"/>
          <p:nvPr/>
        </p:nvSpPr>
        <p:spPr>
          <a:xfrm>
            <a:off x="634700" y="2135725"/>
            <a:ext cx="1268700" cy="31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454F5B"/>
                </a:solidFill>
                <a:latin typeface="Montserrat"/>
                <a:ea typeface="Montserrat"/>
                <a:cs typeface="Montserrat"/>
                <a:sym typeface="Montserrat"/>
              </a:rPr>
              <a:t>Vy Mai</a:t>
            </a:r>
            <a:endParaRPr b="1">
              <a:solidFill>
                <a:srgbClr val="454F5B"/>
              </a:solidFill>
              <a:latin typeface="Montserrat"/>
              <a:ea typeface="Montserrat"/>
              <a:cs typeface="Montserrat"/>
              <a:sym typeface="Montserrat"/>
            </a:endParaRPr>
          </a:p>
        </p:txBody>
      </p:sp>
      <p:sp>
        <p:nvSpPr>
          <p:cNvPr id="65" name="Google Shape;65;p14"/>
          <p:cNvSpPr txBox="1"/>
          <p:nvPr/>
        </p:nvSpPr>
        <p:spPr>
          <a:xfrm>
            <a:off x="2665825" y="2931750"/>
            <a:ext cx="1648500" cy="44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454F5B"/>
                </a:solidFill>
                <a:latin typeface="Montserrat"/>
                <a:ea typeface="Montserrat"/>
                <a:cs typeface="Montserrat"/>
                <a:sym typeface="Montserrat"/>
              </a:rPr>
              <a:t>Tiffany Manuel</a:t>
            </a:r>
            <a:endParaRPr b="1">
              <a:solidFill>
                <a:srgbClr val="454F5B"/>
              </a:solidFill>
              <a:latin typeface="Montserrat"/>
              <a:ea typeface="Montserrat"/>
              <a:cs typeface="Montserrat"/>
              <a:sym typeface="Montserrat"/>
            </a:endParaRPr>
          </a:p>
        </p:txBody>
      </p:sp>
      <p:sp>
        <p:nvSpPr>
          <p:cNvPr id="66" name="Google Shape;66;p14"/>
          <p:cNvSpPr txBox="1"/>
          <p:nvPr/>
        </p:nvSpPr>
        <p:spPr>
          <a:xfrm>
            <a:off x="799925" y="4645075"/>
            <a:ext cx="1922400" cy="44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454F5B"/>
                </a:solidFill>
                <a:latin typeface="Montserrat"/>
                <a:ea typeface="Montserrat"/>
                <a:cs typeface="Montserrat"/>
                <a:sym typeface="Montserrat"/>
              </a:rPr>
              <a:t>Jourdann Fraser</a:t>
            </a:r>
            <a:endParaRPr b="1">
              <a:solidFill>
                <a:srgbClr val="454F5B"/>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03" name="Shape 203"/>
        <p:cNvGrpSpPr/>
        <p:nvPr/>
      </p:nvGrpSpPr>
      <p:grpSpPr>
        <a:xfrm>
          <a:off x="0" y="0"/>
          <a:ext cx="0" cy="0"/>
          <a:chOff x="0" y="0"/>
          <a:chExt cx="0" cy="0"/>
        </a:xfrm>
      </p:grpSpPr>
      <p:sp>
        <p:nvSpPr>
          <p:cNvPr id="204" name="Google Shape;204;p32"/>
          <p:cNvSpPr txBox="1"/>
          <p:nvPr>
            <p:ph type="title"/>
          </p:nvPr>
        </p:nvSpPr>
        <p:spPr>
          <a:xfrm>
            <a:off x="265500" y="165950"/>
            <a:ext cx="8427900" cy="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54F5B"/>
                </a:solidFill>
              </a:rPr>
              <a:t>THE TIME TRAVEL JOURNAL</a:t>
            </a:r>
            <a:endParaRPr>
              <a:solidFill>
                <a:srgbClr val="454F5B"/>
              </a:solidFill>
            </a:endParaRPr>
          </a:p>
        </p:txBody>
      </p:sp>
      <p:sp>
        <p:nvSpPr>
          <p:cNvPr id="205" name="Google Shape;205;p32"/>
          <p:cNvSpPr txBox="1"/>
          <p:nvPr>
            <p:ph idx="2" type="body"/>
          </p:nvPr>
        </p:nvSpPr>
        <p:spPr>
          <a:xfrm>
            <a:off x="4856400" y="1316975"/>
            <a:ext cx="3837000" cy="3695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2400"/>
              <a:t>!  SURPRISES </a:t>
            </a:r>
            <a:endParaRPr b="1" sz="2400"/>
          </a:p>
          <a:p>
            <a:pPr indent="0" lvl="0" marL="0" rtl="0" algn="l">
              <a:lnSpc>
                <a:spcPct val="100000"/>
              </a:lnSpc>
              <a:spcBef>
                <a:spcPts val="0"/>
              </a:spcBef>
              <a:spcAft>
                <a:spcPts val="0"/>
              </a:spcAft>
              <a:buClr>
                <a:schemeClr val="dk1"/>
              </a:buClr>
              <a:buSzPts val="1100"/>
              <a:buFont typeface="Arial"/>
              <a:buNone/>
            </a:pPr>
            <a:r>
              <a:rPr b="1" lang="en" sz="2400"/>
              <a:t>------------------------------</a:t>
            </a:r>
            <a:endParaRPr b="1" sz="2400"/>
          </a:p>
          <a:p>
            <a:pPr indent="0" lvl="0" marL="0" rtl="0" algn="ctr">
              <a:lnSpc>
                <a:spcPct val="100000"/>
              </a:lnSpc>
              <a:spcBef>
                <a:spcPts val="0"/>
              </a:spcBef>
              <a:spcAft>
                <a:spcPts val="0"/>
              </a:spcAft>
              <a:buClr>
                <a:schemeClr val="dk1"/>
              </a:buClr>
              <a:buSzPts val="1100"/>
              <a:buFont typeface="Arial"/>
              <a:buNone/>
            </a:pPr>
            <a:r>
              <a:rPr lang="en" sz="2400">
                <a:solidFill>
                  <a:schemeClr val="dk1"/>
                </a:solidFill>
              </a:rPr>
              <a:t>inclusion of all memories</a:t>
            </a:r>
            <a:endParaRPr sz="2400">
              <a:solidFill>
                <a:schemeClr val="dk1"/>
              </a:solidFill>
            </a:endParaRPr>
          </a:p>
          <a:p>
            <a:pPr indent="0" lvl="0" marL="0" rtl="0" algn="ctr">
              <a:lnSpc>
                <a:spcPct val="100000"/>
              </a:lnSpc>
              <a:spcBef>
                <a:spcPts val="1000"/>
              </a:spcBef>
              <a:spcAft>
                <a:spcPts val="0"/>
              </a:spcAft>
              <a:buClr>
                <a:schemeClr val="dk1"/>
              </a:buClr>
              <a:buSzPts val="1100"/>
              <a:buFont typeface="Arial"/>
              <a:buNone/>
            </a:pPr>
            <a:r>
              <a:rPr lang="en" sz="2400">
                <a:solidFill>
                  <a:schemeClr val="dk1"/>
                </a:solidFill>
              </a:rPr>
              <a:t>vs</a:t>
            </a:r>
            <a:endParaRPr sz="2400">
              <a:solidFill>
                <a:schemeClr val="dk1"/>
              </a:solidFill>
            </a:endParaRPr>
          </a:p>
          <a:p>
            <a:pPr indent="0" lvl="0" marL="0" rtl="0" algn="ctr">
              <a:lnSpc>
                <a:spcPct val="100000"/>
              </a:lnSpc>
              <a:spcBef>
                <a:spcPts val="1000"/>
              </a:spcBef>
              <a:spcAft>
                <a:spcPts val="1000"/>
              </a:spcAft>
              <a:buClr>
                <a:schemeClr val="dk1"/>
              </a:buClr>
              <a:buSzPts val="1100"/>
              <a:buFont typeface="Arial"/>
              <a:buNone/>
            </a:pPr>
            <a:r>
              <a:rPr lang="en" sz="2400">
                <a:solidFill>
                  <a:schemeClr val="dk1"/>
                </a:solidFill>
              </a:rPr>
              <a:t>exclusion of negative memories</a:t>
            </a:r>
            <a:endParaRPr b="1" sz="2400"/>
          </a:p>
        </p:txBody>
      </p:sp>
      <p:pic>
        <p:nvPicPr>
          <p:cNvPr id="206" name="Google Shape;206;p32"/>
          <p:cNvPicPr preferRelativeResize="0"/>
          <p:nvPr/>
        </p:nvPicPr>
        <p:blipFill>
          <a:blip r:embed="rId3">
            <a:alphaModFix/>
          </a:blip>
          <a:stretch>
            <a:fillRect/>
          </a:stretch>
        </p:blipFill>
        <p:spPr>
          <a:xfrm>
            <a:off x="464075" y="1377650"/>
            <a:ext cx="2677800" cy="2024100"/>
          </a:xfrm>
          <a:prstGeom prst="roundRect">
            <a:avLst>
              <a:gd fmla="val 16667" name="adj"/>
            </a:avLst>
          </a:prstGeom>
          <a:noFill/>
          <a:ln cap="flat" cmpd="sng" w="76200">
            <a:solidFill>
              <a:srgbClr val="3A9992"/>
            </a:solidFill>
            <a:prstDash val="solid"/>
            <a:miter lim="8000"/>
            <a:headEnd len="sm" w="sm" type="none"/>
            <a:tailEnd len="sm" w="sm" type="none"/>
          </a:ln>
        </p:spPr>
      </p:pic>
      <p:pic>
        <p:nvPicPr>
          <p:cNvPr id="207" name="Google Shape;207;p32"/>
          <p:cNvPicPr preferRelativeResize="0"/>
          <p:nvPr/>
        </p:nvPicPr>
        <p:blipFill>
          <a:blip r:embed="rId4">
            <a:alphaModFix/>
          </a:blip>
          <a:stretch>
            <a:fillRect/>
          </a:stretch>
        </p:blipFill>
        <p:spPr>
          <a:xfrm>
            <a:off x="1440750" y="2640238"/>
            <a:ext cx="2867100" cy="2162100"/>
          </a:xfrm>
          <a:prstGeom prst="roundRect">
            <a:avLst>
              <a:gd fmla="val 16667" name="adj"/>
            </a:avLst>
          </a:prstGeom>
          <a:noFill/>
          <a:ln cap="flat" cmpd="sng" w="76200">
            <a:solidFill>
              <a:srgbClr val="4ECDC4"/>
            </a:solidFill>
            <a:prstDash val="solid"/>
            <a:miter lim="8000"/>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11" name="Shape 211"/>
        <p:cNvGrpSpPr/>
        <p:nvPr/>
      </p:nvGrpSpPr>
      <p:grpSpPr>
        <a:xfrm>
          <a:off x="0" y="0"/>
          <a:ext cx="0" cy="0"/>
          <a:chOff x="0" y="0"/>
          <a:chExt cx="0" cy="0"/>
        </a:xfrm>
      </p:grpSpPr>
      <p:sp>
        <p:nvSpPr>
          <p:cNvPr id="212" name="Google Shape;212;p33"/>
          <p:cNvSpPr txBox="1"/>
          <p:nvPr>
            <p:ph type="title"/>
          </p:nvPr>
        </p:nvSpPr>
        <p:spPr>
          <a:xfrm>
            <a:off x="265500" y="165950"/>
            <a:ext cx="8427900" cy="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54F5B"/>
                </a:solidFill>
              </a:rPr>
              <a:t>THE TIME TRAVEL JOURNAL</a:t>
            </a:r>
            <a:endParaRPr>
              <a:solidFill>
                <a:srgbClr val="454F5B"/>
              </a:solidFill>
            </a:endParaRPr>
          </a:p>
        </p:txBody>
      </p:sp>
      <p:sp>
        <p:nvSpPr>
          <p:cNvPr id="213" name="Google Shape;213;p33"/>
          <p:cNvSpPr txBox="1"/>
          <p:nvPr>
            <p:ph idx="2" type="body"/>
          </p:nvPr>
        </p:nvSpPr>
        <p:spPr>
          <a:xfrm>
            <a:off x="4856400" y="1316975"/>
            <a:ext cx="3837000" cy="3695100"/>
          </a:xfrm>
          <a:prstGeom prst="rect">
            <a:avLst/>
          </a:prstGeom>
        </p:spPr>
        <p:txBody>
          <a:bodyPr anchorCtr="0" anchor="t" bIns="91425" lIns="91425" spcFirstLastPara="1" rIns="91425" wrap="square" tIns="91425">
            <a:noAutofit/>
          </a:bodyPr>
          <a:lstStyle/>
          <a:p>
            <a:pPr indent="-381000" lvl="0" marL="457200" rtl="0" algn="ctr">
              <a:lnSpc>
                <a:spcPct val="100000"/>
              </a:lnSpc>
              <a:spcBef>
                <a:spcPts val="0"/>
              </a:spcBef>
              <a:spcAft>
                <a:spcPts val="0"/>
              </a:spcAft>
              <a:buSzPts val="2400"/>
              <a:buChar char="+"/>
            </a:pPr>
            <a:r>
              <a:rPr b="1" lang="en" sz="2400"/>
              <a:t>NEW LEARNINGS</a:t>
            </a:r>
            <a:endParaRPr b="1" sz="2400"/>
          </a:p>
          <a:p>
            <a:pPr indent="0" lvl="0" marL="0" rtl="0" algn="l">
              <a:lnSpc>
                <a:spcPct val="100000"/>
              </a:lnSpc>
              <a:spcBef>
                <a:spcPts val="0"/>
              </a:spcBef>
              <a:spcAft>
                <a:spcPts val="0"/>
              </a:spcAft>
              <a:buClr>
                <a:schemeClr val="dk1"/>
              </a:buClr>
              <a:buSzPts val="1100"/>
              <a:buFont typeface="Arial"/>
              <a:buNone/>
            </a:pPr>
            <a:r>
              <a:rPr b="1" lang="en" sz="2400"/>
              <a:t>------------------------------</a:t>
            </a:r>
            <a:endParaRPr b="1" sz="2400"/>
          </a:p>
          <a:p>
            <a:pPr indent="0" lvl="0" marL="0" rtl="0" algn="ctr">
              <a:lnSpc>
                <a:spcPct val="100000"/>
              </a:lnSpc>
              <a:spcBef>
                <a:spcPts val="0"/>
              </a:spcBef>
              <a:spcAft>
                <a:spcPts val="0"/>
              </a:spcAft>
              <a:buClr>
                <a:schemeClr val="dk1"/>
              </a:buClr>
              <a:buSzPts val="1100"/>
              <a:buFont typeface="Arial"/>
              <a:buNone/>
            </a:pPr>
            <a:r>
              <a:rPr lang="en" sz="2400">
                <a:solidFill>
                  <a:schemeClr val="dk1"/>
                </a:solidFill>
              </a:rPr>
              <a:t>negative memories may not be helpful</a:t>
            </a:r>
            <a:endParaRPr sz="2400">
              <a:solidFill>
                <a:schemeClr val="dk1"/>
              </a:solidFill>
            </a:endParaRPr>
          </a:p>
          <a:p>
            <a:pPr indent="0" lvl="0" marL="0" rtl="0" algn="ctr">
              <a:lnSpc>
                <a:spcPct val="100000"/>
              </a:lnSpc>
              <a:spcBef>
                <a:spcPts val="1000"/>
              </a:spcBef>
              <a:spcAft>
                <a:spcPts val="0"/>
              </a:spcAft>
              <a:buClr>
                <a:schemeClr val="dk1"/>
              </a:buClr>
              <a:buSzPts val="1100"/>
              <a:buFont typeface="Arial"/>
              <a:buNone/>
            </a:pPr>
            <a:r>
              <a:rPr lang="en" sz="2400">
                <a:solidFill>
                  <a:schemeClr val="dk1"/>
                </a:solidFill>
              </a:rPr>
              <a:t>&amp;</a:t>
            </a:r>
            <a:endParaRPr sz="2400">
              <a:solidFill>
                <a:schemeClr val="dk1"/>
              </a:solidFill>
            </a:endParaRPr>
          </a:p>
          <a:p>
            <a:pPr indent="0" lvl="0" marL="0" rtl="0" algn="ctr">
              <a:lnSpc>
                <a:spcPct val="100000"/>
              </a:lnSpc>
              <a:spcBef>
                <a:spcPts val="1000"/>
              </a:spcBef>
              <a:spcAft>
                <a:spcPts val="1000"/>
              </a:spcAft>
              <a:buClr>
                <a:schemeClr val="dk1"/>
              </a:buClr>
              <a:buSzPts val="1100"/>
              <a:buFont typeface="Arial"/>
              <a:buNone/>
            </a:pPr>
            <a:r>
              <a:rPr lang="en" sz="2400">
                <a:solidFill>
                  <a:schemeClr val="dk1"/>
                </a:solidFill>
              </a:rPr>
              <a:t>timing of advice is crucial</a:t>
            </a:r>
            <a:endParaRPr b="1" sz="2400"/>
          </a:p>
        </p:txBody>
      </p:sp>
      <p:pic>
        <p:nvPicPr>
          <p:cNvPr id="214" name="Google Shape;214;p33"/>
          <p:cNvPicPr preferRelativeResize="0"/>
          <p:nvPr/>
        </p:nvPicPr>
        <p:blipFill>
          <a:blip r:embed="rId3">
            <a:alphaModFix/>
          </a:blip>
          <a:stretch>
            <a:fillRect/>
          </a:stretch>
        </p:blipFill>
        <p:spPr>
          <a:xfrm>
            <a:off x="464075" y="1377650"/>
            <a:ext cx="2677800" cy="2024100"/>
          </a:xfrm>
          <a:prstGeom prst="roundRect">
            <a:avLst>
              <a:gd fmla="val 16667" name="adj"/>
            </a:avLst>
          </a:prstGeom>
          <a:noFill/>
          <a:ln cap="flat" cmpd="sng" w="76200">
            <a:solidFill>
              <a:srgbClr val="3A9992"/>
            </a:solidFill>
            <a:prstDash val="solid"/>
            <a:miter lim="8000"/>
            <a:headEnd len="sm" w="sm" type="none"/>
            <a:tailEnd len="sm" w="sm" type="none"/>
          </a:ln>
        </p:spPr>
      </p:pic>
      <p:pic>
        <p:nvPicPr>
          <p:cNvPr id="215" name="Google Shape;215;p33"/>
          <p:cNvPicPr preferRelativeResize="0"/>
          <p:nvPr/>
        </p:nvPicPr>
        <p:blipFill>
          <a:blip r:embed="rId4">
            <a:alphaModFix/>
          </a:blip>
          <a:stretch>
            <a:fillRect/>
          </a:stretch>
        </p:blipFill>
        <p:spPr>
          <a:xfrm>
            <a:off x="1440750" y="2640238"/>
            <a:ext cx="2867100" cy="2162100"/>
          </a:xfrm>
          <a:prstGeom prst="roundRect">
            <a:avLst>
              <a:gd fmla="val 16667" name="adj"/>
            </a:avLst>
          </a:prstGeom>
          <a:noFill/>
          <a:ln cap="flat" cmpd="sng" w="76200">
            <a:solidFill>
              <a:srgbClr val="4ECDC4"/>
            </a:solidFill>
            <a:prstDash val="solid"/>
            <a:miter lim="8000"/>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19" name="Shape 219"/>
        <p:cNvGrpSpPr/>
        <p:nvPr/>
      </p:nvGrpSpPr>
      <p:grpSpPr>
        <a:xfrm>
          <a:off x="0" y="0"/>
          <a:ext cx="0" cy="0"/>
          <a:chOff x="0" y="0"/>
          <a:chExt cx="0" cy="0"/>
        </a:xfrm>
      </p:grpSpPr>
      <p:sp>
        <p:nvSpPr>
          <p:cNvPr id="220" name="Google Shape;220;p34"/>
          <p:cNvSpPr txBox="1"/>
          <p:nvPr>
            <p:ph idx="1" type="body"/>
          </p:nvPr>
        </p:nvSpPr>
        <p:spPr>
          <a:xfrm>
            <a:off x="311700" y="1726850"/>
            <a:ext cx="8520600" cy="2841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highlight>
                  <a:srgbClr val="4ECDC4"/>
                </a:highlight>
              </a:rPr>
              <a:t>new assumptions</a:t>
            </a:r>
            <a:endParaRPr b="1" sz="2400">
              <a:solidFill>
                <a:schemeClr val="dk1"/>
              </a:solidFill>
              <a:highlight>
                <a:srgbClr val="4ECDC4"/>
              </a:highlight>
            </a:endParaRPr>
          </a:p>
          <a:p>
            <a:pPr indent="0" lvl="0" marL="0" rtl="0" algn="r">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people want a “happy sad happy” sandwich of memories</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j</a:t>
            </a:r>
            <a:r>
              <a:rPr lang="en" sz="2400">
                <a:solidFill>
                  <a:schemeClr val="dk1"/>
                </a:solidFill>
              </a:rPr>
              <a:t>ournaling is too time consuming</a:t>
            </a:r>
            <a:endParaRPr sz="24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24" name="Shape 224"/>
        <p:cNvGrpSpPr/>
        <p:nvPr/>
      </p:nvGrpSpPr>
      <p:grpSpPr>
        <a:xfrm>
          <a:off x="0" y="0"/>
          <a:ext cx="0" cy="0"/>
          <a:chOff x="0" y="0"/>
          <a:chExt cx="0" cy="0"/>
        </a:xfrm>
      </p:grpSpPr>
      <p:sp>
        <p:nvSpPr>
          <p:cNvPr id="225" name="Google Shape;225;p35"/>
          <p:cNvSpPr txBox="1"/>
          <p:nvPr>
            <p:ph idx="1" type="body"/>
          </p:nvPr>
        </p:nvSpPr>
        <p:spPr>
          <a:xfrm>
            <a:off x="311700" y="1726850"/>
            <a:ext cx="8520600" cy="2841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highlight>
                  <a:srgbClr val="4ECDC4"/>
                </a:highlight>
              </a:rPr>
              <a:t>initial assumptions</a:t>
            </a:r>
            <a:endParaRPr b="1" sz="2400">
              <a:solidFill>
                <a:schemeClr val="dk1"/>
              </a:solidFill>
              <a:highlight>
                <a:srgbClr val="4ECDC4"/>
              </a:highlight>
            </a:endParaRPr>
          </a:p>
          <a:p>
            <a:pPr indent="0" lvl="0" marL="0" rtl="0" algn="r">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people associate music and memories with places</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people would like to read memories from others</a:t>
            </a:r>
            <a:endParaRPr sz="24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29" name="Shape 229"/>
        <p:cNvGrpSpPr/>
        <p:nvPr/>
      </p:nvGrpSpPr>
      <p:grpSpPr>
        <a:xfrm>
          <a:off x="0" y="0"/>
          <a:ext cx="0" cy="0"/>
          <a:chOff x="0" y="0"/>
          <a:chExt cx="0" cy="0"/>
        </a:xfrm>
      </p:grpSpPr>
      <p:sp>
        <p:nvSpPr>
          <p:cNvPr id="230" name="Google Shape;230;p36"/>
          <p:cNvSpPr txBox="1"/>
          <p:nvPr>
            <p:ph type="title"/>
          </p:nvPr>
        </p:nvSpPr>
        <p:spPr>
          <a:xfrm>
            <a:off x="311700" y="363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WALKING DOWN MUSIC LANE</a:t>
            </a:r>
            <a:endParaRPr/>
          </a:p>
        </p:txBody>
      </p:sp>
      <p:pic>
        <p:nvPicPr>
          <p:cNvPr id="231" name="Google Shape;231;p36"/>
          <p:cNvPicPr preferRelativeResize="0"/>
          <p:nvPr/>
        </p:nvPicPr>
        <p:blipFill rotWithShape="1">
          <a:blip r:embed="rId3">
            <a:alphaModFix/>
          </a:blip>
          <a:srcRect b="11506" l="0" r="0" t="2560"/>
          <a:stretch/>
        </p:blipFill>
        <p:spPr>
          <a:xfrm>
            <a:off x="5005038" y="1303825"/>
            <a:ext cx="2025950" cy="3566525"/>
          </a:xfrm>
          <a:prstGeom prst="rect">
            <a:avLst/>
          </a:prstGeom>
          <a:noFill/>
          <a:ln cap="flat" cmpd="sng" w="76200">
            <a:solidFill>
              <a:srgbClr val="3A9992"/>
            </a:solidFill>
            <a:prstDash val="solid"/>
            <a:miter lim="8000"/>
            <a:headEnd len="sm" w="sm" type="none"/>
            <a:tailEnd len="sm" w="sm" type="none"/>
          </a:ln>
        </p:spPr>
      </p:pic>
      <p:pic>
        <p:nvPicPr>
          <p:cNvPr id="232" name="Google Shape;232;p36"/>
          <p:cNvPicPr preferRelativeResize="0"/>
          <p:nvPr/>
        </p:nvPicPr>
        <p:blipFill rotWithShape="1">
          <a:blip r:embed="rId4">
            <a:alphaModFix/>
          </a:blip>
          <a:srcRect b="0" l="9696" r="3414" t="8307"/>
          <a:stretch/>
        </p:blipFill>
        <p:spPr>
          <a:xfrm>
            <a:off x="2113012" y="1303825"/>
            <a:ext cx="2534702" cy="3566526"/>
          </a:xfrm>
          <a:prstGeom prst="rect">
            <a:avLst/>
          </a:prstGeom>
          <a:noFill/>
          <a:ln cap="flat" cmpd="sng" w="76200">
            <a:solidFill>
              <a:srgbClr val="4ECDC4"/>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36" name="Shape 236"/>
        <p:cNvGrpSpPr/>
        <p:nvPr/>
      </p:nvGrpSpPr>
      <p:grpSpPr>
        <a:xfrm>
          <a:off x="0" y="0"/>
          <a:ext cx="0" cy="0"/>
          <a:chOff x="0" y="0"/>
          <a:chExt cx="0" cy="0"/>
        </a:xfrm>
      </p:grpSpPr>
      <p:sp>
        <p:nvSpPr>
          <p:cNvPr id="237" name="Google Shape;237;p37"/>
          <p:cNvSpPr txBox="1"/>
          <p:nvPr>
            <p:ph type="title"/>
          </p:nvPr>
        </p:nvSpPr>
        <p:spPr>
          <a:xfrm>
            <a:off x="265500" y="165950"/>
            <a:ext cx="8427900" cy="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rgbClr val="454F5B"/>
                </a:solidFill>
              </a:rPr>
              <a:t>WALKING DOWN MUSIC LANE</a:t>
            </a:r>
            <a:endParaRPr sz="4000">
              <a:solidFill>
                <a:srgbClr val="454F5B"/>
              </a:solidFill>
            </a:endParaRPr>
          </a:p>
        </p:txBody>
      </p:sp>
      <p:sp>
        <p:nvSpPr>
          <p:cNvPr id="238" name="Google Shape;238;p37"/>
          <p:cNvSpPr txBox="1"/>
          <p:nvPr>
            <p:ph idx="2" type="body"/>
          </p:nvPr>
        </p:nvSpPr>
        <p:spPr>
          <a:xfrm>
            <a:off x="4856400" y="1316975"/>
            <a:ext cx="3837000" cy="3695100"/>
          </a:xfrm>
          <a:prstGeom prst="rect">
            <a:avLst/>
          </a:prstGeom>
        </p:spPr>
        <p:txBody>
          <a:bodyPr anchorCtr="0" anchor="t" bIns="91425" lIns="91425" spcFirstLastPara="1" rIns="91425" wrap="square" tIns="91425">
            <a:noAutofit/>
          </a:bodyPr>
          <a:lstStyle/>
          <a:p>
            <a:pPr indent="-381000" lvl="0" marL="457200" rtl="0" algn="ctr">
              <a:lnSpc>
                <a:spcPct val="100000"/>
              </a:lnSpc>
              <a:spcBef>
                <a:spcPts val="0"/>
              </a:spcBef>
              <a:spcAft>
                <a:spcPts val="0"/>
              </a:spcAft>
              <a:buSzPts val="2400"/>
              <a:buChar char="+"/>
            </a:pPr>
            <a:r>
              <a:rPr b="1" lang="en" sz="2400">
                <a:highlight>
                  <a:srgbClr val="B3DC5A"/>
                </a:highlight>
              </a:rPr>
              <a:t>PROS  +</a:t>
            </a:r>
            <a:endParaRPr b="1" sz="2400">
              <a:highlight>
                <a:srgbClr val="B3DC5A"/>
              </a:highlight>
            </a:endParaRPr>
          </a:p>
          <a:p>
            <a:pPr indent="0" lvl="0" marL="0" rtl="0" algn="ctr">
              <a:lnSpc>
                <a:spcPct val="100000"/>
              </a:lnSpc>
              <a:spcBef>
                <a:spcPts val="0"/>
              </a:spcBef>
              <a:spcAft>
                <a:spcPts val="0"/>
              </a:spcAft>
              <a:buNone/>
            </a:pPr>
            <a:r>
              <a:t/>
            </a:r>
            <a:endParaRPr b="1" sz="2400">
              <a:highlight>
                <a:srgbClr val="B3DC5A"/>
              </a:highlight>
            </a:endParaRPr>
          </a:p>
          <a:p>
            <a:pPr indent="-381000" lvl="0" marL="457200" rtl="0" algn="l">
              <a:lnSpc>
                <a:spcPct val="100000"/>
              </a:lnSpc>
              <a:spcBef>
                <a:spcPts val="0"/>
              </a:spcBef>
              <a:spcAft>
                <a:spcPts val="0"/>
              </a:spcAft>
              <a:buClr>
                <a:schemeClr val="dk1"/>
              </a:buClr>
              <a:buSzPts val="2400"/>
              <a:buChar char="+"/>
            </a:pPr>
            <a:r>
              <a:rPr lang="en" sz="2400">
                <a:solidFill>
                  <a:schemeClr val="dk1"/>
                </a:solidFill>
              </a:rPr>
              <a:t>everyone loved it</a:t>
            </a:r>
            <a:endParaRPr sz="2400">
              <a:solidFill>
                <a:schemeClr val="dk1"/>
              </a:solidFill>
            </a:endParaRPr>
          </a:p>
          <a:p>
            <a:pPr indent="-381000" lvl="0" marL="457200" rtl="0" algn="l">
              <a:lnSpc>
                <a:spcPct val="100000"/>
              </a:lnSpc>
              <a:spcBef>
                <a:spcPts val="1000"/>
              </a:spcBef>
              <a:spcAft>
                <a:spcPts val="0"/>
              </a:spcAft>
              <a:buClr>
                <a:schemeClr val="dk1"/>
              </a:buClr>
              <a:buSzPts val="2400"/>
              <a:buChar char="+"/>
            </a:pPr>
            <a:r>
              <a:rPr lang="en" sz="2400">
                <a:solidFill>
                  <a:schemeClr val="dk1"/>
                </a:solidFill>
              </a:rPr>
              <a:t>easy to understand</a:t>
            </a:r>
            <a:endParaRPr sz="2400">
              <a:solidFill>
                <a:schemeClr val="dk1"/>
              </a:solidFill>
            </a:endParaRPr>
          </a:p>
          <a:p>
            <a:pPr indent="-381000" lvl="0" marL="457200" rtl="0" algn="l">
              <a:lnSpc>
                <a:spcPct val="100000"/>
              </a:lnSpc>
              <a:spcBef>
                <a:spcPts val="1000"/>
              </a:spcBef>
              <a:spcAft>
                <a:spcPts val="0"/>
              </a:spcAft>
              <a:buClr>
                <a:schemeClr val="dk1"/>
              </a:buClr>
              <a:buSzPts val="2400"/>
              <a:buChar char="+"/>
            </a:pPr>
            <a:r>
              <a:rPr lang="en" sz="2400">
                <a:solidFill>
                  <a:schemeClr val="dk1"/>
                </a:solidFill>
              </a:rPr>
              <a:t>intuitive idea</a:t>
            </a:r>
            <a:endParaRPr sz="2400">
              <a:solidFill>
                <a:schemeClr val="dk1"/>
              </a:solidFill>
            </a:endParaRPr>
          </a:p>
          <a:p>
            <a:pPr indent="-381000" lvl="0" marL="457200" rtl="0" algn="l">
              <a:lnSpc>
                <a:spcPct val="100000"/>
              </a:lnSpc>
              <a:spcBef>
                <a:spcPts val="1000"/>
              </a:spcBef>
              <a:spcAft>
                <a:spcPts val="0"/>
              </a:spcAft>
              <a:buClr>
                <a:schemeClr val="dk1"/>
              </a:buClr>
              <a:buSzPts val="2400"/>
              <a:buChar char="+"/>
            </a:pPr>
            <a:r>
              <a:rPr lang="en" sz="2400">
                <a:solidFill>
                  <a:schemeClr val="dk1"/>
                </a:solidFill>
              </a:rPr>
              <a:t>enjoyed reading other’s memories</a:t>
            </a:r>
            <a:endParaRPr sz="2400">
              <a:solidFill>
                <a:schemeClr val="dk1"/>
              </a:solidFill>
            </a:endParaRPr>
          </a:p>
          <a:p>
            <a:pPr indent="0" lvl="0" marL="0" rtl="0" algn="l">
              <a:lnSpc>
                <a:spcPct val="100000"/>
              </a:lnSpc>
              <a:spcBef>
                <a:spcPts val="1000"/>
              </a:spcBef>
              <a:spcAft>
                <a:spcPts val="0"/>
              </a:spcAft>
              <a:buClr>
                <a:schemeClr val="dk1"/>
              </a:buClr>
              <a:buSzPts val="1100"/>
              <a:buFont typeface="Arial"/>
              <a:buNone/>
            </a:pPr>
            <a:r>
              <a:t/>
            </a:r>
            <a:endParaRPr b="1" sz="2400"/>
          </a:p>
        </p:txBody>
      </p:sp>
      <p:pic>
        <p:nvPicPr>
          <p:cNvPr id="239" name="Google Shape;239;p37"/>
          <p:cNvPicPr preferRelativeResize="0"/>
          <p:nvPr/>
        </p:nvPicPr>
        <p:blipFill rotWithShape="1">
          <a:blip r:embed="rId3">
            <a:alphaModFix/>
          </a:blip>
          <a:srcRect b="0" l="24678" r="32853" t="0"/>
          <a:stretch/>
        </p:blipFill>
        <p:spPr>
          <a:xfrm>
            <a:off x="322850" y="1108600"/>
            <a:ext cx="1838400" cy="3219600"/>
          </a:xfrm>
          <a:prstGeom prst="roundRect">
            <a:avLst>
              <a:gd fmla="val 16667" name="adj"/>
            </a:avLst>
          </a:prstGeom>
          <a:noFill/>
          <a:ln cap="flat" cmpd="sng" w="76200">
            <a:solidFill>
              <a:srgbClr val="4ECDC4"/>
            </a:solidFill>
            <a:prstDash val="solid"/>
            <a:miter lim="8000"/>
            <a:headEnd len="sm" w="sm" type="none"/>
            <a:tailEnd len="sm" w="sm" type="none"/>
          </a:ln>
        </p:spPr>
      </p:pic>
      <p:pic>
        <p:nvPicPr>
          <p:cNvPr id="240" name="Google Shape;240;p37"/>
          <p:cNvPicPr preferRelativeResize="0"/>
          <p:nvPr/>
        </p:nvPicPr>
        <p:blipFill rotWithShape="1">
          <a:blip r:embed="rId4">
            <a:alphaModFix/>
          </a:blip>
          <a:srcRect b="0" l="34615" r="34455" t="0"/>
          <a:stretch/>
        </p:blipFill>
        <p:spPr>
          <a:xfrm>
            <a:off x="2349850" y="1640225"/>
            <a:ext cx="2028900" cy="3219600"/>
          </a:xfrm>
          <a:prstGeom prst="roundRect">
            <a:avLst>
              <a:gd fmla="val 16667" name="adj"/>
            </a:avLst>
          </a:prstGeom>
          <a:noFill/>
          <a:ln cap="flat" cmpd="sng" w="76200">
            <a:solidFill>
              <a:srgbClr val="454F5B"/>
            </a:solidFill>
            <a:prstDash val="solid"/>
            <a:miter lim="8000"/>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44" name="Shape 244"/>
        <p:cNvGrpSpPr/>
        <p:nvPr/>
      </p:nvGrpSpPr>
      <p:grpSpPr>
        <a:xfrm>
          <a:off x="0" y="0"/>
          <a:ext cx="0" cy="0"/>
          <a:chOff x="0" y="0"/>
          <a:chExt cx="0" cy="0"/>
        </a:xfrm>
      </p:grpSpPr>
      <p:sp>
        <p:nvSpPr>
          <p:cNvPr id="245" name="Google Shape;245;p38"/>
          <p:cNvSpPr txBox="1"/>
          <p:nvPr>
            <p:ph type="title"/>
          </p:nvPr>
        </p:nvSpPr>
        <p:spPr>
          <a:xfrm>
            <a:off x="265500" y="165950"/>
            <a:ext cx="8427900" cy="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000">
                <a:solidFill>
                  <a:srgbClr val="454F5B"/>
                </a:solidFill>
              </a:rPr>
              <a:t>WALKING DOWN MUSIC LANE</a:t>
            </a:r>
            <a:endParaRPr sz="4000">
              <a:solidFill>
                <a:srgbClr val="454F5B"/>
              </a:solidFill>
            </a:endParaRPr>
          </a:p>
          <a:p>
            <a:pPr indent="0" lvl="0" marL="0" rtl="0" algn="ctr">
              <a:spcBef>
                <a:spcPts val="0"/>
              </a:spcBef>
              <a:spcAft>
                <a:spcPts val="0"/>
              </a:spcAft>
              <a:buNone/>
            </a:pPr>
            <a:r>
              <a:t/>
            </a:r>
            <a:endParaRPr>
              <a:solidFill>
                <a:srgbClr val="454F5B"/>
              </a:solidFill>
            </a:endParaRPr>
          </a:p>
        </p:txBody>
      </p:sp>
      <p:sp>
        <p:nvSpPr>
          <p:cNvPr id="246" name="Google Shape;246;p38"/>
          <p:cNvSpPr txBox="1"/>
          <p:nvPr>
            <p:ph idx="2" type="body"/>
          </p:nvPr>
        </p:nvSpPr>
        <p:spPr>
          <a:xfrm>
            <a:off x="4856400" y="1316975"/>
            <a:ext cx="3837000" cy="3695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highlight>
                  <a:srgbClr val="B3DC5A"/>
                </a:highlight>
              </a:rPr>
              <a:t>–  CONS –</a:t>
            </a:r>
            <a:endParaRPr b="1" sz="2400">
              <a:highlight>
                <a:srgbClr val="B3DC5A"/>
              </a:highlight>
            </a:endParaRPr>
          </a:p>
          <a:p>
            <a:pPr indent="0" lvl="0" marL="0" rtl="0" algn="l">
              <a:lnSpc>
                <a:spcPct val="100000"/>
              </a:lnSpc>
              <a:spcBef>
                <a:spcPts val="0"/>
              </a:spcBef>
              <a:spcAft>
                <a:spcPts val="0"/>
              </a:spcAft>
              <a:buNone/>
            </a:pPr>
            <a:r>
              <a:t/>
            </a:r>
            <a:endParaRPr b="1" sz="2400"/>
          </a:p>
          <a:p>
            <a:pPr indent="-381000" lvl="0" marL="457200" rtl="0" algn="l">
              <a:lnSpc>
                <a:spcPct val="100000"/>
              </a:lnSpc>
              <a:spcBef>
                <a:spcPts val="0"/>
              </a:spcBef>
              <a:spcAft>
                <a:spcPts val="0"/>
              </a:spcAft>
              <a:buClr>
                <a:schemeClr val="dk1"/>
              </a:buClr>
              <a:buSzPts val="2400"/>
              <a:buChar char="-"/>
            </a:pPr>
            <a:r>
              <a:rPr lang="en" sz="2400">
                <a:solidFill>
                  <a:schemeClr val="dk1"/>
                </a:solidFill>
              </a:rPr>
              <a:t>narrow down choice with genre</a:t>
            </a:r>
            <a:endParaRPr sz="2400">
              <a:solidFill>
                <a:schemeClr val="dk1"/>
              </a:solidFill>
            </a:endParaRPr>
          </a:p>
          <a:p>
            <a:pPr indent="0" lvl="0" marL="0" rtl="0" algn="l">
              <a:lnSpc>
                <a:spcPct val="100000"/>
              </a:lnSpc>
              <a:spcBef>
                <a:spcPts val="1000"/>
              </a:spcBef>
              <a:spcAft>
                <a:spcPts val="0"/>
              </a:spcAft>
              <a:buClr>
                <a:schemeClr val="dk1"/>
              </a:buClr>
              <a:buSzPts val="1100"/>
              <a:buFont typeface="Arial"/>
              <a:buNone/>
            </a:pPr>
            <a:r>
              <a:t/>
            </a:r>
            <a:endParaRPr sz="2400">
              <a:solidFill>
                <a:schemeClr val="dk1"/>
              </a:solidFill>
            </a:endParaRPr>
          </a:p>
        </p:txBody>
      </p:sp>
      <p:pic>
        <p:nvPicPr>
          <p:cNvPr id="247" name="Google Shape;247;p38"/>
          <p:cNvPicPr preferRelativeResize="0"/>
          <p:nvPr/>
        </p:nvPicPr>
        <p:blipFill rotWithShape="1">
          <a:blip r:embed="rId3">
            <a:alphaModFix/>
          </a:blip>
          <a:srcRect b="0" l="24678" r="32853" t="0"/>
          <a:stretch/>
        </p:blipFill>
        <p:spPr>
          <a:xfrm>
            <a:off x="322850" y="1108600"/>
            <a:ext cx="1838400" cy="3219600"/>
          </a:xfrm>
          <a:prstGeom prst="roundRect">
            <a:avLst>
              <a:gd fmla="val 16667" name="adj"/>
            </a:avLst>
          </a:prstGeom>
          <a:noFill/>
          <a:ln cap="flat" cmpd="sng" w="76200">
            <a:solidFill>
              <a:srgbClr val="4ECDC4"/>
            </a:solidFill>
            <a:prstDash val="solid"/>
            <a:miter lim="8000"/>
            <a:headEnd len="sm" w="sm" type="none"/>
            <a:tailEnd len="sm" w="sm" type="none"/>
          </a:ln>
        </p:spPr>
      </p:pic>
      <p:pic>
        <p:nvPicPr>
          <p:cNvPr id="248" name="Google Shape;248;p38"/>
          <p:cNvPicPr preferRelativeResize="0"/>
          <p:nvPr/>
        </p:nvPicPr>
        <p:blipFill rotWithShape="1">
          <a:blip r:embed="rId4">
            <a:alphaModFix/>
          </a:blip>
          <a:srcRect b="0" l="34615" r="34455" t="0"/>
          <a:stretch/>
        </p:blipFill>
        <p:spPr>
          <a:xfrm>
            <a:off x="2349850" y="1640225"/>
            <a:ext cx="2028900" cy="3219600"/>
          </a:xfrm>
          <a:prstGeom prst="roundRect">
            <a:avLst>
              <a:gd fmla="val 16667" name="adj"/>
            </a:avLst>
          </a:prstGeom>
          <a:noFill/>
          <a:ln cap="flat" cmpd="sng" w="76200">
            <a:solidFill>
              <a:srgbClr val="454F5B"/>
            </a:solidFill>
            <a:prstDash val="solid"/>
            <a:miter lim="8000"/>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52" name="Shape 252"/>
        <p:cNvGrpSpPr/>
        <p:nvPr/>
      </p:nvGrpSpPr>
      <p:grpSpPr>
        <a:xfrm>
          <a:off x="0" y="0"/>
          <a:ext cx="0" cy="0"/>
          <a:chOff x="0" y="0"/>
          <a:chExt cx="0" cy="0"/>
        </a:xfrm>
      </p:grpSpPr>
      <p:sp>
        <p:nvSpPr>
          <p:cNvPr id="253" name="Google Shape;253;p39"/>
          <p:cNvSpPr txBox="1"/>
          <p:nvPr>
            <p:ph type="title"/>
          </p:nvPr>
        </p:nvSpPr>
        <p:spPr>
          <a:xfrm>
            <a:off x="265500" y="165950"/>
            <a:ext cx="8427900" cy="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000">
                <a:solidFill>
                  <a:srgbClr val="454F5B"/>
                </a:solidFill>
              </a:rPr>
              <a:t>WALKING DOWN MUSIC LANE</a:t>
            </a:r>
            <a:endParaRPr sz="4000">
              <a:solidFill>
                <a:srgbClr val="454F5B"/>
              </a:solidFill>
            </a:endParaRPr>
          </a:p>
          <a:p>
            <a:pPr indent="0" lvl="0" marL="0" rtl="0" algn="ctr">
              <a:spcBef>
                <a:spcPts val="0"/>
              </a:spcBef>
              <a:spcAft>
                <a:spcPts val="0"/>
              </a:spcAft>
              <a:buNone/>
            </a:pPr>
            <a:r>
              <a:t/>
            </a:r>
            <a:endParaRPr>
              <a:solidFill>
                <a:srgbClr val="454F5B"/>
              </a:solidFill>
            </a:endParaRPr>
          </a:p>
        </p:txBody>
      </p:sp>
      <p:sp>
        <p:nvSpPr>
          <p:cNvPr id="254" name="Google Shape;254;p39"/>
          <p:cNvSpPr txBox="1"/>
          <p:nvPr>
            <p:ph idx="2" type="body"/>
          </p:nvPr>
        </p:nvSpPr>
        <p:spPr>
          <a:xfrm>
            <a:off x="4856400" y="1316975"/>
            <a:ext cx="3837000" cy="3695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2400">
                <a:highlight>
                  <a:srgbClr val="B3DC5A"/>
                </a:highlight>
              </a:rPr>
              <a:t>!  SURPRISES  ! </a:t>
            </a:r>
            <a:endParaRPr b="1" sz="2400">
              <a:highlight>
                <a:srgbClr val="B3DC5A"/>
              </a:highlight>
            </a:endParaRPr>
          </a:p>
          <a:p>
            <a:pPr indent="0" lvl="0" marL="0" rtl="0" algn="ctr">
              <a:lnSpc>
                <a:spcPct val="100000"/>
              </a:lnSpc>
              <a:spcBef>
                <a:spcPts val="0"/>
              </a:spcBef>
              <a:spcAft>
                <a:spcPts val="0"/>
              </a:spcAft>
              <a:buClr>
                <a:schemeClr val="dk1"/>
              </a:buClr>
              <a:buSzPts val="1100"/>
              <a:buFont typeface="Arial"/>
              <a:buNone/>
            </a:pPr>
            <a:r>
              <a:t/>
            </a:r>
            <a:endParaRPr b="1" sz="2400"/>
          </a:p>
          <a:p>
            <a:pPr indent="0" lvl="0" marL="0" rtl="0" algn="ctr">
              <a:lnSpc>
                <a:spcPct val="100000"/>
              </a:lnSpc>
              <a:spcBef>
                <a:spcPts val="0"/>
              </a:spcBef>
              <a:spcAft>
                <a:spcPts val="0"/>
              </a:spcAft>
              <a:buClr>
                <a:schemeClr val="dk1"/>
              </a:buClr>
              <a:buSzPts val="1100"/>
              <a:buFont typeface="Arial"/>
              <a:buNone/>
            </a:pPr>
            <a:r>
              <a:t/>
            </a:r>
            <a:endParaRPr b="1" sz="2400"/>
          </a:p>
          <a:p>
            <a:pPr indent="0" lvl="0" marL="0" rtl="0" algn="ctr">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 sz="2400">
                <a:solidFill>
                  <a:schemeClr val="dk1"/>
                </a:solidFill>
              </a:rPr>
              <a:t>“meter of feelings”</a:t>
            </a:r>
            <a:endParaRPr b="1" sz="2400"/>
          </a:p>
        </p:txBody>
      </p:sp>
      <p:pic>
        <p:nvPicPr>
          <p:cNvPr id="255" name="Google Shape;255;p39"/>
          <p:cNvPicPr preferRelativeResize="0"/>
          <p:nvPr/>
        </p:nvPicPr>
        <p:blipFill rotWithShape="1">
          <a:blip r:embed="rId3">
            <a:alphaModFix/>
          </a:blip>
          <a:srcRect b="0" l="24678" r="32853" t="0"/>
          <a:stretch/>
        </p:blipFill>
        <p:spPr>
          <a:xfrm>
            <a:off x="322850" y="1108600"/>
            <a:ext cx="1838400" cy="3219600"/>
          </a:xfrm>
          <a:prstGeom prst="roundRect">
            <a:avLst>
              <a:gd fmla="val 16667" name="adj"/>
            </a:avLst>
          </a:prstGeom>
          <a:noFill/>
          <a:ln cap="flat" cmpd="sng" w="76200">
            <a:solidFill>
              <a:srgbClr val="4ECDC4"/>
            </a:solidFill>
            <a:prstDash val="solid"/>
            <a:miter lim="8000"/>
            <a:headEnd len="sm" w="sm" type="none"/>
            <a:tailEnd len="sm" w="sm" type="none"/>
          </a:ln>
        </p:spPr>
      </p:pic>
      <p:pic>
        <p:nvPicPr>
          <p:cNvPr id="256" name="Google Shape;256;p39"/>
          <p:cNvPicPr preferRelativeResize="0"/>
          <p:nvPr/>
        </p:nvPicPr>
        <p:blipFill rotWithShape="1">
          <a:blip r:embed="rId4">
            <a:alphaModFix/>
          </a:blip>
          <a:srcRect b="0" l="34615" r="34455" t="0"/>
          <a:stretch/>
        </p:blipFill>
        <p:spPr>
          <a:xfrm>
            <a:off x="2349850" y="1640225"/>
            <a:ext cx="2028900" cy="3219600"/>
          </a:xfrm>
          <a:prstGeom prst="roundRect">
            <a:avLst>
              <a:gd fmla="val 16667" name="adj"/>
            </a:avLst>
          </a:prstGeom>
          <a:noFill/>
          <a:ln cap="flat" cmpd="sng" w="76200">
            <a:solidFill>
              <a:srgbClr val="454F5B"/>
            </a:solidFill>
            <a:prstDash val="solid"/>
            <a:miter lim="8000"/>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60" name="Shape 260"/>
        <p:cNvGrpSpPr/>
        <p:nvPr/>
      </p:nvGrpSpPr>
      <p:grpSpPr>
        <a:xfrm>
          <a:off x="0" y="0"/>
          <a:ext cx="0" cy="0"/>
          <a:chOff x="0" y="0"/>
          <a:chExt cx="0" cy="0"/>
        </a:xfrm>
      </p:grpSpPr>
      <p:sp>
        <p:nvSpPr>
          <p:cNvPr id="261" name="Google Shape;261;p40"/>
          <p:cNvSpPr txBox="1"/>
          <p:nvPr>
            <p:ph type="title"/>
          </p:nvPr>
        </p:nvSpPr>
        <p:spPr>
          <a:xfrm>
            <a:off x="265500" y="165950"/>
            <a:ext cx="8427900" cy="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rgbClr val="454F5B"/>
                </a:solidFill>
              </a:rPr>
              <a:t>WALKING DOWN MUSIC LANE</a:t>
            </a:r>
            <a:endParaRPr>
              <a:solidFill>
                <a:srgbClr val="454F5B"/>
              </a:solidFill>
            </a:endParaRPr>
          </a:p>
        </p:txBody>
      </p:sp>
      <p:sp>
        <p:nvSpPr>
          <p:cNvPr id="262" name="Google Shape;262;p40"/>
          <p:cNvSpPr txBox="1"/>
          <p:nvPr>
            <p:ph idx="2" type="body"/>
          </p:nvPr>
        </p:nvSpPr>
        <p:spPr>
          <a:xfrm>
            <a:off x="4856400" y="1316975"/>
            <a:ext cx="3837000" cy="36951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b="1" lang="en" sz="2400">
                <a:highlight>
                  <a:srgbClr val="B3DC5A"/>
                </a:highlight>
              </a:rPr>
              <a:t>NEW LEARNINGS</a:t>
            </a:r>
            <a:endParaRPr b="1" sz="2400">
              <a:highlight>
                <a:srgbClr val="B3DC5A"/>
              </a:highlight>
            </a:endParaRPr>
          </a:p>
          <a:p>
            <a:pPr indent="0" lvl="0" marL="0" rtl="0" algn="ctr">
              <a:lnSpc>
                <a:spcPct val="100000"/>
              </a:lnSpc>
              <a:spcBef>
                <a:spcPts val="0"/>
              </a:spcBef>
              <a:spcAft>
                <a:spcPts val="0"/>
              </a:spcAft>
              <a:buClr>
                <a:schemeClr val="dk1"/>
              </a:buClr>
              <a:buSzPts val="1100"/>
              <a:buFont typeface="Arial"/>
              <a:buNone/>
            </a:pPr>
            <a:r>
              <a:t/>
            </a:r>
            <a:endParaRPr b="1" sz="2400"/>
          </a:p>
          <a:p>
            <a:pPr indent="0" lvl="0" marL="0" rtl="0" algn="ctr">
              <a:lnSpc>
                <a:spcPct val="100000"/>
              </a:lnSpc>
              <a:spcBef>
                <a:spcPts val="1000"/>
              </a:spcBef>
              <a:spcAft>
                <a:spcPts val="0"/>
              </a:spcAft>
              <a:buClr>
                <a:schemeClr val="dk1"/>
              </a:buClr>
              <a:buSzPts val="1100"/>
              <a:buFont typeface="Arial"/>
              <a:buNone/>
            </a:pPr>
            <a:r>
              <a:t/>
            </a:r>
            <a:endParaRPr b="1" sz="2400"/>
          </a:p>
          <a:p>
            <a:pPr indent="0" lvl="0" marL="0" rtl="0" algn="ctr">
              <a:lnSpc>
                <a:spcPct val="100000"/>
              </a:lnSpc>
              <a:spcBef>
                <a:spcPts val="1000"/>
              </a:spcBef>
              <a:spcAft>
                <a:spcPts val="1000"/>
              </a:spcAft>
              <a:buClr>
                <a:schemeClr val="dk1"/>
              </a:buClr>
              <a:buSzPts val="1100"/>
              <a:buFont typeface="Arial"/>
              <a:buNone/>
            </a:pPr>
            <a:r>
              <a:rPr lang="en" sz="2400"/>
              <a:t>people associate music “moods” with locations</a:t>
            </a:r>
            <a:endParaRPr sz="2400"/>
          </a:p>
        </p:txBody>
      </p:sp>
      <p:pic>
        <p:nvPicPr>
          <p:cNvPr id="263" name="Google Shape;263;p40"/>
          <p:cNvPicPr preferRelativeResize="0"/>
          <p:nvPr/>
        </p:nvPicPr>
        <p:blipFill rotWithShape="1">
          <a:blip r:embed="rId3">
            <a:alphaModFix/>
          </a:blip>
          <a:srcRect b="0" l="24678" r="32853" t="0"/>
          <a:stretch/>
        </p:blipFill>
        <p:spPr>
          <a:xfrm>
            <a:off x="322850" y="1108600"/>
            <a:ext cx="1838400" cy="3219600"/>
          </a:xfrm>
          <a:prstGeom prst="roundRect">
            <a:avLst>
              <a:gd fmla="val 16667" name="adj"/>
            </a:avLst>
          </a:prstGeom>
          <a:noFill/>
          <a:ln cap="flat" cmpd="sng" w="76200">
            <a:solidFill>
              <a:srgbClr val="4ECDC4"/>
            </a:solidFill>
            <a:prstDash val="solid"/>
            <a:miter lim="8000"/>
            <a:headEnd len="sm" w="sm" type="none"/>
            <a:tailEnd len="sm" w="sm" type="none"/>
          </a:ln>
        </p:spPr>
      </p:pic>
      <p:pic>
        <p:nvPicPr>
          <p:cNvPr id="264" name="Google Shape;264;p40"/>
          <p:cNvPicPr preferRelativeResize="0"/>
          <p:nvPr/>
        </p:nvPicPr>
        <p:blipFill rotWithShape="1">
          <a:blip r:embed="rId4">
            <a:alphaModFix/>
          </a:blip>
          <a:srcRect b="0" l="34615" r="34455" t="0"/>
          <a:stretch/>
        </p:blipFill>
        <p:spPr>
          <a:xfrm>
            <a:off x="2349850" y="1640225"/>
            <a:ext cx="2028900" cy="3219600"/>
          </a:xfrm>
          <a:prstGeom prst="roundRect">
            <a:avLst>
              <a:gd fmla="val 16667" name="adj"/>
            </a:avLst>
          </a:prstGeom>
          <a:noFill/>
          <a:ln cap="flat" cmpd="sng" w="76200">
            <a:solidFill>
              <a:srgbClr val="454F5B"/>
            </a:solidFill>
            <a:prstDash val="solid"/>
            <a:miter lim="8000"/>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68" name="Shape 268"/>
        <p:cNvGrpSpPr/>
        <p:nvPr/>
      </p:nvGrpSpPr>
      <p:grpSpPr>
        <a:xfrm>
          <a:off x="0" y="0"/>
          <a:ext cx="0" cy="0"/>
          <a:chOff x="0" y="0"/>
          <a:chExt cx="0" cy="0"/>
        </a:xfrm>
      </p:grpSpPr>
      <p:sp>
        <p:nvSpPr>
          <p:cNvPr id="269" name="Google Shape;26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WALKING DOWN MUSIC LANE</a:t>
            </a:r>
            <a:endParaRPr/>
          </a:p>
        </p:txBody>
      </p:sp>
      <p:sp>
        <p:nvSpPr>
          <p:cNvPr id="270" name="Google Shape;270;p41"/>
          <p:cNvSpPr txBox="1"/>
          <p:nvPr>
            <p:ph idx="1" type="body"/>
          </p:nvPr>
        </p:nvSpPr>
        <p:spPr>
          <a:xfrm>
            <a:off x="311700" y="1726850"/>
            <a:ext cx="8520600" cy="2841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highlight>
                  <a:srgbClr val="4ECDC4"/>
                </a:highlight>
              </a:rPr>
              <a:t>new assumptions</a:t>
            </a:r>
            <a:endParaRPr b="1" sz="2400">
              <a:solidFill>
                <a:schemeClr val="dk1"/>
              </a:solidFill>
              <a:highlight>
                <a:srgbClr val="4ECDC4"/>
              </a:highlight>
            </a:endParaRPr>
          </a:p>
          <a:p>
            <a:pPr indent="0" lvl="0" marL="0" rtl="0" algn="r">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a</a:t>
            </a:r>
            <a:r>
              <a:rPr lang="en" sz="2400">
                <a:solidFill>
                  <a:schemeClr val="dk1"/>
                </a:solidFill>
              </a:rPr>
              <a:t> friend playlist &gt; public playlist</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p</a:t>
            </a:r>
            <a:r>
              <a:rPr lang="en" sz="2400">
                <a:solidFill>
                  <a:schemeClr val="dk1"/>
                </a:solidFill>
              </a:rPr>
              <a:t>eople prefer more meaningful stories</a:t>
            </a:r>
            <a:endParaRPr sz="2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1388100" y="442725"/>
            <a:ext cx="63678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54F5B"/>
                </a:solidFill>
              </a:rPr>
              <a:t>i</a:t>
            </a:r>
            <a:r>
              <a:rPr lang="en">
                <a:solidFill>
                  <a:srgbClr val="454F5B"/>
                </a:solidFill>
              </a:rPr>
              <a:t>nitial POV</a:t>
            </a:r>
            <a:endParaRPr>
              <a:solidFill>
                <a:srgbClr val="454F5B"/>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74" name="Shape 274"/>
        <p:cNvGrpSpPr/>
        <p:nvPr/>
      </p:nvGrpSpPr>
      <p:grpSpPr>
        <a:xfrm>
          <a:off x="0" y="0"/>
          <a:ext cx="0" cy="0"/>
          <a:chOff x="0" y="0"/>
          <a:chExt cx="0" cy="0"/>
        </a:xfrm>
      </p:grpSpPr>
      <p:sp>
        <p:nvSpPr>
          <p:cNvPr id="275" name="Google Shape;275;p42"/>
          <p:cNvSpPr txBox="1"/>
          <p:nvPr>
            <p:ph idx="1" type="body"/>
          </p:nvPr>
        </p:nvSpPr>
        <p:spPr>
          <a:xfrm>
            <a:off x="311700" y="1726850"/>
            <a:ext cx="8520600" cy="2841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highlight>
                  <a:srgbClr val="4ECDC4"/>
                </a:highlight>
              </a:rPr>
              <a:t>initial assumptions</a:t>
            </a:r>
            <a:endParaRPr b="1" sz="2400">
              <a:solidFill>
                <a:schemeClr val="dk1"/>
              </a:solidFill>
              <a:highlight>
                <a:srgbClr val="4ECDC4"/>
              </a:highlight>
            </a:endParaRPr>
          </a:p>
          <a:p>
            <a:pPr indent="0" lvl="0" marL="0" rtl="0" algn="r">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people wouldn’t be okay with AI filtered photos</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400">
                <a:solidFill>
                  <a:schemeClr val="dk1"/>
                </a:solidFill>
              </a:rPr>
              <a:t>p</a:t>
            </a:r>
            <a:r>
              <a:rPr lang="en" sz="2400">
                <a:solidFill>
                  <a:schemeClr val="dk1"/>
                </a:solidFill>
              </a:rPr>
              <a:t>eople would like attaching specific emotions to pictures</a:t>
            </a:r>
            <a:endParaRPr sz="24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79" name="Shape 279"/>
        <p:cNvGrpSpPr/>
        <p:nvPr/>
      </p:nvGrpSpPr>
      <p:grpSpPr>
        <a:xfrm>
          <a:off x="0" y="0"/>
          <a:ext cx="0" cy="0"/>
          <a:chOff x="0" y="0"/>
          <a:chExt cx="0" cy="0"/>
        </a:xfrm>
      </p:grpSpPr>
      <p:sp>
        <p:nvSpPr>
          <p:cNvPr id="280" name="Google Shape;280;p43"/>
          <p:cNvSpPr txBox="1"/>
          <p:nvPr>
            <p:ph type="title"/>
          </p:nvPr>
        </p:nvSpPr>
        <p:spPr>
          <a:xfrm>
            <a:off x="424950" y="620500"/>
            <a:ext cx="3319800" cy="245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DARK (HORSE) MEMORIES</a:t>
            </a:r>
            <a:endParaRPr/>
          </a:p>
        </p:txBody>
      </p:sp>
      <p:pic>
        <p:nvPicPr>
          <p:cNvPr id="281" name="Google Shape;281;p43"/>
          <p:cNvPicPr preferRelativeResize="0"/>
          <p:nvPr/>
        </p:nvPicPr>
        <p:blipFill>
          <a:blip r:embed="rId3">
            <a:alphaModFix/>
          </a:blip>
          <a:stretch>
            <a:fillRect/>
          </a:stretch>
        </p:blipFill>
        <p:spPr>
          <a:xfrm>
            <a:off x="3833675" y="620500"/>
            <a:ext cx="2194059" cy="3902500"/>
          </a:xfrm>
          <a:prstGeom prst="rect">
            <a:avLst/>
          </a:prstGeom>
          <a:noFill/>
          <a:ln>
            <a:noFill/>
          </a:ln>
        </p:spPr>
      </p:pic>
      <p:pic>
        <p:nvPicPr>
          <p:cNvPr id="282" name="Google Shape;282;p43"/>
          <p:cNvPicPr preferRelativeResize="0"/>
          <p:nvPr/>
        </p:nvPicPr>
        <p:blipFill>
          <a:blip r:embed="rId4">
            <a:alphaModFix/>
          </a:blip>
          <a:stretch>
            <a:fillRect/>
          </a:stretch>
        </p:blipFill>
        <p:spPr>
          <a:xfrm>
            <a:off x="6419484" y="620500"/>
            <a:ext cx="2194059" cy="3902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86" name="Shape 286"/>
        <p:cNvGrpSpPr/>
        <p:nvPr/>
      </p:nvGrpSpPr>
      <p:grpSpPr>
        <a:xfrm>
          <a:off x="0" y="0"/>
          <a:ext cx="0" cy="0"/>
          <a:chOff x="0" y="0"/>
          <a:chExt cx="0" cy="0"/>
        </a:xfrm>
      </p:grpSpPr>
      <p:sp>
        <p:nvSpPr>
          <p:cNvPr id="287" name="Google Shape;287;p44"/>
          <p:cNvSpPr txBox="1"/>
          <p:nvPr>
            <p:ph type="title"/>
          </p:nvPr>
        </p:nvSpPr>
        <p:spPr>
          <a:xfrm>
            <a:off x="265500" y="165950"/>
            <a:ext cx="8427900" cy="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54F5B"/>
                </a:solidFill>
              </a:rPr>
              <a:t>DARK (HORSE) IDEA</a:t>
            </a:r>
            <a:endParaRPr>
              <a:solidFill>
                <a:srgbClr val="454F5B"/>
              </a:solidFill>
            </a:endParaRPr>
          </a:p>
        </p:txBody>
      </p:sp>
      <p:sp>
        <p:nvSpPr>
          <p:cNvPr id="288" name="Google Shape;288;p44"/>
          <p:cNvSpPr txBox="1"/>
          <p:nvPr>
            <p:ph idx="2" type="body"/>
          </p:nvPr>
        </p:nvSpPr>
        <p:spPr>
          <a:xfrm>
            <a:off x="4856400" y="1316975"/>
            <a:ext cx="3837000" cy="3695100"/>
          </a:xfrm>
          <a:prstGeom prst="rect">
            <a:avLst/>
          </a:prstGeom>
        </p:spPr>
        <p:txBody>
          <a:bodyPr anchorCtr="0" anchor="t" bIns="91425" lIns="91425" spcFirstLastPara="1" rIns="91425" wrap="square" tIns="91425">
            <a:noAutofit/>
          </a:bodyPr>
          <a:lstStyle/>
          <a:p>
            <a:pPr indent="-381000" lvl="0" marL="457200" rtl="0" algn="ctr">
              <a:lnSpc>
                <a:spcPct val="100000"/>
              </a:lnSpc>
              <a:spcBef>
                <a:spcPts val="0"/>
              </a:spcBef>
              <a:spcAft>
                <a:spcPts val="0"/>
              </a:spcAft>
              <a:buSzPts val="2400"/>
              <a:buChar char="+"/>
            </a:pPr>
            <a:r>
              <a:rPr b="1" lang="en" sz="2400">
                <a:highlight>
                  <a:srgbClr val="B3DC5A"/>
                </a:highlight>
              </a:rPr>
              <a:t>PROS  +</a:t>
            </a:r>
            <a:endParaRPr b="1" sz="2400">
              <a:highlight>
                <a:srgbClr val="B3DC5A"/>
              </a:highlight>
            </a:endParaRPr>
          </a:p>
          <a:p>
            <a:pPr indent="0" lvl="0" marL="0" rtl="0" algn="ctr">
              <a:lnSpc>
                <a:spcPct val="100000"/>
              </a:lnSpc>
              <a:spcBef>
                <a:spcPts val="0"/>
              </a:spcBef>
              <a:spcAft>
                <a:spcPts val="0"/>
              </a:spcAft>
              <a:buNone/>
            </a:pPr>
            <a:r>
              <a:t/>
            </a:r>
            <a:endParaRPr b="1" sz="2400">
              <a:highlight>
                <a:srgbClr val="B3DC5A"/>
              </a:highlight>
            </a:endParaRPr>
          </a:p>
          <a:p>
            <a:pPr indent="-381000" lvl="0" marL="457200" rtl="0" algn="l">
              <a:lnSpc>
                <a:spcPct val="100000"/>
              </a:lnSpc>
              <a:spcBef>
                <a:spcPts val="0"/>
              </a:spcBef>
              <a:spcAft>
                <a:spcPts val="1000"/>
              </a:spcAft>
              <a:buClr>
                <a:schemeClr val="dk1"/>
              </a:buClr>
              <a:buSzPts val="2400"/>
              <a:buChar char="+"/>
            </a:pPr>
            <a:r>
              <a:rPr lang="en" sz="2400">
                <a:solidFill>
                  <a:schemeClr val="dk1"/>
                </a:solidFill>
              </a:rPr>
              <a:t>reflection on photos</a:t>
            </a:r>
            <a:endParaRPr b="1" sz="2400"/>
          </a:p>
        </p:txBody>
      </p:sp>
      <p:pic>
        <p:nvPicPr>
          <p:cNvPr id="289" name="Google Shape;289;p44"/>
          <p:cNvPicPr preferRelativeResize="0"/>
          <p:nvPr/>
        </p:nvPicPr>
        <p:blipFill rotWithShape="1">
          <a:blip r:embed="rId3">
            <a:alphaModFix/>
          </a:blip>
          <a:srcRect b="19446" l="17952" r="0" t="13886"/>
          <a:stretch/>
        </p:blipFill>
        <p:spPr>
          <a:xfrm>
            <a:off x="745300" y="1983150"/>
            <a:ext cx="3048000" cy="1876500"/>
          </a:xfrm>
          <a:prstGeom prst="roundRect">
            <a:avLst>
              <a:gd fmla="val 16667" name="adj"/>
            </a:avLst>
          </a:prstGeom>
          <a:noFill/>
          <a:ln cap="flat" cmpd="sng" w="76200">
            <a:solidFill>
              <a:srgbClr val="4ECDC4"/>
            </a:solidFill>
            <a:prstDash val="solid"/>
            <a:miter lim="8000"/>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293" name="Shape 293"/>
        <p:cNvGrpSpPr/>
        <p:nvPr/>
      </p:nvGrpSpPr>
      <p:grpSpPr>
        <a:xfrm>
          <a:off x="0" y="0"/>
          <a:ext cx="0" cy="0"/>
          <a:chOff x="0" y="0"/>
          <a:chExt cx="0" cy="0"/>
        </a:xfrm>
      </p:grpSpPr>
      <p:sp>
        <p:nvSpPr>
          <p:cNvPr id="294" name="Google Shape;294;p45"/>
          <p:cNvSpPr txBox="1"/>
          <p:nvPr>
            <p:ph type="title"/>
          </p:nvPr>
        </p:nvSpPr>
        <p:spPr>
          <a:xfrm>
            <a:off x="265500" y="165950"/>
            <a:ext cx="8427900" cy="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454F5B"/>
                </a:solidFill>
              </a:rPr>
              <a:t>DARK (HORSE) IDEA</a:t>
            </a:r>
            <a:endParaRPr>
              <a:solidFill>
                <a:srgbClr val="454F5B"/>
              </a:solidFill>
            </a:endParaRPr>
          </a:p>
          <a:p>
            <a:pPr indent="0" lvl="0" marL="0" rtl="0" algn="ctr">
              <a:spcBef>
                <a:spcPts val="0"/>
              </a:spcBef>
              <a:spcAft>
                <a:spcPts val="0"/>
              </a:spcAft>
              <a:buClr>
                <a:schemeClr val="dk1"/>
              </a:buClr>
              <a:buSzPts val="1100"/>
              <a:buFont typeface="Arial"/>
              <a:buNone/>
            </a:pPr>
            <a:r>
              <a:t/>
            </a:r>
            <a:endParaRPr sz="4000">
              <a:solidFill>
                <a:srgbClr val="454F5B"/>
              </a:solidFill>
            </a:endParaRPr>
          </a:p>
          <a:p>
            <a:pPr indent="0" lvl="0" marL="0" rtl="0" algn="ctr">
              <a:spcBef>
                <a:spcPts val="0"/>
              </a:spcBef>
              <a:spcAft>
                <a:spcPts val="0"/>
              </a:spcAft>
              <a:buNone/>
            </a:pPr>
            <a:r>
              <a:t/>
            </a:r>
            <a:endParaRPr>
              <a:solidFill>
                <a:srgbClr val="454F5B"/>
              </a:solidFill>
            </a:endParaRPr>
          </a:p>
        </p:txBody>
      </p:sp>
      <p:sp>
        <p:nvSpPr>
          <p:cNvPr id="295" name="Google Shape;295;p45"/>
          <p:cNvSpPr txBox="1"/>
          <p:nvPr>
            <p:ph idx="2" type="body"/>
          </p:nvPr>
        </p:nvSpPr>
        <p:spPr>
          <a:xfrm>
            <a:off x="4856400" y="1316975"/>
            <a:ext cx="3837000" cy="3695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highlight>
                  <a:srgbClr val="B3DC5A"/>
                </a:highlight>
              </a:rPr>
              <a:t>–  CONS –</a:t>
            </a:r>
            <a:endParaRPr b="1" sz="2400">
              <a:highlight>
                <a:srgbClr val="B3DC5A"/>
              </a:highlight>
            </a:endParaRPr>
          </a:p>
          <a:p>
            <a:pPr indent="0" lvl="0" marL="0" rtl="0" algn="l">
              <a:lnSpc>
                <a:spcPct val="100000"/>
              </a:lnSpc>
              <a:spcBef>
                <a:spcPts val="0"/>
              </a:spcBef>
              <a:spcAft>
                <a:spcPts val="0"/>
              </a:spcAft>
              <a:buNone/>
            </a:pPr>
            <a:r>
              <a:t/>
            </a:r>
            <a:endParaRPr b="1" sz="2400"/>
          </a:p>
          <a:p>
            <a:pPr indent="-381000" lvl="0" marL="457200" rtl="0" algn="l">
              <a:lnSpc>
                <a:spcPct val="100000"/>
              </a:lnSpc>
              <a:spcBef>
                <a:spcPts val="0"/>
              </a:spcBef>
              <a:spcAft>
                <a:spcPts val="0"/>
              </a:spcAft>
              <a:buClr>
                <a:schemeClr val="dk1"/>
              </a:buClr>
              <a:buSzPts val="2400"/>
              <a:buChar char="-"/>
            </a:pPr>
            <a:r>
              <a:rPr lang="en" sz="2400">
                <a:solidFill>
                  <a:schemeClr val="dk1"/>
                </a:solidFill>
              </a:rPr>
              <a:t>concerns with use of security cameras and satellites</a:t>
            </a:r>
            <a:endParaRPr sz="2400">
              <a:solidFill>
                <a:schemeClr val="dk1"/>
              </a:solidFill>
            </a:endParaRPr>
          </a:p>
          <a:p>
            <a:pPr indent="-381000" lvl="0" marL="457200" rtl="0" algn="l">
              <a:lnSpc>
                <a:spcPct val="100000"/>
              </a:lnSpc>
              <a:spcBef>
                <a:spcPts val="1000"/>
              </a:spcBef>
              <a:spcAft>
                <a:spcPts val="1000"/>
              </a:spcAft>
              <a:buClr>
                <a:schemeClr val="dk1"/>
              </a:buClr>
              <a:buSzPts val="2400"/>
              <a:buChar char="-"/>
            </a:pPr>
            <a:r>
              <a:rPr lang="en" sz="2400">
                <a:solidFill>
                  <a:schemeClr val="dk1"/>
                </a:solidFill>
              </a:rPr>
              <a:t>privacy issues</a:t>
            </a:r>
            <a:endParaRPr sz="2400">
              <a:solidFill>
                <a:schemeClr val="dk1"/>
              </a:solidFill>
            </a:endParaRPr>
          </a:p>
        </p:txBody>
      </p:sp>
      <p:pic>
        <p:nvPicPr>
          <p:cNvPr id="296" name="Google Shape;296;p45"/>
          <p:cNvPicPr preferRelativeResize="0"/>
          <p:nvPr/>
        </p:nvPicPr>
        <p:blipFill rotWithShape="1">
          <a:blip r:embed="rId3">
            <a:alphaModFix/>
          </a:blip>
          <a:srcRect b="19446" l="17952" r="0" t="13886"/>
          <a:stretch/>
        </p:blipFill>
        <p:spPr>
          <a:xfrm>
            <a:off x="745300" y="1983150"/>
            <a:ext cx="3048000" cy="1876500"/>
          </a:xfrm>
          <a:prstGeom prst="roundRect">
            <a:avLst>
              <a:gd fmla="val 16667" name="adj"/>
            </a:avLst>
          </a:prstGeom>
          <a:noFill/>
          <a:ln cap="flat" cmpd="sng" w="76200">
            <a:solidFill>
              <a:srgbClr val="4ECDC4"/>
            </a:solidFill>
            <a:prstDash val="solid"/>
            <a:miter lim="8000"/>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300" name="Shape 300"/>
        <p:cNvGrpSpPr/>
        <p:nvPr/>
      </p:nvGrpSpPr>
      <p:grpSpPr>
        <a:xfrm>
          <a:off x="0" y="0"/>
          <a:ext cx="0" cy="0"/>
          <a:chOff x="0" y="0"/>
          <a:chExt cx="0" cy="0"/>
        </a:xfrm>
      </p:grpSpPr>
      <p:sp>
        <p:nvSpPr>
          <p:cNvPr id="301" name="Google Shape;301;p46"/>
          <p:cNvSpPr txBox="1"/>
          <p:nvPr>
            <p:ph type="title"/>
          </p:nvPr>
        </p:nvSpPr>
        <p:spPr>
          <a:xfrm>
            <a:off x="265500" y="165950"/>
            <a:ext cx="8427900" cy="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454F5B"/>
                </a:solidFill>
              </a:rPr>
              <a:t>DARK (HORSE) IDEA</a:t>
            </a:r>
            <a:endParaRPr>
              <a:solidFill>
                <a:srgbClr val="454F5B"/>
              </a:solidFill>
            </a:endParaRPr>
          </a:p>
          <a:p>
            <a:pPr indent="0" lvl="0" marL="0" rtl="0" algn="ctr">
              <a:spcBef>
                <a:spcPts val="0"/>
              </a:spcBef>
              <a:spcAft>
                <a:spcPts val="0"/>
              </a:spcAft>
              <a:buNone/>
            </a:pPr>
            <a:r>
              <a:t/>
            </a:r>
            <a:endParaRPr sz="4000">
              <a:solidFill>
                <a:srgbClr val="454F5B"/>
              </a:solidFill>
            </a:endParaRPr>
          </a:p>
        </p:txBody>
      </p:sp>
      <p:sp>
        <p:nvSpPr>
          <p:cNvPr id="302" name="Google Shape;302;p46"/>
          <p:cNvSpPr txBox="1"/>
          <p:nvPr>
            <p:ph idx="2" type="body"/>
          </p:nvPr>
        </p:nvSpPr>
        <p:spPr>
          <a:xfrm>
            <a:off x="4856400" y="1316975"/>
            <a:ext cx="3837000" cy="3695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2400">
                <a:highlight>
                  <a:srgbClr val="B3DC5A"/>
                </a:highlight>
              </a:rPr>
              <a:t>!  SURPRISES  ! </a:t>
            </a:r>
            <a:endParaRPr b="1" sz="2400">
              <a:highlight>
                <a:srgbClr val="B3DC5A"/>
              </a:highlight>
            </a:endParaRPr>
          </a:p>
          <a:p>
            <a:pPr indent="0" lvl="0" marL="0" rtl="0" algn="ctr">
              <a:lnSpc>
                <a:spcPct val="100000"/>
              </a:lnSpc>
              <a:spcBef>
                <a:spcPts val="0"/>
              </a:spcBef>
              <a:spcAft>
                <a:spcPts val="0"/>
              </a:spcAft>
              <a:buClr>
                <a:schemeClr val="dk1"/>
              </a:buClr>
              <a:buSzPts val="1100"/>
              <a:buFont typeface="Arial"/>
              <a:buNone/>
            </a:pPr>
            <a:r>
              <a:t/>
            </a:r>
            <a:endParaRPr b="1" sz="2400"/>
          </a:p>
          <a:p>
            <a:pPr indent="0" lvl="0" marL="0" rtl="0" algn="ctr">
              <a:lnSpc>
                <a:spcPct val="100000"/>
              </a:lnSpc>
              <a:spcBef>
                <a:spcPts val="0"/>
              </a:spcBef>
              <a:spcAft>
                <a:spcPts val="0"/>
              </a:spcAft>
              <a:buClr>
                <a:schemeClr val="dk1"/>
              </a:buClr>
              <a:buSzPts val="1100"/>
              <a:buFont typeface="Arial"/>
              <a:buNone/>
            </a:pPr>
            <a:r>
              <a:t/>
            </a:r>
            <a:endParaRPr b="1" sz="2400"/>
          </a:p>
          <a:p>
            <a:pPr indent="0" lvl="0" marL="0" rtl="0" algn="ctr">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ctr">
              <a:lnSpc>
                <a:spcPct val="100000"/>
              </a:lnSpc>
              <a:spcBef>
                <a:spcPts val="0"/>
              </a:spcBef>
              <a:spcAft>
                <a:spcPts val="0"/>
              </a:spcAft>
              <a:buClr>
                <a:schemeClr val="dk1"/>
              </a:buClr>
              <a:buSzPts val="1100"/>
              <a:buFont typeface="Arial"/>
              <a:buNone/>
            </a:pPr>
            <a:r>
              <a:rPr lang="en" sz="2400">
                <a:solidFill>
                  <a:schemeClr val="dk1"/>
                </a:solidFill>
              </a:rPr>
              <a:t>Jiamin would not use the final product</a:t>
            </a:r>
            <a:endParaRPr b="1" sz="2400"/>
          </a:p>
        </p:txBody>
      </p:sp>
      <p:pic>
        <p:nvPicPr>
          <p:cNvPr id="303" name="Google Shape;303;p46"/>
          <p:cNvPicPr preferRelativeResize="0"/>
          <p:nvPr/>
        </p:nvPicPr>
        <p:blipFill rotWithShape="1">
          <a:blip r:embed="rId3">
            <a:alphaModFix/>
          </a:blip>
          <a:srcRect b="19446" l="17952" r="0" t="13886"/>
          <a:stretch/>
        </p:blipFill>
        <p:spPr>
          <a:xfrm>
            <a:off x="745300" y="1983150"/>
            <a:ext cx="3048000" cy="1876500"/>
          </a:xfrm>
          <a:prstGeom prst="roundRect">
            <a:avLst>
              <a:gd fmla="val 16667" name="adj"/>
            </a:avLst>
          </a:prstGeom>
          <a:noFill/>
          <a:ln cap="flat" cmpd="sng" w="76200">
            <a:solidFill>
              <a:srgbClr val="4ECDC4"/>
            </a:solidFill>
            <a:prstDash val="solid"/>
            <a:miter lim="8000"/>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307" name="Shape 307"/>
        <p:cNvGrpSpPr/>
        <p:nvPr/>
      </p:nvGrpSpPr>
      <p:grpSpPr>
        <a:xfrm>
          <a:off x="0" y="0"/>
          <a:ext cx="0" cy="0"/>
          <a:chOff x="0" y="0"/>
          <a:chExt cx="0" cy="0"/>
        </a:xfrm>
      </p:grpSpPr>
      <p:sp>
        <p:nvSpPr>
          <p:cNvPr id="308" name="Google Shape;308;p47"/>
          <p:cNvSpPr txBox="1"/>
          <p:nvPr>
            <p:ph type="title"/>
          </p:nvPr>
        </p:nvSpPr>
        <p:spPr>
          <a:xfrm>
            <a:off x="265500" y="165950"/>
            <a:ext cx="8427900" cy="81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454F5B"/>
                </a:solidFill>
              </a:rPr>
              <a:t>DARK (HORSE) IDEA</a:t>
            </a:r>
            <a:endParaRPr>
              <a:solidFill>
                <a:srgbClr val="454F5B"/>
              </a:solidFill>
            </a:endParaRPr>
          </a:p>
          <a:p>
            <a:pPr indent="0" lvl="0" marL="0" rtl="0" algn="ctr">
              <a:spcBef>
                <a:spcPts val="0"/>
              </a:spcBef>
              <a:spcAft>
                <a:spcPts val="0"/>
              </a:spcAft>
              <a:buNone/>
            </a:pPr>
            <a:r>
              <a:t/>
            </a:r>
            <a:endParaRPr sz="4000">
              <a:solidFill>
                <a:srgbClr val="454F5B"/>
              </a:solidFill>
            </a:endParaRPr>
          </a:p>
        </p:txBody>
      </p:sp>
      <p:sp>
        <p:nvSpPr>
          <p:cNvPr id="309" name="Google Shape;309;p47"/>
          <p:cNvSpPr txBox="1"/>
          <p:nvPr>
            <p:ph idx="2" type="body"/>
          </p:nvPr>
        </p:nvSpPr>
        <p:spPr>
          <a:xfrm>
            <a:off x="4856400" y="1316975"/>
            <a:ext cx="3837000" cy="3695100"/>
          </a:xfrm>
          <a:prstGeom prst="rect">
            <a:avLst/>
          </a:prstGeom>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b="1" lang="en" sz="2400">
                <a:highlight>
                  <a:srgbClr val="B3DC5A"/>
                </a:highlight>
              </a:rPr>
              <a:t>NEW LEARNINGS</a:t>
            </a:r>
            <a:endParaRPr b="1" sz="2400">
              <a:highlight>
                <a:srgbClr val="B3DC5A"/>
              </a:highlight>
            </a:endParaRPr>
          </a:p>
          <a:p>
            <a:pPr indent="0" lvl="0" marL="0" rtl="0" algn="l">
              <a:lnSpc>
                <a:spcPct val="100000"/>
              </a:lnSpc>
              <a:spcBef>
                <a:spcPts val="0"/>
              </a:spcBef>
              <a:spcAft>
                <a:spcPts val="0"/>
              </a:spcAft>
              <a:buClr>
                <a:schemeClr val="dk1"/>
              </a:buClr>
              <a:buSzPts val="1100"/>
              <a:buFont typeface="Arial"/>
              <a:buNone/>
            </a:pPr>
            <a:r>
              <a:t/>
            </a:r>
            <a:endParaRPr b="1" sz="2400"/>
          </a:p>
          <a:p>
            <a:pPr indent="0" lvl="0" marL="0" rtl="0" algn="ctr">
              <a:lnSpc>
                <a:spcPct val="100000"/>
              </a:lnSpc>
              <a:spcBef>
                <a:spcPts val="1000"/>
              </a:spcBef>
              <a:spcAft>
                <a:spcPts val="0"/>
              </a:spcAft>
              <a:buClr>
                <a:schemeClr val="dk1"/>
              </a:buClr>
              <a:buSzPts val="1100"/>
              <a:buFont typeface="Arial"/>
              <a:buNone/>
            </a:pPr>
            <a:r>
              <a:rPr lang="en" sz="2400">
                <a:solidFill>
                  <a:srgbClr val="454F5B"/>
                </a:solidFill>
              </a:rPr>
              <a:t>people would prefer friend-sourcing</a:t>
            </a:r>
            <a:endParaRPr sz="2400">
              <a:solidFill>
                <a:srgbClr val="454F5B"/>
              </a:solidFill>
            </a:endParaRPr>
          </a:p>
          <a:p>
            <a:pPr indent="0" lvl="0" marL="0" rtl="0" algn="ctr">
              <a:lnSpc>
                <a:spcPct val="100000"/>
              </a:lnSpc>
              <a:spcBef>
                <a:spcPts val="1000"/>
              </a:spcBef>
              <a:spcAft>
                <a:spcPts val="0"/>
              </a:spcAft>
              <a:buClr>
                <a:schemeClr val="dk1"/>
              </a:buClr>
              <a:buSzPts val="1100"/>
              <a:buFont typeface="Arial"/>
              <a:buNone/>
            </a:pPr>
            <a:r>
              <a:t/>
            </a:r>
            <a:endParaRPr sz="1000">
              <a:solidFill>
                <a:srgbClr val="454F5B"/>
              </a:solidFill>
            </a:endParaRPr>
          </a:p>
          <a:p>
            <a:pPr indent="0" lvl="0" marL="0" rtl="0" algn="ctr">
              <a:lnSpc>
                <a:spcPct val="100000"/>
              </a:lnSpc>
              <a:spcBef>
                <a:spcPts val="1000"/>
              </a:spcBef>
              <a:spcAft>
                <a:spcPts val="1000"/>
              </a:spcAft>
              <a:buClr>
                <a:schemeClr val="dk1"/>
              </a:buClr>
              <a:buSzPts val="1100"/>
              <a:buFont typeface="Arial"/>
              <a:buNone/>
            </a:pPr>
            <a:r>
              <a:rPr lang="en" sz="2400">
                <a:solidFill>
                  <a:srgbClr val="454F5B"/>
                </a:solidFill>
              </a:rPr>
              <a:t>prefer a private archive</a:t>
            </a:r>
            <a:endParaRPr sz="2400">
              <a:solidFill>
                <a:srgbClr val="454F5B"/>
              </a:solidFill>
            </a:endParaRPr>
          </a:p>
        </p:txBody>
      </p:sp>
      <p:pic>
        <p:nvPicPr>
          <p:cNvPr id="310" name="Google Shape;310;p47"/>
          <p:cNvPicPr preferRelativeResize="0"/>
          <p:nvPr/>
        </p:nvPicPr>
        <p:blipFill rotWithShape="1">
          <a:blip r:embed="rId3">
            <a:alphaModFix/>
          </a:blip>
          <a:srcRect b="19446" l="17952" r="0" t="13886"/>
          <a:stretch/>
        </p:blipFill>
        <p:spPr>
          <a:xfrm>
            <a:off x="745300" y="1983150"/>
            <a:ext cx="3048000" cy="1876500"/>
          </a:xfrm>
          <a:prstGeom prst="roundRect">
            <a:avLst>
              <a:gd fmla="val 16667" name="adj"/>
            </a:avLst>
          </a:prstGeom>
          <a:noFill/>
          <a:ln cap="flat" cmpd="sng" w="76200">
            <a:solidFill>
              <a:srgbClr val="4ECDC4"/>
            </a:solidFill>
            <a:prstDash val="solid"/>
            <a:miter lim="8000"/>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314" name="Shape 314"/>
        <p:cNvGrpSpPr/>
        <p:nvPr/>
      </p:nvGrpSpPr>
      <p:grpSpPr>
        <a:xfrm>
          <a:off x="0" y="0"/>
          <a:ext cx="0" cy="0"/>
          <a:chOff x="0" y="0"/>
          <a:chExt cx="0" cy="0"/>
        </a:xfrm>
      </p:grpSpPr>
      <p:sp>
        <p:nvSpPr>
          <p:cNvPr id="315" name="Google Shape;315;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DARK (HORSE) MEMORIES</a:t>
            </a:r>
            <a:endParaRPr/>
          </a:p>
        </p:txBody>
      </p:sp>
      <p:sp>
        <p:nvSpPr>
          <p:cNvPr id="316" name="Google Shape;316;p48"/>
          <p:cNvSpPr txBox="1"/>
          <p:nvPr>
            <p:ph idx="1" type="body"/>
          </p:nvPr>
        </p:nvSpPr>
        <p:spPr>
          <a:xfrm>
            <a:off x="311700" y="1726850"/>
            <a:ext cx="8520600" cy="2841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highlight>
                  <a:srgbClr val="4ECDC4"/>
                </a:highlight>
              </a:rPr>
              <a:t>new assumptions</a:t>
            </a:r>
            <a:endParaRPr b="1" sz="2400">
              <a:solidFill>
                <a:schemeClr val="dk1"/>
              </a:solidFill>
              <a:highlight>
                <a:srgbClr val="4ECDC4"/>
              </a:highlight>
            </a:endParaRPr>
          </a:p>
          <a:p>
            <a:pPr indent="0" lvl="0" marL="0" rtl="0" algn="r">
              <a:lnSpc>
                <a:spcPct val="100000"/>
              </a:lnSpc>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rPr lang="en" sz="2400">
                <a:solidFill>
                  <a:srgbClr val="000000"/>
                </a:solidFill>
              </a:rPr>
              <a:t>people don’t want to look at photos from certain times in their past</a:t>
            </a:r>
            <a:endParaRPr sz="2400">
              <a:solidFill>
                <a:srgbClr val="000000"/>
              </a:solidFill>
            </a:endParaRPr>
          </a:p>
          <a:p>
            <a:pPr indent="0" lvl="0" marL="0" rtl="0" algn="l">
              <a:spcBef>
                <a:spcPts val="1600"/>
              </a:spcBef>
              <a:spcAft>
                <a:spcPts val="0"/>
              </a:spcAft>
              <a:buClr>
                <a:schemeClr val="dk1"/>
              </a:buClr>
              <a:buSzPts val="1100"/>
              <a:buFont typeface="Arial"/>
              <a:buNone/>
            </a:pPr>
            <a:r>
              <a:rPr lang="en" sz="2400">
                <a:solidFill>
                  <a:schemeClr val="dk1"/>
                </a:solidFill>
              </a:rPr>
              <a:t>people want to be able to “block” memories</a:t>
            </a:r>
            <a:endParaRPr sz="2400">
              <a:solidFill>
                <a:srgbClr val="000000"/>
              </a:solidFill>
            </a:endParaRPr>
          </a:p>
          <a:p>
            <a:pPr indent="0" lvl="0" marL="0" rtl="0" algn="l">
              <a:lnSpc>
                <a:spcPct val="100000"/>
              </a:lnSpc>
              <a:spcBef>
                <a:spcPts val="1600"/>
              </a:spcBef>
              <a:spcAft>
                <a:spcPts val="0"/>
              </a:spcAft>
              <a:buClr>
                <a:schemeClr val="dk1"/>
              </a:buClr>
              <a:buSzPts val="1100"/>
              <a:buFont typeface="Arial"/>
              <a:buNone/>
            </a:pPr>
            <a:r>
              <a:t/>
            </a:r>
            <a:endParaRPr sz="24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320" name="Shape 320"/>
        <p:cNvGrpSpPr/>
        <p:nvPr/>
      </p:nvGrpSpPr>
      <p:grpSpPr>
        <a:xfrm>
          <a:off x="0" y="0"/>
          <a:ext cx="0" cy="0"/>
          <a:chOff x="0" y="0"/>
          <a:chExt cx="0" cy="0"/>
        </a:xfrm>
      </p:grpSpPr>
      <p:sp>
        <p:nvSpPr>
          <p:cNvPr id="321" name="Google Shape;321;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BEST PROTOTYPE?</a:t>
            </a:r>
            <a:endParaRPr sz="4800">
              <a:solidFill>
                <a:srgbClr val="454F5B"/>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325" name="Shape 325"/>
        <p:cNvGrpSpPr/>
        <p:nvPr/>
      </p:nvGrpSpPr>
      <p:grpSpPr>
        <a:xfrm>
          <a:off x="0" y="0"/>
          <a:ext cx="0" cy="0"/>
          <a:chOff x="0" y="0"/>
          <a:chExt cx="0" cy="0"/>
        </a:xfrm>
      </p:grpSpPr>
      <p:sp>
        <p:nvSpPr>
          <p:cNvPr id="326" name="Google Shape;326;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BEST PROTOTYPE?</a:t>
            </a:r>
            <a:endParaRPr sz="4800">
              <a:solidFill>
                <a:srgbClr val="454F5B"/>
              </a:solidFill>
            </a:endParaRPr>
          </a:p>
        </p:txBody>
      </p:sp>
      <p:pic>
        <p:nvPicPr>
          <p:cNvPr id="327" name="Google Shape;327;p50"/>
          <p:cNvPicPr preferRelativeResize="0"/>
          <p:nvPr/>
        </p:nvPicPr>
        <p:blipFill>
          <a:blip r:embed="rId3">
            <a:alphaModFix/>
          </a:blip>
          <a:stretch>
            <a:fillRect/>
          </a:stretch>
        </p:blipFill>
        <p:spPr>
          <a:xfrm>
            <a:off x="152400" y="363151"/>
            <a:ext cx="3152199" cy="3427299"/>
          </a:xfrm>
          <a:prstGeom prst="rect">
            <a:avLst/>
          </a:prstGeom>
          <a:noFill/>
          <a:ln>
            <a:noFill/>
          </a:ln>
        </p:spPr>
      </p:pic>
      <p:pic>
        <p:nvPicPr>
          <p:cNvPr id="328" name="Google Shape;328;p50"/>
          <p:cNvPicPr preferRelativeResize="0"/>
          <p:nvPr/>
        </p:nvPicPr>
        <p:blipFill>
          <a:blip r:embed="rId3">
            <a:alphaModFix/>
          </a:blip>
          <a:stretch>
            <a:fillRect/>
          </a:stretch>
        </p:blipFill>
        <p:spPr>
          <a:xfrm>
            <a:off x="5818875" y="1867651"/>
            <a:ext cx="3152199" cy="3427299"/>
          </a:xfrm>
          <a:prstGeom prst="rect">
            <a:avLst/>
          </a:prstGeom>
          <a:noFill/>
          <a:ln>
            <a:noFill/>
          </a:ln>
        </p:spPr>
      </p:pic>
      <p:sp>
        <p:nvSpPr>
          <p:cNvPr id="329" name="Google Shape;329;p50"/>
          <p:cNvSpPr txBox="1"/>
          <p:nvPr>
            <p:ph type="title"/>
          </p:nvPr>
        </p:nvSpPr>
        <p:spPr>
          <a:xfrm>
            <a:off x="311700" y="2127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rgbClr val="454F5B"/>
                </a:solidFill>
                <a:highlight>
                  <a:srgbClr val="4ECDC4"/>
                </a:highlight>
              </a:rPr>
              <a:t>WALKING DOWN MUSIC LANE!!!</a:t>
            </a:r>
            <a:endParaRPr sz="6000">
              <a:solidFill>
                <a:srgbClr val="454F5B"/>
              </a:solidFill>
              <a:highlight>
                <a:srgbClr val="4ECDC4"/>
              </a:highlight>
            </a:endParaRPr>
          </a:p>
        </p:txBody>
      </p:sp>
      <p:pic>
        <p:nvPicPr>
          <p:cNvPr id="330" name="Google Shape;330;p50"/>
          <p:cNvPicPr preferRelativeResize="0"/>
          <p:nvPr/>
        </p:nvPicPr>
        <p:blipFill>
          <a:blip r:embed="rId4">
            <a:alphaModFix/>
          </a:blip>
          <a:stretch>
            <a:fillRect/>
          </a:stretch>
        </p:blipFill>
        <p:spPr>
          <a:xfrm>
            <a:off x="207523" y="618652"/>
            <a:ext cx="8389677" cy="63948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334" name="Shape 334"/>
        <p:cNvGrpSpPr/>
        <p:nvPr/>
      </p:nvGrpSpPr>
      <p:grpSpPr>
        <a:xfrm>
          <a:off x="0" y="0"/>
          <a:ext cx="0" cy="0"/>
          <a:chOff x="0" y="0"/>
          <a:chExt cx="0" cy="0"/>
        </a:xfrm>
      </p:grpSpPr>
      <p:sp>
        <p:nvSpPr>
          <p:cNvPr id="335" name="Google Shape;335;p51"/>
          <p:cNvSpPr txBox="1"/>
          <p:nvPr>
            <p:ph type="title"/>
          </p:nvPr>
        </p:nvSpPr>
        <p:spPr>
          <a:xfrm>
            <a:off x="1388100" y="526350"/>
            <a:ext cx="63678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159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000000"/>
                </a:solidFill>
              </a:rPr>
              <a:t>WE MET...</a:t>
            </a:r>
            <a:endParaRPr sz="3200">
              <a:solidFill>
                <a:srgbClr val="000000"/>
              </a:solidFill>
            </a:endParaRPr>
          </a:p>
        </p:txBody>
      </p:sp>
      <p:sp>
        <p:nvSpPr>
          <p:cNvPr id="77" name="Google Shape;77;p16"/>
          <p:cNvSpPr txBox="1"/>
          <p:nvPr>
            <p:ph idx="1" type="body"/>
          </p:nvPr>
        </p:nvSpPr>
        <p:spPr>
          <a:xfrm>
            <a:off x="311700" y="867425"/>
            <a:ext cx="8520600" cy="855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000">
                <a:solidFill>
                  <a:srgbClr val="000000"/>
                </a:solidFill>
                <a:highlight>
                  <a:srgbClr val="4ECDC4"/>
                </a:highlight>
              </a:rPr>
              <a:t>Jiamin</a:t>
            </a:r>
            <a:r>
              <a:rPr lang="en" sz="2000"/>
              <a:t>, who defines “strong memories” as memories that are associated with strong emotions/feelings</a:t>
            </a:r>
            <a:endParaRPr sz="2000"/>
          </a:p>
        </p:txBody>
      </p:sp>
      <p:sp>
        <p:nvSpPr>
          <p:cNvPr id="78" name="Google Shape;78;p16"/>
          <p:cNvSpPr txBox="1"/>
          <p:nvPr>
            <p:ph type="title"/>
          </p:nvPr>
        </p:nvSpPr>
        <p:spPr>
          <a:xfrm>
            <a:off x="311700" y="1942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rPr>
              <a:t>WE WERE AMAZED TO REALIZE...</a:t>
            </a:r>
            <a:endParaRPr sz="3600">
              <a:solidFill>
                <a:srgbClr val="000000"/>
              </a:solidFill>
            </a:endParaRPr>
          </a:p>
        </p:txBody>
      </p:sp>
      <p:sp>
        <p:nvSpPr>
          <p:cNvPr id="79" name="Google Shape;79;p16"/>
          <p:cNvSpPr txBox="1"/>
          <p:nvPr>
            <p:ph idx="1" type="body"/>
          </p:nvPr>
        </p:nvSpPr>
        <p:spPr>
          <a:xfrm>
            <a:off x="311700" y="2649950"/>
            <a:ext cx="8520600" cy="85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000"/>
              <a:t>that </a:t>
            </a:r>
            <a:r>
              <a:rPr b="1" lang="en" sz="2000">
                <a:solidFill>
                  <a:schemeClr val="dk1"/>
                </a:solidFill>
                <a:highlight>
                  <a:srgbClr val="4ECDC4"/>
                </a:highlight>
              </a:rPr>
              <a:t>her favorite place</a:t>
            </a:r>
            <a:r>
              <a:rPr lang="en" sz="2000"/>
              <a:t> gives her the </a:t>
            </a:r>
            <a:r>
              <a:rPr b="1" lang="en" sz="2000">
                <a:solidFill>
                  <a:schemeClr val="dk1"/>
                </a:solidFill>
                <a:highlight>
                  <a:srgbClr val="4ECDC4"/>
                </a:highlight>
              </a:rPr>
              <a:t>same feeling</a:t>
            </a:r>
            <a:r>
              <a:rPr lang="en" sz="2000"/>
              <a:t> that she experienced during </a:t>
            </a:r>
            <a:r>
              <a:rPr b="1" lang="en" sz="2000">
                <a:solidFill>
                  <a:schemeClr val="dk1"/>
                </a:solidFill>
                <a:highlight>
                  <a:srgbClr val="4ECDC4"/>
                </a:highlight>
              </a:rPr>
              <a:t>her favorite memory</a:t>
            </a:r>
            <a:endParaRPr sz="2000"/>
          </a:p>
          <a:p>
            <a:pPr indent="0" lvl="0" marL="0" rtl="0" algn="l">
              <a:lnSpc>
                <a:spcPct val="100000"/>
              </a:lnSpc>
              <a:spcBef>
                <a:spcPts val="0"/>
              </a:spcBef>
              <a:spcAft>
                <a:spcPts val="0"/>
              </a:spcAft>
              <a:buClr>
                <a:schemeClr val="dk1"/>
              </a:buClr>
              <a:buSzPts val="1100"/>
              <a:buFont typeface="Arial"/>
              <a:buNone/>
            </a:pPr>
            <a:r>
              <a:t/>
            </a:r>
            <a:endParaRPr sz="2000"/>
          </a:p>
        </p:txBody>
      </p:sp>
      <p:sp>
        <p:nvSpPr>
          <p:cNvPr id="80" name="Google Shape;80;p16"/>
          <p:cNvSpPr txBox="1"/>
          <p:nvPr>
            <p:ph type="title"/>
          </p:nvPr>
        </p:nvSpPr>
        <p:spPr>
          <a:xfrm>
            <a:off x="311700" y="3725025"/>
            <a:ext cx="8520600" cy="65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000000"/>
                </a:solidFill>
              </a:rPr>
              <a:t>IT WOULD BE GAME CHANGING TO...</a:t>
            </a:r>
            <a:endParaRPr sz="3200">
              <a:solidFill>
                <a:srgbClr val="000000"/>
              </a:solidFill>
            </a:endParaRPr>
          </a:p>
        </p:txBody>
      </p:sp>
      <p:sp>
        <p:nvSpPr>
          <p:cNvPr id="81" name="Google Shape;81;p16"/>
          <p:cNvSpPr txBox="1"/>
          <p:nvPr>
            <p:ph idx="1" type="body"/>
          </p:nvPr>
        </p:nvSpPr>
        <p:spPr>
          <a:xfrm>
            <a:off x="311700" y="4382325"/>
            <a:ext cx="8520600" cy="85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900"/>
              <a:t>help her </a:t>
            </a:r>
            <a:r>
              <a:rPr b="1" lang="en" sz="1900">
                <a:solidFill>
                  <a:schemeClr val="dk1"/>
                </a:solidFill>
                <a:highlight>
                  <a:srgbClr val="4ECDC4"/>
                </a:highlight>
              </a:rPr>
              <a:t>connect</a:t>
            </a:r>
            <a:r>
              <a:rPr lang="en" sz="1900"/>
              <a:t> other strong feelings to other places/memories</a:t>
            </a:r>
            <a:endParaRPr sz="1900"/>
          </a:p>
          <a:p>
            <a:pPr indent="0" lvl="0" marL="0" rtl="0" algn="l">
              <a:lnSpc>
                <a:spcPct val="100000"/>
              </a:lnSpc>
              <a:spcBef>
                <a:spcPts val="0"/>
              </a:spcBef>
              <a:spcAft>
                <a:spcPts val="0"/>
              </a:spcAft>
              <a:buClr>
                <a:schemeClr val="dk1"/>
              </a:buClr>
              <a:buSzPts val="1100"/>
              <a:buFont typeface="Arial"/>
              <a:buNone/>
            </a:pPr>
            <a:r>
              <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243275" y="1830600"/>
            <a:ext cx="4045200" cy="14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rgbClr val="454F5B"/>
                </a:solidFill>
              </a:rPr>
              <a:t>have trouble remembering</a:t>
            </a:r>
            <a:endParaRPr sz="3200">
              <a:solidFill>
                <a:srgbClr val="454F5B"/>
              </a:solidFill>
            </a:endParaRPr>
          </a:p>
        </p:txBody>
      </p:sp>
      <p:sp>
        <p:nvSpPr>
          <p:cNvPr id="87" name="Google Shape;87;p17"/>
          <p:cNvSpPr txBox="1"/>
          <p:nvPr>
            <p:ph type="title"/>
          </p:nvPr>
        </p:nvSpPr>
        <p:spPr>
          <a:xfrm>
            <a:off x="5136075" y="1221450"/>
            <a:ext cx="3520500" cy="270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454F5B"/>
                </a:solidFill>
              </a:rPr>
              <a:t>actively records memories</a:t>
            </a:r>
            <a:endParaRPr sz="3600">
              <a:solidFill>
                <a:srgbClr val="454F5B"/>
              </a:solidFill>
            </a:endParaRPr>
          </a:p>
        </p:txBody>
      </p:sp>
      <p:sp>
        <p:nvSpPr>
          <p:cNvPr id="88" name="Google Shape;88;p17"/>
          <p:cNvSpPr txBox="1"/>
          <p:nvPr>
            <p:ph type="title"/>
          </p:nvPr>
        </p:nvSpPr>
        <p:spPr>
          <a:xfrm>
            <a:off x="2549400" y="1830600"/>
            <a:ext cx="4045200" cy="14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rgbClr val="454F5B"/>
                </a:solidFill>
              </a:rPr>
              <a:t>vs</a:t>
            </a:r>
            <a:endParaRPr sz="3200">
              <a:solidFill>
                <a:srgbClr val="454F5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92" name="Shape 92"/>
        <p:cNvGrpSpPr/>
        <p:nvPr/>
      </p:nvGrpSpPr>
      <p:grpSpPr>
        <a:xfrm>
          <a:off x="0" y="0"/>
          <a:ext cx="0" cy="0"/>
          <a:chOff x="0" y="0"/>
          <a:chExt cx="0" cy="0"/>
        </a:xfrm>
      </p:grpSpPr>
      <p:sp>
        <p:nvSpPr>
          <p:cNvPr id="93" name="Google Shape;93;p18"/>
          <p:cNvSpPr txBox="1"/>
          <p:nvPr>
            <p:ph type="title"/>
          </p:nvPr>
        </p:nvSpPr>
        <p:spPr>
          <a:xfrm>
            <a:off x="311700" y="3788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meet our interviewees</a:t>
            </a:r>
            <a:endParaRPr sz="3600"/>
          </a:p>
        </p:txBody>
      </p:sp>
      <p:sp>
        <p:nvSpPr>
          <p:cNvPr id="94" name="Google Shape;94;p18"/>
          <p:cNvSpPr txBox="1"/>
          <p:nvPr/>
        </p:nvSpPr>
        <p:spPr>
          <a:xfrm>
            <a:off x="903700" y="4058563"/>
            <a:ext cx="1931700" cy="5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highlight>
                  <a:srgbClr val="4ECDC4"/>
                </a:highlight>
                <a:latin typeface="Montserrat"/>
                <a:ea typeface="Montserrat"/>
                <a:cs typeface="Montserrat"/>
                <a:sym typeface="Montserrat"/>
              </a:rPr>
              <a:t>Joyce Beattie</a:t>
            </a:r>
            <a:endParaRPr b="1" sz="1800">
              <a:highlight>
                <a:srgbClr val="4ECDC4"/>
              </a:highlight>
              <a:latin typeface="Montserrat"/>
              <a:ea typeface="Montserrat"/>
              <a:cs typeface="Montserrat"/>
              <a:sym typeface="Montserrat"/>
            </a:endParaRPr>
          </a:p>
        </p:txBody>
      </p:sp>
      <p:sp>
        <p:nvSpPr>
          <p:cNvPr id="95" name="Google Shape;95;p18"/>
          <p:cNvSpPr txBox="1"/>
          <p:nvPr/>
        </p:nvSpPr>
        <p:spPr>
          <a:xfrm>
            <a:off x="3566663" y="4058563"/>
            <a:ext cx="1931700" cy="5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highlight>
                  <a:srgbClr val="4ECDC4"/>
                </a:highlight>
                <a:latin typeface="Montserrat"/>
                <a:ea typeface="Montserrat"/>
                <a:cs typeface="Montserrat"/>
                <a:sym typeface="Montserrat"/>
              </a:rPr>
              <a:t>Sharon Liu</a:t>
            </a:r>
            <a:endParaRPr b="1" sz="1800">
              <a:highlight>
                <a:srgbClr val="4ECDC4"/>
              </a:highlight>
              <a:latin typeface="Montserrat"/>
              <a:ea typeface="Montserrat"/>
              <a:cs typeface="Montserrat"/>
              <a:sym typeface="Montserrat"/>
            </a:endParaRPr>
          </a:p>
        </p:txBody>
      </p:sp>
      <p:sp>
        <p:nvSpPr>
          <p:cNvPr id="96" name="Google Shape;96;p18"/>
          <p:cNvSpPr txBox="1"/>
          <p:nvPr/>
        </p:nvSpPr>
        <p:spPr>
          <a:xfrm>
            <a:off x="6338963" y="4058563"/>
            <a:ext cx="1931700" cy="5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highlight>
                  <a:srgbClr val="4ECDC4"/>
                </a:highlight>
                <a:latin typeface="Montserrat"/>
                <a:ea typeface="Montserrat"/>
                <a:cs typeface="Montserrat"/>
                <a:sym typeface="Montserrat"/>
              </a:rPr>
              <a:t>Cary Huang</a:t>
            </a:r>
            <a:endParaRPr b="1" sz="1800">
              <a:highlight>
                <a:srgbClr val="4ECDC4"/>
              </a:highlight>
              <a:latin typeface="Montserrat"/>
              <a:ea typeface="Montserrat"/>
              <a:cs typeface="Montserrat"/>
              <a:sym typeface="Montserrat"/>
            </a:endParaRPr>
          </a:p>
        </p:txBody>
      </p:sp>
      <p:pic>
        <p:nvPicPr>
          <p:cNvPr id="97" name="Google Shape;97;p18"/>
          <p:cNvPicPr preferRelativeResize="0"/>
          <p:nvPr/>
        </p:nvPicPr>
        <p:blipFill rotWithShape="1">
          <a:blip r:embed="rId3">
            <a:alphaModFix/>
          </a:blip>
          <a:srcRect b="43165" l="23436" r="0" t="0"/>
          <a:stretch/>
        </p:blipFill>
        <p:spPr>
          <a:xfrm>
            <a:off x="673313" y="1480588"/>
            <a:ext cx="2392500" cy="2376900"/>
          </a:xfrm>
          <a:prstGeom prst="ellipse">
            <a:avLst/>
          </a:prstGeom>
          <a:noFill/>
          <a:ln cap="flat" cmpd="sng" w="76200">
            <a:solidFill>
              <a:srgbClr val="3A9992"/>
            </a:solidFill>
            <a:prstDash val="solid"/>
            <a:round/>
            <a:headEnd len="sm" w="sm" type="none"/>
            <a:tailEnd len="sm" w="sm" type="none"/>
          </a:ln>
        </p:spPr>
      </p:pic>
      <p:pic>
        <p:nvPicPr>
          <p:cNvPr id="98" name="Google Shape;98;p18"/>
          <p:cNvPicPr preferRelativeResize="0"/>
          <p:nvPr/>
        </p:nvPicPr>
        <p:blipFill rotWithShape="1">
          <a:blip r:embed="rId4">
            <a:alphaModFix/>
          </a:blip>
          <a:srcRect b="21120" l="15701" r="15701" t="10282"/>
          <a:stretch/>
        </p:blipFill>
        <p:spPr>
          <a:xfrm>
            <a:off x="3507163" y="1806550"/>
            <a:ext cx="2050800" cy="2050800"/>
          </a:xfrm>
          <a:prstGeom prst="mathMultiply">
            <a:avLst>
              <a:gd fmla="val 23520" name="adj1"/>
            </a:avLst>
          </a:prstGeom>
          <a:noFill/>
          <a:ln cap="flat" cmpd="sng" w="76200">
            <a:solidFill>
              <a:srgbClr val="3A9992"/>
            </a:solidFill>
            <a:prstDash val="solid"/>
            <a:round/>
            <a:headEnd len="sm" w="sm" type="none"/>
            <a:tailEnd len="sm" w="sm" type="none"/>
          </a:ln>
        </p:spPr>
      </p:pic>
      <p:pic>
        <p:nvPicPr>
          <p:cNvPr id="99" name="Google Shape;99;p18"/>
          <p:cNvPicPr preferRelativeResize="0"/>
          <p:nvPr/>
        </p:nvPicPr>
        <p:blipFill rotWithShape="1">
          <a:blip r:embed="rId5">
            <a:alphaModFix/>
          </a:blip>
          <a:srcRect b="46772" l="0" r="0" t="5897"/>
          <a:stretch/>
        </p:blipFill>
        <p:spPr>
          <a:xfrm>
            <a:off x="6139088" y="1571225"/>
            <a:ext cx="2331600" cy="2286000"/>
          </a:xfrm>
          <a:prstGeom prst="ellipse">
            <a:avLst/>
          </a:prstGeom>
          <a:noFill/>
          <a:ln cap="flat" cmpd="sng" w="76200">
            <a:solidFill>
              <a:srgbClr val="3A999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03" name="Shape 103"/>
        <p:cNvGrpSpPr/>
        <p:nvPr/>
      </p:nvGrpSpPr>
      <p:grpSpPr>
        <a:xfrm>
          <a:off x="0" y="0"/>
          <a:ext cx="0" cy="0"/>
          <a:chOff x="0" y="0"/>
          <a:chExt cx="0" cy="0"/>
        </a:xfrm>
      </p:grpSpPr>
      <p:sp>
        <p:nvSpPr>
          <p:cNvPr id="104" name="Google Shape;104;p19"/>
          <p:cNvSpPr txBox="1"/>
          <p:nvPr/>
        </p:nvSpPr>
        <p:spPr>
          <a:xfrm>
            <a:off x="2826599" y="3713250"/>
            <a:ext cx="3490800" cy="5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highlight>
                  <a:srgbClr val="4ECDC4"/>
                </a:highlight>
                <a:latin typeface="Montserrat"/>
                <a:ea typeface="Montserrat"/>
                <a:cs typeface="Montserrat"/>
                <a:sym typeface="Montserrat"/>
              </a:rPr>
              <a:t>Joyce Beattie</a:t>
            </a:r>
            <a:endParaRPr b="1" sz="3600">
              <a:highlight>
                <a:srgbClr val="4ECDC4"/>
              </a:highlight>
              <a:latin typeface="Montserrat"/>
              <a:ea typeface="Montserrat"/>
              <a:cs typeface="Montserrat"/>
              <a:sym typeface="Montserrat"/>
            </a:endParaRPr>
          </a:p>
        </p:txBody>
      </p:sp>
      <p:pic>
        <p:nvPicPr>
          <p:cNvPr id="105" name="Google Shape;105;p19"/>
          <p:cNvPicPr preferRelativeResize="0"/>
          <p:nvPr/>
        </p:nvPicPr>
        <p:blipFill rotWithShape="1">
          <a:blip r:embed="rId3">
            <a:alphaModFix/>
          </a:blip>
          <a:srcRect b="43384" l="23436" r="0" t="0"/>
          <a:stretch/>
        </p:blipFill>
        <p:spPr>
          <a:xfrm>
            <a:off x="3375750" y="1033213"/>
            <a:ext cx="2392500" cy="2367600"/>
          </a:xfrm>
          <a:prstGeom prst="ellipse">
            <a:avLst/>
          </a:prstGeom>
          <a:noFill/>
          <a:ln cap="flat" cmpd="sng" w="76200">
            <a:solidFill>
              <a:srgbClr val="4ECDC4"/>
            </a:solidFill>
            <a:prstDash val="solid"/>
            <a:round/>
            <a:headEnd len="sm" w="sm" type="none"/>
            <a:tailEnd len="sm" w="sm" type="none"/>
          </a:ln>
        </p:spPr>
      </p:pic>
      <p:sp>
        <p:nvSpPr>
          <p:cNvPr id="106" name="Google Shape;106;p19"/>
          <p:cNvSpPr txBox="1"/>
          <p:nvPr/>
        </p:nvSpPr>
        <p:spPr>
          <a:xfrm>
            <a:off x="723075" y="1907100"/>
            <a:ext cx="1841400" cy="132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rgbClr val="454F5B"/>
                </a:solidFill>
                <a:latin typeface="Montserrat"/>
                <a:ea typeface="Montserrat"/>
                <a:cs typeface="Montserrat"/>
                <a:sym typeface="Montserrat"/>
              </a:rPr>
              <a:t>moved 7 times in the past 6 years</a:t>
            </a:r>
            <a:endParaRPr sz="2400">
              <a:latin typeface="Montserrat"/>
              <a:ea typeface="Montserrat"/>
              <a:cs typeface="Montserrat"/>
              <a:sym typeface="Montserrat"/>
            </a:endParaRPr>
          </a:p>
        </p:txBody>
      </p:sp>
      <p:sp>
        <p:nvSpPr>
          <p:cNvPr id="107" name="Google Shape;107;p19"/>
          <p:cNvSpPr txBox="1"/>
          <p:nvPr/>
        </p:nvSpPr>
        <p:spPr>
          <a:xfrm>
            <a:off x="6537750" y="1907100"/>
            <a:ext cx="1841400" cy="132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rgbClr val="454F5B"/>
                </a:solidFill>
                <a:latin typeface="Montserrat"/>
                <a:ea typeface="Montserrat"/>
                <a:cs typeface="Montserrat"/>
                <a:sym typeface="Montserrat"/>
              </a:rPr>
              <a:t>gradual memory loss</a:t>
            </a:r>
            <a:endParaRPr sz="24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11" name="Shape 111"/>
        <p:cNvGrpSpPr/>
        <p:nvPr/>
      </p:nvGrpSpPr>
      <p:grpSpPr>
        <a:xfrm>
          <a:off x="0" y="0"/>
          <a:ext cx="0" cy="0"/>
          <a:chOff x="0" y="0"/>
          <a:chExt cx="0" cy="0"/>
        </a:xfrm>
      </p:grpSpPr>
      <p:sp>
        <p:nvSpPr>
          <p:cNvPr id="112" name="Google Shape;112;p20"/>
          <p:cNvSpPr txBox="1"/>
          <p:nvPr/>
        </p:nvSpPr>
        <p:spPr>
          <a:xfrm>
            <a:off x="2826599" y="3713250"/>
            <a:ext cx="3490800" cy="5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highlight>
                  <a:srgbClr val="4ECDC4"/>
                </a:highlight>
                <a:latin typeface="Montserrat"/>
                <a:ea typeface="Montserrat"/>
                <a:cs typeface="Montserrat"/>
                <a:sym typeface="Montserrat"/>
              </a:rPr>
              <a:t>Sharon Liu</a:t>
            </a:r>
            <a:endParaRPr b="1" sz="3600">
              <a:highlight>
                <a:srgbClr val="4ECDC4"/>
              </a:highlight>
              <a:latin typeface="Montserrat"/>
              <a:ea typeface="Montserrat"/>
              <a:cs typeface="Montserrat"/>
              <a:sym typeface="Montserrat"/>
            </a:endParaRPr>
          </a:p>
        </p:txBody>
      </p:sp>
      <p:sp>
        <p:nvSpPr>
          <p:cNvPr id="113" name="Google Shape;113;p20"/>
          <p:cNvSpPr txBox="1"/>
          <p:nvPr/>
        </p:nvSpPr>
        <p:spPr>
          <a:xfrm>
            <a:off x="723075" y="1907100"/>
            <a:ext cx="1974600" cy="132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rgbClr val="454F5B"/>
                </a:solidFill>
                <a:latin typeface="Montserrat"/>
                <a:ea typeface="Montserrat"/>
                <a:cs typeface="Montserrat"/>
                <a:sym typeface="Montserrat"/>
              </a:rPr>
              <a:t>H</a:t>
            </a:r>
            <a:r>
              <a:rPr lang="en" sz="2400">
                <a:solidFill>
                  <a:srgbClr val="454F5B"/>
                </a:solidFill>
                <a:latin typeface="Montserrat"/>
                <a:ea typeface="Montserrat"/>
                <a:cs typeface="Montserrat"/>
                <a:sym typeface="Montserrat"/>
              </a:rPr>
              <a:t>er </a:t>
            </a:r>
            <a:r>
              <a:rPr lang="en" sz="2400">
                <a:solidFill>
                  <a:srgbClr val="454F5B"/>
                </a:solidFill>
                <a:latin typeface="Montserrat"/>
                <a:ea typeface="Montserrat"/>
                <a:cs typeface="Montserrat"/>
                <a:sym typeface="Montserrat"/>
              </a:rPr>
              <a:t>aunt has Alzheimer’s</a:t>
            </a:r>
            <a:endParaRPr sz="2400">
              <a:latin typeface="Montserrat"/>
              <a:ea typeface="Montserrat"/>
              <a:cs typeface="Montserrat"/>
              <a:sym typeface="Montserrat"/>
            </a:endParaRPr>
          </a:p>
        </p:txBody>
      </p:sp>
      <p:sp>
        <p:nvSpPr>
          <p:cNvPr id="114" name="Google Shape;114;p20"/>
          <p:cNvSpPr txBox="1"/>
          <p:nvPr/>
        </p:nvSpPr>
        <p:spPr>
          <a:xfrm>
            <a:off x="6537750" y="1907100"/>
            <a:ext cx="1841400" cy="132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rgbClr val="454F5B"/>
                </a:solidFill>
                <a:latin typeface="Montserrat"/>
                <a:ea typeface="Montserrat"/>
                <a:cs typeface="Montserrat"/>
                <a:sym typeface="Montserrat"/>
              </a:rPr>
              <a:t>reminds aunt through WeChat</a:t>
            </a:r>
            <a:endParaRPr sz="2400">
              <a:latin typeface="Montserrat"/>
              <a:ea typeface="Montserrat"/>
              <a:cs typeface="Montserrat"/>
              <a:sym typeface="Montserrat"/>
            </a:endParaRPr>
          </a:p>
        </p:txBody>
      </p:sp>
      <p:pic>
        <p:nvPicPr>
          <p:cNvPr id="115" name="Google Shape;115;p20"/>
          <p:cNvPicPr preferRelativeResize="0"/>
          <p:nvPr/>
        </p:nvPicPr>
        <p:blipFill rotWithShape="1">
          <a:blip r:embed="rId3">
            <a:alphaModFix/>
          </a:blip>
          <a:srcRect b="21120" l="15701" r="15701" t="10282"/>
          <a:stretch/>
        </p:blipFill>
        <p:spPr>
          <a:xfrm>
            <a:off x="3546588" y="1221050"/>
            <a:ext cx="2050800" cy="2050800"/>
          </a:xfrm>
          <a:prstGeom prst="mathMultiply">
            <a:avLst>
              <a:gd fmla="val 23520" name="adj1"/>
            </a:avLst>
          </a:prstGeom>
          <a:noFill/>
          <a:ln cap="flat" cmpd="sng" w="76200">
            <a:solidFill>
              <a:srgbClr val="990000"/>
            </a:solidFill>
            <a:prstDash val="solid"/>
            <a:round/>
            <a:headEnd len="sm" w="sm" type="none"/>
            <a:tailEnd len="sm" w="sm" type="none"/>
          </a:ln>
        </p:spPr>
      </p:pic>
      <p:sp>
        <p:nvSpPr>
          <p:cNvPr id="116" name="Google Shape;116;p20"/>
          <p:cNvSpPr txBox="1"/>
          <p:nvPr/>
        </p:nvSpPr>
        <p:spPr>
          <a:xfrm>
            <a:off x="3180750" y="4021775"/>
            <a:ext cx="2782500" cy="97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dk1"/>
                </a:solidFill>
                <a:latin typeface="Montserrat"/>
                <a:ea typeface="Montserrat"/>
                <a:cs typeface="Montserrat"/>
                <a:sym typeface="Montserrat"/>
              </a:rPr>
              <a:t>*</a:t>
            </a:r>
            <a:r>
              <a:rPr b="1" lang="en" sz="1100">
                <a:solidFill>
                  <a:schemeClr val="dk1"/>
                </a:solidFill>
                <a:latin typeface="Montserrat"/>
                <a:ea typeface="Montserrat"/>
                <a:cs typeface="Montserrat"/>
                <a:sym typeface="Montserrat"/>
              </a:rPr>
              <a:t>preferred to not be photographed</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3DC5A"/>
        </a:solidFill>
      </p:bgPr>
    </p:bg>
    <p:spTree>
      <p:nvGrpSpPr>
        <p:cNvPr id="120" name="Shape 120"/>
        <p:cNvGrpSpPr/>
        <p:nvPr/>
      </p:nvGrpSpPr>
      <p:grpSpPr>
        <a:xfrm>
          <a:off x="0" y="0"/>
          <a:ext cx="0" cy="0"/>
          <a:chOff x="0" y="0"/>
          <a:chExt cx="0" cy="0"/>
        </a:xfrm>
      </p:grpSpPr>
      <p:sp>
        <p:nvSpPr>
          <p:cNvPr id="121" name="Google Shape;121;p21"/>
          <p:cNvSpPr txBox="1"/>
          <p:nvPr/>
        </p:nvSpPr>
        <p:spPr>
          <a:xfrm>
            <a:off x="2826599" y="3713250"/>
            <a:ext cx="3490800" cy="5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highlight>
                  <a:srgbClr val="4ECDC4"/>
                </a:highlight>
                <a:latin typeface="Montserrat"/>
                <a:ea typeface="Montserrat"/>
                <a:cs typeface="Montserrat"/>
                <a:sym typeface="Montserrat"/>
              </a:rPr>
              <a:t>Cary Huang</a:t>
            </a:r>
            <a:endParaRPr b="1" sz="3600">
              <a:highlight>
                <a:srgbClr val="4ECDC4"/>
              </a:highlight>
              <a:latin typeface="Montserrat"/>
              <a:ea typeface="Montserrat"/>
              <a:cs typeface="Montserrat"/>
              <a:sym typeface="Montserrat"/>
            </a:endParaRPr>
          </a:p>
        </p:txBody>
      </p:sp>
      <p:sp>
        <p:nvSpPr>
          <p:cNvPr id="122" name="Google Shape;122;p21"/>
          <p:cNvSpPr txBox="1"/>
          <p:nvPr/>
        </p:nvSpPr>
        <p:spPr>
          <a:xfrm>
            <a:off x="723075" y="1907100"/>
            <a:ext cx="1841400" cy="132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rgbClr val="454F5B"/>
                </a:solidFill>
                <a:latin typeface="Montserrat"/>
                <a:ea typeface="Montserrat"/>
                <a:cs typeface="Montserrat"/>
                <a:sym typeface="Montserrat"/>
              </a:rPr>
              <a:t>YouTuber/vlogger</a:t>
            </a:r>
            <a:endParaRPr sz="2400">
              <a:latin typeface="Montserrat"/>
              <a:ea typeface="Montserrat"/>
              <a:cs typeface="Montserrat"/>
              <a:sym typeface="Montserrat"/>
            </a:endParaRPr>
          </a:p>
        </p:txBody>
      </p:sp>
      <p:sp>
        <p:nvSpPr>
          <p:cNvPr id="123" name="Google Shape;123;p21"/>
          <p:cNvSpPr txBox="1"/>
          <p:nvPr/>
        </p:nvSpPr>
        <p:spPr>
          <a:xfrm>
            <a:off x="6537750" y="1907100"/>
            <a:ext cx="1841400" cy="132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rgbClr val="454F5B"/>
                </a:solidFill>
                <a:latin typeface="Montserrat"/>
                <a:ea typeface="Montserrat"/>
                <a:cs typeface="Montserrat"/>
                <a:sym typeface="Montserrat"/>
              </a:rPr>
              <a:t>loves looking at past photos</a:t>
            </a:r>
            <a:endParaRPr sz="2400">
              <a:solidFill>
                <a:srgbClr val="454F5B"/>
              </a:solidFill>
              <a:latin typeface="Montserrat"/>
              <a:ea typeface="Montserrat"/>
              <a:cs typeface="Montserrat"/>
              <a:sym typeface="Montserrat"/>
            </a:endParaRPr>
          </a:p>
          <a:p>
            <a:pPr indent="0" lvl="0" marL="0" rtl="0" algn="ctr">
              <a:lnSpc>
                <a:spcPct val="100000"/>
              </a:lnSpc>
              <a:spcBef>
                <a:spcPts val="0"/>
              </a:spcBef>
              <a:spcAft>
                <a:spcPts val="0"/>
              </a:spcAft>
              <a:buNone/>
            </a:pPr>
            <a:r>
              <a:rPr lang="en" sz="2400">
                <a:solidFill>
                  <a:srgbClr val="454F5B"/>
                </a:solidFill>
                <a:latin typeface="Montserrat"/>
                <a:ea typeface="Montserrat"/>
                <a:cs typeface="Montserrat"/>
                <a:sym typeface="Montserrat"/>
              </a:rPr>
              <a:t>a</a:t>
            </a:r>
            <a:r>
              <a:rPr lang="en" sz="2400">
                <a:solidFill>
                  <a:srgbClr val="454F5B"/>
                </a:solidFill>
                <a:latin typeface="Montserrat"/>
                <a:ea typeface="Montserrat"/>
                <a:cs typeface="Montserrat"/>
                <a:sym typeface="Montserrat"/>
              </a:rPr>
              <a:t>nd videos</a:t>
            </a:r>
            <a:endParaRPr sz="2400">
              <a:latin typeface="Montserrat"/>
              <a:ea typeface="Montserrat"/>
              <a:cs typeface="Montserrat"/>
              <a:sym typeface="Montserrat"/>
            </a:endParaRPr>
          </a:p>
        </p:txBody>
      </p:sp>
      <p:pic>
        <p:nvPicPr>
          <p:cNvPr id="124" name="Google Shape;124;p21"/>
          <p:cNvPicPr preferRelativeResize="0"/>
          <p:nvPr/>
        </p:nvPicPr>
        <p:blipFill rotWithShape="1">
          <a:blip r:embed="rId3">
            <a:alphaModFix/>
          </a:blip>
          <a:srcRect b="46772" l="0" r="0" t="5897"/>
          <a:stretch/>
        </p:blipFill>
        <p:spPr>
          <a:xfrm>
            <a:off x="3406188" y="911600"/>
            <a:ext cx="2331600" cy="2286000"/>
          </a:xfrm>
          <a:prstGeom prst="ellipse">
            <a:avLst/>
          </a:prstGeom>
          <a:noFill/>
          <a:ln cap="flat" cmpd="sng" w="76200">
            <a:solidFill>
              <a:srgbClr val="454F5B"/>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