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Proxima Nova"/>
      <p:regular r:id="rId45"/>
      <p:bold r:id="rId46"/>
      <p:italic r:id="rId47"/>
      <p:boldItalic r:id="rId48"/>
    </p:embeddedFont>
    <p:embeddedFont>
      <p:font typeface="Knewave"/>
      <p:regular r:id="rId49"/>
    </p:embeddedFont>
    <p:embeddedFont>
      <p:font typeface="Alfa Slab One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ProximaNova-bold.fntdata"/><Relationship Id="rId45" Type="http://schemas.openxmlformats.org/officeDocument/2006/relationships/font" Target="fonts/ProximaNov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roximaNova-boldItalic.fntdata"/><Relationship Id="rId47" Type="http://schemas.openxmlformats.org/officeDocument/2006/relationships/font" Target="fonts/ProximaNova-italic.fntdata"/><Relationship Id="rId49" Type="http://schemas.openxmlformats.org/officeDocument/2006/relationships/font" Target="fonts/Knewav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AlfaSlabOn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Emotional journeys, memories in the form of time travel, and location/surroundings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39fb6f188_5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39fb6f188_5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39fb6f188_5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39fb6f188_5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39fb6f188_5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39fb6f188_5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39fb6f188_5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39fb6f188_5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39fb6f188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39fb6f188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39fb6f188_5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39fb6f188_5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39fb6f188_5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39fb6f188_5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39fb6f188_5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39fb6f188_5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39fb6f188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39fb6f188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39fb6f188_5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39fb6f188_5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39fb6f1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39fb6f1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39fb6f188_5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39fb6f188_5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39fb6f188_5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39fb6f188_5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39fb6f188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39fb6f188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not about what Jiamin needs. It is about what other people need that Jiamin has. Which is more practice articulation their emotions.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39fb6f188_5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39fb6f188_5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39fb6f188_5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39fb6f188_5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39fb6f188_5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39fb6f188_5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39fb6f188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39fb6f188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Positive life phases = time periods when she was happy/experienced positive memories  ex: when she did research in Europe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39fb6f188_5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39fb6f188_5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39fb6f188_5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39fb6f188_5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39fb6f188_4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39fb6f188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39fb6f18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39fb6f18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juhmeen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3a4e7e5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3a4e7e5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39fb6f188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39fb6f188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3a4e7e50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3a4e7e50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3a4e7e50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3a4e7e50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3a4e7e50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3a4e7e5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39fb6f188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39fb6f188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3a4e7e50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3a4e7e50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3a4e7e50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3a4e7e50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439fb6f188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439fb6f188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39fb6f188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39fb6f188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39fb6f188_5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39fb6f188_5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39fb6f188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39fb6f188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39fb6f188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39fb6f188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 more about relationship between memories and emotions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39fb6f188_3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39fb6f188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she does not use social media and how she reflects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39fb6f188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39fb6f188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39fb6f188_3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39fb6f188_3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9.png"/><Relationship Id="rId5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latin typeface="Knewave"/>
                <a:ea typeface="Knewave"/>
                <a:cs typeface="Knewave"/>
                <a:sym typeface="Knewave"/>
              </a:rPr>
              <a:t>Time, Space, and Emotion</a:t>
            </a:r>
            <a:endParaRPr sz="5500"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Jourdann Fraser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Tiffany Manuel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Vy Mai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3338"/>
            <a:ext cx="8839202" cy="4296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4113843" cy="5143501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" name="Google Shape;131;p23"/>
          <p:cNvSpPr txBox="1"/>
          <p:nvPr/>
        </p:nvSpPr>
        <p:spPr>
          <a:xfrm>
            <a:off x="5516900" y="2126100"/>
            <a:ext cx="25656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3"/>
                </a:solidFill>
                <a:latin typeface="Knewave"/>
                <a:ea typeface="Knewave"/>
                <a:cs typeface="Knewave"/>
                <a:sym typeface="Knewave"/>
              </a:rPr>
              <a:t>WILL</a:t>
            </a:r>
            <a:endParaRPr sz="7200">
              <a:solidFill>
                <a:schemeClr val="accent3"/>
              </a:solidFill>
              <a:latin typeface="Knewave"/>
              <a:ea typeface="Knewave"/>
              <a:cs typeface="Knewave"/>
              <a:sym typeface="Knewav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/>
        </p:nvSpPr>
        <p:spPr>
          <a:xfrm>
            <a:off x="0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Knewave"/>
                <a:ea typeface="Knewave"/>
                <a:cs typeface="Knewave"/>
                <a:sym typeface="Knewave"/>
              </a:rPr>
              <a:t>SAY</a:t>
            </a:r>
            <a:endParaRPr sz="2400">
              <a:solidFill>
                <a:schemeClr val="accent3"/>
              </a:solidFill>
              <a:latin typeface="Knewave"/>
              <a:ea typeface="Knewave"/>
              <a:cs typeface="Knewave"/>
              <a:sym typeface="Knewave"/>
            </a:endParaRPr>
          </a:p>
        </p:txBody>
      </p:sp>
      <p:cxnSp>
        <p:nvCxnSpPr>
          <p:cNvPr id="137" name="Google Shape;137;p24"/>
          <p:cNvCxnSpPr/>
          <p:nvPr/>
        </p:nvCxnSpPr>
        <p:spPr>
          <a:xfrm flipH="1">
            <a:off x="4562100" y="-9800"/>
            <a:ext cx="19800" cy="518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24"/>
          <p:cNvCxnSpPr/>
          <p:nvPr/>
        </p:nvCxnSpPr>
        <p:spPr>
          <a:xfrm>
            <a:off x="0" y="2581600"/>
            <a:ext cx="922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Google Shape;139;p24"/>
          <p:cNvSpPr txBox="1"/>
          <p:nvPr/>
        </p:nvSpPr>
        <p:spPr>
          <a:xfrm>
            <a:off x="0" y="2601300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Knewave"/>
                <a:ea typeface="Knewave"/>
                <a:cs typeface="Knewave"/>
                <a:sym typeface="Knewave"/>
              </a:rPr>
              <a:t>DO</a:t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4572125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Knewave"/>
                <a:ea typeface="Knewave"/>
                <a:cs typeface="Knewave"/>
                <a:sym typeface="Knewave"/>
              </a:rPr>
              <a:t>THINK</a:t>
            </a:r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4577350" y="2601875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Knewave"/>
                <a:ea typeface="Knewave"/>
                <a:cs typeface="Knewave"/>
                <a:sym typeface="Knewave"/>
              </a:rPr>
              <a:t>FEEL</a:t>
            </a: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156600" y="755200"/>
            <a:ext cx="2529600" cy="518100"/>
          </a:xfrm>
          <a:prstGeom prst="roundRect">
            <a:avLst>
              <a:gd fmla="val 11292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Journaling is a </a:t>
            </a:r>
            <a:r>
              <a:rPr lang="en" sz="1800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“chore”</a:t>
            </a:r>
            <a:endParaRPr sz="1800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3" name="Google Shape;143;p24"/>
          <p:cNvSpPr/>
          <p:nvPr/>
        </p:nvSpPr>
        <p:spPr>
          <a:xfrm>
            <a:off x="156600" y="1465400"/>
            <a:ext cx="2385000" cy="943800"/>
          </a:xfrm>
          <a:prstGeom prst="roundRect">
            <a:avLst>
              <a:gd fmla="val 11292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Is more creative when he doesn’t have a schedule</a:t>
            </a:r>
            <a:endParaRPr sz="1700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2889300" y="1084100"/>
            <a:ext cx="1295700" cy="101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Wants a happy ending</a:t>
            </a:r>
            <a:endParaRPr sz="1700"/>
          </a:p>
        </p:txBody>
      </p:sp>
      <p:sp>
        <p:nvSpPr>
          <p:cNvPr id="145" name="Google Shape;145;p24"/>
          <p:cNvSpPr/>
          <p:nvPr/>
        </p:nvSpPr>
        <p:spPr>
          <a:xfrm>
            <a:off x="156600" y="3204125"/>
            <a:ext cx="2035800" cy="943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Looks at whining dogs after telling story about pet grasshopper</a:t>
            </a: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2493450" y="3131875"/>
            <a:ext cx="1337100" cy="175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Writes when he realizes he hasn’t in a while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47" name="Google Shape;147;p24"/>
          <p:cNvSpPr/>
          <p:nvPr/>
        </p:nvSpPr>
        <p:spPr>
          <a:xfrm>
            <a:off x="4770075" y="626375"/>
            <a:ext cx="1529700" cy="71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If things are routine they get old and stale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7456325" y="177075"/>
            <a:ext cx="1618200" cy="8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Memories connect to environment</a:t>
            </a:r>
            <a:endParaRPr/>
          </a:p>
        </p:txBody>
      </p:sp>
      <p:sp>
        <p:nvSpPr>
          <p:cNvPr id="149" name="Google Shape;149;p24"/>
          <p:cNvSpPr/>
          <p:nvPr/>
        </p:nvSpPr>
        <p:spPr>
          <a:xfrm>
            <a:off x="4770075" y="1678250"/>
            <a:ext cx="1529700" cy="71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you start and end has significance</a:t>
            </a:r>
            <a:endParaRPr/>
          </a:p>
        </p:txBody>
      </p:sp>
      <p:sp>
        <p:nvSpPr>
          <p:cNvPr id="150" name="Google Shape;150;p24"/>
          <p:cNvSpPr/>
          <p:nvPr/>
        </p:nvSpPr>
        <p:spPr>
          <a:xfrm>
            <a:off x="6376300" y="750375"/>
            <a:ext cx="1003500" cy="943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Sad stories alienate people</a:t>
            </a:r>
            <a:endParaRPr/>
          </a:p>
        </p:txBody>
      </p:sp>
      <p:sp>
        <p:nvSpPr>
          <p:cNvPr id="151" name="Google Shape;151;p24"/>
          <p:cNvSpPr/>
          <p:nvPr/>
        </p:nvSpPr>
        <p:spPr>
          <a:xfrm>
            <a:off x="7355175" y="1792663"/>
            <a:ext cx="1529700" cy="71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don’t want to hear sad stories</a:t>
            </a:r>
            <a:endParaRPr/>
          </a:p>
        </p:txBody>
      </p:sp>
      <p:sp>
        <p:nvSpPr>
          <p:cNvPr id="152" name="Google Shape;152;p24"/>
          <p:cNvSpPr/>
          <p:nvPr/>
        </p:nvSpPr>
        <p:spPr>
          <a:xfrm>
            <a:off x="4770075" y="3204125"/>
            <a:ext cx="1529700" cy="71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WOAH</a:t>
            </a:r>
            <a:r>
              <a:rPr lang="en"/>
              <a:t> feeling in favorite place and memory</a:t>
            </a:r>
            <a:endParaRPr/>
          </a:p>
        </p:txBody>
      </p:sp>
      <p:sp>
        <p:nvSpPr>
          <p:cNvPr id="153" name="Google Shape;153;p24"/>
          <p:cNvSpPr/>
          <p:nvPr/>
        </p:nvSpPr>
        <p:spPr>
          <a:xfrm>
            <a:off x="7456325" y="2793525"/>
            <a:ext cx="1529700" cy="943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feel the need to make other people happy</a:t>
            </a:r>
            <a:endParaRPr/>
          </a:p>
        </p:txBody>
      </p:sp>
      <p:sp>
        <p:nvSpPr>
          <p:cNvPr id="154" name="Google Shape;154;p24"/>
          <p:cNvSpPr/>
          <p:nvPr/>
        </p:nvSpPr>
        <p:spPr>
          <a:xfrm>
            <a:off x="6299775" y="3949250"/>
            <a:ext cx="2185500" cy="108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New feeling felt at Bernal Heights persists because emotion is so strong</a:t>
            </a:r>
            <a:endParaRPr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2710950" y="1822050"/>
            <a:ext cx="3722100" cy="1499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325225" y="1474025"/>
            <a:ext cx="2264700" cy="24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Claims that spontaneity is need in order to be creative.</a:t>
            </a:r>
            <a:endParaRPr sz="3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6698625" y="1650275"/>
            <a:ext cx="2264700" cy="2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Uses a routine in his creative process</a:t>
            </a:r>
            <a:r>
              <a:rPr lang="en" sz="3000">
                <a:solidFill>
                  <a:schemeClr val="dk2"/>
                </a:solidFill>
              </a:rPr>
              <a:t> </a:t>
            </a:r>
            <a:endParaRPr sz="3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167150" y="983825"/>
            <a:ext cx="6289200" cy="40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3"/>
                </a:solidFill>
              </a:rPr>
              <a:t>Insight:</a:t>
            </a:r>
            <a:r>
              <a:rPr lang="en" sz="3000"/>
              <a:t> He values spontaneity in small doses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chemeClr val="accent3"/>
                </a:solidFill>
              </a:rPr>
              <a:t>Need:</a:t>
            </a:r>
            <a:r>
              <a:rPr lang="en" sz="3000"/>
              <a:t> He needs a way to balance spontaneity and routine in his creative process</a:t>
            </a:r>
            <a:endParaRPr sz="3000"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650" y="119800"/>
            <a:ext cx="2495327" cy="295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/>
        </p:nvSpPr>
        <p:spPr>
          <a:xfrm>
            <a:off x="5312125" y="987750"/>
            <a:ext cx="2830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4A86E8"/>
                </a:solidFill>
                <a:latin typeface="Knewave"/>
                <a:ea typeface="Knewave"/>
                <a:cs typeface="Knewave"/>
                <a:sym typeface="Knewave"/>
              </a:rPr>
              <a:t>HELEN</a:t>
            </a:r>
            <a:endParaRPr sz="7200">
              <a:solidFill>
                <a:srgbClr val="4A86E8"/>
              </a:solidFill>
              <a:latin typeface="Knewave"/>
              <a:ea typeface="Knewave"/>
              <a:cs typeface="Knewave"/>
              <a:sym typeface="Knewave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b="0" l="0" r="0" t="12495"/>
          <a:stretch/>
        </p:blipFill>
        <p:spPr>
          <a:xfrm>
            <a:off x="0" y="30113"/>
            <a:ext cx="4357025" cy="508327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/>
        </p:nvSpPr>
        <p:spPr>
          <a:xfrm>
            <a:off x="0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A86E8"/>
                </a:solidFill>
                <a:latin typeface="Knewave"/>
                <a:ea typeface="Knewave"/>
                <a:cs typeface="Knewave"/>
                <a:sym typeface="Knewave"/>
              </a:rPr>
              <a:t>SAY</a:t>
            </a:r>
            <a:endParaRPr sz="2400">
              <a:solidFill>
                <a:srgbClr val="4A86E8"/>
              </a:solidFill>
              <a:latin typeface="Knewave"/>
              <a:ea typeface="Knewave"/>
              <a:cs typeface="Knewave"/>
              <a:sym typeface="Knewave"/>
            </a:endParaRPr>
          </a:p>
        </p:txBody>
      </p:sp>
      <p:cxnSp>
        <p:nvCxnSpPr>
          <p:cNvPr id="179" name="Google Shape;179;p28"/>
          <p:cNvCxnSpPr/>
          <p:nvPr/>
        </p:nvCxnSpPr>
        <p:spPr>
          <a:xfrm flipH="1">
            <a:off x="4562100" y="-9800"/>
            <a:ext cx="19800" cy="518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28"/>
          <p:cNvCxnSpPr/>
          <p:nvPr/>
        </p:nvCxnSpPr>
        <p:spPr>
          <a:xfrm>
            <a:off x="0" y="2581600"/>
            <a:ext cx="922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28"/>
          <p:cNvSpPr txBox="1"/>
          <p:nvPr/>
        </p:nvSpPr>
        <p:spPr>
          <a:xfrm>
            <a:off x="0" y="2601300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A86E8"/>
                </a:solidFill>
                <a:latin typeface="Knewave"/>
                <a:ea typeface="Knewave"/>
                <a:cs typeface="Knewave"/>
                <a:sym typeface="Knewave"/>
              </a:rPr>
              <a:t>DO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4572125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A86E8"/>
                </a:solidFill>
                <a:latin typeface="Knewave"/>
                <a:ea typeface="Knewave"/>
                <a:cs typeface="Knewave"/>
                <a:sym typeface="Knewave"/>
              </a:rPr>
              <a:t>THINK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4577350" y="2601875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A86E8"/>
                </a:solidFill>
                <a:latin typeface="Knewave"/>
                <a:ea typeface="Knewave"/>
                <a:cs typeface="Knewave"/>
                <a:sym typeface="Knewave"/>
              </a:rPr>
              <a:t>FEEL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184" name="Google Shape;184;p28"/>
          <p:cNvSpPr/>
          <p:nvPr/>
        </p:nvSpPr>
        <p:spPr>
          <a:xfrm>
            <a:off x="108400" y="731850"/>
            <a:ext cx="1891200" cy="110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Some people are can be unwilling to share their feelings, but also </a:t>
            </a:r>
            <a:r>
              <a:rPr lang="en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UNABLE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5" name="Google Shape;185;p28"/>
          <p:cNvSpPr/>
          <p:nvPr/>
        </p:nvSpPr>
        <p:spPr>
          <a:xfrm>
            <a:off x="2113600" y="1381725"/>
            <a:ext cx="2344500" cy="110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Reaction of first few people play a </a:t>
            </a:r>
            <a:r>
              <a:rPr lang="en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major role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in dealing with traumatic memories/experiences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2108600" y="112725"/>
            <a:ext cx="1541100" cy="110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Young people aren’t taught to </a:t>
            </a:r>
            <a:r>
              <a:rPr lang="en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articulate their feelings</a:t>
            </a:r>
            <a:endParaRPr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734925" y="3132700"/>
            <a:ext cx="1891200" cy="826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Provides toolbox of coping mechanisms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2566900" y="4019750"/>
            <a:ext cx="1891200" cy="102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Provides help for family members, parents and teachers</a:t>
            </a:r>
            <a:endParaRPr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4790125" y="623000"/>
            <a:ext cx="1891200" cy="110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Mental illnesses are invisible because there’s no language for it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0" name="Google Shape;190;p28"/>
          <p:cNvSpPr/>
          <p:nvPr/>
        </p:nvSpPr>
        <p:spPr>
          <a:xfrm>
            <a:off x="7144400" y="193050"/>
            <a:ext cx="1891200" cy="102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Relationships play a huge role in determining speed of recovery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1" name="Google Shape;191;p28"/>
          <p:cNvSpPr/>
          <p:nvPr/>
        </p:nvSpPr>
        <p:spPr>
          <a:xfrm>
            <a:off x="6817450" y="1497813"/>
            <a:ext cx="1891200" cy="826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Environment is blueprint for routine </a:t>
            </a:r>
            <a:r>
              <a:rPr lang="en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(movers story)</a:t>
            </a:r>
            <a:endParaRPr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5026975" y="3323650"/>
            <a:ext cx="1353600" cy="44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Hates stigma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7144400" y="2720575"/>
            <a:ext cx="1891200" cy="826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People feel safe in familiar environments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28"/>
          <p:cNvSpPr/>
          <p:nvPr/>
        </p:nvSpPr>
        <p:spPr>
          <a:xfrm>
            <a:off x="6949425" y="3846975"/>
            <a:ext cx="2086200" cy="1027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People feel like they have no other choice but to accept others opinions</a:t>
            </a:r>
            <a:endParaRPr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28"/>
          <p:cNvSpPr/>
          <p:nvPr/>
        </p:nvSpPr>
        <p:spPr>
          <a:xfrm>
            <a:off x="4758163" y="3947325"/>
            <a:ext cx="1891200" cy="826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People like routine when things are changing a lot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/>
          <p:nvPr/>
        </p:nvSpPr>
        <p:spPr>
          <a:xfrm>
            <a:off x="2855100" y="1822050"/>
            <a:ext cx="3433800" cy="1499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156900" y="840300"/>
            <a:ext cx="2698200" cy="3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Your ability to cope depends on relationships, identity, and language (self- narrative)</a:t>
            </a:r>
            <a:endParaRPr sz="3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6528750" y="1078050"/>
            <a:ext cx="2434500" cy="29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Your self-narrative depends on what others think about you</a:t>
            </a:r>
            <a:endParaRPr sz="3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idx="1" type="body"/>
          </p:nvPr>
        </p:nvSpPr>
        <p:spPr>
          <a:xfrm>
            <a:off x="311700" y="41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A86E8"/>
                </a:solidFill>
              </a:rPr>
              <a:t>Insight:</a:t>
            </a:r>
            <a:r>
              <a:rPr lang="en" sz="3000"/>
              <a:t> If you don’t have the language, you can’t tell your story; and therefore, you can’t properly cope with a traumatic experience.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4A86E8"/>
                </a:solidFill>
              </a:rPr>
              <a:t>Need:</a:t>
            </a:r>
            <a:r>
              <a:rPr lang="en" sz="3000"/>
              <a:t> A better way to articulate their identity, emotions, and experiences to others</a:t>
            </a:r>
            <a:endParaRPr sz="3000"/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125" y="2686175"/>
            <a:ext cx="3027877" cy="245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/>
        </p:nvSpPr>
        <p:spPr>
          <a:xfrm rot="-1358160">
            <a:off x="6195825" y="3414954"/>
            <a:ext cx="2868462" cy="7104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WHO  AM I?</a:t>
            </a:r>
            <a:endParaRPr sz="3000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/>
        </p:nvSpPr>
        <p:spPr>
          <a:xfrm>
            <a:off x="5191675" y="1071750"/>
            <a:ext cx="3132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21A7F"/>
                </a:solidFill>
                <a:latin typeface="Knewave"/>
                <a:ea typeface="Knewave"/>
                <a:cs typeface="Knewave"/>
                <a:sym typeface="Knewave"/>
              </a:rPr>
              <a:t>JIAMIN</a:t>
            </a:r>
            <a:endParaRPr>
              <a:solidFill>
                <a:srgbClr val="C21A7F"/>
              </a:solidFill>
            </a:endParaRPr>
          </a:p>
        </p:txBody>
      </p:sp>
      <p:pic>
        <p:nvPicPr>
          <p:cNvPr id="215" name="Google Shape;215;p31"/>
          <p:cNvPicPr preferRelativeResize="0"/>
          <p:nvPr/>
        </p:nvPicPr>
        <p:blipFill rotWithShape="1">
          <a:blip r:embed="rId3">
            <a:alphaModFix/>
          </a:blip>
          <a:srcRect b="0" l="0" r="35897" t="0"/>
          <a:stretch/>
        </p:blipFill>
        <p:spPr>
          <a:xfrm>
            <a:off x="22144" y="0"/>
            <a:ext cx="4396130" cy="5143499"/>
          </a:xfrm>
          <a:prstGeom prst="rect">
            <a:avLst/>
          </a:prstGeom>
          <a:noFill/>
          <a:ln cap="flat" cmpd="sng" w="38100">
            <a:solidFill>
              <a:srgbClr val="C21A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389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Knewave"/>
                <a:ea typeface="Knewave"/>
                <a:cs typeface="Knewave"/>
                <a:sym typeface="Knewave"/>
              </a:rPr>
              <a:t>Meet the Squad</a:t>
            </a:r>
            <a:endParaRPr sz="3600"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75" y="1143350"/>
            <a:ext cx="2856824" cy="285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8650" l="22890" r="27294" t="0"/>
          <a:stretch/>
        </p:blipFill>
        <p:spPr>
          <a:xfrm>
            <a:off x="3327050" y="1143338"/>
            <a:ext cx="2769732" cy="28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16126" l="25942" r="0" t="17454"/>
          <a:stretch/>
        </p:blipFill>
        <p:spPr>
          <a:xfrm>
            <a:off x="6311723" y="1143349"/>
            <a:ext cx="2388878" cy="28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342500" y="4180925"/>
            <a:ext cx="27696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Vy Mai</a:t>
            </a:r>
            <a:endParaRPr b="1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327100" y="4180925"/>
            <a:ext cx="27696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Tiffany Manuel</a:t>
            </a:r>
            <a:endParaRPr b="1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220500" y="4180925"/>
            <a:ext cx="24801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Jourdann Fraser</a:t>
            </a:r>
            <a:endParaRPr b="1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/>
        </p:nvSpPr>
        <p:spPr>
          <a:xfrm>
            <a:off x="0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21A7F"/>
                </a:solidFill>
                <a:latin typeface="Knewave"/>
                <a:ea typeface="Knewave"/>
                <a:cs typeface="Knewave"/>
                <a:sym typeface="Knewave"/>
              </a:rPr>
              <a:t>SAY</a:t>
            </a:r>
            <a:endParaRPr sz="2400">
              <a:solidFill>
                <a:srgbClr val="C21A7F"/>
              </a:solidFill>
              <a:latin typeface="Knewave"/>
              <a:ea typeface="Knewave"/>
              <a:cs typeface="Knewave"/>
              <a:sym typeface="Knewave"/>
            </a:endParaRPr>
          </a:p>
        </p:txBody>
      </p:sp>
      <p:cxnSp>
        <p:nvCxnSpPr>
          <p:cNvPr id="221" name="Google Shape;221;p32"/>
          <p:cNvCxnSpPr/>
          <p:nvPr/>
        </p:nvCxnSpPr>
        <p:spPr>
          <a:xfrm flipH="1">
            <a:off x="4562100" y="-9800"/>
            <a:ext cx="19800" cy="518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32"/>
          <p:cNvCxnSpPr/>
          <p:nvPr/>
        </p:nvCxnSpPr>
        <p:spPr>
          <a:xfrm>
            <a:off x="0" y="2581600"/>
            <a:ext cx="922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32"/>
          <p:cNvSpPr txBox="1"/>
          <p:nvPr/>
        </p:nvSpPr>
        <p:spPr>
          <a:xfrm>
            <a:off x="0" y="2601300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21A7F"/>
                </a:solidFill>
                <a:latin typeface="Knewave"/>
                <a:ea typeface="Knewave"/>
                <a:cs typeface="Knewave"/>
                <a:sym typeface="Knewave"/>
              </a:rPr>
              <a:t>DO</a:t>
            </a:r>
            <a:endParaRPr>
              <a:solidFill>
                <a:srgbClr val="C21A7F"/>
              </a:solidFill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4572125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21A7F"/>
                </a:solidFill>
                <a:latin typeface="Knewave"/>
                <a:ea typeface="Knewave"/>
                <a:cs typeface="Knewave"/>
                <a:sym typeface="Knewave"/>
              </a:rPr>
              <a:t>THINK</a:t>
            </a:r>
            <a:endParaRPr>
              <a:solidFill>
                <a:srgbClr val="C21A7F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4577350" y="2601875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21A7F"/>
                </a:solidFill>
                <a:latin typeface="Knewave"/>
                <a:ea typeface="Knewave"/>
                <a:cs typeface="Knewave"/>
                <a:sym typeface="Knewave"/>
              </a:rPr>
              <a:t>FEEL</a:t>
            </a:r>
            <a:endParaRPr>
              <a:solidFill>
                <a:srgbClr val="C21A7F"/>
              </a:solidFill>
            </a:endParaRPr>
          </a:p>
        </p:txBody>
      </p:sp>
      <p:sp>
        <p:nvSpPr>
          <p:cNvPr id="226" name="Google Shape;226;p32"/>
          <p:cNvSpPr/>
          <p:nvPr/>
        </p:nvSpPr>
        <p:spPr>
          <a:xfrm>
            <a:off x="108400" y="731850"/>
            <a:ext cx="1891200" cy="137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Social media messaging is like being </a:t>
            </a:r>
            <a:r>
              <a:rPr lang="en">
                <a:solidFill>
                  <a:srgbClr val="C21A7F"/>
                </a:solidFill>
                <a:latin typeface="Proxima Nova"/>
                <a:ea typeface="Proxima Nova"/>
                <a:cs typeface="Proxima Nova"/>
                <a:sym typeface="Proxima Nova"/>
              </a:rPr>
              <a:t>“at the beck and call” of someone else</a:t>
            </a:r>
            <a:endParaRPr>
              <a:solidFill>
                <a:srgbClr val="C21A7F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2898825" y="173575"/>
            <a:ext cx="1521900" cy="1067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Self-reflection is crucial to dealing with trauma</a:t>
            </a: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2182600" y="1408437"/>
            <a:ext cx="1521900" cy="102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People’s lives are better on social media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p32"/>
          <p:cNvSpPr/>
          <p:nvPr/>
        </p:nvSpPr>
        <p:spPr>
          <a:xfrm>
            <a:off x="807050" y="2789476"/>
            <a:ext cx="1521900" cy="93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Starts and stops gratitude journal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2439275" y="2845525"/>
            <a:ext cx="1891200" cy="144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Puts her hand over her face when asked  about the place she hates the most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1" name="Google Shape;231;p32"/>
          <p:cNvSpPr/>
          <p:nvPr/>
        </p:nvSpPr>
        <p:spPr>
          <a:xfrm>
            <a:off x="176575" y="4074175"/>
            <a:ext cx="1774800" cy="93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1A7F"/>
                </a:solidFill>
                <a:latin typeface="Proxima Nova"/>
                <a:ea typeface="Proxima Nova"/>
                <a:cs typeface="Proxima Nova"/>
                <a:sym typeface="Proxima Nova"/>
              </a:rPr>
              <a:t>Relies on other people to record memories for her</a:t>
            </a:r>
            <a:endParaRPr>
              <a:solidFill>
                <a:srgbClr val="C21A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2" name="Google Shape;232;p32"/>
          <p:cNvSpPr/>
          <p:nvPr/>
        </p:nvSpPr>
        <p:spPr>
          <a:xfrm>
            <a:off x="6448675" y="1342488"/>
            <a:ext cx="1521900" cy="113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Unique emotions stand out in memories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3" name="Google Shape;233;p32"/>
          <p:cNvSpPr/>
          <p:nvPr/>
        </p:nvSpPr>
        <p:spPr>
          <a:xfrm>
            <a:off x="6639050" y="173575"/>
            <a:ext cx="1431000" cy="1067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Journaling must be honest with integrity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4" name="Google Shape;234;p32"/>
          <p:cNvSpPr/>
          <p:nvPr/>
        </p:nvSpPr>
        <p:spPr>
          <a:xfrm>
            <a:off x="4926775" y="631775"/>
            <a:ext cx="1521900" cy="1067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1A7F"/>
                </a:solidFill>
                <a:latin typeface="Proxima Nova"/>
                <a:ea typeface="Proxima Nova"/>
                <a:cs typeface="Proxima Nova"/>
                <a:sym typeface="Proxima Nova"/>
              </a:rPr>
              <a:t>Social media is inherently dishonest</a:t>
            </a:r>
            <a:endParaRPr>
              <a:solidFill>
                <a:srgbClr val="C21A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5" name="Google Shape;235;p32"/>
          <p:cNvSpPr/>
          <p:nvPr/>
        </p:nvSpPr>
        <p:spPr>
          <a:xfrm>
            <a:off x="5637450" y="3108220"/>
            <a:ext cx="1431000" cy="703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Likes structure and routine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32"/>
          <p:cNvSpPr/>
          <p:nvPr/>
        </p:nvSpPr>
        <p:spPr>
          <a:xfrm>
            <a:off x="4709925" y="4006975"/>
            <a:ext cx="2871600" cy="1067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1A7F"/>
                </a:solidFill>
                <a:latin typeface="Proxima Nova"/>
                <a:ea typeface="Proxima Nova"/>
                <a:cs typeface="Proxima Nova"/>
                <a:sym typeface="Proxima Nova"/>
              </a:rPr>
              <a:t>Obligate to write negative experiences because otherwise journaling is to similar to the highlight reel on social media</a:t>
            </a:r>
            <a:endParaRPr>
              <a:solidFill>
                <a:srgbClr val="C21A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32"/>
          <p:cNvSpPr/>
          <p:nvPr/>
        </p:nvSpPr>
        <p:spPr>
          <a:xfrm>
            <a:off x="7259325" y="2725650"/>
            <a:ext cx="1774800" cy="116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Weird feeling when she goes back to remodelled pool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/>
        </p:nvSpPr>
        <p:spPr>
          <a:xfrm>
            <a:off x="325225" y="1836900"/>
            <a:ext cx="3000000" cy="17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She thinks she communicates poorly</a:t>
            </a:r>
            <a:endParaRPr sz="2400"/>
          </a:p>
        </p:txBody>
      </p:sp>
      <p:sp>
        <p:nvSpPr>
          <p:cNvPr id="243" name="Google Shape;243;p33"/>
          <p:cNvSpPr/>
          <p:nvPr/>
        </p:nvSpPr>
        <p:spPr>
          <a:xfrm>
            <a:off x="3107800" y="1987500"/>
            <a:ext cx="2686200" cy="11685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C21A7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3"/>
          <p:cNvSpPr txBox="1"/>
          <p:nvPr/>
        </p:nvSpPr>
        <p:spPr>
          <a:xfrm>
            <a:off x="5914425" y="1614000"/>
            <a:ext cx="3120600" cy="2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She is very articulate when explaining her emotions and memories to others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C21A7F"/>
                </a:solidFill>
              </a:rPr>
              <a:t>Insight:</a:t>
            </a:r>
            <a:r>
              <a:rPr lang="en" sz="3000"/>
              <a:t> People believe good communication requires consistent participation in social media/messaging.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C21A7F"/>
                </a:solidFill>
              </a:rPr>
              <a:t>Need:</a:t>
            </a:r>
            <a:r>
              <a:rPr lang="en" sz="3000"/>
              <a:t> People need more practice articulating emotions outside of social media contexts</a:t>
            </a:r>
            <a:endParaRPr sz="3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/>
        </p:nvSpPr>
        <p:spPr>
          <a:xfrm>
            <a:off x="4264150" y="1656300"/>
            <a:ext cx="4553400" cy="183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8761D"/>
                </a:solidFill>
                <a:latin typeface="Knewave"/>
                <a:ea typeface="Knewave"/>
                <a:cs typeface="Knewave"/>
                <a:sym typeface="Knewave"/>
              </a:rPr>
              <a:t>GABRIELLA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/>
        </p:nvSpPr>
        <p:spPr>
          <a:xfrm>
            <a:off x="0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8761D"/>
                </a:solidFill>
                <a:latin typeface="Knewave"/>
                <a:ea typeface="Knewave"/>
                <a:cs typeface="Knewave"/>
                <a:sym typeface="Knewave"/>
              </a:rPr>
              <a:t>SAY</a:t>
            </a:r>
            <a:endParaRPr sz="2400">
              <a:solidFill>
                <a:srgbClr val="38761D"/>
              </a:solidFill>
              <a:latin typeface="Knewave"/>
              <a:ea typeface="Knewave"/>
              <a:cs typeface="Knewave"/>
              <a:sym typeface="Knewave"/>
            </a:endParaRPr>
          </a:p>
        </p:txBody>
      </p:sp>
      <p:cxnSp>
        <p:nvCxnSpPr>
          <p:cNvPr id="261" name="Google Shape;261;p36"/>
          <p:cNvCxnSpPr/>
          <p:nvPr/>
        </p:nvCxnSpPr>
        <p:spPr>
          <a:xfrm flipH="1">
            <a:off x="4562100" y="-9800"/>
            <a:ext cx="19800" cy="518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6"/>
          <p:cNvCxnSpPr/>
          <p:nvPr/>
        </p:nvCxnSpPr>
        <p:spPr>
          <a:xfrm>
            <a:off x="0" y="2581600"/>
            <a:ext cx="922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6"/>
          <p:cNvSpPr txBox="1"/>
          <p:nvPr/>
        </p:nvSpPr>
        <p:spPr>
          <a:xfrm>
            <a:off x="0" y="2601300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8761D"/>
                </a:solidFill>
                <a:latin typeface="Knewave"/>
                <a:ea typeface="Knewave"/>
                <a:cs typeface="Knewave"/>
                <a:sym typeface="Knewave"/>
              </a:rPr>
              <a:t>DO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4572125" y="0"/>
            <a:ext cx="45720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8761D"/>
                </a:solidFill>
                <a:latin typeface="Knewave"/>
                <a:ea typeface="Knewave"/>
                <a:cs typeface="Knewave"/>
                <a:sym typeface="Knewave"/>
              </a:rPr>
              <a:t>THINK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65" name="Google Shape;265;p36"/>
          <p:cNvSpPr txBox="1"/>
          <p:nvPr/>
        </p:nvSpPr>
        <p:spPr>
          <a:xfrm>
            <a:off x="4577350" y="2601875"/>
            <a:ext cx="4572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8761D"/>
                </a:solidFill>
                <a:latin typeface="Knewave"/>
                <a:ea typeface="Knewave"/>
                <a:cs typeface="Knewave"/>
                <a:sym typeface="Knewave"/>
              </a:rPr>
              <a:t>FEEL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66" name="Google Shape;266;p36"/>
          <p:cNvSpPr/>
          <p:nvPr/>
        </p:nvSpPr>
        <p:spPr>
          <a:xfrm>
            <a:off x="204850" y="626795"/>
            <a:ext cx="1431000" cy="703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Her journaling has evolved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7" name="Google Shape;267;p36"/>
          <p:cNvSpPr/>
          <p:nvPr/>
        </p:nvSpPr>
        <p:spPr>
          <a:xfrm>
            <a:off x="2529575" y="1508688"/>
            <a:ext cx="1882200" cy="1000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She choose journaling because it is private and secure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8" name="Google Shape;268;p36"/>
          <p:cNvSpPr/>
          <p:nvPr/>
        </p:nvSpPr>
        <p:spPr>
          <a:xfrm>
            <a:off x="148275" y="1436000"/>
            <a:ext cx="2140500" cy="105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“You’re with yourself all the time so it is beneficial to know yourself pretty well.”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9" name="Google Shape;269;p36"/>
          <p:cNvSpPr/>
          <p:nvPr/>
        </p:nvSpPr>
        <p:spPr>
          <a:xfrm>
            <a:off x="7358900" y="1345488"/>
            <a:ext cx="1714800" cy="1180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Needs distance from memories to fully process them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2157875" y="83400"/>
            <a:ext cx="1882200" cy="126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J</a:t>
            </a:r>
            <a:r>
              <a:rPr lang="en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ournaling helps me learn about where I was, where I am now, and where I want to be.</a:t>
            </a:r>
            <a:endParaRPr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1874475" y="3987550"/>
            <a:ext cx="1714800" cy="105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Writes about emotional when she realizes she hasn’t in a while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716625" y="2729675"/>
            <a:ext cx="1960200" cy="1000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Journaling is a routine that grounds her during a transitional period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3" name="Google Shape;273;p36"/>
          <p:cNvSpPr/>
          <p:nvPr/>
        </p:nvSpPr>
        <p:spPr>
          <a:xfrm>
            <a:off x="2497425" y="2726575"/>
            <a:ext cx="1960200" cy="111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urned her head away when talking about a negative experience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36"/>
          <p:cNvSpPr/>
          <p:nvPr/>
        </p:nvSpPr>
        <p:spPr>
          <a:xfrm>
            <a:off x="179500" y="3292025"/>
            <a:ext cx="1481700" cy="1000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Writes about feelings during transition periods</a:t>
            </a:r>
            <a:endParaRPr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5" name="Google Shape;275;p36"/>
          <p:cNvSpPr/>
          <p:nvPr/>
        </p:nvSpPr>
        <p:spPr>
          <a:xfrm>
            <a:off x="4651525" y="3729875"/>
            <a:ext cx="1882200" cy="1000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Missing a journal entry is like missing a chance to check in with herself</a:t>
            </a:r>
            <a:endParaRPr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6" name="Google Shape;276;p36"/>
          <p:cNvSpPr/>
          <p:nvPr/>
        </p:nvSpPr>
        <p:spPr>
          <a:xfrm>
            <a:off x="4652575" y="1734800"/>
            <a:ext cx="1431000" cy="7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Journaling has an inherent integrity to it</a:t>
            </a:r>
            <a:endParaRPr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36"/>
          <p:cNvSpPr/>
          <p:nvPr/>
        </p:nvSpPr>
        <p:spPr>
          <a:xfrm>
            <a:off x="5363525" y="533100"/>
            <a:ext cx="1882200" cy="111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She’s not made of stories, she’s made of reincarnations of herself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8" name="Google Shape;278;p36"/>
          <p:cNvSpPr/>
          <p:nvPr/>
        </p:nvSpPr>
        <p:spPr>
          <a:xfrm>
            <a:off x="6928350" y="4048701"/>
            <a:ext cx="1431000" cy="7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Respect for the concept of privacy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/>
          <p:nvPr/>
        </p:nvSpPr>
        <p:spPr>
          <a:xfrm>
            <a:off x="168650" y="0"/>
            <a:ext cx="8975340" cy="5143500"/>
          </a:xfrm>
          <a:prstGeom prst="irregularSeal2">
            <a:avLst/>
          </a:prstGeom>
          <a:solidFill>
            <a:srgbClr val="93C47D"/>
          </a:solidFill>
          <a:ln cap="flat" cmpd="sng" w="762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She chooses not to re-read her journal entries until a significant amount of time has passed in order to gain an objective point of view. 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/>
          <p:nvPr>
            <p:ph idx="1" type="body"/>
          </p:nvPr>
        </p:nvSpPr>
        <p:spPr>
          <a:xfrm>
            <a:off x="311700" y="1152475"/>
            <a:ext cx="8520600" cy="20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8761D"/>
                </a:solidFill>
              </a:rPr>
              <a:t>Insight:</a:t>
            </a:r>
            <a:r>
              <a:rPr lang="en" sz="3000"/>
              <a:t> Journaling is a form of therapy for her.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38761D"/>
                </a:solidFill>
              </a:rPr>
              <a:t>Need:</a:t>
            </a:r>
            <a:r>
              <a:rPr lang="en" sz="3000"/>
              <a:t> People need a way to practice their own self-therapy. </a:t>
            </a:r>
            <a:endParaRPr sz="3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Summary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294" name="Google Shape;294;p39"/>
          <p:cNvSpPr txBox="1"/>
          <p:nvPr>
            <p:ph idx="1" type="body"/>
          </p:nvPr>
        </p:nvSpPr>
        <p:spPr>
          <a:xfrm>
            <a:off x="311700" y="1152475"/>
            <a:ext cx="832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People Need: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Balance between </a:t>
            </a:r>
            <a:r>
              <a:rPr lang="en"/>
              <a:t>spontaneity</a:t>
            </a:r>
            <a:r>
              <a:rPr lang="en"/>
              <a:t> and routine in creative processes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better way to articulate emotions on and off of social media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way to provide therapy for themselves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Questions?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Will Vizcayno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05" name="Google Shape;30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SAY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Hates journaling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Journaling is a “chore”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Is more creative when he doesn’t have a schedule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Wants a happy ending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Going to bernal heights and the fireworks memory are not new but feels new and is always different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His favorite memory was from his </a:t>
            </a:r>
            <a:r>
              <a:rPr lang="en" sz="1400">
                <a:solidFill>
                  <a:srgbClr val="000000"/>
                </a:solidFill>
              </a:rPr>
              <a:t>hometown</a:t>
            </a:r>
            <a:r>
              <a:rPr lang="en" sz="1400">
                <a:solidFill>
                  <a:srgbClr val="000000"/>
                </a:solidFill>
              </a:rPr>
              <a:t> in </a:t>
            </a:r>
            <a:r>
              <a:rPr lang="en" sz="1400">
                <a:solidFill>
                  <a:srgbClr val="000000"/>
                </a:solidFill>
              </a:rPr>
              <a:t>Philippines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dogs reminded him of his grasshopper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DO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He buried his grasshopper where he found him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Looks at whining dogs after telling story about grasshoppers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Visits bernal heights often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Writes when he realizes he hasn’t in a while</a:t>
            </a:r>
            <a:endParaRPr b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78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Knewave"/>
                <a:ea typeface="Knewave"/>
                <a:cs typeface="Knewave"/>
                <a:sym typeface="Knewave"/>
              </a:rPr>
              <a:t>Meet Our Interviewees</a:t>
            </a:r>
            <a:endParaRPr sz="3600">
              <a:latin typeface="Knewave"/>
              <a:ea typeface="Knewave"/>
              <a:cs typeface="Knewave"/>
              <a:sym typeface="Knewave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1931751" cy="241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247" y="1152472"/>
            <a:ext cx="1831049" cy="24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2625" y="1164414"/>
            <a:ext cx="2070209" cy="24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311725" y="3792550"/>
            <a:ext cx="19317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Will Vizcayno</a:t>
            </a:r>
            <a:endParaRPr b="1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2513500" y="3792550"/>
            <a:ext cx="19317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Helen Hsu</a:t>
            </a:r>
            <a:endParaRPr b="1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6900600" y="3792550"/>
            <a:ext cx="19317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Gabriella Harari</a:t>
            </a:r>
            <a:endParaRPr b="1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819150" y="3792550"/>
            <a:ext cx="19317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Jiamin Huang</a:t>
            </a:r>
            <a:endParaRPr b="1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6">
            <a:alphaModFix/>
          </a:blip>
          <a:srcRect b="20848" l="7154" r="48683" t="5535"/>
          <a:stretch/>
        </p:blipFill>
        <p:spPr>
          <a:xfrm>
            <a:off x="4792000" y="1164413"/>
            <a:ext cx="1931701" cy="241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Will Vizcayno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11" name="Google Shape;311;p42"/>
          <p:cNvSpPr txBox="1"/>
          <p:nvPr>
            <p:ph idx="1" type="body"/>
          </p:nvPr>
        </p:nvSpPr>
        <p:spPr>
          <a:xfrm>
            <a:off x="311700" y="1017725"/>
            <a:ext cx="8520600" cy="38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THINK 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If things are routine they get old and stale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Where you start and end has significance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Memories connect to environment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Journaling should be fun, spontaneous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People don’t want to hear a sad story because it makes them feel down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Sad stories alienate people and people don’t want to hear them</a:t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FEEL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Feels connected to people through words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WOAH feeling in fav place and memory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People feel the need to make other people happy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The new feeling associated with Bernal Heights continues because the initial emotion is so strong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He has a lot of nostalgia for where he’s from: Philippines and LA</a:t>
            </a:r>
            <a:endParaRPr b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Jiamin Huang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17" name="Google Shape;31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SAY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Context, tone, hand gestures, body language are not present in texting, detracting from conversation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Feelings create strong memories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No punishment when stop doing journal so no incentive to continue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Self-reflection is crucial to dealing with trauma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Doesn’t get experience across through words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People’s lives are better on social media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Wants conversations with clear beginning and end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“I know you’re there. You know I’m there.”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Texting awkward form of communication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Social media messaging is like being “at the beck and call” of someone else</a:t>
            </a:r>
            <a:endParaRPr b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Jiamin Huang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23" name="Google Shape;32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DO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Swims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Remembers high school swim meets when thinking of feeling good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Relies on other people to record memories for her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Puts her hand over her face when asked  about the place she hates the most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Helped others remember how to cope with past experiences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Overthinks punctuation, time between replies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Starts and stops gratitude journal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Doesn’t remember contextual details to memories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Rememers visual details and then that leads to sensory details.</a:t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i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Jiamin Huang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29" name="Google Shape;32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 u="sng">
                <a:solidFill>
                  <a:srgbClr val="000000"/>
                </a:solidFill>
              </a:rPr>
              <a:t>THINK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Social media messaging is an obligation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Unique emotions stand out in memories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Investment of time, emotion, and work leads to remembering unintentionally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Intentional memories don’t work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Social media is like a highlight reel, with only good things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Social media is inherently dishonest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Journaling must be honest with integrity</a:t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Jiamin Huang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35" name="Google Shape;335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FEEL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Likes structure and routine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Obligate to write negative experiences because otherwise journaling is to similar to the highlight reel on social media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Badly communicates just because she doesn’t have traditional social media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More in control of her life without social media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Even though your social media is your own you have no control over how people interpret it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Feels anxiety when it comes to texting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Weird going back to remodelled pool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Just being in proximity with certain people makes you change unwillingly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Associates negative feelings with people (distance and emotion)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Wants to choose social obligations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Helen Hsu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41" name="Google Shape;341;p47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00"/>
                </a:solidFill>
              </a:rPr>
              <a:t>SAY</a:t>
            </a:r>
            <a:endParaRPr b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Culture is not good for dealing with loss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lang="en" sz="1200">
                <a:solidFill>
                  <a:srgbClr val="000000"/>
                </a:solidFill>
              </a:rPr>
              <a:t>Milestones can trigger trauma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People reprocess </a:t>
            </a:r>
            <a:r>
              <a:rPr b="1" i="1" lang="en" sz="1200" u="sng">
                <a:solidFill>
                  <a:srgbClr val="000000"/>
                </a:solidFill>
              </a:rPr>
              <a:t>traumatic events later because they have a new vocabulary to express their emotions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Family, friends, and teachers can help more than she can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Culture does not support self-care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Some people are can be unwilling to share their feelings, but also UNABLE 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“There is no such thing as evolution without discomfort”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lang="en" sz="1200">
                <a:solidFill>
                  <a:srgbClr val="000000"/>
                </a:solidFill>
              </a:rPr>
              <a:t>You “should” be happy - what people say about successful people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lang="en" sz="1200">
                <a:solidFill>
                  <a:srgbClr val="000000"/>
                </a:solidFill>
              </a:rPr>
              <a:t>Traumatized people disassociate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Reaction of the first few people play a major role in dealing with traumatic memories/experiences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lang="en" sz="1200">
                <a:solidFill>
                  <a:srgbClr val="000000"/>
                </a:solidFill>
              </a:rPr>
              <a:t>There is a huge mental health stigma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lang="en" sz="1200">
                <a:solidFill>
                  <a:srgbClr val="000000"/>
                </a:solidFill>
              </a:rPr>
              <a:t>There is a discrepancy about how children feel versus how other people talk about it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Young people aren’t taught how to articulate their feelings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lang="en" sz="1200">
                <a:solidFill>
                  <a:srgbClr val="000000"/>
                </a:solidFill>
              </a:rPr>
              <a:t>People take for granted the little things before it is too late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Routine is important to support people who suffer from memory loss</a:t>
            </a:r>
            <a:endParaRPr b="1" i="1" sz="1200" u="sng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i="1" lang="en" sz="1200" u="sng">
                <a:solidFill>
                  <a:srgbClr val="000000"/>
                </a:solidFill>
              </a:rPr>
              <a:t>Self-care is important (eating, sleeping, social engagement, excercise, a creative activity, and sometimes a spiritual activity)</a:t>
            </a:r>
            <a:endParaRPr b="1" i="1" sz="12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i="1" sz="12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Helen Hsu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47" name="Google Shape;347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DO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Remains unbiased and non-judgemental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Works with patients with dementia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Toolbox of coping mechanisms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Community work and anti-stigma work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Provides help for family members, parents and teachers</a:t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THINK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Culture causes stigma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Adults don’t understand mental illnesses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Illnesses are invisible because there is no language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Environment is the blueprint for a routine (the movers story)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Language is important for understanding emotions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Recognizes part of bigger picture/system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Relationships play major role in determining speed of recovery</a:t>
            </a:r>
            <a:endParaRPr b="1" i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Helen Hsu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53" name="Google Shape;353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FEEL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Adults try to regulate children’s emotions and they don’t validate them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Hates stigma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People like routine when things are changing a lot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People feel safer in familiar environments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People feel like they have no choice but to accept others’ opinions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Gabriella Harari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59" name="Google Shape;359;p50"/>
          <p:cNvSpPr txBox="1"/>
          <p:nvPr>
            <p:ph idx="1" type="body"/>
          </p:nvPr>
        </p:nvSpPr>
        <p:spPr>
          <a:xfrm>
            <a:off x="311700" y="1152475"/>
            <a:ext cx="8520600" cy="37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SAY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sz="1400" u="sng">
                <a:solidFill>
                  <a:srgbClr val="000000"/>
                </a:solidFill>
              </a:rPr>
              <a:t>Journaling has “evolved”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sz="1400">
                <a:solidFill>
                  <a:srgbClr val="000000"/>
                </a:solidFill>
              </a:rPr>
              <a:t>“</a:t>
            </a:r>
            <a:r>
              <a:rPr b="1" i="1" lang="en" sz="1400">
                <a:solidFill>
                  <a:srgbClr val="000000"/>
                </a:solidFill>
              </a:rPr>
              <a:t>Journaling is a conversation with yourself”</a:t>
            </a:r>
            <a:endParaRPr b="1" i="1"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sz="1400" u="sng">
                <a:solidFill>
                  <a:srgbClr val="000000"/>
                </a:solidFill>
              </a:rPr>
              <a:t>Still occasionally sees journaling as a chore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Journals must have substance, not superficial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sz="1400" u="sng">
                <a:solidFill>
                  <a:srgbClr val="000000"/>
                </a:solidFill>
              </a:rPr>
              <a:t>Journaling helps her </a:t>
            </a:r>
            <a:r>
              <a:rPr b="1" i="1" lang="en" sz="1400" u="sng">
                <a:solidFill>
                  <a:srgbClr val="000000"/>
                </a:solidFill>
              </a:rPr>
              <a:t>f</a:t>
            </a:r>
            <a:r>
              <a:rPr b="1" i="1" lang="en" sz="1400" u="sng">
                <a:solidFill>
                  <a:srgbClr val="000000"/>
                </a:solidFill>
              </a:rPr>
              <a:t>igure out where she’s headed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u="sng">
                <a:solidFill>
                  <a:srgbClr val="000000"/>
                </a:solidFill>
              </a:rPr>
              <a:t>Journaling helps me learn about where I was, where I am now, and where I want to be.</a:t>
            </a:r>
            <a:endParaRPr b="1" i="1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sz="1400" u="sng">
                <a:solidFill>
                  <a:srgbClr val="000000"/>
                </a:solidFill>
              </a:rPr>
              <a:t>Journaling connecter her past, present, and future self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A physical journal is the most private form of journaling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sz="1400" u="sng">
                <a:solidFill>
                  <a:srgbClr val="000000"/>
                </a:solidFill>
              </a:rPr>
              <a:t>She choose journaling because it is private and secure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She likes reading past entries with an objective POV of her past self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i="1" lang="en" sz="1400" u="sng">
                <a:solidFill>
                  <a:srgbClr val="000000"/>
                </a:solidFill>
              </a:rPr>
              <a:t>“You’re with yourself all the time so it is beneficial to know yourself pretty well.”</a:t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i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 - Gabriella Harari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365" name="Google Shape;365;p51"/>
          <p:cNvSpPr txBox="1"/>
          <p:nvPr>
            <p:ph idx="1" type="body"/>
          </p:nvPr>
        </p:nvSpPr>
        <p:spPr>
          <a:xfrm>
            <a:off x="311700" y="1017725"/>
            <a:ext cx="8520600" cy="4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DO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Writes about feelings during transition periods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Keeps a journal on hand daily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Journaling mostly to do lists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i="1" lang="en" sz="1400" u="sng">
                <a:solidFill>
                  <a:srgbClr val="000000"/>
                </a:solidFill>
              </a:rPr>
              <a:t>Waits awhile to re-read</a:t>
            </a:r>
            <a:endParaRPr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Doesn’t write if thinks opinion will change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i="1" lang="en" sz="1400" u="sng">
                <a:solidFill>
                  <a:srgbClr val="000000"/>
                </a:solidFill>
              </a:rPr>
              <a:t>Turned her head away when talking about a negative experience</a:t>
            </a:r>
            <a:endParaRPr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Writes about emotional when she realizes she hasn’t in a while</a:t>
            </a:r>
            <a:endParaRPr b="1" i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000000"/>
                </a:solidFill>
              </a:rPr>
              <a:t>THINK</a:t>
            </a:r>
            <a:endParaRPr b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Journaling has an inherent integrity to it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Not public platform but still important to have responsibility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Needs distance from memories to fully process them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Too busy so only way to practice self-care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She’s her best support system,journalling is a relationship w/ herself</a:t>
            </a:r>
            <a:endParaRPr b="1" i="1" sz="1400" u="sng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i="1" lang="en" sz="1400" u="sng">
                <a:solidFill>
                  <a:srgbClr val="000000"/>
                </a:solidFill>
              </a:rPr>
              <a:t>She’s not made of stories, she’s made of reincarnations of herself</a:t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1" sz="14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i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Interview Questions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Knewave"/>
                <a:ea typeface="Knewave"/>
                <a:cs typeface="Knewave"/>
                <a:sym typeface="Knewave"/>
              </a:rPr>
              <a:t>Questions - Will Vizcayno</a:t>
            </a:r>
            <a:endParaRPr sz="3600"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311700" y="12671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What’s your favorite place?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you feel when you go to your favorite place?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What’s your favorite memory?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did your favorite make you feel?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Tell us about an emotional journey.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 do you write?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2625" y="2336050"/>
            <a:ext cx="2081151" cy="2602051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Knewave"/>
                <a:ea typeface="Knewave"/>
                <a:cs typeface="Knewave"/>
                <a:sym typeface="Knewave"/>
              </a:rPr>
              <a:t>Questions - Helen Hsu</a:t>
            </a:r>
            <a:endParaRPr sz="3600"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you get people to open up to you about their memories?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people cope with traumatic events?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the best/most common coping mechanism?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self-care and how important is it in the coping process?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050" y="2638502"/>
            <a:ext cx="2070209" cy="241527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Knewave"/>
                <a:ea typeface="Knewave"/>
                <a:cs typeface="Knewave"/>
                <a:sym typeface="Knewave"/>
              </a:rPr>
              <a:t>Questions - Jiamin Huang</a:t>
            </a:r>
            <a:endParaRPr sz="3600"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your relationship with social media?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 do you not use social media?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you record your memories?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a counselor, how do you get people to open up about emotional experiences?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your favorite/least favorite place?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your favorite memory?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you communicate with others?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was your experience with journaling?</a:t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b="20848" l="7154" r="48683" t="5535"/>
          <a:stretch/>
        </p:blipFill>
        <p:spPr>
          <a:xfrm>
            <a:off x="6976800" y="2571738"/>
            <a:ext cx="1931701" cy="2415276"/>
          </a:xfrm>
          <a:prstGeom prst="rect">
            <a:avLst/>
          </a:prstGeom>
          <a:noFill/>
          <a:ln cap="flat" cmpd="sng" w="38100">
            <a:solidFill>
              <a:srgbClr val="C21A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Knewave"/>
                <a:ea typeface="Knewave"/>
                <a:cs typeface="Knewave"/>
                <a:sym typeface="Knewave"/>
              </a:rPr>
              <a:t>Questions - Gabriella Harari</a:t>
            </a:r>
            <a:endParaRPr sz="3600">
              <a:latin typeface="Knewave"/>
              <a:ea typeface="Knewave"/>
              <a:cs typeface="Knewave"/>
              <a:sym typeface="Knewave"/>
            </a:endParaRPr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152475"/>
            <a:ext cx="687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 do you journal?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 did you choose that format?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does journaling affect your memory? What’s the relationship between your journals and your memories?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moment makes you want to journal?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keeps you journaling?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goes through your mind when you re-read journal entries?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your journaling process?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4797" y="2571747"/>
            <a:ext cx="1831049" cy="241527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newave"/>
                <a:ea typeface="Knewave"/>
                <a:cs typeface="Knewave"/>
                <a:sym typeface="Knewave"/>
              </a:rPr>
              <a:t>Empathy Map</a:t>
            </a:r>
            <a:endParaRPr>
              <a:latin typeface="Knewave"/>
              <a:ea typeface="Knewave"/>
              <a:cs typeface="Knewave"/>
              <a:sym typeface="Knewav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