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5"/>
  </p:notesMasterIdLst>
  <p:handoutMasterIdLst>
    <p:handoutMasterId r:id="rId36"/>
  </p:handoutMasterIdLst>
  <p:sldIdLst>
    <p:sldId id="262" r:id="rId4"/>
    <p:sldId id="270" r:id="rId5"/>
    <p:sldId id="337" r:id="rId6"/>
    <p:sldId id="264" r:id="rId7"/>
    <p:sldId id="348" r:id="rId8"/>
    <p:sldId id="349" r:id="rId9"/>
    <p:sldId id="331" r:id="rId10"/>
    <p:sldId id="339" r:id="rId11"/>
    <p:sldId id="318" r:id="rId12"/>
    <p:sldId id="312" r:id="rId13"/>
    <p:sldId id="319" r:id="rId14"/>
    <p:sldId id="330" r:id="rId15"/>
    <p:sldId id="350" r:id="rId16"/>
    <p:sldId id="332" r:id="rId17"/>
    <p:sldId id="343" r:id="rId18"/>
    <p:sldId id="341" r:id="rId19"/>
    <p:sldId id="320" r:id="rId20"/>
    <p:sldId id="321" r:id="rId21"/>
    <p:sldId id="322" r:id="rId22"/>
    <p:sldId id="333" r:id="rId23"/>
    <p:sldId id="334" r:id="rId24"/>
    <p:sldId id="344" r:id="rId25"/>
    <p:sldId id="342" r:id="rId26"/>
    <p:sldId id="323" r:id="rId27"/>
    <p:sldId id="324" r:id="rId28"/>
    <p:sldId id="325" r:id="rId29"/>
    <p:sldId id="335" r:id="rId30"/>
    <p:sldId id="336" r:id="rId31"/>
    <p:sldId id="345" r:id="rId32"/>
    <p:sldId id="346" r:id="rId33"/>
    <p:sldId id="317" r:id="rId3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12" y="-272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8FEF09C3-5432-4DA0-9890-3050357C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9227E202-B8C5-4411-9AB9-001230F36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0FA2-A713-4856-8F75-7FAFAF357361}" type="datetimeFigureOut">
              <a:rPr lang="ko-KR" altLang="en-US" smtClean="0"/>
              <a:t>10/10/18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A05FDCCD-9920-4087-A8EF-840D6BF96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1B30773E-42C5-4B13-84D2-DE05FB0C3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E6A-8C14-4F5B-B0CB-3A4FCBC8D1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79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66FF-EA9A-44BA-8DB2-FB8E70490571}" type="datetimeFigureOut">
              <a:rPr lang="ko-KR" altLang="en-US" smtClean="0"/>
              <a:t>10/10/18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9A33-A361-4541-B6A7-456994CC0C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5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1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1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49293" y="1563639"/>
            <a:ext cx="384541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9145" y="2634232"/>
            <a:ext cx="3845416" cy="799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60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322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73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6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7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3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159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147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8" y="1019176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5" y="1415431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7966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7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7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7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7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6357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2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2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223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90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5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9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5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7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5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9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9863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5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7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5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9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98636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5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7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5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9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98636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500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10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20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6584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322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60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7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7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7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7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6357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147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2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2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92235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8" y="1019176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5" y="1415431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7966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65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730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7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3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1159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9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3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98141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90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2754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1065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0381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9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3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981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500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10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20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658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1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3" r:id="rId3"/>
    <p:sldLayoutId id="2147483660" r:id="rId4"/>
    <p:sldLayoutId id="2147483661" r:id="rId5"/>
    <p:sldLayoutId id="2147483662" r:id="rId6"/>
    <p:sldLayoutId id="2147483664" r:id="rId7"/>
    <p:sldLayoutId id="2147483655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  <p:sldLayoutId id="2147483672" r:id="rId15"/>
    <p:sldLayoutId id="2147483671" r:id="rId16"/>
    <p:sldLayoutId id="2147483656" r:id="rId17"/>
    <p:sldLayoutId id="2147483717" r:id="rId18"/>
    <p:sldLayoutId id="2147483718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4" r:id="rId2"/>
    <p:sldLayoutId id="2147483715" r:id="rId3"/>
    <p:sldLayoutId id="2147483716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283719"/>
            <a:ext cx="9144000" cy="576063"/>
          </a:xfrm>
        </p:spPr>
        <p:txBody>
          <a:bodyPr/>
          <a:lstStyle/>
          <a:p>
            <a:r>
              <a:rPr lang="en-US" altLang="ko-KR" dirty="0" smtClean="0">
                <a:latin typeface="Avenir Next Medium"/>
                <a:cs typeface="Avenir Next Medium"/>
              </a:rPr>
              <a:t>Adventure</a:t>
            </a: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/>
                <a:cs typeface="Avenir Next Medium"/>
              </a:rPr>
              <a:t>Is</a:t>
            </a: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/>
                <a:cs typeface="Avenir Next Medium"/>
              </a:rPr>
              <a:t>Planning.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 Medium"/>
              <a:cs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066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t="24926" r="25941" b="5390"/>
          <a:stretch/>
        </p:blipFill>
        <p:spPr>
          <a:xfrm rot="5400000">
            <a:off x="1257523" y="1493739"/>
            <a:ext cx="2054619" cy="2050400"/>
          </a:xfrm>
          <a:prstGeom prst="ellipse">
            <a:avLst/>
          </a:prstGeom>
        </p:spPr>
      </p:pic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699543"/>
            <a:ext cx="5148064" cy="473576"/>
          </a:xfrm>
        </p:spPr>
        <p:txBody>
          <a:bodyPr/>
          <a:lstStyle/>
          <a:p>
            <a:r>
              <a:rPr lang="en-US" altLang="ko-KR" sz="2500" dirty="0" smtClean="0">
                <a:solidFill>
                  <a:srgbClr val="7F7F7F"/>
                </a:solidFill>
              </a:rPr>
              <a:t>We met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03650" y="4011910"/>
            <a:ext cx="1810953" cy="288032"/>
          </a:xfrm>
        </p:spPr>
        <p:txBody>
          <a:bodyPr/>
          <a:lstStyle/>
          <a:p>
            <a:pPr lvl="0" algn="ctr"/>
            <a:r>
              <a:rPr lang="en-US" altLang="ko-KR" dirty="0" smtClean="0">
                <a:solidFill>
                  <a:srgbClr val="000000"/>
                </a:solidFill>
              </a:rPr>
              <a:t>Financial Planner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1259632" y="3579862"/>
            <a:ext cx="2088232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 smtClean="0">
                <a:solidFill>
                  <a:schemeClr val="tx1"/>
                </a:solidFill>
              </a:rPr>
              <a:t>Jason H.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635896" y="1203598"/>
            <a:ext cx="525658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Jason, a 51-year-old financial planner who doesn’t like planning but thinks it’s necessary.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635896" y="2067694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/>
                </a:solidFill>
              </a:rPr>
              <a:t>We were amazed to realize that</a:t>
            </a:r>
            <a:r>
              <a:rPr lang="mr-IN" altLang="ko-KR" sz="2500" dirty="0" smtClean="0">
                <a:solidFill>
                  <a:schemeClr val="tx1"/>
                </a:solidFill>
              </a:rPr>
              <a:t>…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635896" y="3435847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rgbClr val="7F7F7F"/>
                </a:solidFill>
              </a:rPr>
              <a:t>It would be game-changing to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35896" y="2571751"/>
            <a:ext cx="475252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he plans multiple options for each time slot because he is insecure about all of them panning out.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403648" y="4227934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Extreme User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635896" y="3939902"/>
            <a:ext cx="482453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allow people to feel confident in their plans without </a:t>
            </a:r>
            <a:r>
              <a:rPr lang="en-US" altLang="ko-KR" dirty="0" smtClean="0">
                <a:solidFill>
                  <a:srgbClr val="7F7F7F"/>
                </a:solidFill>
              </a:rPr>
              <a:t>having  them </a:t>
            </a:r>
            <a:r>
              <a:rPr lang="en-US" altLang="ko-KR" dirty="0">
                <a:solidFill>
                  <a:srgbClr val="7F7F7F"/>
                </a:solidFill>
              </a:rPr>
              <a:t>spend unnecessary effort </a:t>
            </a:r>
            <a:r>
              <a:rPr lang="en-US" altLang="ko-KR" dirty="0" smtClean="0">
                <a:solidFill>
                  <a:srgbClr val="7F7F7F"/>
                </a:solidFill>
              </a:rPr>
              <a:t>in planning.</a:t>
            </a:r>
            <a:endParaRPr lang="en-US" altLang="ko-KR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6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066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t="24926" r="25941" b="5390"/>
          <a:stretch/>
        </p:blipFill>
        <p:spPr>
          <a:xfrm rot="5400000">
            <a:off x="1257523" y="1493739"/>
            <a:ext cx="2054619" cy="2050400"/>
          </a:xfrm>
          <a:prstGeom prst="ellipse">
            <a:avLst/>
          </a:prstGeom>
        </p:spPr>
      </p:pic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699543"/>
            <a:ext cx="5148064" cy="473576"/>
          </a:xfrm>
        </p:spPr>
        <p:txBody>
          <a:bodyPr/>
          <a:lstStyle/>
          <a:p>
            <a:r>
              <a:rPr lang="en-US" altLang="ko-KR" sz="2500" dirty="0" smtClean="0">
                <a:solidFill>
                  <a:srgbClr val="7F7F7F"/>
                </a:solidFill>
              </a:rPr>
              <a:t>We met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03650" y="4011910"/>
            <a:ext cx="1810953" cy="288032"/>
          </a:xfrm>
        </p:spPr>
        <p:txBody>
          <a:bodyPr/>
          <a:lstStyle/>
          <a:p>
            <a:pPr lvl="0" algn="ctr"/>
            <a:r>
              <a:rPr lang="en-US" altLang="ko-KR" dirty="0" smtClean="0">
                <a:solidFill>
                  <a:srgbClr val="000000"/>
                </a:solidFill>
              </a:rPr>
              <a:t>Financial Planner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1259632" y="3579862"/>
            <a:ext cx="2088232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 smtClean="0">
                <a:solidFill>
                  <a:schemeClr val="tx1"/>
                </a:solidFill>
              </a:rPr>
              <a:t>Jason H.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3635896" y="1203598"/>
            <a:ext cx="525658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Jason, a 51-year-old financial planner who doesn’t like planning but thinks it’s necessary.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>
            <a:off x="3635896" y="2067694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were amazed to realize that</a:t>
            </a:r>
            <a:r>
              <a:rPr lang="mr-IN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ko-KR" alt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3635896" y="3435847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/>
                </a:solidFill>
              </a:rPr>
              <a:t>It would be game-changing to</a:t>
            </a:r>
            <a:r>
              <a:rPr lang="mr-IN" altLang="ko-KR" sz="2500" dirty="0" smtClean="0">
                <a:solidFill>
                  <a:schemeClr val="tx1"/>
                </a:solidFill>
              </a:rPr>
              <a:t>…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3635896" y="2571751"/>
            <a:ext cx="475252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he plans multiple options for each time slot because he is insecure about all of them panning out.</a:t>
            </a:r>
            <a:endParaRPr lang="en-US" altLang="ko-KR" dirty="0" smtClean="0">
              <a:solidFill>
                <a:srgbClr val="7F7F7F"/>
              </a:solidFill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1403648" y="4227934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Extreme User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635896" y="3939902"/>
            <a:ext cx="482453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000000"/>
                </a:solidFill>
              </a:rPr>
              <a:t>allow people to feel confident in their plans without </a:t>
            </a:r>
            <a:r>
              <a:rPr lang="en-US" altLang="ko-KR" dirty="0" smtClean="0">
                <a:solidFill>
                  <a:srgbClr val="000000"/>
                </a:solidFill>
              </a:rPr>
              <a:t>having  them </a:t>
            </a:r>
            <a:r>
              <a:rPr lang="en-US" altLang="ko-KR" dirty="0">
                <a:solidFill>
                  <a:srgbClr val="000000"/>
                </a:solidFill>
              </a:rPr>
              <a:t>spend unnecessary effort </a:t>
            </a:r>
            <a:r>
              <a:rPr lang="en-US" altLang="ko-KR" dirty="0" smtClean="0">
                <a:solidFill>
                  <a:srgbClr val="000000"/>
                </a:solidFill>
              </a:rPr>
              <a:t>in planning.</a:t>
            </a:r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971600" y="1995686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/>
                </a:solidFill>
                <a:latin typeface="Avenir Next Medium"/>
                <a:cs typeface="Avenir Next Medium"/>
              </a:rPr>
              <a:t>How might we</a:t>
            </a:r>
            <a:r>
              <a:rPr lang="mr-IN" altLang="ko-KR" sz="2500" dirty="0" smtClean="0">
                <a:solidFill>
                  <a:schemeClr val="tx1"/>
                </a:solidFill>
                <a:latin typeface="Avenir Next Medium"/>
                <a:cs typeface="Avenir Next Medium"/>
              </a:rPr>
              <a:t>…</a:t>
            </a:r>
            <a:endParaRPr lang="ko-KR" altLang="en-US" sz="2500" dirty="0">
              <a:solidFill>
                <a:schemeClr val="tx1"/>
              </a:solidFill>
              <a:latin typeface="Avenir Next Medium"/>
              <a:cs typeface="Avenir Next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427734"/>
            <a:ext cx="69014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venir Next Medium"/>
                <a:cs typeface="Avenir Next Medium"/>
              </a:rPr>
              <a:t>find a way to instill confidence in travel plans?</a:t>
            </a:r>
            <a:endParaRPr lang="en-US" sz="2500" dirty="0">
              <a:latin typeface="Avenir Next Medium"/>
              <a:cs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7928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42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7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131590"/>
            <a:ext cx="3777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Solution: “like” and review for </a:t>
            </a:r>
            <a:r>
              <a:rPr lang="en-US" dirty="0" smtClean="0"/>
              <a:t>plans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1563639"/>
            <a:ext cx="6895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</a:t>
            </a:r>
            <a:r>
              <a:rPr lang="en-US" dirty="0"/>
              <a:t>: people feel more confident (in their plans</a:t>
            </a:r>
            <a:r>
              <a:rPr lang="en-US" dirty="0" smtClean="0"/>
              <a:t>) when they</a:t>
            </a:r>
          </a:p>
          <a:p>
            <a:r>
              <a:rPr lang="en-US" dirty="0" smtClean="0"/>
              <a:t>get </a:t>
            </a:r>
            <a:r>
              <a:rPr lang="en-US" dirty="0"/>
              <a:t>reviewed</a:t>
            </a:r>
            <a:endParaRPr lang="en-US" dirty="0" smtClean="0"/>
          </a:p>
        </p:txBody>
      </p:sp>
      <p:pic>
        <p:nvPicPr>
          <p:cNvPr id="8" name="Picture 7" descr="43485837_316288335865009_4584328047414476800_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5" b="13240"/>
          <a:stretch/>
        </p:blipFill>
        <p:spPr>
          <a:xfrm rot="16200000">
            <a:off x="3325829" y="2161739"/>
            <a:ext cx="2504874" cy="2748835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0" y="339502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/>
              <a:t>Experience Prototype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104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2">
            <a:extLst>
              <a:ext uri="{FF2B5EF4-FFF2-40B4-BE49-F238E27FC236}">
                <a16:creationId xmlns:a16="http://schemas.microsoft.com/office/drawing/2014/main" xmlns="" id="{320835CE-949B-498D-B85F-ED43A8C874B3}"/>
              </a:ext>
            </a:extLst>
          </p:cNvPr>
          <p:cNvSpPr/>
          <p:nvPr/>
        </p:nvSpPr>
        <p:spPr>
          <a:xfrm>
            <a:off x="827584" y="3579862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Freeform 32">
            <a:extLst>
              <a:ext uri="{FF2B5EF4-FFF2-40B4-BE49-F238E27FC236}">
                <a16:creationId xmlns:a16="http://schemas.microsoft.com/office/drawing/2014/main" xmlns="" id="{320835CE-949B-498D-B85F-ED43A8C874B3}"/>
              </a:ext>
            </a:extLst>
          </p:cNvPr>
          <p:cNvSpPr/>
          <p:nvPr/>
        </p:nvSpPr>
        <p:spPr>
          <a:xfrm flipV="1">
            <a:off x="827584" y="4299942"/>
            <a:ext cx="408033" cy="4183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xmlns="" id="{B2EAD8DD-392B-4A5D-8215-CDFFD5E3DD33}"/>
              </a:ext>
            </a:extLst>
          </p:cNvPr>
          <p:cNvSpPr/>
          <p:nvPr/>
        </p:nvSpPr>
        <p:spPr>
          <a:xfrm rot="16200000">
            <a:off x="4876891" y="4283082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xmlns="" id="{DC93EBD5-0764-4BFC-8897-9843D352A385}"/>
              </a:ext>
            </a:extLst>
          </p:cNvPr>
          <p:cNvSpPr/>
          <p:nvPr/>
        </p:nvSpPr>
        <p:spPr>
          <a:xfrm rot="2700000">
            <a:off x="4989643" y="353205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357986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Confidence boost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422793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Moderately high initial confidence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5" y="357986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Minimal plan change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5" y="429994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Reviews boost confidence</a:t>
            </a:r>
            <a:endParaRPr lang="en-US" dirty="0"/>
          </a:p>
        </p:txBody>
      </p:sp>
      <p:pic>
        <p:nvPicPr>
          <p:cNvPr id="13" name="Picture 12" descr="IMG_143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97"/>
          <a:stretch/>
        </p:blipFill>
        <p:spPr>
          <a:xfrm>
            <a:off x="2339752" y="339502"/>
            <a:ext cx="4536504" cy="300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7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07904" y="1635646"/>
            <a:ext cx="4536504" cy="18002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012283" y="2752683"/>
            <a:ext cx="1603060" cy="2882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6002" y="1954613"/>
            <a:ext cx="226588" cy="38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IMG_735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1276" r="40190" b="13085"/>
          <a:stretch/>
        </p:blipFill>
        <p:spPr>
          <a:xfrm rot="5400000">
            <a:off x="1259996" y="1491269"/>
            <a:ext cx="2053577" cy="2054301"/>
          </a:xfrm>
          <a:prstGeom prst="ellipse">
            <a:avLst/>
          </a:prstGeom>
        </p:spPr>
      </p:pic>
      <p:sp>
        <p:nvSpPr>
          <p:cNvPr id="22" name="Text Placeholder 1"/>
          <p:cNvSpPr txBox="1">
            <a:spLocks/>
          </p:cNvSpPr>
          <p:nvPr/>
        </p:nvSpPr>
        <p:spPr>
          <a:xfrm>
            <a:off x="1259632" y="3579862"/>
            <a:ext cx="2088232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 smtClean="0">
                <a:solidFill>
                  <a:schemeClr val="tx1"/>
                </a:solidFill>
              </a:rPr>
              <a:t>Joy H.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1403650" y="4011910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mtClean="0">
                <a:solidFill>
                  <a:srgbClr val="000000"/>
                </a:solidFill>
              </a:rPr>
              <a:t>Financial Controller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23928" y="2139702"/>
            <a:ext cx="4456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People </a:t>
            </a:r>
            <a:r>
              <a:rPr lang="en-US" dirty="0"/>
              <a:t>don’t enjoy when their plans </a:t>
            </a:r>
            <a:r>
              <a:rPr lang="en-US" dirty="0" smtClean="0"/>
              <a:t>are</a:t>
            </a:r>
          </a:p>
          <a:p>
            <a:r>
              <a:rPr lang="en-US" dirty="0" smtClean="0"/>
              <a:t>too </a:t>
            </a:r>
            <a:r>
              <a:rPr lang="en-US" dirty="0"/>
              <a:t>similar to something they’ve </a:t>
            </a:r>
            <a:r>
              <a:rPr lang="en-US" dirty="0" smtClean="0"/>
              <a:t>done</a:t>
            </a:r>
          </a:p>
          <a:p>
            <a:r>
              <a:rPr lang="en-US" dirty="0" smtClean="0"/>
              <a:t>before</a:t>
            </a:r>
            <a:r>
              <a:rPr lang="en-US" dirty="0"/>
              <a:t>.</a:t>
            </a:r>
          </a:p>
        </p:txBody>
      </p:sp>
      <p:sp>
        <p:nvSpPr>
          <p:cNvPr id="32" name="Text Placeholder 2"/>
          <p:cNvSpPr txBox="1">
            <a:spLocks/>
          </p:cNvSpPr>
          <p:nvPr/>
        </p:nvSpPr>
        <p:spPr>
          <a:xfrm>
            <a:off x="1403648" y="4227934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Extreme User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89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699543"/>
            <a:ext cx="5148064" cy="473576"/>
          </a:xfrm>
        </p:spPr>
        <p:txBody>
          <a:bodyPr/>
          <a:lstStyle/>
          <a:p>
            <a:r>
              <a:rPr lang="en-US" altLang="ko-KR" sz="2500" dirty="0" smtClean="0">
                <a:solidFill>
                  <a:schemeClr val="tx1"/>
                </a:solidFill>
              </a:rPr>
              <a:t>We met</a:t>
            </a:r>
            <a:r>
              <a:rPr lang="mr-IN" altLang="ko-KR" sz="2500" dirty="0" smtClean="0">
                <a:solidFill>
                  <a:schemeClr val="tx1"/>
                </a:solidFill>
              </a:rPr>
              <a:t>…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635896" y="3867895"/>
            <a:ext cx="482453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have an easy way to compare place characteristics.</a:t>
            </a:r>
          </a:p>
        </p:txBody>
      </p:sp>
      <p:sp>
        <p:nvSpPr>
          <p:cNvPr id="24" name="Text Placeholder 1"/>
          <p:cNvSpPr txBox="1">
            <a:spLocks/>
          </p:cNvSpPr>
          <p:nvPr/>
        </p:nvSpPr>
        <p:spPr>
          <a:xfrm>
            <a:off x="3635896" y="2067694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were amazed to realize that</a:t>
            </a:r>
            <a:r>
              <a:rPr lang="mr-IN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ko-KR" alt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635896" y="2571751"/>
            <a:ext cx="504056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the only time she ever skips planned activities is when </a:t>
            </a:r>
            <a:r>
              <a:rPr lang="en-US" altLang="ko-KR" dirty="0" smtClean="0">
                <a:solidFill>
                  <a:srgbClr val="7F7F7F"/>
                </a:solidFill>
              </a:rPr>
              <a:t>they   are </a:t>
            </a:r>
            <a:r>
              <a:rPr lang="en-US" altLang="ko-KR" dirty="0">
                <a:solidFill>
                  <a:srgbClr val="7F7F7F"/>
                </a:solidFill>
              </a:rPr>
              <a:t>too similar to something she has already </a:t>
            </a:r>
            <a:r>
              <a:rPr lang="en-US" altLang="ko-KR" dirty="0" smtClean="0">
                <a:solidFill>
                  <a:srgbClr val="7F7F7F"/>
                </a:solidFill>
              </a:rPr>
              <a:t>experienced.</a:t>
            </a:r>
            <a:endParaRPr lang="en-US" altLang="ko-KR" dirty="0" smtClean="0">
              <a:solidFill>
                <a:srgbClr val="7F7F7F"/>
              </a:solidFill>
            </a:endParaRPr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3635896" y="3435847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rgbClr val="7F7F7F"/>
                </a:solidFill>
              </a:rPr>
              <a:t>It would be game-changing to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pic>
        <p:nvPicPr>
          <p:cNvPr id="11" name="Picture 10" descr="IMG_735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1276" r="40190" b="13085"/>
          <a:stretch/>
        </p:blipFill>
        <p:spPr>
          <a:xfrm rot="5400000">
            <a:off x="1259996" y="1491269"/>
            <a:ext cx="2053577" cy="2054301"/>
          </a:xfrm>
          <a:prstGeom prst="ellipse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1259632" y="3579862"/>
            <a:ext cx="2088232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 smtClean="0">
                <a:solidFill>
                  <a:schemeClr val="tx1"/>
                </a:solidFill>
              </a:rPr>
              <a:t>Joy H.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403650" y="4011910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mtClean="0">
                <a:solidFill>
                  <a:srgbClr val="000000"/>
                </a:solidFill>
              </a:rPr>
              <a:t>Financial Controller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1403648" y="4227934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Extreme User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3635896" y="1203598"/>
            <a:ext cx="540060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000000"/>
                </a:solidFill>
              </a:rPr>
              <a:t>Joy</a:t>
            </a:r>
            <a:r>
              <a:rPr lang="en-US" altLang="ko-KR" dirty="0">
                <a:solidFill>
                  <a:srgbClr val="000000"/>
                </a:solidFill>
              </a:rPr>
              <a:t>, 60-year-old financial controller who strictly follows her plans most of the </a:t>
            </a:r>
            <a:r>
              <a:rPr lang="en-US" altLang="ko-KR" dirty="0" smtClean="0">
                <a:solidFill>
                  <a:srgbClr val="000000"/>
                </a:solidFill>
              </a:rPr>
              <a:t>time.</a:t>
            </a:r>
            <a:endParaRPr lang="en-US"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57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699543"/>
            <a:ext cx="5148064" cy="473576"/>
          </a:xfrm>
        </p:spPr>
        <p:txBody>
          <a:bodyPr/>
          <a:lstStyle/>
          <a:p>
            <a:r>
              <a:rPr lang="en-US" altLang="ko-KR" sz="2500" dirty="0" smtClean="0">
                <a:solidFill>
                  <a:srgbClr val="7F7F7F"/>
                </a:solidFill>
              </a:rPr>
              <a:t>We met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635896" y="2067694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/>
                </a:solidFill>
              </a:rPr>
              <a:t>We were amazed to realize that</a:t>
            </a:r>
            <a:r>
              <a:rPr lang="mr-IN" altLang="ko-KR" sz="2500" dirty="0" smtClean="0">
                <a:solidFill>
                  <a:schemeClr val="tx1"/>
                </a:solidFill>
              </a:rPr>
              <a:t>…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635896" y="3435847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rgbClr val="7F7F7F"/>
                </a:solidFill>
              </a:rPr>
              <a:t>It would be game-changing to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pic>
        <p:nvPicPr>
          <p:cNvPr id="14" name="Picture 13" descr="IMG_735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1276" r="40190" b="13085"/>
          <a:stretch/>
        </p:blipFill>
        <p:spPr>
          <a:xfrm rot="5400000">
            <a:off x="1259996" y="1491269"/>
            <a:ext cx="2053577" cy="2054301"/>
          </a:xfrm>
          <a:prstGeom prst="ellipse">
            <a:avLst/>
          </a:prstGeom>
        </p:spPr>
      </p:pic>
      <p:sp>
        <p:nvSpPr>
          <p:cNvPr id="17" name="Text Placeholder 1"/>
          <p:cNvSpPr txBox="1">
            <a:spLocks/>
          </p:cNvSpPr>
          <p:nvPr/>
        </p:nvSpPr>
        <p:spPr>
          <a:xfrm>
            <a:off x="1259632" y="3579862"/>
            <a:ext cx="2088232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 smtClean="0">
                <a:solidFill>
                  <a:schemeClr val="tx1"/>
                </a:solidFill>
              </a:rPr>
              <a:t>Joy H.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1403650" y="4011910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000000"/>
                </a:solidFill>
              </a:rPr>
              <a:t>Financial Controller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3635896" y="3867895"/>
            <a:ext cx="482453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have an easy way to compare place characteristics.</a:t>
            </a:r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1403648" y="4227934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Extreme User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635896" y="2571751"/>
            <a:ext cx="504056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000000"/>
                </a:solidFill>
              </a:rPr>
              <a:t>the only time she ever skips planned activities is when </a:t>
            </a:r>
            <a:r>
              <a:rPr lang="en-US" altLang="ko-KR" dirty="0" smtClean="0">
                <a:solidFill>
                  <a:srgbClr val="000000"/>
                </a:solidFill>
              </a:rPr>
              <a:t>they   are </a:t>
            </a:r>
            <a:r>
              <a:rPr lang="en-US" altLang="ko-KR" dirty="0">
                <a:solidFill>
                  <a:srgbClr val="000000"/>
                </a:solidFill>
              </a:rPr>
              <a:t>too similar to something she has already </a:t>
            </a:r>
            <a:r>
              <a:rPr lang="en-US" altLang="ko-KR" dirty="0" smtClean="0">
                <a:solidFill>
                  <a:srgbClr val="000000"/>
                </a:solidFill>
              </a:rPr>
              <a:t>experienced.</a:t>
            </a:r>
            <a:endParaRPr lang="en-US" altLang="ko-KR" dirty="0" smtClean="0">
              <a:solidFill>
                <a:srgbClr val="000000"/>
              </a:solidFill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635896" y="1203598"/>
            <a:ext cx="540060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Joy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60-year-old financial controller who strictly follows her plans most of the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time.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51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699543"/>
            <a:ext cx="5148064" cy="473576"/>
          </a:xfrm>
        </p:spPr>
        <p:txBody>
          <a:bodyPr/>
          <a:lstStyle/>
          <a:p>
            <a:r>
              <a:rPr lang="en-US" altLang="ko-KR" sz="2500" dirty="0" smtClean="0">
                <a:solidFill>
                  <a:srgbClr val="7F7F7F"/>
                </a:solidFill>
              </a:rPr>
              <a:t>We met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>
            <a:off x="3635896" y="2067694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were amazed to realize that</a:t>
            </a:r>
            <a:r>
              <a:rPr lang="mr-IN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ko-KR" alt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3635896" y="3435847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/>
                </a:solidFill>
              </a:rPr>
              <a:t>It would be game-changing to</a:t>
            </a:r>
            <a:r>
              <a:rPr lang="mr-IN" altLang="ko-KR" sz="2500" dirty="0" smtClean="0">
                <a:solidFill>
                  <a:schemeClr val="tx1"/>
                </a:solidFill>
              </a:rPr>
              <a:t>…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pic>
        <p:nvPicPr>
          <p:cNvPr id="11" name="Picture 10" descr="IMG_735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11276" r="40190" b="13085"/>
          <a:stretch/>
        </p:blipFill>
        <p:spPr>
          <a:xfrm rot="5400000">
            <a:off x="1259996" y="1491269"/>
            <a:ext cx="2053577" cy="2054301"/>
          </a:xfrm>
          <a:prstGeom prst="ellipse">
            <a:avLst/>
          </a:prstGeom>
        </p:spPr>
      </p:pic>
      <p:sp>
        <p:nvSpPr>
          <p:cNvPr id="14" name="Text Placeholder 1"/>
          <p:cNvSpPr txBox="1">
            <a:spLocks/>
          </p:cNvSpPr>
          <p:nvPr/>
        </p:nvSpPr>
        <p:spPr>
          <a:xfrm>
            <a:off x="1259632" y="3579862"/>
            <a:ext cx="2088232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 smtClean="0">
                <a:solidFill>
                  <a:schemeClr val="tx1"/>
                </a:solidFill>
              </a:rPr>
              <a:t>Joy H.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635896" y="1203598"/>
            <a:ext cx="540060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Joy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60-year-old financial controller who strictly follows her plans most of the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time.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3635896" y="3867895"/>
            <a:ext cx="482453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000000"/>
                </a:solidFill>
              </a:rPr>
              <a:t>have an easy way to compare place characteristics.</a:t>
            </a: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1403648" y="4227934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Extreme User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1403650" y="4011910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solidFill>
                  <a:srgbClr val="000000"/>
                </a:solidFill>
              </a:rPr>
              <a:t>Financial Controller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3635896" y="2571751"/>
            <a:ext cx="504056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the only time she ever skips planned activities is when </a:t>
            </a:r>
            <a:r>
              <a:rPr lang="en-US" altLang="ko-KR" dirty="0" smtClean="0">
                <a:solidFill>
                  <a:srgbClr val="7F7F7F"/>
                </a:solidFill>
              </a:rPr>
              <a:t>they   are </a:t>
            </a:r>
            <a:r>
              <a:rPr lang="en-US" altLang="ko-KR" dirty="0">
                <a:solidFill>
                  <a:srgbClr val="7F7F7F"/>
                </a:solidFill>
              </a:rPr>
              <a:t>too similar to something she has already </a:t>
            </a:r>
            <a:r>
              <a:rPr lang="en-US" altLang="ko-KR" dirty="0" smtClean="0">
                <a:solidFill>
                  <a:srgbClr val="7F7F7F"/>
                </a:solidFill>
              </a:rPr>
              <a:t>experienced.</a:t>
            </a:r>
            <a:endParaRPr lang="en-US" altLang="ko-KR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8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 txBox="1">
            <a:spLocks/>
          </p:cNvSpPr>
          <p:nvPr/>
        </p:nvSpPr>
        <p:spPr>
          <a:xfrm>
            <a:off x="1115616" y="3291830"/>
            <a:ext cx="136815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/>
                <a:cs typeface="Avenir Next Medium"/>
              </a:rPr>
              <a:t>Caroline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/>
                <a:cs typeface="Avenir Next Medium"/>
              </a:rPr>
              <a:t>Gao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venir Next Medium"/>
              <a:cs typeface="Avenir Next Medium"/>
            </a:endParaRPr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3347864" y="123478"/>
            <a:ext cx="2448272" cy="108012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Our 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Team</a:t>
            </a:r>
            <a:endParaRPr lang="en-US" sz="36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1" name="Picture Placeholder 29">
            <a:extLst>
              <a:ext uri="{FF2B5EF4-FFF2-40B4-BE49-F238E27FC236}">
                <a16:creationId xmlns:a16="http://schemas.microsoft.com/office/drawing/2014/main" xmlns="" id="{9D87818F-4EEA-9046-957A-CBC97B5E3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79663"/>
            <a:ext cx="1384300" cy="13843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</p:pic>
      <p:pic>
        <p:nvPicPr>
          <p:cNvPr id="35" name="Picture Placeholder 29">
            <a:extLst>
              <a:ext uri="{FF2B5EF4-FFF2-40B4-BE49-F238E27FC236}">
                <a16:creationId xmlns:a16="http://schemas.microsoft.com/office/drawing/2014/main" xmlns="" id="{9D87818F-4EEA-9046-957A-CBC97B5E3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9663"/>
            <a:ext cx="1384300" cy="13843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</p:pic>
      <p:pic>
        <p:nvPicPr>
          <p:cNvPr id="36" name="Picture Placeholder 29">
            <a:extLst>
              <a:ext uri="{FF2B5EF4-FFF2-40B4-BE49-F238E27FC236}">
                <a16:creationId xmlns:a16="http://schemas.microsoft.com/office/drawing/2014/main" xmlns="" id="{9D87818F-4EEA-9046-957A-CBC97B5E3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9663"/>
            <a:ext cx="1384300" cy="13843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</p:pic>
      <p:pic>
        <p:nvPicPr>
          <p:cNvPr id="37" name="Picture Placeholder 29">
            <a:extLst>
              <a:ext uri="{FF2B5EF4-FFF2-40B4-BE49-F238E27FC236}">
                <a16:creationId xmlns:a16="http://schemas.microsoft.com/office/drawing/2014/main" xmlns="" id="{9D87818F-4EEA-9046-957A-CBC97B5E3E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9663"/>
            <a:ext cx="1384300" cy="13843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</p:pic>
      <p:sp>
        <p:nvSpPr>
          <p:cNvPr id="39" name="Text Placeholder 17"/>
          <p:cNvSpPr txBox="1">
            <a:spLocks/>
          </p:cNvSpPr>
          <p:nvPr/>
        </p:nvSpPr>
        <p:spPr>
          <a:xfrm>
            <a:off x="2915816" y="3291830"/>
            <a:ext cx="1512168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/>
                <a:cs typeface="Avenir Next Medium"/>
              </a:rPr>
              <a:t>Catherine Jiang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venir Next Medium"/>
              <a:cs typeface="Avenir Next Medium"/>
            </a:endParaRPr>
          </a:p>
        </p:txBody>
      </p:sp>
      <p:sp>
        <p:nvSpPr>
          <p:cNvPr id="40" name="Text Placeholder 17"/>
          <p:cNvSpPr txBox="1">
            <a:spLocks/>
          </p:cNvSpPr>
          <p:nvPr/>
        </p:nvSpPr>
        <p:spPr>
          <a:xfrm>
            <a:off x="4716016" y="3291830"/>
            <a:ext cx="1512168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/>
                <a:cs typeface="Avenir Next Medium"/>
              </a:rPr>
              <a:t>Lisa Liao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venir Next Medium"/>
              <a:cs typeface="Avenir Next Medium"/>
            </a:endParaRPr>
          </a:p>
        </p:txBody>
      </p:sp>
      <p:sp>
        <p:nvSpPr>
          <p:cNvPr id="41" name="Text Placeholder 17"/>
          <p:cNvSpPr txBox="1">
            <a:spLocks/>
          </p:cNvSpPr>
          <p:nvPr/>
        </p:nvSpPr>
        <p:spPr>
          <a:xfrm>
            <a:off x="6588224" y="3291830"/>
            <a:ext cx="1512168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/>
                <a:cs typeface="Avenir Next Medium"/>
              </a:rPr>
              <a:t>Johnson Song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venir Next Medium"/>
              <a:cs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66901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971600" y="1995686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/>
                </a:solidFill>
                <a:latin typeface="Avenir Next Medium"/>
                <a:cs typeface="Avenir Next Medium"/>
              </a:rPr>
              <a:t>How might we</a:t>
            </a:r>
            <a:r>
              <a:rPr lang="mr-IN" altLang="ko-KR" sz="2500" dirty="0" smtClean="0">
                <a:solidFill>
                  <a:schemeClr val="tx1"/>
                </a:solidFill>
                <a:latin typeface="Avenir Next Medium"/>
                <a:cs typeface="Avenir Next Medium"/>
              </a:rPr>
              <a:t>…</a:t>
            </a:r>
            <a:endParaRPr lang="ko-KR" altLang="en-US" sz="2500" dirty="0">
              <a:solidFill>
                <a:schemeClr val="tx1"/>
              </a:solidFill>
              <a:latin typeface="Avenir Next Medium"/>
              <a:cs typeface="Avenir Next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427734"/>
            <a:ext cx="58492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Avenir Next Medium"/>
                <a:cs typeface="Avenir Next Medium"/>
              </a:rPr>
              <a:t>reveal </a:t>
            </a:r>
            <a:r>
              <a:rPr lang="en-US" sz="2500" dirty="0">
                <a:latin typeface="Avenir Next Medium"/>
                <a:cs typeface="Avenir Next Medium"/>
              </a:rPr>
              <a:t>unknown places to people </a:t>
            </a:r>
            <a:r>
              <a:rPr lang="en-US" sz="2500" dirty="0" smtClean="0">
                <a:latin typeface="Avenir Next Medium"/>
                <a:cs typeface="Avenir Next Medium"/>
              </a:rPr>
              <a:t>in an</a:t>
            </a:r>
          </a:p>
          <a:p>
            <a:r>
              <a:rPr lang="en-US" sz="2500" dirty="0" smtClean="0">
                <a:latin typeface="Avenir Next Medium"/>
                <a:cs typeface="Avenir Next Medium"/>
              </a:rPr>
              <a:t>inspiring </a:t>
            </a:r>
            <a:r>
              <a:rPr lang="en-US" sz="2500" dirty="0">
                <a:latin typeface="Avenir Next Medium"/>
                <a:cs typeface="Avenir Next Medium"/>
              </a:rPr>
              <a:t>manner? </a:t>
            </a:r>
          </a:p>
        </p:txBody>
      </p:sp>
    </p:spTree>
    <p:extLst>
      <p:ext uri="{BB962C8B-B14F-4D97-AF65-F5344CB8AC3E}">
        <p14:creationId xmlns:p14="http://schemas.microsoft.com/office/powerpoint/2010/main" val="31715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059582"/>
            <a:ext cx="485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Solution: media trial run-through of travel plan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1491631"/>
            <a:ext cx="694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Assumption</a:t>
            </a:r>
            <a:r>
              <a:rPr lang="en-US" dirty="0"/>
              <a:t>: people are inspired by media to explore the unknown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43808" y="2067694"/>
            <a:ext cx="3456385" cy="2592288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0" y="339502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/>
              <a:t>Experience Prototype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3598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2">
            <a:extLst>
              <a:ext uri="{FF2B5EF4-FFF2-40B4-BE49-F238E27FC236}">
                <a16:creationId xmlns:a16="http://schemas.microsoft.com/office/drawing/2014/main" xmlns="" id="{320835CE-949B-498D-B85F-ED43A8C874B3}"/>
              </a:ext>
            </a:extLst>
          </p:cNvPr>
          <p:cNvSpPr/>
          <p:nvPr/>
        </p:nvSpPr>
        <p:spPr>
          <a:xfrm>
            <a:off x="827584" y="3579862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Freeform 32">
            <a:extLst>
              <a:ext uri="{FF2B5EF4-FFF2-40B4-BE49-F238E27FC236}">
                <a16:creationId xmlns:a16="http://schemas.microsoft.com/office/drawing/2014/main" xmlns="" id="{320835CE-949B-498D-B85F-ED43A8C874B3}"/>
              </a:ext>
            </a:extLst>
          </p:cNvPr>
          <p:cNvSpPr/>
          <p:nvPr/>
        </p:nvSpPr>
        <p:spPr>
          <a:xfrm flipV="1">
            <a:off x="827584" y="4299942"/>
            <a:ext cx="408033" cy="4183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xmlns="" id="{B2EAD8DD-392B-4A5D-8215-CDFFD5E3DD33}"/>
              </a:ext>
            </a:extLst>
          </p:cNvPr>
          <p:cNvSpPr/>
          <p:nvPr/>
        </p:nvSpPr>
        <p:spPr>
          <a:xfrm rot="16200000">
            <a:off x="4876891" y="4283082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xmlns="" id="{DC93EBD5-0764-4BFC-8897-9843D352A385}"/>
              </a:ext>
            </a:extLst>
          </p:cNvPr>
          <p:cNvSpPr/>
          <p:nvPr/>
        </p:nvSpPr>
        <p:spPr>
          <a:xfrm rot="2700000">
            <a:off x="4989643" y="353205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357986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interest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429994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unengaged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5" y="357986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Receptive to media inspiration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5" y="429994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 increases place interest</a:t>
            </a:r>
            <a:endParaRPr lang="en-US" dirty="0"/>
          </a:p>
        </p:txBody>
      </p:sp>
      <p:pic>
        <p:nvPicPr>
          <p:cNvPr id="14" name="Picture 13" descr="IMG_143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3"/>
          <a:stretch/>
        </p:blipFill>
        <p:spPr>
          <a:xfrm>
            <a:off x="2771800" y="411510"/>
            <a:ext cx="3498354" cy="28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47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79912" y="1635646"/>
            <a:ext cx="4608512" cy="194421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012283" y="2752683"/>
            <a:ext cx="1603060" cy="2882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6002" y="1954613"/>
            <a:ext cx="226588" cy="38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1259632" y="3579862"/>
            <a:ext cx="2088232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 smtClean="0">
                <a:solidFill>
                  <a:schemeClr val="tx1"/>
                </a:solidFill>
              </a:rPr>
              <a:t>Grant Z.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899592" y="4011910"/>
            <a:ext cx="266429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rgbClr val="000000"/>
                </a:solidFill>
              </a:rPr>
              <a:t>Visitors Relations </a:t>
            </a:r>
            <a:r>
              <a:rPr lang="en-US" altLang="ko-KR" dirty="0" smtClean="0">
                <a:solidFill>
                  <a:srgbClr val="000000"/>
                </a:solidFill>
              </a:rPr>
              <a:t>Coordinator</a:t>
            </a:r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3299" r="47819" b="45303"/>
          <a:stretch/>
        </p:blipFill>
        <p:spPr>
          <a:xfrm>
            <a:off x="1248438" y="1491269"/>
            <a:ext cx="2066380" cy="2054301"/>
          </a:xfrm>
          <a:prstGeom prst="ellipse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67944" y="199568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Friends and family </a:t>
            </a:r>
            <a:r>
              <a:rPr lang="en-US" dirty="0"/>
              <a:t>make </a:t>
            </a:r>
            <a:r>
              <a:rPr lang="en-US" dirty="0" smtClean="0"/>
              <a:t>a notable</a:t>
            </a:r>
          </a:p>
          <a:p>
            <a:r>
              <a:rPr lang="en-US" dirty="0" smtClean="0"/>
              <a:t>contribution to travel </a:t>
            </a:r>
            <a:r>
              <a:rPr lang="en-US" dirty="0"/>
              <a:t>planning, </a:t>
            </a:r>
            <a:r>
              <a:rPr lang="en-US" dirty="0" smtClean="0"/>
              <a:t>allowing</a:t>
            </a:r>
          </a:p>
          <a:p>
            <a:r>
              <a:rPr lang="en-US" dirty="0" smtClean="0"/>
              <a:t>it </a:t>
            </a:r>
            <a:r>
              <a:rPr lang="en-US" dirty="0"/>
              <a:t>to </a:t>
            </a:r>
            <a:r>
              <a:rPr lang="en-US" dirty="0" smtClean="0"/>
              <a:t>be easier</a:t>
            </a:r>
            <a:r>
              <a:rPr lang="en-US" dirty="0"/>
              <a:t>, </a:t>
            </a:r>
            <a:r>
              <a:rPr lang="en-US" dirty="0" smtClean="0"/>
              <a:t>more efficient</a:t>
            </a:r>
            <a:r>
              <a:rPr lang="en-US" dirty="0"/>
              <a:t>, </a:t>
            </a:r>
            <a:r>
              <a:rPr lang="en-US" dirty="0" smtClean="0"/>
              <a:t>and more</a:t>
            </a:r>
          </a:p>
          <a:p>
            <a:r>
              <a:rPr lang="en-US" dirty="0" smtClean="0"/>
              <a:t>enjoyable</a:t>
            </a:r>
            <a:r>
              <a:rPr lang="en-US" dirty="0"/>
              <a:t>.</a:t>
            </a: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403648" y="4227934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Extreme User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36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699543"/>
            <a:ext cx="5148064" cy="473576"/>
          </a:xfrm>
        </p:spPr>
        <p:txBody>
          <a:bodyPr/>
          <a:lstStyle/>
          <a:p>
            <a:r>
              <a:rPr lang="en-US" altLang="ko-KR" sz="2500" dirty="0" smtClean="0">
                <a:solidFill>
                  <a:schemeClr val="tx1"/>
                </a:solidFill>
              </a:rPr>
              <a:t>We met</a:t>
            </a:r>
            <a:r>
              <a:rPr lang="mr-IN" altLang="ko-KR" sz="2500" dirty="0" smtClean="0">
                <a:solidFill>
                  <a:schemeClr val="tx1"/>
                </a:solidFill>
              </a:rPr>
              <a:t>…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635896" y="3867895"/>
            <a:ext cx="482453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leverage help from others to make planning go faster.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635896" y="1203598"/>
            <a:ext cx="525658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000000"/>
                </a:solidFill>
              </a:rPr>
              <a:t>Grant, whose honeymoon plans were ruined 4 days before </a:t>
            </a:r>
            <a:r>
              <a:rPr lang="en-US" altLang="ko-KR" dirty="0" smtClean="0">
                <a:solidFill>
                  <a:srgbClr val="000000"/>
                </a:solidFill>
              </a:rPr>
              <a:t>he</a:t>
            </a:r>
          </a:p>
          <a:p>
            <a:r>
              <a:rPr lang="en-US" altLang="ko-KR" dirty="0" smtClean="0">
                <a:solidFill>
                  <a:srgbClr val="000000"/>
                </a:solidFill>
              </a:rPr>
              <a:t>and </a:t>
            </a:r>
            <a:r>
              <a:rPr lang="en-US" altLang="ko-KR" dirty="0">
                <a:solidFill>
                  <a:srgbClr val="000000"/>
                </a:solidFill>
              </a:rPr>
              <a:t>his fiancée were to travel to Seattle, their destination.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24" name="Text Placeholder 1"/>
          <p:cNvSpPr txBox="1">
            <a:spLocks/>
          </p:cNvSpPr>
          <p:nvPr/>
        </p:nvSpPr>
        <p:spPr>
          <a:xfrm>
            <a:off x="3635896" y="2067694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were amazed to realize that</a:t>
            </a:r>
            <a:r>
              <a:rPr lang="mr-IN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ko-KR" alt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635896" y="2571751"/>
            <a:ext cx="518457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he was still able to plan a successful honeymoon in two days </a:t>
            </a:r>
            <a:r>
              <a:rPr lang="en-US" altLang="ko-KR" dirty="0" smtClean="0">
                <a:solidFill>
                  <a:srgbClr val="7F7F7F"/>
                </a:solidFill>
              </a:rPr>
              <a:t>  due </a:t>
            </a:r>
            <a:r>
              <a:rPr lang="en-US" altLang="ko-KR" dirty="0">
                <a:solidFill>
                  <a:srgbClr val="7F7F7F"/>
                </a:solidFill>
              </a:rPr>
              <a:t>to the help of his friends and family.</a:t>
            </a:r>
            <a:endParaRPr lang="en-US" altLang="ko-KR" dirty="0" smtClean="0">
              <a:solidFill>
                <a:srgbClr val="7F7F7F"/>
              </a:solidFill>
            </a:endParaRPr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3635896" y="3435847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rgbClr val="7F7F7F"/>
                </a:solidFill>
              </a:rPr>
              <a:t>It would be game-changing to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1259632" y="3579862"/>
            <a:ext cx="2088232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 smtClean="0">
                <a:solidFill>
                  <a:schemeClr val="tx1"/>
                </a:solidFill>
              </a:rPr>
              <a:t>Grant Z.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899592" y="4011910"/>
            <a:ext cx="266429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rgbClr val="000000"/>
                </a:solidFill>
              </a:rPr>
              <a:t>Visitors Relations </a:t>
            </a:r>
            <a:r>
              <a:rPr lang="en-US" altLang="ko-KR" dirty="0" smtClean="0">
                <a:solidFill>
                  <a:srgbClr val="000000"/>
                </a:solidFill>
              </a:rPr>
              <a:t>Coordinator</a:t>
            </a:r>
            <a:endParaRPr lang="en-US" altLang="ko-KR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3299" r="47819" b="45303"/>
          <a:stretch/>
        </p:blipFill>
        <p:spPr>
          <a:xfrm>
            <a:off x="1248438" y="1491269"/>
            <a:ext cx="2066380" cy="2054301"/>
          </a:xfrm>
          <a:prstGeom prst="ellipse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1403648" y="4227934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Extreme User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88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699543"/>
            <a:ext cx="5148064" cy="473576"/>
          </a:xfrm>
        </p:spPr>
        <p:txBody>
          <a:bodyPr/>
          <a:lstStyle/>
          <a:p>
            <a:r>
              <a:rPr lang="en-US" altLang="ko-KR" sz="2500" dirty="0" smtClean="0">
                <a:solidFill>
                  <a:srgbClr val="7F7F7F"/>
                </a:solidFill>
              </a:rPr>
              <a:t>We met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635896" y="1203598"/>
            <a:ext cx="525658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Grant, whose honeymoon plans were ruined 4 days before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</a:t>
            </a:r>
          </a:p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 fiancée were to travel to Seattle, their destination.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635896" y="2067694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/>
                </a:solidFill>
              </a:rPr>
              <a:t>We were amazed to realize that</a:t>
            </a:r>
            <a:r>
              <a:rPr lang="mr-IN" altLang="ko-KR" sz="2500" dirty="0" smtClean="0">
                <a:solidFill>
                  <a:schemeClr val="tx1"/>
                </a:solidFill>
              </a:rPr>
              <a:t>…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635896" y="3435847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rgbClr val="7F7F7F"/>
                </a:solidFill>
              </a:rPr>
              <a:t>It would be game-changing to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1259632" y="3579862"/>
            <a:ext cx="2088232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 smtClean="0">
                <a:solidFill>
                  <a:schemeClr val="tx1"/>
                </a:solidFill>
              </a:rPr>
              <a:t>Grant Z.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899592" y="4011910"/>
            <a:ext cx="266429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rgbClr val="000000"/>
                </a:solidFill>
              </a:rPr>
              <a:t>Visitors Relations </a:t>
            </a:r>
            <a:r>
              <a:rPr lang="en-US" altLang="ko-KR" dirty="0" smtClean="0">
                <a:solidFill>
                  <a:srgbClr val="000000"/>
                </a:solidFill>
              </a:rPr>
              <a:t>Coordinator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635896" y="3867895"/>
            <a:ext cx="482453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leverage help from others to make planning go faster.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3299" r="47819" b="45303"/>
          <a:stretch/>
        </p:blipFill>
        <p:spPr>
          <a:xfrm>
            <a:off x="1248438" y="1491269"/>
            <a:ext cx="2066380" cy="2054301"/>
          </a:xfrm>
          <a:prstGeom prst="ellipse">
            <a:avLst/>
          </a:prstGeom>
        </p:spPr>
      </p:pic>
      <p:sp>
        <p:nvSpPr>
          <p:cNvPr id="22" name="Text Placeholder 2"/>
          <p:cNvSpPr txBox="1">
            <a:spLocks/>
          </p:cNvSpPr>
          <p:nvPr/>
        </p:nvSpPr>
        <p:spPr>
          <a:xfrm>
            <a:off x="1403648" y="4227934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Extreme User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635896" y="2571751"/>
            <a:ext cx="518457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000000"/>
                </a:solidFill>
              </a:rPr>
              <a:t>he was still able to plan a successful honeymoon in two days </a:t>
            </a:r>
            <a:r>
              <a:rPr lang="en-US" altLang="ko-KR" dirty="0" smtClean="0">
                <a:solidFill>
                  <a:srgbClr val="000000"/>
                </a:solidFill>
              </a:rPr>
              <a:t>  due </a:t>
            </a:r>
            <a:r>
              <a:rPr lang="en-US" altLang="ko-KR" dirty="0">
                <a:solidFill>
                  <a:srgbClr val="000000"/>
                </a:solidFill>
              </a:rPr>
              <a:t>to the help of his friends and family.</a:t>
            </a:r>
            <a:endParaRPr lang="en-US" altLang="ko-KR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00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699543"/>
            <a:ext cx="5148064" cy="473576"/>
          </a:xfrm>
        </p:spPr>
        <p:txBody>
          <a:bodyPr/>
          <a:lstStyle/>
          <a:p>
            <a:r>
              <a:rPr lang="en-US" altLang="ko-KR" sz="2500" dirty="0" smtClean="0">
                <a:solidFill>
                  <a:srgbClr val="7F7F7F"/>
                </a:solidFill>
              </a:rPr>
              <a:t>We met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3635896" y="1203598"/>
            <a:ext cx="525658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Grant, whose honeymoon plans were ruined 4 days before 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</a:t>
            </a:r>
          </a:p>
          <a:p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 fiancée were to travel to Seattle, their destination.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>
            <a:off x="3635896" y="2067694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were amazed to realize that</a:t>
            </a:r>
            <a:r>
              <a:rPr lang="mr-IN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ko-KR" alt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3635896" y="3435847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/>
                </a:solidFill>
              </a:rPr>
              <a:t>It would be game-changing to</a:t>
            </a:r>
            <a:r>
              <a:rPr lang="mr-IN" altLang="ko-KR" sz="2500" dirty="0" smtClean="0">
                <a:solidFill>
                  <a:schemeClr val="tx1"/>
                </a:solidFill>
              </a:rPr>
              <a:t>…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1259632" y="3579862"/>
            <a:ext cx="2088232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 smtClean="0">
                <a:solidFill>
                  <a:schemeClr val="tx1"/>
                </a:solidFill>
              </a:rPr>
              <a:t>Grant Z.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899592" y="4011910"/>
            <a:ext cx="266429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solidFill>
                  <a:srgbClr val="000000"/>
                </a:solidFill>
              </a:rPr>
              <a:t>Visitors Relations </a:t>
            </a:r>
            <a:r>
              <a:rPr lang="en-US" altLang="ko-KR" dirty="0" smtClean="0">
                <a:solidFill>
                  <a:srgbClr val="000000"/>
                </a:solidFill>
              </a:rPr>
              <a:t>Coordinator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635896" y="3867895"/>
            <a:ext cx="482453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000000"/>
                </a:solidFill>
              </a:rPr>
              <a:t>leverage help from others to make planning go faster.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3299" r="47819" b="45303"/>
          <a:stretch/>
        </p:blipFill>
        <p:spPr>
          <a:xfrm>
            <a:off x="1248438" y="1491269"/>
            <a:ext cx="2066380" cy="2054301"/>
          </a:xfrm>
          <a:prstGeom prst="ellipse">
            <a:avLst/>
          </a:prstGeom>
        </p:spPr>
      </p:pic>
      <p:sp>
        <p:nvSpPr>
          <p:cNvPr id="25" name="Text Placeholder 2"/>
          <p:cNvSpPr txBox="1">
            <a:spLocks/>
          </p:cNvSpPr>
          <p:nvPr/>
        </p:nvSpPr>
        <p:spPr>
          <a:xfrm>
            <a:off x="1403648" y="4227934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Extreme User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3635896" y="2571751"/>
            <a:ext cx="518457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he was still able to plan a successful honeymoon in two days </a:t>
            </a:r>
            <a:r>
              <a:rPr lang="en-US" altLang="ko-KR" dirty="0" smtClean="0">
                <a:solidFill>
                  <a:srgbClr val="7F7F7F"/>
                </a:solidFill>
              </a:rPr>
              <a:t>  due </a:t>
            </a:r>
            <a:r>
              <a:rPr lang="en-US" altLang="ko-KR" dirty="0">
                <a:solidFill>
                  <a:srgbClr val="7F7F7F"/>
                </a:solidFill>
              </a:rPr>
              <a:t>to the help of his friends and family.</a:t>
            </a:r>
            <a:endParaRPr lang="en-US" altLang="ko-KR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02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971600" y="1995686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/>
                </a:solidFill>
                <a:latin typeface="Avenir Next Medium"/>
                <a:cs typeface="Avenir Next Medium"/>
              </a:rPr>
              <a:t>How might we</a:t>
            </a:r>
            <a:r>
              <a:rPr lang="mr-IN" altLang="ko-KR" sz="2500" dirty="0" smtClean="0">
                <a:solidFill>
                  <a:schemeClr val="tx1"/>
                </a:solidFill>
                <a:latin typeface="Avenir Next Medium"/>
                <a:cs typeface="Avenir Next Medium"/>
              </a:rPr>
              <a:t>…</a:t>
            </a:r>
            <a:endParaRPr lang="ko-KR" altLang="en-US" sz="2500" dirty="0">
              <a:solidFill>
                <a:schemeClr val="tx1"/>
              </a:solidFill>
              <a:latin typeface="Avenir Next Medium"/>
              <a:cs typeface="Avenir Next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427734"/>
            <a:ext cx="6768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Avenir Next Medium"/>
                <a:cs typeface="Avenir Next Medium"/>
              </a:rPr>
              <a:t>gamify</a:t>
            </a:r>
            <a:r>
              <a:rPr lang="en-US" sz="2500" dirty="0">
                <a:latin typeface="Avenir Next Medium"/>
                <a:cs typeface="Avenir Next Medium"/>
              </a:rPr>
              <a:t> the process of asking for </a:t>
            </a:r>
            <a:r>
              <a:rPr lang="en-US" sz="2500" dirty="0" smtClean="0">
                <a:latin typeface="Avenir Next Medium"/>
                <a:cs typeface="Avenir Next Medium"/>
              </a:rPr>
              <a:t>friends and  family </a:t>
            </a:r>
            <a:r>
              <a:rPr lang="en-US" sz="2500" dirty="0">
                <a:latin typeface="Avenir Next Medium"/>
                <a:cs typeface="Avenir Next Medium"/>
              </a:rPr>
              <a:t>input? </a:t>
            </a:r>
          </a:p>
        </p:txBody>
      </p:sp>
    </p:spTree>
    <p:extLst>
      <p:ext uri="{BB962C8B-B14F-4D97-AF65-F5344CB8AC3E}">
        <p14:creationId xmlns:p14="http://schemas.microsoft.com/office/powerpoint/2010/main" val="4054018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059582"/>
            <a:ext cx="656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Solution: </a:t>
            </a:r>
            <a:r>
              <a:rPr lang="en-US" dirty="0"/>
              <a:t>family-feud style competition for most valuable </a:t>
            </a:r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491631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</a:t>
            </a:r>
            <a:r>
              <a:rPr lang="en-US" dirty="0"/>
              <a:t>: people are more willing to give their input when </a:t>
            </a:r>
            <a:r>
              <a:rPr lang="en-US" dirty="0" smtClean="0"/>
              <a:t>they’re     competing on a team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0" y="339502"/>
            <a:ext cx="9144000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 smtClean="0"/>
              <a:t>Experience Prototype</a:t>
            </a:r>
            <a:endParaRPr lang="ko-KR" altLang="en-US" dirty="0"/>
          </a:p>
        </p:txBody>
      </p:sp>
      <p:pic>
        <p:nvPicPr>
          <p:cNvPr id="13" name="Picture 12" descr="IMG_380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r="42540"/>
          <a:stretch/>
        </p:blipFill>
        <p:spPr>
          <a:xfrm rot="5400000">
            <a:off x="3385180" y="1886362"/>
            <a:ext cx="2630948" cy="34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04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2">
            <a:extLst>
              <a:ext uri="{FF2B5EF4-FFF2-40B4-BE49-F238E27FC236}">
                <a16:creationId xmlns:a16="http://schemas.microsoft.com/office/drawing/2014/main" xmlns="" id="{320835CE-949B-498D-B85F-ED43A8C874B3}"/>
              </a:ext>
            </a:extLst>
          </p:cNvPr>
          <p:cNvSpPr/>
          <p:nvPr/>
        </p:nvSpPr>
        <p:spPr>
          <a:xfrm>
            <a:off x="827584" y="3579862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Freeform 32">
            <a:extLst>
              <a:ext uri="{FF2B5EF4-FFF2-40B4-BE49-F238E27FC236}">
                <a16:creationId xmlns:a16="http://schemas.microsoft.com/office/drawing/2014/main" xmlns="" id="{320835CE-949B-498D-B85F-ED43A8C874B3}"/>
              </a:ext>
            </a:extLst>
          </p:cNvPr>
          <p:cNvSpPr/>
          <p:nvPr/>
        </p:nvSpPr>
        <p:spPr>
          <a:xfrm flipV="1">
            <a:off x="827584" y="4299942"/>
            <a:ext cx="408033" cy="4183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xmlns="" id="{B2EAD8DD-392B-4A5D-8215-CDFFD5E3DD33}"/>
              </a:ext>
            </a:extLst>
          </p:cNvPr>
          <p:cNvSpPr/>
          <p:nvPr/>
        </p:nvSpPr>
        <p:spPr>
          <a:xfrm rot="16200000">
            <a:off x="4876891" y="4283082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xmlns="" id="{DC93EBD5-0764-4BFC-8897-9843D352A385}"/>
              </a:ext>
            </a:extLst>
          </p:cNvPr>
          <p:cNvSpPr/>
          <p:nvPr/>
        </p:nvSpPr>
        <p:spPr>
          <a:xfrm rot="2700000">
            <a:off x="4989643" y="353205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357986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engagement and participation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429994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teamwork needed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5" y="3579862"/>
            <a:ext cx="324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Family-feud style competition</a:t>
            </a:r>
          </a:p>
          <a:p>
            <a:r>
              <a:rPr lang="en-US" dirty="0" smtClean="0"/>
              <a:t>increased </a:t>
            </a:r>
            <a:r>
              <a:rPr lang="en-US" dirty="0"/>
              <a:t>rate of ideas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36095" y="4299942"/>
            <a:ext cx="3240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Competition </a:t>
            </a:r>
            <a:r>
              <a:rPr lang="en-US" dirty="0"/>
              <a:t>can act in place of inspiration for ideas</a:t>
            </a:r>
          </a:p>
          <a:p>
            <a:endParaRPr lang="en-US" dirty="0"/>
          </a:p>
        </p:txBody>
      </p:sp>
      <p:pic>
        <p:nvPicPr>
          <p:cNvPr id="13" name="Picture 12" descr="IMG_063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 t="619" r="36777" b="1"/>
          <a:stretch/>
        </p:blipFill>
        <p:spPr>
          <a:xfrm rot="5400000">
            <a:off x="3098837" y="-203559"/>
            <a:ext cx="2952329" cy="41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8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283719"/>
            <a:ext cx="9144000" cy="576063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/>
                <a:cs typeface="Avenir Next Medium"/>
              </a:rPr>
              <a:t>Initial</a:t>
            </a:r>
            <a:r>
              <a:rPr lang="en-US" altLang="ko-KR" dirty="0">
                <a:latin typeface="Avenir Next Medium"/>
                <a:cs typeface="Avenir Next Medium"/>
              </a:rPr>
              <a:t> </a:t>
            </a:r>
            <a:r>
              <a:rPr lang="en-US" altLang="ko-KR" dirty="0" smtClean="0">
                <a:latin typeface="Avenir Next Medium"/>
                <a:cs typeface="Avenir Next Medium"/>
              </a:rPr>
              <a:t>POV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Avenir Next Medium"/>
              <a:cs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15213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91680" y="339502"/>
            <a:ext cx="7452320" cy="576064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Summary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8219" y="1209551"/>
            <a:ext cx="6192688" cy="353050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2692424" y="1597474"/>
            <a:ext cx="5324283" cy="1703813"/>
            <a:chOff x="2227884" y="1338987"/>
            <a:chExt cx="6160540" cy="1703812"/>
          </a:xfrm>
        </p:grpSpPr>
        <p:sp>
          <p:nvSpPr>
            <p:cNvPr id="6" name="TextBox 5"/>
            <p:cNvSpPr txBox="1"/>
            <p:nvPr/>
          </p:nvSpPr>
          <p:spPr>
            <a:xfrm>
              <a:off x="2227884" y="2765800"/>
              <a:ext cx="61605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27884" y="1338987"/>
              <a:ext cx="61605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03848" y="1419622"/>
            <a:ext cx="504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people feel more confident (in their plans) </a:t>
            </a:r>
            <a:r>
              <a:rPr lang="en-US" dirty="0" smtClean="0"/>
              <a:t>when</a:t>
            </a:r>
          </a:p>
          <a:p>
            <a:r>
              <a:rPr lang="en-US" dirty="0" smtClean="0"/>
              <a:t>they get reviewed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372387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people are more willing to give their input when </a:t>
            </a:r>
            <a:r>
              <a:rPr lang="en-US" dirty="0" smtClean="0"/>
              <a:t>  they’re competing </a:t>
            </a:r>
            <a:r>
              <a:rPr lang="en-US" dirty="0"/>
              <a:t>on a 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3848" y="2571750"/>
            <a:ext cx="461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people </a:t>
            </a:r>
            <a:r>
              <a:rPr lang="en-US" dirty="0"/>
              <a:t>are inspired by media to explore the</a:t>
            </a:r>
          </a:p>
          <a:p>
            <a:r>
              <a:rPr lang="en-US" dirty="0" smtClean="0"/>
              <a:t>unknown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483768" y="1491630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21"/>
          <p:cNvSpPr>
            <a:spLocks noChangeAspect="1"/>
          </p:cNvSpPr>
          <p:nvPr/>
        </p:nvSpPr>
        <p:spPr>
          <a:xfrm>
            <a:off x="2613732" y="1620351"/>
            <a:ext cx="297776" cy="3002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83768" y="2643758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21"/>
          <p:cNvSpPr>
            <a:spLocks noChangeAspect="1"/>
          </p:cNvSpPr>
          <p:nvPr/>
        </p:nvSpPr>
        <p:spPr>
          <a:xfrm>
            <a:off x="2613732" y="2772479"/>
            <a:ext cx="297776" cy="3002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83768" y="3795886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2613732" y="3924607"/>
            <a:ext cx="297776" cy="3002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22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283719"/>
            <a:ext cx="9144000" cy="576063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>
                <a:latin typeface="Avenir Next Medium"/>
                <a:cs typeface="Avenir Next Medium"/>
              </a:rPr>
              <a:t>Thank you</a:t>
            </a:r>
            <a:endParaRPr lang="ko-KR" altLang="en-US" dirty="0">
              <a:latin typeface="Avenir Next Medium"/>
              <a:cs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57968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699543"/>
            <a:ext cx="5148064" cy="473576"/>
          </a:xfrm>
        </p:spPr>
        <p:txBody>
          <a:bodyPr/>
          <a:lstStyle/>
          <a:p>
            <a:r>
              <a:rPr lang="en-US" altLang="ko-KR" sz="2500" dirty="0" smtClean="0">
                <a:solidFill>
                  <a:schemeClr val="tx1"/>
                </a:solidFill>
              </a:rPr>
              <a:t>We met</a:t>
            </a:r>
            <a:r>
              <a:rPr lang="mr-IN" altLang="ko-KR" sz="2500" dirty="0" smtClean="0">
                <a:solidFill>
                  <a:schemeClr val="tx1"/>
                </a:solidFill>
              </a:rPr>
              <a:t>…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35896" y="3939903"/>
            <a:ext cx="4464496" cy="288032"/>
          </a:xfrm>
        </p:spPr>
        <p:txBody>
          <a:bodyPr/>
          <a:lstStyle/>
          <a:p>
            <a:pPr lvl="0"/>
            <a:r>
              <a:rPr lang="en-US" altLang="ko-KR" dirty="0">
                <a:solidFill>
                  <a:srgbClr val="7F7F7F"/>
                </a:solidFill>
              </a:rPr>
              <a:t>make planning more enjoyable by making it seem like exploring the </a:t>
            </a:r>
            <a:r>
              <a:rPr lang="en-US" altLang="ko-KR" dirty="0" smtClean="0">
                <a:solidFill>
                  <a:srgbClr val="7F7F7F"/>
                </a:solidFill>
              </a:rPr>
              <a:t>unknown.</a:t>
            </a:r>
            <a:endParaRPr lang="en-US" altLang="ko-KR" dirty="0">
              <a:solidFill>
                <a:srgbClr val="7F7F7F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35896" y="1203598"/>
            <a:ext cx="511256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000000"/>
                </a:solidFill>
              </a:rPr>
              <a:t>Christine </a:t>
            </a:r>
            <a:r>
              <a:rPr lang="en-US" altLang="ko-KR" dirty="0" err="1">
                <a:solidFill>
                  <a:srgbClr val="000000"/>
                </a:solidFill>
              </a:rPr>
              <a:t>Bowlus</a:t>
            </a:r>
            <a:r>
              <a:rPr lang="en-US" altLang="ko-KR" dirty="0">
                <a:solidFill>
                  <a:srgbClr val="000000"/>
                </a:solidFill>
              </a:rPr>
              <a:t>, a 25-year old cross-country coach who finds trip planning frustrating and stressful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635896" y="2067694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were amazed to realize that</a:t>
            </a:r>
            <a:r>
              <a:rPr lang="mr-IN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ko-KR" alt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635896" y="2571751"/>
            <a:ext cx="468052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she seemed more excited to plan when she came </a:t>
            </a:r>
            <a:r>
              <a:rPr lang="en-US" altLang="ko-KR" dirty="0" err="1" smtClean="0">
                <a:solidFill>
                  <a:srgbClr val="7F7F7F"/>
                </a:solidFill>
              </a:rPr>
              <a:t>acrossunknown</a:t>
            </a:r>
            <a:r>
              <a:rPr lang="en-US" altLang="ko-KR" dirty="0" smtClean="0">
                <a:solidFill>
                  <a:srgbClr val="7F7F7F"/>
                </a:solidFill>
              </a:rPr>
              <a:t> </a:t>
            </a:r>
            <a:r>
              <a:rPr lang="en-US" altLang="ko-KR" dirty="0">
                <a:solidFill>
                  <a:srgbClr val="7F7F7F"/>
                </a:solidFill>
              </a:rPr>
              <a:t>places in her </a:t>
            </a:r>
            <a:r>
              <a:rPr lang="en-US" altLang="ko-KR" dirty="0" smtClean="0">
                <a:solidFill>
                  <a:srgbClr val="7F7F7F"/>
                </a:solidFill>
              </a:rPr>
              <a:t>planning.</a:t>
            </a:r>
            <a:endParaRPr lang="en-US" altLang="ko-KR" dirty="0" smtClean="0">
              <a:solidFill>
                <a:srgbClr val="7F7F7F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635896" y="3435847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rgbClr val="7F7F7F"/>
                </a:solidFill>
              </a:rPr>
              <a:t>It would be game-changing to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DC9427-FE0A-4347-854A-BEB48D69A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" r="1745"/>
          <a:stretch/>
        </p:blipFill>
        <p:spPr>
          <a:xfrm>
            <a:off x="-2051775" y="4371951"/>
            <a:ext cx="2051775" cy="2055862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DC9427-FE0A-4347-854A-BEB48D69A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" r="1745"/>
          <a:stretch/>
        </p:blipFill>
        <p:spPr>
          <a:xfrm>
            <a:off x="1259634" y="1524000"/>
            <a:ext cx="2051775" cy="20558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699543"/>
            <a:ext cx="5148064" cy="473576"/>
          </a:xfrm>
        </p:spPr>
        <p:txBody>
          <a:bodyPr/>
          <a:lstStyle/>
          <a:p>
            <a:r>
              <a:rPr lang="en-US" altLang="ko-KR" sz="2500" dirty="0" smtClean="0">
                <a:solidFill>
                  <a:srgbClr val="7F7F7F"/>
                </a:solidFill>
              </a:rPr>
              <a:t>We met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35896" y="3939903"/>
            <a:ext cx="4464496" cy="288032"/>
          </a:xfrm>
        </p:spPr>
        <p:txBody>
          <a:bodyPr/>
          <a:lstStyle/>
          <a:p>
            <a:pPr lvl="0"/>
            <a:r>
              <a:rPr lang="en-US" altLang="ko-KR" dirty="0">
                <a:solidFill>
                  <a:srgbClr val="7F7F7F"/>
                </a:solidFill>
              </a:rPr>
              <a:t>make planning more enjoyable by making it seem like exploring the </a:t>
            </a:r>
            <a:r>
              <a:rPr lang="en-US" altLang="ko-KR" dirty="0" smtClean="0">
                <a:solidFill>
                  <a:srgbClr val="7F7F7F"/>
                </a:solidFill>
              </a:rPr>
              <a:t>unknown.</a:t>
            </a:r>
            <a:endParaRPr lang="en-US" altLang="ko-KR" dirty="0">
              <a:solidFill>
                <a:srgbClr val="7F7F7F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35896" y="1203598"/>
            <a:ext cx="511256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Christine </a:t>
            </a:r>
            <a:r>
              <a:rPr lang="en-US" altLang="ko-KR" dirty="0" err="1">
                <a:solidFill>
                  <a:srgbClr val="7F7F7F"/>
                </a:solidFill>
              </a:rPr>
              <a:t>Bowlus</a:t>
            </a:r>
            <a:r>
              <a:rPr lang="en-US" altLang="ko-KR" dirty="0">
                <a:solidFill>
                  <a:srgbClr val="7F7F7F"/>
                </a:solidFill>
              </a:rPr>
              <a:t>, a 25-year old cross-country coach who finds trip planning frustrating and stressful</a:t>
            </a:r>
            <a:endParaRPr lang="en-US" altLang="ko-KR" dirty="0">
              <a:solidFill>
                <a:srgbClr val="7F7F7F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635896" y="2067694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rgbClr val="000000"/>
                </a:solidFill>
              </a:rPr>
              <a:t>We were amazed to realize that</a:t>
            </a:r>
            <a:r>
              <a:rPr lang="mr-IN" altLang="ko-KR" sz="2500" dirty="0" smtClean="0">
                <a:solidFill>
                  <a:srgbClr val="000000"/>
                </a:solidFill>
              </a:rPr>
              <a:t>…</a:t>
            </a:r>
            <a:endParaRPr lang="ko-KR" altLang="en-US" sz="2500" dirty="0">
              <a:solidFill>
                <a:srgbClr val="000000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635896" y="2571751"/>
            <a:ext cx="468052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000000"/>
                </a:solidFill>
              </a:rPr>
              <a:t>she seemed more excited to plan when she came </a:t>
            </a:r>
            <a:r>
              <a:rPr lang="en-US" altLang="ko-KR" dirty="0" err="1" smtClean="0">
                <a:solidFill>
                  <a:srgbClr val="000000"/>
                </a:solidFill>
              </a:rPr>
              <a:t>acrossunknown</a:t>
            </a:r>
            <a:r>
              <a:rPr lang="en-US" altLang="ko-KR" dirty="0" smtClean="0">
                <a:solidFill>
                  <a:srgbClr val="000000"/>
                </a:solidFill>
              </a:rPr>
              <a:t> </a:t>
            </a:r>
            <a:r>
              <a:rPr lang="en-US" altLang="ko-KR" dirty="0">
                <a:solidFill>
                  <a:srgbClr val="000000"/>
                </a:solidFill>
              </a:rPr>
              <a:t>places in her </a:t>
            </a:r>
            <a:r>
              <a:rPr lang="en-US" altLang="ko-KR" dirty="0" smtClean="0">
                <a:solidFill>
                  <a:srgbClr val="000000"/>
                </a:solidFill>
              </a:rPr>
              <a:t>planning.</a:t>
            </a:r>
            <a:endParaRPr lang="en-US" altLang="ko-KR" dirty="0" smtClean="0">
              <a:solidFill>
                <a:srgbClr val="000000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635896" y="3435847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rgbClr val="7F7F7F"/>
                </a:solidFill>
              </a:rPr>
              <a:t>It would be game-changing to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DC9427-FE0A-4347-854A-BEB48D69A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" r="1745"/>
          <a:stretch/>
        </p:blipFill>
        <p:spPr>
          <a:xfrm>
            <a:off x="-2051775" y="4371951"/>
            <a:ext cx="2051775" cy="2055862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DC9427-FE0A-4347-854A-BEB48D69A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" r="1745"/>
          <a:stretch/>
        </p:blipFill>
        <p:spPr>
          <a:xfrm>
            <a:off x="1259634" y="1524000"/>
            <a:ext cx="2051775" cy="20558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6488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699543"/>
            <a:ext cx="5148064" cy="473576"/>
          </a:xfrm>
        </p:spPr>
        <p:txBody>
          <a:bodyPr/>
          <a:lstStyle/>
          <a:p>
            <a:r>
              <a:rPr lang="en-US" altLang="ko-KR" sz="2500" dirty="0" smtClean="0">
                <a:solidFill>
                  <a:srgbClr val="7F7F7F"/>
                </a:solidFill>
              </a:rPr>
              <a:t>We met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35896" y="3939903"/>
            <a:ext cx="4464496" cy="288032"/>
          </a:xfrm>
        </p:spPr>
        <p:txBody>
          <a:bodyPr/>
          <a:lstStyle/>
          <a:p>
            <a:pPr lvl="0"/>
            <a:r>
              <a:rPr lang="en-US" altLang="ko-KR" dirty="0">
                <a:solidFill>
                  <a:srgbClr val="000000"/>
                </a:solidFill>
              </a:rPr>
              <a:t>make planning more enjoyable by making it seem like exploring the </a:t>
            </a:r>
            <a:r>
              <a:rPr lang="en-US" altLang="ko-KR" dirty="0" smtClean="0">
                <a:solidFill>
                  <a:srgbClr val="000000"/>
                </a:solidFill>
              </a:rPr>
              <a:t>unknown.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35896" y="1203598"/>
            <a:ext cx="511256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Christine </a:t>
            </a:r>
            <a:r>
              <a:rPr lang="en-US" altLang="ko-KR" dirty="0" err="1">
                <a:solidFill>
                  <a:srgbClr val="7F7F7F"/>
                </a:solidFill>
              </a:rPr>
              <a:t>Bowlus</a:t>
            </a:r>
            <a:r>
              <a:rPr lang="en-US" altLang="ko-KR" dirty="0">
                <a:solidFill>
                  <a:srgbClr val="7F7F7F"/>
                </a:solidFill>
              </a:rPr>
              <a:t>, a 25-year old cross-country coach who finds trip planning frustrating and stressful</a:t>
            </a:r>
            <a:endParaRPr lang="en-US" altLang="ko-KR" dirty="0">
              <a:solidFill>
                <a:srgbClr val="7F7F7F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635896" y="2067694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were amazed to realize that</a:t>
            </a:r>
            <a:r>
              <a:rPr lang="mr-IN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ko-KR" alt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635896" y="2571751"/>
            <a:ext cx="4680520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she seemed more excited to plan when she came </a:t>
            </a:r>
            <a:r>
              <a:rPr lang="en-US" altLang="ko-KR" dirty="0" err="1" smtClean="0">
                <a:solidFill>
                  <a:srgbClr val="7F7F7F"/>
                </a:solidFill>
              </a:rPr>
              <a:t>acrossunknown</a:t>
            </a:r>
            <a:r>
              <a:rPr lang="en-US" altLang="ko-KR" dirty="0" smtClean="0">
                <a:solidFill>
                  <a:srgbClr val="7F7F7F"/>
                </a:solidFill>
              </a:rPr>
              <a:t> </a:t>
            </a:r>
            <a:r>
              <a:rPr lang="en-US" altLang="ko-KR" dirty="0">
                <a:solidFill>
                  <a:srgbClr val="7F7F7F"/>
                </a:solidFill>
              </a:rPr>
              <a:t>places in her </a:t>
            </a:r>
            <a:r>
              <a:rPr lang="en-US" altLang="ko-KR" dirty="0" smtClean="0">
                <a:solidFill>
                  <a:srgbClr val="7F7F7F"/>
                </a:solidFill>
              </a:rPr>
              <a:t>planning.</a:t>
            </a:r>
            <a:endParaRPr lang="en-US" altLang="ko-KR" dirty="0" smtClean="0">
              <a:solidFill>
                <a:srgbClr val="7F7F7F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635896" y="3435847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rgbClr val="000000"/>
                </a:solidFill>
              </a:rPr>
              <a:t>It would be game-changing to</a:t>
            </a:r>
            <a:r>
              <a:rPr lang="mr-IN" altLang="ko-KR" sz="2500" dirty="0" smtClean="0">
                <a:solidFill>
                  <a:srgbClr val="000000"/>
                </a:solidFill>
              </a:rPr>
              <a:t>…</a:t>
            </a:r>
            <a:endParaRPr lang="ko-KR" altLang="en-US" sz="2500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DC9427-FE0A-4347-854A-BEB48D69A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" r="1745"/>
          <a:stretch/>
        </p:blipFill>
        <p:spPr>
          <a:xfrm>
            <a:off x="-2051775" y="4371951"/>
            <a:ext cx="2051775" cy="2055862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DC9427-FE0A-4347-854A-BEB48D69AC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" r="1745"/>
          <a:stretch/>
        </p:blipFill>
        <p:spPr>
          <a:xfrm>
            <a:off x="1259634" y="1524000"/>
            <a:ext cx="2051775" cy="20558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6488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283719"/>
            <a:ext cx="9144000" cy="576063"/>
          </a:xfrm>
        </p:spPr>
        <p:txBody>
          <a:bodyPr/>
          <a:lstStyle/>
          <a:p>
            <a:r>
              <a:rPr lang="en-US" altLang="ko-KR" dirty="0" err="1" smtClean="0">
                <a:latin typeface="Avenir Next Medium"/>
                <a:cs typeface="Avenir Next Medium"/>
              </a:rPr>
              <a:t>Needfinding</a:t>
            </a:r>
            <a:endParaRPr lang="en-US" altLang="ko-KR" dirty="0" smtClean="0">
              <a:latin typeface="Avenir Next Medium"/>
              <a:cs typeface="Avenir Next Medium"/>
            </a:endParaRP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Medium"/>
                <a:cs typeface="Avenir Next Medium"/>
              </a:rPr>
              <a:t>Round 2.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Avenir Next Medium"/>
              <a:cs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0980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066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t="24926" r="25941" b="5390"/>
          <a:stretch/>
        </p:blipFill>
        <p:spPr>
          <a:xfrm rot="5400000">
            <a:off x="1257523" y="1493739"/>
            <a:ext cx="2054619" cy="2050400"/>
          </a:xfrm>
          <a:prstGeom prst="ellipse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03650" y="4011910"/>
            <a:ext cx="1810953" cy="288032"/>
          </a:xfrm>
        </p:spPr>
        <p:txBody>
          <a:bodyPr/>
          <a:lstStyle/>
          <a:p>
            <a:pPr lvl="0" algn="ctr"/>
            <a:r>
              <a:rPr lang="en-US" altLang="ko-KR" dirty="0" smtClean="0">
                <a:solidFill>
                  <a:srgbClr val="000000"/>
                </a:solidFill>
              </a:rPr>
              <a:t>Financial Planner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1259632" y="3579862"/>
            <a:ext cx="2088232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 smtClean="0">
                <a:solidFill>
                  <a:schemeClr val="tx1"/>
                </a:solidFill>
              </a:rPr>
              <a:t>Jason H.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5936" y="1707654"/>
            <a:ext cx="4464496" cy="16561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012283" y="2752683"/>
            <a:ext cx="1603060" cy="2882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6002" y="1954613"/>
            <a:ext cx="226588" cy="38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235572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 </a:t>
            </a:r>
            <a:r>
              <a:rPr lang="en-US" dirty="0"/>
              <a:t>plan more than what we do</a:t>
            </a:r>
            <a:r>
              <a:rPr lang="en-US" dirty="0" smtClean="0"/>
              <a:t>.”</a:t>
            </a: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1403648" y="4227934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Extreme User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2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066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t="24926" r="25941" b="5390"/>
          <a:stretch/>
        </p:blipFill>
        <p:spPr>
          <a:xfrm rot="5400000">
            <a:off x="1257523" y="1493739"/>
            <a:ext cx="2054619" cy="2050400"/>
          </a:xfrm>
          <a:prstGeom prst="ellipse">
            <a:avLst/>
          </a:prstGeom>
        </p:spPr>
      </p:pic>
      <p:sp>
        <p:nvSpPr>
          <p:cNvPr id="2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896" y="699543"/>
            <a:ext cx="5148064" cy="473576"/>
          </a:xfrm>
        </p:spPr>
        <p:txBody>
          <a:bodyPr/>
          <a:lstStyle/>
          <a:p>
            <a:r>
              <a:rPr lang="en-US" altLang="ko-KR" sz="2500" dirty="0" smtClean="0">
                <a:solidFill>
                  <a:schemeClr val="tx1"/>
                </a:solidFill>
              </a:rPr>
              <a:t>We met</a:t>
            </a:r>
            <a:r>
              <a:rPr lang="mr-IN" altLang="ko-KR" sz="2500" dirty="0" smtClean="0">
                <a:solidFill>
                  <a:schemeClr val="tx1"/>
                </a:solidFill>
              </a:rPr>
              <a:t>…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03650" y="4011910"/>
            <a:ext cx="1810953" cy="288032"/>
          </a:xfrm>
        </p:spPr>
        <p:txBody>
          <a:bodyPr/>
          <a:lstStyle/>
          <a:p>
            <a:pPr lvl="0" algn="ctr"/>
            <a:r>
              <a:rPr lang="en-US" altLang="ko-KR" dirty="0" smtClean="0">
                <a:solidFill>
                  <a:srgbClr val="000000"/>
                </a:solidFill>
              </a:rPr>
              <a:t>Financial Planner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1259632" y="3579862"/>
            <a:ext cx="2088232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500" dirty="0" smtClean="0">
                <a:solidFill>
                  <a:schemeClr val="tx1"/>
                </a:solidFill>
              </a:rPr>
              <a:t>Jason H.</a:t>
            </a:r>
            <a:endParaRPr lang="ko-KR" altLang="en-US" sz="2500" dirty="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635896" y="3939902"/>
            <a:ext cx="4824536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allow people to feel confident in their plans without </a:t>
            </a:r>
            <a:r>
              <a:rPr lang="en-US" altLang="ko-KR" dirty="0" smtClean="0">
                <a:solidFill>
                  <a:srgbClr val="7F7F7F"/>
                </a:solidFill>
              </a:rPr>
              <a:t>having  them </a:t>
            </a:r>
            <a:r>
              <a:rPr lang="en-US" altLang="ko-KR" dirty="0">
                <a:solidFill>
                  <a:srgbClr val="7F7F7F"/>
                </a:solidFill>
              </a:rPr>
              <a:t>spend unnecessary effort </a:t>
            </a:r>
            <a:r>
              <a:rPr lang="en-US" altLang="ko-KR" dirty="0" smtClean="0">
                <a:solidFill>
                  <a:srgbClr val="7F7F7F"/>
                </a:solidFill>
              </a:rPr>
              <a:t>in planning.</a:t>
            </a:r>
            <a:endParaRPr lang="en-US" altLang="ko-KR" dirty="0">
              <a:solidFill>
                <a:srgbClr val="7F7F7F"/>
              </a:solidFill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3635896" y="1203598"/>
            <a:ext cx="5256584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000000"/>
                </a:solidFill>
              </a:rPr>
              <a:t>Jason, a 51-year-old financial planner who doesn’t like planning but thinks it’s necessary.</a:t>
            </a:r>
            <a:endParaRPr lang="en-US" altLang="ko-KR" dirty="0">
              <a:solidFill>
                <a:srgbClr val="000000"/>
              </a:solidFill>
            </a:endParaRPr>
          </a:p>
        </p:txBody>
      </p:sp>
      <p:sp>
        <p:nvSpPr>
          <p:cNvPr id="24" name="Text Placeholder 1"/>
          <p:cNvSpPr txBox="1">
            <a:spLocks/>
          </p:cNvSpPr>
          <p:nvPr/>
        </p:nvSpPr>
        <p:spPr>
          <a:xfrm>
            <a:off x="3635896" y="2067694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 were amazed to realize that</a:t>
            </a:r>
            <a:r>
              <a:rPr lang="mr-IN" altLang="ko-KR" sz="25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ko-KR" alt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635896" y="2571751"/>
            <a:ext cx="4752528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7F7F7F"/>
                </a:solidFill>
              </a:rPr>
              <a:t>he plans multiple options for each time slot because he is insecure about all of them panning out.</a:t>
            </a:r>
            <a:endParaRPr lang="en-US" altLang="ko-KR" dirty="0" smtClean="0">
              <a:solidFill>
                <a:srgbClr val="7F7F7F"/>
              </a:solidFill>
            </a:endParaRPr>
          </a:p>
        </p:txBody>
      </p:sp>
      <p:sp>
        <p:nvSpPr>
          <p:cNvPr id="26" name="Text Placeholder 1"/>
          <p:cNvSpPr txBox="1">
            <a:spLocks/>
          </p:cNvSpPr>
          <p:nvPr/>
        </p:nvSpPr>
        <p:spPr>
          <a:xfrm>
            <a:off x="3635896" y="3435847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500" dirty="0" smtClean="0">
                <a:solidFill>
                  <a:srgbClr val="7F7F7F"/>
                </a:solidFill>
              </a:rPr>
              <a:t>It would be game-changing to</a:t>
            </a:r>
            <a:r>
              <a:rPr lang="mr-IN" altLang="ko-KR" sz="2500" dirty="0" smtClean="0">
                <a:solidFill>
                  <a:srgbClr val="7F7F7F"/>
                </a:solidFill>
              </a:rPr>
              <a:t>…</a:t>
            </a:r>
            <a:endParaRPr lang="ko-KR" altLang="en-US" sz="2500" dirty="0">
              <a:solidFill>
                <a:srgbClr val="7F7F7F"/>
              </a:solidFill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1403648" y="4227934"/>
            <a:ext cx="1810953" cy="2880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 smtClean="0">
                <a:solidFill>
                  <a:srgbClr val="FF0000"/>
                </a:solidFill>
              </a:rPr>
              <a:t>Extreme User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091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Words>1200</Words>
  <Application>Microsoft Macintosh PowerPoint</Application>
  <PresentationFormat>On-screen Show (16:9)</PresentationFormat>
  <Paragraphs>167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Lisa Liao</cp:lastModifiedBy>
  <cp:revision>109</cp:revision>
  <dcterms:created xsi:type="dcterms:W3CDTF">2016-12-05T23:26:54Z</dcterms:created>
  <dcterms:modified xsi:type="dcterms:W3CDTF">2018-10-12T04:38:46Z</dcterms:modified>
</cp:coreProperties>
</file>