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5143500" cx="9144000"/>
  <p:notesSz cx="6858000" cy="9144000"/>
  <p:embeddedFontLst>
    <p:embeddedFont>
      <p:font typeface="Montserrat"/>
      <p:regular r:id="rId43"/>
      <p:bold r:id="rId44"/>
      <p:italic r:id="rId45"/>
      <p:boldItalic r:id="rId46"/>
    </p:embeddedFont>
    <p:embeddedFont>
      <p:font typeface="Open Sans"/>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font" Target="fonts/Montserrat-bold.fntdata"/><Relationship Id="rId43" Type="http://schemas.openxmlformats.org/officeDocument/2006/relationships/font" Target="fonts/Montserrat-regular.fntdata"/><Relationship Id="rId46" Type="http://schemas.openxmlformats.org/officeDocument/2006/relationships/font" Target="fonts/Montserrat-boldItalic.fntdata"/><Relationship Id="rId45" Type="http://schemas.openxmlformats.org/officeDocument/2006/relationships/font" Target="fonts/Montserra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OpenSans-bold.fntdata"/><Relationship Id="rId47" Type="http://schemas.openxmlformats.org/officeDocument/2006/relationships/font" Target="fonts/OpenSans-regular.fntdata"/><Relationship Id="rId49"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0"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46abee7356_2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46abee7356_2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46abee7356_2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46abee7356_2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46abee7356_2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46abee7356_2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46abee7356_2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46abee7356_2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modified task 2 to focus on confirming and preparing for the meal, rather than simply accessing ingredients lists for recipes in order to buy groceries. As a result this task begins with responding to a meal request and ends with all the confirmation details for the meal, including view the counterpart’s recipes.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46abb0cd69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46abb0cd69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160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46abee7356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46abee7356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9525" lvl="0" marL="0" rtl="0" algn="l">
              <a:lnSpc>
                <a:spcPct val="115000"/>
              </a:lnSpc>
              <a:spcBef>
                <a:spcPts val="1000"/>
              </a:spcBef>
              <a:spcAft>
                <a:spcPts val="0"/>
              </a:spcAft>
              <a:buNone/>
            </a:pPr>
            <a:r>
              <a:rPr b="1" lang="en" sz="1200">
                <a:solidFill>
                  <a:srgbClr val="8C7252"/>
                </a:solidFill>
                <a:latin typeface="Open Sans"/>
                <a:ea typeface="Open Sans"/>
                <a:cs typeface="Open Sans"/>
                <a:sym typeface="Open Sans"/>
              </a:rPr>
              <a:t>Coverage: </a:t>
            </a:r>
            <a:r>
              <a:rPr lang="en">
                <a:latin typeface="Open Sans"/>
                <a:ea typeface="Open Sans"/>
                <a:cs typeface="Open Sans"/>
                <a:sym typeface="Open Sans"/>
              </a:rPr>
              <a:t>We realize that we weren’t giving enough context to successfully perform the task with just two screens, so we made this task have lots of more screens so that the task would be a lot clearer (not evident in sketches, but evident in med-fi prototype screenshots, coming up). </a:t>
            </a:r>
            <a:endParaRPr b="1" sz="1200">
              <a:solidFill>
                <a:srgbClr val="8C7252"/>
              </a:solidFill>
              <a:latin typeface="Open Sans"/>
              <a:ea typeface="Open Sans"/>
              <a:cs typeface="Open Sans"/>
              <a:sym typeface="Open Sans"/>
            </a:endParaRPr>
          </a:p>
          <a:p>
            <a:pPr indent="9525" lvl="0" marL="0" rtl="0" algn="l">
              <a:lnSpc>
                <a:spcPct val="115000"/>
              </a:lnSpc>
              <a:spcBef>
                <a:spcPts val="1000"/>
              </a:spcBef>
              <a:spcAft>
                <a:spcPts val="0"/>
              </a:spcAft>
              <a:buNone/>
            </a:pPr>
            <a:r>
              <a:rPr b="1" lang="en" sz="1200">
                <a:solidFill>
                  <a:srgbClr val="8C7252"/>
                </a:solidFill>
                <a:latin typeface="Open Sans"/>
                <a:ea typeface="Open Sans"/>
                <a:cs typeface="Open Sans"/>
                <a:sym typeface="Open Sans"/>
              </a:rPr>
              <a:t>Revisions:</a:t>
            </a:r>
            <a:r>
              <a:rPr b="1" lang="en">
                <a:latin typeface="Open Sans"/>
                <a:ea typeface="Open Sans"/>
                <a:cs typeface="Open Sans"/>
                <a:sym typeface="Open Sans"/>
              </a:rPr>
              <a:t> </a:t>
            </a:r>
            <a:endParaRPr>
              <a:latin typeface="Open Sans"/>
              <a:ea typeface="Open Sans"/>
              <a:cs typeface="Open Sans"/>
              <a:sym typeface="Open Sans"/>
            </a:endParaRPr>
          </a:p>
          <a:p>
            <a:pPr indent="-298450" lvl="0" marL="457200" rtl="0" algn="l">
              <a:lnSpc>
                <a:spcPct val="115000"/>
              </a:lnSpc>
              <a:spcBef>
                <a:spcPts val="1000"/>
              </a:spcBef>
              <a:spcAft>
                <a:spcPts val="0"/>
              </a:spcAft>
              <a:buSzPts val="1100"/>
              <a:buFont typeface="Open Sans"/>
              <a:buChar char="●"/>
            </a:pPr>
            <a:r>
              <a:rPr lang="en">
                <a:latin typeface="Open Sans"/>
                <a:ea typeface="Open Sans"/>
                <a:cs typeface="Open Sans"/>
                <a:sym typeface="Open Sans"/>
              </a:rPr>
              <a:t>Our testers were confused by the initial notification message, so we re-wrote it. </a:t>
            </a:r>
            <a:endParaRPr>
              <a:latin typeface="Open Sans"/>
              <a:ea typeface="Open Sans"/>
              <a:cs typeface="Open Sans"/>
              <a:sym typeface="Open Sans"/>
            </a:endParaRPr>
          </a:p>
          <a:p>
            <a:pPr indent="-298450" lvl="0" marL="457200" rtl="0" algn="l">
              <a:lnSpc>
                <a:spcPct val="115000"/>
              </a:lnSpc>
              <a:spcBef>
                <a:spcPts val="0"/>
              </a:spcBef>
              <a:spcAft>
                <a:spcPts val="0"/>
              </a:spcAft>
              <a:buSzPts val="1100"/>
              <a:buFont typeface="Open Sans"/>
              <a:buChar char="●"/>
            </a:pPr>
            <a:r>
              <a:rPr lang="en">
                <a:latin typeface="Open Sans"/>
                <a:ea typeface="Open Sans"/>
                <a:cs typeface="Open Sans"/>
                <a:sym typeface="Open Sans"/>
              </a:rPr>
              <a:t>Changed the name to no longer be called “notifications”</a:t>
            </a:r>
            <a:endParaRPr>
              <a:latin typeface="Open Sans"/>
              <a:ea typeface="Open Sans"/>
              <a:cs typeface="Open Sans"/>
              <a:sym typeface="Open Sans"/>
            </a:endParaRPr>
          </a:p>
          <a:p>
            <a:pPr indent="-298450" lvl="0" marL="457200" rtl="0" algn="l">
              <a:lnSpc>
                <a:spcPct val="115000"/>
              </a:lnSpc>
              <a:spcBef>
                <a:spcPts val="0"/>
              </a:spcBef>
              <a:spcAft>
                <a:spcPts val="0"/>
              </a:spcAft>
              <a:buSzPts val="1100"/>
              <a:buFont typeface="Open Sans"/>
              <a:buChar char="●"/>
            </a:pPr>
            <a:r>
              <a:rPr lang="en">
                <a:latin typeface="Open Sans"/>
                <a:ea typeface="Open Sans"/>
                <a:cs typeface="Open Sans"/>
                <a:sym typeface="Open Sans"/>
              </a:rPr>
              <a:t>Merges all notifications into one central “inbox” instead of having two tabs within the “inbox”. </a:t>
            </a:r>
            <a:endParaRPr>
              <a:latin typeface="Open Sans"/>
              <a:ea typeface="Open Sans"/>
              <a:cs typeface="Open Sans"/>
              <a:sym typeface="Open Sans"/>
            </a:endParaRPr>
          </a:p>
          <a:p>
            <a:pPr indent="9525" lvl="0" marL="0" rtl="0" algn="l">
              <a:lnSpc>
                <a:spcPct val="115000"/>
              </a:lnSpc>
              <a:spcBef>
                <a:spcPts val="1000"/>
              </a:spcBef>
              <a:spcAft>
                <a:spcPts val="0"/>
              </a:spcAft>
              <a:buNone/>
            </a:pPr>
            <a:r>
              <a:rPr b="1" lang="en" sz="1200">
                <a:solidFill>
                  <a:srgbClr val="8C7252"/>
                </a:solidFill>
                <a:latin typeface="Open Sans"/>
                <a:ea typeface="Open Sans"/>
                <a:cs typeface="Open Sans"/>
                <a:sym typeface="Open Sans"/>
              </a:rPr>
              <a:t>Old vs New: </a:t>
            </a:r>
            <a:r>
              <a:rPr lang="en">
                <a:latin typeface="Open Sans"/>
                <a:ea typeface="Open Sans"/>
                <a:cs typeface="Open Sans"/>
                <a:sym typeface="Open Sans"/>
              </a:rPr>
              <a:t> </a:t>
            </a:r>
            <a:endParaRPr>
              <a:latin typeface="Open Sans"/>
              <a:ea typeface="Open Sans"/>
              <a:cs typeface="Open Sans"/>
              <a:sym typeface="Open Sans"/>
            </a:endParaRPr>
          </a:p>
          <a:p>
            <a:pPr indent="-298450" lvl="0" marL="457200" rtl="0" algn="l">
              <a:lnSpc>
                <a:spcPct val="115000"/>
              </a:lnSpc>
              <a:spcBef>
                <a:spcPts val="1000"/>
              </a:spcBef>
              <a:spcAft>
                <a:spcPts val="0"/>
              </a:spcAft>
              <a:buSzPts val="1100"/>
              <a:buFont typeface="Open Sans"/>
              <a:buChar char="●"/>
            </a:pPr>
            <a:r>
              <a:rPr lang="en">
                <a:latin typeface="Open Sans"/>
                <a:ea typeface="Open Sans"/>
                <a:cs typeface="Open Sans"/>
                <a:sym typeface="Open Sans"/>
              </a:rPr>
              <a:t>Old called “notifications”, new called “my meals”.</a:t>
            </a:r>
            <a:endParaRPr>
              <a:latin typeface="Open Sans"/>
              <a:ea typeface="Open Sans"/>
              <a:cs typeface="Open Sans"/>
              <a:sym typeface="Open Sans"/>
            </a:endParaRPr>
          </a:p>
          <a:p>
            <a:pPr indent="-298450" lvl="0" marL="457200" rtl="0" algn="l">
              <a:lnSpc>
                <a:spcPct val="115000"/>
              </a:lnSpc>
              <a:spcBef>
                <a:spcPts val="0"/>
              </a:spcBef>
              <a:spcAft>
                <a:spcPts val="0"/>
              </a:spcAft>
              <a:buSzPts val="1100"/>
              <a:buFont typeface="Open Sans"/>
              <a:buChar char="●"/>
            </a:pPr>
            <a:r>
              <a:rPr lang="en">
                <a:latin typeface="Open Sans"/>
                <a:ea typeface="Open Sans"/>
                <a:cs typeface="Open Sans"/>
                <a:sym typeface="Open Sans"/>
              </a:rPr>
              <a:t>Old didn’t have graphics when viewing schedule. New has graphics when viewing schedule.</a:t>
            </a:r>
            <a:endParaRPr>
              <a:latin typeface="Open Sans"/>
              <a:ea typeface="Open Sans"/>
              <a:cs typeface="Open Sans"/>
              <a:sym typeface="Open Sans"/>
            </a:endParaRPr>
          </a:p>
          <a:p>
            <a:pPr indent="-298450" lvl="0" marL="457200" rtl="0" algn="l">
              <a:lnSpc>
                <a:spcPct val="115000"/>
              </a:lnSpc>
              <a:spcBef>
                <a:spcPts val="0"/>
              </a:spcBef>
              <a:spcAft>
                <a:spcPts val="0"/>
              </a:spcAft>
              <a:buSzPts val="1100"/>
              <a:buFont typeface="Open Sans"/>
              <a:buChar char="●"/>
            </a:pPr>
            <a:r>
              <a:rPr lang="en">
                <a:latin typeface="Open Sans"/>
                <a:ea typeface="Open Sans"/>
                <a:cs typeface="Open Sans"/>
                <a:sym typeface="Open Sans"/>
              </a:rPr>
              <a:t>Old had two tabs, one for pending and one for scheduled. New has everything in one place, but differentiated by color and a status on the left. </a:t>
            </a:r>
            <a:endParaRPr>
              <a:latin typeface="Open Sans"/>
              <a:ea typeface="Open Sans"/>
              <a:cs typeface="Open Sans"/>
              <a:sym typeface="Open Sans"/>
            </a:endParaRPr>
          </a:p>
          <a:p>
            <a:pPr indent="9525" lvl="0" marL="0" rtl="0" algn="l">
              <a:lnSpc>
                <a:spcPct val="115000"/>
              </a:lnSpc>
              <a:spcBef>
                <a:spcPts val="1000"/>
              </a:spcBef>
              <a:spcAft>
                <a:spcPts val="0"/>
              </a:spcAft>
              <a:buNone/>
            </a:pPr>
            <a:r>
              <a:rPr b="1" lang="en" sz="1200">
                <a:solidFill>
                  <a:srgbClr val="8C7252"/>
                </a:solidFill>
                <a:latin typeface="Open Sans"/>
                <a:ea typeface="Open Sans"/>
                <a:cs typeface="Open Sans"/>
                <a:sym typeface="Open Sans"/>
              </a:rPr>
              <a:t>Addressing feedback &amp; rationale:</a:t>
            </a:r>
            <a:endParaRPr>
              <a:latin typeface="Open Sans"/>
              <a:ea typeface="Open Sans"/>
              <a:cs typeface="Open Sans"/>
              <a:sym typeface="Open Sans"/>
            </a:endParaRPr>
          </a:p>
          <a:p>
            <a:pPr indent="-298450" lvl="0" marL="457200" rtl="0" algn="just">
              <a:lnSpc>
                <a:spcPct val="115000"/>
              </a:lnSpc>
              <a:spcBef>
                <a:spcPts val="0"/>
              </a:spcBef>
              <a:spcAft>
                <a:spcPts val="0"/>
              </a:spcAft>
              <a:buSzPts val="1100"/>
              <a:buChar char="●"/>
            </a:pPr>
            <a:r>
              <a:rPr lang="en">
                <a:latin typeface="Open Sans"/>
                <a:ea typeface="Open Sans"/>
                <a:cs typeface="Open Sans"/>
                <a:sym typeface="Open Sans"/>
              </a:rPr>
              <a:t>We provide tourists and locals a way to communicate with each other because once both sides confirm, they can see the other person’s phone number (this was suggested by TA). </a:t>
            </a:r>
            <a:endParaRPr>
              <a:latin typeface="Open Sans"/>
              <a:ea typeface="Open Sans"/>
              <a:cs typeface="Open Sans"/>
              <a:sym typeface="Open Sans"/>
            </a:endParaRPr>
          </a:p>
          <a:p>
            <a:pPr indent="-298450" lvl="0" marL="457200" rtl="0" algn="just">
              <a:lnSpc>
                <a:spcPct val="115000"/>
              </a:lnSpc>
              <a:spcBef>
                <a:spcPts val="0"/>
              </a:spcBef>
              <a:spcAft>
                <a:spcPts val="0"/>
              </a:spcAft>
              <a:buSzPts val="1100"/>
              <a:buFont typeface="Open Sans"/>
              <a:buChar char="●"/>
            </a:pPr>
            <a:r>
              <a:rPr lang="en">
                <a:latin typeface="Open Sans"/>
                <a:ea typeface="Open Sans"/>
                <a:cs typeface="Open Sans"/>
                <a:sym typeface="Open Sans"/>
              </a:rPr>
              <a:t>During our tests, didn’t seem to know what the point of this task actually was. For this reason we added more screens, with the hope that walking through the process more slowly would make the task more digestible for the user. </a:t>
            </a:r>
            <a:endParaRPr>
              <a:latin typeface="Open Sans"/>
              <a:ea typeface="Open Sans"/>
              <a:cs typeface="Open Sans"/>
              <a:sym typeface="Open Sans"/>
            </a:endParaRPr>
          </a:p>
          <a:p>
            <a:pPr indent="-298450" lvl="0" marL="457200" rtl="0" algn="just">
              <a:lnSpc>
                <a:spcPct val="115000"/>
              </a:lnSpc>
              <a:spcBef>
                <a:spcPts val="0"/>
              </a:spcBef>
              <a:spcAft>
                <a:spcPts val="0"/>
              </a:spcAft>
              <a:buSzPts val="1100"/>
              <a:buFont typeface="Open Sans"/>
              <a:buChar char="●"/>
            </a:pPr>
            <a:r>
              <a:rPr lang="en">
                <a:latin typeface="Open Sans"/>
                <a:ea typeface="Open Sans"/>
                <a:cs typeface="Open Sans"/>
                <a:sym typeface="Open Sans"/>
              </a:rPr>
              <a:t>TA mentioned the name “notifications” was confusing, so we changed it to “my meals”. </a:t>
            </a:r>
            <a:endParaRPr>
              <a:latin typeface="Open Sans"/>
              <a:ea typeface="Open Sans"/>
              <a:cs typeface="Open Sans"/>
              <a:sym typeface="Open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46abee7356_2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46abee7356_2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46abee7356_2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46abee7356_2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46abee7356_2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46abee7356_2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46abee7356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46abee7356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9525" lvl="0" marL="0" rtl="0" algn="l">
              <a:lnSpc>
                <a:spcPct val="115000"/>
              </a:lnSpc>
              <a:spcBef>
                <a:spcPts val="1000"/>
              </a:spcBef>
              <a:spcAft>
                <a:spcPts val="0"/>
              </a:spcAft>
              <a:buNone/>
            </a:pPr>
            <a:r>
              <a:rPr lang="en">
                <a:latin typeface="Open Sans"/>
                <a:ea typeface="Open Sans"/>
                <a:cs typeface="Open Sans"/>
                <a:sym typeface="Open Sans"/>
              </a:rPr>
              <a:t>Similar to task 1, f</a:t>
            </a:r>
            <a:r>
              <a:rPr lang="en">
                <a:latin typeface="Open Sans"/>
                <a:ea typeface="Open Sans"/>
                <a:cs typeface="Open Sans"/>
                <a:sym typeface="Open Sans"/>
              </a:rPr>
              <a:t>or the sake of completeness we decided to also do the user flow that accomplishes a task equivalent to task 2, but from the local’s perspective. </a:t>
            </a:r>
            <a:br>
              <a:rPr lang="en">
                <a:latin typeface="Open Sans"/>
                <a:ea typeface="Open Sans"/>
                <a:cs typeface="Open Sans"/>
                <a:sym typeface="Open Sans"/>
              </a:rPr>
            </a:br>
            <a:r>
              <a:rPr lang="en">
                <a:latin typeface="Open Sans"/>
                <a:ea typeface="Open Sans"/>
                <a:cs typeface="Open Sans"/>
                <a:sym typeface="Open Sans"/>
              </a:rPr>
              <a:t>We did this because we think that it’s important that we begin to explore the differences in the UX of accomplishing tasks that are parallel but from different viewpoints (i.e. the local or the traveler).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467be07486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467be07486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9525" lvl="0" marL="0" rtl="0" algn="l">
              <a:lnSpc>
                <a:spcPct val="115000"/>
              </a:lnSpc>
              <a:spcBef>
                <a:spcPts val="1000"/>
              </a:spcBef>
              <a:spcAft>
                <a:spcPts val="0"/>
              </a:spcAft>
              <a:buNone/>
            </a:pPr>
            <a:r>
              <a:rPr b="1" lang="en" sz="1200">
                <a:solidFill>
                  <a:srgbClr val="8C7252"/>
                </a:solidFill>
                <a:latin typeface="Open Sans"/>
                <a:ea typeface="Open Sans"/>
                <a:cs typeface="Open Sans"/>
                <a:sym typeface="Open Sans"/>
              </a:rPr>
              <a:t>Value Proposition: </a:t>
            </a:r>
            <a:r>
              <a:rPr lang="en">
                <a:latin typeface="Open Sans"/>
                <a:ea typeface="Open Sans"/>
                <a:cs typeface="Open Sans"/>
                <a:sym typeface="Open Sans"/>
              </a:rPr>
              <a:t>Travel through your kitchen.</a:t>
            </a:r>
            <a:endParaRPr b="1" sz="1200">
              <a:solidFill>
                <a:srgbClr val="8C7252"/>
              </a:solidFill>
              <a:latin typeface="Open Sans"/>
              <a:ea typeface="Open Sans"/>
              <a:cs typeface="Open Sans"/>
              <a:sym typeface="Open Sans"/>
            </a:endParaRPr>
          </a:p>
          <a:p>
            <a:pPr indent="9525" lvl="0" marL="0" rtl="0" algn="l">
              <a:lnSpc>
                <a:spcPct val="115000"/>
              </a:lnSpc>
              <a:spcBef>
                <a:spcPts val="1000"/>
              </a:spcBef>
              <a:spcAft>
                <a:spcPts val="0"/>
              </a:spcAft>
              <a:buNone/>
            </a:pPr>
            <a:r>
              <a:rPr b="1" lang="en" sz="1200">
                <a:solidFill>
                  <a:srgbClr val="8C7252"/>
                </a:solidFill>
                <a:latin typeface="Open Sans"/>
                <a:ea typeface="Open Sans"/>
                <a:cs typeface="Open Sans"/>
                <a:sym typeface="Open Sans"/>
              </a:rPr>
              <a:t>Mission Statement:</a:t>
            </a:r>
            <a:r>
              <a:rPr b="1" lang="en">
                <a:latin typeface="Open Sans"/>
                <a:ea typeface="Open Sans"/>
                <a:cs typeface="Open Sans"/>
                <a:sym typeface="Open Sans"/>
              </a:rPr>
              <a:t> </a:t>
            </a:r>
            <a:r>
              <a:rPr lang="en">
                <a:latin typeface="Open Sans"/>
                <a:ea typeface="Open Sans"/>
                <a:cs typeface="Open Sans"/>
                <a:sym typeface="Open Sans"/>
              </a:rPr>
              <a:t>Bring authentic cultural experiences to all people regardless of travel constraints.</a:t>
            </a:r>
            <a:endParaRPr>
              <a:latin typeface="Open Sans"/>
              <a:ea typeface="Open Sans"/>
              <a:cs typeface="Open Sans"/>
              <a:sym typeface="Open Sans"/>
            </a:endParaRPr>
          </a:p>
          <a:p>
            <a:pPr indent="9525" lvl="0" marL="0" rtl="0" algn="l">
              <a:lnSpc>
                <a:spcPct val="115000"/>
              </a:lnSpc>
              <a:spcBef>
                <a:spcPts val="1000"/>
              </a:spcBef>
              <a:spcAft>
                <a:spcPts val="0"/>
              </a:spcAft>
              <a:buNone/>
            </a:pPr>
            <a:r>
              <a:rPr b="1" lang="en" sz="1200">
                <a:solidFill>
                  <a:srgbClr val="8C7252"/>
                </a:solidFill>
                <a:latin typeface="Open Sans"/>
                <a:ea typeface="Open Sans"/>
                <a:cs typeface="Open Sans"/>
                <a:sym typeface="Open Sans"/>
              </a:rPr>
              <a:t>Problem / Solution Overview:</a:t>
            </a:r>
            <a:endParaRPr>
              <a:latin typeface="Open Sans"/>
              <a:ea typeface="Open Sans"/>
              <a:cs typeface="Open Sans"/>
              <a:sym typeface="Open Sans"/>
            </a:endParaRPr>
          </a:p>
          <a:p>
            <a:pPr indent="0" lvl="0" marL="0" rtl="0" algn="just">
              <a:lnSpc>
                <a:spcPct val="115000"/>
              </a:lnSpc>
              <a:spcBef>
                <a:spcPts val="0"/>
              </a:spcBef>
              <a:spcAft>
                <a:spcPts val="1600"/>
              </a:spcAft>
              <a:buNone/>
            </a:pPr>
            <a:r>
              <a:rPr lang="en">
                <a:latin typeface="Open Sans"/>
                <a:ea typeface="Open Sans"/>
                <a:cs typeface="Open Sans"/>
                <a:sym typeface="Open Sans"/>
              </a:rPr>
              <a:t>Travelers often find it difficult to fully experience local culture and have authentic experiences when they don’t know locals. Additionally, many people want to experience new cultures but don’t have the time or means to do so. We bring these two groups of people together through food, a valued aspect of everyone’s culture. Homemade provides a solution to both of these problems by creating a cultural exchange. Travelers and locals meet, teach each other to cook a recipe from their respective cultures, and enjoy their meal together. As a result, the local learns about the traveler’s culture, and the traveler has an authentic experience.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46abb0cd69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46abb0cd6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160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46abee7356_2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46abee7356_2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46abee7356_2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46abee7356_2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46abee7356_2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46abee7356_2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46abee7356_2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46abee7356_2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46abee7356_2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46abee7356_2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9525" lvl="0" marL="0" rtl="0" algn="l">
              <a:lnSpc>
                <a:spcPct val="115000"/>
              </a:lnSpc>
              <a:spcBef>
                <a:spcPts val="1000"/>
              </a:spcBef>
              <a:spcAft>
                <a:spcPts val="0"/>
              </a:spcAft>
              <a:buClr>
                <a:srgbClr val="000000"/>
              </a:buClr>
              <a:buSzPts val="1100"/>
              <a:buFont typeface="Arial"/>
              <a:buNone/>
            </a:pPr>
            <a:r>
              <a:rPr b="1" lang="en" sz="1200">
                <a:solidFill>
                  <a:srgbClr val="8C7252"/>
                </a:solidFill>
                <a:latin typeface="Open Sans"/>
                <a:ea typeface="Open Sans"/>
                <a:cs typeface="Open Sans"/>
                <a:sym typeface="Open Sans"/>
              </a:rPr>
              <a:t>Coverage: </a:t>
            </a:r>
            <a:r>
              <a:rPr lang="en">
                <a:latin typeface="Open Sans"/>
                <a:ea typeface="Open Sans"/>
                <a:cs typeface="Open Sans"/>
                <a:sym typeface="Open Sans"/>
              </a:rPr>
              <a:t>The coverage seemed to be pretty well in our low-fi prototype, so we didn’t make any major changes in our med-fi prototype in terms of coverage. </a:t>
            </a:r>
            <a:endParaRPr b="1" sz="1200">
              <a:solidFill>
                <a:srgbClr val="8C7252"/>
              </a:solidFill>
              <a:latin typeface="Open Sans"/>
              <a:ea typeface="Open Sans"/>
              <a:cs typeface="Open Sans"/>
              <a:sym typeface="Open Sans"/>
            </a:endParaRPr>
          </a:p>
          <a:p>
            <a:pPr indent="9525" lvl="0" marL="0" rtl="0" algn="l">
              <a:lnSpc>
                <a:spcPct val="115000"/>
              </a:lnSpc>
              <a:spcBef>
                <a:spcPts val="1000"/>
              </a:spcBef>
              <a:spcAft>
                <a:spcPts val="0"/>
              </a:spcAft>
              <a:buClr>
                <a:srgbClr val="000000"/>
              </a:buClr>
              <a:buSzPts val="1100"/>
              <a:buFont typeface="Arial"/>
              <a:buNone/>
            </a:pPr>
            <a:r>
              <a:rPr b="1" lang="en" sz="1200">
                <a:solidFill>
                  <a:srgbClr val="8C7252"/>
                </a:solidFill>
                <a:latin typeface="Open Sans"/>
                <a:ea typeface="Open Sans"/>
                <a:cs typeface="Open Sans"/>
                <a:sym typeface="Open Sans"/>
              </a:rPr>
              <a:t>Revisions:</a:t>
            </a:r>
            <a:r>
              <a:rPr b="1" lang="en">
                <a:latin typeface="Open Sans"/>
                <a:ea typeface="Open Sans"/>
                <a:cs typeface="Open Sans"/>
                <a:sym typeface="Open Sans"/>
              </a:rPr>
              <a:t> </a:t>
            </a:r>
            <a:r>
              <a:rPr lang="en">
                <a:latin typeface="Open Sans"/>
                <a:ea typeface="Open Sans"/>
                <a:cs typeface="Open Sans"/>
                <a:sym typeface="Open Sans"/>
              </a:rPr>
              <a:t>We completely revamped the notifications page (as previously mentioned when discussing changes made to task 1). </a:t>
            </a:r>
            <a:endParaRPr>
              <a:latin typeface="Open Sans"/>
              <a:ea typeface="Open Sans"/>
              <a:cs typeface="Open Sans"/>
              <a:sym typeface="Open Sans"/>
            </a:endParaRPr>
          </a:p>
          <a:p>
            <a:pPr indent="9525" lvl="0" marL="0" rtl="0" algn="l">
              <a:lnSpc>
                <a:spcPct val="115000"/>
              </a:lnSpc>
              <a:spcBef>
                <a:spcPts val="1000"/>
              </a:spcBef>
              <a:spcAft>
                <a:spcPts val="0"/>
              </a:spcAft>
              <a:buClr>
                <a:srgbClr val="000000"/>
              </a:buClr>
              <a:buSzPts val="1100"/>
              <a:buFont typeface="Arial"/>
              <a:buNone/>
            </a:pPr>
            <a:r>
              <a:rPr b="1" lang="en" sz="1200">
                <a:solidFill>
                  <a:srgbClr val="8C7252"/>
                </a:solidFill>
                <a:latin typeface="Open Sans"/>
                <a:ea typeface="Open Sans"/>
                <a:cs typeface="Open Sans"/>
                <a:sym typeface="Open Sans"/>
              </a:rPr>
              <a:t>Old vs New: </a:t>
            </a:r>
            <a:r>
              <a:rPr lang="en">
                <a:latin typeface="Open Sans"/>
                <a:ea typeface="Open Sans"/>
                <a:cs typeface="Open Sans"/>
                <a:sym typeface="Open Sans"/>
              </a:rPr>
              <a:t> </a:t>
            </a:r>
            <a:endParaRPr>
              <a:latin typeface="Open Sans"/>
              <a:ea typeface="Open Sans"/>
              <a:cs typeface="Open Sans"/>
              <a:sym typeface="Open Sans"/>
            </a:endParaRPr>
          </a:p>
          <a:p>
            <a:pPr indent="-298450" lvl="0" marL="457200" rtl="0" algn="l">
              <a:lnSpc>
                <a:spcPct val="115000"/>
              </a:lnSpc>
              <a:spcBef>
                <a:spcPts val="1000"/>
              </a:spcBef>
              <a:spcAft>
                <a:spcPts val="0"/>
              </a:spcAft>
              <a:buSzPts val="1100"/>
              <a:buFont typeface="Open Sans"/>
              <a:buChar char="●"/>
            </a:pPr>
            <a:r>
              <a:rPr lang="en">
                <a:latin typeface="Open Sans"/>
                <a:ea typeface="Open Sans"/>
                <a:cs typeface="Open Sans"/>
                <a:sym typeface="Open Sans"/>
              </a:rPr>
              <a:t>Old had unintuitive “notifications” center. New has “my meals” center.</a:t>
            </a:r>
            <a:endParaRPr>
              <a:latin typeface="Open Sans"/>
              <a:ea typeface="Open Sans"/>
              <a:cs typeface="Open Sans"/>
              <a:sym typeface="Open Sans"/>
            </a:endParaRPr>
          </a:p>
          <a:p>
            <a:pPr indent="-298450" lvl="1" marL="914400" rtl="0" algn="l">
              <a:lnSpc>
                <a:spcPct val="115000"/>
              </a:lnSpc>
              <a:spcBef>
                <a:spcPts val="0"/>
              </a:spcBef>
              <a:spcAft>
                <a:spcPts val="0"/>
              </a:spcAft>
              <a:buSzPts val="1100"/>
              <a:buFont typeface="Open Sans"/>
              <a:buChar char="○"/>
            </a:pPr>
            <a:r>
              <a:rPr lang="en">
                <a:latin typeface="Open Sans"/>
                <a:ea typeface="Open Sans"/>
                <a:cs typeface="Open Sans"/>
                <a:sym typeface="Open Sans"/>
              </a:rPr>
              <a:t>Didn’t make sense to take the user to “notifications” during time of the meal.</a:t>
            </a:r>
            <a:endParaRPr>
              <a:latin typeface="Open Sans"/>
              <a:ea typeface="Open Sans"/>
              <a:cs typeface="Open Sans"/>
              <a:sym typeface="Open Sans"/>
            </a:endParaRPr>
          </a:p>
          <a:p>
            <a:pPr indent="9525" lvl="0" marL="0" rtl="0" algn="l">
              <a:lnSpc>
                <a:spcPct val="115000"/>
              </a:lnSpc>
              <a:spcBef>
                <a:spcPts val="1000"/>
              </a:spcBef>
              <a:spcAft>
                <a:spcPts val="0"/>
              </a:spcAft>
              <a:buClr>
                <a:srgbClr val="000000"/>
              </a:buClr>
              <a:buSzPts val="1100"/>
              <a:buFont typeface="Arial"/>
              <a:buNone/>
            </a:pPr>
            <a:r>
              <a:rPr b="1" lang="en" sz="1200">
                <a:solidFill>
                  <a:srgbClr val="8C7252"/>
                </a:solidFill>
                <a:latin typeface="Open Sans"/>
                <a:ea typeface="Open Sans"/>
                <a:cs typeface="Open Sans"/>
                <a:sym typeface="Open Sans"/>
              </a:rPr>
              <a:t>Addressing feedback &amp; rationale:</a:t>
            </a:r>
            <a:endParaRPr>
              <a:latin typeface="Open Sans"/>
              <a:ea typeface="Open Sans"/>
              <a:cs typeface="Open Sans"/>
              <a:sym typeface="Open Sans"/>
            </a:endParaRPr>
          </a:p>
          <a:p>
            <a:pPr indent="-298450" lvl="0" marL="457200" rtl="0" algn="just">
              <a:lnSpc>
                <a:spcPct val="115000"/>
              </a:lnSpc>
              <a:spcBef>
                <a:spcPts val="0"/>
              </a:spcBef>
              <a:spcAft>
                <a:spcPts val="0"/>
              </a:spcAft>
              <a:buSzPts val="1100"/>
              <a:buFont typeface="Open Sans"/>
              <a:buChar char="●"/>
            </a:pPr>
            <a:r>
              <a:rPr lang="en">
                <a:latin typeface="Open Sans"/>
                <a:ea typeface="Open Sans"/>
                <a:cs typeface="Open Sans"/>
                <a:sym typeface="Open Sans"/>
              </a:rPr>
              <a:t>TA mentioned that the “confirmed screen” was confusing. This was also one of the reasons why we got rid of notifications and created one central location where the users can see all his or her meals called “my meals”. </a:t>
            </a:r>
            <a:endParaRPr>
              <a:latin typeface="Open Sans"/>
              <a:ea typeface="Open Sans"/>
              <a:cs typeface="Open Sans"/>
              <a:sym typeface="Open Sans"/>
            </a:endParaRPr>
          </a:p>
          <a:p>
            <a:pPr indent="-298450" lvl="1" marL="914400" rtl="0" algn="just">
              <a:lnSpc>
                <a:spcPct val="115000"/>
              </a:lnSpc>
              <a:spcBef>
                <a:spcPts val="0"/>
              </a:spcBef>
              <a:spcAft>
                <a:spcPts val="0"/>
              </a:spcAft>
              <a:buSzPts val="1100"/>
              <a:buFont typeface="Open Sans"/>
              <a:buChar char="○"/>
            </a:pPr>
            <a:r>
              <a:rPr lang="en">
                <a:latin typeface="Open Sans"/>
                <a:ea typeface="Open Sans"/>
                <a:cs typeface="Open Sans"/>
                <a:sym typeface="Open Sans"/>
              </a:rPr>
              <a:t>In general we hoped to convey greater clarity to the user by putting all of the people it was interacting with on one screen instead of having multiple screens. </a:t>
            </a:r>
            <a:endParaRPr>
              <a:latin typeface="Open Sans"/>
              <a:ea typeface="Open Sans"/>
              <a:cs typeface="Open Sans"/>
              <a:sym typeface="Open Sans"/>
            </a:endParaRPr>
          </a:p>
          <a:p>
            <a:pPr indent="0" lvl="0" marL="0" rtl="0" algn="just">
              <a:lnSpc>
                <a:spcPct val="115000"/>
              </a:lnSpc>
              <a:spcBef>
                <a:spcPts val="1600"/>
              </a:spcBef>
              <a:spcAft>
                <a:spcPts val="160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46abee7356_2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46abee7356_2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46abee7356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46abee7356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g467be07486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467be07486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8C7252"/>
                </a:solidFill>
              </a:rPr>
              <a:t>Rationale: </a:t>
            </a:r>
            <a:br>
              <a:rPr b="1" lang="en">
                <a:solidFill>
                  <a:srgbClr val="8C7252"/>
                </a:solidFill>
              </a:rPr>
            </a:br>
            <a:r>
              <a:rPr lang="en"/>
              <a:t>We redesigned the main user interface because viewing people on a map was not intuitive from the host’s perspective when travellers are pinned to their hometown. In order for both user groups to have the best experience, users are now organized via lists.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also decided to go with this redesign because we realized that we can’t display live exact location all the time because of safety concerns and because it’s simply not practical.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conclusions were reached thanks to feedback and user testing which made us realize that our map UI was non-intuitive.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46abb0cd69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46abb0cd69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8C7252"/>
                </a:solidFill>
              </a:rPr>
              <a:t>Rationale: </a:t>
            </a:r>
            <a:endParaRPr b="1">
              <a:solidFill>
                <a:srgbClr val="8C7252"/>
              </a:solidFill>
            </a:endParaRPr>
          </a:p>
          <a:p>
            <a:pPr indent="0" lvl="0" marL="0" rtl="0" algn="l">
              <a:spcBef>
                <a:spcPts val="0"/>
              </a:spcBef>
              <a:spcAft>
                <a:spcPts val="0"/>
              </a:spcAft>
              <a:buNone/>
            </a:pPr>
            <a:r>
              <a:rPr lang="en"/>
              <a:t>We reorganized all notifications under a “Meals” section in order to streamline and simplify interactions. Rather than dividing notifications between pending and scheduled categories, all notifications are groups by request and their corresponding user. Under this design, it is easier to view the statuses of all meals and any associated tasks.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46abee7356_2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46abee7356_2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46abee7356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46abee7356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46abee7356_2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46abee7356_2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8C7252"/>
                </a:solidFill>
              </a:rPr>
              <a:t>Rationale</a:t>
            </a:r>
            <a:r>
              <a:rPr lang="en"/>
              <a:t>: We wanted to change the screens for the traveler and local modes so that it would be less confusing and more clear to the user as to what they need to do in the mode they are in. Therefore, for the local, we have a way to see where the travelers are from (and their avatars they choose are also telling) and for the traveler, he can see where the local is staying (approximately) from a specified living location.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46abee7356_2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46abee7356_2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added the explore button at the bottom to go this general search page which is different from what we had before (which was just if you clicked on the icon, it would take you to the home page). We thought this would make it clearer for the user to do their searching and is modeled after many apps that have their search button on the bottom.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46abee7356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46abee7356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467be07486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467be07486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g46abee7356_2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46abee7356_2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46abee7356_1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46abee7356_1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g46abee7356_2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46abee7356_2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467be07486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467be07486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160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46abee7356_2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46abee7356_2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9525" lvl="0" marL="0" rtl="0" algn="l">
              <a:lnSpc>
                <a:spcPct val="115000"/>
              </a:lnSpc>
              <a:spcBef>
                <a:spcPts val="1000"/>
              </a:spcBef>
              <a:spcAft>
                <a:spcPts val="0"/>
              </a:spcAft>
              <a:buNone/>
            </a:pPr>
            <a:r>
              <a:rPr b="1" lang="en" sz="1200">
                <a:solidFill>
                  <a:srgbClr val="8C7252"/>
                </a:solidFill>
                <a:latin typeface="Open Sans"/>
                <a:ea typeface="Open Sans"/>
                <a:cs typeface="Open Sans"/>
                <a:sym typeface="Open Sans"/>
              </a:rPr>
              <a:t>Coverage: </a:t>
            </a:r>
            <a:r>
              <a:rPr lang="en">
                <a:latin typeface="Open Sans"/>
                <a:ea typeface="Open Sans"/>
                <a:cs typeface="Open Sans"/>
                <a:sym typeface="Open Sans"/>
              </a:rPr>
              <a:t>To make sure that there was greater coverage, we added more screens like the confirmation screen (not on sketch, but can be seen on prototype screenshots) that allows for a more pleasant UX experience since the user is more guided throughout the process. </a:t>
            </a:r>
            <a:endParaRPr b="1" sz="1200">
              <a:solidFill>
                <a:srgbClr val="8C7252"/>
              </a:solidFill>
              <a:latin typeface="Open Sans"/>
              <a:ea typeface="Open Sans"/>
              <a:cs typeface="Open Sans"/>
              <a:sym typeface="Open Sans"/>
            </a:endParaRPr>
          </a:p>
          <a:p>
            <a:pPr indent="9525" lvl="0" marL="0" rtl="0" algn="l">
              <a:lnSpc>
                <a:spcPct val="115000"/>
              </a:lnSpc>
              <a:spcBef>
                <a:spcPts val="1000"/>
              </a:spcBef>
              <a:spcAft>
                <a:spcPts val="0"/>
              </a:spcAft>
              <a:buNone/>
            </a:pPr>
            <a:r>
              <a:rPr b="1" lang="en" sz="1200">
                <a:solidFill>
                  <a:srgbClr val="8C7252"/>
                </a:solidFill>
                <a:latin typeface="Open Sans"/>
                <a:ea typeface="Open Sans"/>
                <a:cs typeface="Open Sans"/>
                <a:sym typeface="Open Sans"/>
              </a:rPr>
              <a:t>Revisions:</a:t>
            </a:r>
            <a:r>
              <a:rPr b="1" lang="en">
                <a:latin typeface="Open Sans"/>
                <a:ea typeface="Open Sans"/>
                <a:cs typeface="Open Sans"/>
                <a:sym typeface="Open Sans"/>
              </a:rPr>
              <a:t> </a:t>
            </a:r>
            <a:r>
              <a:rPr lang="en">
                <a:latin typeface="Open Sans"/>
                <a:ea typeface="Open Sans"/>
                <a:cs typeface="Open Sans"/>
                <a:sym typeface="Open Sans"/>
              </a:rPr>
              <a:t>The most major revision was not using the map interface. We were sad to see it go but realized that it was more confusing that it was helpful. The other major revision was creating distinction between the UI for local vs traveler mode.  </a:t>
            </a:r>
            <a:endParaRPr>
              <a:latin typeface="Open Sans"/>
              <a:ea typeface="Open Sans"/>
              <a:cs typeface="Open Sans"/>
              <a:sym typeface="Open Sans"/>
            </a:endParaRPr>
          </a:p>
          <a:p>
            <a:pPr indent="9525" lvl="0" marL="0" rtl="0" algn="l">
              <a:lnSpc>
                <a:spcPct val="115000"/>
              </a:lnSpc>
              <a:spcBef>
                <a:spcPts val="1000"/>
              </a:spcBef>
              <a:spcAft>
                <a:spcPts val="0"/>
              </a:spcAft>
              <a:buNone/>
            </a:pPr>
            <a:r>
              <a:rPr b="1" lang="en" sz="1200">
                <a:solidFill>
                  <a:srgbClr val="8C7252"/>
                </a:solidFill>
                <a:latin typeface="Open Sans"/>
                <a:ea typeface="Open Sans"/>
                <a:cs typeface="Open Sans"/>
                <a:sym typeface="Open Sans"/>
              </a:rPr>
              <a:t>Old vs New: </a:t>
            </a:r>
            <a:endParaRPr>
              <a:latin typeface="Open Sans"/>
              <a:ea typeface="Open Sans"/>
              <a:cs typeface="Open Sans"/>
              <a:sym typeface="Open Sans"/>
            </a:endParaRPr>
          </a:p>
          <a:p>
            <a:pPr indent="-298450" lvl="0" marL="457200" rtl="0" algn="l">
              <a:lnSpc>
                <a:spcPct val="115000"/>
              </a:lnSpc>
              <a:spcBef>
                <a:spcPts val="1000"/>
              </a:spcBef>
              <a:spcAft>
                <a:spcPts val="0"/>
              </a:spcAft>
              <a:buSzPts val="1100"/>
              <a:buFont typeface="Open Sans"/>
              <a:buChar char="●"/>
            </a:pPr>
            <a:r>
              <a:rPr lang="en">
                <a:latin typeface="Open Sans"/>
                <a:ea typeface="Open Sans"/>
                <a:cs typeface="Open Sans"/>
                <a:sym typeface="Open Sans"/>
              </a:rPr>
              <a:t>Old had map. New has list.</a:t>
            </a:r>
            <a:endParaRPr>
              <a:latin typeface="Open Sans"/>
              <a:ea typeface="Open Sans"/>
              <a:cs typeface="Open Sans"/>
              <a:sym typeface="Open Sans"/>
            </a:endParaRPr>
          </a:p>
          <a:p>
            <a:pPr indent="-298450" lvl="0" marL="457200" rtl="0" algn="l">
              <a:lnSpc>
                <a:spcPct val="115000"/>
              </a:lnSpc>
              <a:spcBef>
                <a:spcPts val="0"/>
              </a:spcBef>
              <a:spcAft>
                <a:spcPts val="0"/>
              </a:spcAft>
              <a:buSzPts val="1100"/>
              <a:buFont typeface="Open Sans"/>
              <a:buChar char="●"/>
            </a:pPr>
            <a:r>
              <a:rPr lang="en">
                <a:latin typeface="Open Sans"/>
                <a:ea typeface="Open Sans"/>
                <a:cs typeface="Open Sans"/>
                <a:sym typeface="Open Sans"/>
              </a:rPr>
              <a:t>Old didn’t have filtering. New lets you filter your results.</a:t>
            </a:r>
            <a:endParaRPr>
              <a:latin typeface="Open Sans"/>
              <a:ea typeface="Open Sans"/>
              <a:cs typeface="Open Sans"/>
              <a:sym typeface="Open Sans"/>
            </a:endParaRPr>
          </a:p>
          <a:p>
            <a:pPr indent="-298450" lvl="0" marL="457200" rtl="0" algn="l">
              <a:lnSpc>
                <a:spcPct val="115000"/>
              </a:lnSpc>
              <a:spcBef>
                <a:spcPts val="0"/>
              </a:spcBef>
              <a:spcAft>
                <a:spcPts val="0"/>
              </a:spcAft>
              <a:buSzPts val="1100"/>
              <a:buFont typeface="Open Sans"/>
              <a:buChar char="●"/>
            </a:pPr>
            <a:r>
              <a:rPr lang="en">
                <a:latin typeface="Open Sans"/>
                <a:ea typeface="Open Sans"/>
                <a:cs typeface="Open Sans"/>
                <a:sym typeface="Open Sans"/>
              </a:rPr>
              <a:t>Old didn’t have different UI for traveler and local. New has different UI to taylor to the needs of the traveler or the user </a:t>
            </a:r>
            <a:endParaRPr>
              <a:latin typeface="Open Sans"/>
              <a:ea typeface="Open Sans"/>
              <a:cs typeface="Open Sans"/>
              <a:sym typeface="Open Sans"/>
            </a:endParaRPr>
          </a:p>
          <a:p>
            <a:pPr indent="-298450" lvl="1" marL="914400" rtl="0" algn="l">
              <a:lnSpc>
                <a:spcPct val="115000"/>
              </a:lnSpc>
              <a:spcBef>
                <a:spcPts val="0"/>
              </a:spcBef>
              <a:spcAft>
                <a:spcPts val="0"/>
              </a:spcAft>
              <a:buSzPts val="1100"/>
              <a:buFont typeface="Open Sans"/>
              <a:buChar char="○"/>
            </a:pPr>
            <a:r>
              <a:rPr lang="en">
                <a:latin typeface="Open Sans"/>
                <a:ea typeface="Open Sans"/>
                <a:cs typeface="Open Sans"/>
                <a:sym typeface="Open Sans"/>
              </a:rPr>
              <a:t>Difference 1</a:t>
            </a:r>
            <a:endParaRPr>
              <a:latin typeface="Open Sans"/>
              <a:ea typeface="Open Sans"/>
              <a:cs typeface="Open Sans"/>
              <a:sym typeface="Open Sans"/>
            </a:endParaRPr>
          </a:p>
          <a:p>
            <a:pPr indent="-298450" lvl="2" marL="1371600" rtl="0" algn="l">
              <a:lnSpc>
                <a:spcPct val="115000"/>
              </a:lnSpc>
              <a:spcBef>
                <a:spcPts val="0"/>
              </a:spcBef>
              <a:spcAft>
                <a:spcPts val="0"/>
              </a:spcAft>
              <a:buSzPts val="1100"/>
              <a:buFont typeface="Open Sans"/>
              <a:buChar char="■"/>
            </a:pPr>
            <a:r>
              <a:rPr lang="en">
                <a:latin typeface="Open Sans"/>
                <a:ea typeface="Open Sans"/>
                <a:cs typeface="Open Sans"/>
                <a:sym typeface="Open Sans"/>
              </a:rPr>
              <a:t>For the traveler, we show the distance under the name because we know that travelers are concerned with how far away things are because moving around an unknown city can sometimes be intimidating.</a:t>
            </a:r>
            <a:endParaRPr>
              <a:latin typeface="Open Sans"/>
              <a:ea typeface="Open Sans"/>
              <a:cs typeface="Open Sans"/>
              <a:sym typeface="Open Sans"/>
            </a:endParaRPr>
          </a:p>
          <a:p>
            <a:pPr indent="-298450" lvl="2" marL="1371600" rtl="0" algn="l">
              <a:lnSpc>
                <a:spcPct val="115000"/>
              </a:lnSpc>
              <a:spcBef>
                <a:spcPts val="0"/>
              </a:spcBef>
              <a:spcAft>
                <a:spcPts val="0"/>
              </a:spcAft>
              <a:buSzPts val="1100"/>
              <a:buFont typeface="Open Sans"/>
              <a:buChar char="■"/>
            </a:pPr>
            <a:r>
              <a:rPr lang="en">
                <a:latin typeface="Open Sans"/>
                <a:ea typeface="Open Sans"/>
                <a:cs typeface="Open Sans"/>
                <a:sym typeface="Open Sans"/>
              </a:rPr>
              <a:t>For the local, we show the travelers country of origin, because we know that they might be looking to experience a certain cuisine, or are trying to not repeat a culture that they have already experiences. </a:t>
            </a:r>
            <a:endParaRPr>
              <a:latin typeface="Open Sans"/>
              <a:ea typeface="Open Sans"/>
              <a:cs typeface="Open Sans"/>
              <a:sym typeface="Open Sans"/>
            </a:endParaRPr>
          </a:p>
          <a:p>
            <a:pPr indent="-298450" lvl="1" marL="914400" rtl="0" algn="l">
              <a:lnSpc>
                <a:spcPct val="115000"/>
              </a:lnSpc>
              <a:spcBef>
                <a:spcPts val="0"/>
              </a:spcBef>
              <a:spcAft>
                <a:spcPts val="0"/>
              </a:spcAft>
              <a:buSzPts val="1100"/>
              <a:buFont typeface="Open Sans"/>
              <a:buChar char="○"/>
            </a:pPr>
            <a:r>
              <a:rPr lang="en">
                <a:latin typeface="Open Sans"/>
                <a:ea typeface="Open Sans"/>
                <a:cs typeface="Open Sans"/>
                <a:sym typeface="Open Sans"/>
              </a:rPr>
              <a:t>Difference 2</a:t>
            </a:r>
            <a:endParaRPr>
              <a:latin typeface="Open Sans"/>
              <a:ea typeface="Open Sans"/>
              <a:cs typeface="Open Sans"/>
              <a:sym typeface="Open Sans"/>
            </a:endParaRPr>
          </a:p>
          <a:p>
            <a:pPr indent="-298450" lvl="2" marL="1371600" rtl="0" algn="l">
              <a:lnSpc>
                <a:spcPct val="115000"/>
              </a:lnSpc>
              <a:spcBef>
                <a:spcPts val="0"/>
              </a:spcBef>
              <a:spcAft>
                <a:spcPts val="0"/>
              </a:spcAft>
              <a:buSzPts val="1100"/>
              <a:buFont typeface="Open Sans"/>
              <a:buChar char="■"/>
            </a:pPr>
            <a:r>
              <a:rPr lang="en">
                <a:latin typeface="Open Sans"/>
                <a:ea typeface="Open Sans"/>
                <a:cs typeface="Open Sans"/>
                <a:sym typeface="Open Sans"/>
              </a:rPr>
              <a:t>For the traveler, we use current location to display results, but he/she has the option of changing the location on the top bar</a:t>
            </a:r>
            <a:endParaRPr>
              <a:latin typeface="Open Sans"/>
              <a:ea typeface="Open Sans"/>
              <a:cs typeface="Open Sans"/>
              <a:sym typeface="Open Sans"/>
            </a:endParaRPr>
          </a:p>
          <a:p>
            <a:pPr indent="-298450" lvl="2" marL="1371600" rtl="0" algn="l">
              <a:lnSpc>
                <a:spcPct val="115000"/>
              </a:lnSpc>
              <a:spcBef>
                <a:spcPts val="0"/>
              </a:spcBef>
              <a:spcAft>
                <a:spcPts val="0"/>
              </a:spcAft>
              <a:buSzPts val="1100"/>
              <a:buFont typeface="Open Sans"/>
              <a:buChar char="■"/>
            </a:pPr>
            <a:r>
              <a:rPr lang="en">
                <a:latin typeface="Open Sans"/>
                <a:ea typeface="Open Sans"/>
                <a:cs typeface="Open Sans"/>
                <a:sym typeface="Open Sans"/>
              </a:rPr>
              <a:t>For the local, the top bar is a search bar that can be used to further filter the search results by country for ease of use and better user experience. </a:t>
            </a:r>
            <a:endParaRPr>
              <a:latin typeface="Open Sans"/>
              <a:ea typeface="Open Sans"/>
              <a:cs typeface="Open Sans"/>
              <a:sym typeface="Open Sans"/>
            </a:endParaRPr>
          </a:p>
          <a:p>
            <a:pPr indent="9525" lvl="0" marL="0" rtl="0" algn="l">
              <a:lnSpc>
                <a:spcPct val="115000"/>
              </a:lnSpc>
              <a:spcBef>
                <a:spcPts val="1000"/>
              </a:spcBef>
              <a:spcAft>
                <a:spcPts val="0"/>
              </a:spcAft>
              <a:buNone/>
            </a:pPr>
            <a:r>
              <a:rPr b="1" lang="en" sz="1200">
                <a:solidFill>
                  <a:srgbClr val="8C7252"/>
                </a:solidFill>
                <a:latin typeface="Open Sans"/>
                <a:ea typeface="Open Sans"/>
                <a:cs typeface="Open Sans"/>
                <a:sym typeface="Open Sans"/>
              </a:rPr>
              <a:t>Addressing feedback &amp; rationale:</a:t>
            </a:r>
            <a:endParaRPr>
              <a:latin typeface="Open Sans"/>
              <a:ea typeface="Open Sans"/>
              <a:cs typeface="Open Sans"/>
              <a:sym typeface="Open Sans"/>
            </a:endParaRPr>
          </a:p>
          <a:p>
            <a:pPr indent="0" lvl="0" marL="0" rtl="0" algn="just">
              <a:lnSpc>
                <a:spcPct val="115000"/>
              </a:lnSpc>
              <a:spcBef>
                <a:spcPts val="0"/>
              </a:spcBef>
              <a:spcAft>
                <a:spcPts val="0"/>
              </a:spcAft>
              <a:buNone/>
            </a:pPr>
            <a:r>
              <a:rPr lang="en">
                <a:latin typeface="Open Sans"/>
                <a:ea typeface="Open Sans"/>
                <a:cs typeface="Open Sans"/>
                <a:sym typeface="Open Sans"/>
              </a:rPr>
              <a:t>The main reason why performed the changes that we outlined above is because lots of the people in our studio seemed to be confused by what the map was supposed to display, even after we explained it multiple times. This was a strong indication that our UI was not intuitive and that users would probably struggle with it. </a:t>
            </a:r>
            <a:endParaRPr>
              <a:latin typeface="Open Sans"/>
              <a:ea typeface="Open Sans"/>
              <a:cs typeface="Open Sans"/>
              <a:sym typeface="Open Sans"/>
            </a:endParaRPr>
          </a:p>
          <a:p>
            <a:pPr indent="0" lvl="0" marL="0" rtl="0" algn="just">
              <a:lnSpc>
                <a:spcPct val="115000"/>
              </a:lnSpc>
              <a:spcBef>
                <a:spcPts val="1600"/>
              </a:spcBef>
              <a:spcAft>
                <a:spcPts val="0"/>
              </a:spcAft>
              <a:buNone/>
            </a:pPr>
            <a:r>
              <a:rPr lang="en">
                <a:latin typeface="Open Sans"/>
                <a:ea typeface="Open Sans"/>
                <a:cs typeface="Open Sans"/>
                <a:sym typeface="Open Sans"/>
              </a:rPr>
              <a:t>We also noticed during our tests of the low-fi prototype that users wouldn’t really know how to interact with the map. For example, they would tap instead of zooming. This was further indication that the map UI was confusing. </a:t>
            </a:r>
            <a:endParaRPr>
              <a:latin typeface="Open Sans"/>
              <a:ea typeface="Open Sans"/>
              <a:cs typeface="Open Sans"/>
              <a:sym typeface="Open Sans"/>
            </a:endParaRPr>
          </a:p>
          <a:p>
            <a:pPr indent="0" lvl="0" marL="0" rtl="0" algn="just">
              <a:lnSpc>
                <a:spcPct val="115000"/>
              </a:lnSpc>
              <a:spcBef>
                <a:spcPts val="1600"/>
              </a:spcBef>
              <a:spcAft>
                <a:spcPts val="0"/>
              </a:spcAft>
              <a:buNone/>
            </a:pPr>
            <a:r>
              <a:rPr lang="en">
                <a:latin typeface="Open Sans"/>
                <a:ea typeface="Open Sans"/>
                <a:cs typeface="Open Sans"/>
                <a:sym typeface="Open Sans"/>
              </a:rPr>
              <a:t>We also had an original version of the med-fi prototype that had the distance in miles being displayed for all the users that showed up in explore. However, we showed it to our TA and the feedback was that this was confusing an impractical (you can’t retrieve the data of live location from everyone all the time). That’s why we took that feature away and instead only included a mileage calculator when on traveler mode. This milage shows how far away the user (aka the traveler) is from the home of the locals that are appearing in the search. Since homes are static, retrieving data shouldn’t be problematic. </a:t>
            </a:r>
            <a:endParaRPr>
              <a:latin typeface="Open Sans"/>
              <a:ea typeface="Open Sans"/>
              <a:cs typeface="Open Sans"/>
              <a:sym typeface="Open Sans"/>
            </a:endParaRPr>
          </a:p>
          <a:p>
            <a:pPr indent="0" lvl="0" marL="0" rtl="0" algn="just">
              <a:lnSpc>
                <a:spcPct val="115000"/>
              </a:lnSpc>
              <a:spcBef>
                <a:spcPts val="1600"/>
              </a:spcBef>
              <a:spcAft>
                <a:spcPts val="1600"/>
              </a:spcAft>
              <a:buNone/>
            </a:pPr>
            <a:r>
              <a:rPr lang="en">
                <a:latin typeface="Open Sans"/>
                <a:ea typeface="Open Sans"/>
                <a:cs typeface="Open Sans"/>
                <a:sym typeface="Open Sans"/>
              </a:rPr>
              <a:t>Also worth noting, the reason why we added a filter for the local was because this was a suggestion that we received based off our low-fi prototype. </a:t>
            </a:r>
            <a:endParaRPr>
              <a:latin typeface="Open Sans"/>
              <a:ea typeface="Open Sans"/>
              <a:cs typeface="Open Sans"/>
              <a:sym typeface="Open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46abee7356_2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46abee7356_2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46abee7356_2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46abee7356_2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46abee7356_2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46abee7356_2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46abee7356_2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46abee7356_2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9525" lvl="0" marL="0" rtl="0" algn="l">
              <a:lnSpc>
                <a:spcPct val="115000"/>
              </a:lnSpc>
              <a:spcBef>
                <a:spcPts val="1000"/>
              </a:spcBef>
              <a:spcAft>
                <a:spcPts val="0"/>
              </a:spcAft>
              <a:buNone/>
            </a:pPr>
            <a:r>
              <a:rPr lang="en">
                <a:latin typeface="Open Sans"/>
                <a:ea typeface="Open Sans"/>
                <a:cs typeface="Open Sans"/>
                <a:sym typeface="Open Sans"/>
              </a:rPr>
              <a:t>For the sake of completeness we decided to also do the user flow that accomplishes a task equivalent to task 1, but from the local’s perspective. </a:t>
            </a:r>
            <a:br>
              <a:rPr lang="en">
                <a:latin typeface="Open Sans"/>
                <a:ea typeface="Open Sans"/>
                <a:cs typeface="Open Sans"/>
                <a:sym typeface="Open Sans"/>
              </a:rPr>
            </a:br>
            <a:r>
              <a:rPr lang="en">
                <a:latin typeface="Open Sans"/>
                <a:ea typeface="Open Sans"/>
                <a:cs typeface="Open Sans"/>
                <a:sym typeface="Open Sans"/>
              </a:rPr>
              <a:t>We did this because we think that it’s important that we begin to explore the differences in the UX of accomplishing tasks that are parallel but from different viewpoints (i.e. the local or the traveler).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22.jp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4.jp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4.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9.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11.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3.jp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idx="1" type="subTitle"/>
          </p:nvPr>
        </p:nvSpPr>
        <p:spPr>
          <a:xfrm>
            <a:off x="257550" y="3632700"/>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Montserrat"/>
                <a:ea typeface="Montserrat"/>
                <a:cs typeface="Montserrat"/>
                <a:sym typeface="Montserrat"/>
              </a:rPr>
              <a:t>Paola M., Emilia D., Erin C., Amrita V. </a:t>
            </a:r>
            <a:endParaRPr>
              <a:solidFill>
                <a:srgbClr val="FFFFFF"/>
              </a:solidFill>
              <a:latin typeface="Montserrat"/>
              <a:ea typeface="Montserrat"/>
              <a:cs typeface="Montserrat"/>
              <a:sym typeface="Montserrat"/>
            </a:endParaRPr>
          </a:p>
        </p:txBody>
      </p:sp>
      <p:pic>
        <p:nvPicPr>
          <p:cNvPr id="55" name="Google Shape;55;p13"/>
          <p:cNvPicPr preferRelativeResize="0"/>
          <p:nvPr/>
        </p:nvPicPr>
        <p:blipFill>
          <a:blip r:embed="rId3">
            <a:alphaModFix/>
          </a:blip>
          <a:stretch>
            <a:fillRect/>
          </a:stretch>
        </p:blipFill>
        <p:spPr>
          <a:xfrm>
            <a:off x="2624839" y="-329850"/>
            <a:ext cx="3974526" cy="514350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pic>
        <p:nvPicPr>
          <p:cNvPr id="105" name="Google Shape;105;p22"/>
          <p:cNvPicPr preferRelativeResize="0"/>
          <p:nvPr/>
        </p:nvPicPr>
        <p:blipFill>
          <a:blip r:embed="rId3">
            <a:alphaModFix/>
          </a:blip>
          <a:stretch>
            <a:fillRect/>
          </a:stretch>
        </p:blipFill>
        <p:spPr>
          <a:xfrm>
            <a:off x="376825" y="519800"/>
            <a:ext cx="8614776" cy="3999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pic>
        <p:nvPicPr>
          <p:cNvPr id="110" name="Google Shape;110;p23"/>
          <p:cNvPicPr preferRelativeResize="0"/>
          <p:nvPr/>
        </p:nvPicPr>
        <p:blipFill>
          <a:blip r:embed="rId3">
            <a:alphaModFix/>
          </a:blip>
          <a:stretch>
            <a:fillRect/>
          </a:stretch>
        </p:blipFill>
        <p:spPr>
          <a:xfrm>
            <a:off x="502713" y="394150"/>
            <a:ext cx="8138574" cy="4230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pic>
        <p:nvPicPr>
          <p:cNvPr id="115" name="Google Shape;115;p24"/>
          <p:cNvPicPr preferRelativeResize="0"/>
          <p:nvPr/>
        </p:nvPicPr>
        <p:blipFill>
          <a:blip r:embed="rId3">
            <a:alphaModFix/>
          </a:blip>
          <a:stretch>
            <a:fillRect/>
          </a:stretch>
        </p:blipFill>
        <p:spPr>
          <a:xfrm>
            <a:off x="398613" y="892850"/>
            <a:ext cx="8346776" cy="3490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5"/>
          <p:cNvSpPr txBox="1"/>
          <p:nvPr>
            <p:ph idx="4294967295" type="title"/>
          </p:nvPr>
        </p:nvSpPr>
        <p:spPr>
          <a:xfrm>
            <a:off x="311700" y="16755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Montserrat"/>
                <a:ea typeface="Montserrat"/>
                <a:cs typeface="Montserrat"/>
                <a:sym typeface="Montserrat"/>
              </a:rPr>
              <a:t>TASK 2</a:t>
            </a:r>
            <a:endParaRPr b="1">
              <a:latin typeface="Montserrat"/>
              <a:ea typeface="Montserrat"/>
              <a:cs typeface="Montserrat"/>
              <a:sym typeface="Montserrat"/>
            </a:endParaRPr>
          </a:p>
          <a:p>
            <a:pPr indent="0" lvl="0" marL="0" rtl="0" algn="ctr">
              <a:spcBef>
                <a:spcPts val="0"/>
              </a:spcBef>
              <a:spcAft>
                <a:spcPts val="0"/>
              </a:spcAft>
              <a:buNone/>
            </a:pPr>
            <a:r>
              <a:rPr lang="en">
                <a:latin typeface="Montserrat"/>
                <a:ea typeface="Montserrat"/>
                <a:cs typeface="Montserrat"/>
                <a:sym typeface="Montserrat"/>
              </a:rPr>
              <a:t>Share a meal with local people to experience authentic culture (traveler)</a:t>
            </a:r>
            <a:endParaRPr>
              <a:latin typeface="Montserrat"/>
              <a:ea typeface="Montserrat"/>
              <a:cs typeface="Montserrat"/>
              <a:sym typeface="Montserrat"/>
            </a:endParaRPr>
          </a:p>
          <a:p>
            <a:pPr indent="0" lvl="0" marL="0" rtl="0" algn="ctr">
              <a:spcBef>
                <a:spcPts val="0"/>
              </a:spcBef>
              <a:spcAft>
                <a:spcPts val="0"/>
              </a:spcAft>
              <a:buNone/>
            </a:pPr>
            <a:r>
              <a:rPr lang="en">
                <a:latin typeface="Montserrat"/>
                <a:ea typeface="Montserrat"/>
                <a:cs typeface="Montserrat"/>
                <a:sym typeface="Montserrat"/>
              </a:rPr>
              <a:t>Moderate</a:t>
            </a:r>
            <a:endParaRPr>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latin typeface="Montserrat"/>
                <a:ea typeface="Montserrat"/>
                <a:cs typeface="Montserrat"/>
                <a:sym typeface="Montserrat"/>
              </a:rPr>
              <a:t> Share a meal with local people (traveller)</a:t>
            </a:r>
            <a:endParaRPr sz="2700">
              <a:latin typeface="Montserrat"/>
              <a:ea typeface="Montserrat"/>
              <a:cs typeface="Montserrat"/>
              <a:sym typeface="Montserrat"/>
            </a:endParaRPr>
          </a:p>
          <a:p>
            <a:pPr indent="0" lvl="0" marL="0" rtl="0" algn="l">
              <a:spcBef>
                <a:spcPts val="0"/>
              </a:spcBef>
              <a:spcAft>
                <a:spcPts val="0"/>
              </a:spcAft>
              <a:buNone/>
            </a:pPr>
            <a:r>
              <a:t/>
            </a:r>
            <a:endParaRPr sz="2700">
              <a:latin typeface="Montserrat"/>
              <a:ea typeface="Montserrat"/>
              <a:cs typeface="Montserrat"/>
              <a:sym typeface="Montserrat"/>
            </a:endParaRPr>
          </a:p>
          <a:p>
            <a:pPr indent="0" lvl="0" marL="0" rtl="0" algn="l">
              <a:spcBef>
                <a:spcPts val="0"/>
              </a:spcBef>
              <a:spcAft>
                <a:spcPts val="0"/>
              </a:spcAft>
              <a:buNone/>
            </a:pPr>
            <a:r>
              <a:t/>
            </a:r>
            <a:endParaRPr sz="2700">
              <a:latin typeface="Montserrat"/>
              <a:ea typeface="Montserrat"/>
              <a:cs typeface="Montserrat"/>
              <a:sym typeface="Montserrat"/>
            </a:endParaRPr>
          </a:p>
        </p:txBody>
      </p:sp>
      <p:sp>
        <p:nvSpPr>
          <p:cNvPr id="126" name="Google Shape;126;p26"/>
          <p:cNvSpPr txBox="1"/>
          <p:nvPr>
            <p:ph idx="1" type="body"/>
          </p:nvPr>
        </p:nvSpPr>
        <p:spPr>
          <a:xfrm>
            <a:off x="311700" y="1279850"/>
            <a:ext cx="8520600" cy="3045000"/>
          </a:xfrm>
          <a:prstGeom prst="rect">
            <a:avLst/>
          </a:prstGeom>
        </p:spPr>
        <p:txBody>
          <a:bodyPr anchorCtr="0" anchor="ctr" bIns="91425" lIns="91425" spcFirstLastPara="1" rIns="91425" wrap="square" tIns="91425">
            <a:noAutofit/>
          </a:bodyPr>
          <a:lstStyle/>
          <a:p>
            <a:pPr indent="-342900" lvl="0" marL="457200" rtl="0" algn="l">
              <a:lnSpc>
                <a:spcPct val="200000"/>
              </a:lnSpc>
              <a:spcBef>
                <a:spcPts val="0"/>
              </a:spcBef>
              <a:spcAft>
                <a:spcPts val="0"/>
              </a:spcAft>
              <a:buClr>
                <a:srgbClr val="FFFFFF"/>
              </a:buClr>
              <a:buSzPts val="1800"/>
              <a:buFont typeface="Montserrat"/>
              <a:buChar char="●"/>
            </a:pPr>
            <a:r>
              <a:rPr lang="en">
                <a:solidFill>
                  <a:srgbClr val="FFFFFF"/>
                </a:solidFill>
                <a:latin typeface="Montserrat"/>
                <a:ea typeface="Montserrat"/>
                <a:cs typeface="Montserrat"/>
                <a:sym typeface="Montserrat"/>
              </a:rPr>
              <a:t>View request with host’s availability </a:t>
            </a:r>
            <a:endParaRPr>
              <a:solidFill>
                <a:srgbClr val="FFFFFF"/>
              </a:solidFill>
              <a:latin typeface="Montserrat"/>
              <a:ea typeface="Montserrat"/>
              <a:cs typeface="Montserrat"/>
              <a:sym typeface="Montserrat"/>
            </a:endParaRPr>
          </a:p>
          <a:p>
            <a:pPr indent="-342900" lvl="0" marL="457200" rtl="0" algn="l">
              <a:lnSpc>
                <a:spcPct val="200000"/>
              </a:lnSpc>
              <a:spcBef>
                <a:spcPts val="0"/>
              </a:spcBef>
              <a:spcAft>
                <a:spcPts val="0"/>
              </a:spcAft>
              <a:buClr>
                <a:srgbClr val="FFFFFF"/>
              </a:buClr>
              <a:buSzPts val="1800"/>
              <a:buFont typeface="Montserrat"/>
              <a:buChar char="●"/>
            </a:pPr>
            <a:r>
              <a:rPr lang="en">
                <a:solidFill>
                  <a:srgbClr val="FFFFFF"/>
                </a:solidFill>
                <a:latin typeface="Montserrat"/>
                <a:ea typeface="Montserrat"/>
                <a:cs typeface="Montserrat"/>
                <a:sym typeface="Montserrat"/>
              </a:rPr>
              <a:t>Select preferred meal time and confirm request</a:t>
            </a:r>
            <a:endParaRPr>
              <a:solidFill>
                <a:srgbClr val="FFFFFF"/>
              </a:solidFill>
              <a:latin typeface="Montserrat"/>
              <a:ea typeface="Montserrat"/>
              <a:cs typeface="Montserrat"/>
              <a:sym typeface="Montserrat"/>
            </a:endParaRPr>
          </a:p>
          <a:p>
            <a:pPr indent="-342900" lvl="0" marL="457200" rtl="0" algn="l">
              <a:lnSpc>
                <a:spcPct val="200000"/>
              </a:lnSpc>
              <a:spcBef>
                <a:spcPts val="0"/>
              </a:spcBef>
              <a:spcAft>
                <a:spcPts val="0"/>
              </a:spcAft>
              <a:buClr>
                <a:srgbClr val="FFFFFF"/>
              </a:buClr>
              <a:buSzPts val="1800"/>
              <a:buFont typeface="Montserrat"/>
              <a:buChar char="●"/>
            </a:pPr>
            <a:r>
              <a:rPr lang="en">
                <a:solidFill>
                  <a:srgbClr val="FFFFFF"/>
                </a:solidFill>
                <a:latin typeface="Montserrat"/>
                <a:ea typeface="Montserrat"/>
                <a:cs typeface="Montserrat"/>
                <a:sym typeface="Montserrat"/>
              </a:rPr>
              <a:t>View host’ profile with recipes</a:t>
            </a:r>
            <a:endParaRPr>
              <a:solidFill>
                <a:srgbClr val="FFFFFF"/>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pic>
        <p:nvPicPr>
          <p:cNvPr id="131" name="Google Shape;131;p27"/>
          <p:cNvPicPr preferRelativeResize="0"/>
          <p:nvPr/>
        </p:nvPicPr>
        <p:blipFill>
          <a:blip r:embed="rId3">
            <a:alphaModFix/>
          </a:blip>
          <a:stretch>
            <a:fillRect/>
          </a:stretch>
        </p:blipFill>
        <p:spPr>
          <a:xfrm>
            <a:off x="4741974" y="1121187"/>
            <a:ext cx="3868180" cy="2901127"/>
          </a:xfrm>
          <a:prstGeom prst="rect">
            <a:avLst/>
          </a:prstGeom>
          <a:noFill/>
          <a:ln>
            <a:noFill/>
          </a:ln>
        </p:spPr>
      </p:pic>
      <p:sp>
        <p:nvSpPr>
          <p:cNvPr id="132" name="Google Shape;132;p27"/>
          <p:cNvSpPr txBox="1"/>
          <p:nvPr/>
        </p:nvSpPr>
        <p:spPr>
          <a:xfrm>
            <a:off x="1162825" y="1005050"/>
            <a:ext cx="2210700" cy="40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dk1"/>
                </a:solidFill>
                <a:latin typeface="Montserrat"/>
                <a:ea typeface="Montserrat"/>
                <a:cs typeface="Montserrat"/>
                <a:sym typeface="Montserrat"/>
              </a:rPr>
              <a:t>BEFORE</a:t>
            </a:r>
            <a:endParaRPr b="1" sz="28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
        <p:nvSpPr>
          <p:cNvPr id="133" name="Google Shape;133;p27"/>
          <p:cNvSpPr txBox="1"/>
          <p:nvPr/>
        </p:nvSpPr>
        <p:spPr>
          <a:xfrm>
            <a:off x="5273325" y="310300"/>
            <a:ext cx="2210700" cy="40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dk1"/>
                </a:solidFill>
                <a:latin typeface="Montserrat"/>
                <a:ea typeface="Montserrat"/>
                <a:cs typeface="Montserrat"/>
                <a:sym typeface="Montserrat"/>
              </a:rPr>
              <a:t>AFTER</a:t>
            </a:r>
            <a:endParaRPr b="1" sz="28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pic>
        <p:nvPicPr>
          <p:cNvPr id="134" name="Google Shape;134;p27"/>
          <p:cNvPicPr preferRelativeResize="0"/>
          <p:nvPr/>
        </p:nvPicPr>
        <p:blipFill>
          <a:blip r:embed="rId4">
            <a:alphaModFix/>
          </a:blip>
          <a:stretch>
            <a:fillRect/>
          </a:stretch>
        </p:blipFill>
        <p:spPr>
          <a:xfrm>
            <a:off x="134825" y="1594013"/>
            <a:ext cx="4437174" cy="195548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pic>
        <p:nvPicPr>
          <p:cNvPr id="139" name="Google Shape;139;p28"/>
          <p:cNvPicPr preferRelativeResize="0"/>
          <p:nvPr/>
        </p:nvPicPr>
        <p:blipFill>
          <a:blip r:embed="rId3">
            <a:alphaModFix/>
          </a:blip>
          <a:stretch>
            <a:fillRect/>
          </a:stretch>
        </p:blipFill>
        <p:spPr>
          <a:xfrm>
            <a:off x="1408476" y="334100"/>
            <a:ext cx="6721126" cy="4475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pic>
        <p:nvPicPr>
          <p:cNvPr id="144" name="Google Shape;144;p29"/>
          <p:cNvPicPr preferRelativeResize="0"/>
          <p:nvPr/>
        </p:nvPicPr>
        <p:blipFill>
          <a:blip r:embed="rId3">
            <a:alphaModFix/>
          </a:blip>
          <a:stretch>
            <a:fillRect/>
          </a:stretch>
        </p:blipFill>
        <p:spPr>
          <a:xfrm>
            <a:off x="1401525" y="466025"/>
            <a:ext cx="6032200" cy="42114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pic>
        <p:nvPicPr>
          <p:cNvPr id="149" name="Google Shape;149;p30"/>
          <p:cNvPicPr preferRelativeResize="0"/>
          <p:nvPr/>
        </p:nvPicPr>
        <p:blipFill>
          <a:blip r:embed="rId3">
            <a:alphaModFix/>
          </a:blip>
          <a:stretch>
            <a:fillRect/>
          </a:stretch>
        </p:blipFill>
        <p:spPr>
          <a:xfrm>
            <a:off x="1462775" y="526700"/>
            <a:ext cx="5909726" cy="39255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31"/>
          <p:cNvSpPr txBox="1"/>
          <p:nvPr>
            <p:ph idx="4294967295" type="title"/>
          </p:nvPr>
        </p:nvSpPr>
        <p:spPr>
          <a:xfrm>
            <a:off x="311700" y="16755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Montserrat"/>
                <a:ea typeface="Montserrat"/>
                <a:cs typeface="Montserrat"/>
                <a:sym typeface="Montserrat"/>
              </a:rPr>
              <a:t>TASK 2</a:t>
            </a:r>
            <a:endParaRPr b="1">
              <a:latin typeface="Montserrat"/>
              <a:ea typeface="Montserrat"/>
              <a:cs typeface="Montserrat"/>
              <a:sym typeface="Montserrat"/>
            </a:endParaRPr>
          </a:p>
          <a:p>
            <a:pPr indent="0" lvl="0" marL="0" rtl="0" algn="ctr">
              <a:spcBef>
                <a:spcPts val="0"/>
              </a:spcBef>
              <a:spcAft>
                <a:spcPts val="0"/>
              </a:spcAft>
              <a:buNone/>
            </a:pPr>
            <a:r>
              <a:rPr lang="en">
                <a:latin typeface="Montserrat"/>
                <a:ea typeface="Montserrat"/>
                <a:cs typeface="Montserrat"/>
                <a:sym typeface="Montserrat"/>
              </a:rPr>
              <a:t>Share a meal with local people to experience authentic culture (traveler)</a:t>
            </a:r>
            <a:endParaRPr>
              <a:latin typeface="Montserrat"/>
              <a:ea typeface="Montserrat"/>
              <a:cs typeface="Montserrat"/>
              <a:sym typeface="Montserrat"/>
            </a:endParaRPr>
          </a:p>
          <a:p>
            <a:pPr indent="0" lvl="0" marL="0" rtl="0" algn="ctr">
              <a:spcBef>
                <a:spcPts val="0"/>
              </a:spcBef>
              <a:spcAft>
                <a:spcPts val="0"/>
              </a:spcAft>
              <a:buNone/>
            </a:pPr>
            <a:r>
              <a:rPr lang="en">
                <a:latin typeface="Montserrat"/>
                <a:ea typeface="Montserrat"/>
                <a:cs typeface="Montserrat"/>
                <a:sym typeface="Montserrat"/>
              </a:rPr>
              <a:t>Moderate</a:t>
            </a:r>
            <a:endParaRPr>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a:ea typeface="Montserrat"/>
                <a:cs typeface="Montserrat"/>
                <a:sym typeface="Montserrat"/>
              </a:rPr>
              <a:t>Value Prop/Problem/Solution Overview (1 slide)</a:t>
            </a:r>
            <a:endParaRPr>
              <a:latin typeface="Montserrat"/>
              <a:ea typeface="Montserrat"/>
              <a:cs typeface="Montserrat"/>
              <a:sym typeface="Montserrat"/>
            </a:endParaRPr>
          </a:p>
        </p:txBody>
      </p:sp>
      <p:sp>
        <p:nvSpPr>
          <p:cNvPr id="61" name="Google Shape;61;p14"/>
          <p:cNvSpPr txBox="1"/>
          <p:nvPr/>
        </p:nvSpPr>
        <p:spPr>
          <a:xfrm>
            <a:off x="419400" y="1108600"/>
            <a:ext cx="8305200" cy="3804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b="1" lang="en" sz="2400">
                <a:solidFill>
                  <a:srgbClr val="1A9988"/>
                </a:solidFill>
                <a:latin typeface="Montserrat"/>
                <a:ea typeface="Montserrat"/>
                <a:cs typeface="Montserrat"/>
                <a:sym typeface="Montserrat"/>
              </a:rPr>
              <a:t>Value Proposition: </a:t>
            </a:r>
            <a:r>
              <a:rPr b="1" lang="en" sz="2400">
                <a:solidFill>
                  <a:srgbClr val="1A9988"/>
                </a:solidFill>
                <a:latin typeface="Montserrat"/>
                <a:ea typeface="Montserrat"/>
                <a:cs typeface="Montserrat"/>
                <a:sym typeface="Montserrat"/>
              </a:rPr>
              <a:t>Travel through your kitchen.</a:t>
            </a:r>
            <a:endParaRPr b="1" sz="2400">
              <a:solidFill>
                <a:srgbClr val="1A9988"/>
              </a:solidFill>
              <a:latin typeface="Montserrat"/>
              <a:ea typeface="Montserrat"/>
              <a:cs typeface="Montserrat"/>
              <a:sym typeface="Montserrat"/>
            </a:endParaRPr>
          </a:p>
          <a:p>
            <a:pPr indent="0" lvl="0" marL="0" rtl="0" algn="l">
              <a:lnSpc>
                <a:spcPct val="100000"/>
              </a:lnSpc>
              <a:spcBef>
                <a:spcPts val="1000"/>
              </a:spcBef>
              <a:spcAft>
                <a:spcPts val="0"/>
              </a:spcAft>
              <a:buNone/>
            </a:pPr>
            <a:r>
              <a:rPr b="1" lang="en" sz="2400">
                <a:solidFill>
                  <a:srgbClr val="FFFFFF"/>
                </a:solidFill>
                <a:latin typeface="Montserrat"/>
                <a:ea typeface="Montserrat"/>
                <a:cs typeface="Montserrat"/>
                <a:sym typeface="Montserrat"/>
              </a:rPr>
              <a:t>Problem</a:t>
            </a:r>
            <a:endParaRPr b="1" sz="2400">
              <a:solidFill>
                <a:srgbClr val="FFFFFF"/>
              </a:solidFill>
              <a:latin typeface="Montserrat"/>
              <a:ea typeface="Montserrat"/>
              <a:cs typeface="Montserrat"/>
              <a:sym typeface="Montserrat"/>
            </a:endParaRPr>
          </a:p>
          <a:p>
            <a:pPr indent="0" lvl="0" marL="0" rtl="0" algn="l">
              <a:lnSpc>
                <a:spcPct val="100000"/>
              </a:lnSpc>
              <a:spcBef>
                <a:spcPts val="1000"/>
              </a:spcBef>
              <a:spcAft>
                <a:spcPts val="0"/>
              </a:spcAft>
              <a:buNone/>
            </a:pPr>
            <a:r>
              <a:rPr lang="en" sz="2400">
                <a:solidFill>
                  <a:srgbClr val="FFFFFF"/>
                </a:solidFill>
                <a:latin typeface="Montserrat"/>
                <a:ea typeface="Montserrat"/>
                <a:cs typeface="Montserrat"/>
                <a:sym typeface="Montserrat"/>
              </a:rPr>
              <a:t>Travelers struggle to find authentic local experiences in their destination, while many locals find travel in accessible.</a:t>
            </a:r>
            <a:endParaRPr sz="2400">
              <a:solidFill>
                <a:srgbClr val="FFFFFF"/>
              </a:solidFill>
              <a:latin typeface="Montserrat"/>
              <a:ea typeface="Montserrat"/>
              <a:cs typeface="Montserrat"/>
              <a:sym typeface="Montserrat"/>
            </a:endParaRPr>
          </a:p>
          <a:p>
            <a:pPr indent="0" lvl="0" marL="0" rtl="0" algn="l">
              <a:lnSpc>
                <a:spcPct val="100000"/>
              </a:lnSpc>
              <a:spcBef>
                <a:spcPts val="1000"/>
              </a:spcBef>
              <a:spcAft>
                <a:spcPts val="0"/>
              </a:spcAft>
              <a:buNone/>
            </a:pPr>
            <a:r>
              <a:rPr b="1" lang="en" sz="2400">
                <a:solidFill>
                  <a:srgbClr val="FFFFFF"/>
                </a:solidFill>
                <a:latin typeface="Montserrat"/>
                <a:ea typeface="Montserrat"/>
                <a:cs typeface="Montserrat"/>
                <a:sym typeface="Montserrat"/>
              </a:rPr>
              <a:t>Solution</a:t>
            </a:r>
            <a:endParaRPr b="1" sz="2400">
              <a:solidFill>
                <a:srgbClr val="FFFFFF"/>
              </a:solidFill>
              <a:latin typeface="Montserrat"/>
              <a:ea typeface="Montserrat"/>
              <a:cs typeface="Montserrat"/>
              <a:sym typeface="Montserrat"/>
            </a:endParaRPr>
          </a:p>
          <a:p>
            <a:pPr indent="0" lvl="0" marL="0" rtl="0" algn="l">
              <a:lnSpc>
                <a:spcPct val="100000"/>
              </a:lnSpc>
              <a:spcBef>
                <a:spcPts val="1000"/>
              </a:spcBef>
              <a:spcAft>
                <a:spcPts val="1000"/>
              </a:spcAft>
              <a:buNone/>
            </a:pPr>
            <a:r>
              <a:rPr lang="en" sz="2400">
                <a:solidFill>
                  <a:srgbClr val="FFFFFF"/>
                </a:solidFill>
                <a:latin typeface="Montserrat"/>
                <a:ea typeface="Montserrat"/>
                <a:cs typeface="Montserrat"/>
                <a:sym typeface="Montserrat"/>
              </a:rPr>
              <a:t>Homemade connects these groups of people to share and exchange cultures over a meal. </a:t>
            </a:r>
            <a:endParaRPr sz="2400">
              <a:solidFill>
                <a:srgbClr val="FFFFFF"/>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latin typeface="Montserrat"/>
                <a:ea typeface="Montserrat"/>
                <a:cs typeface="Montserrat"/>
                <a:sym typeface="Montserrat"/>
              </a:rPr>
              <a:t>Share a meal with local people</a:t>
            </a:r>
            <a:r>
              <a:rPr lang="en" sz="2700">
                <a:latin typeface="Montserrat"/>
                <a:ea typeface="Montserrat"/>
                <a:cs typeface="Montserrat"/>
                <a:sym typeface="Montserrat"/>
              </a:rPr>
              <a:t> (Host)</a:t>
            </a:r>
            <a:endParaRPr sz="2700">
              <a:latin typeface="Montserrat"/>
              <a:ea typeface="Montserrat"/>
              <a:cs typeface="Montserrat"/>
              <a:sym typeface="Montserrat"/>
            </a:endParaRPr>
          </a:p>
          <a:p>
            <a:pPr indent="0" lvl="0" marL="0" rtl="0" algn="l">
              <a:spcBef>
                <a:spcPts val="0"/>
              </a:spcBef>
              <a:spcAft>
                <a:spcPts val="0"/>
              </a:spcAft>
              <a:buNone/>
            </a:pPr>
            <a:r>
              <a:t/>
            </a:r>
            <a:endParaRPr sz="2700">
              <a:latin typeface="Montserrat"/>
              <a:ea typeface="Montserrat"/>
              <a:cs typeface="Montserrat"/>
              <a:sym typeface="Montserrat"/>
            </a:endParaRPr>
          </a:p>
          <a:p>
            <a:pPr indent="0" lvl="0" marL="0" rtl="0" algn="l">
              <a:spcBef>
                <a:spcPts val="0"/>
              </a:spcBef>
              <a:spcAft>
                <a:spcPts val="0"/>
              </a:spcAft>
              <a:buNone/>
            </a:pPr>
            <a:r>
              <a:t/>
            </a:r>
            <a:endParaRPr sz="2700">
              <a:latin typeface="Montserrat"/>
              <a:ea typeface="Montserrat"/>
              <a:cs typeface="Montserrat"/>
              <a:sym typeface="Montserrat"/>
            </a:endParaRPr>
          </a:p>
        </p:txBody>
      </p:sp>
      <p:sp>
        <p:nvSpPr>
          <p:cNvPr id="160" name="Google Shape;160;p32"/>
          <p:cNvSpPr txBox="1"/>
          <p:nvPr>
            <p:ph idx="1" type="body"/>
          </p:nvPr>
        </p:nvSpPr>
        <p:spPr>
          <a:xfrm>
            <a:off x="311700" y="1279850"/>
            <a:ext cx="8520600" cy="3045000"/>
          </a:xfrm>
          <a:prstGeom prst="rect">
            <a:avLst/>
          </a:prstGeom>
        </p:spPr>
        <p:txBody>
          <a:bodyPr anchorCtr="0" anchor="ctr" bIns="91425" lIns="91425" spcFirstLastPara="1" rIns="91425" wrap="square" tIns="91425">
            <a:noAutofit/>
          </a:bodyPr>
          <a:lstStyle/>
          <a:p>
            <a:pPr indent="-342900" lvl="0" marL="457200" rtl="0" algn="l">
              <a:lnSpc>
                <a:spcPct val="200000"/>
              </a:lnSpc>
              <a:spcBef>
                <a:spcPts val="0"/>
              </a:spcBef>
              <a:spcAft>
                <a:spcPts val="0"/>
              </a:spcAft>
              <a:buClr>
                <a:srgbClr val="FFFFFF"/>
              </a:buClr>
              <a:buSzPts val="1800"/>
              <a:buFont typeface="Montserrat"/>
              <a:buChar char="●"/>
            </a:pPr>
            <a:r>
              <a:rPr lang="en">
                <a:solidFill>
                  <a:srgbClr val="FFFFFF"/>
                </a:solidFill>
                <a:latin typeface="Montserrat"/>
                <a:ea typeface="Montserrat"/>
                <a:cs typeface="Montserrat"/>
                <a:sym typeface="Montserrat"/>
              </a:rPr>
              <a:t>View request with traveller’s availability </a:t>
            </a:r>
            <a:endParaRPr>
              <a:solidFill>
                <a:srgbClr val="FFFFFF"/>
              </a:solidFill>
              <a:latin typeface="Montserrat"/>
              <a:ea typeface="Montserrat"/>
              <a:cs typeface="Montserrat"/>
              <a:sym typeface="Montserrat"/>
            </a:endParaRPr>
          </a:p>
          <a:p>
            <a:pPr indent="-342900" lvl="0" marL="457200" rtl="0" algn="l">
              <a:lnSpc>
                <a:spcPct val="200000"/>
              </a:lnSpc>
              <a:spcBef>
                <a:spcPts val="0"/>
              </a:spcBef>
              <a:spcAft>
                <a:spcPts val="0"/>
              </a:spcAft>
              <a:buClr>
                <a:srgbClr val="FFFFFF"/>
              </a:buClr>
              <a:buSzPts val="1800"/>
              <a:buFont typeface="Montserrat"/>
              <a:buChar char="●"/>
            </a:pPr>
            <a:r>
              <a:rPr lang="en">
                <a:solidFill>
                  <a:srgbClr val="FFFFFF"/>
                </a:solidFill>
                <a:latin typeface="Montserrat"/>
                <a:ea typeface="Montserrat"/>
                <a:cs typeface="Montserrat"/>
                <a:sym typeface="Montserrat"/>
              </a:rPr>
              <a:t>Select preferred meal time and confirm request</a:t>
            </a:r>
            <a:endParaRPr>
              <a:solidFill>
                <a:srgbClr val="FFFFFF"/>
              </a:solidFill>
              <a:latin typeface="Montserrat"/>
              <a:ea typeface="Montserrat"/>
              <a:cs typeface="Montserrat"/>
              <a:sym typeface="Montserrat"/>
            </a:endParaRPr>
          </a:p>
          <a:p>
            <a:pPr indent="-342900" lvl="0" marL="457200" rtl="0" algn="l">
              <a:lnSpc>
                <a:spcPct val="200000"/>
              </a:lnSpc>
              <a:spcBef>
                <a:spcPts val="0"/>
              </a:spcBef>
              <a:spcAft>
                <a:spcPts val="0"/>
              </a:spcAft>
              <a:buClr>
                <a:srgbClr val="FFFFFF"/>
              </a:buClr>
              <a:buSzPts val="1800"/>
              <a:buFont typeface="Montserrat"/>
              <a:buChar char="●"/>
            </a:pPr>
            <a:r>
              <a:rPr lang="en">
                <a:solidFill>
                  <a:srgbClr val="FFFFFF"/>
                </a:solidFill>
                <a:latin typeface="Montserrat"/>
                <a:ea typeface="Montserrat"/>
                <a:cs typeface="Montserrat"/>
                <a:sym typeface="Montserrat"/>
              </a:rPr>
              <a:t>View traveller’s profile with recipes</a:t>
            </a:r>
            <a:endParaRPr>
              <a:solidFill>
                <a:srgbClr val="FFFFFF"/>
              </a:solidFill>
              <a:latin typeface="Montserrat"/>
              <a:ea typeface="Montserrat"/>
              <a:cs typeface="Montserrat"/>
              <a:sym typeface="Montserrat"/>
            </a:endParaRPr>
          </a:p>
          <a:p>
            <a:pPr indent="-342900" lvl="0" marL="457200" rtl="0" algn="l">
              <a:lnSpc>
                <a:spcPct val="200000"/>
              </a:lnSpc>
              <a:spcBef>
                <a:spcPts val="0"/>
              </a:spcBef>
              <a:spcAft>
                <a:spcPts val="0"/>
              </a:spcAft>
              <a:buClr>
                <a:srgbClr val="FFFFFF"/>
              </a:buClr>
              <a:buSzPts val="1800"/>
              <a:buFont typeface="Montserrat"/>
              <a:buChar char="●"/>
            </a:pPr>
            <a:r>
              <a:rPr lang="en">
                <a:solidFill>
                  <a:srgbClr val="FFFFFF"/>
                </a:solidFill>
                <a:latin typeface="Montserrat"/>
                <a:ea typeface="Montserrat"/>
                <a:cs typeface="Montserrat"/>
                <a:sym typeface="Montserrat"/>
              </a:rPr>
              <a:t>Select recipe and export ingredients list </a:t>
            </a:r>
            <a:endParaRPr>
              <a:solidFill>
                <a:srgbClr val="FFFFFF"/>
              </a:solidFill>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pic>
        <p:nvPicPr>
          <p:cNvPr id="165" name="Google Shape;165;p33"/>
          <p:cNvPicPr preferRelativeResize="0"/>
          <p:nvPr/>
        </p:nvPicPr>
        <p:blipFill>
          <a:blip r:embed="rId3">
            <a:alphaModFix/>
          </a:blip>
          <a:stretch>
            <a:fillRect/>
          </a:stretch>
        </p:blipFill>
        <p:spPr>
          <a:xfrm>
            <a:off x="886525" y="152400"/>
            <a:ext cx="7370953" cy="4838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pic>
        <p:nvPicPr>
          <p:cNvPr id="170" name="Google Shape;170;p34"/>
          <p:cNvPicPr preferRelativeResize="0"/>
          <p:nvPr/>
        </p:nvPicPr>
        <p:blipFill>
          <a:blip r:embed="rId3">
            <a:alphaModFix/>
          </a:blip>
          <a:stretch>
            <a:fillRect/>
          </a:stretch>
        </p:blipFill>
        <p:spPr>
          <a:xfrm>
            <a:off x="1104525" y="152400"/>
            <a:ext cx="6934943" cy="48386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pic>
        <p:nvPicPr>
          <p:cNvPr id="175" name="Google Shape;175;p35"/>
          <p:cNvPicPr preferRelativeResize="0"/>
          <p:nvPr/>
        </p:nvPicPr>
        <p:blipFill>
          <a:blip r:embed="rId3">
            <a:alphaModFix/>
          </a:blip>
          <a:stretch>
            <a:fillRect/>
          </a:stretch>
        </p:blipFill>
        <p:spPr>
          <a:xfrm>
            <a:off x="214925" y="420175"/>
            <a:ext cx="8714150" cy="41528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36"/>
          <p:cNvSpPr txBox="1"/>
          <p:nvPr>
            <p:ph idx="4294967295" type="title"/>
          </p:nvPr>
        </p:nvSpPr>
        <p:spPr>
          <a:xfrm>
            <a:off x="311700" y="13673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000">
                <a:latin typeface="Montserrat"/>
                <a:ea typeface="Montserrat"/>
                <a:cs typeface="Montserrat"/>
                <a:sym typeface="Montserrat"/>
              </a:rPr>
              <a:t>Task 3</a:t>
            </a:r>
            <a:endParaRPr b="1" sz="3000">
              <a:latin typeface="Montserrat"/>
              <a:ea typeface="Montserrat"/>
              <a:cs typeface="Montserrat"/>
              <a:sym typeface="Montserrat"/>
            </a:endParaRPr>
          </a:p>
          <a:p>
            <a:pPr indent="0" lvl="0" marL="0" rtl="0" algn="ctr">
              <a:spcBef>
                <a:spcPts val="0"/>
              </a:spcBef>
              <a:spcAft>
                <a:spcPts val="0"/>
              </a:spcAft>
              <a:buNone/>
            </a:pPr>
            <a:r>
              <a:rPr lang="en" sz="3000">
                <a:latin typeface="Montserrat"/>
                <a:ea typeface="Montserrat"/>
                <a:cs typeface="Montserrat"/>
                <a:sym typeface="Montserrat"/>
              </a:rPr>
              <a:t>Get to know someone from a different culture without traveling (local)</a:t>
            </a:r>
            <a:endParaRPr sz="3000">
              <a:latin typeface="Montserrat"/>
              <a:ea typeface="Montserrat"/>
              <a:cs typeface="Montserrat"/>
              <a:sym typeface="Montserrat"/>
            </a:endParaRPr>
          </a:p>
          <a:p>
            <a:pPr indent="0" lvl="0" marL="0" rtl="0" algn="ctr">
              <a:spcBef>
                <a:spcPts val="0"/>
              </a:spcBef>
              <a:spcAft>
                <a:spcPts val="0"/>
              </a:spcAft>
              <a:buNone/>
            </a:pPr>
            <a:r>
              <a:rPr lang="en" sz="3000">
                <a:latin typeface="Montserrat"/>
                <a:ea typeface="Montserrat"/>
                <a:cs typeface="Montserrat"/>
                <a:sym typeface="Montserrat"/>
              </a:rPr>
              <a:t>Complex</a:t>
            </a:r>
            <a:endParaRPr sz="3000">
              <a:latin typeface="Montserrat"/>
              <a:ea typeface="Montserrat"/>
              <a:cs typeface="Montserrat"/>
              <a:sym typeface="Montserrat"/>
            </a:endParaRPr>
          </a:p>
          <a:p>
            <a:pPr indent="0" lvl="0" marL="0" rtl="0" algn="ctr">
              <a:spcBef>
                <a:spcPts val="0"/>
              </a:spcBef>
              <a:spcAft>
                <a:spcPts val="0"/>
              </a:spcAft>
              <a:buNone/>
            </a:pPr>
            <a:r>
              <a:t/>
            </a:r>
            <a:endParaRPr sz="3000">
              <a:latin typeface="Montserrat"/>
              <a:ea typeface="Montserrat"/>
              <a:cs typeface="Montserrat"/>
              <a:sym typeface="Montserrat"/>
            </a:endParaRPr>
          </a:p>
          <a:p>
            <a:pPr indent="0" lvl="0" marL="0" rtl="0" algn="ctr">
              <a:spcBef>
                <a:spcPts val="0"/>
              </a:spcBef>
              <a:spcAft>
                <a:spcPts val="0"/>
              </a:spcAft>
              <a:buNone/>
            </a:pPr>
            <a:r>
              <a:t/>
            </a:r>
            <a:endParaRPr sz="3000">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pic>
        <p:nvPicPr>
          <p:cNvPr id="185" name="Google Shape;185;p37"/>
          <p:cNvPicPr preferRelativeResize="0"/>
          <p:nvPr/>
        </p:nvPicPr>
        <p:blipFill>
          <a:blip r:embed="rId3">
            <a:alphaModFix/>
          </a:blip>
          <a:stretch>
            <a:fillRect/>
          </a:stretch>
        </p:blipFill>
        <p:spPr>
          <a:xfrm>
            <a:off x="4680050" y="1427200"/>
            <a:ext cx="3746020" cy="2809500"/>
          </a:xfrm>
          <a:prstGeom prst="rect">
            <a:avLst/>
          </a:prstGeom>
          <a:noFill/>
          <a:ln>
            <a:noFill/>
          </a:ln>
        </p:spPr>
      </p:pic>
      <p:sp>
        <p:nvSpPr>
          <p:cNvPr id="186" name="Google Shape;186;p37"/>
          <p:cNvSpPr txBox="1"/>
          <p:nvPr/>
        </p:nvSpPr>
        <p:spPr>
          <a:xfrm>
            <a:off x="1401413" y="815725"/>
            <a:ext cx="2210700" cy="40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dk1"/>
                </a:solidFill>
              </a:rPr>
              <a:t>BEFORE</a:t>
            </a:r>
            <a:endParaRPr b="1" sz="2800">
              <a:solidFill>
                <a:schemeClr val="dk1"/>
              </a:solidFill>
            </a:endParaRPr>
          </a:p>
          <a:p>
            <a:pPr indent="0" lvl="0" marL="0" rtl="0" algn="l">
              <a:spcBef>
                <a:spcPts val="0"/>
              </a:spcBef>
              <a:spcAft>
                <a:spcPts val="0"/>
              </a:spcAft>
              <a:buNone/>
            </a:pPr>
            <a:r>
              <a:t/>
            </a:r>
            <a:endParaRPr/>
          </a:p>
        </p:txBody>
      </p:sp>
      <p:sp>
        <p:nvSpPr>
          <p:cNvPr id="187" name="Google Shape;187;p37"/>
          <p:cNvSpPr txBox="1"/>
          <p:nvPr/>
        </p:nvSpPr>
        <p:spPr>
          <a:xfrm>
            <a:off x="5303050" y="815725"/>
            <a:ext cx="2210700" cy="40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dk1"/>
                </a:solidFill>
              </a:rPr>
              <a:t>AFTER</a:t>
            </a:r>
            <a:endParaRPr b="1" sz="2800">
              <a:solidFill>
                <a:schemeClr val="dk1"/>
              </a:solidFill>
            </a:endParaRPr>
          </a:p>
          <a:p>
            <a:pPr indent="0" lvl="0" marL="0" rtl="0" algn="l">
              <a:spcBef>
                <a:spcPts val="0"/>
              </a:spcBef>
              <a:spcAft>
                <a:spcPts val="0"/>
              </a:spcAft>
              <a:buNone/>
            </a:pPr>
            <a:r>
              <a:t/>
            </a:r>
            <a:endParaRPr/>
          </a:p>
        </p:txBody>
      </p:sp>
      <p:pic>
        <p:nvPicPr>
          <p:cNvPr id="188" name="Google Shape;188;p37"/>
          <p:cNvPicPr preferRelativeResize="0"/>
          <p:nvPr/>
        </p:nvPicPr>
        <p:blipFill>
          <a:blip r:embed="rId4">
            <a:alphaModFix/>
          </a:blip>
          <a:stretch>
            <a:fillRect/>
          </a:stretch>
        </p:blipFill>
        <p:spPr>
          <a:xfrm>
            <a:off x="984875" y="1427200"/>
            <a:ext cx="3043776" cy="29220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pic>
        <p:nvPicPr>
          <p:cNvPr id="193" name="Google Shape;193;p38"/>
          <p:cNvPicPr preferRelativeResize="0"/>
          <p:nvPr/>
        </p:nvPicPr>
        <p:blipFill>
          <a:blip r:embed="rId3">
            <a:alphaModFix/>
          </a:blip>
          <a:stretch>
            <a:fillRect/>
          </a:stretch>
        </p:blipFill>
        <p:spPr>
          <a:xfrm>
            <a:off x="1132100" y="152400"/>
            <a:ext cx="6702411" cy="48387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39"/>
          <p:cNvSpPr txBox="1"/>
          <p:nvPr>
            <p:ph idx="4294967295" type="title"/>
          </p:nvPr>
        </p:nvSpPr>
        <p:spPr>
          <a:xfrm>
            <a:off x="311700" y="19990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Montserrat"/>
                <a:ea typeface="Montserrat"/>
                <a:cs typeface="Montserrat"/>
                <a:sym typeface="Montserrat"/>
              </a:rPr>
              <a:t>MAJOR CHANGES</a:t>
            </a:r>
            <a:endParaRPr sz="5000">
              <a:latin typeface="Montserrat"/>
              <a:ea typeface="Montserrat"/>
              <a:cs typeface="Montserrat"/>
              <a:sym typeface="Montserra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40"/>
          <p:cNvSpPr txBox="1"/>
          <p:nvPr>
            <p:ph type="title"/>
          </p:nvPr>
        </p:nvSpPr>
        <p:spPr>
          <a:xfrm>
            <a:off x="162725" y="445025"/>
            <a:ext cx="8835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a:ea typeface="Montserrat"/>
                <a:cs typeface="Montserrat"/>
                <a:sym typeface="Montserrat"/>
              </a:rPr>
              <a:t>Major Change 1: From Map Design to List Design</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
        <p:nvSpPr>
          <p:cNvPr id="204" name="Google Shape;204;p40"/>
          <p:cNvSpPr/>
          <p:nvPr/>
        </p:nvSpPr>
        <p:spPr>
          <a:xfrm>
            <a:off x="4004425" y="2510250"/>
            <a:ext cx="825000" cy="513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5" name="Google Shape;205;p40"/>
          <p:cNvPicPr preferRelativeResize="0"/>
          <p:nvPr/>
        </p:nvPicPr>
        <p:blipFill rotWithShape="1">
          <a:blip r:embed="rId3">
            <a:alphaModFix/>
          </a:blip>
          <a:srcRect b="10561" l="0" r="0" t="4606"/>
          <a:stretch/>
        </p:blipFill>
        <p:spPr>
          <a:xfrm>
            <a:off x="86525" y="1358900"/>
            <a:ext cx="3843525" cy="3241276"/>
          </a:xfrm>
          <a:prstGeom prst="rect">
            <a:avLst/>
          </a:prstGeom>
          <a:noFill/>
          <a:ln>
            <a:noFill/>
          </a:ln>
        </p:spPr>
      </p:pic>
      <p:pic>
        <p:nvPicPr>
          <p:cNvPr id="206" name="Google Shape;206;p40"/>
          <p:cNvPicPr preferRelativeResize="0"/>
          <p:nvPr/>
        </p:nvPicPr>
        <p:blipFill>
          <a:blip r:embed="rId4">
            <a:alphaModFix/>
          </a:blip>
          <a:stretch>
            <a:fillRect/>
          </a:stretch>
        </p:blipFill>
        <p:spPr>
          <a:xfrm>
            <a:off x="5184075" y="1268162"/>
            <a:ext cx="3410700" cy="34227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a:ea typeface="Montserrat"/>
                <a:cs typeface="Montserrat"/>
                <a:sym typeface="Montserrat"/>
              </a:rPr>
              <a:t>Major Change 2: </a:t>
            </a:r>
            <a:r>
              <a:rPr lang="en">
                <a:solidFill>
                  <a:srgbClr val="FFFFFF"/>
                </a:solidFill>
                <a:latin typeface="Montserrat"/>
                <a:ea typeface="Montserrat"/>
                <a:cs typeface="Montserrat"/>
                <a:sym typeface="Montserrat"/>
              </a:rPr>
              <a:t>Reorganized notifications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12" name="Google Shape;212;p41"/>
          <p:cNvSpPr/>
          <p:nvPr/>
        </p:nvSpPr>
        <p:spPr>
          <a:xfrm>
            <a:off x="3521350" y="2510250"/>
            <a:ext cx="1689600" cy="513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3" name="Google Shape;213;p41"/>
          <p:cNvPicPr preferRelativeResize="0"/>
          <p:nvPr/>
        </p:nvPicPr>
        <p:blipFill rotWithShape="1">
          <a:blip r:embed="rId3">
            <a:alphaModFix/>
          </a:blip>
          <a:srcRect b="6626" l="3343" r="4558" t="2974"/>
          <a:stretch/>
        </p:blipFill>
        <p:spPr>
          <a:xfrm>
            <a:off x="788450" y="1233750"/>
            <a:ext cx="2215100" cy="3454025"/>
          </a:xfrm>
          <a:prstGeom prst="rect">
            <a:avLst/>
          </a:prstGeom>
          <a:noFill/>
          <a:ln>
            <a:noFill/>
          </a:ln>
        </p:spPr>
      </p:pic>
      <p:pic>
        <p:nvPicPr>
          <p:cNvPr id="214" name="Google Shape;214;p41"/>
          <p:cNvPicPr preferRelativeResize="0"/>
          <p:nvPr/>
        </p:nvPicPr>
        <p:blipFill>
          <a:blip r:embed="rId4">
            <a:alphaModFix/>
          </a:blip>
          <a:stretch>
            <a:fillRect/>
          </a:stretch>
        </p:blipFill>
        <p:spPr>
          <a:xfrm>
            <a:off x="5363350" y="1170125"/>
            <a:ext cx="2283100" cy="3334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5"/>
          <p:cNvSpPr txBox="1"/>
          <p:nvPr>
            <p:ph idx="4294967295" type="title"/>
          </p:nvPr>
        </p:nvSpPr>
        <p:spPr>
          <a:xfrm>
            <a:off x="311700" y="16755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Montserrat"/>
                <a:ea typeface="Montserrat"/>
                <a:cs typeface="Montserrat"/>
                <a:sym typeface="Montserrat"/>
              </a:rPr>
              <a:t>TASK 1</a:t>
            </a:r>
            <a:endParaRPr b="1">
              <a:latin typeface="Montserrat"/>
              <a:ea typeface="Montserrat"/>
              <a:cs typeface="Montserrat"/>
              <a:sym typeface="Montserrat"/>
            </a:endParaRPr>
          </a:p>
          <a:p>
            <a:pPr indent="0" lvl="0" marL="0" rtl="0" algn="ctr">
              <a:spcBef>
                <a:spcPts val="0"/>
              </a:spcBef>
              <a:spcAft>
                <a:spcPts val="0"/>
              </a:spcAft>
              <a:buNone/>
            </a:pPr>
            <a:r>
              <a:rPr lang="en">
                <a:latin typeface="Montserrat"/>
                <a:ea typeface="Montserrat"/>
                <a:cs typeface="Montserrat"/>
                <a:sym typeface="Montserrat"/>
              </a:rPr>
              <a:t>Meet local people to share interests/passions</a:t>
            </a:r>
            <a:r>
              <a:rPr lang="en">
                <a:latin typeface="Montserrat"/>
                <a:ea typeface="Montserrat"/>
                <a:cs typeface="Montserrat"/>
                <a:sym typeface="Montserrat"/>
              </a:rPr>
              <a:t> (traveler perspective) </a:t>
            </a:r>
            <a:endParaRPr>
              <a:latin typeface="Montserrat"/>
              <a:ea typeface="Montserrat"/>
              <a:cs typeface="Montserrat"/>
              <a:sym typeface="Montserrat"/>
            </a:endParaRPr>
          </a:p>
          <a:p>
            <a:pPr indent="0" lvl="0" marL="0" rtl="0" algn="ctr">
              <a:spcBef>
                <a:spcPts val="0"/>
              </a:spcBef>
              <a:spcAft>
                <a:spcPts val="0"/>
              </a:spcAft>
              <a:buNone/>
            </a:pPr>
            <a:r>
              <a:rPr lang="en">
                <a:latin typeface="Montserrat"/>
                <a:ea typeface="Montserrat"/>
                <a:cs typeface="Montserrat"/>
                <a:sym typeface="Montserrat"/>
              </a:rPr>
              <a:t>Simple</a:t>
            </a:r>
            <a:endParaRPr sz="5000">
              <a:latin typeface="Montserrat"/>
              <a:ea typeface="Montserrat"/>
              <a:cs typeface="Montserrat"/>
              <a:sym typeface="Montserrat"/>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a:ea typeface="Montserrat"/>
                <a:cs typeface="Montserrat"/>
                <a:sym typeface="Montserrat"/>
              </a:rPr>
              <a:t>Major Change 3: Traveler Vs. Local Mode Changes UI Significantly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
        <p:nvSpPr>
          <p:cNvPr id="220" name="Google Shape;220;p42"/>
          <p:cNvSpPr txBox="1"/>
          <p:nvPr/>
        </p:nvSpPr>
        <p:spPr>
          <a:xfrm>
            <a:off x="416500" y="1733575"/>
            <a:ext cx="8520600" cy="3033600"/>
          </a:xfrm>
          <a:prstGeom prst="rect">
            <a:avLst/>
          </a:prstGeom>
          <a:noFill/>
          <a:ln>
            <a:noFill/>
          </a:ln>
        </p:spPr>
        <p:txBody>
          <a:bodyPr anchorCtr="0" anchor="t" bIns="91425" lIns="91425" spcFirstLastPara="1" rIns="91425" wrap="square" tIns="91425">
            <a:noAutofit/>
          </a:bodyPr>
          <a:lstStyle/>
          <a:p>
            <a:pPr indent="-387350" lvl="0" marL="457200" rtl="0" algn="l">
              <a:lnSpc>
                <a:spcPct val="115000"/>
              </a:lnSpc>
              <a:spcBef>
                <a:spcPts val="0"/>
              </a:spcBef>
              <a:spcAft>
                <a:spcPts val="0"/>
              </a:spcAft>
              <a:buClr>
                <a:srgbClr val="FFFFFF"/>
              </a:buClr>
              <a:buSzPts val="2500"/>
              <a:buFont typeface="Montserrat"/>
              <a:buChar char="●"/>
            </a:pPr>
            <a:r>
              <a:rPr lang="en" sz="2500">
                <a:solidFill>
                  <a:srgbClr val="FFFFFF"/>
                </a:solidFill>
                <a:latin typeface="Montserrat"/>
                <a:ea typeface="Montserrat"/>
                <a:cs typeface="Montserrat"/>
                <a:sym typeface="Montserrat"/>
              </a:rPr>
              <a:t>In our old designs, we thought all our screens would look the same for both the traveler and local (that is, they would have the same interface) </a:t>
            </a:r>
            <a:endParaRPr sz="2500">
              <a:solidFill>
                <a:srgbClr val="FFFFFF"/>
              </a:solidFill>
              <a:latin typeface="Montserrat"/>
              <a:ea typeface="Montserrat"/>
              <a:cs typeface="Montserrat"/>
              <a:sym typeface="Montserrat"/>
            </a:endParaRPr>
          </a:p>
          <a:p>
            <a:pPr indent="-387350" lvl="0" marL="457200" rtl="0" algn="l">
              <a:lnSpc>
                <a:spcPct val="115000"/>
              </a:lnSpc>
              <a:spcBef>
                <a:spcPts val="0"/>
              </a:spcBef>
              <a:spcAft>
                <a:spcPts val="0"/>
              </a:spcAft>
              <a:buClr>
                <a:srgbClr val="FFFFFF"/>
              </a:buClr>
              <a:buSzPts val="2500"/>
              <a:buFont typeface="Montserrat"/>
              <a:buChar char="●"/>
            </a:pPr>
            <a:r>
              <a:rPr lang="en" sz="2500">
                <a:solidFill>
                  <a:srgbClr val="FFFFFF"/>
                </a:solidFill>
                <a:latin typeface="Montserrat"/>
                <a:ea typeface="Montserrat"/>
                <a:cs typeface="Montserrat"/>
                <a:sym typeface="Montserrat"/>
              </a:rPr>
              <a:t>This proved to be a little confusing</a:t>
            </a:r>
            <a:endParaRPr sz="2500">
              <a:solidFill>
                <a:srgbClr val="FFFFFF"/>
              </a:solidFill>
              <a:latin typeface="Montserrat"/>
              <a:ea typeface="Montserrat"/>
              <a:cs typeface="Montserrat"/>
              <a:sym typeface="Montserrat"/>
            </a:endParaRPr>
          </a:p>
          <a:p>
            <a:pPr indent="-387350" lvl="0" marL="457200" rtl="0" algn="l">
              <a:lnSpc>
                <a:spcPct val="115000"/>
              </a:lnSpc>
              <a:spcBef>
                <a:spcPts val="0"/>
              </a:spcBef>
              <a:spcAft>
                <a:spcPts val="0"/>
              </a:spcAft>
              <a:buClr>
                <a:srgbClr val="FFFFFF"/>
              </a:buClr>
              <a:buSzPts val="2500"/>
              <a:buFont typeface="Montserrat"/>
              <a:buChar char="●"/>
            </a:pPr>
            <a:r>
              <a:rPr lang="en" sz="2500">
                <a:solidFill>
                  <a:srgbClr val="FFFFFF"/>
                </a:solidFill>
                <a:latin typeface="Montserrat"/>
                <a:ea typeface="Montserrat"/>
                <a:cs typeface="Montserrat"/>
                <a:sym typeface="Montserrat"/>
              </a:rPr>
              <a:t>One of our newer improvements is to change the interface based on the mode you are in </a:t>
            </a:r>
            <a:endParaRPr sz="2500">
              <a:solidFill>
                <a:srgbClr val="FFFFFF"/>
              </a:solidFill>
              <a:latin typeface="Montserrat"/>
              <a:ea typeface="Montserrat"/>
              <a:cs typeface="Montserrat"/>
              <a:sym typeface="Montserrat"/>
            </a:endParaRPr>
          </a:p>
          <a:p>
            <a:pPr indent="0" lvl="0" marL="457200" rtl="0" algn="l">
              <a:lnSpc>
                <a:spcPct val="115000"/>
              </a:lnSpc>
              <a:spcBef>
                <a:spcPts val="0"/>
              </a:spcBef>
              <a:spcAft>
                <a:spcPts val="0"/>
              </a:spcAft>
              <a:buNone/>
            </a:pPr>
            <a:r>
              <a:t/>
            </a:r>
            <a:endParaRPr sz="2500">
              <a:solidFill>
                <a:srgbClr val="FFFFFF"/>
              </a:solidFill>
              <a:latin typeface="Montserrat"/>
              <a:ea typeface="Montserrat"/>
              <a:cs typeface="Montserrat"/>
              <a:sym typeface="Montserra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43"/>
          <p:cNvSpPr txBox="1"/>
          <p:nvPr>
            <p:ph idx="4294967295"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a:ea typeface="Montserrat"/>
                <a:cs typeface="Montserrat"/>
                <a:sym typeface="Montserrat"/>
              </a:rPr>
              <a:t>Example: Distances</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pic>
        <p:nvPicPr>
          <p:cNvPr id="226" name="Google Shape;226;p43"/>
          <p:cNvPicPr preferRelativeResize="0"/>
          <p:nvPr/>
        </p:nvPicPr>
        <p:blipFill>
          <a:blip r:embed="rId3">
            <a:alphaModFix/>
          </a:blip>
          <a:stretch>
            <a:fillRect/>
          </a:stretch>
        </p:blipFill>
        <p:spPr>
          <a:xfrm>
            <a:off x="5014250" y="1057450"/>
            <a:ext cx="1863113" cy="3735249"/>
          </a:xfrm>
          <a:prstGeom prst="rect">
            <a:avLst/>
          </a:prstGeom>
          <a:noFill/>
          <a:ln>
            <a:noFill/>
          </a:ln>
        </p:spPr>
      </p:pic>
      <p:pic>
        <p:nvPicPr>
          <p:cNvPr id="227" name="Google Shape;227;p43"/>
          <p:cNvPicPr preferRelativeResize="0"/>
          <p:nvPr/>
        </p:nvPicPr>
        <p:blipFill>
          <a:blip r:embed="rId4">
            <a:alphaModFix/>
          </a:blip>
          <a:stretch>
            <a:fillRect/>
          </a:stretch>
        </p:blipFill>
        <p:spPr>
          <a:xfrm>
            <a:off x="2186175" y="1097175"/>
            <a:ext cx="1806300" cy="365580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a:ea typeface="Montserrat"/>
                <a:cs typeface="Montserrat"/>
                <a:sym typeface="Montserrat"/>
              </a:rPr>
              <a:t>Major Change 4: Explore Button</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pic>
        <p:nvPicPr>
          <p:cNvPr id="233" name="Google Shape;233;p44"/>
          <p:cNvPicPr preferRelativeResize="0"/>
          <p:nvPr/>
        </p:nvPicPr>
        <p:blipFill>
          <a:blip r:embed="rId3">
            <a:alphaModFix/>
          </a:blip>
          <a:stretch>
            <a:fillRect/>
          </a:stretch>
        </p:blipFill>
        <p:spPr>
          <a:xfrm>
            <a:off x="3863950" y="1097175"/>
            <a:ext cx="1806300" cy="3655801"/>
          </a:xfrm>
          <a:prstGeom prst="rect">
            <a:avLst/>
          </a:prstGeom>
          <a:noFill/>
          <a:ln>
            <a:noFill/>
          </a:ln>
        </p:spPr>
      </p:pic>
      <p:sp>
        <p:nvSpPr>
          <p:cNvPr id="234" name="Google Shape;234;p44"/>
          <p:cNvSpPr/>
          <p:nvPr/>
        </p:nvSpPr>
        <p:spPr>
          <a:xfrm>
            <a:off x="2596375" y="4336575"/>
            <a:ext cx="1408200" cy="416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45"/>
          <p:cNvSpPr txBox="1"/>
          <p:nvPr>
            <p:ph idx="4294967295" type="title"/>
          </p:nvPr>
        </p:nvSpPr>
        <p:spPr>
          <a:xfrm>
            <a:off x="311700" y="19990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Montserrat"/>
                <a:ea typeface="Montserrat"/>
                <a:cs typeface="Montserrat"/>
                <a:sym typeface="Montserrat"/>
              </a:rPr>
              <a:t>PROTOTYPE OVERVIEW</a:t>
            </a:r>
            <a:endParaRPr sz="5000">
              <a:latin typeface="Montserrat"/>
              <a:ea typeface="Montserrat"/>
              <a:cs typeface="Montserrat"/>
              <a:sym typeface="Montserrat"/>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a:ea typeface="Montserrat"/>
                <a:cs typeface="Montserrat"/>
                <a:sym typeface="Montserrat"/>
              </a:rPr>
              <a:t>Prototyping Tools</a:t>
            </a:r>
            <a:endParaRPr>
              <a:latin typeface="Montserrat"/>
              <a:ea typeface="Montserrat"/>
              <a:cs typeface="Montserrat"/>
              <a:sym typeface="Montserrat"/>
            </a:endParaRPr>
          </a:p>
        </p:txBody>
      </p:sp>
      <p:sp>
        <p:nvSpPr>
          <p:cNvPr id="245" name="Google Shape;245;p46"/>
          <p:cNvSpPr txBox="1"/>
          <p:nvPr>
            <p:ph idx="1" type="body"/>
          </p:nvPr>
        </p:nvSpPr>
        <p:spPr>
          <a:xfrm>
            <a:off x="311700" y="1152475"/>
            <a:ext cx="8520600" cy="84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246" name="Google Shape;246;p46"/>
          <p:cNvSpPr txBox="1"/>
          <p:nvPr/>
        </p:nvSpPr>
        <p:spPr>
          <a:xfrm>
            <a:off x="889350" y="1270450"/>
            <a:ext cx="7365300" cy="3765000"/>
          </a:xfrm>
          <a:prstGeom prst="rect">
            <a:avLst/>
          </a:prstGeom>
          <a:noFill/>
          <a:ln>
            <a:noFill/>
          </a:ln>
        </p:spPr>
        <p:txBody>
          <a:bodyPr anchorCtr="0" anchor="t" bIns="91425" lIns="91425" spcFirstLastPara="1" rIns="91425" wrap="square" tIns="91425">
            <a:noAutofit/>
          </a:bodyPr>
          <a:lstStyle/>
          <a:p>
            <a:pPr indent="-355600" lvl="0" marL="457200" rtl="0" algn="l">
              <a:lnSpc>
                <a:spcPct val="200000"/>
              </a:lnSpc>
              <a:spcBef>
                <a:spcPts val="0"/>
              </a:spcBef>
              <a:spcAft>
                <a:spcPts val="0"/>
              </a:spcAft>
              <a:buClr>
                <a:srgbClr val="FFFFFF"/>
              </a:buClr>
              <a:buSzPts val="2000"/>
              <a:buFont typeface="Montserrat"/>
              <a:buChar char="●"/>
            </a:pPr>
            <a:r>
              <a:rPr lang="en" sz="2000">
                <a:solidFill>
                  <a:srgbClr val="FFFFFF"/>
                </a:solidFill>
                <a:latin typeface="Montserrat"/>
                <a:ea typeface="Montserrat"/>
                <a:cs typeface="Montserrat"/>
                <a:sym typeface="Montserrat"/>
              </a:rPr>
              <a:t>Used Figma to make and style the prototype (emulating iPhone X)</a:t>
            </a:r>
            <a:endParaRPr sz="2000">
              <a:solidFill>
                <a:srgbClr val="FFFFFF"/>
              </a:solidFill>
              <a:latin typeface="Montserrat"/>
              <a:ea typeface="Montserrat"/>
              <a:cs typeface="Montserrat"/>
              <a:sym typeface="Montserrat"/>
            </a:endParaRPr>
          </a:p>
          <a:p>
            <a:pPr indent="-355600" lvl="0" marL="457200" rtl="0" algn="l">
              <a:lnSpc>
                <a:spcPct val="200000"/>
              </a:lnSpc>
              <a:spcBef>
                <a:spcPts val="0"/>
              </a:spcBef>
              <a:spcAft>
                <a:spcPts val="0"/>
              </a:spcAft>
              <a:buClr>
                <a:srgbClr val="FFFFFF"/>
              </a:buClr>
              <a:buSzPts val="2000"/>
              <a:buFont typeface="Montserrat"/>
              <a:buChar char="●"/>
            </a:pPr>
            <a:r>
              <a:rPr lang="en" sz="2000">
                <a:solidFill>
                  <a:srgbClr val="FFFFFF"/>
                </a:solidFill>
                <a:latin typeface="Montserrat"/>
                <a:ea typeface="Montserrat"/>
                <a:cs typeface="Montserrat"/>
                <a:sym typeface="Montserrat"/>
              </a:rPr>
              <a:t>Used InVision to add interactive elements which highlighted clickable areas, giving users hints - easy! </a:t>
            </a:r>
            <a:endParaRPr sz="2000">
              <a:solidFill>
                <a:srgbClr val="FFFFFF"/>
              </a:solidFill>
              <a:latin typeface="Montserrat"/>
              <a:ea typeface="Montserrat"/>
              <a:cs typeface="Montserrat"/>
              <a:sym typeface="Montserrat"/>
            </a:endParaRPr>
          </a:p>
          <a:p>
            <a:pPr indent="-355600" lvl="0" marL="457200" rtl="0" algn="l">
              <a:lnSpc>
                <a:spcPct val="200000"/>
              </a:lnSpc>
              <a:spcBef>
                <a:spcPts val="0"/>
              </a:spcBef>
              <a:spcAft>
                <a:spcPts val="0"/>
              </a:spcAft>
              <a:buClr>
                <a:srgbClr val="FFFFFF"/>
              </a:buClr>
              <a:buSzPts val="2000"/>
              <a:buFont typeface="Montserrat"/>
              <a:buChar char="●"/>
            </a:pPr>
            <a:r>
              <a:rPr lang="en" sz="2000">
                <a:solidFill>
                  <a:srgbClr val="FFFFFF"/>
                </a:solidFill>
                <a:latin typeface="Montserrat"/>
                <a:ea typeface="Montserrat"/>
                <a:cs typeface="Montserrat"/>
                <a:sym typeface="Montserrat"/>
              </a:rPr>
              <a:t>Hard to include audio for our third task - hard!</a:t>
            </a:r>
            <a:endParaRPr sz="2000">
              <a:solidFill>
                <a:srgbClr val="FFFFFF"/>
              </a:solidFill>
              <a:latin typeface="Montserrat"/>
              <a:ea typeface="Montserrat"/>
              <a:cs typeface="Montserrat"/>
              <a:sym typeface="Montserrat"/>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Google Shape;251;p47"/>
          <p:cNvSpPr txBox="1"/>
          <p:nvPr/>
        </p:nvSpPr>
        <p:spPr>
          <a:xfrm>
            <a:off x="845000" y="-183700"/>
            <a:ext cx="6405000" cy="3000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800">
              <a:solidFill>
                <a:schemeClr val="lt2"/>
              </a:solidFill>
            </a:endParaRPr>
          </a:p>
          <a:p>
            <a:pPr indent="0" lvl="0" marL="0" rtl="0" algn="l">
              <a:lnSpc>
                <a:spcPct val="115000"/>
              </a:lnSpc>
              <a:spcBef>
                <a:spcPts val="1600"/>
              </a:spcBef>
              <a:spcAft>
                <a:spcPts val="1600"/>
              </a:spcAft>
              <a:buNone/>
            </a:pPr>
            <a:r>
              <a:t/>
            </a:r>
            <a:endParaRPr/>
          </a:p>
        </p:txBody>
      </p:sp>
      <p:sp>
        <p:nvSpPr>
          <p:cNvPr id="252" name="Google Shape;252;p47"/>
          <p:cNvSpPr txBox="1"/>
          <p:nvPr/>
        </p:nvSpPr>
        <p:spPr>
          <a:xfrm>
            <a:off x="587975" y="902250"/>
            <a:ext cx="8186400" cy="4080900"/>
          </a:xfrm>
          <a:prstGeom prst="rect">
            <a:avLst/>
          </a:prstGeom>
          <a:noFill/>
          <a:ln>
            <a:noFill/>
          </a:ln>
        </p:spPr>
        <p:txBody>
          <a:bodyPr anchorCtr="0" anchor="t" bIns="91425" lIns="91425" spcFirstLastPara="1" rIns="91425" wrap="square" tIns="91425">
            <a:noAutofit/>
          </a:bodyPr>
          <a:lstStyle/>
          <a:p>
            <a:pPr indent="-355600" lvl="0" marL="457200" rtl="0" algn="l">
              <a:lnSpc>
                <a:spcPct val="150000"/>
              </a:lnSpc>
              <a:spcBef>
                <a:spcPts val="0"/>
              </a:spcBef>
              <a:spcAft>
                <a:spcPts val="0"/>
              </a:spcAft>
              <a:buClr>
                <a:srgbClr val="FFFFFF"/>
              </a:buClr>
              <a:buSzPts val="2000"/>
              <a:buFont typeface="Montserrat"/>
              <a:buChar char="●"/>
            </a:pPr>
            <a:r>
              <a:rPr lang="en" sz="2000">
                <a:solidFill>
                  <a:srgbClr val="FFFFFF"/>
                </a:solidFill>
                <a:latin typeface="Montserrat"/>
                <a:ea typeface="Montserrat"/>
                <a:cs typeface="Montserrat"/>
                <a:sym typeface="Montserrat"/>
              </a:rPr>
              <a:t>Animations simplified/excluded</a:t>
            </a:r>
            <a:endParaRPr sz="2000">
              <a:solidFill>
                <a:srgbClr val="FFFFFF"/>
              </a:solidFill>
              <a:latin typeface="Montserrat"/>
              <a:ea typeface="Montserrat"/>
              <a:cs typeface="Montserrat"/>
              <a:sym typeface="Montserrat"/>
            </a:endParaRPr>
          </a:p>
          <a:p>
            <a:pPr indent="-355600" lvl="1" marL="914400" rtl="0" algn="l">
              <a:lnSpc>
                <a:spcPct val="150000"/>
              </a:lnSpc>
              <a:spcBef>
                <a:spcPts val="0"/>
              </a:spcBef>
              <a:spcAft>
                <a:spcPts val="0"/>
              </a:spcAft>
              <a:buClr>
                <a:srgbClr val="FFFFFF"/>
              </a:buClr>
              <a:buSzPts val="2000"/>
              <a:buFont typeface="Montserrat"/>
              <a:buChar char="○"/>
            </a:pPr>
            <a:r>
              <a:rPr lang="en" sz="2000">
                <a:solidFill>
                  <a:srgbClr val="FFFFFF"/>
                </a:solidFill>
                <a:latin typeface="Montserrat"/>
                <a:ea typeface="Montserrat"/>
                <a:cs typeface="Montserrat"/>
                <a:sym typeface="Montserrat"/>
              </a:rPr>
              <a:t>E.g. users should be able to scroll through more times in drop down menu not there yet </a:t>
            </a:r>
            <a:endParaRPr sz="2000">
              <a:solidFill>
                <a:srgbClr val="FFFFFF"/>
              </a:solidFill>
              <a:latin typeface="Montserrat"/>
              <a:ea typeface="Montserrat"/>
              <a:cs typeface="Montserrat"/>
              <a:sym typeface="Montserrat"/>
            </a:endParaRPr>
          </a:p>
          <a:p>
            <a:pPr indent="-355600" lvl="1" marL="914400" rtl="0" algn="l">
              <a:lnSpc>
                <a:spcPct val="150000"/>
              </a:lnSpc>
              <a:spcBef>
                <a:spcPts val="0"/>
              </a:spcBef>
              <a:spcAft>
                <a:spcPts val="0"/>
              </a:spcAft>
              <a:buClr>
                <a:srgbClr val="FFFFFF"/>
              </a:buClr>
              <a:buSzPts val="2000"/>
              <a:buFont typeface="Montserrat"/>
              <a:buChar char="○"/>
            </a:pPr>
            <a:r>
              <a:rPr lang="en" sz="2000">
                <a:solidFill>
                  <a:srgbClr val="FFFFFF"/>
                </a:solidFill>
                <a:latin typeface="Montserrat"/>
                <a:ea typeface="Montserrat"/>
                <a:cs typeface="Montserrat"/>
                <a:sym typeface="Montserrat"/>
              </a:rPr>
              <a:t>For now, to keep it simple, we had generate a list of sample times </a:t>
            </a:r>
            <a:endParaRPr sz="2000">
              <a:solidFill>
                <a:srgbClr val="FFFFFF"/>
              </a:solidFill>
              <a:latin typeface="Montserrat"/>
              <a:ea typeface="Montserrat"/>
              <a:cs typeface="Montserrat"/>
              <a:sym typeface="Montserrat"/>
            </a:endParaRPr>
          </a:p>
          <a:p>
            <a:pPr indent="-355600" lvl="0" marL="457200" rtl="0" algn="l">
              <a:lnSpc>
                <a:spcPct val="150000"/>
              </a:lnSpc>
              <a:spcBef>
                <a:spcPts val="0"/>
              </a:spcBef>
              <a:spcAft>
                <a:spcPts val="0"/>
              </a:spcAft>
              <a:buClr>
                <a:srgbClr val="FFFFFF"/>
              </a:buClr>
              <a:buSzPts val="2000"/>
              <a:buFont typeface="Montserrat"/>
              <a:buChar char="●"/>
            </a:pPr>
            <a:r>
              <a:rPr lang="en" sz="2000">
                <a:solidFill>
                  <a:srgbClr val="FFFFFF"/>
                </a:solidFill>
                <a:latin typeface="Montserrat"/>
                <a:ea typeface="Montserrat"/>
                <a:cs typeface="Montserrat"/>
                <a:sym typeface="Montserrat"/>
              </a:rPr>
              <a:t>Prototype focused on two users </a:t>
            </a:r>
            <a:endParaRPr sz="2000">
              <a:solidFill>
                <a:srgbClr val="FFFFFF"/>
              </a:solidFill>
              <a:latin typeface="Montserrat"/>
              <a:ea typeface="Montserrat"/>
              <a:cs typeface="Montserrat"/>
              <a:sym typeface="Montserrat"/>
            </a:endParaRPr>
          </a:p>
          <a:p>
            <a:pPr indent="-355600" lvl="0" marL="457200" rtl="0" algn="l">
              <a:lnSpc>
                <a:spcPct val="150000"/>
              </a:lnSpc>
              <a:spcBef>
                <a:spcPts val="0"/>
              </a:spcBef>
              <a:spcAft>
                <a:spcPts val="0"/>
              </a:spcAft>
              <a:buClr>
                <a:srgbClr val="FFFFFF"/>
              </a:buClr>
              <a:buSzPts val="2000"/>
              <a:buFont typeface="Montserrat"/>
              <a:buChar char="●"/>
            </a:pPr>
            <a:r>
              <a:rPr lang="en" sz="2000">
                <a:solidFill>
                  <a:srgbClr val="FFFFFF"/>
                </a:solidFill>
                <a:latin typeface="Montserrat"/>
                <a:ea typeface="Montserrat"/>
                <a:cs typeface="Montserrat"/>
                <a:sym typeface="Montserrat"/>
              </a:rPr>
              <a:t>Prototype does not show how to edit a user profile page </a:t>
            </a:r>
            <a:endParaRPr sz="2000">
              <a:solidFill>
                <a:srgbClr val="FFFFFF"/>
              </a:solidFill>
              <a:latin typeface="Montserrat"/>
              <a:ea typeface="Montserrat"/>
              <a:cs typeface="Montserrat"/>
              <a:sym typeface="Montserrat"/>
            </a:endParaRPr>
          </a:p>
          <a:p>
            <a:pPr indent="-355600" lvl="0" marL="457200" rtl="0" algn="l">
              <a:lnSpc>
                <a:spcPct val="150000"/>
              </a:lnSpc>
              <a:spcBef>
                <a:spcPts val="0"/>
              </a:spcBef>
              <a:spcAft>
                <a:spcPts val="0"/>
              </a:spcAft>
              <a:buClr>
                <a:srgbClr val="FFFFFF"/>
              </a:buClr>
              <a:buSzPts val="2000"/>
              <a:buFont typeface="Montserrat"/>
              <a:buChar char="●"/>
            </a:pPr>
            <a:r>
              <a:rPr lang="en" sz="2000">
                <a:solidFill>
                  <a:srgbClr val="FFFFFF"/>
                </a:solidFill>
                <a:latin typeface="Montserrat"/>
                <a:ea typeface="Montserrat"/>
                <a:cs typeface="Montserrat"/>
                <a:sym typeface="Montserrat"/>
              </a:rPr>
              <a:t>User’s history page (shows who they have previously connected with) currently excluded for simplicity </a:t>
            </a:r>
            <a:endParaRPr sz="2000">
              <a:solidFill>
                <a:srgbClr val="FFFFFF"/>
              </a:solidFill>
              <a:latin typeface="Montserrat"/>
              <a:ea typeface="Montserrat"/>
              <a:cs typeface="Montserrat"/>
              <a:sym typeface="Montserrat"/>
            </a:endParaRPr>
          </a:p>
        </p:txBody>
      </p:sp>
      <p:sp>
        <p:nvSpPr>
          <p:cNvPr id="253" name="Google Shape;253;p47"/>
          <p:cNvSpPr txBox="1"/>
          <p:nvPr/>
        </p:nvSpPr>
        <p:spPr>
          <a:xfrm>
            <a:off x="330775" y="294500"/>
            <a:ext cx="7053900" cy="82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FFFFFF"/>
                </a:solidFill>
                <a:latin typeface="Montserrat"/>
                <a:ea typeface="Montserrat"/>
                <a:cs typeface="Montserrat"/>
                <a:sym typeface="Montserrat"/>
              </a:rPr>
              <a:t>Limitations/Tradeoffs</a:t>
            </a:r>
            <a:endParaRPr sz="2800">
              <a:solidFill>
                <a:srgbClr val="FFFFFF"/>
              </a:solidFill>
              <a:latin typeface="Montserrat"/>
              <a:ea typeface="Montserrat"/>
              <a:cs typeface="Montserrat"/>
              <a:sym typeface="Montserrat"/>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Google Shape;258;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a:ea typeface="Montserrat"/>
                <a:cs typeface="Montserrat"/>
                <a:sym typeface="Montserrat"/>
              </a:rPr>
              <a:t>Wizard of Oz Techniques</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
        <p:nvSpPr>
          <p:cNvPr id="259" name="Google Shape;259;p48"/>
          <p:cNvSpPr txBox="1"/>
          <p:nvPr/>
        </p:nvSpPr>
        <p:spPr>
          <a:xfrm>
            <a:off x="539000" y="1066025"/>
            <a:ext cx="7053900" cy="3551400"/>
          </a:xfrm>
          <a:prstGeom prst="rect">
            <a:avLst/>
          </a:prstGeom>
          <a:noFill/>
          <a:ln>
            <a:noFill/>
          </a:ln>
        </p:spPr>
        <p:txBody>
          <a:bodyPr anchorCtr="0" anchor="t" bIns="91425" lIns="91425" spcFirstLastPara="1" rIns="91425" wrap="square" tIns="91425">
            <a:noAutofit/>
          </a:bodyPr>
          <a:lstStyle/>
          <a:p>
            <a:pPr indent="-387350" lvl="0" marL="457200" rtl="0" algn="l">
              <a:spcBef>
                <a:spcPts val="0"/>
              </a:spcBef>
              <a:spcAft>
                <a:spcPts val="0"/>
              </a:spcAft>
              <a:buClr>
                <a:srgbClr val="FFFFFF"/>
              </a:buClr>
              <a:buSzPts val="2500"/>
              <a:buFont typeface="Montserrat"/>
              <a:buChar char="●"/>
            </a:pPr>
            <a:r>
              <a:rPr lang="en" sz="2500">
                <a:solidFill>
                  <a:srgbClr val="FFFFFF"/>
                </a:solidFill>
                <a:latin typeface="Montserrat"/>
                <a:ea typeface="Montserrat"/>
                <a:cs typeface="Montserrat"/>
                <a:sym typeface="Montserrat"/>
              </a:rPr>
              <a:t>Did the scheduling matches behind the scenes so that user can see what happens after a meal has been scheduled</a:t>
            </a:r>
            <a:endParaRPr sz="2500">
              <a:solidFill>
                <a:srgbClr val="FFFFFF"/>
              </a:solidFill>
              <a:latin typeface="Montserrat"/>
              <a:ea typeface="Montserrat"/>
              <a:cs typeface="Montserrat"/>
              <a:sym typeface="Montserrat"/>
            </a:endParaRPr>
          </a:p>
          <a:p>
            <a:pPr indent="-387350" lvl="1" marL="914400" rtl="0" algn="l">
              <a:spcBef>
                <a:spcPts val="0"/>
              </a:spcBef>
              <a:spcAft>
                <a:spcPts val="0"/>
              </a:spcAft>
              <a:buClr>
                <a:srgbClr val="FFFFFF"/>
              </a:buClr>
              <a:buSzPts val="2500"/>
              <a:buFont typeface="Montserrat"/>
              <a:buChar char="○"/>
            </a:pPr>
            <a:r>
              <a:rPr lang="en" sz="2500">
                <a:solidFill>
                  <a:srgbClr val="FFFFFF"/>
                </a:solidFill>
                <a:latin typeface="Montserrat"/>
                <a:ea typeface="Montserrat"/>
                <a:cs typeface="Montserrat"/>
                <a:sym typeface="Montserrat"/>
              </a:rPr>
              <a:t>This is done by the InVision Prototype “waiting” for a couple seconds after the meal has been requested, and then having that meal being marked as confirmed </a:t>
            </a:r>
            <a:endParaRPr sz="2500">
              <a:solidFill>
                <a:srgbClr val="FFFFFF"/>
              </a:solidFill>
              <a:latin typeface="Montserrat"/>
              <a:ea typeface="Montserrat"/>
              <a:cs typeface="Montserrat"/>
              <a:sym typeface="Montserrat"/>
            </a:endParaRPr>
          </a:p>
          <a:p>
            <a:pPr indent="0" lvl="0" marL="457200" rtl="0" algn="l">
              <a:spcBef>
                <a:spcPts val="0"/>
              </a:spcBef>
              <a:spcAft>
                <a:spcPts val="0"/>
              </a:spcAft>
              <a:buNone/>
            </a:pPr>
            <a:r>
              <a:t/>
            </a:r>
            <a:endParaRPr sz="2500">
              <a:solidFill>
                <a:srgbClr val="FFFFFF"/>
              </a:solidFill>
              <a:latin typeface="Montserrat"/>
              <a:ea typeface="Montserrat"/>
              <a:cs typeface="Montserrat"/>
              <a:sym typeface="Montserrat"/>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49"/>
          <p:cNvSpPr txBox="1"/>
          <p:nvPr/>
        </p:nvSpPr>
        <p:spPr>
          <a:xfrm>
            <a:off x="722550" y="0"/>
            <a:ext cx="7311300" cy="1666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None/>
            </a:pPr>
            <a:r>
              <a:rPr lang="en" sz="4000">
                <a:solidFill>
                  <a:srgbClr val="FFFFFF"/>
                </a:solidFill>
                <a:latin typeface="Montserrat"/>
                <a:ea typeface="Montserrat"/>
                <a:cs typeface="Montserrat"/>
                <a:sym typeface="Montserrat"/>
              </a:rPr>
              <a:t>Hard-coded Features</a:t>
            </a:r>
            <a:endParaRPr sz="4000">
              <a:solidFill>
                <a:srgbClr val="FFFFFF"/>
              </a:solidFill>
              <a:latin typeface="Montserrat"/>
              <a:ea typeface="Montserrat"/>
              <a:cs typeface="Montserrat"/>
              <a:sym typeface="Montserrat"/>
            </a:endParaRPr>
          </a:p>
        </p:txBody>
      </p:sp>
      <p:sp>
        <p:nvSpPr>
          <p:cNvPr id="265" name="Google Shape;265;p49"/>
          <p:cNvSpPr txBox="1"/>
          <p:nvPr/>
        </p:nvSpPr>
        <p:spPr>
          <a:xfrm>
            <a:off x="539000" y="1066025"/>
            <a:ext cx="7053900" cy="3551400"/>
          </a:xfrm>
          <a:prstGeom prst="rect">
            <a:avLst/>
          </a:prstGeom>
          <a:noFill/>
          <a:ln>
            <a:noFill/>
          </a:ln>
        </p:spPr>
        <p:txBody>
          <a:bodyPr anchorCtr="0" anchor="t" bIns="91425" lIns="91425" spcFirstLastPara="1" rIns="91425" wrap="square" tIns="91425">
            <a:noAutofit/>
          </a:bodyPr>
          <a:lstStyle/>
          <a:p>
            <a:pPr indent="-387350" lvl="0" marL="457200" rtl="0" algn="l">
              <a:spcBef>
                <a:spcPts val="0"/>
              </a:spcBef>
              <a:spcAft>
                <a:spcPts val="0"/>
              </a:spcAft>
              <a:buClr>
                <a:srgbClr val="FFFFFF"/>
              </a:buClr>
              <a:buSzPts val="2500"/>
              <a:buFont typeface="Montserrat"/>
              <a:buChar char="●"/>
            </a:pPr>
            <a:r>
              <a:rPr lang="en" sz="2500">
                <a:solidFill>
                  <a:srgbClr val="FFFFFF"/>
                </a:solidFill>
                <a:latin typeface="Montserrat"/>
                <a:ea typeface="Montserrat"/>
                <a:cs typeface="Montserrat"/>
                <a:sym typeface="Montserrat"/>
              </a:rPr>
              <a:t>Mock user profiles (textual/image content) to simulate full experience</a:t>
            </a:r>
            <a:endParaRPr sz="2500">
              <a:solidFill>
                <a:srgbClr val="FFFFFF"/>
              </a:solidFill>
              <a:latin typeface="Montserrat"/>
              <a:ea typeface="Montserrat"/>
              <a:cs typeface="Montserrat"/>
              <a:sym typeface="Montserrat"/>
            </a:endParaRPr>
          </a:p>
          <a:p>
            <a:pPr indent="-387350" lvl="1" marL="914400" rtl="0" algn="l">
              <a:spcBef>
                <a:spcPts val="0"/>
              </a:spcBef>
              <a:spcAft>
                <a:spcPts val="0"/>
              </a:spcAft>
              <a:buClr>
                <a:srgbClr val="FFFFFF"/>
              </a:buClr>
              <a:buSzPts val="2500"/>
              <a:buFont typeface="Montserrat"/>
              <a:buChar char="○"/>
            </a:pPr>
            <a:r>
              <a:rPr lang="en" sz="2500">
                <a:solidFill>
                  <a:srgbClr val="FFFFFF"/>
                </a:solidFill>
                <a:latin typeface="Montserrat"/>
                <a:ea typeface="Montserrat"/>
                <a:cs typeface="Montserrat"/>
                <a:sym typeface="Montserrat"/>
              </a:rPr>
              <a:t>User can customize profiles and info on it like bio, interests, dietary restrictions, and recipes</a:t>
            </a:r>
            <a:endParaRPr sz="2500">
              <a:solidFill>
                <a:srgbClr val="FFFFFF"/>
              </a:solidFill>
              <a:latin typeface="Montserrat"/>
              <a:ea typeface="Montserrat"/>
              <a:cs typeface="Montserrat"/>
              <a:sym typeface="Montserrat"/>
            </a:endParaRPr>
          </a:p>
          <a:p>
            <a:pPr indent="-387350" lvl="0" marL="457200" rtl="0" algn="l">
              <a:spcBef>
                <a:spcPts val="0"/>
              </a:spcBef>
              <a:spcAft>
                <a:spcPts val="0"/>
              </a:spcAft>
              <a:buClr>
                <a:srgbClr val="FFFFFF"/>
              </a:buClr>
              <a:buSzPts val="2500"/>
              <a:buFont typeface="Montserrat"/>
              <a:buChar char="●"/>
            </a:pPr>
            <a:r>
              <a:rPr lang="en" sz="2500">
                <a:solidFill>
                  <a:srgbClr val="FFFFFF"/>
                </a:solidFill>
                <a:latin typeface="Montserrat"/>
                <a:ea typeface="Montserrat"/>
                <a:cs typeface="Montserrat"/>
                <a:sym typeface="Montserrat"/>
              </a:rPr>
              <a:t>Date options hardcoded (in real life this would correspond to actual dates)</a:t>
            </a:r>
            <a:endParaRPr sz="2500">
              <a:solidFill>
                <a:srgbClr val="FFFFFF"/>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a:ea typeface="Montserrat"/>
                <a:cs typeface="Montserrat"/>
                <a:sym typeface="Montserrat"/>
              </a:rPr>
              <a:t>Meet local People (Traveler)</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
        <p:nvSpPr>
          <p:cNvPr id="72" name="Google Shape;72;p16"/>
          <p:cNvSpPr txBox="1"/>
          <p:nvPr>
            <p:ph idx="1" type="body"/>
          </p:nvPr>
        </p:nvSpPr>
        <p:spPr>
          <a:xfrm>
            <a:off x="311700" y="1279850"/>
            <a:ext cx="8520600" cy="3107700"/>
          </a:xfrm>
          <a:prstGeom prst="rect">
            <a:avLst/>
          </a:prstGeom>
        </p:spPr>
        <p:txBody>
          <a:bodyPr anchorCtr="0" anchor="ctr" bIns="91425" lIns="91425" spcFirstLastPara="1" rIns="91425" wrap="square" tIns="91425">
            <a:noAutofit/>
          </a:bodyPr>
          <a:lstStyle/>
          <a:p>
            <a:pPr indent="-342900" lvl="0" marL="457200" rtl="0" algn="l">
              <a:lnSpc>
                <a:spcPct val="200000"/>
              </a:lnSpc>
              <a:spcBef>
                <a:spcPts val="0"/>
              </a:spcBef>
              <a:spcAft>
                <a:spcPts val="0"/>
              </a:spcAft>
              <a:buClr>
                <a:srgbClr val="FFFFFF"/>
              </a:buClr>
              <a:buSzPts val="1800"/>
              <a:buFont typeface="Montserrat"/>
              <a:buChar char="●"/>
            </a:pPr>
            <a:r>
              <a:rPr lang="en">
                <a:solidFill>
                  <a:srgbClr val="FFFFFF"/>
                </a:solidFill>
                <a:latin typeface="Montserrat"/>
                <a:ea typeface="Montserrat"/>
                <a:cs typeface="Montserrat"/>
                <a:sym typeface="Montserrat"/>
              </a:rPr>
              <a:t>Traveller searches for hosts in current location</a:t>
            </a:r>
            <a:endParaRPr>
              <a:solidFill>
                <a:srgbClr val="FFFFFF"/>
              </a:solidFill>
              <a:latin typeface="Montserrat"/>
              <a:ea typeface="Montserrat"/>
              <a:cs typeface="Montserrat"/>
              <a:sym typeface="Montserrat"/>
            </a:endParaRPr>
          </a:p>
          <a:p>
            <a:pPr indent="-342900" lvl="0" marL="457200" rtl="0" algn="l">
              <a:lnSpc>
                <a:spcPct val="200000"/>
              </a:lnSpc>
              <a:spcBef>
                <a:spcPts val="0"/>
              </a:spcBef>
              <a:spcAft>
                <a:spcPts val="0"/>
              </a:spcAft>
              <a:buClr>
                <a:srgbClr val="FFFFFF"/>
              </a:buClr>
              <a:buSzPts val="1800"/>
              <a:buFont typeface="Montserrat"/>
              <a:buChar char="●"/>
            </a:pPr>
            <a:r>
              <a:rPr lang="en">
                <a:solidFill>
                  <a:srgbClr val="FFFFFF"/>
                </a:solidFill>
                <a:latin typeface="Montserrat"/>
                <a:ea typeface="Montserrat"/>
                <a:cs typeface="Montserrat"/>
                <a:sym typeface="Montserrat"/>
              </a:rPr>
              <a:t>View a host’s profile for their interests and recipes</a:t>
            </a:r>
            <a:endParaRPr>
              <a:solidFill>
                <a:srgbClr val="FFFFFF"/>
              </a:solidFill>
              <a:latin typeface="Montserrat"/>
              <a:ea typeface="Montserrat"/>
              <a:cs typeface="Montserrat"/>
              <a:sym typeface="Montserrat"/>
            </a:endParaRPr>
          </a:p>
          <a:p>
            <a:pPr indent="-342900" lvl="0" marL="457200" rtl="0" algn="l">
              <a:lnSpc>
                <a:spcPct val="200000"/>
              </a:lnSpc>
              <a:spcBef>
                <a:spcPts val="0"/>
              </a:spcBef>
              <a:spcAft>
                <a:spcPts val="0"/>
              </a:spcAft>
              <a:buClr>
                <a:srgbClr val="FFFFFF"/>
              </a:buClr>
              <a:buSzPts val="1800"/>
              <a:buFont typeface="Montserrat"/>
              <a:buChar char="●"/>
            </a:pPr>
            <a:r>
              <a:rPr lang="en">
                <a:solidFill>
                  <a:srgbClr val="FFFFFF"/>
                </a:solidFill>
                <a:latin typeface="Montserrat"/>
                <a:ea typeface="Montserrat"/>
                <a:cs typeface="Montserrat"/>
                <a:sym typeface="Montserrat"/>
              </a:rPr>
              <a:t>Select availability for a shared meal within 48 hrs</a:t>
            </a:r>
            <a:endParaRPr>
              <a:solidFill>
                <a:srgbClr val="FFFFFF"/>
              </a:solidFill>
              <a:latin typeface="Montserrat"/>
              <a:ea typeface="Montserrat"/>
              <a:cs typeface="Montserrat"/>
              <a:sym typeface="Montserrat"/>
            </a:endParaRPr>
          </a:p>
          <a:p>
            <a:pPr indent="-342900" lvl="0" marL="457200" rtl="0" algn="l">
              <a:lnSpc>
                <a:spcPct val="200000"/>
              </a:lnSpc>
              <a:spcBef>
                <a:spcPts val="0"/>
              </a:spcBef>
              <a:spcAft>
                <a:spcPts val="0"/>
              </a:spcAft>
              <a:buClr>
                <a:srgbClr val="FFFFFF"/>
              </a:buClr>
              <a:buSzPts val="1800"/>
              <a:buFont typeface="Montserrat"/>
              <a:buChar char="●"/>
            </a:pPr>
            <a:r>
              <a:rPr lang="en">
                <a:solidFill>
                  <a:srgbClr val="FFFFFF"/>
                </a:solidFill>
                <a:latin typeface="Montserrat"/>
                <a:ea typeface="Montserrat"/>
                <a:cs typeface="Montserrat"/>
                <a:sym typeface="Montserrat"/>
              </a:rPr>
              <a:t>Send a request to schedule a meal with host</a:t>
            </a:r>
            <a:endParaRPr>
              <a:solidFill>
                <a:srgbClr val="FFFFFF"/>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pic>
        <p:nvPicPr>
          <p:cNvPr id="77" name="Google Shape;77;p17"/>
          <p:cNvPicPr preferRelativeResize="0"/>
          <p:nvPr/>
        </p:nvPicPr>
        <p:blipFill>
          <a:blip r:embed="rId3">
            <a:alphaModFix/>
          </a:blip>
          <a:stretch>
            <a:fillRect/>
          </a:stretch>
        </p:blipFill>
        <p:spPr>
          <a:xfrm>
            <a:off x="4292751" y="1032051"/>
            <a:ext cx="4105876" cy="3079400"/>
          </a:xfrm>
          <a:prstGeom prst="rect">
            <a:avLst/>
          </a:prstGeom>
          <a:noFill/>
          <a:ln>
            <a:noFill/>
          </a:ln>
        </p:spPr>
      </p:pic>
      <p:sp>
        <p:nvSpPr>
          <p:cNvPr id="78" name="Google Shape;78;p17"/>
          <p:cNvSpPr txBox="1"/>
          <p:nvPr/>
        </p:nvSpPr>
        <p:spPr>
          <a:xfrm>
            <a:off x="1127950" y="499425"/>
            <a:ext cx="2210700" cy="40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dk1"/>
                </a:solidFill>
                <a:latin typeface="Montserrat"/>
                <a:ea typeface="Montserrat"/>
                <a:cs typeface="Montserrat"/>
                <a:sym typeface="Montserrat"/>
              </a:rPr>
              <a:t>BEFORE</a:t>
            </a:r>
            <a:endParaRPr b="1" sz="28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
        <p:nvSpPr>
          <p:cNvPr id="79" name="Google Shape;79;p17"/>
          <p:cNvSpPr txBox="1"/>
          <p:nvPr/>
        </p:nvSpPr>
        <p:spPr>
          <a:xfrm>
            <a:off x="5240338" y="499425"/>
            <a:ext cx="2210700" cy="40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dk1"/>
                </a:solidFill>
                <a:latin typeface="Montserrat"/>
                <a:ea typeface="Montserrat"/>
                <a:cs typeface="Montserrat"/>
                <a:sym typeface="Montserrat"/>
              </a:rPr>
              <a:t>AFTER</a:t>
            </a:r>
            <a:endParaRPr b="1" sz="28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pic>
        <p:nvPicPr>
          <p:cNvPr id="80" name="Google Shape;80;p17"/>
          <p:cNvPicPr preferRelativeResize="0"/>
          <p:nvPr/>
        </p:nvPicPr>
        <p:blipFill>
          <a:blip r:embed="rId4">
            <a:alphaModFix/>
          </a:blip>
          <a:stretch>
            <a:fillRect/>
          </a:stretch>
        </p:blipFill>
        <p:spPr>
          <a:xfrm>
            <a:off x="152400" y="1032050"/>
            <a:ext cx="3835550" cy="282588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pic>
        <p:nvPicPr>
          <p:cNvPr id="85" name="Google Shape;85;p18"/>
          <p:cNvPicPr preferRelativeResize="0"/>
          <p:nvPr/>
        </p:nvPicPr>
        <p:blipFill>
          <a:blip r:embed="rId3">
            <a:alphaModFix/>
          </a:blip>
          <a:stretch>
            <a:fillRect/>
          </a:stretch>
        </p:blipFill>
        <p:spPr>
          <a:xfrm>
            <a:off x="1266800" y="589100"/>
            <a:ext cx="6834934" cy="3820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pic>
        <p:nvPicPr>
          <p:cNvPr id="90" name="Google Shape;90;p19"/>
          <p:cNvPicPr preferRelativeResize="0"/>
          <p:nvPr/>
        </p:nvPicPr>
        <p:blipFill>
          <a:blip r:embed="rId3">
            <a:alphaModFix/>
          </a:blip>
          <a:stretch>
            <a:fillRect/>
          </a:stretch>
        </p:blipFill>
        <p:spPr>
          <a:xfrm>
            <a:off x="825975" y="504825"/>
            <a:ext cx="7600950" cy="4133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pic>
        <p:nvPicPr>
          <p:cNvPr id="95" name="Google Shape;95;p20"/>
          <p:cNvPicPr preferRelativeResize="0"/>
          <p:nvPr/>
        </p:nvPicPr>
        <p:blipFill>
          <a:blip r:embed="rId3">
            <a:alphaModFix/>
          </a:blip>
          <a:stretch>
            <a:fillRect/>
          </a:stretch>
        </p:blipFill>
        <p:spPr>
          <a:xfrm>
            <a:off x="152400" y="691250"/>
            <a:ext cx="8839201" cy="3873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21"/>
          <p:cNvSpPr txBox="1"/>
          <p:nvPr>
            <p:ph idx="4294967295" type="title"/>
          </p:nvPr>
        </p:nvSpPr>
        <p:spPr>
          <a:xfrm>
            <a:off x="311700" y="16755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Montserrat"/>
                <a:ea typeface="Montserrat"/>
                <a:cs typeface="Montserrat"/>
                <a:sym typeface="Montserrat"/>
              </a:rPr>
              <a:t>TASK 1 Extended</a:t>
            </a:r>
            <a:endParaRPr b="1">
              <a:latin typeface="Montserrat"/>
              <a:ea typeface="Montserrat"/>
              <a:cs typeface="Montserrat"/>
              <a:sym typeface="Montserrat"/>
            </a:endParaRPr>
          </a:p>
          <a:p>
            <a:pPr indent="0" lvl="0" marL="0" rtl="0" algn="ctr">
              <a:spcBef>
                <a:spcPts val="0"/>
              </a:spcBef>
              <a:spcAft>
                <a:spcPts val="0"/>
              </a:spcAft>
              <a:buNone/>
            </a:pPr>
            <a:r>
              <a:rPr lang="en">
                <a:latin typeface="Montserrat"/>
                <a:ea typeface="Montserrat"/>
                <a:cs typeface="Montserrat"/>
                <a:sym typeface="Montserrat"/>
              </a:rPr>
              <a:t>Meet foreign people to share interests/passions</a:t>
            </a:r>
            <a:r>
              <a:rPr lang="en">
                <a:latin typeface="Montserrat"/>
                <a:ea typeface="Montserrat"/>
                <a:cs typeface="Montserrat"/>
                <a:sym typeface="Montserrat"/>
              </a:rPr>
              <a:t> (local perspective) </a:t>
            </a:r>
            <a:endParaRPr>
              <a:latin typeface="Montserrat"/>
              <a:ea typeface="Montserrat"/>
              <a:cs typeface="Montserrat"/>
              <a:sym typeface="Montserrat"/>
            </a:endParaRPr>
          </a:p>
          <a:p>
            <a:pPr indent="0" lvl="0" marL="0" rtl="0" algn="ctr">
              <a:spcBef>
                <a:spcPts val="0"/>
              </a:spcBef>
              <a:spcAft>
                <a:spcPts val="0"/>
              </a:spcAft>
              <a:buNone/>
            </a:pPr>
            <a:r>
              <a:rPr lang="en">
                <a:latin typeface="Montserrat"/>
                <a:ea typeface="Montserrat"/>
                <a:cs typeface="Montserrat"/>
                <a:sym typeface="Montserrat"/>
              </a:rPr>
              <a:t>Simple</a:t>
            </a:r>
            <a:endParaRPr sz="5000">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