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6.xml"/><Relationship Id="rId33" Type="http://schemas.openxmlformats.org/officeDocument/2006/relationships/font" Target="fonts/OpenSans-regular.fntdata"/><Relationship Id="rId10" Type="http://schemas.openxmlformats.org/officeDocument/2006/relationships/slide" Target="slides/slide5.xml"/><Relationship Id="rId32" Type="http://schemas.openxmlformats.org/officeDocument/2006/relationships/font" Target="fonts/Lato-boldItalic.fntdata"/><Relationship Id="rId13" Type="http://schemas.openxmlformats.org/officeDocument/2006/relationships/slide" Target="slides/slide8.xml"/><Relationship Id="rId35" Type="http://schemas.openxmlformats.org/officeDocument/2006/relationships/font" Target="fonts/OpenSans-italic.fntdata"/><Relationship Id="rId12" Type="http://schemas.openxmlformats.org/officeDocument/2006/relationships/slide" Target="slides/slide7.xml"/><Relationship Id="rId34" Type="http://schemas.openxmlformats.org/officeDocument/2006/relationships/font" Target="fonts/OpenSans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f6af9d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f6af9d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d9c67055b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d9c67055b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521b9794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521b9794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d9c67055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d9c67055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d9c67055b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d9c67055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551eb48f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551eb48f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551eb48f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551eb48f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551eb48f5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551eb48f5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551eb48f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551eb48f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551eb48f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551eb48f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d9c67055b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d9c67055b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1622d55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1622d55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1d9112a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51d9112a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d9c67055b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d9c67055b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551eb48f5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551eb48f5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551eb48f5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551eb48f5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d9c67055b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d9c67055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551eb48f5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551eb48f5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d9c67055b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d9c67055b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Google Shape;14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3" name="Google Shape;93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1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1">
  <p:cSld name="SECTION_TITLE_AND_DESCRIPTION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de view of hands writing in a notebook at a cafe" id="100" name="Google Shape;100;p12"/>
          <p:cNvPicPr preferRelativeResize="0"/>
          <p:nvPr/>
        </p:nvPicPr>
        <p:blipFill rotWithShape="1">
          <a:blip r:embed="rId2">
            <a:alphaModFix/>
          </a:blip>
          <a:srcRect b="26446" l="9050" r="54351" t="12064"/>
          <a:stretch/>
        </p:blipFill>
        <p:spPr>
          <a:xfrm>
            <a:off x="1" y="-5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/>
          <p:nvPr/>
        </p:nvSpPr>
        <p:spPr>
          <a:xfrm>
            <a:off x="1650" y="0"/>
            <a:ext cx="45687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" name="Google Shape;102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3" name="Google Shape;103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Google Shape;105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" name="Google Shape;106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" name="Google Shape;108;p12"/>
          <p:cNvSpPr txBox="1"/>
          <p:nvPr>
            <p:ph idx="12" type="sldNum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1 2">
  <p:cSld name="SECTION_TITLE_AND_DESCRIPTION_1_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3"/>
          <p:cNvPicPr preferRelativeResize="0"/>
          <p:nvPr/>
        </p:nvPicPr>
        <p:blipFill rotWithShape="1">
          <a:blip r:embed="rId2">
            <a:alphaModFix/>
          </a:blip>
          <a:srcRect b="0" l="31883" r="25713" t="8096"/>
          <a:stretch/>
        </p:blipFill>
        <p:spPr>
          <a:xfrm>
            <a:off x="0" y="0"/>
            <a:ext cx="457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>
            <a:off x="-75" y="0"/>
            <a:ext cx="45720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3" name="Google Shape;113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7" name="Google Shape;117;p1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8" name="Google Shape;118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4" name="Google Shape;12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1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_1">
    <p:bg>
      <p:bgPr>
        <a:solidFill>
          <a:schemeClr val="lt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Google Shape;22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0" y="1"/>
            <a:ext cx="9144000" cy="4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5063224" y="1313339"/>
            <a:ext cx="3459829" cy="2670551"/>
            <a:chOff x="3553042" y="1657806"/>
            <a:chExt cx="3461100" cy="2671532"/>
          </a:xfrm>
        </p:grpSpPr>
        <p:sp>
          <p:nvSpPr>
            <p:cNvPr id="26" name="Google Shape;26;p3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Component Detail" id="34" name="Google Shape;34;p3"/>
          <p:cNvPicPr preferRelativeResize="0"/>
          <p:nvPr/>
        </p:nvPicPr>
        <p:blipFill rotWithShape="1">
          <a:blip r:embed="rId2">
            <a:alphaModFix/>
          </a:blip>
          <a:srcRect b="25076" l="0" r="0" t="0"/>
          <a:stretch/>
        </p:blipFill>
        <p:spPr>
          <a:xfrm>
            <a:off x="5161725" y="1399791"/>
            <a:ext cx="3262825" cy="18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/>
          <p:nvPr/>
        </p:nvSpPr>
        <p:spPr>
          <a:xfrm flipH="1">
            <a:off x="5156196" y="1401826"/>
            <a:ext cx="3268577" cy="1812993"/>
          </a:xfrm>
          <a:prstGeom prst="rtTriangle">
            <a:avLst/>
          </a:prstGeom>
          <a:solidFill>
            <a:srgbClr val="000000">
              <a:alpha val="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7666681" y="2077877"/>
            <a:ext cx="1148179" cy="2282764"/>
            <a:chOff x="7666681" y="2077877"/>
            <a:chExt cx="1148179" cy="2282764"/>
          </a:xfrm>
        </p:grpSpPr>
        <p:grpSp>
          <p:nvGrpSpPr>
            <p:cNvPr id="37" name="Google Shape;37;p3"/>
            <p:cNvGrpSpPr/>
            <p:nvPr/>
          </p:nvGrpSpPr>
          <p:grpSpPr>
            <a:xfrm>
              <a:off x="7666681" y="2077877"/>
              <a:ext cx="1148179" cy="2282764"/>
              <a:chOff x="3983627" y="1676395"/>
              <a:chExt cx="1449538" cy="2881914"/>
            </a:xfrm>
          </p:grpSpPr>
          <p:sp>
            <p:nvSpPr>
              <p:cNvPr id="38" name="Google Shape;38;p3"/>
              <p:cNvSpPr/>
              <p:nvPr/>
            </p:nvSpPr>
            <p:spPr>
              <a:xfrm rot="-5400000">
                <a:off x="3276827" y="2404608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-5400000">
                <a:off x="3279465" y="2383195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33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473243" y="4318802"/>
                <a:ext cx="472800" cy="76800"/>
              </a:xfrm>
              <a:prstGeom prst="roundRect">
                <a:avLst>
                  <a:gd fmla="val 50000" name="adj"/>
                </a:avLst>
              </a:prstGeom>
              <a:solidFill>
                <a:srgbClr val="4B4B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descr="Mobile View" id="41" name="Google Shape;41;p3"/>
            <p:cNvPicPr preferRelativeResize="0"/>
            <p:nvPr/>
          </p:nvPicPr>
          <p:blipFill rotWithShape="1">
            <a:blip r:embed="rId3">
              <a:alphaModFix/>
            </a:blip>
            <a:srcRect b="4371" l="0" r="0" t="4362"/>
            <a:stretch/>
          </p:blipFill>
          <p:spPr>
            <a:xfrm>
              <a:off x="7720839" y="2222723"/>
              <a:ext cx="1037555" cy="1833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3"/>
            <p:cNvSpPr/>
            <p:nvPr/>
          </p:nvSpPr>
          <p:spPr>
            <a:xfrm flipH="1">
              <a:off x="7722342" y="2222973"/>
              <a:ext cx="1037700" cy="1833000"/>
            </a:xfrm>
            <a:prstGeom prst="rtTriangle">
              <a:avLst/>
            </a:prstGeom>
            <a:solidFill>
              <a:srgbClr val="000000">
                <a:alpha val="30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" name="Google Shape;45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2" name="Google Shape;52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" name="Google Shape;54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2" name="Google Shape;72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 1">
  <p:cSld name="TITLE_ONLY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6" name="Google Shape;86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1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5.jpg"/><Relationship Id="rId7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4.xml"/><Relationship Id="rId4" Type="http://schemas.openxmlformats.org/officeDocument/2006/relationships/slide" Target="/ppt/slides/slide7.xml"/><Relationship Id="rId5" Type="http://schemas.openxmlformats.org/officeDocument/2006/relationships/slide" Target="/ppt/slides/slide10.xml"/><Relationship Id="rId6" Type="http://schemas.openxmlformats.org/officeDocument/2006/relationships/slide" Target="/ppt/slides/slide1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pen Chromebook laptop computer" id="135" name="Google Shape;135;p17"/>
          <p:cNvPicPr preferRelativeResize="0"/>
          <p:nvPr/>
        </p:nvPicPr>
        <p:blipFill rotWithShape="1">
          <a:blip r:embed="rId3">
            <a:alphaModFix/>
          </a:blip>
          <a:srcRect b="0" l="0" r="3344" t="0"/>
          <a:stretch/>
        </p:blipFill>
        <p:spPr>
          <a:xfrm>
            <a:off x="4606900" y="1399750"/>
            <a:ext cx="4537098" cy="2822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rtrait-oriented black smaptphone" id="136" name="Google Shape;136;p17"/>
          <p:cNvPicPr preferRelativeResize="0"/>
          <p:nvPr/>
        </p:nvPicPr>
        <p:blipFill rotWithShape="1">
          <a:blip r:embed="rId4">
            <a:alphaModFix/>
          </a:blip>
          <a:srcRect b="0" l="0" r="19980" t="0"/>
          <a:stretch/>
        </p:blipFill>
        <p:spPr>
          <a:xfrm>
            <a:off x="8220926" y="2149750"/>
            <a:ext cx="923075" cy="2265601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" fadeDir="5400012" kx="0" rotWithShape="0" algn="bl" stA="20000" stPos="0" sy="-100000" ky="0"/>
          </a:effectLst>
        </p:spPr>
      </p:pic>
      <p:sp>
        <p:nvSpPr>
          <p:cNvPr id="137" name="Google Shape;137;p17"/>
          <p:cNvSpPr txBox="1"/>
          <p:nvPr>
            <p:ph type="ctrTitle"/>
          </p:nvPr>
        </p:nvSpPr>
        <p:spPr>
          <a:xfrm>
            <a:off x="236675" y="1322450"/>
            <a:ext cx="4537200" cy="14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Homemade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Low-fi Prototype</a:t>
            </a:r>
            <a:endParaRPr/>
          </a:p>
        </p:txBody>
      </p:sp>
      <p:sp>
        <p:nvSpPr>
          <p:cNvPr id="138" name="Google Shape;138;p17"/>
          <p:cNvSpPr txBox="1"/>
          <p:nvPr>
            <p:ph idx="1" type="subTitle"/>
          </p:nvPr>
        </p:nvSpPr>
        <p:spPr>
          <a:xfrm>
            <a:off x="346225" y="3226550"/>
            <a:ext cx="42606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Team 1 :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Erin C, Emilia D, Paola M, Amrita V</a:t>
            </a:r>
            <a:endParaRPr sz="2000"/>
          </a:p>
        </p:txBody>
      </p:sp>
      <p:pic>
        <p:nvPicPr>
          <p:cNvPr descr="Mobile View" id="139" name="Google Shape;139;p17"/>
          <p:cNvPicPr preferRelativeResize="0"/>
          <p:nvPr/>
        </p:nvPicPr>
        <p:blipFill rotWithShape="1">
          <a:blip r:embed="rId5">
            <a:alphaModFix/>
          </a:blip>
          <a:srcRect b="16352" l="-384" r="23473" t="0"/>
          <a:stretch/>
        </p:blipFill>
        <p:spPr>
          <a:xfrm>
            <a:off x="8271300" y="2337575"/>
            <a:ext cx="872700" cy="183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6">
            <a:alphaModFix/>
          </a:blip>
          <a:srcRect b="21976" l="0" r="0" t="16256"/>
          <a:stretch/>
        </p:blipFill>
        <p:spPr>
          <a:xfrm>
            <a:off x="5725044" y="1645500"/>
            <a:ext cx="2470055" cy="197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7">
            <a:alphaModFix/>
          </a:blip>
          <a:srcRect b="0" l="12354" r="26178" t="0"/>
          <a:stretch/>
        </p:blipFill>
        <p:spPr>
          <a:xfrm>
            <a:off x="8271300" y="2337575"/>
            <a:ext cx="872701" cy="183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Flows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7"/>
          <p:cNvSpPr txBox="1"/>
          <p:nvPr>
            <p:ph idx="4294967295" type="title"/>
          </p:nvPr>
        </p:nvSpPr>
        <p:spPr>
          <a:xfrm>
            <a:off x="346425" y="4747100"/>
            <a:ext cx="3409500" cy="3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Task 1 : Meet local people (traveller)</a:t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250" y="142050"/>
            <a:ext cx="6029507" cy="444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"/>
          <p:cNvSpPr txBox="1"/>
          <p:nvPr>
            <p:ph idx="4294967295" type="title"/>
          </p:nvPr>
        </p:nvSpPr>
        <p:spPr>
          <a:xfrm>
            <a:off x="346425" y="4747100"/>
            <a:ext cx="3857400" cy="3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Task 2: Get groceries to share a meal (host)</a:t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550" y="699450"/>
            <a:ext cx="7888149" cy="347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9"/>
          <p:cNvSpPr txBox="1"/>
          <p:nvPr>
            <p:ph idx="4294967295" type="title"/>
          </p:nvPr>
        </p:nvSpPr>
        <p:spPr>
          <a:xfrm>
            <a:off x="346425" y="4747100"/>
            <a:ext cx="5155800" cy="3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Task 3 : Bond with someone from a different culture (both)</a:t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250" y="98900"/>
            <a:ext cx="4731475" cy="454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Usability Testing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Usability Testing: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</a:t>
            </a:r>
            <a:endParaRPr/>
          </a:p>
        </p:txBody>
      </p:sp>
      <p:sp>
        <p:nvSpPr>
          <p:cNvPr id="232" name="Google Shape;232;p31"/>
          <p:cNvSpPr txBox="1"/>
          <p:nvPr>
            <p:ph idx="1" type="subTitle"/>
          </p:nvPr>
        </p:nvSpPr>
        <p:spPr>
          <a:xfrm>
            <a:off x="730000" y="32377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3 volunteer participants: no compensation.</a:t>
            </a:r>
            <a:endParaRPr sz="2000"/>
          </a:p>
        </p:txBody>
      </p:sp>
      <p:pic>
        <p:nvPicPr>
          <p:cNvPr id="233" name="Google Shape;233;p31"/>
          <p:cNvPicPr preferRelativeResize="0"/>
          <p:nvPr/>
        </p:nvPicPr>
        <p:blipFill rotWithShape="1">
          <a:blip r:embed="rId3">
            <a:alphaModFix/>
          </a:blip>
          <a:srcRect b="5484" l="5660" r="0" t="21973"/>
          <a:stretch/>
        </p:blipFill>
        <p:spPr>
          <a:xfrm>
            <a:off x="4735500" y="127675"/>
            <a:ext cx="2200825" cy="22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4">
            <a:alphaModFix/>
          </a:blip>
          <a:srcRect b="6106" l="0" r="0" t="12367"/>
          <a:stretch/>
        </p:blipFill>
        <p:spPr>
          <a:xfrm>
            <a:off x="6941927" y="2724125"/>
            <a:ext cx="2066049" cy="225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Usability Testing: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240" name="Google Shape;240;p32"/>
          <p:cNvSpPr txBox="1"/>
          <p:nvPr>
            <p:ph idx="2" type="body"/>
          </p:nvPr>
        </p:nvSpPr>
        <p:spPr>
          <a:xfrm>
            <a:off x="4834425" y="316175"/>
            <a:ext cx="4055400" cy="41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000000"/>
                </a:solidFill>
              </a:rPr>
              <a:t>U</a:t>
            </a:r>
            <a:r>
              <a:rPr lang="en" sz="2000">
                <a:solidFill>
                  <a:srgbClr val="000000"/>
                </a:solidFill>
              </a:rPr>
              <a:t>sers had difficulty  understanding our complex process without instructions.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000000"/>
                </a:solidFill>
              </a:rPr>
              <a:t>Users did not know  what to do with the information presented (buy ingredients).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000000"/>
                </a:solidFill>
              </a:rPr>
              <a:t>Notification messages were not clear. 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Survey Ratings</a:t>
            </a:r>
            <a:endParaRPr/>
          </a:p>
        </p:txBody>
      </p:sp>
      <p:sp>
        <p:nvSpPr>
          <p:cNvPr id="246" name="Google Shape;246;p3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225" y="363225"/>
            <a:ext cx="4247751" cy="12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225" y="2046867"/>
            <a:ext cx="4247749" cy="112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6225" y="3663722"/>
            <a:ext cx="4247750" cy="1143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/>
          <p:nvPr>
            <p:ph type="title"/>
          </p:nvPr>
        </p:nvSpPr>
        <p:spPr>
          <a:xfrm>
            <a:off x="653250" y="254700"/>
            <a:ext cx="7021200" cy="6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Suggested UI Changes </a:t>
            </a:r>
            <a:endParaRPr b="0"/>
          </a:p>
        </p:txBody>
      </p:sp>
      <p:sp>
        <p:nvSpPr>
          <p:cNvPr id="255" name="Google Shape;255;p34"/>
          <p:cNvSpPr txBox="1"/>
          <p:nvPr>
            <p:ph type="title"/>
          </p:nvPr>
        </p:nvSpPr>
        <p:spPr>
          <a:xfrm>
            <a:off x="729450" y="831325"/>
            <a:ext cx="7777200" cy="38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AutoNum type="arabicPeriod"/>
            </a:pPr>
            <a:r>
              <a:rPr b="0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Improve discoverability of search bar with text: : “Search”</a:t>
            </a:r>
            <a:endParaRPr b="0"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AutoNum type="arabicPeriod"/>
            </a:pPr>
            <a:r>
              <a:rPr b="0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New favourites icon; currently used for two features.</a:t>
            </a:r>
            <a:endParaRPr b="0"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AutoNum type="arabicPeriod"/>
            </a:pPr>
            <a:r>
              <a:rPr b="0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Let users  “request” meal to signify confirmation pending; instead of “book”.</a:t>
            </a:r>
            <a:endParaRPr b="0"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AutoNum type="arabicPeriod"/>
            </a:pPr>
            <a:r>
              <a:rPr b="0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Ability to print or export ingredients list.</a:t>
            </a:r>
            <a:endParaRPr b="0"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AutoNum type="arabicPeriod"/>
            </a:pPr>
            <a:r>
              <a:rPr b="0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Move common interest to a new screen; currently paired with translator. </a:t>
            </a:r>
            <a:endParaRPr b="0"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/>
          <p:nvPr>
            <p:ph type="title"/>
          </p:nvPr>
        </p:nvSpPr>
        <p:spPr>
          <a:xfrm>
            <a:off x="729450" y="1322450"/>
            <a:ext cx="28599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47" name="Google Shape;147;p18"/>
          <p:cNvSpPr txBox="1"/>
          <p:nvPr>
            <p:ph idx="4294967295" type="subTitle"/>
          </p:nvPr>
        </p:nvSpPr>
        <p:spPr>
          <a:xfrm>
            <a:off x="4542975" y="1376352"/>
            <a:ext cx="4080000" cy="32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FFFF"/>
                </a:solidFill>
                <a:hlinkClick/>
              </a:rPr>
              <a:t>Mission Statement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FFFF"/>
                </a:solidFill>
                <a:hlinkClick action="ppaction://hlinksldjump" r:id="rId3"/>
              </a:rPr>
              <a:t>Interface Design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FFFF"/>
                </a:solidFill>
                <a:hlinkClick action="ppaction://hlinksldjump" r:id="rId4"/>
              </a:rPr>
              <a:t>Low-fi Prototype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FFFF"/>
                </a:solidFill>
                <a:hlinkClick action="ppaction://hlinksldjump" r:id="rId5"/>
              </a:rPr>
              <a:t>Task Flows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FFFF"/>
                </a:solidFill>
                <a:hlinkClick action="ppaction://hlinksldjump" r:id="rId6"/>
              </a:rPr>
              <a:t>Usability Testing</a:t>
            </a:r>
            <a:endParaRPr sz="2000" u="sng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411400" y="1394850"/>
            <a:ext cx="36804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 Proposition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153" name="Google Shape;153;p19"/>
          <p:cNvSpPr txBox="1"/>
          <p:nvPr>
            <p:ph idx="2" type="body"/>
          </p:nvPr>
        </p:nvSpPr>
        <p:spPr>
          <a:xfrm>
            <a:off x="4797350" y="1438750"/>
            <a:ext cx="4216200" cy="24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Travel through your kitchen.</a:t>
            </a:r>
            <a:r>
              <a:rPr b="1" lang="en" sz="2400">
                <a:solidFill>
                  <a:schemeClr val="dk1"/>
                </a:solidFill>
              </a:rPr>
              <a:t>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/>
              <a:t>Bring authentic cultural experiences to all people regardless of travel constraints.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Selected Interface Design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/>
          <p:nvPr>
            <p:ph idx="4294967295" type="title"/>
          </p:nvPr>
        </p:nvSpPr>
        <p:spPr>
          <a:xfrm>
            <a:off x="653250" y="-52950"/>
            <a:ext cx="2443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Design</a:t>
            </a:r>
            <a:endParaRPr/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 b="8812" l="0" r="0" t="7659"/>
          <a:stretch/>
        </p:blipFill>
        <p:spPr>
          <a:xfrm>
            <a:off x="818419" y="736425"/>
            <a:ext cx="7507155" cy="39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</a:t>
            </a:r>
            <a:endParaRPr/>
          </a:p>
        </p:txBody>
      </p:sp>
      <p:sp>
        <p:nvSpPr>
          <p:cNvPr id="170" name="Google Shape;170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000000"/>
                </a:solidFill>
              </a:rPr>
              <a:t>Emphasizes geographic location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</a:rPr>
              <a:t>Map visual emphasizes “travel”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000000"/>
                </a:solidFill>
              </a:rPr>
              <a:t>Familiarity : UI of the map view is similar to existing apps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000000"/>
                </a:solidFill>
              </a:rPr>
              <a:t>Easy for users to answer question: “where do I want to travel?”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Low-fi Prototype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4"/>
          <p:cNvSpPr txBox="1"/>
          <p:nvPr>
            <p:ph idx="4294967295" type="title"/>
          </p:nvPr>
        </p:nvSpPr>
        <p:spPr>
          <a:xfrm>
            <a:off x="2845350" y="4767625"/>
            <a:ext cx="3453300" cy="3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Homemade Paper Prototype</a:t>
            </a:r>
            <a:endParaRPr sz="1400">
              <a:solidFill>
                <a:srgbClr val="FFFFFF"/>
              </a:solidFill>
            </a:endParaRPr>
          </a:p>
        </p:txBody>
      </p:sp>
      <p:grpSp>
        <p:nvGrpSpPr>
          <p:cNvPr id="182" name="Google Shape;182;p24"/>
          <p:cNvGrpSpPr/>
          <p:nvPr/>
        </p:nvGrpSpPr>
        <p:grpSpPr>
          <a:xfrm>
            <a:off x="6150725" y="1847650"/>
            <a:ext cx="2286900" cy="525000"/>
            <a:chOff x="6175750" y="2313675"/>
            <a:chExt cx="2286900" cy="525000"/>
          </a:xfrm>
        </p:grpSpPr>
        <p:sp>
          <p:nvSpPr>
            <p:cNvPr id="183" name="Google Shape;183;p24"/>
            <p:cNvSpPr/>
            <p:nvPr/>
          </p:nvSpPr>
          <p:spPr>
            <a:xfrm>
              <a:off x="6175750" y="2313675"/>
              <a:ext cx="2286900" cy="525000"/>
            </a:xfrm>
            <a:prstGeom prst="roundRect">
              <a:avLst>
                <a:gd fmla="val 10171" name="adj"/>
              </a:avLst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4"/>
            <p:cNvSpPr txBox="1"/>
            <p:nvPr/>
          </p:nvSpPr>
          <p:spPr>
            <a:xfrm>
              <a:off x="6278925" y="2387571"/>
              <a:ext cx="20970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Visual emphasis of travel</a:t>
              </a:r>
              <a:endParaRPr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/>
          </a:blip>
          <a:srcRect b="51501" l="8073" r="10293" t="0"/>
          <a:stretch/>
        </p:blipFill>
        <p:spPr>
          <a:xfrm>
            <a:off x="515300" y="330100"/>
            <a:ext cx="5048624" cy="40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5"/>
          <p:cNvSpPr txBox="1"/>
          <p:nvPr>
            <p:ph idx="4294967295" type="title"/>
          </p:nvPr>
        </p:nvSpPr>
        <p:spPr>
          <a:xfrm>
            <a:off x="2845350" y="4767625"/>
            <a:ext cx="3453300" cy="3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Homemade Paper Prototype</a:t>
            </a:r>
            <a:endParaRPr sz="1400">
              <a:solidFill>
                <a:srgbClr val="FFFFFF"/>
              </a:solidFill>
            </a:endParaRPr>
          </a:p>
        </p:txBody>
      </p:sp>
      <p:grpSp>
        <p:nvGrpSpPr>
          <p:cNvPr id="192" name="Google Shape;192;p25"/>
          <p:cNvGrpSpPr/>
          <p:nvPr/>
        </p:nvGrpSpPr>
        <p:grpSpPr>
          <a:xfrm>
            <a:off x="6154613" y="1847650"/>
            <a:ext cx="2286900" cy="525000"/>
            <a:chOff x="6175750" y="2313675"/>
            <a:chExt cx="2286900" cy="525000"/>
          </a:xfrm>
        </p:grpSpPr>
        <p:sp>
          <p:nvSpPr>
            <p:cNvPr id="193" name="Google Shape;193;p25"/>
            <p:cNvSpPr/>
            <p:nvPr/>
          </p:nvSpPr>
          <p:spPr>
            <a:xfrm>
              <a:off x="6175750" y="2313675"/>
              <a:ext cx="2286900" cy="525000"/>
            </a:xfrm>
            <a:prstGeom prst="roundRect">
              <a:avLst>
                <a:gd fmla="val 10171" name="adj"/>
              </a:avLst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5"/>
            <p:cNvSpPr txBox="1"/>
            <p:nvPr/>
          </p:nvSpPr>
          <p:spPr>
            <a:xfrm>
              <a:off x="6278925" y="2387571"/>
              <a:ext cx="20970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Simulate mobile interactions</a:t>
              </a:r>
              <a:endParaRPr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95" name="Google Shape;195;p25"/>
          <p:cNvPicPr preferRelativeResize="0"/>
          <p:nvPr/>
        </p:nvPicPr>
        <p:blipFill rotWithShape="1">
          <a:blip r:embed="rId3">
            <a:alphaModFix/>
          </a:blip>
          <a:srcRect b="2958" l="9096" r="10762" t="47814"/>
          <a:stretch/>
        </p:blipFill>
        <p:spPr>
          <a:xfrm>
            <a:off x="516575" y="282775"/>
            <a:ext cx="5140199" cy="422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